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handoutMasterIdLst>
    <p:handoutMasterId r:id="rId5"/>
  </p:handoutMasterIdLst>
  <p:sldIdLst>
    <p:sldId id="258" r:id="rId2"/>
    <p:sldId id="257" r:id="rId3"/>
  </p:sldIdLst>
  <p:sldSz cx="12801600" cy="9601200" type="A3"/>
  <p:notesSz cx="9939338" cy="14368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660"/>
  </p:normalViewPr>
  <p:slideViewPr>
    <p:cSldViewPr snapToGrid="0">
      <p:cViewPr>
        <p:scale>
          <a:sx n="75" d="100"/>
          <a:sy n="75" d="100"/>
        </p:scale>
        <p:origin x="720" y="-67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4307047" cy="720918"/>
          </a:xfrm>
          <a:prstGeom prst="rect">
            <a:avLst/>
          </a:prstGeom>
        </p:spPr>
        <p:txBody>
          <a:bodyPr vert="horz" lIns="132708" tIns="66354" rIns="132708" bIns="66354" rtlCol="0"/>
          <a:lstStyle>
            <a:lvl1pPr algn="l">
              <a:defRPr sz="1700"/>
            </a:lvl1pPr>
          </a:lstStyle>
          <a:p>
            <a:endParaRPr kumimoji="1" lang="ja-JP" altLang="en-US"/>
          </a:p>
        </p:txBody>
      </p:sp>
      <p:sp>
        <p:nvSpPr>
          <p:cNvPr id="3" name="日付プレースホルダー 2"/>
          <p:cNvSpPr>
            <a:spLocks noGrp="1"/>
          </p:cNvSpPr>
          <p:nvPr>
            <p:ph type="dt" sz="quarter" idx="1"/>
          </p:nvPr>
        </p:nvSpPr>
        <p:spPr>
          <a:xfrm>
            <a:off x="5629995" y="2"/>
            <a:ext cx="4307047" cy="720918"/>
          </a:xfrm>
          <a:prstGeom prst="rect">
            <a:avLst/>
          </a:prstGeom>
        </p:spPr>
        <p:txBody>
          <a:bodyPr vert="horz" lIns="132708" tIns="66354" rIns="132708" bIns="66354" rtlCol="0"/>
          <a:lstStyle>
            <a:lvl1pPr algn="r">
              <a:defRPr sz="1700"/>
            </a:lvl1pPr>
          </a:lstStyle>
          <a:p>
            <a:fld id="{AEE4003A-2947-41CF-AB81-C23F6FD6B2A8}" type="datetimeFigureOut">
              <a:rPr kumimoji="1" lang="ja-JP" altLang="en-US" smtClean="0"/>
              <a:t>2019/1/28</a:t>
            </a:fld>
            <a:endParaRPr kumimoji="1" lang="ja-JP" altLang="en-US"/>
          </a:p>
        </p:txBody>
      </p:sp>
      <p:sp>
        <p:nvSpPr>
          <p:cNvPr id="4" name="フッター プレースホルダー 3"/>
          <p:cNvSpPr>
            <a:spLocks noGrp="1"/>
          </p:cNvSpPr>
          <p:nvPr>
            <p:ph type="ftr" sz="quarter" idx="2"/>
          </p:nvPr>
        </p:nvSpPr>
        <p:spPr>
          <a:xfrm>
            <a:off x="4" y="13647547"/>
            <a:ext cx="4307047" cy="720917"/>
          </a:xfrm>
          <a:prstGeom prst="rect">
            <a:avLst/>
          </a:prstGeom>
        </p:spPr>
        <p:txBody>
          <a:bodyPr vert="horz" lIns="132708" tIns="66354" rIns="132708" bIns="66354" rtlCol="0" anchor="b"/>
          <a:lstStyle>
            <a:lvl1pPr algn="l">
              <a:defRPr sz="1700"/>
            </a:lvl1pPr>
          </a:lstStyle>
          <a:p>
            <a:endParaRPr kumimoji="1" lang="ja-JP" altLang="en-US"/>
          </a:p>
        </p:txBody>
      </p:sp>
      <p:sp>
        <p:nvSpPr>
          <p:cNvPr id="5" name="スライド番号プレースホルダー 4"/>
          <p:cNvSpPr>
            <a:spLocks noGrp="1"/>
          </p:cNvSpPr>
          <p:nvPr>
            <p:ph type="sldNum" sz="quarter" idx="3"/>
          </p:nvPr>
        </p:nvSpPr>
        <p:spPr>
          <a:xfrm>
            <a:off x="5629995" y="13647547"/>
            <a:ext cx="4307047" cy="720917"/>
          </a:xfrm>
          <a:prstGeom prst="rect">
            <a:avLst/>
          </a:prstGeom>
        </p:spPr>
        <p:txBody>
          <a:bodyPr vert="horz" lIns="132708" tIns="66354" rIns="132708" bIns="66354" rtlCol="0" anchor="b"/>
          <a:lstStyle>
            <a:lvl1pPr algn="r">
              <a:defRPr sz="1700"/>
            </a:lvl1pPr>
          </a:lstStyle>
          <a:p>
            <a:fld id="{6A8257E3-8194-411A-AE63-D19E7950FE65}" type="slidenum">
              <a:rPr kumimoji="1" lang="ja-JP" altLang="en-US" smtClean="0"/>
              <a:t>‹#›</a:t>
            </a:fld>
            <a:endParaRPr kumimoji="1" lang="ja-JP" altLang="en-US"/>
          </a:p>
        </p:txBody>
      </p:sp>
    </p:spTree>
    <p:extLst>
      <p:ext uri="{BB962C8B-B14F-4D97-AF65-F5344CB8AC3E}">
        <p14:creationId xmlns:p14="http://schemas.microsoft.com/office/powerpoint/2010/main" val="305939098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4307047" cy="720918"/>
          </a:xfrm>
          <a:prstGeom prst="rect">
            <a:avLst/>
          </a:prstGeom>
        </p:spPr>
        <p:txBody>
          <a:bodyPr vert="horz" lIns="132708" tIns="66354" rIns="132708" bIns="66354" rtlCol="0"/>
          <a:lstStyle>
            <a:lvl1pPr algn="l">
              <a:defRPr sz="1700"/>
            </a:lvl1pPr>
          </a:lstStyle>
          <a:p>
            <a:endParaRPr kumimoji="1" lang="ja-JP" altLang="en-US"/>
          </a:p>
        </p:txBody>
      </p:sp>
      <p:sp>
        <p:nvSpPr>
          <p:cNvPr id="3" name="日付プレースホルダー 2"/>
          <p:cNvSpPr>
            <a:spLocks noGrp="1"/>
          </p:cNvSpPr>
          <p:nvPr>
            <p:ph type="dt" idx="1"/>
          </p:nvPr>
        </p:nvSpPr>
        <p:spPr>
          <a:xfrm>
            <a:off x="5629995" y="2"/>
            <a:ext cx="4307047" cy="720918"/>
          </a:xfrm>
          <a:prstGeom prst="rect">
            <a:avLst/>
          </a:prstGeom>
        </p:spPr>
        <p:txBody>
          <a:bodyPr vert="horz" lIns="132708" tIns="66354" rIns="132708" bIns="66354" rtlCol="0"/>
          <a:lstStyle>
            <a:lvl1pPr algn="r">
              <a:defRPr sz="1700"/>
            </a:lvl1pPr>
          </a:lstStyle>
          <a:p>
            <a:fld id="{38D40F7F-42EA-400D-9400-25E9F96BE3CF}" type="datetimeFigureOut">
              <a:rPr kumimoji="1" lang="ja-JP" altLang="en-US" smtClean="0"/>
              <a:t>2019/1/28</a:t>
            </a:fld>
            <a:endParaRPr kumimoji="1" lang="ja-JP" altLang="en-US"/>
          </a:p>
        </p:txBody>
      </p:sp>
      <p:sp>
        <p:nvSpPr>
          <p:cNvPr id="4" name="スライド イメージ プレースホルダー 3"/>
          <p:cNvSpPr>
            <a:spLocks noGrp="1" noRot="1" noChangeAspect="1"/>
          </p:cNvSpPr>
          <p:nvPr>
            <p:ph type="sldImg" idx="2"/>
          </p:nvPr>
        </p:nvSpPr>
        <p:spPr>
          <a:xfrm>
            <a:off x="1736725" y="1797050"/>
            <a:ext cx="6465888" cy="4849813"/>
          </a:xfrm>
          <a:prstGeom prst="rect">
            <a:avLst/>
          </a:prstGeom>
          <a:noFill/>
          <a:ln w="12700">
            <a:solidFill>
              <a:prstClr val="black"/>
            </a:solidFill>
          </a:ln>
        </p:spPr>
        <p:txBody>
          <a:bodyPr vert="horz" lIns="132708" tIns="66354" rIns="132708" bIns="66354" rtlCol="0" anchor="ctr"/>
          <a:lstStyle/>
          <a:p>
            <a:endParaRPr lang="ja-JP" altLang="en-US"/>
          </a:p>
        </p:txBody>
      </p:sp>
      <p:sp>
        <p:nvSpPr>
          <p:cNvPr id="5" name="ノート プレースホルダー 4"/>
          <p:cNvSpPr>
            <a:spLocks noGrp="1"/>
          </p:cNvSpPr>
          <p:nvPr>
            <p:ph type="body" sz="quarter" idx="3"/>
          </p:nvPr>
        </p:nvSpPr>
        <p:spPr>
          <a:xfrm>
            <a:off x="993934" y="6914824"/>
            <a:ext cx="7951470" cy="5657582"/>
          </a:xfrm>
          <a:prstGeom prst="rect">
            <a:avLst/>
          </a:prstGeom>
        </p:spPr>
        <p:txBody>
          <a:bodyPr vert="horz" lIns="132708" tIns="66354" rIns="132708" bIns="6635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13647547"/>
            <a:ext cx="4307047" cy="720917"/>
          </a:xfrm>
          <a:prstGeom prst="rect">
            <a:avLst/>
          </a:prstGeom>
        </p:spPr>
        <p:txBody>
          <a:bodyPr vert="horz" lIns="132708" tIns="66354" rIns="132708" bIns="66354"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29995" y="13647547"/>
            <a:ext cx="4307047" cy="720917"/>
          </a:xfrm>
          <a:prstGeom prst="rect">
            <a:avLst/>
          </a:prstGeom>
        </p:spPr>
        <p:txBody>
          <a:bodyPr vert="horz" lIns="132708" tIns="66354" rIns="132708" bIns="66354" rtlCol="0" anchor="b"/>
          <a:lstStyle>
            <a:lvl1pPr algn="r">
              <a:defRPr sz="1700"/>
            </a:lvl1pPr>
          </a:lstStyle>
          <a:p>
            <a:fld id="{93D5A4BA-6686-4C88-93E6-2785C5D92CFA}" type="slidenum">
              <a:rPr kumimoji="1" lang="ja-JP" altLang="en-US" smtClean="0"/>
              <a:t>‹#›</a:t>
            </a:fld>
            <a:endParaRPr kumimoji="1" lang="ja-JP" altLang="en-US"/>
          </a:p>
        </p:txBody>
      </p:sp>
    </p:spTree>
    <p:extLst>
      <p:ext uri="{BB962C8B-B14F-4D97-AF65-F5344CB8AC3E}">
        <p14:creationId xmlns:p14="http://schemas.microsoft.com/office/powerpoint/2010/main" val="3565888622"/>
      </p:ext>
    </p:extLst>
  </p:cSld>
  <p:clrMap bg1="lt1" tx1="dk1" bg2="lt2" tx2="dk2" accent1="accent1" accent2="accent2" accent3="accent3" accent4="accent4" accent5="accent5" accent6="accent6" hlink="hlink" folHlink="folHlink"/>
  <p:hf sldNum="0" hdr="0" ftr="0" dt="0"/>
  <p:notesStyle>
    <a:lvl1pPr marL="0" algn="l" defTabSz="1221472" rtl="0" eaLnBrk="1" latinLnBrk="0" hangingPunct="1">
      <a:defRPr kumimoji="1" sz="1604" kern="1200">
        <a:solidFill>
          <a:schemeClr val="tx1"/>
        </a:solidFill>
        <a:latin typeface="+mn-lt"/>
        <a:ea typeface="+mn-ea"/>
        <a:cs typeface="+mn-cs"/>
      </a:defRPr>
    </a:lvl1pPr>
    <a:lvl2pPr marL="610735" algn="l" defTabSz="1221472" rtl="0" eaLnBrk="1" latinLnBrk="0" hangingPunct="1">
      <a:defRPr kumimoji="1" sz="1604" kern="1200">
        <a:solidFill>
          <a:schemeClr val="tx1"/>
        </a:solidFill>
        <a:latin typeface="+mn-lt"/>
        <a:ea typeface="+mn-ea"/>
        <a:cs typeface="+mn-cs"/>
      </a:defRPr>
    </a:lvl2pPr>
    <a:lvl3pPr marL="1221472" algn="l" defTabSz="1221472" rtl="0" eaLnBrk="1" latinLnBrk="0" hangingPunct="1">
      <a:defRPr kumimoji="1" sz="1604" kern="1200">
        <a:solidFill>
          <a:schemeClr val="tx1"/>
        </a:solidFill>
        <a:latin typeface="+mn-lt"/>
        <a:ea typeface="+mn-ea"/>
        <a:cs typeface="+mn-cs"/>
      </a:defRPr>
    </a:lvl3pPr>
    <a:lvl4pPr marL="1832209" algn="l" defTabSz="1221472" rtl="0" eaLnBrk="1" latinLnBrk="0" hangingPunct="1">
      <a:defRPr kumimoji="1" sz="1604" kern="1200">
        <a:solidFill>
          <a:schemeClr val="tx1"/>
        </a:solidFill>
        <a:latin typeface="+mn-lt"/>
        <a:ea typeface="+mn-ea"/>
        <a:cs typeface="+mn-cs"/>
      </a:defRPr>
    </a:lvl4pPr>
    <a:lvl5pPr marL="2442943" algn="l" defTabSz="1221472" rtl="0" eaLnBrk="1" latinLnBrk="0" hangingPunct="1">
      <a:defRPr kumimoji="1" sz="1604" kern="1200">
        <a:solidFill>
          <a:schemeClr val="tx1"/>
        </a:solidFill>
        <a:latin typeface="+mn-lt"/>
        <a:ea typeface="+mn-ea"/>
        <a:cs typeface="+mn-cs"/>
      </a:defRPr>
    </a:lvl5pPr>
    <a:lvl6pPr marL="3053681" algn="l" defTabSz="1221472" rtl="0" eaLnBrk="1" latinLnBrk="0" hangingPunct="1">
      <a:defRPr kumimoji="1" sz="1604" kern="1200">
        <a:solidFill>
          <a:schemeClr val="tx1"/>
        </a:solidFill>
        <a:latin typeface="+mn-lt"/>
        <a:ea typeface="+mn-ea"/>
        <a:cs typeface="+mn-cs"/>
      </a:defRPr>
    </a:lvl6pPr>
    <a:lvl7pPr marL="3664417" algn="l" defTabSz="1221472" rtl="0" eaLnBrk="1" latinLnBrk="0" hangingPunct="1">
      <a:defRPr kumimoji="1" sz="1604" kern="1200">
        <a:solidFill>
          <a:schemeClr val="tx1"/>
        </a:solidFill>
        <a:latin typeface="+mn-lt"/>
        <a:ea typeface="+mn-ea"/>
        <a:cs typeface="+mn-cs"/>
      </a:defRPr>
    </a:lvl7pPr>
    <a:lvl8pPr marL="4275152" algn="l" defTabSz="1221472" rtl="0" eaLnBrk="1" latinLnBrk="0" hangingPunct="1">
      <a:defRPr kumimoji="1" sz="1604" kern="1200">
        <a:solidFill>
          <a:schemeClr val="tx1"/>
        </a:solidFill>
        <a:latin typeface="+mn-lt"/>
        <a:ea typeface="+mn-ea"/>
        <a:cs typeface="+mn-cs"/>
      </a:defRPr>
    </a:lvl8pPr>
    <a:lvl9pPr marL="4885888" algn="l" defTabSz="1221472" rtl="0" eaLnBrk="1" latinLnBrk="0" hangingPunct="1">
      <a:defRPr kumimoji="1" sz="1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8E56830-02CD-44D8-B685-8E1C25FC1F63}" type="datetime1">
              <a:rPr kumimoji="1" lang="ja-JP" altLang="en-US" smtClean="0"/>
              <a:t>2019/1/28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549195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5C15A49-F004-409D-9359-CA5695A6AC2D}" type="datetime1">
              <a:rPr kumimoji="1" lang="ja-JP" altLang="en-US" smtClean="0"/>
              <a:t>2019/1/28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445340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348CEE3-11D2-4046-8768-A25495AC1162}" type="datetime1">
              <a:rPr kumimoji="1" lang="ja-JP" altLang="en-US" smtClean="0"/>
              <a:t>2019/1/28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524425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E4BBF95-2F44-4D15-88A8-96797E91118E}" type="datetime1">
              <a:rPr kumimoji="1" lang="ja-JP" altLang="en-US" smtClean="0"/>
              <a:t>2019/1/28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3504096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E828792-B296-4982-9B4C-E184A88915B7}" type="datetime1">
              <a:rPr kumimoji="1" lang="ja-JP" altLang="en-US" smtClean="0"/>
              <a:t>2019/1/28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1852648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DD6F79B-3D09-415C-82E1-E79DF8D09F8D}" type="datetime1">
              <a:rPr kumimoji="1" lang="ja-JP" altLang="en-US" smtClean="0"/>
              <a:t>2019/1/28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1470320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F1D60CD-A0DB-438C-8973-F684D871438C}" type="datetime1">
              <a:rPr kumimoji="1" lang="ja-JP" altLang="en-US" smtClean="0"/>
              <a:t>2019/1/28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1438424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89774E6-08CB-4990-AA4E-DD005668B556}" type="datetime1">
              <a:rPr kumimoji="1" lang="ja-JP" altLang="en-US" smtClean="0"/>
              <a:t>2019/1/28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133010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4B049-D6DC-4E70-9778-0DCAA5DB00AF}" type="datetime1">
              <a:rPr kumimoji="1" lang="ja-JP" altLang="en-US" smtClean="0"/>
              <a:t>2019/1/28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346090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9AA777D-1F59-4B52-A59C-54EEDCA0EED5}" type="datetime1">
              <a:rPr kumimoji="1" lang="ja-JP" altLang="en-US" smtClean="0"/>
              <a:t>2019/1/28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2996599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543CCF-ADBE-4BB8-A992-007392D3796C}" type="datetime1">
              <a:rPr kumimoji="1" lang="ja-JP" altLang="en-US" smtClean="0"/>
              <a:t>2019/1/28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387339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3315A404-1050-4156-B9A6-E08D208D8257}" type="datetime1">
              <a:rPr kumimoji="1" lang="ja-JP" altLang="en-US" smtClean="0"/>
              <a:t>2019/1/28</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35898790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55" name="グループ化 1054"/>
          <p:cNvGrpSpPr/>
          <p:nvPr/>
        </p:nvGrpSpPr>
        <p:grpSpPr>
          <a:xfrm>
            <a:off x="6522264" y="917198"/>
            <a:ext cx="6192000" cy="8605719"/>
            <a:chOff x="6460682" y="917198"/>
            <a:chExt cx="6192000" cy="8605719"/>
          </a:xfrm>
        </p:grpSpPr>
        <p:sp>
          <p:nvSpPr>
            <p:cNvPr id="1024" name="正方形/長方形 4"/>
            <p:cNvSpPr>
              <a:spLocks noChangeArrowheads="1"/>
            </p:cNvSpPr>
            <p:nvPr/>
          </p:nvSpPr>
          <p:spPr bwMode="auto">
            <a:xfrm>
              <a:off x="6460682" y="1047751"/>
              <a:ext cx="6192000" cy="8475166"/>
            </a:xfrm>
            <a:prstGeom prst="rect">
              <a:avLst/>
            </a:prstGeom>
            <a:solidFill>
              <a:srgbClr val="FFFF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39700" indent="-139700"/>
              <a:r>
                <a:rPr lang="en-US" altLang="ja-JP" sz="800" kern="100" dirty="0">
                  <a:latin typeface="ＭＳ ゴシック" panose="020B0609070205080204" pitchFamily="49" charset="-128"/>
                  <a:ea typeface="ＭＳ 明朝" panose="02020609040205080304" pitchFamily="17" charset="-128"/>
                  <a:cs typeface="Times New Roman" panose="02020603050405020304" pitchFamily="18" charset="0"/>
                </a:rPr>
                <a:t> </a:t>
              </a:r>
            </a:p>
            <a:p>
              <a:pPr marL="139700" indent="-139700"/>
              <a:endParaRPr lang="ja-JP" altLang="en-US" sz="800" kern="100" dirty="0">
                <a:latin typeface="Century" panose="02040604050505020304" pitchFamily="18" charset="0"/>
                <a:ea typeface="ＭＳ 明朝" panose="02020609040205080304" pitchFamily="17" charset="-128"/>
                <a:cs typeface="Times New Roman" panose="02020603050405020304" pitchFamily="18" charset="0"/>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①人的被害（死者数）</a:t>
              </a:r>
              <a:endParaRPr kumimoji="0" lang="en-US"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smtClean="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smtClean="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smtClean="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smtClean="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smtClean="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smtClean="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smtClean="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smtClean="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lang="en-US" altLang="ja-JP" sz="1000" dirty="0">
                <a:solidFill>
                  <a:srgbClr val="00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dirty="0" smtClean="0">
                <a:ln>
                  <a:noFill/>
                </a:ln>
                <a:solidFill>
                  <a:schemeClr val="tx1"/>
                </a:solidFill>
                <a:effectLst/>
                <a:cs typeface="ＭＳ Ｐゴシック" panose="020B0600070205080204" pitchFamily="50" charset="-128"/>
              </a:endParaRPr>
            </a:p>
            <a:p>
              <a:pPr marL="0" marR="0" lvl="0" indent="13970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②経済被害（被害額）</a:t>
              </a:r>
              <a:endParaRPr kumimoji="0" lang="ja-JP" altLang="ja-JP" sz="1000" b="0" i="0" u="none" strike="noStrike" cap="none" normalizeH="0" baseline="0" dirty="0" smtClean="0">
                <a:ln>
                  <a:noFill/>
                </a:ln>
                <a:solidFill>
                  <a:schemeClr val="tx1"/>
                </a:solidFill>
                <a:effectLst/>
              </a:endParaRPr>
            </a:p>
          </p:txBody>
        </p:sp>
        <p:sp>
          <p:nvSpPr>
            <p:cNvPr id="148" name="角丸四角形 13" descr="タイトル: 被害軽減目標（津波・浸水等）"/>
            <p:cNvSpPr>
              <a:spLocks noChangeArrowheads="1"/>
            </p:cNvSpPr>
            <p:nvPr/>
          </p:nvSpPr>
          <p:spPr bwMode="auto">
            <a:xfrm>
              <a:off x="7396682" y="917198"/>
              <a:ext cx="4320000" cy="288000"/>
            </a:xfrm>
            <a:prstGeom prst="roundRect">
              <a:avLst>
                <a:gd name="adj" fmla="val 16667"/>
              </a:avLst>
            </a:prstGeom>
            <a:solidFill>
              <a:srgbClr val="002060"/>
            </a:solidFill>
            <a:ln w="25400">
              <a:solidFill>
                <a:srgbClr val="000000"/>
              </a:solidFill>
              <a:round/>
              <a:headEnd/>
              <a:tailEnd/>
            </a:ln>
          </p:spPr>
          <p:txBody>
            <a:bodyPr vert="horz" wrap="square" lIns="91440" tIns="18000" rIns="91440" bIns="1800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400" b="1" i="0" u="none" strike="noStrike" cap="none" normalizeH="0" baseline="0" dirty="0" smtClean="0">
                  <a:ln>
                    <a:noFill/>
                  </a:ln>
                  <a:solidFill>
                    <a:srgbClr val="FFFFFF"/>
                  </a:solidFill>
                  <a:effectLst/>
                  <a:latin typeface="Meiryo UI" panose="020B0604030504040204" pitchFamily="50" charset="-128"/>
                  <a:ea typeface="Meiryo UI" panose="020B0604030504040204" pitchFamily="50" charset="-128"/>
                  <a:cs typeface="ＭＳ Ｐゴシック" panose="020B0600070205080204" pitchFamily="50" charset="-128"/>
                </a:rPr>
                <a:t>被害軽減目標</a:t>
              </a:r>
              <a:endParaRPr kumimoji="0" lang="ja-JP" altLang="ja-JP" sz="2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grpSp>
      <p:sp>
        <p:nvSpPr>
          <p:cNvPr id="256" name="テキスト ボックス 16" title="新・大阪府地震防災アクションプラン　案（概要）"/>
          <p:cNvSpPr txBox="1"/>
          <p:nvPr/>
        </p:nvSpPr>
        <p:spPr>
          <a:xfrm>
            <a:off x="0" y="0"/>
            <a:ext cx="12801600" cy="34417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scene3d>
              <a:camera prst="orthographicFront"/>
              <a:lightRig rig="threePt" dir="t"/>
            </a:scene3d>
            <a:sp3d prstMaterial="metal">
              <a:bevelT w="101600" h="101600"/>
            </a:sp3d>
          </a:bodyPr>
          <a:lstStyle/>
          <a:p>
            <a:pPr algn="ctr"/>
            <a:r>
              <a:rPr lang="ja-JP" altLang="en-US" sz="2000" b="1" kern="100" spc="-110" dirty="0">
                <a:effectLst>
                  <a:outerShdw blurRad="63500" dist="76200" dir="2700000" sx="0" sy="0">
                    <a:srgbClr val="000000">
                      <a:alpha val="50000"/>
                    </a:srgbClr>
                  </a:outerShdw>
                </a:effectLst>
                <a:ea typeface="HG丸ｺﾞｼｯｸM-PRO" panose="020F0600000000000000" pitchFamily="50" charset="-128"/>
                <a:cs typeface="Times New Roman" panose="02020603050405020304" pitchFamily="18" charset="0"/>
              </a:rPr>
              <a:t>新・大阪府地震防災アクションプラン（概要）　</a:t>
            </a:r>
            <a:endParaRPr lang="ja-JP" altLang="en-US" sz="1200" kern="100" dirty="0">
              <a:ea typeface="ＭＳ 明朝" panose="02020609040205080304" pitchFamily="17" charset="-128"/>
              <a:cs typeface="Times New Roman" panose="02020603050405020304" pitchFamily="18" charset="0"/>
            </a:endParaRPr>
          </a:p>
        </p:txBody>
      </p:sp>
      <p:sp>
        <p:nvSpPr>
          <p:cNvPr id="257" name="直方体 256" title="南海トラフ巨大地震による人的被害・経済被害の大幅な軽減に向け、３つのミッション（１００のアクション）を推進"/>
          <p:cNvSpPr/>
          <p:nvPr/>
        </p:nvSpPr>
        <p:spPr>
          <a:xfrm>
            <a:off x="0" y="363538"/>
            <a:ext cx="12801600" cy="428625"/>
          </a:xfrm>
          <a:prstGeom prst="cube">
            <a:avLst>
              <a:gd name="adj" fmla="val 15909"/>
            </a:avLst>
          </a:prstGeom>
          <a:gradFill>
            <a:gsLst>
              <a:gs pos="0">
                <a:schemeClr val="accent1">
                  <a:lumMod val="40000"/>
                  <a:lumOff val="60000"/>
                </a:schemeClr>
              </a:gs>
              <a:gs pos="50000">
                <a:schemeClr val="tx2">
                  <a:lumMod val="60000"/>
                  <a:lumOff val="40000"/>
                </a:schemeClr>
              </a:gs>
              <a:gs pos="100000">
                <a:schemeClr val="accent1">
                  <a:lumMod val="75000"/>
                </a:schemeClr>
              </a:gs>
            </a:gsLst>
            <a:lin ang="5400000" scaled="0"/>
          </a:gradFill>
          <a:ln>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18000" rIns="91440" bIns="18000" numCol="1" spcCol="0" rtlCol="0" fromWordArt="0" anchor="ctr" anchorCtr="0" forceAA="0" compatLnSpc="1">
            <a:prstTxWarp prst="textNoShape">
              <a:avLst/>
            </a:prstTxWarp>
            <a:noAutofit/>
          </a:bodyPr>
          <a:lstStyle/>
          <a:p>
            <a:pPr algn="ctr"/>
            <a:r>
              <a:rPr lang="ja-JP" altLang="en-US" sz="1600" b="1" u="sng" kern="100" dirty="0">
                <a:solidFill>
                  <a:srgbClr val="FFFFFF"/>
                </a:solidFill>
                <a:ea typeface="Meiryo UI" panose="020B0604030504040204" pitchFamily="50" charset="-128"/>
                <a:cs typeface="Meiryo UI" panose="020B0604030504040204" pitchFamily="50" charset="-128"/>
              </a:rPr>
              <a:t>南海トラフ巨大地震による人的被害・経済被害の大幅な軽減に向け、３つのミッション</a:t>
            </a:r>
            <a:r>
              <a:rPr lang="ja-JP" altLang="en-US" sz="1600" b="1" u="sng" kern="100" dirty="0" smtClean="0">
                <a:solidFill>
                  <a:srgbClr val="FFFFFF"/>
                </a:solidFill>
                <a:ea typeface="Meiryo UI" panose="020B0604030504040204" pitchFamily="50" charset="-128"/>
                <a:cs typeface="Meiryo UI" panose="020B0604030504040204" pitchFamily="50" charset="-128"/>
              </a:rPr>
              <a:t>（</a:t>
            </a:r>
            <a:r>
              <a:rPr lang="en-US" altLang="ja-JP" sz="1600" b="1" u="sng" kern="100" dirty="0" smtClean="0">
                <a:solidFill>
                  <a:srgbClr val="FFFFFF"/>
                </a:solidFill>
                <a:ea typeface="Meiryo UI" panose="020B0604030504040204" pitchFamily="50" charset="-128"/>
                <a:cs typeface="Meiryo UI" panose="020B0604030504040204" pitchFamily="50" charset="-128"/>
              </a:rPr>
              <a:t>100</a:t>
            </a:r>
            <a:r>
              <a:rPr lang="ja-JP" altLang="en-US" sz="1600" b="1" u="sng" kern="100" dirty="0" smtClean="0">
                <a:solidFill>
                  <a:srgbClr val="FFFFFF"/>
                </a:solidFill>
                <a:ea typeface="Meiryo UI" panose="020B0604030504040204" pitchFamily="50" charset="-128"/>
                <a:cs typeface="Meiryo UI" panose="020B0604030504040204" pitchFamily="50" charset="-128"/>
              </a:rPr>
              <a:t>の</a:t>
            </a:r>
            <a:r>
              <a:rPr lang="ja-JP" altLang="en-US" sz="1600" b="1" u="sng" kern="100" dirty="0">
                <a:solidFill>
                  <a:srgbClr val="FFFFFF"/>
                </a:solidFill>
                <a:ea typeface="Meiryo UI" panose="020B0604030504040204" pitchFamily="50" charset="-128"/>
                <a:cs typeface="Meiryo UI" panose="020B0604030504040204" pitchFamily="50" charset="-128"/>
              </a:rPr>
              <a:t>アクション）を推進</a:t>
            </a:r>
            <a:endParaRPr lang="ja-JP" altLang="en-US" sz="1100" kern="100" dirty="0">
              <a:ea typeface="ＭＳ 明朝" panose="02020609040205080304" pitchFamily="17" charset="-128"/>
              <a:cs typeface="Times New Roman" panose="02020603050405020304" pitchFamily="18" charset="0"/>
            </a:endParaRPr>
          </a:p>
        </p:txBody>
      </p:sp>
      <p:grpSp>
        <p:nvGrpSpPr>
          <p:cNvPr id="107" name="グループ化 106"/>
          <p:cNvGrpSpPr/>
          <p:nvPr/>
        </p:nvGrpSpPr>
        <p:grpSpPr>
          <a:xfrm>
            <a:off x="96060" y="914400"/>
            <a:ext cx="6192000" cy="5245351"/>
            <a:chOff x="0" y="800099"/>
            <a:chExt cx="6192000" cy="5245351"/>
          </a:xfrm>
        </p:grpSpPr>
        <p:sp>
          <p:nvSpPr>
            <p:cNvPr id="258" name="正方形/長方形 257" descr="◇本プランは、上町断層帯地震含め、府内で想定されるあらゆる地震被害リスクを対象とするが、とりわけ南海トラフ巨大地震の被害想定を踏まえて修正した「大阪府地域防災計画」（平成26年３月）に基づき、地震津波対策を強化（国の国土強靭化計画の方針等も踏まえたもの）。&#10;&#10;≪取組期間・目標≫&#10;○取組期間：10年間（平成27年度～36年度）&#10;○集中取組期間：取組期間の内、最初の３年間（平成27年度～29年度）&#10;⇒府民の安心安全確保に全力を傾けるため重点的に取り組む期間を設定&#10;⇒今年度から着手したアクションは０（ゼロ）年次の取組みとして位置付け&#10;○基本目標：「発災による死者(犠牲者)数を限りなくゼロに近づける。経済被害についても最小限に抑える」を究極の目標として設定&#10;○被害軽減目標：上記「取組期間」において、関係機関の着実な取組みや発災時の府民等の的確な行動を通じて達成可能と見込む、被害軽減目標(アクションによる効果)を定量的に明示　&#10;&#10;≪政策ターゲット／アクション≫&#10;○政策ターゲット：「大阪府地域防災計画」（平成26年３月）で定めた基本理念と５つの基本方針に基づき設定した17の課題に対処&#10;・基本理念：『減災』（被害の最小化及びその迅速な回復）&#10;・基本方針：命を守る、命をつなぐ、迅速な復旧・復興、必要不可欠な行政機能の維持、経済活動の機能維持&#10;※本プランと整合させて、府庁BCP、大阪府災害等応急対策実施要領も改定。&#10;○アクションごとの目標設定&#10;・100のアクションに、それぞれ「集中取組期間」「取組期間」での目標を設定&#10;○重点アクションの設定&#10;・優先順位付けは「命を守り、つなぐ」を第一&#10;・人命被害の軽減効果が極めて高いハード対策、地域・コミュニティにおける「逃げる」対策や市町村の取組みに対するソフト対策等、から位置づけ"/>
            <p:cNvSpPr>
              <a:spLocks/>
            </p:cNvSpPr>
            <p:nvPr/>
          </p:nvSpPr>
          <p:spPr>
            <a:xfrm>
              <a:off x="0" y="933450"/>
              <a:ext cx="6192000" cy="5112000"/>
            </a:xfrm>
            <a:prstGeom prst="rect">
              <a:avLst/>
            </a:prstGeom>
            <a:solidFill>
              <a:sysClr val="window" lastClr="FFFFFF"/>
            </a:solidFill>
            <a:ln w="285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marL="139700" indent="-139700"/>
              <a:r>
                <a:rPr lang="en-US" sz="8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sz="8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9700" indent="-139700"/>
              <a:endParaRPr lang="ja-JP" altLang="en-US" sz="8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975" indent="-180975"/>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本プランは、上町断層帯地震含め、府内で想定されるあらゆる地震被害リスクを対象とするが、とりわけ南海トラフ巨大地震の被害想定を踏まえて修正した「大阪府地域防災計画」（平成</a:t>
              </a:r>
              <a:r>
                <a:rPr 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26</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年３月）に基づき、地震津波対策を強化。</a:t>
              </a:r>
            </a:p>
            <a:p>
              <a:r>
                <a:rPr 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≪取組期間・目標≫</a:t>
              </a:r>
            </a:p>
            <a:p>
              <a:pPr marL="1346200" indent="-1260475"/>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00" kern="0" spc="1000" dirty="0">
                  <a:latin typeface="ＭＳ ゴシック" panose="020B0609070205080204" pitchFamily="49" charset="-128"/>
                  <a:ea typeface="ＭＳ ゴシック" panose="020B0609070205080204" pitchFamily="49" charset="-128"/>
                  <a:cs typeface="Times New Roman" panose="02020603050405020304" pitchFamily="18" charset="0"/>
                </a:rPr>
                <a:t>取組期</a:t>
              </a:r>
              <a:r>
                <a:rPr lang="ja-JP" altLang="en-US" sz="1000" kern="0" dirty="0">
                  <a:latin typeface="ＭＳ ゴシック" panose="020B0609070205080204" pitchFamily="49" charset="-128"/>
                  <a:ea typeface="ＭＳ ゴシック" panose="020B0609070205080204" pitchFamily="49" charset="-128"/>
                  <a:cs typeface="Times New Roman" panose="02020603050405020304" pitchFamily="18" charset="0"/>
                </a:rPr>
                <a:t>間</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10</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年間</a:t>
              </a: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2015(H27)</a:t>
              </a: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2024</a:t>
              </a: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年度</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p>
            <a:p>
              <a:pPr marL="1346200" indent="-1260475"/>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00" kern="100" spc="200" dirty="0">
                  <a:latin typeface="ＭＳ ゴシック" panose="020B0609070205080204" pitchFamily="49" charset="-128"/>
                  <a:ea typeface="ＭＳ ゴシック" panose="020B0609070205080204" pitchFamily="49" charset="-128"/>
                  <a:cs typeface="Times New Roman" panose="02020603050405020304" pitchFamily="18" charset="0"/>
                </a:rPr>
                <a:t>集中取組期</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間：</a:t>
              </a:r>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取組期間の内、最初の３年間（平成</a:t>
              </a:r>
              <a:r>
                <a:rPr 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27</a:t>
              </a: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29</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年度）</a:t>
              </a:r>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46200" indent="-1260475"/>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⇒府民の安心安全確保に全力を傾けるため重点的に取り組む期間を設定</a:t>
              </a:r>
            </a:p>
            <a:p>
              <a:pPr marL="1346200" indent="-1260475" defTabSz="581025"/>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⇒今年度から着手したアクションは０（ゼロ）年次の取組みとして位置付け</a:t>
              </a:r>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46200" indent="-1260475" defTabSz="581025"/>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00" kern="0" spc="1000" dirty="0">
                  <a:latin typeface="ＭＳ ゴシック" panose="020B0609070205080204" pitchFamily="49" charset="-128"/>
                  <a:ea typeface="ＭＳ ゴシック" panose="020B0609070205080204" pitchFamily="49" charset="-128"/>
                  <a:cs typeface="Times New Roman" panose="02020603050405020304" pitchFamily="18" charset="0"/>
                </a:rPr>
                <a:t>基本目</a:t>
              </a:r>
              <a:r>
                <a:rPr lang="ja-JP" altLang="en-US" sz="1000" kern="0" dirty="0">
                  <a:latin typeface="ＭＳ ゴシック" panose="020B0609070205080204" pitchFamily="49" charset="-128"/>
                  <a:ea typeface="ＭＳ ゴシック" panose="020B0609070205080204" pitchFamily="49" charset="-128"/>
                  <a:cs typeface="Times New Roman" panose="02020603050405020304" pitchFamily="18" charset="0"/>
                </a:rPr>
                <a:t>標</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「発災による死者</a:t>
              </a:r>
              <a:r>
                <a:rPr 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犠牲者</a:t>
              </a:r>
              <a:r>
                <a:rPr 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数を限りなくゼロに近づける。経済被害についても最小限に抑える」を究極の目標として設定</a:t>
              </a:r>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46200" indent="-1260475" defTabSz="581025"/>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00" kern="100" spc="200" dirty="0">
                  <a:latin typeface="ＭＳ ゴシック" panose="020B0609070205080204" pitchFamily="49" charset="-128"/>
                  <a:ea typeface="ＭＳ ゴシック" panose="020B0609070205080204" pitchFamily="49" charset="-128"/>
                  <a:cs typeface="Times New Roman" panose="02020603050405020304" pitchFamily="18" charset="0"/>
                </a:rPr>
                <a:t>被害軽減目</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標：</a:t>
              </a:r>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上記「取組期間」において、関係機関の着実な取組みや発災時の府民等の的確な行動を通じて達成可能と見込む、被害軽減目標</a:t>
              </a:r>
              <a:r>
                <a:rPr 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アクションによる効果</a:t>
              </a:r>
              <a:r>
                <a:rPr 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を定量的に明示　</a:t>
              </a:r>
            </a:p>
            <a:p>
              <a:r>
                <a:rPr 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≪政策ターゲット／アクション≫</a:t>
              </a:r>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346200" indent="-1260475" defTabSz="179388">
                <a:tabLst>
                  <a:tab pos="180975" algn="l"/>
                </a:tabLst>
              </a:pP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00" kern="0" dirty="0">
                  <a:latin typeface="ＭＳ ゴシック" panose="020B0609070205080204" pitchFamily="49" charset="-128"/>
                  <a:ea typeface="ＭＳ ゴシック" panose="020B0609070205080204" pitchFamily="49" charset="-128"/>
                  <a:cs typeface="Times New Roman" panose="02020603050405020304" pitchFamily="18" charset="0"/>
                </a:rPr>
                <a:t>政策ターゲット</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「大阪府地域防災計画」（平成</a:t>
              </a:r>
              <a:r>
                <a:rPr 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26</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年３月）で定めた基本理念と５つの基本方針に基づき設定した</a:t>
              </a:r>
              <a:r>
                <a:rPr 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17</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の課題に対処</a:t>
              </a:r>
            </a:p>
            <a:p>
              <a:pPr marL="533400" indent="-88900">
                <a:buFont typeface="Arial" panose="020B0604020202020204" pitchFamily="34" charset="0"/>
                <a:buChar char="•"/>
                <a:tabLst>
                  <a:tab pos="355600" algn="l"/>
                </a:tabLst>
              </a:pP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基本</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理念：</a:t>
              </a:r>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減災</a:t>
              </a:r>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（被害の最小化及びその迅速な回復）</a:t>
              </a:r>
            </a:p>
            <a:p>
              <a:pPr marL="533400" indent="-88900">
                <a:buFont typeface="Arial" panose="020B0604020202020204" pitchFamily="34" charset="0"/>
                <a:buChar char="•"/>
                <a:tabLst>
                  <a:tab pos="355600" algn="l"/>
                </a:tabLst>
              </a:pP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基本</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方針：</a:t>
              </a:r>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命を守る、命をつなぐ、迅速な復旧・復興、必要不可欠な行政機能の維持、</a:t>
              </a: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経済</a:t>
              </a:r>
              <a:r>
                <a:rPr lang="en-US" altLang="ja-JP"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活動</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の機能維持</a:t>
              </a:r>
            </a:p>
            <a:p>
              <a:pPr marL="895350" indent="450850"/>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本プランと整合させて、府庁</a:t>
              </a:r>
              <a:r>
                <a:rPr 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BCP</a:t>
              </a:r>
              <a:r>
                <a:rPr lang="ja-JP" altLang="en-US" sz="1000" kern="100" dirty="0" err="1">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大阪府災害等応急対策実施要領も改定。</a:t>
              </a:r>
            </a:p>
            <a:p>
              <a:pPr marL="257175" indent="-168275"/>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アクションごとの目標</a:t>
              </a: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設定</a:t>
              </a:r>
            </a:p>
            <a:p>
              <a:pPr marL="533400" indent="-88900">
                <a:buFont typeface="Arial" panose="020B0604020202020204" pitchFamily="34" charset="0"/>
                <a:buChar char="•"/>
              </a:pPr>
              <a:r>
                <a:rPr 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100</a:t>
              </a: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のアクションに、それぞれ「集中取組期間」「取組期間」での目標を設定</a:t>
              </a:r>
              <a:endParaRPr lang="en-US" altLang="ja-JP"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533400" indent="-88900">
                <a:buFont typeface="Arial" panose="020B0604020202020204" pitchFamily="34" charset="0"/>
                <a:buChar char="•"/>
              </a:pPr>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2018</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年度（平成</a:t>
              </a:r>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30</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年度）から</a:t>
              </a:r>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2020</a:t>
              </a: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年度の３年間</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の短期目標を設定し取組みを推進</a:t>
              </a:r>
              <a:endPar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indent="85725"/>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○重点</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アクションの設定</a:t>
              </a:r>
            </a:p>
            <a:p>
              <a:pPr marL="533400" indent="-88900">
                <a:buFont typeface="Arial" panose="020B0604020202020204" pitchFamily="34" charset="0"/>
                <a:buChar char="•"/>
              </a:pP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優先</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順位付けは「命を守り、つなぐ」を第一</a:t>
              </a:r>
            </a:p>
            <a:p>
              <a:pPr marL="533400" indent="-88900">
                <a:buFont typeface="Arial" panose="020B0604020202020204" pitchFamily="34" charset="0"/>
                <a:buChar char="•"/>
              </a:pP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人命</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被害の軽減効果が極めて高いハード対策、地域・コミュニティにおける「逃げる」対策や市町村の取組みに対するソフト対策等、から</a:t>
              </a: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位置づけ</a:t>
              </a:r>
              <a:endParaRPr lang="en-US" altLang="ja-JP"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533400" indent="-88900">
                <a:buFont typeface="Arial" panose="020B0604020202020204" pitchFamily="34" charset="0"/>
                <a:buChar char="•"/>
              </a:pP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大阪府</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北部を震源とする地震や台風</a:t>
              </a:r>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21</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号など、平成</a:t>
              </a:r>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30</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年の度重なる</a:t>
              </a: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災害の</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課題や教訓を踏まえ、南海トラフ地震対応の強化となる</a:t>
              </a: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もの</a:t>
              </a:r>
              <a:endPar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59" name="角丸四角形 258" title="基本方針"/>
            <p:cNvSpPr/>
            <p:nvPr/>
          </p:nvSpPr>
          <p:spPr>
            <a:xfrm>
              <a:off x="936000" y="800099"/>
              <a:ext cx="4320000" cy="288000"/>
            </a:xfrm>
            <a:prstGeom prst="roundRect">
              <a:avLst/>
            </a:prstGeom>
            <a:solidFill>
              <a:srgbClr val="002060"/>
            </a:solidFill>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18000" rIns="91440" bIns="18000" numCol="1" spcCol="0" rtlCol="0" fromWordArt="0" anchor="ctr" anchorCtr="0" forceAA="0" compatLnSpc="1">
              <a:prstTxWarp prst="textNoShape">
                <a:avLst/>
              </a:prstTxWarp>
              <a:noAutofit/>
            </a:bodyPr>
            <a:lstStyle/>
            <a:p>
              <a:pPr algn="ctr">
                <a:lnSpc>
                  <a:spcPts val="1500"/>
                </a:lnSpc>
              </a:pPr>
              <a:r>
                <a:rPr lang="ja-JP" altLang="en-US" sz="1400" b="1" kern="100" dirty="0">
                  <a:solidFill>
                    <a:srgbClr val="FFFFFF"/>
                  </a:solidFill>
                  <a:latin typeface="Meiryo UI" panose="020B0604030504040204" pitchFamily="50" charset="-128"/>
                  <a:ea typeface="Meiryo UI" panose="020B0604030504040204" pitchFamily="50" charset="-128"/>
                  <a:cs typeface="Times New Roman" panose="02020603050405020304" pitchFamily="18" charset="0"/>
                </a:rPr>
                <a:t>基　本　方　針</a:t>
              </a:r>
              <a:endParaRPr lang="ja-JP" altLang="en-US" sz="1200" kern="100" dirty="0">
                <a:latin typeface="Meiryo UI" panose="020B0604030504040204" pitchFamily="50" charset="-128"/>
                <a:ea typeface="Meiryo UI" panose="020B0604030504040204" pitchFamily="50" charset="-128"/>
                <a:cs typeface="Times New Roman" panose="02020603050405020304" pitchFamily="18" charset="0"/>
              </a:endParaRPr>
            </a:p>
          </p:txBody>
        </p:sp>
      </p:grpSp>
      <p:grpSp>
        <p:nvGrpSpPr>
          <p:cNvPr id="147" name="グループ化 146"/>
          <p:cNvGrpSpPr/>
          <p:nvPr/>
        </p:nvGrpSpPr>
        <p:grpSpPr>
          <a:xfrm>
            <a:off x="96060" y="6259056"/>
            <a:ext cx="6192000" cy="3263861"/>
            <a:chOff x="122180" y="5722481"/>
            <a:chExt cx="6192000" cy="3263861"/>
          </a:xfrm>
        </p:grpSpPr>
        <p:sp>
          <p:nvSpPr>
            <p:cNvPr id="260" name="正方形/長方形 259" descr="「命を守り、つなぐ」を第一に３つのミッションに区分け。&#10;・ミッション１：巨大地震や大津波から府民の命を守り、被害を軽減するための、事前予防対策と逃げる対策&#10;・ミッション２：地震発生後、被災者の「命をつなぐ」ため、災害応急対策&#10;・ミッション３：｢大都市・大阪｣の府民生活と経済の、迅速な回復のための、&#10;復旧復興対策&#10;"/>
            <p:cNvSpPr>
              <a:spLocks/>
            </p:cNvSpPr>
            <p:nvPr/>
          </p:nvSpPr>
          <p:spPr>
            <a:xfrm>
              <a:off x="122180" y="5872342"/>
              <a:ext cx="6192000" cy="3114000"/>
            </a:xfrm>
            <a:prstGeom prst="rect">
              <a:avLst/>
            </a:prstGeom>
            <a:solidFill>
              <a:sysClr val="window" lastClr="FFFFFF"/>
            </a:solidFill>
            <a:ln w="28575"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139700" indent="-139700"/>
              <a:r>
                <a:rPr lang="en-US" sz="800" kern="100" dirty="0">
                  <a:latin typeface="ＭＳ ゴシック" panose="020B0609070205080204" pitchFamily="49" charset="-128"/>
                  <a:ea typeface="ＭＳ 明朝" panose="02020609040205080304" pitchFamily="17" charset="-128"/>
                  <a:cs typeface="Times New Roman" panose="02020603050405020304" pitchFamily="18" charset="0"/>
                </a:rPr>
                <a:t> </a:t>
              </a:r>
              <a:r>
                <a:rPr lang="en-US" sz="1100" kern="100" dirty="0">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en-US" sz="800" kern="100" dirty="0">
                <a:latin typeface="Century" panose="02040604050505020304" pitchFamily="18" charset="0"/>
                <a:ea typeface="ＭＳ 明朝" panose="02020609040205080304" pitchFamily="17" charset="-128"/>
                <a:cs typeface="Times New Roman" panose="02020603050405020304" pitchFamily="18" charset="0"/>
              </a:endParaRPr>
            </a:p>
            <a:p>
              <a:pPr marL="133350" indent="-133350">
                <a:lnSpc>
                  <a:spcPts val="1500"/>
                </a:lnSpc>
              </a:pPr>
              <a:r>
                <a:rPr lang="ja-JP" altLang="en-US" sz="1000" kern="100" dirty="0">
                  <a:latin typeface="Century" panose="02040604050505020304" pitchFamily="18" charset="0"/>
                  <a:ea typeface="ＭＳ ゴシック" panose="020B0609070205080204" pitchFamily="49" charset="-128"/>
                  <a:cs typeface="Times New Roman" panose="02020603050405020304" pitchFamily="18" charset="0"/>
                </a:rPr>
                <a:t>◇「命を守り、つなぐ」を第一に３つのミッションに区分け。</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a:p>
              <a:pPr marL="133350" indent="-133350">
                <a:lnSpc>
                  <a:spcPts val="1500"/>
                </a:lnSpc>
              </a:pPr>
              <a:r>
                <a:rPr lang="en-US" sz="1000" kern="100" dirty="0">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a:p>
              <a:pPr marL="427990" indent="-153035">
                <a:lnSpc>
                  <a:spcPts val="1500"/>
                </a:lnSpc>
              </a:pPr>
              <a:r>
                <a:rPr lang="en-US" sz="1000" kern="100" dirty="0">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61" name="角丸四角形 260" title="３つのミッションと主なアクション"/>
            <p:cNvSpPr/>
            <p:nvPr/>
          </p:nvSpPr>
          <p:spPr>
            <a:xfrm>
              <a:off x="1058180" y="5722481"/>
              <a:ext cx="4320000" cy="288000"/>
            </a:xfrm>
            <a:prstGeom prst="roundRect">
              <a:avLst/>
            </a:prstGeom>
            <a:solidFill>
              <a:srgbClr val="002060"/>
            </a:solidFill>
            <a:ln w="25400" cap="flat" cmpd="sng" algn="ctr">
              <a:solidFill>
                <a:sysClr val="windowText" lastClr="000000"/>
              </a:solidFill>
              <a:prstDash val="solid"/>
            </a:ln>
            <a:effectLst/>
          </p:spPr>
          <p:txBody>
            <a:bodyPr rot="0" spcFirstLastPara="0" vert="horz" wrap="square" lIns="91440" tIns="18000" rIns="91440" bIns="18000" numCol="1" spcCol="0" rtlCol="0" fromWordArt="0" anchor="ctr" anchorCtr="0" forceAA="0" compatLnSpc="1">
              <a:prstTxWarp prst="textNoShape">
                <a:avLst/>
              </a:prstTxWarp>
              <a:noAutofit/>
            </a:bodyPr>
            <a:lstStyle/>
            <a:p>
              <a:pPr algn="ctr">
                <a:lnSpc>
                  <a:spcPts val="1500"/>
                </a:lnSpc>
              </a:pPr>
              <a:r>
                <a:rPr lang="ja-JP" altLang="en-US" sz="1400" b="1" kern="100" spc="-70" dirty="0">
                  <a:solidFill>
                    <a:srgbClr val="FFFFFF"/>
                  </a:solidFill>
                  <a:latin typeface="Meiryo UI" panose="020B0604030504040204" pitchFamily="50" charset="-128"/>
                  <a:ea typeface="Meiryo UI" panose="020B0604030504040204" pitchFamily="50" charset="-128"/>
                  <a:cs typeface="Times New Roman" panose="02020603050405020304" pitchFamily="18" charset="0"/>
                </a:rPr>
                <a:t>３つのミッションと主なアクション</a:t>
              </a:r>
              <a:endParaRPr lang="ja-JP" altLang="en-US" sz="1200" kern="100" dirty="0">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114" name="グループ化 113"/>
            <p:cNvGrpSpPr/>
            <p:nvPr/>
          </p:nvGrpSpPr>
          <p:grpSpPr>
            <a:xfrm>
              <a:off x="218440" y="6339066"/>
              <a:ext cx="1944000" cy="2592000"/>
              <a:chOff x="218440" y="6389866"/>
              <a:chExt cx="1944000" cy="2592000"/>
            </a:xfrm>
          </p:grpSpPr>
          <p:sp>
            <p:nvSpPr>
              <p:cNvPr id="262" name="正方形/長方形 261"/>
              <p:cNvSpPr>
                <a:spLocks/>
              </p:cNvSpPr>
              <p:nvPr/>
            </p:nvSpPr>
            <p:spPr>
              <a:xfrm>
                <a:off x="218440" y="6389866"/>
                <a:ext cx="1944000" cy="2592000"/>
              </a:xfrm>
              <a:prstGeom prst="rect">
                <a:avLst/>
              </a:prstGeom>
              <a:solidFill>
                <a:sysClr val="window" lastClr="FFFFFF"/>
              </a:solid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just"/>
                <a:r>
                  <a:rPr 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00"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主な重点アクション</a:t>
                </a: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ja-JP" altLang="en-US" sz="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85725" indent="-85725" algn="just">
                  <a:lnSpc>
                    <a:spcPts val="1200"/>
                  </a:lnSpc>
                  <a:buFont typeface="Arial" panose="020B0604020202020204" pitchFamily="34" charset="0"/>
                  <a:buChar char="•"/>
                </a:pP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防潮堤</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の津波浸水対策</a:t>
                </a:r>
              </a:p>
              <a:p>
                <a:pPr marL="85725" indent="-85725" algn="just">
                  <a:lnSpc>
                    <a:spcPts val="1200"/>
                  </a:lnSpc>
                  <a:buFont typeface="Arial" panose="020B0604020202020204" pitchFamily="34" charset="0"/>
                  <a:buChar char="•"/>
                </a:pP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水門</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の耐震化等の推進</a:t>
                </a:r>
              </a:p>
              <a:p>
                <a:pPr marL="85725" indent="-85725" algn="just">
                  <a:lnSpc>
                    <a:spcPts val="1200"/>
                  </a:lnSpc>
                  <a:buFont typeface="Arial" panose="020B0604020202020204" pitchFamily="34" charset="0"/>
                  <a:buChar char="•"/>
                </a:pP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密集</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市街地対策の推進</a:t>
                </a:r>
              </a:p>
              <a:p>
                <a:pPr marL="85725" indent="-85725" algn="just">
                  <a:lnSpc>
                    <a:spcPts val="1200"/>
                  </a:lnSpc>
                  <a:buFont typeface="Arial" panose="020B0604020202020204" pitchFamily="34" charset="0"/>
                  <a:buChar char="•"/>
                </a:pP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建築物</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の耐震化</a:t>
                </a:r>
                <a:r>
                  <a:rPr lang="ja-JP" altLang="en-US" sz="1000"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促進</a:t>
                </a:r>
                <a:endPar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85725" indent="-85725" algn="just">
                  <a:lnSpc>
                    <a:spcPts val="1200"/>
                  </a:lnSpc>
                  <a:buFont typeface="Arial" panose="020B0604020202020204" pitchFamily="34" charset="0"/>
                  <a:buChar char="•"/>
                </a:pPr>
                <a:r>
                  <a:rPr lang="ja-JP" altLang="en-US" sz="1000"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00"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逃げる」施策の総合化</a:t>
                </a:r>
                <a:r>
                  <a:rPr lang="ja-JP" altLang="en-US" sz="1000"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indent="85725" algn="just">
                  <a:lnSpc>
                    <a:spcPts val="1200"/>
                  </a:lnSpc>
                </a:pPr>
                <a:r>
                  <a:rPr lang="ja-JP" altLang="en-US" sz="1000"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地域</a:t>
                </a:r>
                <a:r>
                  <a:rPr lang="ja-JP" altLang="en-US" sz="1000"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防災力の強化</a:t>
                </a:r>
                <a:endPar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85725" indent="-85725" algn="just">
                  <a:lnSpc>
                    <a:spcPts val="1200"/>
                  </a:lnSpc>
                  <a:buFont typeface="Arial" panose="020B0604020202020204" pitchFamily="34" charset="0"/>
                  <a:buChar char="•"/>
                </a:pPr>
                <a:r>
                  <a:rPr lang="ja-JP" altLang="en-US" sz="1000"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学校</a:t>
                </a:r>
                <a:r>
                  <a:rPr lang="ja-JP" altLang="en-US" sz="1000"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等における防災教育</a:t>
                </a:r>
                <a:r>
                  <a:rPr lang="ja-JP" altLang="en-US" sz="1000"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の</a:t>
                </a:r>
                <a:endParaRPr lang="en-US" altLang="ja-JP" sz="1000"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indent="85725" algn="just">
                  <a:lnSpc>
                    <a:spcPts val="1200"/>
                  </a:lnSpc>
                </a:pPr>
                <a:r>
                  <a:rPr lang="ja-JP" altLang="en-US" sz="1000" kern="100" dirty="0" smtClean="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徹底</a:t>
                </a:r>
                <a:endPar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63" name="正方形/長方形 262"/>
              <p:cNvSpPr>
                <a:spLocks noChangeArrowheads="1"/>
              </p:cNvSpPr>
              <p:nvPr/>
            </p:nvSpPr>
            <p:spPr bwMode="auto">
              <a:xfrm>
                <a:off x="666565" y="6478131"/>
                <a:ext cx="1047750" cy="188059"/>
              </a:xfrm>
              <a:prstGeom prst="rect">
                <a:avLst/>
              </a:prstGeom>
              <a:solidFill>
                <a:srgbClr val="FFFFFF"/>
              </a:solidFill>
              <a:ln w="15875" algn="ctr">
                <a:solidFill>
                  <a:srgbClr val="000000"/>
                </a:solidFill>
                <a:miter lim="800000"/>
                <a:headEnd/>
                <a:tailEnd/>
              </a:ln>
            </p:spPr>
            <p:txBody>
              <a:bodyPr rot="0" vert="horz" wrap="square" lIns="91440" tIns="16920" rIns="91440" bIns="16920" anchor="t" anchorCtr="0" upright="1">
                <a:spAutoFit/>
              </a:bodyPr>
              <a:lstStyle/>
              <a:p>
                <a:pPr algn="ctr">
                  <a:lnSpc>
                    <a:spcPts val="1200"/>
                  </a:lnSpc>
                </a:pPr>
                <a:r>
                  <a:rPr lang="ja-JP" altLang="en-US" sz="1000" kern="100" dirty="0">
                    <a:latin typeface="Century" panose="02040604050505020304" pitchFamily="18" charset="0"/>
                    <a:ea typeface="ＭＳ ゴシック" panose="020B0609070205080204" pitchFamily="49" charset="-128"/>
                    <a:cs typeface="Times New Roman" panose="02020603050405020304" pitchFamily="18" charset="0"/>
                  </a:rPr>
                  <a:t>ミッション</a:t>
                </a:r>
                <a:r>
                  <a:rPr lang="en-US" altLang="ja-JP" sz="1000" kern="100" dirty="0">
                    <a:latin typeface="Century" panose="02040604050505020304" pitchFamily="18" charset="0"/>
                    <a:ea typeface="ＭＳ ゴシック" panose="020B0609070205080204" pitchFamily="49" charset="-128"/>
                    <a:cs typeface="Times New Roman" panose="02020603050405020304" pitchFamily="18" charset="0"/>
                  </a:rPr>
                  <a:t>Ⅰ</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68" name="テキスト ボックス 9"/>
              <p:cNvSpPr txBox="1"/>
              <p:nvPr/>
            </p:nvSpPr>
            <p:spPr>
              <a:xfrm>
                <a:off x="290440" y="6736576"/>
                <a:ext cx="1800000" cy="648000"/>
              </a:xfrm>
              <a:prstGeom prst="rect">
                <a:avLst/>
              </a:prstGeom>
              <a:solidFill>
                <a:schemeClr val="lt1"/>
              </a:solidFill>
              <a:ln w="22225">
                <a:solidFill>
                  <a:prstClr val="black"/>
                </a:solidFill>
                <a:prstDash val="sysDot"/>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100"/>
                  </a:lnSpc>
                </a:pPr>
                <a:r>
                  <a:rPr lang="ja-JP" altLang="en-US" sz="1000" kern="100" dirty="0">
                    <a:ea typeface="ＭＳ ゴシック" panose="020B0609070205080204" pitchFamily="49" charset="-128"/>
                    <a:cs typeface="Times New Roman" panose="02020603050405020304" pitchFamily="18" charset="0"/>
                  </a:rPr>
                  <a:t>巨大地震や大津波から府民の命を守り、被害を軽減するための、事前予防対策と逃げる対策</a:t>
                </a:r>
                <a:endParaRPr lang="ja-JP" altLang="en-US" sz="1000" kern="100" dirty="0">
                  <a:ea typeface="ＭＳ 明朝" panose="02020609040205080304" pitchFamily="17" charset="-128"/>
                  <a:cs typeface="Times New Roman" panose="02020603050405020304" pitchFamily="18" charset="0"/>
                </a:endParaRPr>
              </a:p>
            </p:txBody>
          </p:sp>
        </p:grpSp>
        <p:grpSp>
          <p:nvGrpSpPr>
            <p:cNvPr id="117" name="グループ化 116"/>
            <p:cNvGrpSpPr/>
            <p:nvPr/>
          </p:nvGrpSpPr>
          <p:grpSpPr>
            <a:xfrm>
              <a:off x="4237990" y="6339064"/>
              <a:ext cx="1944000" cy="2592000"/>
              <a:chOff x="4047490" y="6389864"/>
              <a:chExt cx="1944000" cy="2592000"/>
            </a:xfrm>
          </p:grpSpPr>
          <p:sp>
            <p:nvSpPr>
              <p:cNvPr id="266" name="正方形/長方形 265"/>
              <p:cNvSpPr>
                <a:spLocks/>
              </p:cNvSpPr>
              <p:nvPr/>
            </p:nvSpPr>
            <p:spPr>
              <a:xfrm>
                <a:off x="4047490" y="6389864"/>
                <a:ext cx="1944000" cy="2592000"/>
              </a:xfrm>
              <a:prstGeom prst="rect">
                <a:avLst/>
              </a:prstGeom>
              <a:solidFill>
                <a:sysClr val="window" lastClr="FFFFFF"/>
              </a:solid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just"/>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ja-JP"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00"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主な重点アクション</a:t>
                </a: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ja-JP" altLang="en-US" sz="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85725" indent="-85725" algn="just">
                  <a:buFont typeface="Arial" panose="020B0604020202020204" pitchFamily="34" charset="0"/>
                  <a:buChar char="•"/>
                </a:pP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災害ボランティアの充実と</a:t>
                </a:r>
                <a:endParaRPr lang="en-US" altLang="ja-JP"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indent="85725" algn="just"/>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連携強化</a:t>
                </a:r>
                <a:endParaRPr lang="en-US" altLang="ja-JP"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85725" indent="-85725" algn="just">
                  <a:buFont typeface="Arial" panose="020B0604020202020204" pitchFamily="34" charset="0"/>
                  <a:buChar char="•"/>
                </a:pP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災害</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廃棄物等適正処理</a:t>
                </a:r>
              </a:p>
              <a:p>
                <a:pPr marL="85725" indent="-85725" algn="just">
                  <a:buFont typeface="Arial" panose="020B0604020202020204" pitchFamily="34" charset="0"/>
                  <a:buChar char="•"/>
                </a:pP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応急</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仮設住宅の早期供給体制の整備</a:t>
                </a:r>
              </a:p>
              <a:p>
                <a:pPr marL="85725" indent="-85725" algn="just">
                  <a:buFont typeface="Arial" panose="020B0604020202020204" pitchFamily="34" charset="0"/>
                  <a:buChar char="•"/>
                </a:pP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中</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小企業に</a:t>
                </a: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対する</a:t>
                </a:r>
                <a:r>
                  <a:rPr lang="en-US" altLang="ja-JP"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BCP</a:t>
                </a: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等の</a:t>
                </a:r>
                <a:endParaRPr lang="en-US" altLang="ja-JP"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indent="85725" algn="just"/>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取組み支援</a:t>
                </a:r>
                <a:r>
                  <a:rPr 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67" name="正方形/長方形 266"/>
              <p:cNvSpPr>
                <a:spLocks noChangeArrowheads="1"/>
              </p:cNvSpPr>
              <p:nvPr/>
            </p:nvSpPr>
            <p:spPr bwMode="auto">
              <a:xfrm>
                <a:off x="4495615" y="6468606"/>
                <a:ext cx="1047750" cy="188059"/>
              </a:xfrm>
              <a:prstGeom prst="rect">
                <a:avLst/>
              </a:prstGeom>
              <a:solidFill>
                <a:srgbClr val="FFFFFF"/>
              </a:solidFill>
              <a:ln w="15875" algn="ctr">
                <a:solidFill>
                  <a:srgbClr val="000000"/>
                </a:solidFill>
                <a:miter lim="800000"/>
                <a:headEnd/>
                <a:tailEnd/>
              </a:ln>
            </p:spPr>
            <p:txBody>
              <a:bodyPr rot="0" vert="horz" wrap="square" lIns="91440" tIns="16920" rIns="91440" bIns="16920" anchor="t" anchorCtr="0" upright="1">
                <a:spAutoFit/>
              </a:bodyPr>
              <a:lstStyle/>
              <a:p>
                <a:pPr algn="ctr">
                  <a:lnSpc>
                    <a:spcPts val="1200"/>
                  </a:lnSpc>
                </a:pPr>
                <a:r>
                  <a:rPr lang="ja-JP" altLang="en-US" sz="1000" kern="100" dirty="0">
                    <a:latin typeface="Century" panose="02040604050505020304" pitchFamily="18" charset="0"/>
                    <a:ea typeface="ＭＳ ゴシック" panose="020B0609070205080204" pitchFamily="49" charset="-128"/>
                    <a:cs typeface="Times New Roman" panose="02020603050405020304" pitchFamily="18" charset="0"/>
                  </a:rPr>
                  <a:t>ミッション</a:t>
                </a:r>
                <a:r>
                  <a:rPr lang="en-US" altLang="ja-JP" sz="1000" kern="100" dirty="0">
                    <a:latin typeface="Century" panose="02040604050505020304" pitchFamily="18" charset="0"/>
                    <a:ea typeface="ＭＳ ゴシック" panose="020B0609070205080204" pitchFamily="49" charset="-128"/>
                    <a:cs typeface="Times New Roman" panose="02020603050405020304" pitchFamily="18" charset="0"/>
                  </a:rPr>
                  <a:t>Ⅲ</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69" name="テキスト ボックス 73"/>
              <p:cNvSpPr txBox="1"/>
              <p:nvPr/>
            </p:nvSpPr>
            <p:spPr>
              <a:xfrm>
                <a:off x="4119490" y="6736576"/>
                <a:ext cx="1800000" cy="648000"/>
              </a:xfrm>
              <a:prstGeom prst="rect">
                <a:avLst/>
              </a:prstGeom>
              <a:solidFill>
                <a:sysClr val="window" lastClr="FFFFFF"/>
              </a:solidFill>
              <a:ln w="22225">
                <a:solidFill>
                  <a:prstClr val="black"/>
                </a:solidFill>
                <a:prstDash val="sysDot"/>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100"/>
                  </a:lnSpc>
                </a:pPr>
                <a:r>
                  <a:rPr lang="en-US" altLang="ja-JP" sz="1000" kern="100" dirty="0">
                    <a:latin typeface="Century" panose="02040604050505020304" pitchFamily="18" charset="0"/>
                    <a:ea typeface="ＭＳ ゴシック" panose="020B0609070205080204" pitchFamily="49" charset="-128"/>
                    <a:cs typeface="Times New Roman" panose="02020603050405020304" pitchFamily="18" charset="0"/>
                  </a:rPr>
                  <a:t>｢</a:t>
                </a:r>
                <a:r>
                  <a:rPr lang="ja-JP" altLang="en-US" sz="1000" kern="100" dirty="0">
                    <a:latin typeface="Century" panose="02040604050505020304" pitchFamily="18" charset="0"/>
                    <a:ea typeface="ＭＳ ゴシック" panose="020B0609070205080204" pitchFamily="49" charset="-128"/>
                    <a:cs typeface="Times New Roman" panose="02020603050405020304" pitchFamily="18" charset="0"/>
                  </a:rPr>
                  <a:t>大都市・大阪</a:t>
                </a:r>
                <a:r>
                  <a:rPr lang="en-US" altLang="ja-JP" sz="1000" kern="100" dirty="0">
                    <a:latin typeface="Century" panose="02040604050505020304" pitchFamily="18" charset="0"/>
                    <a:ea typeface="ＭＳ ゴシック" panose="020B0609070205080204" pitchFamily="49" charset="-128"/>
                    <a:cs typeface="Times New Roman" panose="02020603050405020304" pitchFamily="18" charset="0"/>
                  </a:rPr>
                  <a:t>｣</a:t>
                </a:r>
                <a:r>
                  <a:rPr lang="ja-JP" altLang="en-US" sz="1000" kern="100" dirty="0">
                    <a:latin typeface="Century" panose="02040604050505020304" pitchFamily="18" charset="0"/>
                    <a:ea typeface="ＭＳ ゴシック" panose="020B0609070205080204" pitchFamily="49" charset="-128"/>
                    <a:cs typeface="Times New Roman" panose="02020603050405020304" pitchFamily="18" charset="0"/>
                  </a:rPr>
                  <a:t>の府民生活と経済の、迅速な回復のための、復旧復興対策</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p:txBody>
          </p:sp>
        </p:grpSp>
        <p:grpSp>
          <p:nvGrpSpPr>
            <p:cNvPr id="116" name="グループ化 115"/>
            <p:cNvGrpSpPr/>
            <p:nvPr/>
          </p:nvGrpSpPr>
          <p:grpSpPr>
            <a:xfrm>
              <a:off x="2228215" y="6339064"/>
              <a:ext cx="1944000" cy="2592000"/>
              <a:chOff x="2056765" y="6389864"/>
              <a:chExt cx="1944000" cy="2592000"/>
            </a:xfrm>
          </p:grpSpPr>
          <p:sp>
            <p:nvSpPr>
              <p:cNvPr id="264" name="正方形/長方形 263"/>
              <p:cNvSpPr>
                <a:spLocks/>
              </p:cNvSpPr>
              <p:nvPr/>
            </p:nvSpPr>
            <p:spPr>
              <a:xfrm>
                <a:off x="2056765" y="6389864"/>
                <a:ext cx="1944000" cy="2592000"/>
              </a:xfrm>
              <a:prstGeom prst="rect">
                <a:avLst/>
              </a:prstGeom>
              <a:solidFill>
                <a:sysClr val="window" lastClr="FFFFFF"/>
              </a:solidFill>
              <a:ln w="12700" cap="flat" cmpd="sng" algn="ctr">
                <a:solidFill>
                  <a:sysClr val="windowText" lastClr="000000"/>
                </a:solidFill>
                <a:prstDash val="solid"/>
              </a:ln>
              <a:effectLst/>
            </p:spPr>
            <p:txBody>
              <a:bodyPr rot="0" spcFirstLastPara="0" vert="horz" wrap="square" lIns="36000" tIns="45720" rIns="36000" bIns="45720" numCol="1" spcCol="0" rtlCol="0" fromWordArt="0" anchor="t" anchorCtr="0" forceAA="0" compatLnSpc="1">
                <a:prstTxWarp prst="textNoShape">
                  <a:avLst/>
                </a:prstTxWarp>
                <a:spAutoFit/>
              </a:bodyPr>
              <a:lstStyle/>
              <a:p>
                <a:pPr algn="just"/>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ja-JP"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00"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主な重点アクション</a:t>
                </a: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ja-JP" altLang="en-US" sz="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975" indent="-95250" algn="just">
                  <a:buFont typeface="Arial" panose="020B0604020202020204" pitchFamily="34" charset="0"/>
                  <a:buChar char="•"/>
                </a:pPr>
                <a:r>
                  <a:rPr lang="ja-JP" altLang="en-US" sz="1000" kern="100" spc="-20" dirty="0" smtClean="0">
                    <a:latin typeface="ＭＳ ゴシック" panose="020B0609070205080204" pitchFamily="49" charset="-128"/>
                    <a:ea typeface="ＭＳ ゴシック" panose="020B0609070205080204" pitchFamily="49" charset="-128"/>
                    <a:cs typeface="Times New Roman" panose="02020603050405020304" pitchFamily="18" charset="0"/>
                  </a:rPr>
                  <a:t>災害</a:t>
                </a:r>
                <a:r>
                  <a:rPr lang="ja-JP" altLang="en-US" sz="1000" kern="100" spc="-20" dirty="0">
                    <a:latin typeface="ＭＳ ゴシック" panose="020B0609070205080204" pitchFamily="49" charset="-128"/>
                    <a:ea typeface="ＭＳ ゴシック" panose="020B0609070205080204" pitchFamily="49" charset="-128"/>
                    <a:cs typeface="Times New Roman" panose="02020603050405020304" pitchFamily="18" charset="0"/>
                  </a:rPr>
                  <a:t>医療体制の整備</a:t>
                </a:r>
                <a:endPar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975" indent="-95250" algn="just">
                  <a:buFont typeface="Arial" panose="020B0604020202020204" pitchFamily="34" charset="0"/>
                  <a:buChar char="•"/>
                </a:pP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広域</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緊急交通路等の通行機能確保</a:t>
                </a:r>
              </a:p>
              <a:p>
                <a:pPr marL="180975" indent="-95250" algn="just">
                  <a:buFont typeface="Arial" panose="020B0604020202020204" pitchFamily="34" charset="0"/>
                  <a:buChar char="•"/>
                </a:pP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備蓄</a:t>
                </a:r>
                <a:r>
                  <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rPr>
                  <a:t>、集配体制の強化</a:t>
                </a:r>
              </a:p>
              <a:p>
                <a:pPr marL="180975" indent="-95250" algn="just">
                  <a:buFont typeface="Arial" panose="020B0604020202020204" pitchFamily="34" charset="0"/>
                  <a:buChar char="•"/>
                </a:pPr>
                <a:r>
                  <a:rPr lang="ja-JP" altLang="en-US" sz="1000" kern="0" dirty="0" smtClean="0">
                    <a:latin typeface="ＭＳ ゴシック" panose="020B0609070205080204" pitchFamily="49" charset="-128"/>
                    <a:ea typeface="ＭＳ ゴシック" panose="020B0609070205080204" pitchFamily="49" charset="-128"/>
                    <a:cs typeface="Times New Roman" panose="02020603050405020304" pitchFamily="18" charset="0"/>
                  </a:rPr>
                  <a:t>帰宅</a:t>
                </a:r>
                <a:r>
                  <a:rPr lang="ja-JP" altLang="en-US" sz="1000" kern="0" dirty="0">
                    <a:latin typeface="ＭＳ ゴシック" panose="020B0609070205080204" pitchFamily="49" charset="-128"/>
                    <a:ea typeface="ＭＳ ゴシック" panose="020B0609070205080204" pitchFamily="49" charset="-128"/>
                    <a:cs typeface="Times New Roman" panose="02020603050405020304" pitchFamily="18" charset="0"/>
                  </a:rPr>
                  <a:t>困難者対策の</a:t>
                </a:r>
                <a:r>
                  <a:rPr lang="ja-JP" altLang="en-US" sz="1000" kern="0" dirty="0" smtClean="0">
                    <a:latin typeface="ＭＳ ゴシック" panose="020B0609070205080204" pitchFamily="49" charset="-128"/>
                    <a:ea typeface="ＭＳ ゴシック" panose="020B0609070205080204" pitchFamily="49" charset="-128"/>
                    <a:cs typeface="Times New Roman" panose="02020603050405020304" pitchFamily="18" charset="0"/>
                  </a:rPr>
                  <a:t>確立</a:t>
                </a:r>
                <a:endParaRPr lang="en-US" altLang="ja-JP" sz="1000" kern="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975" indent="-95250" algn="just">
                  <a:buFont typeface="Arial" panose="020B0604020202020204" pitchFamily="34" charset="0"/>
                  <a:buChar char="•"/>
                </a:pPr>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福祉専門職の確保体制の</a:t>
                </a:r>
                <a:endParaRPr lang="en-US" altLang="ja-JP"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975" algn="just"/>
                <a:r>
                  <a:rPr lang="ja-JP" altLang="en-US" sz="10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充実・強化</a:t>
                </a:r>
                <a:endParaRPr lang="ja-JP" altLang="en-US"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65" name="正方形/長方形 264"/>
              <p:cNvSpPr>
                <a:spLocks noChangeArrowheads="1"/>
              </p:cNvSpPr>
              <p:nvPr/>
            </p:nvSpPr>
            <p:spPr bwMode="auto">
              <a:xfrm>
                <a:off x="2504890" y="6480036"/>
                <a:ext cx="1047750" cy="188059"/>
              </a:xfrm>
              <a:prstGeom prst="rect">
                <a:avLst/>
              </a:prstGeom>
              <a:solidFill>
                <a:srgbClr val="FFFFFF"/>
              </a:solidFill>
              <a:ln w="15875" algn="ctr">
                <a:solidFill>
                  <a:srgbClr val="000000"/>
                </a:solidFill>
                <a:miter lim="800000"/>
                <a:headEnd/>
                <a:tailEnd/>
              </a:ln>
            </p:spPr>
            <p:txBody>
              <a:bodyPr rot="0" vert="horz" wrap="square" lIns="91440" tIns="16920" rIns="91440" bIns="16920" anchor="t" anchorCtr="0" upright="1">
                <a:spAutoFit/>
              </a:bodyPr>
              <a:lstStyle/>
              <a:p>
                <a:pPr algn="ctr">
                  <a:lnSpc>
                    <a:spcPts val="1200"/>
                  </a:lnSpc>
                </a:pPr>
                <a:r>
                  <a:rPr lang="ja-JP" altLang="en-US" sz="1000" kern="100" dirty="0">
                    <a:latin typeface="Century" panose="02040604050505020304" pitchFamily="18" charset="0"/>
                    <a:ea typeface="ＭＳ ゴシック" panose="020B0609070205080204" pitchFamily="49" charset="-128"/>
                    <a:cs typeface="Times New Roman" panose="02020603050405020304" pitchFamily="18" charset="0"/>
                  </a:rPr>
                  <a:t>ミッション</a:t>
                </a:r>
                <a:r>
                  <a:rPr lang="en-US" altLang="ja-JP" sz="1000" kern="100" dirty="0">
                    <a:latin typeface="Century" panose="02040604050505020304" pitchFamily="18" charset="0"/>
                    <a:ea typeface="ＭＳ ゴシック" panose="020B0609070205080204" pitchFamily="49" charset="-128"/>
                    <a:cs typeface="Times New Roman" panose="02020603050405020304" pitchFamily="18" charset="0"/>
                  </a:rPr>
                  <a:t>Ⅱ</a:t>
                </a:r>
                <a:endParaRPr lang="ja-JP" altLang="en-US" sz="10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270" name="テキスト ボックス 75"/>
              <p:cNvSpPr txBox="1"/>
              <p:nvPr/>
            </p:nvSpPr>
            <p:spPr>
              <a:xfrm>
                <a:off x="2128765" y="6736576"/>
                <a:ext cx="1800000" cy="648000"/>
              </a:xfrm>
              <a:prstGeom prst="rect">
                <a:avLst/>
              </a:prstGeom>
              <a:solidFill>
                <a:schemeClr val="lt1"/>
              </a:solidFill>
              <a:ln w="22225">
                <a:solidFill>
                  <a:prstClr val="black"/>
                </a:solidFill>
                <a:prstDash val="sysDot"/>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100"/>
                  </a:lnSpc>
                </a:pPr>
                <a:r>
                  <a:rPr lang="ja-JP" altLang="en-US" sz="1000" kern="100" dirty="0">
                    <a:ea typeface="ＭＳ ゴシック" panose="020B0609070205080204" pitchFamily="49" charset="-128"/>
                    <a:cs typeface="Times New Roman" panose="02020603050405020304" pitchFamily="18" charset="0"/>
                  </a:rPr>
                  <a:t>地震発生後、被災者の「命をつなぐ」ため、災害応急対策</a:t>
                </a:r>
                <a:endParaRPr lang="ja-JP" altLang="en-US" sz="1000" kern="100" dirty="0">
                  <a:ea typeface="ＭＳ 明朝" panose="02020609040205080304" pitchFamily="17" charset="-128"/>
                  <a:cs typeface="Times New Roman" panose="02020603050405020304" pitchFamily="18" charset="0"/>
                </a:endParaRPr>
              </a:p>
            </p:txBody>
          </p:sp>
        </p:grpSp>
      </p:grpSp>
      <p:grpSp>
        <p:nvGrpSpPr>
          <p:cNvPr id="1056" name="グループ化 1055"/>
          <p:cNvGrpSpPr/>
          <p:nvPr/>
        </p:nvGrpSpPr>
        <p:grpSpPr>
          <a:xfrm>
            <a:off x="7370024" y="3414429"/>
            <a:ext cx="4801979" cy="2955245"/>
            <a:chOff x="7370024" y="3414429"/>
            <a:chExt cx="4801979" cy="2955245"/>
          </a:xfrm>
        </p:grpSpPr>
        <p:sp>
          <p:nvSpPr>
            <p:cNvPr id="1026" name="テキスト ボックス 120"/>
            <p:cNvSpPr txBox="1">
              <a:spLocks noChangeArrowheads="1"/>
            </p:cNvSpPr>
            <p:nvPr/>
          </p:nvSpPr>
          <p:spPr bwMode="auto">
            <a:xfrm>
              <a:off x="7383833" y="6046509"/>
              <a:ext cx="478817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cmpd="dbl">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※１…「早期避難率低」の場合（避難開始が発災</a:t>
              </a:r>
              <a:r>
                <a:rPr kumimoji="0" lang="en-US" altLang="ja-JP"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5</a:t>
              </a:r>
              <a:r>
                <a:rPr kumimoji="0" lang="ja-JP" altLang="en-US"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分後</a:t>
              </a:r>
              <a:r>
                <a:rPr kumimoji="0" lang="en-US" altLang="ja-JP"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:20</a:t>
              </a:r>
              <a:r>
                <a:rPr kumimoji="0" lang="ja-JP" altLang="en-US"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a:t>
              </a:r>
              <a:r>
                <a:rPr kumimoji="0" lang="en-US" altLang="ja-JP"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15</a:t>
              </a:r>
              <a:r>
                <a:rPr kumimoji="0" lang="ja-JP" altLang="en-US"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分後</a:t>
              </a:r>
              <a:r>
                <a:rPr kumimoji="0" lang="en-US" altLang="ja-JP"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:50</a:t>
              </a:r>
              <a:r>
                <a:rPr kumimoji="0" lang="ja-JP" altLang="en-US"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％、津波到達後あるいは避難しない</a:t>
              </a:r>
              <a:r>
                <a:rPr kumimoji="0" lang="en-US" altLang="ja-JP"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:30</a:t>
              </a:r>
              <a:r>
                <a:rPr kumimoji="0" lang="ja-JP" altLang="en-US"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a:t>
              </a:r>
              <a:endParaRPr kumimoji="0" lang="ja-JP" altLang="en-US" sz="1200" b="0" i="0" u="none" strike="noStrike" cap="none" normalizeH="0" baseline="0" dirty="0" smtClean="0">
                <a:ln>
                  <a:noFill/>
                </a:ln>
                <a:solidFill>
                  <a:schemeClr val="tx1"/>
                </a:solidFill>
                <a:effectLst/>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a:t>
              </a:r>
              <a:r>
                <a:rPr kumimoji="0" lang="ja-JP" altLang="en-US"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２</a:t>
              </a:r>
              <a:r>
                <a:rPr kumimoji="0" lang="en-US" altLang="ja-JP"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a:t>
              </a:r>
              <a:r>
                <a:rPr kumimoji="0" lang="ja-JP" altLang="en-US"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「避難迅速化」の場合（避難開始が発災</a:t>
              </a:r>
              <a:r>
                <a:rPr kumimoji="0" lang="en-US" altLang="ja-JP"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5</a:t>
              </a:r>
              <a:r>
                <a:rPr kumimoji="0" lang="ja-JP" altLang="en-US"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分後</a:t>
              </a:r>
              <a:r>
                <a:rPr kumimoji="0" lang="en-US" altLang="ja-JP"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:100</a:t>
              </a:r>
              <a:r>
                <a:rPr kumimoji="0" lang="ja-JP" altLang="en-US"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a:t>
              </a:r>
              <a:endParaRPr kumimoji="0" lang="ja-JP" altLang="en-US" sz="1200" b="0" i="0" u="none" strike="noStrike" cap="none" normalizeH="0" baseline="0" dirty="0" smtClean="0">
                <a:ln>
                  <a:noFill/>
                </a:ln>
                <a:solidFill>
                  <a:schemeClr val="tx1"/>
                </a:solidFill>
                <a:effectLst/>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　　　　　　　　　　　　　　　　　　　　　　　　　　　　　</a:t>
              </a:r>
              <a:r>
                <a:rPr kumimoji="0" lang="en-US" altLang="ja-JP"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a:t>
              </a:r>
              <a:r>
                <a:rPr kumimoji="0" lang="ja-JP" altLang="en-US"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注</a:t>
              </a:r>
              <a:r>
                <a:rPr kumimoji="0" lang="en-US" altLang="ja-JP"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a:t>
              </a:r>
              <a:r>
                <a:rPr kumimoji="0" lang="ja-JP" altLang="en-US"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冬</a:t>
              </a:r>
              <a:r>
                <a:rPr kumimoji="0" lang="en-US" altLang="ja-JP"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18</a:t>
              </a:r>
              <a:r>
                <a:rPr kumimoji="0" lang="ja-JP" altLang="en-US"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時の想定のため、避難開始をそれぞれ</a:t>
              </a:r>
              <a:r>
                <a:rPr kumimoji="0" lang="en-US" altLang="ja-JP"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5</a:t>
              </a:r>
              <a:r>
                <a:rPr kumimoji="0" lang="ja-JP" altLang="en-US"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分加算</a:t>
              </a: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grpSp>
          <p:nvGrpSpPr>
            <p:cNvPr id="1048" name="グループ化 1047"/>
            <p:cNvGrpSpPr/>
            <p:nvPr/>
          </p:nvGrpSpPr>
          <p:grpSpPr>
            <a:xfrm>
              <a:off x="7370024" y="3414429"/>
              <a:ext cx="4496480" cy="2613024"/>
              <a:chOff x="7390833" y="1755761"/>
              <a:chExt cx="4496480" cy="2613024"/>
            </a:xfrm>
          </p:grpSpPr>
          <p:sp>
            <p:nvSpPr>
              <p:cNvPr id="1027" name="テキスト ボックス 114" descr="タイトル: 人的被害"/>
              <p:cNvSpPr txBox="1">
                <a:spLocks noChangeArrowheads="1"/>
              </p:cNvSpPr>
              <p:nvPr/>
            </p:nvSpPr>
            <p:spPr bwMode="auto">
              <a:xfrm>
                <a:off x="9153566" y="1755761"/>
                <a:ext cx="923331" cy="184666"/>
              </a:xfrm>
              <a:prstGeom prst="rect">
                <a:avLst/>
              </a:prstGeom>
              <a:solidFill>
                <a:srgbClr val="FFFFFF"/>
              </a:solidFill>
              <a:ln>
                <a:noFill/>
              </a:ln>
              <a:extLst>
                <a:ext uri="{91240B29-F687-4F45-9708-019B960494DF}">
                  <a14:hiddenLine xmlns:a14="http://schemas.microsoft.com/office/drawing/2010/main" w="31750" cmpd="dbl">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【人的被害】</a:t>
                </a:r>
                <a:endParaRPr kumimoji="0" lang="ja-JP" altLang="ja-JP" sz="2800" b="0" i="0" u="none" strike="noStrike" cap="none" normalizeH="0" baseline="0" dirty="0" smtClean="0">
                  <a:ln>
                    <a:noFill/>
                  </a:ln>
                  <a:solidFill>
                    <a:schemeClr val="tx1"/>
                  </a:solidFill>
                  <a:effectLst/>
                  <a:latin typeface="Arial" panose="020B0604020202020204" pitchFamily="34" charset="0"/>
                </a:endParaRPr>
              </a:p>
            </p:txBody>
          </p:sp>
          <p:grpSp>
            <p:nvGrpSpPr>
              <p:cNvPr id="1047" name="グループ化 1046"/>
              <p:cNvGrpSpPr/>
              <p:nvPr/>
            </p:nvGrpSpPr>
            <p:grpSpPr>
              <a:xfrm>
                <a:off x="7390833" y="1944847"/>
                <a:ext cx="4496480" cy="2423938"/>
                <a:chOff x="7453947" y="1914685"/>
                <a:chExt cx="4496480" cy="2423938"/>
              </a:xfrm>
            </p:grpSpPr>
            <p:grpSp>
              <p:nvGrpSpPr>
                <p:cNvPr id="282" name="グループ化 281"/>
                <p:cNvGrpSpPr/>
                <p:nvPr/>
              </p:nvGrpSpPr>
              <p:grpSpPr>
                <a:xfrm>
                  <a:off x="7453947" y="1914685"/>
                  <a:ext cx="4496480" cy="2423938"/>
                  <a:chOff x="0" y="0"/>
                  <a:chExt cx="4496858" cy="2424052"/>
                </a:xfrm>
              </p:grpSpPr>
              <p:pic>
                <p:nvPicPr>
                  <p:cNvPr id="283" name="図 28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449170" cy="2415654"/>
                  </a:xfrm>
                  <a:prstGeom prst="rect">
                    <a:avLst/>
                  </a:prstGeom>
                  <a:noFill/>
                  <a:ln>
                    <a:noFill/>
                  </a:ln>
                </p:spPr>
              </p:pic>
              <p:sp>
                <p:nvSpPr>
                  <p:cNvPr id="284" name="テキスト ボックス 64"/>
                  <p:cNvSpPr txBox="1"/>
                  <p:nvPr/>
                </p:nvSpPr>
                <p:spPr>
                  <a:xfrm>
                    <a:off x="968991" y="27296"/>
                    <a:ext cx="957580" cy="257810"/>
                  </a:xfrm>
                  <a:prstGeom prst="rect">
                    <a:avLst/>
                  </a:prstGeom>
                  <a:solidFill>
                    <a:sysClr val="window" lastClr="FFFFFF"/>
                  </a:solidFill>
                  <a:ln w="12700" cmpd="sng">
                    <a:noFill/>
                  </a:ln>
                  <a:effectLst/>
                </p:spPr>
                <p:txBody>
                  <a:bodyPr rot="0" spcFirstLastPara="0" vert="horz" wrap="square" lIns="0" tIns="0" rIns="0" bIns="0" numCol="1" spcCol="0" rtlCol="0" fromWordArt="0" anchor="t" anchorCtr="0" forceAA="0" compatLnSpc="1">
                    <a:prstTxWarp prst="textNoShape">
                      <a:avLst/>
                    </a:prstTxWarp>
                    <a:noAutofit/>
                  </a:bodyPr>
                  <a:lstStyle/>
                  <a:p>
                    <a:pPr marL="66675" algn="just">
                      <a:lnSpc>
                        <a:spcPts val="1000"/>
                      </a:lnSpc>
                      <a:spcAft>
                        <a:spcPts val="0"/>
                      </a:spcAft>
                    </a:pPr>
                    <a:r>
                      <a:rPr lang="en-US" altLang="ja-JP" sz="800" kern="100" dirty="0" smtClean="0">
                        <a:effectLst/>
                        <a:latin typeface="Century" panose="02040604050505020304" pitchFamily="18" charset="0"/>
                        <a:ea typeface="HGP明朝E" panose="02020900000000000000" pitchFamily="18" charset="-128"/>
                        <a:cs typeface="Times New Roman" panose="02020603050405020304" pitchFamily="18" charset="0"/>
                      </a:rPr>
                      <a:t>2013</a:t>
                    </a:r>
                    <a:r>
                      <a:rPr lang="ja-JP" sz="800" kern="100" dirty="0" smtClean="0">
                        <a:effectLst/>
                        <a:latin typeface="Century" panose="02040604050505020304" pitchFamily="18" charset="0"/>
                        <a:ea typeface="HGP明朝E" panose="02020900000000000000" pitchFamily="18" charset="-128"/>
                        <a:cs typeface="Times New Roman" panose="02020603050405020304" pitchFamily="18" charset="0"/>
                      </a:rPr>
                      <a:t>（</a:t>
                    </a:r>
                    <a:r>
                      <a:rPr lang="en-US" sz="800" kern="100" dirty="0">
                        <a:effectLst/>
                        <a:latin typeface="Century" panose="02040604050505020304" pitchFamily="18" charset="0"/>
                        <a:ea typeface="HGP明朝E" panose="02020900000000000000" pitchFamily="18" charset="-128"/>
                        <a:cs typeface="Times New Roman" panose="02020603050405020304" pitchFamily="18" charset="0"/>
                      </a:rPr>
                      <a:t>H25</a:t>
                    </a:r>
                    <a:r>
                      <a:rPr lang="ja-JP" sz="800" kern="100" dirty="0">
                        <a:effectLst/>
                        <a:latin typeface="Century" panose="02040604050505020304" pitchFamily="18" charset="0"/>
                        <a:ea typeface="HGP明朝E" panose="02020900000000000000" pitchFamily="18" charset="-128"/>
                        <a:cs typeface="Times New Roman" panose="02020603050405020304" pitchFamily="18" charset="0"/>
                      </a:rPr>
                      <a:t>公表）</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66675" algn="just">
                      <a:lnSpc>
                        <a:spcPts val="1000"/>
                      </a:lnSpc>
                      <a:spcAft>
                        <a:spcPts val="0"/>
                      </a:spcAft>
                    </a:pPr>
                    <a:r>
                      <a:rPr lang="ja-JP" sz="800" kern="100" dirty="0">
                        <a:effectLst/>
                        <a:latin typeface="Century" panose="02040604050505020304" pitchFamily="18" charset="0"/>
                        <a:ea typeface="HGP明朝E" panose="02020900000000000000" pitchFamily="18" charset="-128"/>
                        <a:cs typeface="Times New Roman" panose="02020603050405020304" pitchFamily="18" charset="0"/>
                      </a:rPr>
                      <a:t>約</a:t>
                    </a:r>
                    <a:r>
                      <a:rPr lang="en-US" sz="800" kern="100" dirty="0">
                        <a:effectLst/>
                        <a:latin typeface="Century" panose="02040604050505020304" pitchFamily="18" charset="0"/>
                        <a:ea typeface="HGP明朝E" panose="02020900000000000000" pitchFamily="18" charset="-128"/>
                        <a:cs typeface="Times New Roman" panose="02020603050405020304" pitchFamily="18" charset="0"/>
                      </a:rPr>
                      <a:t>134,000</a:t>
                    </a:r>
                    <a:r>
                      <a:rPr lang="ja-JP" sz="800" kern="100" dirty="0">
                        <a:effectLst/>
                        <a:latin typeface="Century" panose="02040604050505020304" pitchFamily="18" charset="0"/>
                        <a:ea typeface="HGP明朝E" panose="02020900000000000000" pitchFamily="18" charset="-128"/>
                        <a:cs typeface="Times New Roman" panose="02020603050405020304" pitchFamily="18" charset="0"/>
                      </a:rPr>
                      <a:t>人</a:t>
                    </a:r>
                    <a:r>
                      <a:rPr lang="ja-JP" sz="700" kern="100" dirty="0">
                        <a:effectLst/>
                        <a:latin typeface="Century" panose="02040604050505020304" pitchFamily="18" charset="0"/>
                        <a:ea typeface="HGP明朝E" panose="02020900000000000000" pitchFamily="18" charset="-128"/>
                        <a:cs typeface="Times New Roman" panose="02020603050405020304" pitchFamily="18" charset="0"/>
                      </a:rPr>
                      <a:t>（※</a:t>
                    </a:r>
                    <a:r>
                      <a:rPr lang="en-US" sz="700" kern="100" dirty="0">
                        <a:effectLst/>
                        <a:latin typeface="Century" panose="02040604050505020304" pitchFamily="18" charset="0"/>
                        <a:ea typeface="HGP明朝E" panose="02020900000000000000" pitchFamily="18" charset="-128"/>
                        <a:cs typeface="Times New Roman" panose="02020603050405020304" pitchFamily="18" charset="0"/>
                      </a:rPr>
                      <a:t>1</a:t>
                    </a:r>
                    <a:r>
                      <a:rPr lang="ja-JP" sz="700" kern="100" dirty="0">
                        <a:effectLst/>
                        <a:latin typeface="Century" panose="02040604050505020304" pitchFamily="18" charset="0"/>
                        <a:ea typeface="HGP明朝E" panose="02020900000000000000" pitchFamily="18"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spcAft>
                        <a:spcPts val="0"/>
                      </a:spcAft>
                    </a:pPr>
                    <a:r>
                      <a:rPr lang="en-US" sz="800" kern="100" dirty="0">
                        <a:effectLst/>
                        <a:latin typeface="HGP明朝E" panose="02020900000000000000" pitchFamily="18"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85" name="テキスト ボックス 67"/>
                  <p:cNvSpPr txBox="1"/>
                  <p:nvPr/>
                </p:nvSpPr>
                <p:spPr>
                  <a:xfrm>
                    <a:off x="3657600" y="1487606"/>
                    <a:ext cx="839258" cy="251178"/>
                  </a:xfrm>
                  <a:prstGeom prst="rect">
                    <a:avLst/>
                  </a:prstGeom>
                  <a:noFill/>
                  <a:ln w="12700" cmpd="sng">
                    <a:noFill/>
                  </a:ln>
                  <a:effectLst/>
                </p:spPr>
                <p:txBody>
                  <a:bodyPr rot="0" spcFirstLastPara="0" vert="horz" wrap="square" lIns="0" tIns="0" rIns="0" bIns="0" numCol="1" spcCol="0" rtlCol="0" fromWordArt="0" anchor="t" anchorCtr="0" forceAA="0" compatLnSpc="1">
                    <a:prstTxWarp prst="textNoShape">
                      <a:avLst/>
                    </a:prstTxWarp>
                    <a:noAutofit/>
                  </a:bodyPr>
                  <a:lstStyle/>
                  <a:p>
                    <a:pPr algn="l">
                      <a:lnSpc>
                        <a:spcPts val="1000"/>
                      </a:lnSpc>
                      <a:spcAft>
                        <a:spcPts val="0"/>
                      </a:spcAft>
                    </a:pPr>
                    <a:r>
                      <a:rPr lang="en-US" altLang="ja-JP" sz="800" kern="100" dirty="0" smtClean="0">
                        <a:effectLst/>
                        <a:latin typeface="Century" panose="02040604050505020304" pitchFamily="18" charset="0"/>
                        <a:ea typeface="HGP明朝E" panose="02020900000000000000" pitchFamily="18" charset="-128"/>
                        <a:cs typeface="Times New Roman" panose="02020603050405020304" pitchFamily="18" charset="0"/>
                      </a:rPr>
                      <a:t>2024</a:t>
                    </a:r>
                    <a:r>
                      <a:rPr lang="ja-JP" sz="800" kern="100" dirty="0" smtClean="0">
                        <a:effectLst/>
                        <a:latin typeface="Century" panose="02040604050505020304" pitchFamily="18" charset="0"/>
                        <a:ea typeface="HGP明朝E" panose="02020900000000000000" pitchFamily="18" charset="-128"/>
                        <a:cs typeface="Times New Roman" panose="02020603050405020304" pitchFamily="18" charset="0"/>
                      </a:rPr>
                      <a:t>（</a:t>
                    </a:r>
                    <a:r>
                      <a:rPr lang="en-US" sz="800" kern="100" dirty="0" smtClean="0">
                        <a:effectLst/>
                        <a:latin typeface="Century" panose="02040604050505020304" pitchFamily="18" charset="0"/>
                        <a:ea typeface="HGP明朝E" panose="02020900000000000000" pitchFamily="18" charset="-128"/>
                        <a:cs typeface="Times New Roman" panose="02020603050405020304" pitchFamily="18" charset="0"/>
                      </a:rPr>
                      <a:t>H36</a:t>
                    </a:r>
                    <a:r>
                      <a:rPr lang="ja-JP" sz="800" kern="100" dirty="0">
                        <a:effectLst/>
                        <a:latin typeface="Century" panose="02040604050505020304" pitchFamily="18" charset="0"/>
                        <a:ea typeface="HGP明朝E" panose="02020900000000000000" pitchFamily="18"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50800" algn="l">
                      <a:lnSpc>
                        <a:spcPts val="1000"/>
                      </a:lnSpc>
                      <a:spcAft>
                        <a:spcPts val="0"/>
                      </a:spcAft>
                    </a:pPr>
                    <a:r>
                      <a:rPr lang="ja-JP" sz="800" kern="100" dirty="0">
                        <a:effectLst/>
                        <a:latin typeface="Century" panose="02040604050505020304" pitchFamily="18" charset="0"/>
                        <a:ea typeface="HGP明朝E" panose="02020900000000000000" pitchFamily="18" charset="-128"/>
                        <a:cs typeface="Times New Roman" panose="02020603050405020304" pitchFamily="18" charset="0"/>
                      </a:rPr>
                      <a:t>約</a:t>
                    </a:r>
                    <a:r>
                      <a:rPr lang="en-US" sz="800" kern="100" dirty="0">
                        <a:effectLst/>
                        <a:latin typeface="Century" panose="02040604050505020304" pitchFamily="18" charset="0"/>
                        <a:ea typeface="HGP明朝E" panose="02020900000000000000" pitchFamily="18" charset="-128"/>
                        <a:cs typeface="Times New Roman" panose="02020603050405020304" pitchFamily="18" charset="0"/>
                      </a:rPr>
                      <a:t>7,400</a:t>
                    </a:r>
                    <a:r>
                      <a:rPr lang="ja-JP" sz="800" kern="100" dirty="0">
                        <a:effectLst/>
                        <a:latin typeface="Century" panose="02040604050505020304" pitchFamily="18" charset="0"/>
                        <a:ea typeface="HGP明朝E" panose="02020900000000000000" pitchFamily="18" charset="-128"/>
                        <a:cs typeface="Times New Roman" panose="02020603050405020304" pitchFamily="18" charset="0"/>
                      </a:rPr>
                      <a:t>人</a:t>
                    </a:r>
                    <a:r>
                      <a:rPr lang="ja-JP" sz="700" kern="100" dirty="0">
                        <a:effectLst/>
                        <a:latin typeface="Century" panose="02040604050505020304" pitchFamily="18" charset="0"/>
                        <a:ea typeface="HGP明朝E" panose="02020900000000000000" pitchFamily="18" charset="-128"/>
                        <a:cs typeface="Times New Roman" panose="02020603050405020304" pitchFamily="18" charset="0"/>
                      </a:rPr>
                      <a:t>（※</a:t>
                    </a:r>
                    <a:r>
                      <a:rPr lang="en-US" sz="700" kern="100" dirty="0">
                        <a:effectLst/>
                        <a:latin typeface="Century" panose="02040604050505020304" pitchFamily="18" charset="0"/>
                        <a:ea typeface="HGP明朝E" panose="02020900000000000000" pitchFamily="18" charset="-128"/>
                        <a:cs typeface="Times New Roman" panose="02020603050405020304" pitchFamily="18" charset="0"/>
                      </a:rPr>
                      <a:t>1</a:t>
                    </a:r>
                    <a:r>
                      <a:rPr lang="ja-JP" sz="700" kern="100" dirty="0">
                        <a:effectLst/>
                        <a:latin typeface="Century" panose="02040604050505020304" pitchFamily="18" charset="0"/>
                        <a:ea typeface="HGP明朝E" panose="02020900000000000000" pitchFamily="18"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50800" algn="l">
                      <a:lnSpc>
                        <a:spcPts val="1000"/>
                      </a:lnSpc>
                      <a:spcAft>
                        <a:spcPts val="0"/>
                      </a:spcAft>
                    </a:pPr>
                    <a:r>
                      <a:rPr lang="en-US" sz="8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86" name="テキスト ボックス 68"/>
                  <p:cNvSpPr txBox="1"/>
                  <p:nvPr/>
                </p:nvSpPr>
                <p:spPr>
                  <a:xfrm>
                    <a:off x="770961" y="2034794"/>
                    <a:ext cx="1051560" cy="387350"/>
                  </a:xfrm>
                  <a:prstGeom prst="rect">
                    <a:avLst/>
                  </a:prstGeom>
                  <a:noFill/>
                  <a:ln w="12700" cmpd="sng">
                    <a:noFill/>
                  </a:ln>
                  <a:effectLst/>
                </p:spPr>
                <p:txBody>
                  <a:bodyPr rot="0" spcFirstLastPara="0" vert="horz" wrap="square" lIns="0" tIns="0" rIns="0" bIns="0" numCol="1" spcCol="0" rtlCol="0" fromWordArt="0" anchor="t" anchorCtr="0" forceAA="0" compatLnSpc="1">
                    <a:prstTxWarp prst="textNoShape">
                      <a:avLst/>
                    </a:prstTxWarp>
                    <a:noAutofit/>
                  </a:bodyPr>
                  <a:lstStyle/>
                  <a:p>
                    <a:pPr marL="66675" algn="just">
                      <a:lnSpc>
                        <a:spcPts val="1000"/>
                      </a:lnSpc>
                      <a:spcAft>
                        <a:spcPts val="0"/>
                      </a:spcAft>
                    </a:pPr>
                    <a:r>
                      <a:rPr lang="en-US" altLang="ja-JP" sz="800" kern="100" dirty="0" smtClean="0">
                        <a:effectLst/>
                        <a:latin typeface="Century" panose="02040604050505020304" pitchFamily="18" charset="0"/>
                        <a:ea typeface="HG丸ｺﾞｼｯｸM-PRO" panose="020F0600000000000000" pitchFamily="50" charset="-128"/>
                        <a:cs typeface="Times New Roman" panose="02020603050405020304" pitchFamily="18" charset="0"/>
                      </a:rPr>
                      <a:t>2013</a:t>
                    </a:r>
                    <a:r>
                      <a:rPr lang="ja-JP" sz="800" kern="100" dirty="0" smtClean="0">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H25</a:t>
                    </a:r>
                    <a:r>
                      <a:rPr lang="ja-JP"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公表）</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66675" algn="just">
                      <a:lnSpc>
                        <a:spcPts val="1000"/>
                      </a:lnSpc>
                      <a:spcAft>
                        <a:spcPts val="0"/>
                      </a:spcAft>
                    </a:pPr>
                    <a:r>
                      <a:rPr lang="ja-JP"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迅速避難があれば</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91440" algn="just">
                      <a:lnSpc>
                        <a:spcPts val="1000"/>
                      </a:lnSpc>
                      <a:spcAft>
                        <a:spcPts val="0"/>
                      </a:spcAft>
                    </a:pPr>
                    <a:r>
                      <a:rPr lang="ja-JP"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約</a:t>
                    </a:r>
                    <a:r>
                      <a:rPr lang="en-US"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8,800</a:t>
                    </a:r>
                    <a:r>
                      <a:rPr lang="ja-JP"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人（※</a:t>
                    </a:r>
                    <a:r>
                      <a:rPr lang="en-US"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2</a:t>
                    </a:r>
                    <a:r>
                      <a:rPr lang="ja-JP"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91440" algn="just">
                      <a:lnSpc>
                        <a:spcPts val="1000"/>
                      </a:lnSpc>
                      <a:spcAft>
                        <a:spcPts val="0"/>
                      </a:spcAft>
                    </a:pPr>
                    <a:r>
                      <a:rPr lang="en-US" sz="8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87" name="テキスト ボックス 69"/>
                  <p:cNvSpPr txBox="1"/>
                  <p:nvPr/>
                </p:nvSpPr>
                <p:spPr>
                  <a:xfrm>
                    <a:off x="3432550" y="2048444"/>
                    <a:ext cx="1022985" cy="256492"/>
                  </a:xfrm>
                  <a:prstGeom prst="rect">
                    <a:avLst/>
                  </a:prstGeom>
                  <a:noFill/>
                  <a:ln w="12700" cmpd="sng">
                    <a:noFill/>
                  </a:ln>
                  <a:effectLst/>
                </p:spPr>
                <p:txBody>
                  <a:bodyPr rot="0" spcFirstLastPara="0" vert="horz" wrap="square" lIns="0" tIns="0" rIns="0" bIns="0" numCol="1" spcCol="0" rtlCol="0" fromWordArt="0" anchor="t" anchorCtr="0" forceAA="0" compatLnSpc="1">
                    <a:prstTxWarp prst="textNoShape">
                      <a:avLst/>
                    </a:prstTxWarp>
                    <a:spAutoFit/>
                  </a:bodyPr>
                  <a:lstStyle/>
                  <a:p>
                    <a:pPr algn="ctr">
                      <a:lnSpc>
                        <a:spcPts val="1000"/>
                      </a:lnSpc>
                      <a:spcAft>
                        <a:spcPts val="0"/>
                      </a:spcAft>
                    </a:pPr>
                    <a:r>
                      <a:rPr lang="en-US" altLang="ja-JP" sz="800" kern="100" dirty="0" smtClean="0">
                        <a:effectLst/>
                        <a:latin typeface="Century" panose="02040604050505020304" pitchFamily="18" charset="0"/>
                        <a:ea typeface="HG丸ｺﾞｼｯｸM-PRO" panose="020F0600000000000000" pitchFamily="50" charset="-128"/>
                        <a:cs typeface="Times New Roman" panose="02020603050405020304" pitchFamily="18" charset="0"/>
                      </a:rPr>
                      <a:t>2024</a:t>
                    </a:r>
                    <a:r>
                      <a:rPr lang="ja-JP" sz="800" kern="100" dirty="0" smtClean="0">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H36</a:t>
                    </a:r>
                    <a:r>
                      <a:rPr lang="ja-JP"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lnSpc>
                        <a:spcPts val="1000"/>
                      </a:lnSpc>
                      <a:spcAft>
                        <a:spcPts val="0"/>
                      </a:spcAft>
                    </a:pPr>
                    <a:r>
                      <a:rPr lang="ja-JP"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迅速避難で</a:t>
                    </a:r>
                    <a:r>
                      <a:rPr lang="en-US"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0</a:t>
                    </a:r>
                    <a:r>
                      <a:rPr lang="ja-JP"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人へ</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288" name="直線矢印コネクタ 287"/>
                  <p:cNvCxnSpPr/>
                  <p:nvPr/>
                </p:nvCxnSpPr>
                <p:spPr>
                  <a:xfrm>
                    <a:off x="1228299" y="341194"/>
                    <a:ext cx="795020" cy="775970"/>
                  </a:xfrm>
                  <a:prstGeom prst="straightConnector1">
                    <a:avLst/>
                  </a:prstGeom>
                  <a:noFill/>
                  <a:ln w="25400" cap="flat" cmpd="sng" algn="ctr">
                    <a:solidFill>
                      <a:srgbClr val="FF0000"/>
                    </a:solidFill>
                    <a:prstDash val="solid"/>
                    <a:tailEnd type="triangle" w="lg" len="med"/>
                  </a:ln>
                  <a:effectLst/>
                </p:spPr>
              </p:cxnSp>
              <p:sp>
                <p:nvSpPr>
                  <p:cNvPr id="289" name="ホームベース 288"/>
                  <p:cNvSpPr/>
                  <p:nvPr/>
                </p:nvSpPr>
                <p:spPr>
                  <a:xfrm>
                    <a:off x="2142699" y="81887"/>
                    <a:ext cx="2172970" cy="281305"/>
                  </a:xfrm>
                  <a:prstGeom prst="homePlate">
                    <a:avLst/>
                  </a:prstGeom>
                  <a:solidFill>
                    <a:srgbClr val="1F497D">
                      <a:lumMod val="60000"/>
                      <a:lumOff val="40000"/>
                      <a:alpha val="90000"/>
                    </a:srgbClr>
                  </a:solidFill>
                  <a:ln w="25400" cap="flat" cmpd="sng" algn="ctr">
                    <a:no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lnSpc>
                        <a:spcPts val="1200"/>
                      </a:lnSpc>
                      <a:spcAft>
                        <a:spcPts val="0"/>
                      </a:spcAft>
                    </a:pPr>
                    <a:r>
                      <a:rPr lang="ja-JP" sz="900" kern="100">
                        <a:effectLst/>
                        <a:latin typeface="Century" panose="02040604050505020304" pitchFamily="18" charset="0"/>
                        <a:ea typeface="HGP明朝E" panose="02020900000000000000" pitchFamily="18" charset="-128"/>
                        <a:cs typeface="Meiryo UI" panose="020B0604030504040204" pitchFamily="50" charset="-128"/>
                      </a:rPr>
                      <a:t>ハード対策による減災効果</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290" name="直線矢印コネクタ 289"/>
                  <p:cNvCxnSpPr/>
                  <p:nvPr/>
                </p:nvCxnSpPr>
                <p:spPr>
                  <a:xfrm>
                    <a:off x="2033517" y="1173708"/>
                    <a:ext cx="1888177" cy="666461"/>
                  </a:xfrm>
                  <a:prstGeom prst="straightConnector1">
                    <a:avLst/>
                  </a:prstGeom>
                  <a:noFill/>
                  <a:ln w="25400" cap="flat" cmpd="sng" algn="ctr">
                    <a:solidFill>
                      <a:srgbClr val="FF0000"/>
                    </a:solidFill>
                    <a:prstDash val="solid"/>
                    <a:tailEnd type="triangle" w="lg" len="med"/>
                  </a:ln>
                  <a:effectLst/>
                </p:spPr>
              </p:cxnSp>
              <p:sp>
                <p:nvSpPr>
                  <p:cNvPr id="291" name="下矢印 290"/>
                  <p:cNvSpPr/>
                  <p:nvPr/>
                </p:nvSpPr>
                <p:spPr>
                  <a:xfrm>
                    <a:off x="1091821" y="423081"/>
                    <a:ext cx="218440" cy="1402715"/>
                  </a:xfrm>
                  <a:prstGeom prst="downArrow">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92" name="下矢印 291"/>
                  <p:cNvSpPr/>
                  <p:nvPr/>
                </p:nvSpPr>
                <p:spPr>
                  <a:xfrm>
                    <a:off x="1924335" y="1228299"/>
                    <a:ext cx="218440" cy="705097"/>
                  </a:xfrm>
                  <a:prstGeom prst="downArrow">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93" name="テキスト ボックス 78"/>
                  <p:cNvSpPr txBox="1"/>
                  <p:nvPr/>
                </p:nvSpPr>
                <p:spPr>
                  <a:xfrm>
                    <a:off x="1759280" y="2034797"/>
                    <a:ext cx="900076" cy="389255"/>
                  </a:xfrm>
                  <a:prstGeom prst="rect">
                    <a:avLst/>
                  </a:prstGeom>
                  <a:noFill/>
                  <a:ln w="12700" cmpd="sng">
                    <a:noFill/>
                  </a:ln>
                  <a:effectLst/>
                </p:spPr>
                <p:txBody>
                  <a:bodyPr rot="0" spcFirstLastPara="0" vert="horz" wrap="square" lIns="0" tIns="0" rIns="0" bIns="0" numCol="1" spcCol="0" rtlCol="0" fromWordArt="0" anchor="t" anchorCtr="0" forceAA="0" compatLnSpc="1">
                    <a:prstTxWarp prst="textNoShape">
                      <a:avLst/>
                    </a:prstTxWarp>
                    <a:noAutofit/>
                  </a:bodyPr>
                  <a:lstStyle/>
                  <a:p>
                    <a:pPr>
                      <a:lnSpc>
                        <a:spcPts val="1000"/>
                      </a:lnSpc>
                      <a:spcAft>
                        <a:spcPts val="0"/>
                      </a:spcAft>
                    </a:pPr>
                    <a:r>
                      <a:rPr lang="en-US" altLang="ja-JP" sz="800" kern="100" dirty="0" smtClean="0">
                        <a:effectLst/>
                        <a:latin typeface="Century" panose="02040604050505020304" pitchFamily="18" charset="0"/>
                        <a:ea typeface="HG丸ｺﾞｼｯｸM-PRO" panose="020F0600000000000000" pitchFamily="50" charset="-128"/>
                        <a:cs typeface="Times New Roman" panose="02020603050405020304" pitchFamily="18" charset="0"/>
                      </a:rPr>
                      <a:t>2017</a:t>
                    </a:r>
                    <a:r>
                      <a:rPr lang="ja-JP" sz="800" kern="100" dirty="0" smtClean="0">
                        <a:effectLst/>
                        <a:latin typeface="Century" panose="02040604050505020304" pitchFamily="18" charset="0"/>
                        <a:ea typeface="HG丸ｺﾞｼｯｸM-PRO" panose="020F0600000000000000" pitchFamily="50" charset="-128"/>
                        <a:cs typeface="Times New Roman" panose="02020603050405020304" pitchFamily="18" charset="0"/>
                      </a:rPr>
                      <a:t>（</a:t>
                    </a:r>
                    <a:r>
                      <a:rPr lang="en-US"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H29</a:t>
                    </a:r>
                    <a:r>
                      <a:rPr lang="ja-JP"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spcAft>
                        <a:spcPts val="0"/>
                      </a:spcAft>
                    </a:pPr>
                    <a:r>
                      <a:rPr lang="ja-JP"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迅速避難をめざし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spcAft>
                        <a:spcPts val="0"/>
                      </a:spcAft>
                    </a:pPr>
                    <a:r>
                      <a:rPr lang="ja-JP" sz="800" kern="100" dirty="0">
                        <a:effectLst/>
                        <a:latin typeface="Century" panose="02040604050505020304" pitchFamily="18" charset="0"/>
                        <a:ea typeface="HG丸ｺﾞｼｯｸM-PRO" panose="020F0600000000000000" pitchFamily="50" charset="-128"/>
                        <a:cs typeface="Times New Roman" panose="02020603050405020304" pitchFamily="18" charset="0"/>
                      </a:rPr>
                      <a:t>０人へ努力</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94" name="テキスト ボックス 80"/>
                  <p:cNvSpPr txBox="1"/>
                  <p:nvPr/>
                </p:nvSpPr>
                <p:spPr>
                  <a:xfrm>
                    <a:off x="2033517" y="859809"/>
                    <a:ext cx="839259" cy="251178"/>
                  </a:xfrm>
                  <a:prstGeom prst="rect">
                    <a:avLst/>
                  </a:prstGeom>
                  <a:noFill/>
                  <a:ln w="12700" cmpd="sng">
                    <a:noFill/>
                  </a:ln>
                  <a:effectLst/>
                </p:spPr>
                <p:txBody>
                  <a:bodyPr rot="0" spcFirstLastPara="0" vert="horz" wrap="square" lIns="0" tIns="0" rIns="0" bIns="0" numCol="1" spcCol="0" rtlCol="0" fromWordArt="0" anchor="t" anchorCtr="0" forceAA="0" compatLnSpc="1">
                    <a:prstTxWarp prst="textNoShape">
                      <a:avLst/>
                    </a:prstTxWarp>
                    <a:noAutofit/>
                  </a:bodyPr>
                  <a:lstStyle/>
                  <a:p>
                    <a:pPr algn="l">
                      <a:lnSpc>
                        <a:spcPts val="1000"/>
                      </a:lnSpc>
                      <a:spcAft>
                        <a:spcPts val="0"/>
                      </a:spcAft>
                    </a:pPr>
                    <a:r>
                      <a:rPr lang="en-US" altLang="ja-JP" sz="800" kern="100" dirty="0" smtClean="0">
                        <a:effectLst/>
                        <a:latin typeface="Century" panose="02040604050505020304" pitchFamily="18" charset="0"/>
                        <a:ea typeface="HGP明朝E" panose="02020900000000000000" pitchFamily="18" charset="-128"/>
                        <a:cs typeface="Times New Roman" panose="02020603050405020304" pitchFamily="18" charset="0"/>
                      </a:rPr>
                      <a:t>2017</a:t>
                    </a:r>
                    <a:r>
                      <a:rPr lang="ja-JP" sz="800" kern="100" dirty="0" smtClean="0">
                        <a:effectLst/>
                        <a:latin typeface="Century" panose="02040604050505020304" pitchFamily="18" charset="0"/>
                        <a:ea typeface="HGP明朝E" panose="02020900000000000000" pitchFamily="18" charset="-128"/>
                        <a:cs typeface="Times New Roman" panose="02020603050405020304" pitchFamily="18" charset="0"/>
                      </a:rPr>
                      <a:t>（</a:t>
                    </a:r>
                    <a:r>
                      <a:rPr lang="en-US" sz="800" kern="100" dirty="0">
                        <a:effectLst/>
                        <a:latin typeface="Century" panose="02040604050505020304" pitchFamily="18" charset="0"/>
                        <a:ea typeface="HGP明朝E" panose="02020900000000000000" pitchFamily="18" charset="-128"/>
                        <a:cs typeface="Times New Roman" panose="02020603050405020304" pitchFamily="18" charset="0"/>
                      </a:rPr>
                      <a:t>H29</a:t>
                    </a:r>
                    <a:r>
                      <a:rPr lang="ja-JP" sz="800" kern="100" dirty="0">
                        <a:effectLst/>
                        <a:latin typeface="Century" panose="02040604050505020304" pitchFamily="18" charset="0"/>
                        <a:ea typeface="HGP明朝E" panose="02020900000000000000" pitchFamily="18"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50800" algn="l">
                      <a:lnSpc>
                        <a:spcPts val="1000"/>
                      </a:lnSpc>
                      <a:spcAft>
                        <a:spcPts val="0"/>
                      </a:spcAft>
                    </a:pPr>
                    <a:r>
                      <a:rPr lang="ja-JP" sz="800" kern="100" dirty="0">
                        <a:effectLst/>
                        <a:latin typeface="Century" panose="02040604050505020304" pitchFamily="18" charset="0"/>
                        <a:ea typeface="HGP明朝E" panose="02020900000000000000" pitchFamily="18" charset="-128"/>
                        <a:cs typeface="Times New Roman" panose="02020603050405020304" pitchFamily="18" charset="0"/>
                      </a:rPr>
                      <a:t>約</a:t>
                    </a:r>
                    <a:r>
                      <a:rPr lang="en-US" sz="800" kern="100" dirty="0">
                        <a:effectLst/>
                        <a:latin typeface="Century" panose="02040604050505020304" pitchFamily="18" charset="0"/>
                        <a:ea typeface="HGP明朝E" panose="02020900000000000000" pitchFamily="18" charset="-128"/>
                        <a:cs typeface="Times New Roman" panose="02020603050405020304" pitchFamily="18" charset="0"/>
                      </a:rPr>
                      <a:t>67,000</a:t>
                    </a:r>
                    <a:r>
                      <a:rPr lang="ja-JP" sz="800" kern="100" dirty="0">
                        <a:effectLst/>
                        <a:latin typeface="Century" panose="02040604050505020304" pitchFamily="18" charset="0"/>
                        <a:ea typeface="HGP明朝E" panose="02020900000000000000" pitchFamily="18" charset="-128"/>
                        <a:cs typeface="Times New Roman" panose="02020603050405020304" pitchFamily="18" charset="0"/>
                      </a:rPr>
                      <a:t>人</a:t>
                    </a:r>
                    <a:r>
                      <a:rPr lang="ja-JP" sz="700" kern="100" dirty="0">
                        <a:effectLst/>
                        <a:latin typeface="Century" panose="02040604050505020304" pitchFamily="18" charset="0"/>
                        <a:ea typeface="HGP明朝E" panose="02020900000000000000" pitchFamily="18" charset="-128"/>
                        <a:cs typeface="Times New Roman" panose="02020603050405020304" pitchFamily="18" charset="0"/>
                      </a:rPr>
                      <a:t>（※</a:t>
                    </a:r>
                    <a:r>
                      <a:rPr lang="en-US" sz="700" kern="100" dirty="0">
                        <a:effectLst/>
                        <a:latin typeface="Century" panose="02040604050505020304" pitchFamily="18" charset="0"/>
                        <a:ea typeface="HGP明朝E" panose="02020900000000000000" pitchFamily="18" charset="-128"/>
                        <a:cs typeface="Times New Roman" panose="02020603050405020304" pitchFamily="18" charset="0"/>
                      </a:rPr>
                      <a:t>1</a:t>
                    </a:r>
                    <a:r>
                      <a:rPr lang="ja-JP" sz="700" kern="100" dirty="0">
                        <a:effectLst/>
                        <a:latin typeface="Century" panose="02040604050505020304" pitchFamily="18" charset="0"/>
                        <a:ea typeface="HGP明朝E" panose="02020900000000000000" pitchFamily="18"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50800" algn="l">
                      <a:lnSpc>
                        <a:spcPts val="1000"/>
                      </a:lnSpc>
                      <a:spcAft>
                        <a:spcPts val="0"/>
                      </a:spcAft>
                    </a:pPr>
                    <a:r>
                      <a:rPr lang="en-US" sz="8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95" name="下矢印 294"/>
                  <p:cNvSpPr/>
                  <p:nvPr/>
                </p:nvSpPr>
                <p:spPr>
                  <a:xfrm>
                    <a:off x="13648" y="586854"/>
                    <a:ext cx="521335" cy="1656080"/>
                  </a:xfrm>
                  <a:prstGeom prst="downArrow">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96" name="テキスト ボックス 90"/>
                  <p:cNvSpPr txBox="1"/>
                  <p:nvPr/>
                </p:nvSpPr>
                <p:spPr>
                  <a:xfrm>
                    <a:off x="140601" y="586854"/>
                    <a:ext cx="262890" cy="1492250"/>
                  </a:xfrm>
                  <a:prstGeom prst="rect">
                    <a:avLst/>
                  </a:prstGeom>
                  <a:noFill/>
                  <a:ln w="6350">
                    <a:noFill/>
                  </a:ln>
                  <a:effectLst/>
                </p:spPr>
                <p:txBody>
                  <a:bodyPr rot="0" spcFirstLastPara="0" vert="eaVert" wrap="none" lIns="0" tIns="0" rIns="0" bIns="0" numCol="1" spcCol="0" rtlCol="0" fromWordArt="0" anchor="t" anchorCtr="0" forceAA="0" compatLnSpc="1">
                    <a:prstTxWarp prst="textNoShape">
                      <a:avLst/>
                    </a:prstTxWarp>
                    <a:noAutofit/>
                  </a:bodyPr>
                  <a:lstStyle/>
                  <a:p>
                    <a:pPr indent="114300" algn="just">
                      <a:lnSpc>
                        <a:spcPts val="1000"/>
                      </a:lnSpc>
                      <a:spcAft>
                        <a:spcPts val="0"/>
                      </a:spcAft>
                    </a:pPr>
                    <a:r>
                      <a:rPr lang="ja-JP" sz="900" kern="100" dirty="0">
                        <a:effectLst/>
                        <a:latin typeface="Century" panose="02040604050505020304" pitchFamily="18" charset="0"/>
                        <a:ea typeface="HG丸ｺﾞｼｯｸM-PRO" panose="020F0600000000000000" pitchFamily="50" charset="-128"/>
                        <a:cs typeface="Meiryo UI" panose="020B0604030504040204" pitchFamily="50" charset="-128"/>
                      </a:rPr>
                      <a:t>ソフト対策による減災効果</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342900" algn="just">
                      <a:lnSpc>
                        <a:spcPts val="1000"/>
                      </a:lnSpc>
                      <a:spcAft>
                        <a:spcPts val="0"/>
                      </a:spcAft>
                    </a:pPr>
                    <a:r>
                      <a:rPr lang="ja-JP" sz="900" kern="100" dirty="0">
                        <a:effectLst/>
                        <a:latin typeface="Century" panose="02040604050505020304" pitchFamily="18" charset="0"/>
                        <a:ea typeface="HG丸ｺﾞｼｯｸM-PRO" panose="020F0600000000000000" pitchFamily="50" charset="-128"/>
                        <a:cs typeface="Meiryo UI" panose="020B0604030504040204" pitchFamily="50" charset="-128"/>
                      </a:rPr>
                      <a:t>（府民との協働）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97" name="下矢印 296"/>
                  <p:cNvSpPr/>
                  <p:nvPr/>
                </p:nvSpPr>
                <p:spPr>
                  <a:xfrm>
                    <a:off x="3821373" y="1897039"/>
                    <a:ext cx="218440" cy="72390"/>
                  </a:xfrm>
                  <a:prstGeom prst="downArrow">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1031" name="テキスト ボックス 154"/>
                <p:cNvSpPr txBox="1">
                  <a:spLocks noChangeArrowheads="1"/>
                </p:cNvSpPr>
                <p:nvPr/>
              </p:nvSpPr>
              <p:spPr bwMode="auto">
                <a:xfrm>
                  <a:off x="7501687" y="2083998"/>
                  <a:ext cx="566738" cy="3714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dirty="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死者数</a:t>
                  </a:r>
                  <a:endParaRPr kumimoji="0" lang="ja-JP" altLang="ja-JP" sz="1200" b="0" i="0" u="none" strike="noStrike" cap="none" normalizeH="0" baseline="0" dirty="0" smtClean="0">
                    <a:ln>
                      <a:noFill/>
                    </a:ln>
                    <a:solidFill>
                      <a:schemeClr val="tx1"/>
                    </a:solidFill>
                    <a:effectLst/>
                    <a:cs typeface="ＭＳ Ｐゴシック" panose="020B0600070205080204"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dirty="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grpSp>
        </p:grpSp>
      </p:grpSp>
      <p:sp>
        <p:nvSpPr>
          <p:cNvPr id="1033" name="テキスト ボックス 84" descr="□ハード対策、ソフト対策の着実な推進により、&#10;『経済被害（被害額）４割減』をめざします。&#10;…これは、府内総生産（ＧＤＰ）の約３割に相当する府内経済損失の解消に寄与します。"/>
          <p:cNvSpPr txBox="1">
            <a:spLocks noChangeArrowheads="1"/>
          </p:cNvSpPr>
          <p:nvPr/>
        </p:nvSpPr>
        <p:spPr bwMode="auto">
          <a:xfrm>
            <a:off x="6738264" y="6665862"/>
            <a:ext cx="5760000" cy="569387"/>
          </a:xfrm>
          <a:prstGeom prst="rect">
            <a:avLst/>
          </a:prstGeom>
          <a:solidFill>
            <a:srgbClr val="FFFFFF"/>
          </a:solidFill>
          <a:ln w="34925" cmpd="dbl">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p"/>
              <a:tabLst/>
            </a:pPr>
            <a:r>
              <a:rPr kumimoji="0" lang="ja-JP"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ハード対策、ソフト対策の着実な推進により、</a:t>
            </a:r>
            <a:endParaRPr kumimoji="0" lang="en-US"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80975" marR="0" lvl="0" algn="l" defTabSz="914400" rtl="0" eaLnBrk="0" fontAlgn="base" latinLnBrk="0" hangingPunct="0">
              <a:lnSpc>
                <a:spcPct val="100000"/>
              </a:lnSpc>
              <a:spcBef>
                <a:spcPct val="0"/>
              </a:spcBef>
              <a:spcAft>
                <a:spcPct val="0"/>
              </a:spcAft>
              <a:buClrTx/>
              <a:buSzTx/>
              <a:tabLst/>
            </a:pPr>
            <a:r>
              <a:rPr kumimoji="0" lang="ja-JP" altLang="ja-JP" sz="1000" b="1" i="0" u="sng"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『経済被害（被害額）５割減』</a:t>
            </a:r>
            <a:r>
              <a:rPr kumimoji="0" lang="ja-JP"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をめざします。</a:t>
            </a:r>
            <a:endParaRPr kumimoji="0" lang="ja-JP" altLang="ja-JP" sz="1200" b="0" i="0" u="none" strike="noStrike" cap="none" normalizeH="0" baseline="0" dirty="0" smtClean="0">
              <a:ln>
                <a:noFill/>
              </a:ln>
              <a:solidFill>
                <a:schemeClr val="tx1"/>
              </a:solidFill>
              <a:effectLst/>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r>
              <a:rPr kumimoji="0" lang="ja-JP" altLang="ja-JP" sz="900" b="0" i="0" u="none" strike="noStrike" cap="none" normalizeH="0" baseline="0" dirty="0" smtClean="0">
                <a:ln>
                  <a:noFill/>
                </a:ln>
                <a:solidFill>
                  <a:srgbClr val="000000"/>
                </a:solidFill>
                <a:effectLst/>
                <a:latin typeface="Century" panose="02040604050505020304" pitchFamily="18" charset="0"/>
                <a:ea typeface="ＭＳ 明朝" panose="02020609040205080304" pitchFamily="17" charset="-128"/>
                <a:cs typeface="ＭＳ Ｐゴシック" panose="020B0600070205080204" pitchFamily="50" charset="-128"/>
              </a:rPr>
              <a:t>…これは、府内総生産（ＧＤＰ）の約４割に相当する府内経済損失の解消に寄与します。</a:t>
            </a:r>
            <a:endParaRPr kumimoji="0" lang="ja-JP" altLang="ja-JP" b="0" i="0" u="none" strike="noStrike" cap="none" normalizeH="0" baseline="0" dirty="0" smtClean="0">
              <a:ln>
                <a:noFill/>
              </a:ln>
              <a:solidFill>
                <a:schemeClr val="tx1"/>
              </a:solidFill>
              <a:effectLst/>
              <a:latin typeface="Arial" panose="020B0604020202020204" pitchFamily="34" charset="0"/>
            </a:endParaRPr>
          </a:p>
        </p:txBody>
      </p:sp>
      <p:sp>
        <p:nvSpPr>
          <p:cNvPr id="304" name="正方形/長方形 303"/>
          <p:cNvSpPr/>
          <p:nvPr/>
        </p:nvSpPr>
        <p:spPr>
          <a:xfrm>
            <a:off x="7651750" y="10441305"/>
            <a:ext cx="205740" cy="120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1054" name="グループ化 1053"/>
          <p:cNvGrpSpPr/>
          <p:nvPr/>
        </p:nvGrpSpPr>
        <p:grpSpPr>
          <a:xfrm>
            <a:off x="7393031" y="7297219"/>
            <a:ext cx="4450466" cy="2128743"/>
            <a:chOff x="7416799" y="7190889"/>
            <a:chExt cx="4450466" cy="2128743"/>
          </a:xfrm>
        </p:grpSpPr>
        <p:grpSp>
          <p:nvGrpSpPr>
            <p:cNvPr id="1050" name="グループ化 1049"/>
            <p:cNvGrpSpPr/>
            <p:nvPr/>
          </p:nvGrpSpPr>
          <p:grpSpPr>
            <a:xfrm>
              <a:off x="7416799" y="7380928"/>
              <a:ext cx="4450466" cy="1938704"/>
              <a:chOff x="7416799" y="7380928"/>
              <a:chExt cx="4450466" cy="1938704"/>
            </a:xfrm>
          </p:grpSpPr>
          <p:pic>
            <p:nvPicPr>
              <p:cNvPr id="2275" name="図 3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6799" y="7380928"/>
                <a:ext cx="4450466" cy="1800000"/>
              </a:xfrm>
              <a:prstGeom prst="rect">
                <a:avLst/>
              </a:prstGeom>
              <a:noFill/>
              <a:extLst>
                <a:ext uri="{909E8E84-426E-40DD-AFC4-6F175D3DCCD1}">
                  <a14:hiddenFill xmlns:a14="http://schemas.microsoft.com/office/drawing/2010/main">
                    <a:solidFill>
                      <a:srgbClr val="FFFFFF"/>
                    </a:solidFill>
                  </a14:hiddenFill>
                </a:ext>
              </a:extLst>
            </p:spPr>
          </p:pic>
          <p:sp>
            <p:nvSpPr>
              <p:cNvPr id="1037" name="テキスト ボックス 35"/>
              <p:cNvSpPr txBox="1">
                <a:spLocks noChangeArrowheads="1"/>
              </p:cNvSpPr>
              <p:nvPr/>
            </p:nvSpPr>
            <p:spPr bwMode="auto">
              <a:xfrm>
                <a:off x="7416799" y="9211910"/>
                <a:ext cx="3642023"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cmpd="dbl">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8890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※３ … 経済被害は、「資産等の被害額」と「生産・サービスの低下による影響」を計上</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grpSp>
        <p:cxnSp>
          <p:nvCxnSpPr>
            <p:cNvPr id="308" name="直線矢印コネクタ 307"/>
            <p:cNvCxnSpPr/>
            <p:nvPr/>
          </p:nvCxnSpPr>
          <p:spPr>
            <a:xfrm>
              <a:off x="8639282" y="7874311"/>
              <a:ext cx="792000" cy="216000"/>
            </a:xfrm>
            <a:prstGeom prst="straightConnector1">
              <a:avLst/>
            </a:prstGeom>
            <a:noFill/>
            <a:ln w="28575" cap="flat" cmpd="sng" algn="ctr">
              <a:solidFill>
                <a:srgbClr val="FF0000"/>
              </a:solidFill>
              <a:prstDash val="solid"/>
              <a:tailEnd type="triangle" w="lg" len="med"/>
            </a:ln>
            <a:effectLst/>
          </p:spPr>
        </p:cxnSp>
        <p:sp>
          <p:nvSpPr>
            <p:cNvPr id="1038" name="テキスト ボックス 142"/>
            <p:cNvSpPr txBox="1">
              <a:spLocks noChangeArrowheads="1"/>
            </p:cNvSpPr>
            <p:nvPr/>
          </p:nvSpPr>
          <p:spPr bwMode="auto">
            <a:xfrm>
              <a:off x="8429740" y="7680226"/>
              <a:ext cx="45685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28.8</a:t>
              </a:r>
              <a:r>
                <a:rPr kumimoji="0" lang="ja-JP" altLang="en-US" sz="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兆円</a:t>
              </a:r>
              <a:endParaRPr kumimoji="0" lang="ja-JP" altLang="en-US"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p:txBody>
        </p:sp>
        <p:sp>
          <p:nvSpPr>
            <p:cNvPr id="1039" name="テキスト ボックス 143"/>
            <p:cNvSpPr txBox="1">
              <a:spLocks noChangeArrowheads="1"/>
            </p:cNvSpPr>
            <p:nvPr/>
          </p:nvSpPr>
          <p:spPr bwMode="auto">
            <a:xfrm>
              <a:off x="11018314" y="8128571"/>
              <a:ext cx="45685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12.5</a:t>
              </a:r>
              <a:r>
                <a:rPr kumimoji="0" lang="ja-JP" altLang="en-US" sz="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兆円</a:t>
              </a:r>
              <a:endParaRPr kumimoji="0" lang="ja-JP" altLang="en-US"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p:txBody>
        </p:sp>
        <p:sp>
          <p:nvSpPr>
            <p:cNvPr id="1040" name="テキスト ボックス 144"/>
            <p:cNvSpPr txBox="1">
              <a:spLocks noChangeArrowheads="1"/>
            </p:cNvSpPr>
            <p:nvPr/>
          </p:nvSpPr>
          <p:spPr bwMode="auto">
            <a:xfrm>
              <a:off x="11039291" y="8906591"/>
              <a:ext cx="4616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2024</a:t>
              </a: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（Ｈ</a:t>
              </a:r>
              <a:r>
                <a:rPr kumimoji="0" lang="en-US" altLang="ja-JP" sz="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36</a:t>
              </a:r>
              <a:r>
                <a:rPr kumimoji="0" lang="ja-JP" altLang="en-US" sz="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endParaRPr kumimoji="0" lang="ja-JP" altLang="en-US"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p:txBody>
        </p:sp>
        <p:sp>
          <p:nvSpPr>
            <p:cNvPr id="1041" name="テキスト ボックス 145"/>
            <p:cNvSpPr txBox="1">
              <a:spLocks noChangeArrowheads="1"/>
            </p:cNvSpPr>
            <p:nvPr/>
          </p:nvSpPr>
          <p:spPr bwMode="auto">
            <a:xfrm>
              <a:off x="8333179" y="8906591"/>
              <a:ext cx="66684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2013</a:t>
              </a: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（Ｈ</a:t>
              </a:r>
              <a:r>
                <a:rPr kumimoji="0" lang="en-US" altLang="ja-JP" sz="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25</a:t>
              </a:r>
              <a:r>
                <a:rPr kumimoji="0" lang="ja-JP" altLang="en-US" sz="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公表）</a:t>
              </a:r>
              <a:endParaRPr kumimoji="0" lang="ja-JP" altLang="en-US"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p:txBody>
        </p:sp>
        <p:cxnSp>
          <p:nvCxnSpPr>
            <p:cNvPr id="313" name="直線矢印コネクタ 312"/>
            <p:cNvCxnSpPr/>
            <p:nvPr/>
          </p:nvCxnSpPr>
          <p:spPr>
            <a:xfrm>
              <a:off x="9424178" y="8086767"/>
              <a:ext cx="1836000" cy="252000"/>
            </a:xfrm>
            <a:prstGeom prst="straightConnector1">
              <a:avLst/>
            </a:prstGeom>
            <a:noFill/>
            <a:ln w="28575" cap="flat" cmpd="sng" algn="ctr">
              <a:solidFill>
                <a:srgbClr val="FF0000"/>
              </a:solidFill>
              <a:prstDash val="solid"/>
              <a:tailEnd type="triangle" w="lg" len="med"/>
            </a:ln>
            <a:effectLst/>
          </p:spPr>
        </p:cxnSp>
        <p:sp>
          <p:nvSpPr>
            <p:cNvPr id="1042" name="テキスト ボックス 85"/>
            <p:cNvSpPr txBox="1">
              <a:spLocks noChangeArrowheads="1"/>
            </p:cNvSpPr>
            <p:nvPr/>
          </p:nvSpPr>
          <p:spPr bwMode="auto">
            <a:xfrm>
              <a:off x="9213751" y="7861391"/>
              <a:ext cx="45685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21.5</a:t>
              </a:r>
              <a:r>
                <a:rPr kumimoji="0" lang="ja-JP" altLang="en-US" sz="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兆円</a:t>
              </a:r>
              <a:endParaRPr kumimoji="0" lang="ja-JP" altLang="en-US"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p:txBody>
        </p:sp>
        <p:sp>
          <p:nvSpPr>
            <p:cNvPr id="1043" name="テキスト ボックス 86"/>
            <p:cNvSpPr txBox="1">
              <a:spLocks noChangeArrowheads="1"/>
            </p:cNvSpPr>
            <p:nvPr/>
          </p:nvSpPr>
          <p:spPr bwMode="auto">
            <a:xfrm>
              <a:off x="9226166" y="8906591"/>
              <a:ext cx="4616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2017</a:t>
              </a: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（Ｈ</a:t>
              </a:r>
              <a:r>
                <a:rPr kumimoji="0" lang="en-US" altLang="ja-JP" sz="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29</a:t>
              </a:r>
              <a:r>
                <a:rPr kumimoji="0" lang="ja-JP" altLang="en-US" sz="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endParaRPr kumimoji="0" lang="ja-JP" altLang="en-US"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p:txBody>
        </p:sp>
        <p:sp>
          <p:nvSpPr>
            <p:cNvPr id="1044" name="テキスト ボックス 37" descr="タイトル: 人的被害"/>
            <p:cNvSpPr txBox="1">
              <a:spLocks noChangeArrowheads="1"/>
            </p:cNvSpPr>
            <p:nvPr/>
          </p:nvSpPr>
          <p:spPr bwMode="auto">
            <a:xfrm>
              <a:off x="9052025" y="7190889"/>
              <a:ext cx="112851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cmpd="dbl">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【経済被害</a:t>
              </a:r>
              <a:r>
                <a:rPr kumimoji="0" lang="ja-JP" altLang="ja-JP" sz="1200" b="0" i="0" u="none" strike="noStrike" cap="none" normalizeH="0" baseline="3000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※３</a:t>
              </a:r>
              <a:r>
                <a:rPr kumimoji="0" lang="ja-JP" altLang="ja-JP" sz="12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Meiryo UI" panose="020B0604030504040204" pitchFamily="50" charset="-128"/>
                </a:rPr>
                <a:t>】</a:t>
              </a:r>
              <a:endParaRPr kumimoji="0" lang="ja-JP" altLang="ja-JP" sz="1200" b="0" i="0" u="none" strike="noStrike" cap="none" normalizeH="0" baseline="0" dirty="0" smtClean="0">
                <a:ln>
                  <a:noFill/>
                </a:ln>
                <a:solidFill>
                  <a:schemeClr val="tx1"/>
                </a:solidFill>
                <a:effectLst/>
                <a:latin typeface="Arial" panose="020B0604020202020204" pitchFamily="34" charset="0"/>
              </a:endParaRPr>
            </a:p>
          </p:txBody>
        </p:sp>
      </p:grpSp>
      <p:sp>
        <p:nvSpPr>
          <p:cNvPr id="1045" name="Rectangle 259"/>
          <p:cNvSpPr>
            <a:spLocks noChangeArrowheads="1"/>
          </p:cNvSpPr>
          <p:nvPr/>
        </p:nvSpPr>
        <p:spPr bwMode="auto">
          <a:xfrm>
            <a:off x="0" y="0"/>
            <a:ext cx="1280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046" name="Rectangle 287"/>
          <p:cNvSpPr>
            <a:spLocks noChangeArrowheads="1"/>
          </p:cNvSpPr>
          <p:nvPr/>
        </p:nvSpPr>
        <p:spPr bwMode="auto">
          <a:xfrm>
            <a:off x="0" y="457200"/>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028" name="テキスト ボックス 79" descr="タイトル: 人的被害（死者数） - 説明: □防潮堤の津波浸水対策の推進等、ハード対策により、&#10;・集中取組期間：『人的被害（死者数）半減』&#10;・取組期間：『人的被害（死者数）９割減』　をめざします。&#10;□加えて、府民のみなさまに迅速かつ安全に避難いただく、いわゆる&#10;「逃げる」取組みにより、府民のみなさまとともに、&#10;　『人的被害（死者数）を限りなくゼロに近付けること』&#10;をめざします。"/>
          <p:cNvSpPr txBox="1">
            <a:spLocks noChangeArrowheads="1"/>
          </p:cNvSpPr>
          <p:nvPr/>
        </p:nvSpPr>
        <p:spPr bwMode="auto">
          <a:xfrm>
            <a:off x="6738264" y="1550922"/>
            <a:ext cx="5760000" cy="1169551"/>
          </a:xfrm>
          <a:prstGeom prst="rect">
            <a:avLst/>
          </a:prstGeom>
          <a:solidFill>
            <a:srgbClr val="FFFFFF"/>
          </a:solidFill>
          <a:ln w="34925" cmpd="dbl">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p"/>
              <a:tabLst/>
            </a:pPr>
            <a:r>
              <a:rPr kumimoji="0" lang="ja-JP"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防潮堤の津波浸水対策の推進等、ハード対策により、</a:t>
            </a:r>
            <a:endParaRPr kumimoji="0" lang="ja-JP" altLang="ja-JP" sz="1000" b="0" i="0" u="none" strike="noStrike" cap="none" normalizeH="0" baseline="0" dirty="0" smtClean="0">
              <a:ln>
                <a:noFill/>
              </a:ln>
              <a:solidFill>
                <a:schemeClr val="tx1"/>
              </a:solidFill>
              <a:effectLst/>
              <a:cs typeface="ＭＳ Ｐゴシック" panose="020B0600070205080204" pitchFamily="50" charset="-128"/>
            </a:endParaRPr>
          </a:p>
          <a:p>
            <a:pPr marL="265113" marR="0" lvl="0" indent="96838"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ja-JP"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集中取組期間：</a:t>
            </a:r>
            <a:r>
              <a:rPr kumimoji="0" lang="ja-JP" altLang="ja-JP" sz="1000" b="1" i="0" u="sng"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『人的被害（死者数）半減』</a:t>
            </a:r>
            <a:endParaRPr kumimoji="0" lang="ja-JP" altLang="ja-JP" sz="1000" b="0" i="0" u="none" strike="noStrike" cap="none" normalizeH="0" baseline="0" dirty="0" smtClean="0">
              <a:ln>
                <a:noFill/>
              </a:ln>
              <a:solidFill>
                <a:schemeClr val="tx1"/>
              </a:solidFill>
              <a:effectLst/>
              <a:cs typeface="ＭＳ Ｐゴシック" panose="020B0600070205080204" pitchFamily="50" charset="-128"/>
            </a:endParaRPr>
          </a:p>
          <a:p>
            <a:pPr marL="265113" marR="0" lvl="0" indent="96838"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ja-JP" altLang="ja-JP" sz="1000" b="0" i="0" u="none" strike="noStrike" cap="none" spc="670" normalizeH="0" dirty="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取組期</a:t>
            </a:r>
            <a:r>
              <a:rPr kumimoji="0" lang="ja-JP"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間：</a:t>
            </a:r>
            <a:r>
              <a:rPr kumimoji="0" lang="ja-JP" altLang="ja-JP" sz="1000" b="1" i="0" u="sng"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『人的被害（死者数）９割減』</a:t>
            </a:r>
            <a:r>
              <a:rPr kumimoji="0" lang="ja-JP" altLang="ja-JP" sz="1000" b="1"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0" lang="ja-JP"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をめざします。</a:t>
            </a:r>
            <a:endParaRPr kumimoji="0" lang="ja-JP" altLang="ja-JP" sz="1000" b="0" i="0" u="none" strike="noStrike" cap="none" normalizeH="0" baseline="0" dirty="0" smtClean="0">
              <a:ln>
                <a:noFill/>
              </a:ln>
              <a:solidFill>
                <a:schemeClr val="tx1"/>
              </a:solidFill>
              <a:effectLst/>
              <a:cs typeface="ＭＳ Ｐゴシック" panose="020B0600070205080204" pitchFamily="50" charset="-128"/>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p"/>
              <a:tabLst/>
            </a:pPr>
            <a:r>
              <a:rPr kumimoji="0" lang="ja-JP"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加えて、府民のみなさまに迅速かつ安全に避難いただく、いわゆる「逃げる」取組みにより、府民のみなさまとともに、</a:t>
            </a:r>
            <a:endParaRPr kumimoji="0" lang="ja-JP" altLang="ja-JP" sz="1000" b="0" i="0" u="none" strike="noStrike" cap="none" normalizeH="0" baseline="0" dirty="0" smtClean="0">
              <a:ln>
                <a:noFill/>
              </a:ln>
              <a:solidFill>
                <a:schemeClr val="tx1"/>
              </a:solidFill>
              <a:effectLst/>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0" lang="ja-JP" altLang="ja-JP" sz="1000" b="1" i="0" u="sng"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『人的被害（死者数）を限りなくゼロに近付けること』</a:t>
            </a:r>
            <a:endParaRPr kumimoji="0" lang="ja-JP" altLang="ja-JP" sz="1000" b="0" i="0" u="none" strike="noStrike" cap="none" normalizeH="0" baseline="0" dirty="0" smtClean="0">
              <a:ln>
                <a:noFill/>
              </a:ln>
              <a:solidFill>
                <a:schemeClr val="tx1"/>
              </a:solidFill>
              <a:effectLst/>
              <a:cs typeface="ＭＳ Ｐゴシック" panose="020B0600070205080204" pitchFamily="50" charset="-128"/>
            </a:endParaRPr>
          </a:p>
          <a:p>
            <a:pPr marL="180975" marR="0" lvl="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をめざします。</a:t>
            </a:r>
            <a:endParaRPr kumimoji="0" lang="ja-JP" altLang="ja-JP" sz="1000" b="0" i="0" u="none" strike="noStrike" cap="none" normalizeH="0" baseline="0" dirty="0" smtClean="0">
              <a:ln>
                <a:noFill/>
              </a:ln>
              <a:solidFill>
                <a:schemeClr val="tx1"/>
              </a:solidFill>
              <a:effectLst/>
              <a:latin typeface="Arial" panose="020B0604020202020204" pitchFamily="34" charset="0"/>
            </a:endParaRPr>
          </a:p>
        </p:txBody>
      </p:sp>
      <p:sp>
        <p:nvSpPr>
          <p:cNvPr id="1029" name="テキスト ボックス 92" descr="防潮堤の津波浸水対策等の緊急的取組みにより、&#10;・集中取組期間：『堤防沈下等による被害(注)をゼロに近づけること』をめざします。"/>
          <p:cNvSpPr txBox="1">
            <a:spLocks noChangeArrowheads="1"/>
          </p:cNvSpPr>
          <p:nvPr/>
        </p:nvSpPr>
        <p:spPr bwMode="auto">
          <a:xfrm>
            <a:off x="6738264" y="2780301"/>
            <a:ext cx="5760000" cy="584775"/>
          </a:xfrm>
          <a:prstGeom prst="rect">
            <a:avLst/>
          </a:prstGeom>
          <a:solidFill>
            <a:srgbClr val="FFFFFF"/>
          </a:solidFill>
          <a:ln w="22225" cmpd="dbl">
            <a:solidFill>
              <a:srgbClr val="000000"/>
            </a:solidFill>
            <a:prstDash val="sysDot"/>
            <a:miter lim="800000"/>
            <a:headEnd/>
            <a:tailEnd/>
          </a:ln>
        </p:spPr>
        <p:txBody>
          <a:bodyPr vert="horz" wrap="square" lIns="91440" tIns="45720" rIns="91440" bIns="45720" numCol="1" anchor="t" anchorCtr="0" compatLnSpc="1">
            <a:prstTxWarp prst="textNoShape">
              <a:avLst/>
            </a:prstTxWarp>
            <a:spAutoFit/>
          </a:bodyPr>
          <a:lstStyle>
            <a:lvl1pPr indent="4000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p"/>
              <a:tabLst/>
            </a:pPr>
            <a:r>
              <a:rPr kumimoji="0" lang="ja-JP"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防潮堤の津波浸水対策等の緊急的取組みにより、</a:t>
            </a:r>
            <a:endParaRPr kumimoji="0" lang="ja-JP" altLang="ja-JP" sz="1000" b="0" i="0" u="none" strike="noStrike" cap="none" normalizeH="0" baseline="0" dirty="0" smtClean="0">
              <a:ln>
                <a:noFill/>
              </a:ln>
              <a:solidFill>
                <a:schemeClr val="tx1"/>
              </a:solidFill>
              <a:effectLst/>
              <a:cs typeface="ＭＳ Ｐゴシック" panose="020B0600070205080204" pitchFamily="50" charset="-128"/>
            </a:endParaRPr>
          </a:p>
          <a:p>
            <a:pPr marL="361950" marR="0" lvl="0" indent="-96838"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ja-JP"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集中取組期間：</a:t>
            </a:r>
            <a:r>
              <a:rPr kumimoji="0" lang="ja-JP" altLang="ja-JP" sz="1000" b="1" i="0" u="sng"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『堤防沈下等による被害</a:t>
            </a:r>
            <a:r>
              <a:rPr kumimoji="0" lang="en-US" altLang="ja-JP" sz="1000" b="1" i="0" u="sng" strike="noStrike" cap="none" normalizeH="0" baseline="3000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a:t>
            </a:r>
            <a:r>
              <a:rPr kumimoji="0" lang="ja-JP" altLang="en-US" sz="1000" b="1" i="0" u="sng" strike="noStrike" cap="none" normalizeH="0" baseline="3000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注</a:t>
            </a:r>
            <a:r>
              <a:rPr kumimoji="0" lang="en-US" altLang="ja-JP" sz="1000" b="1" i="0" u="sng" strike="noStrike" cap="none" normalizeH="0" baseline="3000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a:t>
            </a:r>
            <a:r>
              <a:rPr kumimoji="0" lang="ja-JP" altLang="en-US" sz="1000" b="1" i="0" u="sng"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をゼロに近づけること</a:t>
            </a:r>
            <a:r>
              <a:rPr kumimoji="0" lang="en-US" altLang="ja-JP" sz="1000" b="1" i="0" u="sng"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a:t>
            </a:r>
            <a:r>
              <a:rPr kumimoji="0" lang="ja-JP" altLang="en-US"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をめざします。</a:t>
            </a:r>
            <a:endParaRPr kumimoji="0" lang="en-US" altLang="ja-JP" sz="10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0" marR="0" lvl="0" indent="400050" algn="l" defTabSz="914400" rtl="0" eaLnBrk="0" fontAlgn="base" latinLnBrk="0" hangingPunct="0">
              <a:lnSpc>
                <a:spcPct val="100000"/>
              </a:lnSpc>
              <a:spcBef>
                <a:spcPct val="0"/>
              </a:spcBef>
              <a:spcAft>
                <a:spcPct val="0"/>
              </a:spcAft>
              <a:buClrTx/>
              <a:buSzTx/>
              <a:buFontTx/>
              <a:buNone/>
              <a:tabLst/>
            </a:pPr>
            <a:endParaRPr kumimoji="0" lang="en-US" altLang="ja-JP" sz="500" b="0" i="0" u="none" strike="noStrike" cap="none" normalizeH="0" baseline="0" dirty="0" smtClean="0">
              <a:ln>
                <a:noFill/>
              </a:ln>
              <a:solidFill>
                <a:srgbClr val="000000"/>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indent="361950" defTabSz="914400"/>
            <a:r>
              <a:rPr lang="ja-JP" altLang="ja-JP" sz="700" dirty="0">
                <a:latin typeface="Century" panose="02040604050505020304" pitchFamily="18" charset="0"/>
                <a:ea typeface="ＭＳ 明朝" panose="02020609040205080304" pitchFamily="17" charset="-128"/>
                <a:cs typeface="ＭＳ Ｐゴシック" panose="020B0600070205080204" pitchFamily="50" charset="-128"/>
              </a:rPr>
              <a:t>（注</a:t>
            </a:r>
            <a:r>
              <a:rPr lang="ja-JP" altLang="ja-JP" sz="700" dirty="0" smtClean="0">
                <a:latin typeface="Century" panose="02040604050505020304" pitchFamily="18" charset="0"/>
                <a:ea typeface="ＭＳ 明朝" panose="02020609040205080304" pitchFamily="17" charset="-128"/>
                <a:cs typeface="ＭＳ Ｐゴシック" panose="020B0600070205080204" pitchFamily="50" charset="-128"/>
              </a:rPr>
              <a:t>）地震</a:t>
            </a:r>
            <a:r>
              <a:rPr lang="ja-JP" altLang="ja-JP" sz="700" dirty="0">
                <a:latin typeface="Century" panose="02040604050505020304" pitchFamily="18" charset="0"/>
                <a:ea typeface="ＭＳ 明朝" panose="02020609040205080304" pitchFamily="17" charset="-128"/>
                <a:cs typeface="ＭＳ Ｐゴシック" panose="020B0600070205080204" pitchFamily="50" charset="-128"/>
              </a:rPr>
              <a:t>の揺れによる防潮堤の沈下等により、津波到達前の潮位（朔望平均満潮位）による浸水により想定される</a:t>
            </a:r>
            <a:r>
              <a:rPr lang="ja-JP" altLang="ja-JP" sz="700" dirty="0" smtClean="0">
                <a:latin typeface="Century" panose="02040604050505020304" pitchFamily="18" charset="0"/>
                <a:ea typeface="ＭＳ 明朝" panose="02020609040205080304" pitchFamily="17" charset="-128"/>
                <a:cs typeface="ＭＳ Ｐゴシック" panose="020B0600070205080204" pitchFamily="50" charset="-128"/>
              </a:rPr>
              <a:t>被害</a:t>
            </a:r>
            <a:endParaRPr lang="ja-JP" altLang="ja-JP" sz="2000" dirty="0"/>
          </a:p>
        </p:txBody>
      </p:sp>
      <p:sp>
        <p:nvSpPr>
          <p:cNvPr id="2" name="テキスト ボックス 1"/>
          <p:cNvSpPr txBox="1"/>
          <p:nvPr/>
        </p:nvSpPr>
        <p:spPr>
          <a:xfrm>
            <a:off x="11843657" y="5616"/>
            <a:ext cx="957943" cy="338554"/>
          </a:xfrm>
          <a:prstGeom prst="rect">
            <a:avLst/>
          </a:prstGeom>
          <a:noFill/>
        </p:spPr>
        <p:txBody>
          <a:bodyPr wrap="square" rtlCol="0" anchor="b">
            <a:spAutoFit/>
          </a:bodyPr>
          <a:lstStyle/>
          <a:p>
            <a:pPr algn="r"/>
            <a:r>
              <a:rPr kumimoji="1" lang="en-US" altLang="ja-JP" sz="1600" dirty="0" smtClean="0">
                <a:latin typeface="Arial" panose="020B0604020202020204" pitchFamily="34" charset="0"/>
                <a:cs typeface="Arial" panose="020B0604020202020204" pitchFamily="34" charset="0"/>
              </a:rPr>
              <a:t>2019.1</a:t>
            </a:r>
            <a:endParaRPr kumimoji="1" lang="ja-JP" alt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4014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descr="◇基本方針に基づく、目標達成に向け、３つのミッションに区分し、100のアクションを位置付け、推進&#10;◇これらアクションの着実な推進に向け、地震発生後の「府の行政機能を維持」する体制確保（「府庁ＢＣＰ・災害等応急対策実施要領改訂」等）と、住民の命を守る最前線となる「市町村の計画的な災害対策」に対する必要な支援も実施"/>
          <p:cNvSpPr>
            <a:spLocks/>
          </p:cNvSpPr>
          <p:nvPr/>
        </p:nvSpPr>
        <p:spPr>
          <a:xfrm>
            <a:off x="370800" y="323567"/>
            <a:ext cx="12060000" cy="527617"/>
          </a:xfrm>
          <a:prstGeom prst="rect">
            <a:avLst/>
          </a:prstGeom>
          <a:solidFill>
            <a:sysClr val="window" lastClr="FFFFFF"/>
          </a:solidFill>
          <a:ln w="22225" cap="flat" cmpd="sng" algn="ctr">
            <a:solidFill>
              <a:schemeClr val="tx1"/>
            </a:solidFill>
            <a:prstDash val="sysDot"/>
          </a:ln>
          <a:effectLst/>
        </p:spPr>
        <p:txBody>
          <a:bodyPr rot="0" spcFirstLastPara="0" vert="horz" wrap="square" lIns="65314" tIns="32657" rIns="65314" bIns="32657" numCol="1" spcCol="0" rtlCol="0" fromWordArt="0" anchor="ctr" anchorCtr="0" forceAA="0" compatLnSpc="1">
            <a:prstTxWarp prst="textNoShape">
              <a:avLst/>
            </a:prstTxWarp>
            <a:spAutoFit/>
          </a:bodyPr>
          <a:lstStyle/>
          <a:p>
            <a:pPr marL="258541" indent="-197308">
              <a:lnSpc>
                <a:spcPts val="1200"/>
              </a:lnSpc>
            </a:pPr>
            <a:r>
              <a:rPr lang="ja-JP" altLang="en-US" sz="1000" kern="100" dirty="0">
                <a:latin typeface="Century"/>
                <a:ea typeface="ＭＳ ゴシック"/>
                <a:cs typeface="Times New Roman"/>
              </a:rPr>
              <a:t>◇</a:t>
            </a:r>
            <a:r>
              <a:rPr lang="en-US" altLang="ja-JP" sz="1000" kern="100" dirty="0">
                <a:latin typeface="Century"/>
                <a:ea typeface="ＭＳ ゴシック"/>
                <a:cs typeface="Times New Roman"/>
              </a:rPr>
              <a:t>	</a:t>
            </a:r>
            <a:r>
              <a:rPr lang="ja-JP" altLang="en-US" sz="1000" kern="100" spc="-7" dirty="0">
                <a:latin typeface="Century"/>
                <a:ea typeface="ＭＳ ゴシック"/>
                <a:cs typeface="Times New Roman"/>
              </a:rPr>
              <a:t>基本方針に基づく、目標達成に向け、主に３つのミッションに区分し、</a:t>
            </a:r>
            <a:r>
              <a:rPr lang="en-US" sz="1000" kern="100" spc="-7" dirty="0">
                <a:latin typeface="Century"/>
                <a:ea typeface="ＭＳ ゴシック"/>
                <a:cs typeface="Times New Roman"/>
              </a:rPr>
              <a:t>100</a:t>
            </a:r>
            <a:r>
              <a:rPr lang="ja-JP" altLang="en-US" sz="1000" kern="100" spc="-7" dirty="0">
                <a:latin typeface="Century"/>
                <a:ea typeface="ＭＳ ゴシック"/>
                <a:cs typeface="Times New Roman"/>
              </a:rPr>
              <a:t>のアクションを位置付け、推進</a:t>
            </a:r>
            <a:endParaRPr lang="ja-JP" altLang="en-US" sz="1000" kern="100" dirty="0">
              <a:latin typeface="Century"/>
              <a:ea typeface="ＭＳ 明朝"/>
              <a:cs typeface="Times New Roman"/>
            </a:endParaRPr>
          </a:p>
          <a:p>
            <a:pPr marL="258541" indent="-197308">
              <a:lnSpc>
                <a:spcPts val="1200"/>
              </a:lnSpc>
            </a:pPr>
            <a:r>
              <a:rPr lang="ja-JP" altLang="en-US" sz="1000" kern="100" dirty="0">
                <a:latin typeface="Century"/>
                <a:ea typeface="ＭＳ ゴシック"/>
                <a:cs typeface="Times New Roman"/>
              </a:rPr>
              <a:t>◇</a:t>
            </a:r>
            <a:r>
              <a:rPr lang="en-US" altLang="ja-JP" sz="1000" kern="100" dirty="0">
                <a:latin typeface="Century"/>
                <a:ea typeface="ＭＳ ゴシック"/>
                <a:cs typeface="Times New Roman"/>
              </a:rPr>
              <a:t>	</a:t>
            </a:r>
            <a:r>
              <a:rPr lang="ja-JP" altLang="en-US" sz="1000" kern="100" dirty="0">
                <a:latin typeface="Century"/>
                <a:ea typeface="ＭＳ ゴシック"/>
                <a:cs typeface="Times New Roman"/>
              </a:rPr>
              <a:t>これらアクションの着実な推進に向け、地震発生後の「府の行政機能を維持」する体制確保（「</a:t>
            </a:r>
            <a:r>
              <a:rPr lang="ja-JP" altLang="en-US" sz="1000" kern="100" dirty="0" smtClean="0">
                <a:latin typeface="Century"/>
                <a:ea typeface="ＭＳ ゴシック"/>
                <a:cs typeface="Times New Roman"/>
              </a:rPr>
              <a:t>府庁</a:t>
            </a:r>
            <a:r>
              <a:rPr lang="en-US" altLang="ja-JP" sz="1000" kern="100" dirty="0" smtClean="0">
                <a:latin typeface="Century"/>
                <a:ea typeface="ＭＳ ゴシック"/>
                <a:cs typeface="Times New Roman"/>
              </a:rPr>
              <a:t>BCP</a:t>
            </a:r>
            <a:r>
              <a:rPr lang="ja-JP" altLang="en-US" sz="1000" kern="100" dirty="0" smtClean="0">
                <a:latin typeface="Century"/>
                <a:ea typeface="ＭＳ ゴシック"/>
                <a:cs typeface="Times New Roman"/>
              </a:rPr>
              <a:t>・</a:t>
            </a:r>
            <a:r>
              <a:rPr lang="ja-JP" altLang="en-US" sz="1000" kern="100" dirty="0">
                <a:latin typeface="Century"/>
                <a:ea typeface="ＭＳ ゴシック"/>
                <a:cs typeface="Times New Roman"/>
              </a:rPr>
              <a:t>災害等応急対策実施要領改訂」等）と、住民の命を守る最前線となる「市町村の計画的な災害対策」に対する必要な支援も実施</a:t>
            </a:r>
            <a:endParaRPr lang="ja-JP" altLang="en-US" sz="1000" kern="100" dirty="0">
              <a:latin typeface="Century"/>
              <a:ea typeface="ＭＳ 明朝"/>
              <a:cs typeface="Times New Roman"/>
            </a:endParaRPr>
          </a:p>
        </p:txBody>
      </p:sp>
      <p:sp>
        <p:nvSpPr>
          <p:cNvPr id="6" name="正方形/長方形 5"/>
          <p:cNvSpPr/>
          <p:nvPr/>
        </p:nvSpPr>
        <p:spPr>
          <a:xfrm>
            <a:off x="72000" y="129815"/>
            <a:ext cx="12657600" cy="93996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86"/>
          </a:p>
        </p:txBody>
      </p:sp>
      <p:sp>
        <p:nvSpPr>
          <p:cNvPr id="5" name="角丸四角形 4" title="３つのミッションと１００のアクション"/>
          <p:cNvSpPr/>
          <p:nvPr/>
        </p:nvSpPr>
        <p:spPr bwMode="blackGray">
          <a:xfrm>
            <a:off x="4472229" y="0"/>
            <a:ext cx="3857143" cy="288000"/>
          </a:xfrm>
          <a:prstGeom prst="roundRect">
            <a:avLst/>
          </a:prstGeom>
          <a:solidFill>
            <a:srgbClr val="002060"/>
          </a:solidFill>
          <a:ln w="25400" cap="flat" cmpd="sng" algn="ctr">
            <a:noFill/>
            <a:prstDash val="solid"/>
          </a:ln>
          <a:effectLst/>
        </p:spPr>
        <p:txBody>
          <a:bodyPr rot="0" spcFirstLastPara="0" vert="horz" wrap="square" lIns="65314" tIns="32657" rIns="65314" bIns="32657" numCol="1" spcCol="0" rtlCol="0" fromWordArt="0" anchor="ctr" anchorCtr="0" forceAA="0" compatLnSpc="1">
            <a:prstTxWarp prst="textNoShape">
              <a:avLst/>
            </a:prstTxWarp>
            <a:noAutofit/>
          </a:bodyPr>
          <a:lstStyle/>
          <a:p>
            <a:pPr algn="ctr"/>
            <a:r>
              <a:rPr lang="ja-JP" altLang="en-US" sz="1400" b="1" kern="100" spc="-14"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３つのミッションと</a:t>
            </a:r>
            <a:r>
              <a:rPr lang="en-US" altLang="ja-JP" sz="1400" b="1" kern="100" spc="-14"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400" b="1" kern="100" spc="-14"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のアクション</a:t>
            </a:r>
            <a:endParaRPr lang="ja-JP" altLang="en-US" sz="1400" kern="1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 name="グループ化 8"/>
          <p:cNvGrpSpPr/>
          <p:nvPr/>
        </p:nvGrpSpPr>
        <p:grpSpPr bwMode="black">
          <a:xfrm>
            <a:off x="115542" y="849255"/>
            <a:ext cx="6539611" cy="8582560"/>
            <a:chOff x="72000" y="762171"/>
            <a:chExt cx="6539611" cy="8582560"/>
          </a:xfrm>
        </p:grpSpPr>
        <p:sp>
          <p:nvSpPr>
            <p:cNvPr id="2" name="正方形/長方形 1" descr="ミッション１：巨大地震や大津波から府民の命を守り、被害を軽減するための、事前予防対策と逃げる対策&#10;&#10;１　防潮堤の津波浸水対策の推進(重点) 【環境農林水産部・都市整備部】&#10;２　水門の耐震化等の推進(重点) 【都市整備部】&#10;３　長期湛水の早期解消【危機管理室・都市整備部】&#10;４　密集市街地対策の推進(重点）【住宅まちづくり部】&#10;５　防火地域等の指定促進【都市整備部】&#10;６　消防用水の確保【危機管理室・環境農林水産部】&#10;７　地下空間対策の促進(重点) 【危機管理室】&#10;８　ため池防災・減災対策の推進(重点) 【環境農林水産部】&#10;９　防災農地の登録促進【環境農林水産部】&#10;10　府有建築物の耐震化の推進(重点)【全部局】&#10;11　学校の耐震化（府立学校、市町村立学校、私立学校）(重点)【府民文化部・住宅まちづくり部・教育委員会】&#10;12　病院・社会福祉施設の耐震化(重点)【福祉部・健康医療部・住宅まちづくり部】&#10;13　民間住宅・建築物の耐震化の促進(重点)【住宅まちづくり部】&#10;14　住宅の液状化対策の促進【危機管理室・住宅まちづくり部】&#10;15　的確な避難勧告等の判断・伝達支援【危機管理室】&#10;16　地震ハザードマップ等の作成(改訂)支援・活用【危機管理室・住宅まちづくり部】&#10;17　津波ハザードマップの作成支援・活用(重点)【危機管理室・都市整備部】&#10;18　堤外地の事業所の津波避難対策の促進【都市整備部】&#10;19　沿岸漁村地域における防災対策【環境農林水産部】&#10;20　船舶の津波対策の推進【危機管理室・都市整備部】&#10;21　石油コンビナート防災対策の促進(重点)【危機管理室】&#10;22　地域防災力強化に向けた自主防災組織の活動支援(重点)【危機管理室】&#10;23  地域防災力強化に向けた消防団の活動強化(重点)【危機管理室】&#10;24　地域防災力強化に向けた女性消防団員の活動支援(重点)【危機管理室】&#10;25　地域防災力の強化に向けた消防団に対する府民理解・連携促進(重点)【危機管理室】&#10;26　地域防災力強化に向けた水防団組織の活動強化【都市整備部】&#10;27　津波防御施設の閉鎖体制の充実【都市整備部】&#10;28　学校における防災教育の徹底と避難体制の確保(重点)【府民文化部・教育委員会】&#10;29　府民の防災意識の啓発【危機管理室】&#10;30　津波・高潮ステーションの利活用【都市整備部】&#10;31　防災情報の収集・伝達機能の充実【危機管理室】&#10;32　メディアとの連携強化【危機管理室】&#10;33　津波防災情報システムの整備・運用による津波情報の確実・迅速な伝達&#10;【環境農林水産部・都市整備部】&#10;34　大阪880万人訓練の充実【危機管理室】&#10;35　「逃げる」防災訓練等の充実【危機管理室・都市整備部】&#10;36　「避難行動要支援者」支援の充実(重点)【危機管理室・福祉部】&#10;37　医療施設の避難体制の確保(重点)【健康医療部】&#10;38　社会福祉施設の避難体制の確保(重点)【福祉部】&#10;39  在住外国人への情報発信充実(重点)【危機管理室・府民文化部】&#10;40　外国人旅行者の安全確保(重点)【危機管理室・府民文化部】&#10;41　文化財所有者・管理者の防災意識の啓発【教育委員会】&#10;&#10;ミッション２：地震発生後、被災者の「命をつなぐ」ための、災害応急対策&#10;&#10;42　災害医療体制の整備(重点)【健康医療部】&#10;43　SCU（広域搬送拠点臨時医療施設）の運営体制の充実・強化(重点)【健康医療部】&#10;44　医薬品、医療用資器材の確保(重点)【健康医療部】&#10;45　広域緊急交通路等の通行機能確保(重点)【危機管理室・都市整備部・住宅まちづくり部・環境農林水産部・警察本部】&#10;46　鉄道施設の防災対策(重点)【都市整備部】&#10;47　迅速な道路啓開の実施【都市整備部】&#10;48　迅速な航路啓開の実施【都市整備部】&#10;49　大規模災害時における受援力の向上（ヘリサインの整備など）【危機管理室】&#10;50　食糧や燃料等の備蓄及び集配体制の強化(重点)【危機管理室】&#10;51　水道の早期復旧及び飲用水の確保(重点)【健康医療部】&#10;52　井戸水等による生活用水の確保【健康医療部】&#10;53　避難所の確保と運営体制の確立(重点)【危機管理室】&#10;54　福祉避難所の確保(重点)【危機管理室・福祉部】&#10;55　帰宅困難者対策の確立(重点)【危機管理室】&#10;56　後方支援活動拠点の整備充実と広域避難地等の確保(重点)【危機管理室・都市整備部】&#10;57　DPAT編成等の被災者のこころのケアの実施(重点)【健康医療部】&#10;58　被災者の巡回健康相談等の実施【健康医療部】&#10;59　災害時における福祉専門職等の確保体制の充実・強化(重点)【福祉部】&#10;60　被災地域の食品衛生監視活動の実施【健康医療部】&#10;61　被災地域の感染症予防等の防疫活動の実施【健康医療部】&#10;62　下水道施設の耐震化等の推進(重点)【都市整備部】&#10;63　下水道機能の早期確保(重点)【都市整備部】&#10;64　し尿及び浄化槽汚泥の適正処理【健康医療部】&#10;65　生活ごみの適正処理【環境農林水産部】&#10;66　管理化学物質の適正管理指導(重点)【環境農林水産部】&#10;67　有害物質(石綿、PCB等)の拡散防止対策の促進【環境農林水産部】&#10;68　火薬類・高圧ガス製造事業所の保安対策の促進【危機管理室】&#10;69　毒物劇物営業者における防災体制の指導【健康医療部】&#10;70　ご遺体の適切処理【健康医療部】&#10;71　愛護動物の救護【環境農林水産部】&#10;&#10;ミッション３：「大都市・大阪」の府民生活と経済の、迅速な回復のための、復旧復興対策&#10;&#10;72　災害ボランティアの充実と連携強化(重点)【危機管理室】&#10;73　災害廃棄物の適正処理(重点)【環境農林水産部】&#10;74　応急仮設住宅の早期供給体制の整備(重点)【危機管理室・住宅まちづくり部】&#10;75　被災民間建築物・宅地の危険度判定体制の整備【住宅まちづくり部】&#10;76　中小企業に対する事業継続計画(BCP)及び事業継続ﾏﾈｼﾞﾒﾝﾄ(BCM)の取組み支援(重点)【商工労働部】&#10;77　災害復旧に向けた体制の充実【全部局】&#10;78　生活再建、事業再開のための措置【危機管理室・商工労働部・環境農林水産部】&#10;79　復興計画策定マニュアルの作成【政策企画部】&#10;80　大阪府震災復興都市づくりガイドラインの改訂【都市整備部】&#10;81　復旧資機材の調達・確保【環境農林水産部・住宅まちづくり部】&#10;82　特定大規模災害からの復旧事業に係る府の代行【全部局】&#10;83　住宅関連情報の提供【住宅まちづくり部】&#10;84　地籍調査の推進【環境農林水産部】&#10;&#10;府の行政機能の維持&#10;&#10;85　大阪府災害等応急対策実施要領の改訂と運用【全部局】&#10;86　府庁BCPの改訂と運用【全部局】&#10;87　大阪府防災行政無線による迅速・的確な情報連絡体制確保【危機管理室】&#10;88　災害時の府民への広報体制の整備・充実【危機管理室・政策企画部・府民文化部】&#10;89　都府県市間相互応援体制の確立・強化【危機管理室】&#10;90　健康危機発生時における近畿府県地方衛生研究所の相互協力体制の強化【健康医療部】&#10;91　発災時における地域の安全の確保【警察本部】&#10;92　緊急消防援助隊受入れ・市町村消防の広域化の推進【危機管理室】&#10;93　救急救命士の養成・能力向上【危機管理室】&#10;94　救出救助活動体制の充実・強化【警察本部】&#10;95　災害対策本部要員等の訓練・スキルアップ【危機管理室】&#10;96　発災後の緊急時における財務処理体制の確保【会計局】&#10;&#10;市町村の計画的な災害対策推進への支援&#10;&#10;97　市町村地域防災計画の策定(改訂)支援【危機管理室】&#10;98　｢南海トラフ地震防災対策推進計画｣の策定支援【危機管理室】&#10;99　地区防災計画の策定支援【危機管理室】&#10;100　地震災害に備えた市町村に対する支援【危機管理室】"/>
            <p:cNvSpPr>
              <a:spLocks/>
            </p:cNvSpPr>
            <p:nvPr/>
          </p:nvSpPr>
          <p:spPr bwMode="black">
            <a:xfrm>
              <a:off x="72000" y="814924"/>
              <a:ext cx="6492619" cy="8529807"/>
            </a:xfrm>
            <a:prstGeom prst="rect">
              <a:avLst/>
            </a:prstGeom>
            <a:noFill/>
            <a:ln w="25400" cap="flat" cmpd="sng" algn="ctr">
              <a:noFill/>
              <a:prstDash val="solid"/>
            </a:ln>
            <a:effectLst/>
          </p:spPr>
          <p:txBody>
            <a:bodyPr rot="0" spcFirstLastPara="0" vert="horz" wrap="square" lIns="65314" tIns="32657" rIns="65314" bIns="32657" numCol="1" spcCol="0" rtlCol="0" fromWordArt="0" anchor="t" anchorCtr="0" forceAA="0" compatLnSpc="1">
              <a:prstTxWarp prst="textNoShape">
                <a:avLst/>
              </a:prstTxWarp>
              <a:spAutoFit/>
            </a:bodyPr>
            <a:lstStyle/>
            <a:p>
              <a:pPr marL="711200" marR="317960" indent="-711200" algn="just">
                <a:lnSpc>
                  <a:spcPts val="1200"/>
                </a:lnSpc>
                <a:tabLst>
                  <a:tab pos="4179291" algn="l"/>
                </a:tabLst>
              </a:pPr>
              <a:endParaRPr lang="ja-JP" altLang="en-US" sz="5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a:t>
              </a:r>
              <a:r>
                <a:rPr lang="ja-JP" altLang="en-US" sz="1000" kern="100" dirty="0" smtClean="0">
                  <a:latin typeface="Meiryo UI" panose="020B0604030504040204" pitchFamily="50" charset="-128"/>
                  <a:ea typeface="Meiryo UI" panose="020B0604030504040204" pitchFamily="50" charset="-128"/>
                  <a:cs typeface="Times New Roman"/>
                </a:rPr>
                <a:t>  </a:t>
              </a:r>
              <a:r>
                <a:rPr lang="en-US" altLang="ja-JP" sz="1000" kern="100" dirty="0" smtClean="0">
                  <a:latin typeface="Meiryo UI" panose="020B0604030504040204" pitchFamily="50" charset="-128"/>
                  <a:ea typeface="Meiryo UI" panose="020B0604030504040204" pitchFamily="50" charset="-128"/>
                  <a:cs typeface="Times New Roman"/>
                </a:rPr>
                <a:t>1</a:t>
              </a:r>
              <a:r>
                <a:rPr lang="ja-JP" altLang="en-US" sz="1000" kern="100" dirty="0">
                  <a:latin typeface="Meiryo UI" panose="020B0604030504040204" pitchFamily="50" charset="-128"/>
                  <a:ea typeface="Meiryo UI" panose="020B0604030504040204" pitchFamily="50" charset="-128"/>
                  <a:cs typeface="Times New Roman"/>
                </a:rPr>
                <a:t>　防潮堤の津波浸水対策の推進</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環境農林水産部・都市整備部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a:t>
              </a:r>
              <a:r>
                <a:rPr lang="ja-JP" altLang="en-US" sz="1000" kern="100" dirty="0" smtClean="0">
                  <a:latin typeface="Meiryo UI" panose="020B0604030504040204" pitchFamily="50" charset="-128"/>
                  <a:ea typeface="Meiryo UI" panose="020B0604030504040204" pitchFamily="50" charset="-128"/>
                  <a:cs typeface="Times New Roman"/>
                </a:rPr>
                <a:t>  </a:t>
              </a:r>
              <a:r>
                <a:rPr lang="en-US" altLang="ja-JP" sz="1000" kern="100" dirty="0" smtClean="0">
                  <a:latin typeface="Meiryo UI" panose="020B0604030504040204" pitchFamily="50" charset="-128"/>
                  <a:ea typeface="Meiryo UI" panose="020B0604030504040204" pitchFamily="50" charset="-128"/>
                  <a:cs typeface="Times New Roman"/>
                </a:rPr>
                <a:t>2</a:t>
              </a:r>
              <a:r>
                <a:rPr lang="ja-JP" altLang="en-US" sz="1000" kern="100" dirty="0">
                  <a:latin typeface="Meiryo UI" panose="020B0604030504040204" pitchFamily="50" charset="-128"/>
                  <a:ea typeface="Meiryo UI" panose="020B0604030504040204" pitchFamily="50" charset="-128"/>
                  <a:cs typeface="Times New Roman"/>
                </a:rPr>
                <a:t>　水門の耐震化等の推進</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都市整備部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altLang="ja-JP" sz="1000" kern="100" dirty="0">
                  <a:latin typeface="Meiryo UI" panose="020B0604030504040204" pitchFamily="50" charset="-128"/>
                  <a:ea typeface="Meiryo UI" panose="020B0604030504040204" pitchFamily="50" charset="-128"/>
                  <a:cs typeface="Times New Roman"/>
                </a:rPr>
                <a:t>	</a:t>
              </a:r>
              <a:r>
                <a:rPr lang="ja-JP" altLang="en-US" sz="1000" kern="100" dirty="0" smtClean="0">
                  <a:latin typeface="Meiryo UI" panose="020B0604030504040204" pitchFamily="50" charset="-128"/>
                  <a:ea typeface="Meiryo UI" panose="020B0604030504040204" pitchFamily="50" charset="-128"/>
                  <a:cs typeface="Times New Roman"/>
                </a:rPr>
                <a:t>  </a:t>
              </a:r>
              <a:r>
                <a:rPr lang="en-US" altLang="ja-JP" sz="1000" kern="100" dirty="0" smtClean="0">
                  <a:latin typeface="Meiryo UI" panose="020B0604030504040204" pitchFamily="50" charset="-128"/>
                  <a:ea typeface="Meiryo UI" panose="020B0604030504040204" pitchFamily="50" charset="-128"/>
                  <a:cs typeface="Times New Roman"/>
                </a:rPr>
                <a:t>3</a:t>
              </a:r>
              <a:r>
                <a:rPr lang="ja-JP" altLang="en-US" sz="1000" kern="100" dirty="0">
                  <a:latin typeface="Meiryo UI" panose="020B0604030504040204" pitchFamily="50" charset="-128"/>
                  <a:ea typeface="Meiryo UI" panose="020B0604030504040204" pitchFamily="50" charset="-128"/>
                  <a:cs typeface="Times New Roman"/>
                </a:rPr>
                <a:t>　長期湛水の早期解消</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危機管理室・都市整備部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smtClean="0">
                  <a:latin typeface="Meiryo UI" panose="020B0604030504040204" pitchFamily="50" charset="-128"/>
                  <a:ea typeface="Meiryo UI" panose="020B0604030504040204" pitchFamily="50" charset="-128"/>
                  <a:cs typeface="Times New Roman"/>
                </a:rPr>
                <a:t>)</a:t>
              </a:r>
              <a:r>
                <a:rPr lang="en-US" sz="1000" kern="100" dirty="0">
                  <a:latin typeface="Meiryo UI" panose="020B0604030504040204" pitchFamily="50" charset="-128"/>
                  <a:ea typeface="Meiryo UI" panose="020B0604030504040204" pitchFamily="50" charset="-128"/>
                  <a:cs typeface="Times New Roman"/>
                </a:rPr>
                <a:t>	</a:t>
              </a:r>
              <a:r>
                <a:rPr lang="ja-JP" altLang="en-US" sz="1000" kern="100" dirty="0" smtClean="0">
                  <a:latin typeface="Meiryo UI" panose="020B0604030504040204" pitchFamily="50" charset="-128"/>
                  <a:ea typeface="Meiryo UI" panose="020B0604030504040204" pitchFamily="50" charset="-128"/>
                  <a:cs typeface="Times New Roman"/>
                </a:rPr>
                <a:t>  </a:t>
              </a:r>
              <a:r>
                <a:rPr lang="en-US" altLang="ja-JP" sz="1000" kern="100" dirty="0" smtClean="0">
                  <a:latin typeface="Meiryo UI" panose="020B0604030504040204" pitchFamily="50" charset="-128"/>
                  <a:ea typeface="Meiryo UI" panose="020B0604030504040204" pitchFamily="50" charset="-128"/>
                  <a:cs typeface="Times New Roman"/>
                </a:rPr>
                <a:t>4</a:t>
              </a:r>
              <a:r>
                <a:rPr lang="ja-JP" altLang="en-US" sz="1000" kern="100" dirty="0">
                  <a:latin typeface="Meiryo UI" panose="020B0604030504040204" pitchFamily="50" charset="-128"/>
                  <a:ea typeface="Meiryo UI" panose="020B0604030504040204" pitchFamily="50" charset="-128"/>
                  <a:cs typeface="Times New Roman"/>
                </a:rPr>
                <a:t>　密集市街地対策の推進</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住宅まちづくり部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altLang="ja-JP" sz="1000" kern="100" dirty="0">
                  <a:latin typeface="Meiryo UI" panose="020B0604030504040204" pitchFamily="50" charset="-128"/>
                  <a:ea typeface="Meiryo UI" panose="020B0604030504040204" pitchFamily="50" charset="-128"/>
                  <a:cs typeface="Times New Roman"/>
                </a:rPr>
                <a:t>	</a:t>
              </a:r>
              <a:r>
                <a:rPr lang="ja-JP" altLang="en-US" sz="1000" kern="100" dirty="0" smtClean="0">
                  <a:latin typeface="Meiryo UI" panose="020B0604030504040204" pitchFamily="50" charset="-128"/>
                  <a:ea typeface="Meiryo UI" panose="020B0604030504040204" pitchFamily="50" charset="-128"/>
                  <a:cs typeface="Times New Roman"/>
                </a:rPr>
                <a:t>  </a:t>
              </a:r>
              <a:r>
                <a:rPr lang="en-US" altLang="ja-JP" sz="1000" kern="100" dirty="0" smtClean="0">
                  <a:latin typeface="Meiryo UI" panose="020B0604030504040204" pitchFamily="50" charset="-128"/>
                  <a:ea typeface="Meiryo UI" panose="020B0604030504040204" pitchFamily="50" charset="-128"/>
                  <a:cs typeface="Times New Roman"/>
                </a:rPr>
                <a:t>5</a:t>
              </a:r>
              <a:r>
                <a:rPr lang="ja-JP" altLang="en-US" sz="1000" kern="100" dirty="0">
                  <a:latin typeface="Meiryo UI" panose="020B0604030504040204" pitchFamily="50" charset="-128"/>
                  <a:ea typeface="Meiryo UI" panose="020B0604030504040204" pitchFamily="50" charset="-128"/>
                  <a:cs typeface="Times New Roman"/>
                </a:rPr>
                <a:t>　防火地域等の指定促進</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都市整備部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altLang="ja-JP" sz="1000" kern="100" dirty="0">
                  <a:latin typeface="Meiryo UI" panose="020B0604030504040204" pitchFamily="50" charset="-128"/>
                  <a:ea typeface="Meiryo UI" panose="020B0604030504040204" pitchFamily="50" charset="-128"/>
                  <a:cs typeface="Times New Roman"/>
                </a:rPr>
                <a:t>	</a:t>
              </a:r>
              <a:r>
                <a:rPr lang="ja-JP" altLang="en-US" sz="1000" kern="100" dirty="0" smtClean="0">
                  <a:latin typeface="Meiryo UI" panose="020B0604030504040204" pitchFamily="50" charset="-128"/>
                  <a:ea typeface="Meiryo UI" panose="020B0604030504040204" pitchFamily="50" charset="-128"/>
                  <a:cs typeface="Times New Roman"/>
                </a:rPr>
                <a:t>  </a:t>
              </a:r>
              <a:r>
                <a:rPr lang="en-US" altLang="ja-JP" sz="1000" kern="100" dirty="0" smtClean="0">
                  <a:latin typeface="Meiryo UI" panose="020B0604030504040204" pitchFamily="50" charset="-128"/>
                  <a:ea typeface="Meiryo UI" panose="020B0604030504040204" pitchFamily="50" charset="-128"/>
                  <a:cs typeface="Times New Roman"/>
                </a:rPr>
                <a:t>6</a:t>
              </a:r>
              <a:r>
                <a:rPr lang="ja-JP" altLang="en-US" sz="1000" kern="100" dirty="0">
                  <a:latin typeface="Meiryo UI" panose="020B0604030504040204" pitchFamily="50" charset="-128"/>
                  <a:ea typeface="Meiryo UI" panose="020B0604030504040204" pitchFamily="50" charset="-128"/>
                  <a:cs typeface="Times New Roman"/>
                </a:rPr>
                <a:t>　消防用水の確保</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危機管理室・環境農林水産部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a:t>
              </a:r>
              <a:r>
                <a:rPr lang="ja-JP" altLang="en-US" sz="1000" kern="100" dirty="0" smtClean="0">
                  <a:latin typeface="Meiryo UI" panose="020B0604030504040204" pitchFamily="50" charset="-128"/>
                  <a:ea typeface="Meiryo UI" panose="020B0604030504040204" pitchFamily="50" charset="-128"/>
                  <a:cs typeface="Times New Roman"/>
                </a:rPr>
                <a:t>  </a:t>
              </a:r>
              <a:r>
                <a:rPr lang="en-US" altLang="ja-JP" sz="1000" kern="100" dirty="0" smtClean="0">
                  <a:latin typeface="Meiryo UI" panose="020B0604030504040204" pitchFamily="50" charset="-128"/>
                  <a:ea typeface="Meiryo UI" panose="020B0604030504040204" pitchFamily="50" charset="-128"/>
                  <a:cs typeface="Times New Roman"/>
                </a:rPr>
                <a:t>7</a:t>
              </a:r>
              <a:r>
                <a:rPr lang="ja-JP" altLang="en-US" sz="1000" kern="100" dirty="0">
                  <a:latin typeface="Meiryo UI" panose="020B0604030504040204" pitchFamily="50" charset="-128"/>
                  <a:ea typeface="Meiryo UI" panose="020B0604030504040204" pitchFamily="50" charset="-128"/>
                  <a:cs typeface="Times New Roman"/>
                </a:rPr>
                <a:t>　地下空間対策の促進</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tabLst>
                  <a:tab pos="387811" algn="l"/>
                </a:tabLst>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a:t>
              </a:r>
              <a:r>
                <a:rPr lang="ja-JP" altLang="en-US" sz="1000" kern="100" dirty="0" smtClean="0">
                  <a:latin typeface="Meiryo UI" panose="020B0604030504040204" pitchFamily="50" charset="-128"/>
                  <a:ea typeface="Meiryo UI" panose="020B0604030504040204" pitchFamily="50" charset="-128"/>
                  <a:cs typeface="Times New Roman"/>
                </a:rPr>
                <a:t>  </a:t>
              </a:r>
              <a:r>
                <a:rPr lang="en-US" altLang="ja-JP" sz="1000" kern="100" dirty="0" smtClean="0">
                  <a:latin typeface="Meiryo UI" panose="020B0604030504040204" pitchFamily="50" charset="-128"/>
                  <a:ea typeface="Meiryo UI" panose="020B0604030504040204" pitchFamily="50" charset="-128"/>
                  <a:cs typeface="Times New Roman"/>
                </a:rPr>
                <a:t>8</a:t>
              </a:r>
              <a:r>
                <a:rPr lang="ja-JP" altLang="en-US" sz="1000" kern="100" dirty="0">
                  <a:latin typeface="Meiryo UI" panose="020B0604030504040204" pitchFamily="50" charset="-128"/>
                  <a:ea typeface="Meiryo UI" panose="020B0604030504040204" pitchFamily="50" charset="-128"/>
                  <a:cs typeface="Times New Roman"/>
                </a:rPr>
                <a:t>　ため池防災・減災対策の推進</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環境農林水産部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altLang="ja-JP" sz="1000" kern="100" dirty="0">
                  <a:latin typeface="Meiryo UI" panose="020B0604030504040204" pitchFamily="50" charset="-128"/>
                  <a:ea typeface="Meiryo UI" panose="020B0604030504040204" pitchFamily="50" charset="-128"/>
                  <a:cs typeface="Times New Roman"/>
                </a:rPr>
                <a:t>	</a:t>
              </a:r>
              <a:r>
                <a:rPr lang="ja-JP" altLang="en-US" sz="1000" kern="100" dirty="0" smtClean="0">
                  <a:latin typeface="Meiryo UI" panose="020B0604030504040204" pitchFamily="50" charset="-128"/>
                  <a:ea typeface="Meiryo UI" panose="020B0604030504040204" pitchFamily="50" charset="-128"/>
                  <a:cs typeface="Times New Roman"/>
                </a:rPr>
                <a:t>  </a:t>
              </a:r>
              <a:r>
                <a:rPr lang="en-US" altLang="ja-JP" sz="1000" kern="100" dirty="0" smtClean="0">
                  <a:latin typeface="Meiryo UI" panose="020B0604030504040204" pitchFamily="50" charset="-128"/>
                  <a:ea typeface="Meiryo UI" panose="020B0604030504040204" pitchFamily="50" charset="-128"/>
                  <a:cs typeface="Times New Roman"/>
                </a:rPr>
                <a:t>9</a:t>
              </a:r>
              <a:r>
                <a:rPr lang="ja-JP" altLang="en-US" sz="1000" kern="100" dirty="0">
                  <a:latin typeface="Meiryo UI" panose="020B0604030504040204" pitchFamily="50" charset="-128"/>
                  <a:ea typeface="Meiryo UI" panose="020B0604030504040204" pitchFamily="50" charset="-128"/>
                  <a:cs typeface="Times New Roman"/>
                </a:rPr>
                <a:t>　防災農地の登録促進</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環境農林水産部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10</a:t>
              </a:r>
              <a:r>
                <a:rPr lang="ja-JP" altLang="en-US" sz="1000" kern="100" dirty="0">
                  <a:latin typeface="Meiryo UI" panose="020B0604030504040204" pitchFamily="50" charset="-128"/>
                  <a:ea typeface="Meiryo UI" panose="020B0604030504040204" pitchFamily="50" charset="-128"/>
                  <a:cs typeface="Times New Roman"/>
                </a:rPr>
                <a:t>　府有建築物の耐震化の推進</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全部局</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11</a:t>
              </a:r>
              <a:r>
                <a:rPr lang="ja-JP" altLang="en-US" sz="1000" kern="100" dirty="0">
                  <a:latin typeface="Meiryo UI" panose="020B0604030504040204" pitchFamily="50" charset="-128"/>
                  <a:ea typeface="Meiryo UI" panose="020B0604030504040204" pitchFamily="50" charset="-128"/>
                  <a:cs typeface="Times New Roman"/>
                </a:rPr>
                <a:t>　学校の耐震化（府立学校、市町村立学校、私立学校</a:t>
              </a:r>
              <a:r>
                <a:rPr lang="ja-JP" altLang="en-US" sz="1000" kern="100" dirty="0" smtClean="0">
                  <a:latin typeface="Meiryo UI" panose="020B0604030504040204" pitchFamily="50" charset="-128"/>
                  <a:ea typeface="Meiryo UI" panose="020B0604030504040204" pitchFamily="50" charset="-128"/>
                  <a:cs typeface="Times New Roman"/>
                </a:rPr>
                <a:t>）</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smtClean="0">
                  <a:latin typeface="Meiryo UI" panose="020B0604030504040204" pitchFamily="50" charset="-128"/>
                  <a:ea typeface="Meiryo UI" panose="020B0604030504040204" pitchFamily="50" charset="-128"/>
                  <a:cs typeface="Times New Roman"/>
                </a:rPr>
                <a:t>住宅</a:t>
              </a:r>
              <a:r>
                <a:rPr lang="ja-JP" altLang="en-US" sz="1000" kern="100" dirty="0">
                  <a:latin typeface="Meiryo UI" panose="020B0604030504040204" pitchFamily="50" charset="-128"/>
                  <a:ea typeface="Meiryo UI" panose="020B0604030504040204" pitchFamily="50" charset="-128"/>
                  <a:cs typeface="Times New Roman"/>
                </a:rPr>
                <a:t>まちづくり部・教育庁</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12</a:t>
              </a:r>
              <a:r>
                <a:rPr lang="ja-JP" altLang="en-US" sz="1000" kern="100" dirty="0">
                  <a:latin typeface="Meiryo UI" panose="020B0604030504040204" pitchFamily="50" charset="-128"/>
                  <a:ea typeface="Meiryo UI" panose="020B0604030504040204" pitchFamily="50" charset="-128"/>
                  <a:cs typeface="Times New Roman"/>
                </a:rPr>
                <a:t>　病院・社会福祉施設の耐震化</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福祉部・健康医療部・住宅まちづくり部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13</a:t>
              </a:r>
              <a:r>
                <a:rPr lang="ja-JP" altLang="en-US" sz="1000" kern="100" dirty="0">
                  <a:latin typeface="Meiryo UI" panose="020B0604030504040204" pitchFamily="50" charset="-128"/>
                  <a:ea typeface="Meiryo UI" panose="020B0604030504040204" pitchFamily="50" charset="-128"/>
                  <a:cs typeface="Times New Roman"/>
                </a:rPr>
                <a:t>　民間住宅・建築物の耐震化の促進</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住宅まちづくり部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altLang="ja-JP" sz="1000" kern="100" dirty="0">
                  <a:latin typeface="Meiryo UI" panose="020B0604030504040204" pitchFamily="50" charset="-128"/>
                  <a:ea typeface="Meiryo UI" panose="020B0604030504040204" pitchFamily="50" charset="-128"/>
                  <a:cs typeface="Times New Roman"/>
                </a:rPr>
                <a:t>) 	14</a:t>
              </a:r>
              <a:r>
                <a:rPr lang="ja-JP" altLang="ja-JP" sz="1000" kern="100" dirty="0">
                  <a:latin typeface="Meiryo UI" panose="020B0604030504040204" pitchFamily="50" charset="-128"/>
                  <a:ea typeface="Meiryo UI" panose="020B0604030504040204" pitchFamily="50" charset="-128"/>
                  <a:cs typeface="Times New Roman"/>
                </a:rPr>
                <a:t>　</a:t>
              </a:r>
              <a:r>
                <a:rPr lang="ja-JP" altLang="en-US" sz="1000" kern="100" dirty="0">
                  <a:latin typeface="Meiryo UI" panose="020B0604030504040204" pitchFamily="50" charset="-128"/>
                  <a:ea typeface="Meiryo UI" panose="020B0604030504040204" pitchFamily="50" charset="-128"/>
                  <a:cs typeface="Times New Roman"/>
                </a:rPr>
                <a:t>民間ブロック塀等の安全対策</a:t>
              </a:r>
              <a:r>
                <a:rPr lang="ja-JP"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住宅まちづくり部</a:t>
              </a:r>
              <a:r>
                <a:rPr lang="ja-JP"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1</a:t>
              </a:r>
              <a:r>
                <a:rPr lang="en-US" altLang="ja-JP" sz="1000" kern="100" dirty="0">
                  <a:latin typeface="Meiryo UI" panose="020B0604030504040204" pitchFamily="50" charset="-128"/>
                  <a:ea typeface="Meiryo UI" panose="020B0604030504040204" pitchFamily="50" charset="-128"/>
                  <a:cs typeface="Times New Roman"/>
                </a:rPr>
                <a:t>5</a:t>
              </a:r>
              <a:r>
                <a:rPr lang="ja-JP" altLang="en-US" sz="1000" kern="100" dirty="0">
                  <a:latin typeface="Meiryo UI" panose="020B0604030504040204" pitchFamily="50" charset="-128"/>
                  <a:ea typeface="Meiryo UI" panose="020B0604030504040204" pitchFamily="50" charset="-128"/>
                  <a:cs typeface="Times New Roman"/>
                </a:rPr>
                <a:t>　住宅の液状化対策の促進</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危機管理室・住宅まちづくり部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1</a:t>
              </a:r>
              <a:r>
                <a:rPr lang="en-US" altLang="ja-JP" sz="1000" kern="100" dirty="0">
                  <a:latin typeface="Meiryo UI" panose="020B0604030504040204" pitchFamily="50" charset="-128"/>
                  <a:ea typeface="Meiryo UI" panose="020B0604030504040204" pitchFamily="50" charset="-128"/>
                  <a:cs typeface="Times New Roman"/>
                </a:rPr>
                <a:t>6</a:t>
              </a:r>
              <a:r>
                <a:rPr lang="ja-JP" altLang="en-US" sz="1000" kern="100" dirty="0">
                  <a:latin typeface="Meiryo UI" panose="020B0604030504040204" pitchFamily="50" charset="-128"/>
                  <a:ea typeface="Meiryo UI" panose="020B0604030504040204" pitchFamily="50" charset="-128"/>
                  <a:cs typeface="Times New Roman"/>
                </a:rPr>
                <a:t>　的確な避難勧告等の判断・伝達支援</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smtClean="0">
                  <a:latin typeface="Meiryo UI" panose="020B0604030504040204" pitchFamily="50" charset="-128"/>
                  <a:ea typeface="Meiryo UI" panose="020B0604030504040204" pitchFamily="50" charset="-128"/>
                  <a:cs typeface="Times New Roman"/>
                </a:rPr>
                <a:t>	1</a:t>
              </a:r>
              <a:r>
                <a:rPr lang="en-US" altLang="ja-JP" sz="1000" kern="100" dirty="0" smtClean="0">
                  <a:latin typeface="Meiryo UI" panose="020B0604030504040204" pitchFamily="50" charset="-128"/>
                  <a:ea typeface="Meiryo UI" panose="020B0604030504040204" pitchFamily="50" charset="-128"/>
                  <a:cs typeface="Times New Roman"/>
                </a:rPr>
                <a:t>7</a:t>
              </a:r>
              <a:r>
                <a:rPr lang="ja-JP" altLang="en-US" sz="1000" kern="100" dirty="0">
                  <a:latin typeface="Meiryo UI" panose="020B0604030504040204" pitchFamily="50" charset="-128"/>
                  <a:ea typeface="Meiryo UI" panose="020B0604030504040204" pitchFamily="50" charset="-128"/>
                  <a:cs typeface="Times New Roman"/>
                </a:rPr>
                <a:t>　地震・津波ハザードマップ</a:t>
              </a:r>
              <a:r>
                <a:rPr lang="ja-JP" altLang="ja-JP" sz="1000" kern="100" dirty="0">
                  <a:latin typeface="Meiryo UI" panose="020B0604030504040204" pitchFamily="50" charset="-128"/>
                  <a:ea typeface="Meiryo UI" panose="020B0604030504040204" pitchFamily="50" charset="-128"/>
                  <a:cs typeface="Times New Roman"/>
                </a:rPr>
                <a:t>等の作成</a:t>
              </a:r>
              <a:r>
                <a:rPr lang="en-US" altLang="ja-JP" sz="1000" kern="100" dirty="0">
                  <a:latin typeface="Meiryo UI" panose="020B0604030504040204" pitchFamily="50" charset="-128"/>
                  <a:ea typeface="Meiryo UI" panose="020B0604030504040204" pitchFamily="50" charset="-128"/>
                  <a:cs typeface="Times New Roman"/>
                </a:rPr>
                <a:t>(</a:t>
              </a:r>
              <a:r>
                <a:rPr lang="ja-JP" altLang="ja-JP" sz="1000" kern="100" dirty="0">
                  <a:latin typeface="Meiryo UI" panose="020B0604030504040204" pitchFamily="50" charset="-128"/>
                  <a:ea typeface="Meiryo UI" panose="020B0604030504040204" pitchFamily="50" charset="-128"/>
                  <a:cs typeface="Times New Roman"/>
                </a:rPr>
                <a:t>改訂</a:t>
              </a:r>
              <a:r>
                <a:rPr lang="en-US" altLang="ja-JP" sz="1000" kern="100" dirty="0">
                  <a:latin typeface="Meiryo UI" panose="020B0604030504040204" pitchFamily="50" charset="-128"/>
                  <a:ea typeface="Meiryo UI" panose="020B0604030504040204" pitchFamily="50" charset="-128"/>
                  <a:cs typeface="Times New Roman"/>
                </a:rPr>
                <a:t>)</a:t>
              </a:r>
              <a:r>
                <a:rPr lang="ja-JP" altLang="ja-JP" sz="1000" kern="100" dirty="0">
                  <a:latin typeface="Meiryo UI" panose="020B0604030504040204" pitchFamily="50" charset="-128"/>
                  <a:ea typeface="Meiryo UI" panose="020B0604030504040204" pitchFamily="50" charset="-128"/>
                  <a:cs typeface="Times New Roman"/>
                </a:rPr>
                <a:t>支援・活用</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a:t>
              </a:r>
              <a:r>
                <a:rPr lang="ja-JP" altLang="ja-JP" sz="1000" kern="100" dirty="0">
                  <a:latin typeface="Meiryo UI" panose="020B0604030504040204" pitchFamily="50" charset="-128"/>
                  <a:ea typeface="Meiryo UI" panose="020B0604030504040204" pitchFamily="50" charset="-128"/>
                  <a:cs typeface="Times New Roman"/>
                </a:rPr>
                <a:t>・住宅まちづくり部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1</a:t>
              </a:r>
              <a:r>
                <a:rPr lang="en-US" altLang="ja-JP" sz="1000" kern="100" dirty="0">
                  <a:latin typeface="Meiryo UI" panose="020B0604030504040204" pitchFamily="50" charset="-128"/>
                  <a:ea typeface="Meiryo UI" panose="020B0604030504040204" pitchFamily="50" charset="-128"/>
                  <a:cs typeface="Times New Roman"/>
                </a:rPr>
                <a:t>8</a:t>
              </a:r>
              <a:r>
                <a:rPr lang="ja-JP" altLang="en-US" sz="1000" kern="100" dirty="0">
                  <a:latin typeface="Meiryo UI" panose="020B0604030504040204" pitchFamily="50" charset="-128"/>
                  <a:ea typeface="Meiryo UI" panose="020B0604030504040204" pitchFamily="50" charset="-128"/>
                  <a:cs typeface="Times New Roman"/>
                </a:rPr>
                <a:t>　堤外地の事業所の津波避難対策の促進</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都市整備部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1</a:t>
              </a:r>
              <a:r>
                <a:rPr lang="en-US" altLang="ja-JP" sz="1000" kern="100" dirty="0">
                  <a:latin typeface="Meiryo UI" panose="020B0604030504040204" pitchFamily="50" charset="-128"/>
                  <a:ea typeface="Meiryo UI" panose="020B0604030504040204" pitchFamily="50" charset="-128"/>
                  <a:cs typeface="Times New Roman"/>
                </a:rPr>
                <a:t>9</a:t>
              </a:r>
              <a:r>
                <a:rPr lang="ja-JP" altLang="en-US" sz="1000" kern="100" dirty="0">
                  <a:latin typeface="Meiryo UI" panose="020B0604030504040204" pitchFamily="50" charset="-128"/>
                  <a:ea typeface="Meiryo UI" panose="020B0604030504040204" pitchFamily="50" charset="-128"/>
                  <a:cs typeface="Times New Roman"/>
                </a:rPr>
                <a:t>　沿岸漁村地域における防災対策</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環境農林水産部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20</a:t>
              </a:r>
              <a:r>
                <a:rPr lang="ja-JP" altLang="en-US" sz="1000" kern="100" dirty="0">
                  <a:latin typeface="Meiryo UI" panose="020B0604030504040204" pitchFamily="50" charset="-128"/>
                  <a:ea typeface="Meiryo UI" panose="020B0604030504040204" pitchFamily="50" charset="-128"/>
                  <a:cs typeface="Times New Roman"/>
                </a:rPr>
                <a:t>　船舶の津波対策の推進</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危機管理室・都市整備部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altLang="ja-JP" sz="1000" kern="100" dirty="0">
                  <a:latin typeface="Meiryo UI" panose="020B0604030504040204" pitchFamily="50" charset="-128"/>
                  <a:ea typeface="Meiryo UI" panose="020B0604030504040204" pitchFamily="50" charset="-128"/>
                  <a:cs typeface="Times New Roman"/>
                </a:rPr>
                <a:t>	</a:t>
              </a:r>
              <a:r>
                <a:rPr lang="en-US" altLang="ja-JP" sz="1000" kern="100" dirty="0" smtClean="0">
                  <a:latin typeface="Meiryo UI" panose="020B0604030504040204" pitchFamily="50" charset="-128"/>
                  <a:ea typeface="Meiryo UI" panose="020B0604030504040204" pitchFamily="50" charset="-128"/>
                  <a:cs typeface="Times New Roman"/>
                </a:rPr>
                <a:t>21</a:t>
              </a:r>
              <a:r>
                <a:rPr lang="ja-JP" altLang="en-US" sz="1000" kern="100" dirty="0">
                  <a:latin typeface="Meiryo UI" panose="020B0604030504040204" pitchFamily="50" charset="-128"/>
                  <a:ea typeface="Meiryo UI" panose="020B0604030504040204" pitchFamily="50" charset="-128"/>
                  <a:cs typeface="Times New Roman"/>
                </a:rPr>
                <a:t>　石油コンビナート防災対策の促進</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2</a:t>
              </a:r>
              <a:r>
                <a:rPr lang="en-US" altLang="ja-JP" sz="1000" kern="100" dirty="0">
                  <a:latin typeface="Meiryo UI" panose="020B0604030504040204" pitchFamily="50" charset="-128"/>
                  <a:ea typeface="Meiryo UI" panose="020B0604030504040204" pitchFamily="50" charset="-128"/>
                  <a:cs typeface="Times New Roman"/>
                </a:rPr>
                <a:t>2</a:t>
              </a:r>
              <a:r>
                <a:rPr lang="ja-JP" altLang="en-US" sz="1000" kern="100" dirty="0">
                  <a:latin typeface="Meiryo UI" panose="020B0604030504040204" pitchFamily="50" charset="-128"/>
                  <a:ea typeface="Meiryo UI" panose="020B0604030504040204" pitchFamily="50" charset="-128"/>
                  <a:cs typeface="Times New Roman"/>
                </a:rPr>
                <a:t>　地域防災力強化に向けた自主防災組織の活動支援</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2</a:t>
              </a:r>
              <a:r>
                <a:rPr lang="en-US" altLang="ja-JP" sz="1000" kern="100" dirty="0">
                  <a:latin typeface="Meiryo UI" panose="020B0604030504040204" pitchFamily="50" charset="-128"/>
                  <a:ea typeface="Meiryo UI" panose="020B0604030504040204" pitchFamily="50" charset="-128"/>
                  <a:cs typeface="Times New Roman"/>
                </a:rPr>
                <a:t>3</a:t>
              </a:r>
              <a:r>
                <a:rPr lang="en-US" sz="1000" kern="100" dirty="0">
                  <a:latin typeface="Meiryo UI" panose="020B0604030504040204" pitchFamily="50" charset="-128"/>
                  <a:ea typeface="Meiryo UI" panose="020B0604030504040204" pitchFamily="50" charset="-128"/>
                  <a:cs typeface="Times New Roman"/>
                </a:rPr>
                <a:t>  </a:t>
              </a:r>
              <a:r>
                <a:rPr lang="ja-JP" altLang="en-US" sz="1000" kern="100" dirty="0">
                  <a:latin typeface="Meiryo UI" panose="020B0604030504040204" pitchFamily="50" charset="-128"/>
                  <a:ea typeface="Meiryo UI" panose="020B0604030504040204" pitchFamily="50" charset="-128"/>
                  <a:cs typeface="Times New Roman"/>
                </a:rPr>
                <a:t>地域防災力強化に向けた消防団の活動強化</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2</a:t>
              </a:r>
              <a:r>
                <a:rPr lang="en-US" altLang="ja-JP" sz="1000" kern="100" dirty="0">
                  <a:latin typeface="Meiryo UI" panose="020B0604030504040204" pitchFamily="50" charset="-128"/>
                  <a:ea typeface="Meiryo UI" panose="020B0604030504040204" pitchFamily="50" charset="-128"/>
                  <a:cs typeface="Times New Roman"/>
                </a:rPr>
                <a:t>4</a:t>
              </a:r>
              <a:r>
                <a:rPr lang="ja-JP" altLang="en-US" sz="1000" kern="100" dirty="0">
                  <a:latin typeface="Meiryo UI" panose="020B0604030504040204" pitchFamily="50" charset="-128"/>
                  <a:ea typeface="Meiryo UI" panose="020B0604030504040204" pitchFamily="50" charset="-128"/>
                  <a:cs typeface="Times New Roman"/>
                </a:rPr>
                <a:t>　地域防災力強化に向けた女性消防団員の活動支援</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a:t>
              </a:r>
              <a:r>
                <a:rPr lang="en-US" altLang="ja-JP" sz="1000" kern="100" dirty="0" smtClean="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altLang="ja-JP" sz="1000" kern="100" dirty="0">
                  <a:latin typeface="Meiryo UI" panose="020B0604030504040204" pitchFamily="50" charset="-128"/>
                  <a:ea typeface="Meiryo UI" panose="020B0604030504040204" pitchFamily="50" charset="-128"/>
                  <a:cs typeface="Times New Roman"/>
                </a:rPr>
                <a:t>)	</a:t>
              </a:r>
              <a:r>
                <a:rPr lang="en-US" sz="1000" kern="100" dirty="0" smtClean="0">
                  <a:latin typeface="Meiryo UI" panose="020B0604030504040204" pitchFamily="50" charset="-128"/>
                  <a:ea typeface="Meiryo UI" panose="020B0604030504040204" pitchFamily="50" charset="-128"/>
                  <a:cs typeface="Times New Roman"/>
                </a:rPr>
                <a:t>2</a:t>
              </a:r>
              <a:r>
                <a:rPr lang="en-US" altLang="ja-JP" sz="1000" kern="100" dirty="0" smtClean="0">
                  <a:latin typeface="Meiryo UI" panose="020B0604030504040204" pitchFamily="50" charset="-128"/>
                  <a:ea typeface="Meiryo UI" panose="020B0604030504040204" pitchFamily="50" charset="-128"/>
                  <a:cs typeface="Times New Roman"/>
                </a:rPr>
                <a:t>5</a:t>
              </a:r>
              <a:r>
                <a:rPr lang="ja-JP" altLang="en-US" sz="1000" kern="100" dirty="0">
                  <a:latin typeface="Meiryo UI" panose="020B0604030504040204" pitchFamily="50" charset="-128"/>
                  <a:ea typeface="Meiryo UI" panose="020B0604030504040204" pitchFamily="50" charset="-128"/>
                  <a:cs typeface="Times New Roman"/>
                </a:rPr>
                <a:t>　地域防災力の強化に向けた消防団に対する</a:t>
              </a:r>
              <a:r>
                <a:rPr lang="ja-JP" altLang="en-US" sz="1000" kern="0" dirty="0">
                  <a:solidFill>
                    <a:srgbClr val="000000"/>
                  </a:solidFill>
                  <a:latin typeface="Meiryo UI" panose="020B0604030504040204" pitchFamily="50" charset="-128"/>
                  <a:ea typeface="Meiryo UI" panose="020B0604030504040204" pitchFamily="50" charset="-128"/>
                  <a:cs typeface="Times New Roman"/>
                </a:rPr>
                <a:t>府民理解・連携促</a:t>
              </a:r>
              <a:r>
                <a:rPr lang="ja-JP" altLang="en-US" sz="1000" kern="0" dirty="0">
                  <a:latin typeface="Meiryo UI" panose="020B0604030504040204" pitchFamily="50" charset="-128"/>
                  <a:ea typeface="Meiryo UI" panose="020B0604030504040204" pitchFamily="50" charset="-128"/>
                  <a:cs typeface="Times New Roman"/>
                </a:rPr>
                <a:t>進</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2</a:t>
              </a:r>
              <a:r>
                <a:rPr lang="en-US" altLang="ja-JP" sz="1000" kern="100" dirty="0">
                  <a:latin typeface="Meiryo UI" panose="020B0604030504040204" pitchFamily="50" charset="-128"/>
                  <a:ea typeface="Meiryo UI" panose="020B0604030504040204" pitchFamily="50" charset="-128"/>
                  <a:cs typeface="Times New Roman"/>
                </a:rPr>
                <a:t>6</a:t>
              </a:r>
              <a:r>
                <a:rPr lang="ja-JP" altLang="en-US" sz="1000" kern="100" dirty="0">
                  <a:latin typeface="Meiryo UI" panose="020B0604030504040204" pitchFamily="50" charset="-128"/>
                  <a:ea typeface="Meiryo UI" panose="020B0604030504040204" pitchFamily="50" charset="-128"/>
                  <a:cs typeface="Times New Roman"/>
                </a:rPr>
                <a:t>　地域防災力強化に向けた水防団組織の活動強化</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都市整備部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2</a:t>
              </a:r>
              <a:r>
                <a:rPr lang="en-US" altLang="ja-JP" sz="1000" kern="100" dirty="0">
                  <a:latin typeface="Meiryo UI" panose="020B0604030504040204" pitchFamily="50" charset="-128"/>
                  <a:ea typeface="Meiryo UI" panose="020B0604030504040204" pitchFamily="50" charset="-128"/>
                  <a:cs typeface="Times New Roman"/>
                </a:rPr>
                <a:t>7</a:t>
              </a:r>
              <a:r>
                <a:rPr lang="ja-JP" altLang="en-US" sz="1000" kern="100" dirty="0">
                  <a:latin typeface="Meiryo UI" panose="020B0604030504040204" pitchFamily="50" charset="-128"/>
                  <a:ea typeface="Meiryo UI" panose="020B0604030504040204" pitchFamily="50" charset="-128"/>
                  <a:cs typeface="Times New Roman"/>
                </a:rPr>
                <a:t>　津波防御施設の閉鎖体制の充実</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都市整備部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2</a:t>
              </a:r>
              <a:r>
                <a:rPr lang="en-US" altLang="ja-JP" sz="1000" kern="100" dirty="0">
                  <a:latin typeface="Meiryo UI" panose="020B0604030504040204" pitchFamily="50" charset="-128"/>
                  <a:ea typeface="Meiryo UI" panose="020B0604030504040204" pitchFamily="50" charset="-128"/>
                  <a:cs typeface="Times New Roman"/>
                </a:rPr>
                <a:t>8</a:t>
              </a:r>
              <a:r>
                <a:rPr lang="ja-JP" altLang="en-US" sz="1000" kern="100" dirty="0">
                  <a:latin typeface="Meiryo UI" panose="020B0604030504040204" pitchFamily="50" charset="-128"/>
                  <a:ea typeface="Meiryo UI" panose="020B0604030504040204" pitchFamily="50" charset="-128"/>
                  <a:cs typeface="Times New Roman"/>
                </a:rPr>
                <a:t>　学校における防災教育の徹底と避難体制の確保</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教育庁</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2</a:t>
              </a:r>
              <a:r>
                <a:rPr lang="en-US" altLang="ja-JP" sz="1000" kern="100" dirty="0">
                  <a:latin typeface="Meiryo UI" panose="020B0604030504040204" pitchFamily="50" charset="-128"/>
                  <a:ea typeface="Meiryo UI" panose="020B0604030504040204" pitchFamily="50" charset="-128"/>
                  <a:cs typeface="Times New Roman"/>
                </a:rPr>
                <a:t>9</a:t>
              </a:r>
              <a:r>
                <a:rPr lang="ja-JP" altLang="en-US" sz="1000" kern="100" dirty="0">
                  <a:latin typeface="Meiryo UI" panose="020B0604030504040204" pitchFamily="50" charset="-128"/>
                  <a:ea typeface="Meiryo UI" panose="020B0604030504040204" pitchFamily="50" charset="-128"/>
                  <a:cs typeface="Times New Roman"/>
                </a:rPr>
                <a:t>　府民の防災意識の啓発</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altLang="ja-JP" sz="1000" kern="100" dirty="0">
                  <a:latin typeface="Meiryo UI" panose="020B0604030504040204" pitchFamily="50" charset="-128"/>
                  <a:ea typeface="Meiryo UI" panose="020B0604030504040204" pitchFamily="50" charset="-128"/>
                  <a:cs typeface="Times New Roman"/>
                </a:rPr>
                <a:t>	30</a:t>
              </a:r>
              <a:r>
                <a:rPr lang="ja-JP" altLang="en-US" sz="1000" kern="100" dirty="0">
                  <a:latin typeface="Meiryo UI" panose="020B0604030504040204" pitchFamily="50" charset="-128"/>
                  <a:ea typeface="Meiryo UI" panose="020B0604030504040204" pitchFamily="50" charset="-128"/>
                  <a:cs typeface="Times New Roman"/>
                </a:rPr>
                <a:t>　津波・高潮ステーションの利活用</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都市整備部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altLang="ja-JP" sz="1000" kern="100" dirty="0">
                  <a:latin typeface="Meiryo UI" panose="020B0604030504040204" pitchFamily="50" charset="-128"/>
                  <a:ea typeface="Meiryo UI" panose="020B0604030504040204" pitchFamily="50" charset="-128"/>
                  <a:cs typeface="Times New Roman"/>
                </a:rPr>
                <a:t>) </a:t>
              </a: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31</a:t>
              </a:r>
              <a:r>
                <a:rPr lang="ja-JP" altLang="en-US" sz="1000" kern="100" dirty="0">
                  <a:latin typeface="Meiryo UI" panose="020B0604030504040204" pitchFamily="50" charset="-128"/>
                  <a:ea typeface="Meiryo UI" panose="020B0604030504040204" pitchFamily="50" charset="-128"/>
                  <a:cs typeface="Times New Roman"/>
                </a:rPr>
                <a:t>　防災情報の収集・伝達機能の充実</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a:t>
              </a:r>
              <a:r>
                <a:rPr lang="en-US" altLang="ja-JP" sz="1000" kern="100" dirty="0">
                  <a:latin typeface="Meiryo UI" panose="020B0604030504040204" pitchFamily="50" charset="-128"/>
                  <a:ea typeface="Meiryo UI" panose="020B0604030504040204" pitchFamily="50" charset="-128"/>
                  <a:cs typeface="Times New Roman"/>
                </a:rPr>
                <a:t>】</a:t>
              </a:r>
              <a:endParaRPr 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32</a:t>
              </a:r>
              <a:r>
                <a:rPr lang="ja-JP" altLang="en-US" sz="1000" kern="100" dirty="0">
                  <a:latin typeface="Meiryo UI" panose="020B0604030504040204" pitchFamily="50" charset="-128"/>
                  <a:ea typeface="Meiryo UI" panose="020B0604030504040204" pitchFamily="50" charset="-128"/>
                  <a:cs typeface="Times New Roman"/>
                </a:rPr>
                <a:t>　メディアとの連携強化</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altLang="ja-JP" sz="1000" kern="100" dirty="0">
                  <a:latin typeface="Meiryo UI" panose="020B0604030504040204" pitchFamily="50" charset="-128"/>
                  <a:ea typeface="Meiryo UI" panose="020B0604030504040204" pitchFamily="50" charset="-128"/>
                  <a:cs typeface="Times New Roman"/>
                </a:rPr>
                <a:t>	33</a:t>
              </a:r>
              <a:r>
                <a:rPr lang="ja-JP" altLang="ja-JP" sz="1000" kern="100" dirty="0">
                  <a:latin typeface="Meiryo UI" panose="020B0604030504040204" pitchFamily="50" charset="-128"/>
                  <a:ea typeface="Meiryo UI" panose="020B0604030504040204" pitchFamily="50" charset="-128"/>
                  <a:cs typeface="Times New Roman"/>
                </a:rPr>
                <a:t>　</a:t>
              </a:r>
              <a:r>
                <a:rPr lang="ja-JP" altLang="en-US" sz="1000" kern="100" dirty="0">
                  <a:latin typeface="Meiryo UI" panose="020B0604030504040204" pitchFamily="50" charset="-128"/>
                  <a:ea typeface="Meiryo UI" panose="020B0604030504040204" pitchFamily="50" charset="-128"/>
                  <a:cs typeface="Times New Roman"/>
                </a:rPr>
                <a:t>ライフライン事業者</a:t>
              </a:r>
              <a:r>
                <a:rPr lang="ja-JP" altLang="ja-JP" sz="1000" kern="100" dirty="0">
                  <a:latin typeface="Meiryo UI" panose="020B0604030504040204" pitchFamily="50" charset="-128"/>
                  <a:ea typeface="Meiryo UI" panose="020B0604030504040204" pitchFamily="50" charset="-128"/>
                  <a:cs typeface="Times New Roman"/>
                </a:rPr>
                <a:t>との連携強化【危機管理室</a:t>
              </a:r>
              <a:r>
                <a:rPr lang="ja-JP" altLang="en-US" sz="1000" kern="100" dirty="0">
                  <a:latin typeface="Meiryo UI" panose="020B0604030504040204" pitchFamily="50" charset="-128"/>
                  <a:ea typeface="Meiryo UI" panose="020B0604030504040204" pitchFamily="50" charset="-128"/>
                  <a:cs typeface="Times New Roman"/>
                </a:rPr>
                <a:t>・都市整備部</a:t>
              </a:r>
              <a:r>
                <a:rPr lang="ja-JP"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34</a:t>
              </a:r>
              <a:r>
                <a:rPr lang="ja-JP" altLang="en-US" sz="1000" kern="100" dirty="0">
                  <a:latin typeface="Meiryo UI" panose="020B0604030504040204" pitchFamily="50" charset="-128"/>
                  <a:ea typeface="Meiryo UI" panose="020B0604030504040204" pitchFamily="50" charset="-128"/>
                  <a:cs typeface="Times New Roman"/>
                </a:rPr>
                <a:t>　津波防災情報システムの整備・運用による津波情報の確実・迅速な伝達</a:t>
              </a:r>
              <a:endParaRPr lang="en-US" altLang="ja-JP"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altLang="ja-JP" sz="1000" kern="100" dirty="0">
                  <a:latin typeface="Meiryo UI" panose="020B0604030504040204" pitchFamily="50" charset="-128"/>
                  <a:ea typeface="Meiryo UI" panose="020B0604030504040204" pitchFamily="50" charset="-128"/>
                  <a:cs typeface="Times New Roman"/>
                </a:rPr>
                <a:t>	</a:t>
              </a:r>
              <a:r>
                <a:rPr lang="ja-JP" altLang="en-US" sz="1000" kern="100" dirty="0">
                  <a:latin typeface="Meiryo UI" panose="020B0604030504040204" pitchFamily="50" charset="-128"/>
                  <a:ea typeface="Meiryo UI" panose="020B0604030504040204" pitchFamily="50" charset="-128"/>
                  <a:cs typeface="Times New Roman"/>
                </a:rPr>
                <a:t>　</a:t>
              </a:r>
              <a:r>
                <a:rPr lang="ja-JP" altLang="en-US" sz="1000" kern="100" dirty="0" smtClean="0">
                  <a:latin typeface="Meiryo UI" panose="020B0604030504040204" pitchFamily="50" charset="-128"/>
                  <a:ea typeface="Meiryo UI" panose="020B0604030504040204" pitchFamily="50" charset="-128"/>
                  <a:cs typeface="Times New Roman"/>
                </a:rPr>
                <a:t>　　</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環境農林水産部・都市整備部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altLang="ja-JP" sz="1000" kern="100" dirty="0">
                  <a:latin typeface="Meiryo UI" panose="020B0604030504040204" pitchFamily="50" charset="-128"/>
                  <a:ea typeface="Meiryo UI" panose="020B0604030504040204" pitchFamily="50" charset="-128"/>
                  <a:cs typeface="Times New Roman"/>
                </a:rPr>
                <a:t>) </a:t>
              </a:r>
              <a:r>
                <a:rPr lang="en-US" sz="1000" kern="100" dirty="0">
                  <a:latin typeface="Meiryo UI" panose="020B0604030504040204" pitchFamily="50" charset="-128"/>
                  <a:ea typeface="Meiryo UI" panose="020B0604030504040204" pitchFamily="50" charset="-128"/>
                  <a:cs typeface="Times New Roman"/>
                </a:rPr>
                <a:t>	3</a:t>
              </a:r>
              <a:r>
                <a:rPr lang="en-US" altLang="ja-JP" sz="1000" kern="100" dirty="0">
                  <a:latin typeface="Meiryo UI" panose="020B0604030504040204" pitchFamily="50" charset="-128"/>
                  <a:ea typeface="Meiryo UI" panose="020B0604030504040204" pitchFamily="50" charset="-128"/>
                  <a:cs typeface="Times New Roman"/>
                </a:rPr>
                <a:t>5</a:t>
              </a:r>
              <a:r>
                <a:rPr lang="ja-JP" altLang="en-US" sz="1000" kern="100" dirty="0">
                  <a:latin typeface="Meiryo UI" panose="020B0604030504040204" pitchFamily="50" charset="-128"/>
                  <a:ea typeface="Meiryo UI" panose="020B0604030504040204" pitchFamily="50" charset="-128"/>
                  <a:cs typeface="Times New Roman"/>
                </a:rPr>
                <a:t>　大阪</a:t>
              </a:r>
              <a:r>
                <a:rPr lang="en-US" sz="1000" kern="100" dirty="0">
                  <a:latin typeface="Meiryo UI" panose="020B0604030504040204" pitchFamily="50" charset="-128"/>
                  <a:ea typeface="Meiryo UI" panose="020B0604030504040204" pitchFamily="50" charset="-128"/>
                  <a:cs typeface="Times New Roman"/>
                </a:rPr>
                <a:t>880</a:t>
              </a:r>
              <a:r>
                <a:rPr lang="ja-JP" altLang="en-US" sz="1000" kern="100" dirty="0">
                  <a:latin typeface="Meiryo UI" panose="020B0604030504040204" pitchFamily="50" charset="-128"/>
                  <a:ea typeface="Meiryo UI" panose="020B0604030504040204" pitchFamily="50" charset="-128"/>
                  <a:cs typeface="Times New Roman"/>
                </a:rPr>
                <a:t>万人訓練の充実</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3</a:t>
              </a:r>
              <a:r>
                <a:rPr lang="en-US" altLang="ja-JP" sz="1000" kern="100" dirty="0">
                  <a:latin typeface="Meiryo UI" panose="020B0604030504040204" pitchFamily="50" charset="-128"/>
                  <a:ea typeface="Meiryo UI" panose="020B0604030504040204" pitchFamily="50" charset="-128"/>
                  <a:cs typeface="Times New Roman"/>
                </a:rPr>
                <a:t>6</a:t>
              </a:r>
              <a:r>
                <a:rPr lang="ja-JP" altLang="en-US" sz="1000" kern="100" dirty="0">
                  <a:latin typeface="Meiryo UI" panose="020B0604030504040204" pitchFamily="50" charset="-128"/>
                  <a:ea typeface="Meiryo UI" panose="020B0604030504040204" pitchFamily="50" charset="-128"/>
                  <a:cs typeface="Times New Roman"/>
                </a:rPr>
                <a:t>　「逃げる」防災訓練等の充実</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危機管理室・都市整備部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3</a:t>
              </a:r>
              <a:r>
                <a:rPr lang="en-US" altLang="ja-JP" sz="1000" kern="100" dirty="0">
                  <a:latin typeface="Meiryo UI" panose="020B0604030504040204" pitchFamily="50" charset="-128"/>
                  <a:ea typeface="Meiryo UI" panose="020B0604030504040204" pitchFamily="50" charset="-128"/>
                  <a:cs typeface="Times New Roman"/>
                </a:rPr>
                <a:t>7</a:t>
              </a:r>
              <a:r>
                <a:rPr lang="ja-JP" altLang="en-US" sz="1000" kern="100" dirty="0">
                  <a:latin typeface="Meiryo UI" panose="020B0604030504040204" pitchFamily="50" charset="-128"/>
                  <a:ea typeface="Meiryo UI" panose="020B0604030504040204" pitchFamily="50" charset="-128"/>
                  <a:cs typeface="Times New Roman"/>
                </a:rPr>
                <a:t>　「避難行動要支援者」支援の充実</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危機管理室・福祉部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3</a:t>
              </a:r>
              <a:r>
                <a:rPr lang="en-US" altLang="ja-JP" sz="1000" kern="100" dirty="0">
                  <a:latin typeface="Meiryo UI" panose="020B0604030504040204" pitchFamily="50" charset="-128"/>
                  <a:ea typeface="Meiryo UI" panose="020B0604030504040204" pitchFamily="50" charset="-128"/>
                  <a:cs typeface="Times New Roman"/>
                </a:rPr>
                <a:t>8</a:t>
              </a:r>
              <a:r>
                <a:rPr lang="ja-JP" altLang="en-US" sz="1000" kern="100" dirty="0">
                  <a:latin typeface="Meiryo UI" panose="020B0604030504040204" pitchFamily="50" charset="-128"/>
                  <a:ea typeface="Meiryo UI" panose="020B0604030504040204" pitchFamily="50" charset="-128"/>
                  <a:cs typeface="Times New Roman"/>
                </a:rPr>
                <a:t>　医療施設の避難体制の確保</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健康医療部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3</a:t>
              </a:r>
              <a:r>
                <a:rPr lang="en-US" altLang="ja-JP" sz="1000" kern="100" dirty="0">
                  <a:latin typeface="Meiryo UI" panose="020B0604030504040204" pitchFamily="50" charset="-128"/>
                  <a:ea typeface="Meiryo UI" panose="020B0604030504040204" pitchFamily="50" charset="-128"/>
                  <a:cs typeface="Times New Roman"/>
                </a:rPr>
                <a:t>9</a:t>
              </a:r>
              <a:r>
                <a:rPr lang="ja-JP" altLang="en-US" sz="1000" kern="100" dirty="0">
                  <a:latin typeface="Meiryo UI" panose="020B0604030504040204" pitchFamily="50" charset="-128"/>
                  <a:ea typeface="Meiryo UI" panose="020B0604030504040204" pitchFamily="50" charset="-128"/>
                  <a:cs typeface="Times New Roman"/>
                </a:rPr>
                <a:t>　社会福祉施設の避難体制の確保</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福祉部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40</a:t>
              </a:r>
              <a:r>
                <a:rPr lang="en-US" sz="1000" kern="100" dirty="0">
                  <a:latin typeface="Meiryo UI" panose="020B0604030504040204" pitchFamily="50" charset="-128"/>
                  <a:ea typeface="Meiryo UI" panose="020B0604030504040204" pitchFamily="50" charset="-128"/>
                  <a:cs typeface="Times New Roman"/>
                </a:rPr>
                <a:t>  </a:t>
              </a:r>
              <a:r>
                <a:rPr lang="ja-JP" altLang="en-US" sz="1000" kern="100" dirty="0">
                  <a:latin typeface="Meiryo UI" panose="020B0604030504040204" pitchFamily="50" charset="-128"/>
                  <a:ea typeface="Meiryo UI" panose="020B0604030504040204" pitchFamily="50" charset="-128"/>
                  <a:cs typeface="Times New Roman"/>
                </a:rPr>
                <a:t>在住外国人への情報発信充実</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危機管理室・府民文化部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41</a:t>
              </a:r>
              <a:r>
                <a:rPr lang="ja-JP" altLang="en-US" sz="1000" kern="100" dirty="0">
                  <a:latin typeface="Meiryo UI" panose="020B0604030504040204" pitchFamily="50" charset="-128"/>
                  <a:ea typeface="Meiryo UI" panose="020B0604030504040204" pitchFamily="50" charset="-128"/>
                  <a:cs typeface="Times New Roman"/>
                </a:rPr>
                <a:t>　外国人旅行者の安全確保</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危機管理室・府民文化部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42</a:t>
              </a:r>
              <a:r>
                <a:rPr lang="ja-JP" altLang="en-US" sz="1000" kern="100" dirty="0">
                  <a:latin typeface="Meiryo UI" panose="020B0604030504040204" pitchFamily="50" charset="-128"/>
                  <a:ea typeface="Meiryo UI" panose="020B0604030504040204" pitchFamily="50" charset="-128"/>
                  <a:cs typeface="Times New Roman"/>
                </a:rPr>
                <a:t>　文化財所有者・管理者の防災意識の啓発</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教育庁</a:t>
              </a:r>
              <a:r>
                <a:rPr lang="en-US" altLang="ja-JP" sz="1000" kern="100" dirty="0" smtClean="0">
                  <a:latin typeface="Meiryo UI" panose="020B0604030504040204" pitchFamily="50" charset="-128"/>
                  <a:ea typeface="Meiryo UI" panose="020B0604030504040204" pitchFamily="50" charset="-128"/>
                  <a:cs typeface="Times New Roman"/>
                </a:rPr>
                <a:t>】</a:t>
              </a:r>
              <a:endParaRPr lang="en-US" altLang="ja-JP"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endParaRPr lang="en-US" altLang="ja-JP"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endParaRPr lang="ja-JP" altLang="en-US" sz="5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43</a:t>
              </a:r>
              <a:r>
                <a:rPr lang="ja-JP" altLang="en-US" sz="1000" kern="100" dirty="0">
                  <a:latin typeface="Meiryo UI" panose="020B0604030504040204" pitchFamily="50" charset="-128"/>
                  <a:ea typeface="Meiryo UI" panose="020B0604030504040204" pitchFamily="50" charset="-128"/>
                  <a:cs typeface="Times New Roman"/>
                </a:rPr>
                <a:t>　災害医療体制の整備</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健康医療部</a:t>
              </a:r>
              <a:r>
                <a:rPr lang="en-US" altLang="ja-JP" sz="1000" kern="100" dirty="0" smtClean="0">
                  <a:latin typeface="Meiryo UI" panose="020B0604030504040204" pitchFamily="50" charset="-128"/>
                  <a:ea typeface="Meiryo UI" panose="020B0604030504040204" pitchFamily="50" charset="-128"/>
                  <a:cs typeface="Times New Roman"/>
                </a:rPr>
                <a:t>】</a:t>
              </a:r>
              <a:endParaRPr lang="en-US" altLang="ja-JP"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smtClean="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44</a:t>
              </a:r>
              <a:r>
                <a:rPr lang="ja-JP" alt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Arial" panose="020B0604020202020204" pitchFamily="34" charset="0"/>
                </a:rPr>
                <a:t>SCU</a:t>
              </a:r>
              <a:r>
                <a:rPr lang="ja-JP" altLang="en-US" sz="1000" kern="100" dirty="0">
                  <a:latin typeface="Meiryo UI" panose="020B0604030504040204" pitchFamily="50" charset="-128"/>
                  <a:ea typeface="Meiryo UI" panose="020B0604030504040204" pitchFamily="50" charset="-128"/>
                  <a:cs typeface="Times New Roman"/>
                </a:rPr>
                <a:t>（広域搬送拠点臨時医療施設）の運営体制の充実・強化</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健康医療部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45</a:t>
              </a:r>
              <a:r>
                <a:rPr lang="ja-JP" altLang="en-US" sz="1000" kern="100" dirty="0">
                  <a:latin typeface="Meiryo UI" panose="020B0604030504040204" pitchFamily="50" charset="-128"/>
                  <a:ea typeface="Meiryo UI" panose="020B0604030504040204" pitchFamily="50" charset="-128"/>
                  <a:cs typeface="Times New Roman"/>
                </a:rPr>
                <a:t>　医薬品、医療用資器材の確保</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健康医療部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46</a:t>
              </a:r>
              <a:r>
                <a:rPr lang="ja-JP" altLang="en-US" sz="1000" kern="100" dirty="0">
                  <a:latin typeface="Meiryo UI" panose="020B0604030504040204" pitchFamily="50" charset="-128"/>
                  <a:ea typeface="Meiryo UI" panose="020B0604030504040204" pitchFamily="50" charset="-128"/>
                  <a:cs typeface="Times New Roman"/>
                </a:rPr>
                <a:t>　広域緊急交通路等の通行機能確保</a:t>
              </a:r>
              <a:endParaRPr lang="en-US" altLang="ja-JP" sz="1000" kern="100" dirty="0">
                <a:latin typeface="Meiryo UI" panose="020B0604030504040204" pitchFamily="50" charset="-128"/>
                <a:ea typeface="Meiryo UI" panose="020B0604030504040204" pitchFamily="50" charset="-128"/>
                <a:cs typeface="Times New Roman"/>
              </a:endParaRPr>
            </a:p>
            <a:p>
              <a:pPr marL="711200" indent="-669925" algn="just">
                <a:lnSpc>
                  <a:spcPts val="1200"/>
                </a:lnSpc>
              </a:pPr>
              <a:r>
                <a:rPr lang="en-US" altLang="ja-JP" sz="1000" kern="100" dirty="0">
                  <a:latin typeface="Meiryo UI" panose="020B0604030504040204" pitchFamily="50" charset="-128"/>
                  <a:ea typeface="Meiryo UI" panose="020B0604030504040204" pitchFamily="50" charset="-128"/>
                  <a:cs typeface="Times New Roman"/>
                </a:rPr>
                <a:t>	</a:t>
              </a:r>
              <a:r>
                <a:rPr lang="ja-JP" altLang="en-US" sz="1000" kern="100" dirty="0" smtClean="0">
                  <a:latin typeface="Meiryo UI" panose="020B0604030504040204" pitchFamily="50" charset="-128"/>
                  <a:ea typeface="Meiryo UI" panose="020B0604030504040204" pitchFamily="50" charset="-128"/>
                  <a:cs typeface="Times New Roman"/>
                </a:rPr>
                <a:t>　</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危機管理室・環境農林水産部・都市整備部・住宅まちづくり部・警察本部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47</a:t>
              </a:r>
              <a:r>
                <a:rPr lang="ja-JP" altLang="en-US" sz="1000" kern="100" dirty="0">
                  <a:latin typeface="Meiryo UI" panose="020B0604030504040204" pitchFamily="50" charset="-128"/>
                  <a:ea typeface="Meiryo UI" panose="020B0604030504040204" pitchFamily="50" charset="-128"/>
                  <a:cs typeface="Times New Roman"/>
                </a:rPr>
                <a:t>　鉄道施設の耐震対策</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都市整備部</a:t>
              </a:r>
              <a:r>
                <a:rPr lang="en-US" altLang="ja-JP" sz="1000" kern="100" dirty="0" smtClean="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48</a:t>
              </a:r>
              <a:r>
                <a:rPr lang="ja-JP" altLang="en-US" sz="1000" kern="100" dirty="0">
                  <a:latin typeface="Meiryo UI" panose="020B0604030504040204" pitchFamily="50" charset="-128"/>
                  <a:ea typeface="Meiryo UI" panose="020B0604030504040204" pitchFamily="50" charset="-128"/>
                  <a:cs typeface="Times New Roman"/>
                </a:rPr>
                <a:t>　迅速な道路啓開の実施</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都市整備部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49</a:t>
              </a:r>
              <a:r>
                <a:rPr lang="ja-JP" altLang="en-US" sz="1000" kern="100" dirty="0">
                  <a:latin typeface="Meiryo UI" panose="020B0604030504040204" pitchFamily="50" charset="-128"/>
                  <a:ea typeface="Meiryo UI" panose="020B0604030504040204" pitchFamily="50" charset="-128"/>
                  <a:cs typeface="Times New Roman"/>
                </a:rPr>
                <a:t>　迅速な航路啓開の実施</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都市整備部</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50</a:t>
              </a:r>
              <a:r>
                <a:rPr lang="ja-JP" altLang="en-US" sz="1000" kern="100" dirty="0">
                  <a:latin typeface="Meiryo UI" panose="020B0604030504040204" pitchFamily="50" charset="-128"/>
                  <a:ea typeface="Meiryo UI" panose="020B0604030504040204" pitchFamily="50" charset="-128"/>
                  <a:cs typeface="Times New Roman"/>
                </a:rPr>
                <a:t>　大規模災害時における受援力の向上（ヘリサインの整備など）</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p:txBody>
        </p:sp>
        <p:sp>
          <p:nvSpPr>
            <p:cNvPr id="8" name="テキスト ボックス 7"/>
            <p:cNvSpPr txBox="1"/>
            <p:nvPr/>
          </p:nvSpPr>
          <p:spPr bwMode="black">
            <a:xfrm>
              <a:off x="72000" y="7609773"/>
              <a:ext cx="4144083" cy="253916"/>
            </a:xfrm>
            <a:prstGeom prst="rect">
              <a:avLst/>
            </a:prstGeom>
            <a:noFill/>
          </p:spPr>
          <p:txBody>
            <a:bodyPr wrap="none" rtlCol="0">
              <a:spAutoFit/>
            </a:bodyPr>
            <a:lstStyle/>
            <a:p>
              <a:r>
                <a:rPr lang="ja-JP" altLang="en-US" sz="1050" b="1" kern="100" dirty="0">
                  <a:latin typeface="Meiryo UI" panose="020B0604030504040204" pitchFamily="50" charset="-128"/>
                  <a:ea typeface="Meiryo UI" panose="020B0604030504040204" pitchFamily="50" charset="-128"/>
                  <a:cs typeface="Times New Roman"/>
                </a:rPr>
                <a:t>ミッション</a:t>
              </a:r>
              <a:r>
                <a:rPr lang="en-US" altLang="ja-JP" sz="1050" b="1" kern="100" dirty="0">
                  <a:latin typeface="Meiryo UI" panose="020B0604030504040204" pitchFamily="50" charset="-128"/>
                  <a:ea typeface="Meiryo UI" panose="020B0604030504040204" pitchFamily="50" charset="-128"/>
                  <a:cs typeface="Times New Roman"/>
                </a:rPr>
                <a:t>Ⅱ</a:t>
              </a:r>
              <a:r>
                <a:rPr lang="ja-JP" altLang="en-US" sz="1050" b="1" kern="100" dirty="0">
                  <a:latin typeface="Meiryo UI" panose="020B0604030504040204" pitchFamily="50" charset="-128"/>
                  <a:ea typeface="Meiryo UI" panose="020B0604030504040204" pitchFamily="50" charset="-128"/>
                  <a:cs typeface="Times New Roman"/>
                </a:rPr>
                <a:t>　地震発生後、被災者の「命をつなぐ」ための、災害応急</a:t>
              </a:r>
              <a:r>
                <a:rPr lang="ja-JP" altLang="en-US" sz="1050" b="1" kern="100" dirty="0" smtClean="0">
                  <a:latin typeface="Meiryo UI" panose="020B0604030504040204" pitchFamily="50" charset="-128"/>
                  <a:ea typeface="Meiryo UI" panose="020B0604030504040204" pitchFamily="50" charset="-128"/>
                  <a:cs typeface="Times New Roman"/>
                </a:rPr>
                <a:t>対策</a:t>
              </a:r>
              <a:endParaRPr kumimoji="1" lang="ja-JP" altLang="en-US" sz="1050" dirty="0"/>
            </a:p>
          </p:txBody>
        </p:sp>
        <p:sp>
          <p:nvSpPr>
            <p:cNvPr id="16" name="テキスト ボックス 15"/>
            <p:cNvSpPr txBox="1"/>
            <p:nvPr/>
          </p:nvSpPr>
          <p:spPr bwMode="black">
            <a:xfrm>
              <a:off x="72000" y="762171"/>
              <a:ext cx="6539611" cy="246221"/>
            </a:xfrm>
            <a:prstGeom prst="rect">
              <a:avLst/>
            </a:prstGeom>
            <a:noFill/>
          </p:spPr>
          <p:txBody>
            <a:bodyPr wrap="none" rtlCol="0">
              <a:spAutoFit/>
            </a:bodyPr>
            <a:lstStyle/>
            <a:p>
              <a:pPr marL="711200" marR="317960" indent="-711200" algn="just">
                <a:lnSpc>
                  <a:spcPts val="1200"/>
                </a:lnSpc>
                <a:tabLst>
                  <a:tab pos="4179291" algn="l"/>
                </a:tabLst>
              </a:pPr>
              <a:r>
                <a:rPr lang="ja-JP" altLang="en-US" sz="1050" b="1" kern="100" dirty="0">
                  <a:latin typeface="Meiryo UI" panose="020B0604030504040204" pitchFamily="50" charset="-128"/>
                  <a:ea typeface="Meiryo UI" panose="020B0604030504040204" pitchFamily="50" charset="-128"/>
                  <a:cs typeface="Times New Roman"/>
                </a:rPr>
                <a:t>ミッション</a:t>
              </a:r>
              <a:r>
                <a:rPr lang="en-US" altLang="ja-JP" sz="1050" b="1" kern="100" dirty="0">
                  <a:latin typeface="Meiryo UI" panose="020B0604030504040204" pitchFamily="50" charset="-128"/>
                  <a:ea typeface="Meiryo UI" panose="020B0604030504040204" pitchFamily="50" charset="-128"/>
                  <a:cs typeface="Times New Roman"/>
                </a:rPr>
                <a:t>Ⅰ	</a:t>
              </a:r>
              <a:r>
                <a:rPr lang="ja-JP" altLang="en-US" sz="1050" b="1" u="dbl" kern="100" dirty="0">
                  <a:latin typeface="Meiryo UI" panose="020B0604030504040204" pitchFamily="50" charset="-128"/>
                  <a:ea typeface="Meiryo UI" panose="020B0604030504040204" pitchFamily="50" charset="-128"/>
                  <a:cs typeface="Times New Roman"/>
                </a:rPr>
                <a:t>巨大地震や大津波から府民の命を守り、被害を軽減するための、事前予防対策と逃げる対策</a:t>
              </a:r>
              <a:endParaRPr lang="en-US" altLang="ja-JP" sz="1050" b="1" kern="100" dirty="0">
                <a:latin typeface="Meiryo UI" panose="020B0604030504040204" pitchFamily="50" charset="-128"/>
                <a:ea typeface="Meiryo UI" panose="020B0604030504040204" pitchFamily="50" charset="-128"/>
                <a:cs typeface="Times New Roman"/>
              </a:endParaRPr>
            </a:p>
          </p:txBody>
        </p:sp>
      </p:grpSp>
      <p:grpSp>
        <p:nvGrpSpPr>
          <p:cNvPr id="10" name="グループ化 9"/>
          <p:cNvGrpSpPr/>
          <p:nvPr/>
        </p:nvGrpSpPr>
        <p:grpSpPr bwMode="blackWhite">
          <a:xfrm>
            <a:off x="6534367" y="849255"/>
            <a:ext cx="6461200" cy="8683696"/>
            <a:chOff x="6113461" y="814924"/>
            <a:chExt cx="6461200" cy="8683696"/>
          </a:xfrm>
        </p:grpSpPr>
        <p:sp>
          <p:nvSpPr>
            <p:cNvPr id="3" name="正方形/長方形 2"/>
            <p:cNvSpPr>
              <a:spLocks/>
            </p:cNvSpPr>
            <p:nvPr/>
          </p:nvSpPr>
          <p:spPr bwMode="blackWhite">
            <a:xfrm>
              <a:off x="6113461" y="814924"/>
              <a:ext cx="6461200" cy="8683696"/>
            </a:xfrm>
            <a:prstGeom prst="rect">
              <a:avLst/>
            </a:prstGeom>
            <a:noFill/>
            <a:ln w="25400" cap="flat" cmpd="sng" algn="ctr">
              <a:noFill/>
              <a:prstDash val="solid"/>
            </a:ln>
            <a:effectLst/>
          </p:spPr>
          <p:txBody>
            <a:bodyPr rot="0" spcFirstLastPara="0" vert="horz" wrap="square" lIns="65314" tIns="32657" rIns="65314" bIns="32657" numCol="1" spcCol="0" rtlCol="0" fromWordArt="0" anchor="t" anchorCtr="0" forceAA="0" compatLnSpc="1">
              <a:prstTxWarp prst="textNoShape">
                <a:avLst/>
              </a:prstTxWarp>
              <a:spAutoFit/>
            </a:bodyPr>
            <a:lstStyle/>
            <a:p>
              <a:pPr marL="536575" marR="317960" lvl="1" indent="-536575" algn="just">
                <a:lnSpc>
                  <a:spcPts val="1200"/>
                </a:lnSpc>
                <a:tabLst>
                  <a:tab pos="4179291" algn="l"/>
                </a:tabLst>
              </a:pPr>
              <a:r>
                <a:rPr lang="ja-JP" altLang="en-US" sz="1000" kern="100" dirty="0" smtClean="0">
                  <a:latin typeface="Meiryo UI" panose="020B0604030504040204" pitchFamily="50" charset="-128"/>
                  <a:ea typeface="Meiryo UI" panose="020B0604030504040204" pitchFamily="50" charset="-128"/>
                  <a:cs typeface="Times New Roman"/>
                </a:rPr>
                <a:t> </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smtClean="0">
                  <a:latin typeface="Meiryo UI" panose="020B0604030504040204" pitchFamily="50" charset="-128"/>
                  <a:ea typeface="Meiryo UI" panose="020B0604030504040204" pitchFamily="50" charset="-128"/>
                  <a:cs typeface="Times New Roman"/>
                </a:rPr>
                <a:t>重点</a:t>
              </a:r>
              <a:r>
                <a:rPr lang="en-US" altLang="ja-JP" sz="1000" kern="100" dirty="0">
                  <a:latin typeface="Meiryo UI" panose="020B0604030504040204" pitchFamily="50" charset="-128"/>
                  <a:ea typeface="Meiryo UI" panose="020B0604030504040204" pitchFamily="50" charset="-128"/>
                  <a:cs typeface="Times New Roman"/>
                </a:rPr>
                <a:t>)	51</a:t>
              </a:r>
              <a:r>
                <a:rPr lang="ja-JP" altLang="en-US" sz="1000" kern="100" dirty="0">
                  <a:latin typeface="Meiryo UI" panose="020B0604030504040204" pitchFamily="50" charset="-128"/>
                  <a:ea typeface="Meiryo UI" panose="020B0604030504040204" pitchFamily="50" charset="-128"/>
                  <a:cs typeface="Times New Roman"/>
                </a:rPr>
                <a:t>　食糧や燃料等の備蓄及び集配体制の強化</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a:t>
              </a:r>
              <a:r>
                <a:rPr lang="en-US" altLang="ja-JP" sz="1000" kern="100" dirty="0" smtClean="0">
                  <a:latin typeface="Meiryo UI" panose="020B0604030504040204" pitchFamily="50" charset="-128"/>
                  <a:ea typeface="Meiryo UI" panose="020B0604030504040204" pitchFamily="50" charset="-128"/>
                  <a:cs typeface="Times New Roman"/>
                </a:rPr>
                <a:t>】</a:t>
              </a:r>
            </a:p>
            <a:p>
              <a:pPr marL="536575" marR="317960" lvl="1" indent="-536575" algn="just">
                <a:lnSpc>
                  <a:spcPts val="1200"/>
                </a:lnSpc>
                <a:tabLst>
                  <a:tab pos="4179291" algn="l"/>
                </a:tabLst>
              </a:pPr>
              <a:r>
                <a:rPr lang="en-US" altLang="ja-JP" sz="1000" kern="100" dirty="0">
                  <a:latin typeface="Meiryo UI" panose="020B0604030504040204" pitchFamily="50" charset="-128"/>
                  <a:ea typeface="Meiryo UI" panose="020B0604030504040204" pitchFamily="50" charset="-128"/>
                  <a:cs typeface="Times New Roman"/>
                </a:rPr>
                <a:t>	</a:t>
              </a:r>
              <a:r>
                <a:rPr lang="en-US" altLang="ja-JP" sz="1000" kern="100" dirty="0" smtClean="0">
                  <a:latin typeface="Meiryo UI" panose="020B0604030504040204" pitchFamily="50" charset="-128"/>
                  <a:ea typeface="Meiryo UI" panose="020B0604030504040204" pitchFamily="50" charset="-128"/>
                  <a:cs typeface="Times New Roman"/>
                </a:rPr>
                <a:t>52</a:t>
              </a:r>
              <a:r>
                <a:rPr lang="ja-JP" altLang="ja-JP" sz="1000" kern="100" dirty="0">
                  <a:latin typeface="Meiryo UI" panose="020B0604030504040204" pitchFamily="50" charset="-128"/>
                  <a:ea typeface="Meiryo UI" panose="020B0604030504040204" pitchFamily="50" charset="-128"/>
                  <a:cs typeface="Times New Roman"/>
                </a:rPr>
                <a:t>　</a:t>
              </a:r>
              <a:r>
                <a:rPr lang="ja-JP" altLang="en-US" sz="1000" kern="100" dirty="0">
                  <a:latin typeface="Meiryo UI" panose="020B0604030504040204" pitchFamily="50" charset="-128"/>
                  <a:ea typeface="Meiryo UI" panose="020B0604030504040204" pitchFamily="50" charset="-128"/>
                  <a:cs typeface="Times New Roman"/>
                </a:rPr>
                <a:t>災害発生時における電力確保のための電気自動車・燃料電池自動車等の利活用促進</a:t>
              </a:r>
              <a:r>
                <a:rPr lang="ja-JP" altLang="ja-JP" sz="1000" kern="100" dirty="0">
                  <a:latin typeface="Meiryo UI" panose="020B0604030504040204" pitchFamily="50" charset="-128"/>
                  <a:ea typeface="Meiryo UI" panose="020B0604030504040204" pitchFamily="50" charset="-128"/>
                  <a:cs typeface="Times New Roman"/>
                </a:rPr>
                <a:t>【商工労働部</a:t>
              </a:r>
              <a:r>
                <a:rPr lang="ja-JP" altLang="ja-JP" sz="1000" kern="100" dirty="0" smtClean="0">
                  <a:latin typeface="Meiryo UI" panose="020B0604030504040204" pitchFamily="50" charset="-128"/>
                  <a:ea typeface="Meiryo UI" panose="020B0604030504040204" pitchFamily="50" charset="-128"/>
                  <a:cs typeface="Times New Roman"/>
                </a:rPr>
                <a:t>】</a:t>
              </a:r>
              <a:endParaRPr lang="en-US" altLang="ja-JP" sz="1000" kern="100" dirty="0" smtClean="0">
                <a:latin typeface="Meiryo UI" panose="020B0604030504040204" pitchFamily="50" charset="-128"/>
                <a:ea typeface="Meiryo UI" panose="020B0604030504040204" pitchFamily="50" charset="-128"/>
                <a:cs typeface="Times New Roman"/>
              </a:endParaRPr>
            </a:p>
            <a:p>
              <a:pPr marL="536575" marR="317960" lvl="1" indent="-536575" algn="just">
                <a:lnSpc>
                  <a:spcPts val="1200"/>
                </a:lnSpc>
                <a:tabLst>
                  <a:tab pos="4179291" algn="l"/>
                </a:tabLst>
              </a:pPr>
              <a:r>
                <a:rPr lang="ja-JP" altLang="en-US" sz="1000" kern="100" dirty="0" smtClean="0">
                  <a:latin typeface="Meiryo UI" panose="020B0604030504040204" pitchFamily="50" charset="-128"/>
                  <a:ea typeface="Meiryo UI" panose="020B0604030504040204" pitchFamily="50" charset="-128"/>
                  <a:cs typeface="Times New Roman"/>
                </a:rPr>
                <a:t> </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altLang="ja-JP" sz="1000" kern="100" dirty="0" smtClean="0">
                  <a:latin typeface="Meiryo UI" panose="020B0604030504040204" pitchFamily="50" charset="-128"/>
                  <a:ea typeface="Meiryo UI" panose="020B0604030504040204" pitchFamily="50" charset="-128"/>
                  <a:cs typeface="Times New Roman"/>
                </a:rPr>
                <a:t>)	53</a:t>
              </a:r>
              <a:r>
                <a:rPr lang="ja-JP" altLang="en-US" sz="1000" kern="100" dirty="0">
                  <a:latin typeface="Meiryo UI" panose="020B0604030504040204" pitchFamily="50" charset="-128"/>
                  <a:ea typeface="Meiryo UI" panose="020B0604030504040204" pitchFamily="50" charset="-128"/>
                  <a:cs typeface="Times New Roman"/>
                </a:rPr>
                <a:t>　水道の早期復旧及び飲用水の確保</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健康医療部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ja-JP" alt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54</a:t>
              </a:r>
              <a:r>
                <a:rPr lang="ja-JP" altLang="en-US" sz="1000" kern="100" dirty="0">
                  <a:latin typeface="Meiryo UI" panose="020B0604030504040204" pitchFamily="50" charset="-128"/>
                  <a:ea typeface="Meiryo UI" panose="020B0604030504040204" pitchFamily="50" charset="-128"/>
                  <a:cs typeface="Times New Roman"/>
                </a:rPr>
                <a:t>　井戸水等による生活用水の確保</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健康医療部</a:t>
              </a:r>
              <a:r>
                <a:rPr lang="en-US" altLang="ja-JP" sz="1000" kern="100" dirty="0" smtClean="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altLang="ja-JP" sz="1000" kern="100" dirty="0">
                  <a:latin typeface="Meiryo UI" panose="020B0604030504040204" pitchFamily="50" charset="-128"/>
                  <a:ea typeface="Meiryo UI" panose="020B0604030504040204" pitchFamily="50" charset="-128"/>
                  <a:cs typeface="Times New Roman"/>
                </a:rPr>
                <a:t>)	55</a:t>
              </a:r>
              <a:r>
                <a:rPr lang="ja-JP" altLang="en-US" sz="1000" kern="100" dirty="0">
                  <a:latin typeface="Meiryo UI" panose="020B0604030504040204" pitchFamily="50" charset="-128"/>
                  <a:ea typeface="Meiryo UI" panose="020B0604030504040204" pitchFamily="50" charset="-128"/>
                  <a:cs typeface="Times New Roman"/>
                </a:rPr>
                <a:t>　避難所の確保と運営体制の確立</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5</a:t>
              </a:r>
              <a:r>
                <a:rPr lang="en-US" altLang="ja-JP" sz="1000" kern="100" dirty="0">
                  <a:latin typeface="Meiryo UI" panose="020B0604030504040204" pitchFamily="50" charset="-128"/>
                  <a:ea typeface="Meiryo UI" panose="020B0604030504040204" pitchFamily="50" charset="-128"/>
                  <a:cs typeface="Times New Roman"/>
                </a:rPr>
                <a:t>6</a:t>
              </a:r>
              <a:r>
                <a:rPr lang="ja-JP" altLang="en-US" sz="1000" kern="100" dirty="0">
                  <a:latin typeface="Meiryo UI" panose="020B0604030504040204" pitchFamily="50" charset="-128"/>
                  <a:ea typeface="Meiryo UI" panose="020B0604030504040204" pitchFamily="50" charset="-128"/>
                  <a:cs typeface="Times New Roman"/>
                </a:rPr>
                <a:t>　福祉避難所の確保</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危機管理室・福祉部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536575"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5</a:t>
              </a:r>
              <a:r>
                <a:rPr lang="en-US" altLang="ja-JP" sz="1000" kern="100" dirty="0">
                  <a:latin typeface="Meiryo UI" panose="020B0604030504040204" pitchFamily="50" charset="-128"/>
                  <a:ea typeface="Meiryo UI" panose="020B0604030504040204" pitchFamily="50" charset="-128"/>
                  <a:cs typeface="Times New Roman"/>
                </a:rPr>
                <a:t>7</a:t>
              </a:r>
              <a:r>
                <a:rPr lang="ja-JP" altLang="en-US" sz="1000" kern="100" dirty="0">
                  <a:latin typeface="Meiryo UI" panose="020B0604030504040204" pitchFamily="50" charset="-128"/>
                  <a:ea typeface="Meiryo UI" panose="020B0604030504040204" pitchFamily="50" charset="-128"/>
                  <a:cs typeface="Times New Roman"/>
                </a:rPr>
                <a:t>　帰宅困難者対策の確立</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危機管理室・都市整備部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536575" algn="just">
                <a:lnSpc>
                  <a:spcPts val="1200"/>
                </a:lnSpc>
              </a:pPr>
              <a:r>
                <a:rPr lang="ja-JP" altLang="en-US" sz="1000" kern="100" dirty="0" smtClean="0">
                  <a:latin typeface="Meiryo UI" panose="020B0604030504040204" pitchFamily="50" charset="-128"/>
                  <a:ea typeface="Meiryo UI" panose="020B0604030504040204" pitchFamily="50" charset="-128"/>
                  <a:cs typeface="Times New Roman"/>
                </a:rPr>
                <a:t> </a:t>
              </a:r>
              <a:r>
                <a:rPr lang="en-US" sz="1000" kern="100" dirty="0" smtClean="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5</a:t>
              </a:r>
              <a:r>
                <a:rPr lang="en-US" altLang="ja-JP" sz="1000" kern="100" dirty="0">
                  <a:latin typeface="Meiryo UI" panose="020B0604030504040204" pitchFamily="50" charset="-128"/>
                  <a:ea typeface="Meiryo UI" panose="020B0604030504040204" pitchFamily="50" charset="-128"/>
                  <a:cs typeface="Times New Roman"/>
                </a:rPr>
                <a:t>8</a:t>
              </a:r>
              <a:r>
                <a:rPr lang="ja-JP" altLang="en-US" sz="1000" kern="100" dirty="0">
                  <a:latin typeface="Meiryo UI" panose="020B0604030504040204" pitchFamily="50" charset="-128"/>
                  <a:ea typeface="Meiryo UI" panose="020B0604030504040204" pitchFamily="50" charset="-128"/>
                  <a:cs typeface="Times New Roman"/>
                </a:rPr>
                <a:t>　後方支援活動拠点の整備充実と広域避難地等の確保</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危機管理室・都市整備部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5</a:t>
              </a:r>
              <a:r>
                <a:rPr lang="en-US" altLang="ja-JP" sz="1000" kern="100" dirty="0">
                  <a:latin typeface="Meiryo UI" panose="020B0604030504040204" pitchFamily="50" charset="-128"/>
                  <a:ea typeface="Meiryo UI" panose="020B0604030504040204" pitchFamily="50" charset="-128"/>
                  <a:cs typeface="Times New Roman"/>
                </a:rPr>
                <a:t>9</a:t>
              </a:r>
              <a:r>
                <a:rPr lang="ja-JP" altLang="en-US" sz="1000" kern="100" dirty="0">
                  <a:latin typeface="Meiryo UI" panose="020B0604030504040204" pitchFamily="50" charset="-128"/>
                  <a:ea typeface="Meiryo UI" panose="020B0604030504040204" pitchFamily="50" charset="-128"/>
                  <a:cs typeface="Times New Roman"/>
                </a:rPr>
                <a:t>　</a:t>
              </a:r>
              <a:r>
                <a:rPr lang="en-US" sz="1000" kern="100" dirty="0">
                  <a:latin typeface="Meiryo UI" panose="020B0604030504040204" pitchFamily="50" charset="-128"/>
                  <a:ea typeface="Meiryo UI" panose="020B0604030504040204" pitchFamily="50" charset="-128"/>
                  <a:cs typeface="Times New Roman"/>
                </a:rPr>
                <a:t>DPAT</a:t>
              </a:r>
              <a:r>
                <a:rPr lang="ja-JP" altLang="en-US" sz="1000" kern="100" dirty="0">
                  <a:latin typeface="Meiryo UI" panose="020B0604030504040204" pitchFamily="50" charset="-128"/>
                  <a:ea typeface="Meiryo UI" panose="020B0604030504040204" pitchFamily="50" charset="-128"/>
                  <a:cs typeface="Times New Roman"/>
                </a:rPr>
                <a:t>編成等の被災者のこころのケアの実施</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健康医療部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altLang="ja-JP" sz="1000" kern="100" dirty="0">
                  <a:latin typeface="Meiryo UI" panose="020B0604030504040204" pitchFamily="50" charset="-128"/>
                  <a:ea typeface="Meiryo UI" panose="020B0604030504040204" pitchFamily="50" charset="-128"/>
                  <a:cs typeface="Times New Roman"/>
                </a:rPr>
                <a:t>	60</a:t>
              </a:r>
              <a:r>
                <a:rPr lang="ja-JP" altLang="ja-JP" sz="1000" kern="100" dirty="0">
                  <a:latin typeface="Meiryo UI" panose="020B0604030504040204" pitchFamily="50" charset="-128"/>
                  <a:ea typeface="Meiryo UI" panose="020B0604030504040204" pitchFamily="50" charset="-128"/>
                  <a:cs typeface="Times New Roman"/>
                </a:rPr>
                <a:t>　</a:t>
              </a:r>
              <a:r>
                <a:rPr lang="ja-JP" altLang="en-US" sz="1000" kern="100" dirty="0">
                  <a:latin typeface="Meiryo UI" panose="020B0604030504040204" pitchFamily="50" charset="-128"/>
                  <a:ea typeface="Meiryo UI" panose="020B0604030504040204" pitchFamily="50" charset="-128"/>
                  <a:cs typeface="Times New Roman"/>
                </a:rPr>
                <a:t>災害時における被災児童生徒のこころのケアの実施</a:t>
              </a:r>
              <a:r>
                <a:rPr lang="ja-JP"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教育庁</a:t>
              </a:r>
              <a:r>
                <a:rPr lang="ja-JP"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altLang="ja-JP" sz="1000" kern="100" dirty="0" smtClean="0">
                  <a:latin typeface="Meiryo UI" panose="020B0604030504040204" pitchFamily="50" charset="-128"/>
                  <a:ea typeface="Meiryo UI" panose="020B0604030504040204" pitchFamily="50" charset="-128"/>
                  <a:cs typeface="Times New Roman"/>
                </a:rPr>
                <a:t>	61</a:t>
              </a:r>
              <a:r>
                <a:rPr lang="ja-JP" altLang="en-US" sz="1000" kern="100" dirty="0">
                  <a:latin typeface="Meiryo UI" panose="020B0604030504040204" pitchFamily="50" charset="-128"/>
                  <a:ea typeface="Meiryo UI" panose="020B0604030504040204" pitchFamily="50" charset="-128"/>
                  <a:cs typeface="Times New Roman"/>
                </a:rPr>
                <a:t>　被災者の巡回健康相談等の実施</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健康医療部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62</a:t>
              </a:r>
              <a:r>
                <a:rPr lang="ja-JP" altLang="en-US" sz="1000" kern="100" dirty="0">
                  <a:latin typeface="Meiryo UI" panose="020B0604030504040204" pitchFamily="50" charset="-128"/>
                  <a:ea typeface="Meiryo UI" panose="020B0604030504040204" pitchFamily="50" charset="-128"/>
                  <a:cs typeface="Times New Roman"/>
                </a:rPr>
                <a:t>　災害時における福祉専門職等（災害派遣福祉チーム等）の確保体制の充実・強化</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福祉部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63</a:t>
              </a:r>
              <a:r>
                <a:rPr lang="ja-JP" altLang="en-US" sz="1000" kern="100" dirty="0">
                  <a:latin typeface="Meiryo UI" panose="020B0604030504040204" pitchFamily="50" charset="-128"/>
                  <a:ea typeface="Meiryo UI" panose="020B0604030504040204" pitchFamily="50" charset="-128"/>
                  <a:cs typeface="Times New Roman"/>
                </a:rPr>
                <a:t>　被災地域の食品衛生監視活動の実施</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健康医療部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64</a:t>
              </a:r>
              <a:r>
                <a:rPr lang="ja-JP" altLang="en-US" sz="1000" kern="100" dirty="0">
                  <a:latin typeface="Meiryo UI" panose="020B0604030504040204" pitchFamily="50" charset="-128"/>
                  <a:ea typeface="Meiryo UI" panose="020B0604030504040204" pitchFamily="50" charset="-128"/>
                  <a:cs typeface="Times New Roman"/>
                </a:rPr>
                <a:t>　被災地域の感染症予防等の防疫活動の実施</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健康医療部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65</a:t>
              </a:r>
              <a:r>
                <a:rPr lang="ja-JP" altLang="en-US" sz="1000" kern="100" dirty="0">
                  <a:latin typeface="Meiryo UI" panose="020B0604030504040204" pitchFamily="50" charset="-128"/>
                  <a:ea typeface="Meiryo UI" panose="020B0604030504040204" pitchFamily="50" charset="-128"/>
                  <a:cs typeface="Times New Roman"/>
                </a:rPr>
                <a:t>　下水道施設の耐震化等の推進</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都市整備部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66</a:t>
              </a:r>
              <a:r>
                <a:rPr lang="ja-JP" altLang="en-US" sz="1000" kern="100" dirty="0">
                  <a:latin typeface="Meiryo UI" panose="020B0604030504040204" pitchFamily="50" charset="-128"/>
                  <a:ea typeface="Meiryo UI" panose="020B0604030504040204" pitchFamily="50" charset="-128"/>
                  <a:cs typeface="Times New Roman"/>
                </a:rPr>
                <a:t>　下水道機能の早期確保</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都市整備部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67</a:t>
              </a:r>
              <a:r>
                <a:rPr lang="ja-JP" altLang="en-US" sz="1000" kern="100" dirty="0">
                  <a:latin typeface="Meiryo UI" panose="020B0604030504040204" pitchFamily="50" charset="-128"/>
                  <a:ea typeface="Meiryo UI" panose="020B0604030504040204" pitchFamily="50" charset="-128"/>
                  <a:cs typeface="Times New Roman"/>
                </a:rPr>
                <a:t>　</a:t>
              </a:r>
              <a:r>
                <a:rPr lang="ja-JP" altLang="en-US" sz="1000" kern="100" dirty="0" smtClean="0">
                  <a:latin typeface="Meiryo UI" panose="020B0604030504040204" pitchFamily="50" charset="-128"/>
                  <a:ea typeface="Meiryo UI" panose="020B0604030504040204" pitchFamily="50" charset="-128"/>
                  <a:cs typeface="Times New Roman"/>
                </a:rPr>
                <a:t>し尿及び浄化槽汚泥の適正処理</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smtClean="0">
                  <a:latin typeface="Meiryo UI" panose="020B0604030504040204" pitchFamily="50" charset="-128"/>
                  <a:ea typeface="Meiryo UI" panose="020B0604030504040204" pitchFamily="50" charset="-128"/>
                  <a:cs typeface="Times New Roman"/>
                </a:rPr>
                <a:t>健康医療部</a:t>
              </a:r>
              <a:r>
                <a:rPr lang="en-US" altLang="ja-JP" sz="1000" kern="100" dirty="0" smtClean="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smtClean="0">
                  <a:latin typeface="Meiryo UI" panose="020B0604030504040204" pitchFamily="50" charset="-128"/>
                  <a:ea typeface="Meiryo UI" panose="020B0604030504040204" pitchFamily="50" charset="-128"/>
                  <a:cs typeface="Times New Roman"/>
                </a:rPr>
                <a:t>	6</a:t>
              </a:r>
              <a:r>
                <a:rPr lang="en-US" altLang="ja-JP" sz="1000" kern="100" dirty="0" smtClean="0">
                  <a:latin typeface="Meiryo UI" panose="020B0604030504040204" pitchFamily="50" charset="-128"/>
                  <a:ea typeface="Meiryo UI" panose="020B0604030504040204" pitchFamily="50" charset="-128"/>
                  <a:cs typeface="Times New Roman"/>
                </a:rPr>
                <a:t>8</a:t>
              </a:r>
              <a:r>
                <a:rPr lang="ja-JP" altLang="en-US" sz="1000" kern="100" dirty="0" smtClean="0">
                  <a:latin typeface="Meiryo UI" panose="020B0604030504040204" pitchFamily="50" charset="-128"/>
                  <a:ea typeface="Meiryo UI" panose="020B0604030504040204" pitchFamily="50" charset="-128"/>
                  <a:cs typeface="Times New Roman"/>
                </a:rPr>
                <a:t>　生活ごみの適正処理</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smtClean="0">
                  <a:latin typeface="Meiryo UI" panose="020B0604030504040204" pitchFamily="50" charset="-128"/>
                  <a:ea typeface="Meiryo UI" panose="020B0604030504040204" pitchFamily="50" charset="-128"/>
                  <a:cs typeface="Times New Roman"/>
                </a:rPr>
                <a:t>環境農林水産部</a:t>
              </a:r>
              <a:r>
                <a:rPr lang="en-US" altLang="ja-JP" sz="1000" kern="100" dirty="0" smtClean="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smtClean="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6</a:t>
              </a:r>
              <a:r>
                <a:rPr lang="en-US" altLang="ja-JP" sz="1000" kern="100" dirty="0">
                  <a:latin typeface="Meiryo UI" panose="020B0604030504040204" pitchFamily="50" charset="-128"/>
                  <a:ea typeface="Meiryo UI" panose="020B0604030504040204" pitchFamily="50" charset="-128"/>
                  <a:cs typeface="Times New Roman"/>
                </a:rPr>
                <a:t>9</a:t>
              </a:r>
              <a:r>
                <a:rPr lang="ja-JP" altLang="en-US" sz="1000" kern="100" dirty="0">
                  <a:latin typeface="Meiryo UI" panose="020B0604030504040204" pitchFamily="50" charset="-128"/>
                  <a:ea typeface="Meiryo UI" panose="020B0604030504040204" pitchFamily="50" charset="-128"/>
                  <a:cs typeface="Times New Roman"/>
                </a:rPr>
                <a:t>　管理化学物質の適正管理指導</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環境農林水産部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70</a:t>
              </a:r>
              <a:r>
                <a:rPr lang="ja-JP" altLang="en-US" sz="1000" kern="100" dirty="0">
                  <a:latin typeface="Meiryo UI" panose="020B0604030504040204" pitchFamily="50" charset="-128"/>
                  <a:ea typeface="Meiryo UI" panose="020B0604030504040204" pitchFamily="50" charset="-128"/>
                  <a:cs typeface="Times New Roman"/>
                </a:rPr>
                <a:t>　有害物質</a:t>
              </a: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石綿、</a:t>
              </a:r>
              <a:r>
                <a:rPr lang="en-US" sz="1000" kern="100" dirty="0">
                  <a:latin typeface="Meiryo UI" panose="020B0604030504040204" pitchFamily="50" charset="-128"/>
                  <a:ea typeface="Meiryo UI" panose="020B0604030504040204" pitchFamily="50" charset="-128"/>
                  <a:cs typeface="Times New Roman"/>
                </a:rPr>
                <a:t>PCB</a:t>
              </a:r>
              <a:r>
                <a:rPr lang="ja-JP" altLang="en-US" sz="1000" kern="100" dirty="0">
                  <a:latin typeface="Meiryo UI" panose="020B0604030504040204" pitchFamily="50" charset="-128"/>
                  <a:ea typeface="Meiryo UI" panose="020B0604030504040204" pitchFamily="50" charset="-128"/>
                  <a:cs typeface="Times New Roman"/>
                </a:rPr>
                <a:t>等</a:t>
              </a: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の拡散防止対策の促進</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環境農林水産部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71</a:t>
              </a:r>
              <a:r>
                <a:rPr lang="ja-JP" altLang="en-US" sz="1000" kern="100" dirty="0">
                  <a:latin typeface="Meiryo UI" panose="020B0604030504040204" pitchFamily="50" charset="-128"/>
                  <a:ea typeface="Meiryo UI" panose="020B0604030504040204" pitchFamily="50" charset="-128"/>
                  <a:cs typeface="Times New Roman"/>
                </a:rPr>
                <a:t>　火薬類・高圧ガス製造事業所の保安対策の促進</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72</a:t>
              </a:r>
              <a:r>
                <a:rPr lang="ja-JP" altLang="en-US" sz="1000" kern="100" dirty="0">
                  <a:latin typeface="Meiryo UI" panose="020B0604030504040204" pitchFamily="50" charset="-128"/>
                  <a:ea typeface="Meiryo UI" panose="020B0604030504040204" pitchFamily="50" charset="-128"/>
                  <a:cs typeface="Times New Roman"/>
                </a:rPr>
                <a:t>　毒物劇物営業者における防災体制の指導</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健康医療部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73</a:t>
              </a:r>
              <a:r>
                <a:rPr lang="ja-JP" altLang="en-US" sz="1000" kern="100" dirty="0">
                  <a:latin typeface="Meiryo UI" panose="020B0604030504040204" pitchFamily="50" charset="-128"/>
                  <a:ea typeface="Meiryo UI" panose="020B0604030504040204" pitchFamily="50" charset="-128"/>
                  <a:cs typeface="Times New Roman"/>
                </a:rPr>
                <a:t>　遺体対策</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健康医療部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74</a:t>
              </a:r>
              <a:r>
                <a:rPr lang="ja-JP" altLang="en-US" sz="1000" kern="100" dirty="0">
                  <a:latin typeface="Meiryo UI" panose="020B0604030504040204" pitchFamily="50" charset="-128"/>
                  <a:ea typeface="Meiryo UI" panose="020B0604030504040204" pitchFamily="50" charset="-128"/>
                  <a:cs typeface="Times New Roman"/>
                </a:rPr>
                <a:t>　愛護動物の救護</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環境農林水産部</a:t>
              </a:r>
              <a:r>
                <a:rPr lang="en-US" altLang="ja-JP" sz="1000" kern="100" dirty="0" smtClean="0">
                  <a:latin typeface="Meiryo UI" panose="020B0604030504040204" pitchFamily="50" charset="-128"/>
                  <a:ea typeface="Meiryo UI" panose="020B0604030504040204" pitchFamily="50" charset="-128"/>
                  <a:cs typeface="Times New Roman"/>
                </a:rPr>
                <a:t>】</a:t>
              </a:r>
            </a:p>
            <a:p>
              <a:pPr marL="536575" indent="-495300" algn="just">
                <a:lnSpc>
                  <a:spcPts val="1200"/>
                </a:lnSpc>
              </a:pPr>
              <a:endParaRPr lang="en-US" altLang="ja-JP"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75</a:t>
              </a:r>
              <a:r>
                <a:rPr lang="ja-JP" altLang="en-US" sz="1000" kern="100" dirty="0">
                  <a:latin typeface="Meiryo UI" panose="020B0604030504040204" pitchFamily="50" charset="-128"/>
                  <a:ea typeface="Meiryo UI" panose="020B0604030504040204" pitchFamily="50" charset="-128"/>
                  <a:cs typeface="Times New Roman"/>
                </a:rPr>
                <a:t>　災害ボランティアの充実と連携強化</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76</a:t>
              </a:r>
              <a:r>
                <a:rPr lang="ja-JP" altLang="en-US" sz="1000" kern="100" dirty="0">
                  <a:latin typeface="Meiryo UI" panose="020B0604030504040204" pitchFamily="50" charset="-128"/>
                  <a:ea typeface="Meiryo UI" panose="020B0604030504040204" pitchFamily="50" charset="-128"/>
                  <a:cs typeface="Times New Roman"/>
                </a:rPr>
                <a:t>　災害廃棄物の適正処理</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環境農林水産部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7</a:t>
              </a:r>
              <a:r>
                <a:rPr lang="en-US" altLang="ja-JP" sz="1000" kern="100" dirty="0">
                  <a:latin typeface="Meiryo UI" panose="020B0604030504040204" pitchFamily="50" charset="-128"/>
                  <a:ea typeface="Meiryo UI" panose="020B0604030504040204" pitchFamily="50" charset="-128"/>
                  <a:cs typeface="Times New Roman"/>
                </a:rPr>
                <a:t>7</a:t>
              </a:r>
              <a:r>
                <a:rPr lang="ja-JP" altLang="en-US" sz="1000" kern="100" dirty="0">
                  <a:latin typeface="Meiryo UI" panose="020B0604030504040204" pitchFamily="50" charset="-128"/>
                  <a:ea typeface="Meiryo UI" panose="020B0604030504040204" pitchFamily="50" charset="-128"/>
                  <a:cs typeface="Times New Roman"/>
                </a:rPr>
                <a:t>　応急仮設住宅の早期供給体制の整備</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危機管理室・住宅まちづくり部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7</a:t>
              </a:r>
              <a:r>
                <a:rPr lang="en-US" altLang="ja-JP" sz="1000" kern="100" dirty="0">
                  <a:latin typeface="Meiryo UI" panose="020B0604030504040204" pitchFamily="50" charset="-128"/>
                  <a:ea typeface="Meiryo UI" panose="020B0604030504040204" pitchFamily="50" charset="-128"/>
                  <a:cs typeface="Times New Roman"/>
                </a:rPr>
                <a:t>8</a:t>
              </a:r>
              <a:r>
                <a:rPr lang="ja-JP" altLang="en-US" sz="1000" kern="100" dirty="0">
                  <a:latin typeface="Meiryo UI" panose="020B0604030504040204" pitchFamily="50" charset="-128"/>
                  <a:ea typeface="Meiryo UI" panose="020B0604030504040204" pitchFamily="50" charset="-128"/>
                  <a:cs typeface="Times New Roman"/>
                </a:rPr>
                <a:t>　被災民間建築物・宅地の危険度判定体制の整備</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住宅まちづくり部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sz="1000" kern="100" dirty="0">
                  <a:latin typeface="Meiryo UI" panose="020B0604030504040204" pitchFamily="50" charset="-128"/>
                  <a:ea typeface="Meiryo UI" panose="020B0604030504040204" pitchFamily="50" charset="-128"/>
                  <a:cs typeface="Times New Roman"/>
                </a:rPr>
                <a:t>)	7</a:t>
              </a:r>
              <a:r>
                <a:rPr lang="en-US" altLang="ja-JP" sz="1000" kern="100" dirty="0">
                  <a:latin typeface="Meiryo UI" panose="020B0604030504040204" pitchFamily="50" charset="-128"/>
                  <a:ea typeface="Meiryo UI" panose="020B0604030504040204" pitchFamily="50" charset="-128"/>
                  <a:cs typeface="Times New Roman"/>
                </a:rPr>
                <a:t>9</a:t>
              </a:r>
              <a:r>
                <a:rPr lang="ja-JP" altLang="en-US" sz="1000" kern="100" dirty="0">
                  <a:latin typeface="Meiryo UI" panose="020B0604030504040204" pitchFamily="50" charset="-128"/>
                  <a:ea typeface="Meiryo UI" panose="020B0604030504040204" pitchFamily="50" charset="-128"/>
                  <a:cs typeface="Times New Roman"/>
                </a:rPr>
                <a:t>　中小企業に対する事業継続計画</a:t>
              </a:r>
              <a:r>
                <a:rPr lang="en-US" sz="1000" kern="100" dirty="0">
                  <a:latin typeface="Meiryo UI" panose="020B0604030504040204" pitchFamily="50" charset="-128"/>
                  <a:ea typeface="Meiryo UI" panose="020B0604030504040204" pitchFamily="50" charset="-128"/>
                  <a:cs typeface="Times New Roman"/>
                </a:rPr>
                <a:t>(BCP)</a:t>
              </a:r>
              <a:r>
                <a:rPr lang="ja-JP" altLang="en-US" sz="1000" kern="100" dirty="0">
                  <a:latin typeface="Meiryo UI" panose="020B0604030504040204" pitchFamily="50" charset="-128"/>
                  <a:ea typeface="Meiryo UI" panose="020B0604030504040204" pitchFamily="50" charset="-128"/>
                  <a:cs typeface="Times New Roman"/>
                </a:rPr>
                <a:t>及び事業継続ﾏﾈｼﾞﾒﾝﾄ</a:t>
              </a:r>
              <a:r>
                <a:rPr lang="en-US" sz="1000" kern="100" dirty="0">
                  <a:latin typeface="Meiryo UI" panose="020B0604030504040204" pitchFamily="50" charset="-128"/>
                  <a:ea typeface="Meiryo UI" panose="020B0604030504040204" pitchFamily="50" charset="-128"/>
                  <a:cs typeface="Times New Roman"/>
                </a:rPr>
                <a:t>(BCM)</a:t>
              </a:r>
              <a:r>
                <a:rPr lang="ja-JP" altLang="en-US" sz="1000" kern="100" dirty="0">
                  <a:latin typeface="Meiryo UI" panose="020B0604030504040204" pitchFamily="50" charset="-128"/>
                  <a:ea typeface="Meiryo UI" panose="020B0604030504040204" pitchFamily="50" charset="-128"/>
                  <a:cs typeface="Times New Roman"/>
                </a:rPr>
                <a:t>の取組み支援</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商工労働部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80</a:t>
              </a:r>
              <a:r>
                <a:rPr lang="ja-JP" altLang="en-US" sz="1000" kern="100" dirty="0">
                  <a:latin typeface="Meiryo UI" panose="020B0604030504040204" pitchFamily="50" charset="-128"/>
                  <a:ea typeface="Meiryo UI" panose="020B0604030504040204" pitchFamily="50" charset="-128"/>
                  <a:cs typeface="Times New Roman"/>
                </a:rPr>
                <a:t>　災害復旧に向けた体制の充実</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全部局</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altLang="ja-JP" sz="1000" kern="100" dirty="0">
                  <a:latin typeface="Meiryo UI" panose="020B0604030504040204" pitchFamily="50" charset="-128"/>
                  <a:ea typeface="Meiryo UI" panose="020B0604030504040204" pitchFamily="50" charset="-128"/>
                  <a:cs typeface="Times New Roman"/>
                </a:rPr>
                <a:t>)	</a:t>
              </a:r>
              <a:r>
                <a:rPr lang="en-US" altLang="ja-JP" sz="1000" kern="100" dirty="0" smtClean="0">
                  <a:latin typeface="Meiryo UI" panose="020B0604030504040204" pitchFamily="50" charset="-128"/>
                  <a:ea typeface="Meiryo UI" panose="020B0604030504040204" pitchFamily="50" charset="-128"/>
                  <a:cs typeface="Times New Roman"/>
                </a:rPr>
                <a:t>81</a:t>
              </a:r>
              <a:r>
                <a:rPr lang="ja-JP" altLang="en-US" sz="1000" kern="100" dirty="0">
                  <a:latin typeface="Meiryo UI" panose="020B0604030504040204" pitchFamily="50" charset="-128"/>
                  <a:ea typeface="Meiryo UI" panose="020B0604030504040204" pitchFamily="50" charset="-128"/>
                  <a:cs typeface="Times New Roman"/>
                </a:rPr>
                <a:t>　生活再建、事業再開等の関連情報の提供</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全部局</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82</a:t>
              </a:r>
              <a:r>
                <a:rPr lang="ja-JP" altLang="en-US" sz="1000" kern="100" dirty="0">
                  <a:latin typeface="Meiryo UI" panose="020B0604030504040204" pitchFamily="50" charset="-128"/>
                  <a:ea typeface="Meiryo UI" panose="020B0604030504040204" pitchFamily="50" charset="-128"/>
                  <a:cs typeface="Times New Roman"/>
                </a:rPr>
                <a:t>　復興計画策定マニュアルの作成</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政策企画部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83</a:t>
              </a:r>
              <a:r>
                <a:rPr lang="ja-JP" altLang="en-US" sz="1000" kern="100" dirty="0">
                  <a:latin typeface="Meiryo UI" panose="020B0604030504040204" pitchFamily="50" charset="-128"/>
                  <a:ea typeface="Meiryo UI" panose="020B0604030504040204" pitchFamily="50" charset="-128"/>
                  <a:cs typeface="Times New Roman"/>
                </a:rPr>
                <a:t>　大阪府震災復興都市づくりガイドラインの改訂</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都市整備部</a:t>
              </a:r>
              <a:r>
                <a:rPr lang="en-US" altLang="ja-JP" sz="1000" kern="100" dirty="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84</a:t>
              </a:r>
              <a:r>
                <a:rPr lang="ja-JP" altLang="en-US" sz="1000" kern="100" dirty="0">
                  <a:latin typeface="Meiryo UI" panose="020B0604030504040204" pitchFamily="50" charset="-128"/>
                  <a:ea typeface="Meiryo UI" panose="020B0604030504040204" pitchFamily="50" charset="-128"/>
                  <a:cs typeface="Times New Roman"/>
                </a:rPr>
                <a:t>　復旧資機材の調達・確保</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環境農林</a:t>
              </a:r>
              <a:r>
                <a:rPr lang="ja-JP" altLang="en-US" sz="1000" kern="100" dirty="0" smtClean="0">
                  <a:latin typeface="Meiryo UI" panose="020B0604030504040204" pitchFamily="50" charset="-128"/>
                  <a:ea typeface="Meiryo UI" panose="020B0604030504040204" pitchFamily="50" charset="-128"/>
                  <a:cs typeface="Times New Roman"/>
                </a:rPr>
                <a:t>水産部</a:t>
              </a:r>
              <a:r>
                <a:rPr lang="en-US" altLang="ja-JP" sz="1000" kern="100" dirty="0" smtClean="0">
                  <a:latin typeface="Meiryo UI" panose="020B0604030504040204" pitchFamily="50" charset="-128"/>
                  <a:ea typeface="Meiryo UI" panose="020B0604030504040204" pitchFamily="50" charset="-128"/>
                  <a:cs typeface="Times New Roman"/>
                </a:rPr>
                <a:t>】</a:t>
              </a:r>
              <a:endParaRPr lang="en-US" altLang="ja-JP"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altLang="ja-JP" sz="1000" kern="100" dirty="0">
                  <a:latin typeface="Meiryo UI" panose="020B0604030504040204" pitchFamily="50" charset="-128"/>
                  <a:ea typeface="Meiryo UI" panose="020B0604030504040204" pitchFamily="50" charset="-128"/>
                  <a:cs typeface="Times New Roman"/>
                </a:rPr>
                <a:t>	85</a:t>
              </a:r>
              <a:r>
                <a:rPr lang="ja-JP" altLang="ja-JP" sz="1000" kern="100" dirty="0">
                  <a:latin typeface="Meiryo UI" panose="020B0604030504040204" pitchFamily="50" charset="-128"/>
                  <a:ea typeface="Meiryo UI" panose="020B0604030504040204" pitchFamily="50" charset="-128"/>
                  <a:cs typeface="Times New Roman"/>
                </a:rPr>
                <a:t>　</a:t>
              </a:r>
              <a:r>
                <a:rPr lang="ja-JP" altLang="en-US" sz="1000" kern="100" dirty="0">
                  <a:latin typeface="Meiryo UI" panose="020B0604030504040204" pitchFamily="50" charset="-128"/>
                  <a:ea typeface="Meiryo UI" panose="020B0604030504040204" pitchFamily="50" charset="-128"/>
                  <a:cs typeface="Times New Roman"/>
                </a:rPr>
                <a:t>特定大規模災害からの復旧事業に係る府の代行</a:t>
              </a:r>
              <a:r>
                <a:rPr lang="ja-JP"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全部局</a:t>
              </a:r>
              <a:r>
                <a:rPr lang="ja-JP"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r>
                <a:rPr lang="en-US" altLang="ja-JP" sz="1000" kern="100" dirty="0">
                  <a:latin typeface="Meiryo UI" panose="020B0604030504040204" pitchFamily="50" charset="-128"/>
                  <a:ea typeface="Meiryo UI" panose="020B0604030504040204" pitchFamily="50" charset="-128"/>
                  <a:cs typeface="Times New Roman"/>
                </a:rPr>
                <a:t>86</a:t>
              </a:r>
              <a:r>
                <a:rPr lang="ja-JP" altLang="en-US" sz="1000" kern="100" dirty="0">
                  <a:latin typeface="Meiryo UI" panose="020B0604030504040204" pitchFamily="50" charset="-128"/>
                  <a:ea typeface="Meiryo UI" panose="020B0604030504040204" pitchFamily="50" charset="-128"/>
                  <a:cs typeface="Times New Roman"/>
                </a:rPr>
                <a:t>　地籍調査の推進</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環境農林水産部</a:t>
              </a:r>
              <a:r>
                <a:rPr lang="en-US" altLang="ja-JP" sz="1000" kern="100" dirty="0" smtClean="0">
                  <a:latin typeface="Meiryo UI" panose="020B0604030504040204" pitchFamily="50" charset="-128"/>
                  <a:ea typeface="Meiryo UI" panose="020B0604030504040204" pitchFamily="50" charset="-128"/>
                  <a:cs typeface="Times New Roman"/>
                </a:rPr>
                <a:t>】</a:t>
              </a:r>
            </a:p>
            <a:p>
              <a:pPr marL="536575" indent="-495300" algn="just">
                <a:lnSpc>
                  <a:spcPts val="1200"/>
                </a:lnSpc>
              </a:pPr>
              <a:endParaRPr lang="en-US"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sz="1000" kern="100" dirty="0">
                  <a:latin typeface="Meiryo UI" panose="020B0604030504040204" pitchFamily="50" charset="-128"/>
                  <a:ea typeface="Meiryo UI" panose="020B0604030504040204" pitchFamily="50" charset="-128"/>
                  <a:cs typeface="Times New Roman"/>
                </a:rPr>
                <a:t> </a:t>
              </a:r>
              <a:endParaRPr lang="ja-JP" altLang="en-US" sz="500" kern="100" dirty="0" smtClean="0">
                <a:latin typeface="Meiryo UI" panose="020B0604030504040204" pitchFamily="50" charset="-128"/>
                <a:ea typeface="Meiryo UI" panose="020B0604030504040204" pitchFamily="50" charset="-128"/>
                <a:cs typeface="Times New Roman"/>
              </a:endParaRPr>
            </a:p>
            <a:p>
              <a:pPr marL="536575" indent="-495300" algn="just">
                <a:lnSpc>
                  <a:spcPts val="1200"/>
                </a:lnSpc>
              </a:pP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altLang="ja-JP" sz="1000" kern="100" dirty="0">
                  <a:latin typeface="Meiryo UI" panose="020B0604030504040204" pitchFamily="50" charset="-128"/>
                  <a:ea typeface="Meiryo UI" panose="020B0604030504040204" pitchFamily="50" charset="-128"/>
                  <a:cs typeface="Times New Roman"/>
                </a:rPr>
                <a:t>)	</a:t>
              </a:r>
              <a:r>
                <a:rPr lang="en-US" sz="1000" kern="100" dirty="0" smtClean="0">
                  <a:latin typeface="Meiryo UI" panose="020B0604030504040204" pitchFamily="50" charset="-128"/>
                  <a:ea typeface="Meiryo UI" panose="020B0604030504040204" pitchFamily="50" charset="-128"/>
                  <a:cs typeface="Times New Roman"/>
                </a:rPr>
                <a:t>8</a:t>
              </a:r>
              <a:r>
                <a:rPr lang="en-US" altLang="ja-JP" sz="1000" kern="100" dirty="0" smtClean="0">
                  <a:latin typeface="Meiryo UI" panose="020B0604030504040204" pitchFamily="50" charset="-128"/>
                  <a:ea typeface="Meiryo UI" panose="020B0604030504040204" pitchFamily="50" charset="-128"/>
                  <a:cs typeface="Times New Roman"/>
                </a:rPr>
                <a:t>7</a:t>
              </a:r>
              <a:r>
                <a:rPr lang="ja-JP" altLang="en-US" sz="1000" kern="100" dirty="0" smtClean="0">
                  <a:latin typeface="Meiryo UI" panose="020B0604030504040204" pitchFamily="50" charset="-128"/>
                  <a:ea typeface="Meiryo UI" panose="020B0604030504040204" pitchFamily="50" charset="-128"/>
                  <a:cs typeface="Times New Roman"/>
                </a:rPr>
                <a:t>　大阪府の初動体制の運用・改善</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smtClean="0">
                  <a:latin typeface="Meiryo UI" panose="020B0604030504040204" pitchFamily="50" charset="-128"/>
                  <a:ea typeface="Meiryo UI" panose="020B0604030504040204" pitchFamily="50" charset="-128"/>
                  <a:cs typeface="Times New Roman"/>
                </a:rPr>
                <a:t>全部局</a:t>
              </a:r>
              <a:r>
                <a:rPr lang="en-US" altLang="ja-JP" sz="1000" kern="100" dirty="0" smtClean="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smtClean="0">
                  <a:latin typeface="Meiryo UI" panose="020B0604030504040204" pitchFamily="50" charset="-128"/>
                  <a:ea typeface="Meiryo UI" panose="020B0604030504040204" pitchFamily="50" charset="-128"/>
                  <a:cs typeface="Times New Roman"/>
                </a:rPr>
                <a:t>	8</a:t>
              </a:r>
              <a:r>
                <a:rPr lang="en-US" altLang="ja-JP" sz="1000" kern="100" dirty="0" smtClean="0">
                  <a:latin typeface="Meiryo UI" panose="020B0604030504040204" pitchFamily="50" charset="-128"/>
                  <a:ea typeface="Meiryo UI" panose="020B0604030504040204" pitchFamily="50" charset="-128"/>
                  <a:cs typeface="Times New Roman"/>
                </a:rPr>
                <a:t>8</a:t>
              </a:r>
              <a:r>
                <a:rPr lang="ja-JP" altLang="en-US" sz="1000" kern="100" dirty="0" smtClean="0">
                  <a:latin typeface="Meiryo UI" panose="020B0604030504040204" pitchFamily="50" charset="-128"/>
                  <a:ea typeface="Meiryo UI" panose="020B0604030504040204" pitchFamily="50" charset="-128"/>
                  <a:cs typeface="Times New Roman"/>
                </a:rPr>
                <a:t>　大阪府防災行政無線による迅速・的確な情報連絡体制確保</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smtClean="0">
                  <a:latin typeface="Meiryo UI" panose="020B0604030504040204" pitchFamily="50" charset="-128"/>
                  <a:ea typeface="Meiryo UI" panose="020B0604030504040204" pitchFamily="50" charset="-128"/>
                  <a:cs typeface="Times New Roman"/>
                </a:rPr>
                <a:t>危機管理室</a:t>
              </a:r>
              <a:r>
                <a:rPr lang="en-US" altLang="ja-JP" sz="1000" kern="100" dirty="0" smtClean="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smtClean="0">
                  <a:latin typeface="Meiryo UI" panose="020B0604030504040204" pitchFamily="50" charset="-128"/>
                  <a:ea typeface="Meiryo UI" panose="020B0604030504040204" pitchFamily="50" charset="-128"/>
                  <a:cs typeface="Times New Roman"/>
                </a:rPr>
                <a:t>	8</a:t>
              </a:r>
              <a:r>
                <a:rPr lang="en-US" altLang="ja-JP" sz="1000" kern="100" dirty="0" smtClean="0">
                  <a:latin typeface="Meiryo UI" panose="020B0604030504040204" pitchFamily="50" charset="-128"/>
                  <a:ea typeface="Meiryo UI" panose="020B0604030504040204" pitchFamily="50" charset="-128"/>
                  <a:cs typeface="Times New Roman"/>
                </a:rPr>
                <a:t>9</a:t>
              </a:r>
              <a:r>
                <a:rPr lang="ja-JP" altLang="en-US" sz="1000" kern="100" dirty="0" smtClean="0">
                  <a:latin typeface="Meiryo UI" panose="020B0604030504040204" pitchFamily="50" charset="-128"/>
                  <a:ea typeface="Meiryo UI" panose="020B0604030504040204" pitchFamily="50" charset="-128"/>
                  <a:cs typeface="Times New Roman"/>
                </a:rPr>
                <a:t>　災害時の府民への広報体制の整備・充実</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smtClean="0">
                  <a:latin typeface="Meiryo UI" panose="020B0604030504040204" pitchFamily="50" charset="-128"/>
                  <a:ea typeface="Meiryo UI" panose="020B0604030504040204" pitchFamily="50" charset="-128"/>
                  <a:cs typeface="Times New Roman"/>
                </a:rPr>
                <a:t>危機管理室・政策企画部・府民文化部</a:t>
              </a:r>
              <a:r>
                <a:rPr lang="en-US" altLang="ja-JP" sz="1000" kern="100" dirty="0" smtClean="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altLang="ja-JP" sz="1000" kern="100" dirty="0">
                  <a:latin typeface="Meiryo UI" panose="020B0604030504040204" pitchFamily="50" charset="-128"/>
                  <a:ea typeface="Meiryo UI" panose="020B0604030504040204" pitchFamily="50" charset="-128"/>
                  <a:cs typeface="Times New Roman"/>
                </a:rPr>
                <a:t>)	</a:t>
              </a:r>
              <a:r>
                <a:rPr lang="en-US" altLang="ja-JP" sz="1000" kern="100" dirty="0" smtClean="0">
                  <a:latin typeface="Meiryo UI" panose="020B0604030504040204" pitchFamily="50" charset="-128"/>
                  <a:ea typeface="Meiryo UI" panose="020B0604030504040204" pitchFamily="50" charset="-128"/>
                  <a:cs typeface="Times New Roman"/>
                </a:rPr>
                <a:t>90</a:t>
              </a:r>
              <a:r>
                <a:rPr lang="ja-JP" altLang="en-US" sz="1000" kern="100" dirty="0" smtClean="0">
                  <a:latin typeface="Meiryo UI" panose="020B0604030504040204" pitchFamily="50" charset="-128"/>
                  <a:ea typeface="Meiryo UI" panose="020B0604030504040204" pitchFamily="50" charset="-128"/>
                  <a:cs typeface="Times New Roman"/>
                </a:rPr>
                <a:t>　都府県市間相互応援体制の確立・強化</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smtClean="0">
                  <a:latin typeface="Meiryo UI" panose="020B0604030504040204" pitchFamily="50" charset="-128"/>
                  <a:ea typeface="Meiryo UI" panose="020B0604030504040204" pitchFamily="50" charset="-128"/>
                  <a:cs typeface="Times New Roman"/>
                </a:rPr>
                <a:t>危機管理室</a:t>
              </a:r>
              <a:r>
                <a:rPr lang="en-US" altLang="ja-JP" sz="1000" kern="100" dirty="0" smtClean="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altLang="ja-JP" sz="1000" kern="100" dirty="0" smtClean="0">
                  <a:latin typeface="Meiryo UI" panose="020B0604030504040204" pitchFamily="50" charset="-128"/>
                  <a:ea typeface="Meiryo UI" panose="020B0604030504040204" pitchFamily="50" charset="-128"/>
                  <a:cs typeface="Times New Roman"/>
                </a:rPr>
                <a:t>	91</a:t>
              </a:r>
              <a:r>
                <a:rPr lang="ja-JP" altLang="en-US" sz="1000" kern="100" dirty="0" smtClean="0">
                  <a:latin typeface="Meiryo UI" panose="020B0604030504040204" pitchFamily="50" charset="-128"/>
                  <a:ea typeface="Meiryo UI" panose="020B0604030504040204" pitchFamily="50" charset="-128"/>
                  <a:cs typeface="Times New Roman"/>
                </a:rPr>
                <a:t>　健康危機発生時における近畿府県地方衛生研究所の相互協力体制の強化</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smtClean="0">
                  <a:latin typeface="Meiryo UI" panose="020B0604030504040204" pitchFamily="50" charset="-128"/>
                  <a:ea typeface="Meiryo UI" panose="020B0604030504040204" pitchFamily="50" charset="-128"/>
                  <a:cs typeface="Times New Roman"/>
                </a:rPr>
                <a:t>健康医療部</a:t>
              </a:r>
              <a:r>
                <a:rPr lang="en-US" altLang="ja-JP" sz="1000" kern="100" dirty="0" smtClean="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smtClean="0">
                  <a:latin typeface="Meiryo UI" panose="020B0604030504040204" pitchFamily="50" charset="-128"/>
                  <a:ea typeface="Meiryo UI" panose="020B0604030504040204" pitchFamily="50" charset="-128"/>
                  <a:cs typeface="Times New Roman"/>
                </a:rPr>
                <a:t>	9</a:t>
              </a:r>
              <a:r>
                <a:rPr lang="en-US" altLang="ja-JP" sz="1000" kern="100" dirty="0" smtClean="0">
                  <a:latin typeface="Meiryo UI" panose="020B0604030504040204" pitchFamily="50" charset="-128"/>
                  <a:ea typeface="Meiryo UI" panose="020B0604030504040204" pitchFamily="50" charset="-128"/>
                  <a:cs typeface="Times New Roman"/>
                </a:rPr>
                <a:t>2</a:t>
              </a:r>
              <a:r>
                <a:rPr lang="ja-JP" altLang="en-US" sz="1000" kern="100" dirty="0" smtClean="0">
                  <a:latin typeface="Meiryo UI" panose="020B0604030504040204" pitchFamily="50" charset="-128"/>
                  <a:ea typeface="Meiryo UI" panose="020B0604030504040204" pitchFamily="50" charset="-128"/>
                  <a:cs typeface="Times New Roman"/>
                </a:rPr>
                <a:t>　発災時における地域の安全の確保</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smtClean="0">
                  <a:latin typeface="Meiryo UI" panose="020B0604030504040204" pitchFamily="50" charset="-128"/>
                  <a:ea typeface="Meiryo UI" panose="020B0604030504040204" pitchFamily="50" charset="-128"/>
                  <a:cs typeface="Times New Roman"/>
                </a:rPr>
                <a:t>警察本部</a:t>
              </a:r>
              <a:r>
                <a:rPr lang="en-US" altLang="ja-JP" sz="1000" kern="100" dirty="0" smtClean="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smtClean="0">
                  <a:latin typeface="Meiryo UI" panose="020B0604030504040204" pitchFamily="50" charset="-128"/>
                  <a:ea typeface="Meiryo UI" panose="020B0604030504040204" pitchFamily="50" charset="-128"/>
                  <a:cs typeface="Times New Roman"/>
                </a:rPr>
                <a:t>	9</a:t>
              </a:r>
              <a:r>
                <a:rPr lang="en-US" altLang="ja-JP" sz="1000" kern="100" dirty="0" smtClean="0">
                  <a:latin typeface="Meiryo UI" panose="020B0604030504040204" pitchFamily="50" charset="-128"/>
                  <a:ea typeface="Meiryo UI" panose="020B0604030504040204" pitchFamily="50" charset="-128"/>
                  <a:cs typeface="Times New Roman"/>
                </a:rPr>
                <a:t>3</a:t>
              </a:r>
              <a:r>
                <a:rPr lang="ja-JP" altLang="en-US" sz="1000" kern="100" dirty="0" smtClean="0">
                  <a:latin typeface="Meiryo UI" panose="020B0604030504040204" pitchFamily="50" charset="-128"/>
                  <a:ea typeface="Meiryo UI" panose="020B0604030504040204" pitchFamily="50" charset="-128"/>
                  <a:cs typeface="Times New Roman"/>
                </a:rPr>
                <a:t>　緊急消防援助隊受入れ・市町村消防の広域化の推進</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smtClean="0">
                  <a:latin typeface="Meiryo UI" panose="020B0604030504040204" pitchFamily="50" charset="-128"/>
                  <a:ea typeface="Meiryo UI" panose="020B0604030504040204" pitchFamily="50" charset="-128"/>
                  <a:cs typeface="Times New Roman"/>
                </a:rPr>
                <a:t>危機管理室</a:t>
              </a:r>
              <a:r>
                <a:rPr lang="en-US" altLang="ja-JP" sz="1000" kern="100" dirty="0" smtClean="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smtClean="0">
                  <a:latin typeface="Meiryo UI" panose="020B0604030504040204" pitchFamily="50" charset="-128"/>
                  <a:ea typeface="Meiryo UI" panose="020B0604030504040204" pitchFamily="50" charset="-128"/>
                  <a:cs typeface="Times New Roman"/>
                </a:rPr>
                <a:t>	9</a:t>
              </a:r>
              <a:r>
                <a:rPr lang="en-US" altLang="ja-JP" sz="1000" kern="100" dirty="0" smtClean="0">
                  <a:latin typeface="Meiryo UI" panose="020B0604030504040204" pitchFamily="50" charset="-128"/>
                  <a:ea typeface="Meiryo UI" panose="020B0604030504040204" pitchFamily="50" charset="-128"/>
                  <a:cs typeface="Times New Roman"/>
                </a:rPr>
                <a:t>4</a:t>
              </a:r>
              <a:r>
                <a:rPr lang="ja-JP" altLang="en-US" sz="1000" kern="100" dirty="0" smtClean="0">
                  <a:latin typeface="Meiryo UI" panose="020B0604030504040204" pitchFamily="50" charset="-128"/>
                  <a:ea typeface="Meiryo UI" panose="020B0604030504040204" pitchFamily="50" charset="-128"/>
                  <a:cs typeface="Times New Roman"/>
                </a:rPr>
                <a:t>　救急救命士の養成・能力向上</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smtClean="0">
                  <a:latin typeface="Meiryo UI" panose="020B0604030504040204" pitchFamily="50" charset="-128"/>
                  <a:ea typeface="Meiryo UI" panose="020B0604030504040204" pitchFamily="50" charset="-128"/>
                  <a:cs typeface="Times New Roman"/>
                </a:rPr>
                <a:t>危機管理室</a:t>
              </a:r>
              <a:r>
                <a:rPr lang="en-US" altLang="ja-JP" sz="1000" kern="100" dirty="0" smtClean="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smtClean="0">
                  <a:latin typeface="Meiryo UI" panose="020B0604030504040204" pitchFamily="50" charset="-128"/>
                  <a:ea typeface="Meiryo UI" panose="020B0604030504040204" pitchFamily="50" charset="-128"/>
                  <a:cs typeface="Times New Roman"/>
                </a:rPr>
                <a:t>	9</a:t>
              </a:r>
              <a:r>
                <a:rPr lang="en-US" altLang="ja-JP" sz="1000" kern="100" dirty="0" smtClean="0">
                  <a:latin typeface="Meiryo UI" panose="020B0604030504040204" pitchFamily="50" charset="-128"/>
                  <a:ea typeface="Meiryo UI" panose="020B0604030504040204" pitchFamily="50" charset="-128"/>
                  <a:cs typeface="Times New Roman"/>
                </a:rPr>
                <a:t>5</a:t>
              </a:r>
              <a:r>
                <a:rPr lang="ja-JP" altLang="en-US" sz="1000" kern="100" dirty="0" smtClean="0">
                  <a:latin typeface="Meiryo UI" panose="020B0604030504040204" pitchFamily="50" charset="-128"/>
                  <a:ea typeface="Meiryo UI" panose="020B0604030504040204" pitchFamily="50" charset="-128"/>
                  <a:cs typeface="Times New Roman"/>
                </a:rPr>
                <a:t>　救出救助活動体制の充実・強化</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smtClean="0">
                  <a:latin typeface="Meiryo UI" panose="020B0604030504040204" pitchFamily="50" charset="-128"/>
                  <a:ea typeface="Meiryo UI" panose="020B0604030504040204" pitchFamily="50" charset="-128"/>
                  <a:cs typeface="Times New Roman"/>
                </a:rPr>
                <a:t>警察本部</a:t>
              </a:r>
              <a:r>
                <a:rPr lang="en-US" altLang="ja-JP" sz="1000" kern="100" dirty="0" smtClean="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altLang="ja-JP" sz="1000" kern="100" dirty="0">
                  <a:latin typeface="Meiryo UI" panose="020B0604030504040204" pitchFamily="50" charset="-128"/>
                  <a:ea typeface="Meiryo UI" panose="020B0604030504040204" pitchFamily="50" charset="-128"/>
                  <a:cs typeface="Times New Roman"/>
                </a:rPr>
                <a:t>)	</a:t>
              </a:r>
              <a:r>
                <a:rPr lang="en-US" sz="1000" kern="100" dirty="0" smtClean="0">
                  <a:latin typeface="Meiryo UI" panose="020B0604030504040204" pitchFamily="50" charset="-128"/>
                  <a:ea typeface="Meiryo UI" panose="020B0604030504040204" pitchFamily="50" charset="-128"/>
                  <a:cs typeface="Times New Roman"/>
                </a:rPr>
                <a:t>9</a:t>
              </a:r>
              <a:r>
                <a:rPr lang="en-US" altLang="ja-JP" sz="1000" kern="100" dirty="0" smtClean="0">
                  <a:latin typeface="Meiryo UI" panose="020B0604030504040204" pitchFamily="50" charset="-128"/>
                  <a:ea typeface="Meiryo UI" panose="020B0604030504040204" pitchFamily="50" charset="-128"/>
                  <a:cs typeface="Times New Roman"/>
                </a:rPr>
                <a:t>6</a:t>
              </a:r>
              <a:r>
                <a:rPr lang="ja-JP" altLang="en-US" sz="1000" kern="100" dirty="0" smtClean="0">
                  <a:latin typeface="Meiryo UI" panose="020B0604030504040204" pitchFamily="50" charset="-128"/>
                  <a:ea typeface="Meiryo UI" panose="020B0604030504040204" pitchFamily="50" charset="-128"/>
                  <a:cs typeface="Times New Roman"/>
                </a:rPr>
                <a:t>　災害対策本部要員等の訓練・スキルアップ</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smtClean="0">
                  <a:latin typeface="Meiryo UI" panose="020B0604030504040204" pitchFamily="50" charset="-128"/>
                  <a:ea typeface="Meiryo UI" panose="020B0604030504040204" pitchFamily="50" charset="-128"/>
                  <a:cs typeface="Times New Roman"/>
                </a:rPr>
                <a:t>危機管理室</a:t>
              </a:r>
              <a:r>
                <a:rPr lang="en-US" altLang="ja-JP" sz="1000" kern="100" dirty="0" smtClean="0">
                  <a:latin typeface="Meiryo UI" panose="020B0604030504040204" pitchFamily="50" charset="-128"/>
                  <a:ea typeface="Meiryo UI" panose="020B0604030504040204" pitchFamily="50" charset="-128"/>
                  <a:cs typeface="Times New Roman"/>
                </a:rPr>
                <a:t>】</a:t>
              </a:r>
            </a:p>
            <a:p>
              <a:pPr marL="536575" indent="-495300" algn="just">
                <a:lnSpc>
                  <a:spcPts val="1200"/>
                </a:lnSpc>
              </a:pPr>
              <a:r>
                <a:rPr lang="en-US" sz="1000" kern="100" dirty="0" smtClean="0">
                  <a:latin typeface="Meiryo UI" panose="020B0604030504040204" pitchFamily="50" charset="-128"/>
                  <a:ea typeface="Meiryo UI" panose="020B0604030504040204" pitchFamily="50" charset="-128"/>
                  <a:cs typeface="Times New Roman"/>
                </a:rPr>
                <a:t>	9</a:t>
              </a:r>
              <a:r>
                <a:rPr lang="en-US" altLang="ja-JP" sz="1000" kern="100" dirty="0" smtClean="0">
                  <a:latin typeface="Meiryo UI" panose="020B0604030504040204" pitchFamily="50" charset="-128"/>
                  <a:ea typeface="Meiryo UI" panose="020B0604030504040204" pitchFamily="50" charset="-128"/>
                  <a:cs typeface="Times New Roman"/>
                </a:rPr>
                <a:t>7</a:t>
              </a:r>
              <a:r>
                <a:rPr lang="ja-JP" altLang="en-US" sz="1000" kern="100" dirty="0" smtClean="0">
                  <a:latin typeface="Meiryo UI" panose="020B0604030504040204" pitchFamily="50" charset="-128"/>
                  <a:ea typeface="Meiryo UI" panose="020B0604030504040204" pitchFamily="50" charset="-128"/>
                  <a:cs typeface="Times New Roman"/>
                </a:rPr>
                <a:t>　発災後の緊急時における財務処理体制の確保</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smtClean="0">
                  <a:latin typeface="Meiryo UI" panose="020B0604030504040204" pitchFamily="50" charset="-128"/>
                  <a:ea typeface="Meiryo UI" panose="020B0604030504040204" pitchFamily="50" charset="-128"/>
                  <a:cs typeface="Times New Roman"/>
                </a:rPr>
                <a:t>会計局</a:t>
              </a:r>
              <a:r>
                <a:rPr lang="en-US" altLang="ja-JP" sz="1000" kern="100" dirty="0" smtClean="0">
                  <a:latin typeface="Meiryo UI" panose="020B0604030504040204" pitchFamily="50" charset="-128"/>
                  <a:ea typeface="Meiryo UI" panose="020B0604030504040204" pitchFamily="50" charset="-128"/>
                  <a:cs typeface="Times New Roman"/>
                </a:rPr>
                <a:t>】</a:t>
              </a:r>
            </a:p>
            <a:p>
              <a:pPr marL="536575" indent="-495300" algn="just">
                <a:lnSpc>
                  <a:spcPts val="1200"/>
                </a:lnSpc>
              </a:pPr>
              <a:endParaRPr lang="en-US" altLang="ja-JP" sz="1000" kern="100" dirty="0">
                <a:latin typeface="Meiryo UI" panose="020B0604030504040204" pitchFamily="50" charset="-128"/>
                <a:ea typeface="Meiryo UI" panose="020B0604030504040204" pitchFamily="50" charset="-128"/>
                <a:cs typeface="Times New Roman"/>
              </a:endParaRPr>
            </a:p>
            <a:p>
              <a:pPr marL="536575" indent="-495300" algn="just">
                <a:lnSpc>
                  <a:spcPts val="1200"/>
                </a:lnSpc>
              </a:pPr>
              <a:endParaRPr lang="ja-JP" altLang="en-US" sz="500" kern="100" dirty="0">
                <a:latin typeface="Meiryo UI" panose="020B0604030504040204" pitchFamily="50" charset="-128"/>
                <a:ea typeface="Meiryo UI" panose="020B0604030504040204" pitchFamily="50" charset="-128"/>
                <a:cs typeface="Times New Roman"/>
              </a:endParaRPr>
            </a:p>
            <a:p>
              <a:pPr marL="536575" indent="-536575" algn="just">
                <a:lnSpc>
                  <a:spcPts val="1200"/>
                </a:lnSpc>
              </a:pPr>
              <a:r>
                <a:rPr lang="en-US" sz="1000" kern="100" dirty="0" smtClean="0">
                  <a:latin typeface="Meiryo UI" panose="020B0604030504040204" pitchFamily="50" charset="-128"/>
                  <a:ea typeface="Meiryo UI" panose="020B0604030504040204" pitchFamily="50" charset="-128"/>
                  <a:cs typeface="Times New Roman"/>
                </a:rPr>
                <a:t>	9</a:t>
              </a:r>
              <a:r>
                <a:rPr lang="en-US" altLang="ja-JP" sz="1000" kern="100" dirty="0" smtClean="0">
                  <a:latin typeface="Meiryo UI" panose="020B0604030504040204" pitchFamily="50" charset="-128"/>
                  <a:ea typeface="Meiryo UI" panose="020B0604030504040204" pitchFamily="50" charset="-128"/>
                  <a:cs typeface="Times New Roman"/>
                </a:rPr>
                <a:t>8</a:t>
              </a:r>
              <a:r>
                <a:rPr lang="ja-JP" altLang="en-US" sz="1000" kern="100" dirty="0">
                  <a:latin typeface="Meiryo UI" panose="020B0604030504040204" pitchFamily="50" charset="-128"/>
                  <a:ea typeface="Meiryo UI" panose="020B0604030504040204" pitchFamily="50" charset="-128"/>
                  <a:cs typeface="Times New Roman"/>
                </a:rPr>
                <a:t>　市町村地域防災計画の策定</a:t>
              </a: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改訂</a:t>
              </a:r>
              <a:r>
                <a:rPr lang="en-US"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支援</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a:t>
              </a:r>
              <a:r>
                <a:rPr lang="en-US" altLang="ja-JP" sz="1000" kern="100" dirty="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a:p>
              <a:pPr marL="536575" indent="-536575" algn="just">
                <a:lnSpc>
                  <a:spcPts val="1200"/>
                </a:lnSpc>
              </a:pPr>
              <a:r>
                <a:rPr lang="en-US" sz="1000" kern="100" dirty="0" smtClean="0">
                  <a:latin typeface="Meiryo UI" panose="020B0604030504040204" pitchFamily="50" charset="-128"/>
                  <a:ea typeface="Meiryo UI" panose="020B0604030504040204" pitchFamily="50" charset="-128"/>
                  <a:cs typeface="Times New Roman"/>
                </a:rPr>
                <a:t>	9</a:t>
              </a:r>
              <a:r>
                <a:rPr lang="en-US" altLang="ja-JP" sz="1000" kern="100" dirty="0" smtClean="0">
                  <a:latin typeface="Meiryo UI" panose="020B0604030504040204" pitchFamily="50" charset="-128"/>
                  <a:ea typeface="Meiryo UI" panose="020B0604030504040204" pitchFamily="50" charset="-128"/>
                  <a:cs typeface="Times New Roman"/>
                </a:rPr>
                <a:t>9</a:t>
              </a:r>
              <a:r>
                <a:rPr lang="ja-JP" altLang="en-US" sz="1000" kern="100" dirty="0">
                  <a:latin typeface="Meiryo UI" panose="020B0604030504040204" pitchFamily="50" charset="-128"/>
                  <a:ea typeface="Meiryo UI" panose="020B0604030504040204" pitchFamily="50" charset="-128"/>
                  <a:cs typeface="Times New Roman"/>
                </a:rPr>
                <a:t>　地区防災計画の策定支援</a:t>
              </a:r>
              <a:r>
                <a:rPr lang="en-US" altLang="ja-JP" sz="1000" kern="100" dirty="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危機管理室</a:t>
              </a:r>
              <a:r>
                <a:rPr lang="en-US" altLang="ja-JP" sz="1000" kern="100" dirty="0" smtClean="0">
                  <a:latin typeface="Meiryo UI" panose="020B0604030504040204" pitchFamily="50" charset="-128"/>
                  <a:ea typeface="Meiryo UI" panose="020B0604030504040204" pitchFamily="50" charset="-128"/>
                  <a:cs typeface="Times New Roman"/>
                </a:rPr>
                <a:t>】</a:t>
              </a:r>
            </a:p>
            <a:p>
              <a:pPr marL="449263" indent="-449263" algn="just">
                <a:lnSpc>
                  <a:spcPts val="1200"/>
                </a:lnSpc>
              </a:pPr>
              <a:r>
                <a:rPr lang="ja-JP" altLang="en-US" sz="1000" kern="100" dirty="0" smtClean="0">
                  <a:latin typeface="Meiryo UI" panose="020B0604030504040204" pitchFamily="50" charset="-128"/>
                  <a:ea typeface="Meiryo UI" panose="020B0604030504040204" pitchFamily="50" charset="-128"/>
                  <a:cs typeface="Times New Roman"/>
                </a:rPr>
                <a:t> </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a:latin typeface="Meiryo UI" panose="020B0604030504040204" pitchFamily="50" charset="-128"/>
                  <a:ea typeface="Meiryo UI" panose="020B0604030504040204" pitchFamily="50" charset="-128"/>
                  <a:cs typeface="Times New Roman"/>
                </a:rPr>
                <a:t>重点</a:t>
              </a:r>
              <a:r>
                <a:rPr lang="en-US" altLang="ja-JP" sz="1000" kern="100" dirty="0" smtClean="0">
                  <a:latin typeface="Meiryo UI" panose="020B0604030504040204" pitchFamily="50" charset="-128"/>
                  <a:ea typeface="Meiryo UI" panose="020B0604030504040204" pitchFamily="50" charset="-128"/>
                  <a:cs typeface="Times New Roman"/>
                </a:rPr>
                <a:t>)	</a:t>
              </a:r>
              <a:r>
                <a:rPr lang="en-US" sz="1000" kern="100" dirty="0" smtClean="0">
                  <a:latin typeface="Meiryo UI" panose="020B0604030504040204" pitchFamily="50" charset="-128"/>
                  <a:ea typeface="Meiryo UI" panose="020B0604030504040204" pitchFamily="50" charset="-128"/>
                  <a:cs typeface="Times New Roman"/>
                </a:rPr>
                <a:t>100</a:t>
              </a:r>
              <a:r>
                <a:rPr lang="ja-JP" altLang="en-US" sz="1000" kern="100" dirty="0" smtClean="0">
                  <a:latin typeface="Meiryo UI" panose="020B0604030504040204" pitchFamily="50" charset="-128"/>
                  <a:ea typeface="Meiryo UI" panose="020B0604030504040204" pitchFamily="50" charset="-128"/>
                  <a:cs typeface="Times New Roman"/>
                </a:rPr>
                <a:t>　地震災害に備えた市町村に対する支援</a:t>
              </a:r>
              <a:r>
                <a:rPr lang="en-US" altLang="ja-JP" sz="1000" kern="100" dirty="0" smtClean="0">
                  <a:latin typeface="Meiryo UI" panose="020B0604030504040204" pitchFamily="50" charset="-128"/>
                  <a:ea typeface="Meiryo UI" panose="020B0604030504040204" pitchFamily="50" charset="-128"/>
                  <a:cs typeface="Times New Roman"/>
                </a:rPr>
                <a:t>【</a:t>
              </a:r>
              <a:r>
                <a:rPr lang="ja-JP" altLang="en-US" sz="1000" kern="100" dirty="0" smtClean="0">
                  <a:latin typeface="Meiryo UI" panose="020B0604030504040204" pitchFamily="50" charset="-128"/>
                  <a:ea typeface="Meiryo UI" panose="020B0604030504040204" pitchFamily="50" charset="-128"/>
                  <a:cs typeface="Times New Roman"/>
                </a:rPr>
                <a:t>危機管理室</a:t>
              </a:r>
              <a:r>
                <a:rPr lang="en-US" altLang="ja-JP" sz="1000" kern="100" dirty="0" smtClean="0">
                  <a:latin typeface="Meiryo UI" panose="020B0604030504040204" pitchFamily="50" charset="-128"/>
                  <a:ea typeface="Meiryo UI" panose="020B0604030504040204" pitchFamily="50" charset="-128"/>
                  <a:cs typeface="Times New Roman"/>
                </a:rPr>
                <a:t>】</a:t>
              </a:r>
              <a:endParaRPr lang="ja-JP" altLang="en-US" sz="1000" kern="100" dirty="0">
                <a:latin typeface="Meiryo UI" panose="020B0604030504040204" pitchFamily="50" charset="-128"/>
                <a:ea typeface="Meiryo UI" panose="020B0604030504040204" pitchFamily="50" charset="-128"/>
                <a:cs typeface="Times New Roman"/>
              </a:endParaRPr>
            </a:p>
          </p:txBody>
        </p:sp>
        <p:sp>
          <p:nvSpPr>
            <p:cNvPr id="17" name="テキスト ボックス 16"/>
            <p:cNvSpPr txBox="1"/>
            <p:nvPr/>
          </p:nvSpPr>
          <p:spPr bwMode="blackWhite">
            <a:xfrm>
              <a:off x="6113461" y="4565351"/>
              <a:ext cx="5041829" cy="246221"/>
            </a:xfrm>
            <a:prstGeom prst="rect">
              <a:avLst/>
            </a:prstGeom>
            <a:noFill/>
          </p:spPr>
          <p:txBody>
            <a:bodyPr wrap="none" rtlCol="0">
              <a:spAutoFit/>
            </a:bodyPr>
            <a:lstStyle/>
            <a:p>
              <a:pPr marL="711200" indent="-711200">
                <a:lnSpc>
                  <a:spcPts val="1200"/>
                </a:lnSpc>
              </a:pPr>
              <a:r>
                <a:rPr lang="ja-JP" altLang="en-US" sz="1050" b="1" kern="100" dirty="0">
                  <a:latin typeface="Meiryo UI" panose="020B0604030504040204" pitchFamily="50" charset="-128"/>
                  <a:ea typeface="Meiryo UI" panose="020B0604030504040204" pitchFamily="50" charset="-128"/>
                  <a:cs typeface="Times New Roman"/>
                </a:rPr>
                <a:t>ミッション</a:t>
              </a:r>
              <a:r>
                <a:rPr lang="en-US" altLang="ja-JP" sz="1050" b="1" kern="100" dirty="0">
                  <a:latin typeface="Meiryo UI" panose="020B0604030504040204" pitchFamily="50" charset="-128"/>
                  <a:ea typeface="Meiryo UI" panose="020B0604030504040204" pitchFamily="50" charset="-128"/>
                  <a:cs typeface="Times New Roman"/>
                </a:rPr>
                <a:t>Ⅲ	</a:t>
              </a:r>
              <a:r>
                <a:rPr lang="ja-JP" altLang="en-US" sz="1050" b="1" kern="100" spc="-14" dirty="0">
                  <a:latin typeface="Meiryo UI" panose="020B0604030504040204" pitchFamily="50" charset="-128"/>
                  <a:ea typeface="Meiryo UI" panose="020B0604030504040204" pitchFamily="50" charset="-128"/>
                  <a:cs typeface="Times New Roman"/>
                </a:rPr>
                <a:t>「大都市・大阪」</a:t>
              </a:r>
              <a:r>
                <a:rPr lang="ja-JP" altLang="en-US" sz="1050" b="1" kern="100" dirty="0">
                  <a:latin typeface="Meiryo UI" panose="020B0604030504040204" pitchFamily="50" charset="-128"/>
                  <a:ea typeface="Meiryo UI" panose="020B0604030504040204" pitchFamily="50" charset="-128"/>
                  <a:cs typeface="Times New Roman"/>
                </a:rPr>
                <a:t>の府民生活と経済の、迅速な回復のための、復旧復興対策</a:t>
              </a:r>
            </a:p>
          </p:txBody>
        </p:sp>
        <p:sp>
          <p:nvSpPr>
            <p:cNvPr id="18" name="テキスト ボックス 17"/>
            <p:cNvSpPr txBox="1"/>
            <p:nvPr/>
          </p:nvSpPr>
          <p:spPr bwMode="blackWhite">
            <a:xfrm>
              <a:off x="6113461" y="6708820"/>
              <a:ext cx="1160895" cy="246221"/>
            </a:xfrm>
            <a:prstGeom prst="rect">
              <a:avLst/>
            </a:prstGeom>
            <a:noFill/>
          </p:spPr>
          <p:txBody>
            <a:bodyPr wrap="none" rtlCol="0">
              <a:spAutoFit/>
            </a:bodyPr>
            <a:lstStyle/>
            <a:p>
              <a:pPr>
                <a:lnSpc>
                  <a:spcPts val="1200"/>
                </a:lnSpc>
              </a:pPr>
              <a:r>
                <a:rPr lang="ja-JP" altLang="en-US" sz="1050" b="1" kern="100" dirty="0">
                  <a:latin typeface="Meiryo UI" panose="020B0604030504040204" pitchFamily="50" charset="-128"/>
                  <a:ea typeface="Meiryo UI" panose="020B0604030504040204" pitchFamily="50" charset="-128"/>
                  <a:cs typeface="Times New Roman"/>
                </a:rPr>
                <a:t>行政機能の維持 </a:t>
              </a:r>
            </a:p>
          </p:txBody>
        </p:sp>
        <p:sp>
          <p:nvSpPr>
            <p:cNvPr id="19" name="テキスト ボックス 18"/>
            <p:cNvSpPr txBox="1"/>
            <p:nvPr/>
          </p:nvSpPr>
          <p:spPr bwMode="blackWhite">
            <a:xfrm>
              <a:off x="6113461" y="8677595"/>
              <a:ext cx="2593980" cy="246221"/>
            </a:xfrm>
            <a:prstGeom prst="rect">
              <a:avLst/>
            </a:prstGeom>
            <a:noFill/>
          </p:spPr>
          <p:txBody>
            <a:bodyPr wrap="none" rtlCol="0">
              <a:spAutoFit/>
            </a:bodyPr>
            <a:lstStyle/>
            <a:p>
              <a:pPr>
                <a:lnSpc>
                  <a:spcPts val="1200"/>
                </a:lnSpc>
              </a:pPr>
              <a:r>
                <a:rPr lang="ja-JP" altLang="en-US" sz="1050" b="1" kern="100" dirty="0">
                  <a:latin typeface="Meiryo UI" panose="020B0604030504040204" pitchFamily="50" charset="-128"/>
                  <a:ea typeface="Meiryo UI" panose="020B0604030504040204" pitchFamily="50" charset="-128"/>
                  <a:cs typeface="Times New Roman"/>
                </a:rPr>
                <a:t>市町村の計画的な災害対策推進への支援 </a:t>
              </a:r>
            </a:p>
          </p:txBody>
        </p:sp>
      </p:grpSp>
    </p:spTree>
    <p:extLst>
      <p:ext uri="{BB962C8B-B14F-4D97-AF65-F5344CB8AC3E}">
        <p14:creationId xmlns:p14="http://schemas.microsoft.com/office/powerpoint/2010/main" val="2470230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1713</TotalTime>
  <Words>487</Words>
  <Application>Microsoft Office PowerPoint</Application>
  <PresentationFormat>A3 297x420 mm</PresentationFormat>
  <Paragraphs>294</Paragraphs>
  <Slides>2</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2</vt:i4>
      </vt:variant>
    </vt:vector>
  </HeadingPairs>
  <TitlesOfParts>
    <vt:vector size="17" baseType="lpstr">
      <vt:lpstr>HGP明朝E</vt:lpstr>
      <vt:lpstr>HG丸ｺﾞｼｯｸM-PRO</vt:lpstr>
      <vt:lpstr>Meiryo UI</vt:lpstr>
      <vt:lpstr>ＭＳ Ｐゴシック</vt:lpstr>
      <vt:lpstr>ＭＳ ゴシック</vt:lpstr>
      <vt:lpstr>ＭＳ 明朝</vt:lpstr>
      <vt:lpstr>游ゴシック</vt:lpstr>
      <vt:lpstr>游ゴシック Light</vt:lpstr>
      <vt:lpstr>Arial</vt:lpstr>
      <vt:lpstr>Calibri</vt:lpstr>
      <vt:lpstr>Calibri Light</vt:lpstr>
      <vt:lpstr>Century</vt:lpstr>
      <vt:lpstr>Times New Roman</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小城　正樹</dc:creator>
  <cp:lastModifiedBy>内屋　雅人</cp:lastModifiedBy>
  <cp:revision>170</cp:revision>
  <cp:lastPrinted>2019-01-24T04:50:21Z</cp:lastPrinted>
  <dcterms:created xsi:type="dcterms:W3CDTF">2018-12-03T06:41:58Z</dcterms:created>
  <dcterms:modified xsi:type="dcterms:W3CDTF">2019-01-28T03:49:25Z</dcterms:modified>
</cp:coreProperties>
</file>