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9" r:id="rId2"/>
  </p:sldIdLst>
  <p:sldSz cx="15122525" cy="10693400"/>
  <p:notesSz cx="6646863" cy="9777413"/>
  <p:defaultTex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3963546-33DF-4E84-9D11-BFCE6AF25C46}">
          <p14:sldIdLst>
            <p14:sldId id="269"/>
          </p14:sldIdLst>
        </p14:section>
        <p14:section name="タイトルなしのセクション" id="{EA605B47-2FFD-4E8F-81B0-CD320E167F7A}">
          <p14:sldIdLst/>
        </p14:section>
      </p14:sectionLst>
    </p:ext>
    <p:ext uri="{EFAFB233-063F-42B5-8137-9DF3F51BA10A}">
      <p15:sldGuideLst xmlns:p15="http://schemas.microsoft.com/office/powerpoint/2012/main">
        <p15:guide id="1" orient="horz" pos="3368">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B21"/>
    <a:srgbClr val="FF967D"/>
    <a:srgbClr val="FF714F"/>
    <a:srgbClr val="FF8F75"/>
    <a:srgbClr val="FFCABD"/>
    <a:srgbClr val="FFCCFF"/>
    <a:srgbClr val="256EFF"/>
    <a:srgbClr val="FFFF99"/>
    <a:srgbClr val="94B1D4"/>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2" autoAdjust="0"/>
    <p:restoredTop sz="95936" autoAdjust="0"/>
  </p:normalViewPr>
  <p:slideViewPr>
    <p:cSldViewPr showGuides="1">
      <p:cViewPr varScale="1">
        <p:scale>
          <a:sx n="48" d="100"/>
          <a:sy n="48" d="100"/>
        </p:scale>
        <p:origin x="1200" y="60"/>
      </p:cViewPr>
      <p:guideLst>
        <p:guide orient="horz" pos="3368"/>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880101" cy="488793"/>
          </a:xfrm>
          <a:prstGeom prst="rect">
            <a:avLst/>
          </a:prstGeom>
        </p:spPr>
        <p:txBody>
          <a:bodyPr vert="horz" lIns="89663" tIns="44832" rIns="89663" bIns="44832"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5" y="0"/>
            <a:ext cx="2880101" cy="488793"/>
          </a:xfrm>
          <a:prstGeom prst="rect">
            <a:avLst/>
          </a:prstGeom>
        </p:spPr>
        <p:txBody>
          <a:bodyPr vert="horz" lIns="89663" tIns="44832" rIns="89663" bIns="44832" rtlCol="0"/>
          <a:lstStyle>
            <a:lvl1pPr algn="r">
              <a:defRPr sz="1200"/>
            </a:lvl1pPr>
          </a:lstStyle>
          <a:p>
            <a:fld id="{0C8DD1BE-2953-48A1-9B0F-C38EFFD7B669}" type="datetimeFigureOut">
              <a:rPr kumimoji="1" lang="ja-JP" altLang="en-US" smtClean="0"/>
              <a:t>2019/1/23</a:t>
            </a:fld>
            <a:endParaRPr kumimoji="1" lang="ja-JP" altLang="en-US"/>
          </a:p>
        </p:txBody>
      </p:sp>
      <p:sp>
        <p:nvSpPr>
          <p:cNvPr id="4" name="スライド イメージ プレースホルダー 3"/>
          <p:cNvSpPr>
            <a:spLocks noGrp="1" noRot="1" noChangeAspect="1"/>
          </p:cNvSpPr>
          <p:nvPr>
            <p:ph type="sldImg" idx="2"/>
          </p:nvPr>
        </p:nvSpPr>
        <p:spPr>
          <a:xfrm>
            <a:off x="731838" y="733425"/>
            <a:ext cx="5183187" cy="3665538"/>
          </a:xfrm>
          <a:prstGeom prst="rect">
            <a:avLst/>
          </a:prstGeom>
          <a:noFill/>
          <a:ln w="12700">
            <a:solidFill>
              <a:prstClr val="black"/>
            </a:solidFill>
          </a:ln>
        </p:spPr>
        <p:txBody>
          <a:bodyPr vert="horz" lIns="89663" tIns="44832" rIns="89663" bIns="44832" rtlCol="0" anchor="ctr"/>
          <a:lstStyle/>
          <a:p>
            <a:endParaRPr lang="ja-JP" altLang="en-US"/>
          </a:p>
        </p:txBody>
      </p:sp>
      <p:sp>
        <p:nvSpPr>
          <p:cNvPr id="5" name="ノート プレースホルダー 4"/>
          <p:cNvSpPr>
            <a:spLocks noGrp="1"/>
          </p:cNvSpPr>
          <p:nvPr>
            <p:ph type="body" sz="quarter" idx="3"/>
          </p:nvPr>
        </p:nvSpPr>
        <p:spPr>
          <a:xfrm>
            <a:off x="664999" y="4644310"/>
            <a:ext cx="5316870" cy="4399133"/>
          </a:xfrm>
          <a:prstGeom prst="rect">
            <a:avLst/>
          </a:prstGeom>
        </p:spPr>
        <p:txBody>
          <a:bodyPr vert="horz" lIns="89663" tIns="44832" rIns="89663" bIns="4483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287059"/>
            <a:ext cx="2880101" cy="488792"/>
          </a:xfrm>
          <a:prstGeom prst="rect">
            <a:avLst/>
          </a:prstGeom>
        </p:spPr>
        <p:txBody>
          <a:bodyPr vert="horz" lIns="89663" tIns="44832" rIns="89663" bIns="4483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5" y="9287059"/>
            <a:ext cx="2880101" cy="488792"/>
          </a:xfrm>
          <a:prstGeom prst="rect">
            <a:avLst/>
          </a:prstGeom>
        </p:spPr>
        <p:txBody>
          <a:bodyPr vert="horz" lIns="89663" tIns="44832" rIns="89663" bIns="44832" rtlCol="0" anchor="b"/>
          <a:lstStyle>
            <a:lvl1pPr algn="r">
              <a:defRPr sz="1200"/>
            </a:lvl1pPr>
          </a:lstStyle>
          <a:p>
            <a:fld id="{D128A1AF-D8EE-4EB1-B0FF-6B38B37F22F9}" type="slidenum">
              <a:rPr kumimoji="1" lang="ja-JP" altLang="en-US" smtClean="0"/>
              <a:t>‹#›</a:t>
            </a:fld>
            <a:endParaRPr kumimoji="1" lang="ja-JP" altLang="en-US"/>
          </a:p>
        </p:txBody>
      </p:sp>
    </p:spTree>
    <p:extLst>
      <p:ext uri="{BB962C8B-B14F-4D97-AF65-F5344CB8AC3E}">
        <p14:creationId xmlns:p14="http://schemas.microsoft.com/office/powerpoint/2010/main" val="643537472"/>
      </p:ext>
    </p:extLst>
  </p:cSld>
  <p:clrMap bg1="lt1" tx1="dk1" bg2="lt2" tx2="dk2" accent1="accent1" accent2="accent2" accent3="accent3" accent4="accent4" accent5="accent5" accent6="accent6" hlink="hlink" folHlink="folHlink"/>
  <p:notesStyle>
    <a:lvl1pPr marL="0" algn="l" defTabSz="1408010" rtl="0" eaLnBrk="1" latinLnBrk="0" hangingPunct="1">
      <a:defRPr kumimoji="1" sz="1800" kern="1200">
        <a:solidFill>
          <a:schemeClr val="tx1"/>
        </a:solidFill>
        <a:latin typeface="+mn-lt"/>
        <a:ea typeface="+mn-ea"/>
        <a:cs typeface="+mn-cs"/>
      </a:defRPr>
    </a:lvl1pPr>
    <a:lvl2pPr marL="704005" algn="l" defTabSz="1408010" rtl="0" eaLnBrk="1" latinLnBrk="0" hangingPunct="1">
      <a:defRPr kumimoji="1" sz="1800" kern="1200">
        <a:solidFill>
          <a:schemeClr val="tx1"/>
        </a:solidFill>
        <a:latin typeface="+mn-lt"/>
        <a:ea typeface="+mn-ea"/>
        <a:cs typeface="+mn-cs"/>
      </a:defRPr>
    </a:lvl2pPr>
    <a:lvl3pPr marL="1408010" algn="l" defTabSz="1408010" rtl="0" eaLnBrk="1" latinLnBrk="0" hangingPunct="1">
      <a:defRPr kumimoji="1" sz="1800" kern="1200">
        <a:solidFill>
          <a:schemeClr val="tx1"/>
        </a:solidFill>
        <a:latin typeface="+mn-lt"/>
        <a:ea typeface="+mn-ea"/>
        <a:cs typeface="+mn-cs"/>
      </a:defRPr>
    </a:lvl3pPr>
    <a:lvl4pPr marL="2112015" algn="l" defTabSz="1408010" rtl="0" eaLnBrk="1" latinLnBrk="0" hangingPunct="1">
      <a:defRPr kumimoji="1" sz="1800" kern="1200">
        <a:solidFill>
          <a:schemeClr val="tx1"/>
        </a:solidFill>
        <a:latin typeface="+mn-lt"/>
        <a:ea typeface="+mn-ea"/>
        <a:cs typeface="+mn-cs"/>
      </a:defRPr>
    </a:lvl4pPr>
    <a:lvl5pPr marL="2816020" algn="l" defTabSz="1408010" rtl="0" eaLnBrk="1" latinLnBrk="0" hangingPunct="1">
      <a:defRPr kumimoji="1" sz="1800" kern="1200">
        <a:solidFill>
          <a:schemeClr val="tx1"/>
        </a:solidFill>
        <a:latin typeface="+mn-lt"/>
        <a:ea typeface="+mn-ea"/>
        <a:cs typeface="+mn-cs"/>
      </a:defRPr>
    </a:lvl5pPr>
    <a:lvl6pPr marL="3520025" algn="l" defTabSz="1408010" rtl="0" eaLnBrk="1" latinLnBrk="0" hangingPunct="1">
      <a:defRPr kumimoji="1" sz="1800" kern="1200">
        <a:solidFill>
          <a:schemeClr val="tx1"/>
        </a:solidFill>
        <a:latin typeface="+mn-lt"/>
        <a:ea typeface="+mn-ea"/>
        <a:cs typeface="+mn-cs"/>
      </a:defRPr>
    </a:lvl6pPr>
    <a:lvl7pPr marL="4224030" algn="l" defTabSz="1408010" rtl="0" eaLnBrk="1" latinLnBrk="0" hangingPunct="1">
      <a:defRPr kumimoji="1" sz="1800" kern="1200">
        <a:solidFill>
          <a:schemeClr val="tx1"/>
        </a:solidFill>
        <a:latin typeface="+mn-lt"/>
        <a:ea typeface="+mn-ea"/>
        <a:cs typeface="+mn-cs"/>
      </a:defRPr>
    </a:lvl7pPr>
    <a:lvl8pPr marL="4928036" algn="l" defTabSz="1408010" rtl="0" eaLnBrk="1" latinLnBrk="0" hangingPunct="1">
      <a:defRPr kumimoji="1" sz="1800" kern="1200">
        <a:solidFill>
          <a:schemeClr val="tx1"/>
        </a:solidFill>
        <a:latin typeface="+mn-lt"/>
        <a:ea typeface="+mn-ea"/>
        <a:cs typeface="+mn-cs"/>
      </a:defRPr>
    </a:lvl8pPr>
    <a:lvl9pPr marL="5632040" algn="l" defTabSz="1408010" rtl="0" eaLnBrk="1" latinLnBrk="0" hangingPunct="1">
      <a:defRPr kumimoji="1"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31838" y="733425"/>
            <a:ext cx="5183187" cy="36655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28A1AF-D8EE-4EB1-B0FF-6B38B37F22F9}" type="slidenum">
              <a:rPr kumimoji="1" lang="ja-JP" altLang="en-US" smtClean="0"/>
              <a:t>1</a:t>
            </a:fld>
            <a:endParaRPr kumimoji="1" lang="ja-JP" altLang="en-US"/>
          </a:p>
        </p:txBody>
      </p:sp>
    </p:spTree>
    <p:extLst>
      <p:ext uri="{BB962C8B-B14F-4D97-AF65-F5344CB8AC3E}">
        <p14:creationId xmlns:p14="http://schemas.microsoft.com/office/powerpoint/2010/main" val="80796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8"/>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04005" indent="0" algn="ctr">
              <a:buNone/>
              <a:defRPr>
                <a:solidFill>
                  <a:schemeClr val="tx1">
                    <a:tint val="75000"/>
                  </a:schemeClr>
                </a:solidFill>
              </a:defRPr>
            </a:lvl2pPr>
            <a:lvl3pPr marL="1408010" indent="0" algn="ctr">
              <a:buNone/>
              <a:defRPr>
                <a:solidFill>
                  <a:schemeClr val="tx1">
                    <a:tint val="75000"/>
                  </a:schemeClr>
                </a:solidFill>
              </a:defRPr>
            </a:lvl3pPr>
            <a:lvl4pPr marL="2112015" indent="0" algn="ctr">
              <a:buNone/>
              <a:defRPr>
                <a:solidFill>
                  <a:schemeClr val="tx1">
                    <a:tint val="75000"/>
                  </a:schemeClr>
                </a:solidFill>
              </a:defRPr>
            </a:lvl4pPr>
            <a:lvl5pPr marL="2816020" indent="0" algn="ctr">
              <a:buNone/>
              <a:defRPr>
                <a:solidFill>
                  <a:schemeClr val="tx1">
                    <a:tint val="75000"/>
                  </a:schemeClr>
                </a:solidFill>
              </a:defRPr>
            </a:lvl5pPr>
            <a:lvl6pPr marL="3520025" indent="0" algn="ctr">
              <a:buNone/>
              <a:defRPr>
                <a:solidFill>
                  <a:schemeClr val="tx1">
                    <a:tint val="75000"/>
                  </a:schemeClr>
                </a:solidFill>
              </a:defRPr>
            </a:lvl6pPr>
            <a:lvl7pPr marL="4224030" indent="0" algn="ctr">
              <a:buNone/>
              <a:defRPr>
                <a:solidFill>
                  <a:schemeClr val="tx1">
                    <a:tint val="75000"/>
                  </a:schemeClr>
                </a:solidFill>
              </a:defRPr>
            </a:lvl7pPr>
            <a:lvl8pPr marL="4928036" indent="0" algn="ctr">
              <a:buNone/>
              <a:defRPr>
                <a:solidFill>
                  <a:schemeClr val="tx1">
                    <a:tint val="75000"/>
                  </a:schemeClr>
                </a:solidFill>
              </a:defRPr>
            </a:lvl8pPr>
            <a:lvl9pPr marL="56320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2124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42315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9" y="428236"/>
            <a:ext cx="9955661"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130323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6312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6" y="6871502"/>
            <a:ext cx="12854146" cy="2123828"/>
          </a:xfrm>
        </p:spPr>
        <p:txBody>
          <a:bodyPr anchor="t"/>
          <a:lstStyle>
            <a:lvl1pPr algn="l">
              <a:defRPr sz="6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6" y="4532320"/>
            <a:ext cx="12854146" cy="2339181"/>
          </a:xfrm>
        </p:spPr>
        <p:txBody>
          <a:bodyPr anchor="b"/>
          <a:lstStyle>
            <a:lvl1pPr marL="0" indent="0">
              <a:buNone/>
              <a:defRPr sz="3100">
                <a:solidFill>
                  <a:schemeClr val="tx1">
                    <a:tint val="75000"/>
                  </a:schemeClr>
                </a:solidFill>
              </a:defRPr>
            </a:lvl1pPr>
            <a:lvl2pPr marL="704005" indent="0">
              <a:buNone/>
              <a:defRPr sz="2800">
                <a:solidFill>
                  <a:schemeClr val="tx1">
                    <a:tint val="75000"/>
                  </a:schemeClr>
                </a:solidFill>
              </a:defRPr>
            </a:lvl2pPr>
            <a:lvl3pPr marL="1408010" indent="0">
              <a:buNone/>
              <a:defRPr sz="2400">
                <a:solidFill>
                  <a:schemeClr val="tx1">
                    <a:tint val="75000"/>
                  </a:schemeClr>
                </a:solidFill>
              </a:defRPr>
            </a:lvl3pPr>
            <a:lvl4pPr marL="2112015" indent="0">
              <a:buNone/>
              <a:defRPr sz="2200">
                <a:solidFill>
                  <a:schemeClr val="tx1">
                    <a:tint val="75000"/>
                  </a:schemeClr>
                </a:solidFill>
              </a:defRPr>
            </a:lvl4pPr>
            <a:lvl5pPr marL="2816020" indent="0">
              <a:buNone/>
              <a:defRPr sz="2200">
                <a:solidFill>
                  <a:schemeClr val="tx1">
                    <a:tint val="75000"/>
                  </a:schemeClr>
                </a:solidFill>
              </a:defRPr>
            </a:lvl5pPr>
            <a:lvl6pPr marL="3520025" indent="0">
              <a:buNone/>
              <a:defRPr sz="2200">
                <a:solidFill>
                  <a:schemeClr val="tx1">
                    <a:tint val="75000"/>
                  </a:schemeClr>
                </a:solidFill>
              </a:defRPr>
            </a:lvl6pPr>
            <a:lvl7pPr marL="4224030" indent="0">
              <a:buNone/>
              <a:defRPr sz="2200">
                <a:solidFill>
                  <a:schemeClr val="tx1">
                    <a:tint val="75000"/>
                  </a:schemeClr>
                </a:solidFill>
              </a:defRPr>
            </a:lvl7pPr>
            <a:lvl8pPr marL="4928036" indent="0">
              <a:buNone/>
              <a:defRPr sz="2200">
                <a:solidFill>
                  <a:schemeClr val="tx1">
                    <a:tint val="75000"/>
                  </a:schemeClr>
                </a:solidFill>
              </a:defRPr>
            </a:lvl8pPr>
            <a:lvl9pPr marL="5632040"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93982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2019/1/23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77896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30" y="2393642"/>
            <a:ext cx="6681741"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30" y="3391195"/>
            <a:ext cx="6681741"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6" y="2393642"/>
            <a:ext cx="6684367"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6" y="3391195"/>
            <a:ext cx="6684367"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E86C54-A728-49FF-AEB6-9382D566D249}" type="datetimeFigureOut">
              <a:rPr kumimoji="1" lang="ja-JP" altLang="en-US" smtClean="0"/>
              <a:t>2019/1/23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7070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E86C54-A728-49FF-AEB6-9382D566D249}" type="datetimeFigureOut">
              <a:rPr kumimoji="1" lang="ja-JP" altLang="en-US" smtClean="0"/>
              <a:t>2019/1/23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01578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E86C54-A728-49FF-AEB6-9382D566D249}" type="datetimeFigureOut">
              <a:rPr kumimoji="1" lang="ja-JP" altLang="en-US" smtClean="0"/>
              <a:t>2019/1/23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368444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0" y="425756"/>
            <a:ext cx="4975207" cy="1811937"/>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8" y="425758"/>
            <a:ext cx="8453912" cy="9126520"/>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30" y="2237696"/>
            <a:ext cx="4975207" cy="7314583"/>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2019/1/23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558550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3"/>
            <a:ext cx="9073515" cy="883691"/>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2" y="955475"/>
            <a:ext cx="9073515" cy="6416040"/>
          </a:xfrm>
        </p:spPr>
        <p:txBody>
          <a:bodyPr/>
          <a:lstStyle>
            <a:lvl1pPr marL="0" indent="0">
              <a:buNone/>
              <a:defRPr sz="5000"/>
            </a:lvl1pPr>
            <a:lvl2pPr marL="704005" indent="0">
              <a:buNone/>
              <a:defRPr sz="4300"/>
            </a:lvl2pPr>
            <a:lvl3pPr marL="1408010" indent="0">
              <a:buNone/>
              <a:defRPr sz="3700"/>
            </a:lvl3pPr>
            <a:lvl4pPr marL="2112015" indent="0">
              <a:buNone/>
              <a:defRPr sz="3100"/>
            </a:lvl4pPr>
            <a:lvl5pPr marL="2816020" indent="0">
              <a:buNone/>
              <a:defRPr sz="3100"/>
            </a:lvl5pPr>
            <a:lvl6pPr marL="3520025" indent="0">
              <a:buNone/>
              <a:defRPr sz="3100"/>
            </a:lvl6pPr>
            <a:lvl7pPr marL="4224030" indent="0">
              <a:buNone/>
              <a:defRPr sz="3100"/>
            </a:lvl7pPr>
            <a:lvl8pPr marL="4928036" indent="0">
              <a:buNone/>
              <a:defRPr sz="3100"/>
            </a:lvl8pPr>
            <a:lvl9pPr marL="5632040" indent="0">
              <a:buNone/>
              <a:defRPr sz="3100"/>
            </a:lvl9pPr>
          </a:lstStyle>
          <a:p>
            <a:endParaRPr kumimoji="1" lang="ja-JP" altLang="en-US"/>
          </a:p>
        </p:txBody>
      </p:sp>
      <p:sp>
        <p:nvSpPr>
          <p:cNvPr id="4" name="テキスト プレースホルダー 3"/>
          <p:cNvSpPr>
            <a:spLocks noGrp="1"/>
          </p:cNvSpPr>
          <p:nvPr>
            <p:ph type="body" sz="half" idx="2"/>
          </p:nvPr>
        </p:nvSpPr>
        <p:spPr>
          <a:xfrm>
            <a:off x="2964122" y="8369073"/>
            <a:ext cx="9073515" cy="1254989"/>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2019/1/23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1940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28232"/>
            <a:ext cx="13610273" cy="1782233"/>
          </a:xfrm>
          <a:prstGeom prst="rect">
            <a:avLst/>
          </a:prstGeom>
        </p:spPr>
        <p:txBody>
          <a:bodyPr vert="horz" lIns="140801" tIns="70401" rIns="140801" bIns="7040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95129"/>
            <a:ext cx="13610273" cy="7057149"/>
          </a:xfrm>
          <a:prstGeom prst="rect">
            <a:avLst/>
          </a:prstGeom>
        </p:spPr>
        <p:txBody>
          <a:bodyPr vert="horz" lIns="140801" tIns="70401" rIns="140801" bIns="7040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8" y="9911202"/>
            <a:ext cx="3528590" cy="569325"/>
          </a:xfrm>
          <a:prstGeom prst="rect">
            <a:avLst/>
          </a:prstGeom>
        </p:spPr>
        <p:txBody>
          <a:bodyPr vert="horz" lIns="140801" tIns="70401" rIns="140801" bIns="70401" rtlCol="0" anchor="ctr"/>
          <a:lstStyle>
            <a:lvl1pPr algn="l">
              <a:defRPr sz="1800">
                <a:solidFill>
                  <a:schemeClr val="tx1">
                    <a:tint val="75000"/>
                  </a:schemeClr>
                </a:solidFill>
              </a:defRPr>
            </a:lvl1pPr>
          </a:lstStyle>
          <a:p>
            <a:fld id="{12E86C54-A728-49FF-AEB6-9382D566D249}" type="datetimeFigureOut">
              <a:rPr kumimoji="1" lang="ja-JP" altLang="en-US" smtClean="0"/>
              <a:t>2019/1/23</a:t>
            </a:fld>
            <a:endParaRPr kumimoji="1" lang="ja-JP" altLang="en-US"/>
          </a:p>
        </p:txBody>
      </p:sp>
      <p:sp>
        <p:nvSpPr>
          <p:cNvPr id="5" name="フッター プレースホルダー 4"/>
          <p:cNvSpPr>
            <a:spLocks noGrp="1"/>
          </p:cNvSpPr>
          <p:nvPr>
            <p:ph type="ftr" sz="quarter" idx="3"/>
          </p:nvPr>
        </p:nvSpPr>
        <p:spPr>
          <a:xfrm>
            <a:off x="5166862" y="9911202"/>
            <a:ext cx="4788801" cy="569325"/>
          </a:xfrm>
          <a:prstGeom prst="rect">
            <a:avLst/>
          </a:prstGeom>
        </p:spPr>
        <p:txBody>
          <a:bodyPr vert="horz" lIns="140801" tIns="70401" rIns="140801" bIns="70401"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1" y="9911202"/>
            <a:ext cx="3528590" cy="569325"/>
          </a:xfrm>
          <a:prstGeom prst="rect">
            <a:avLst/>
          </a:prstGeom>
        </p:spPr>
        <p:txBody>
          <a:bodyPr vert="horz" lIns="140801" tIns="70401" rIns="140801" bIns="70401" rtlCol="0" anchor="ctr"/>
          <a:lstStyle>
            <a:lvl1pPr algn="r">
              <a:defRPr sz="1800">
                <a:solidFill>
                  <a:schemeClr val="tx1">
                    <a:tint val="75000"/>
                  </a:schemeClr>
                </a:solidFill>
              </a:defRPr>
            </a:lvl1p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575391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08010" rtl="0" eaLnBrk="1" latinLnBrk="0" hangingPunct="1">
        <a:spcBef>
          <a:spcPct val="0"/>
        </a:spcBef>
        <a:buNone/>
        <a:defRPr kumimoji="1" sz="6800" kern="1200">
          <a:solidFill>
            <a:schemeClr val="tx1"/>
          </a:solidFill>
          <a:latin typeface="+mj-lt"/>
          <a:ea typeface="+mj-ea"/>
          <a:cs typeface="+mj-cs"/>
        </a:defRPr>
      </a:lvl1pPr>
    </p:titleStyle>
    <p:bodyStyle>
      <a:lvl1pPr marL="528003" indent="-528003" algn="l" defTabSz="1408010" rtl="0" eaLnBrk="1" latinLnBrk="0" hangingPunct="1">
        <a:spcBef>
          <a:spcPct val="20000"/>
        </a:spcBef>
        <a:buFont typeface="Arial" panose="020B0604020202020204" pitchFamily="34" charset="0"/>
        <a:buChar char="•"/>
        <a:defRPr kumimoji="1" sz="5000" kern="1200">
          <a:solidFill>
            <a:schemeClr val="tx1"/>
          </a:solidFill>
          <a:latin typeface="+mn-lt"/>
          <a:ea typeface="+mn-ea"/>
          <a:cs typeface="+mn-cs"/>
        </a:defRPr>
      </a:lvl1pPr>
      <a:lvl2pPr marL="1144008" indent="-440003" algn="l" defTabSz="1408010"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2pPr>
      <a:lvl3pPr marL="1760013" indent="-352002" algn="l" defTabSz="1408010"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3pPr>
      <a:lvl4pPr marL="2464017"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4pPr>
      <a:lvl5pPr marL="316802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5pPr>
      <a:lvl6pPr marL="387202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6pPr>
      <a:lvl7pPr marL="4576032"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7pPr>
      <a:lvl8pPr marL="528003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8pPr>
      <a:lvl9pPr marL="598404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9pPr>
    </p:bodyStyle>
    <p:other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jpe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3245705" y="1820232"/>
            <a:ext cx="11794018" cy="8783052"/>
          </a:xfrm>
          <a:prstGeom prst="roundRect">
            <a:avLst>
              <a:gd name="adj" fmla="val 1809"/>
            </a:avLst>
          </a:prstGeom>
          <a:blipFill dpi="0" rotWithShape="1">
            <a:blip r:embed="rId3">
              <a:alphaModFix amt="60000"/>
              <a:extLst>
                <a:ext uri="{BEBA8EAE-BF5A-486C-A8C5-ECC9F3942E4B}">
                  <a14:imgProps xmlns:a14="http://schemas.microsoft.com/office/drawing/2010/main">
                    <a14:imgLayer r:embed="rId4">
                      <a14:imgEffect>
                        <a14:brightnessContrast bright="-20000"/>
                      </a14:imgEffect>
                    </a14:imgLayer>
                  </a14:imgProps>
                </a:ext>
              </a:extLst>
            </a:blip>
            <a:srcRec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107993" y="800616"/>
            <a:ext cx="2988773" cy="9802667"/>
          </a:xfrm>
          <a:prstGeom prst="roundRect">
            <a:avLst>
              <a:gd name="adj" fmla="val 5365"/>
            </a:avLst>
          </a:prstGeom>
          <a:blipFill dpi="0" rotWithShape="1">
            <a:blip r:embed="rId5">
              <a:alphaModFix amt="60000"/>
            </a:blip>
            <a:srcRect/>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角丸四角形 88"/>
          <p:cNvSpPr>
            <a:spLocks noChangeArrowheads="1"/>
          </p:cNvSpPr>
          <p:nvPr/>
        </p:nvSpPr>
        <p:spPr bwMode="auto">
          <a:xfrm>
            <a:off x="211663" y="6220126"/>
            <a:ext cx="2674453" cy="4267608"/>
          </a:xfrm>
          <a:prstGeom prst="roundRect">
            <a:avLst>
              <a:gd name="adj" fmla="val 5603"/>
            </a:avLst>
          </a:prstGeom>
          <a:solidFill>
            <a:schemeClr val="bg1"/>
          </a:solidFill>
          <a:ln w="19050" algn="ctr">
            <a:solidFill>
              <a:schemeClr val="tx1"/>
            </a:solidFill>
            <a:prstDash val="sysDash"/>
            <a:round/>
            <a:headEnd/>
            <a:tailEnd/>
          </a:ln>
          <a:extLst/>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角丸四角形 126"/>
          <p:cNvSpPr/>
          <p:nvPr/>
        </p:nvSpPr>
        <p:spPr>
          <a:xfrm>
            <a:off x="107993" y="46574"/>
            <a:ext cx="14931730" cy="484772"/>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0401" rIns="72000" bIns="70401" rtlCol="0" anchor="ctr"/>
          <a:lstStyle/>
          <a:p>
            <a:pPr algn="ct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（基本対策編、原子力災害対策編</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修正概要　</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月修正＞</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p:cNvSpPr/>
          <p:nvPr/>
        </p:nvSpPr>
        <p:spPr>
          <a:xfrm>
            <a:off x="3384798" y="1652838"/>
            <a:ext cx="1620000" cy="324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6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主な修正内容</a:t>
            </a:r>
            <a:endParaRPr lang="ja-JP" altLang="en-US" sz="16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正方形/長方形 81"/>
          <p:cNvSpPr/>
          <p:nvPr/>
        </p:nvSpPr>
        <p:spPr>
          <a:xfrm>
            <a:off x="201932" y="615714"/>
            <a:ext cx="1260000" cy="360000"/>
          </a:xfrm>
          <a:prstGeom prst="rect">
            <a:avLst/>
          </a:prstGeom>
          <a:solidFill>
            <a:schemeClr val="accent1">
              <a:lumMod val="20000"/>
              <a:lumOff val="8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70401" rIns="36000"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現行計画</a:t>
            </a:r>
            <a:endParaRPr lang="ja-JP" altLang="en-US" sz="11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角丸四角形 82"/>
          <p:cNvSpPr>
            <a:spLocks noChangeArrowheads="1"/>
          </p:cNvSpPr>
          <p:nvPr/>
        </p:nvSpPr>
        <p:spPr bwMode="auto">
          <a:xfrm>
            <a:off x="258116" y="2100063"/>
            <a:ext cx="2628000" cy="3850793"/>
          </a:xfrm>
          <a:prstGeom prst="roundRect">
            <a:avLst>
              <a:gd name="adj" fmla="val 5603"/>
            </a:avLst>
          </a:prstGeom>
          <a:solidFill>
            <a:schemeClr val="bg1"/>
          </a:solidFill>
          <a:ln w="19050" algn="ctr">
            <a:solidFill>
              <a:schemeClr val="tx1"/>
            </a:solidFill>
            <a:prstDash val="sysDash"/>
            <a:round/>
            <a:headEnd/>
            <a:tailEnd/>
          </a:ln>
          <a:extLst/>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p>
        </p:txBody>
      </p:sp>
      <p:sp>
        <p:nvSpPr>
          <p:cNvPr id="84" name="タイトル 2"/>
          <p:cNvSpPr txBox="1">
            <a:spLocks/>
          </p:cNvSpPr>
          <p:nvPr/>
        </p:nvSpPr>
        <p:spPr bwMode="auto">
          <a:xfrm>
            <a:off x="372541" y="3536862"/>
            <a:ext cx="2392651" cy="883680"/>
          </a:xfrm>
          <a:prstGeom prst="rect">
            <a:avLst/>
          </a:prstGeom>
          <a:solidFill>
            <a:srgbClr val="FFFF00"/>
          </a:solidFill>
          <a:ln w="9525">
            <a:solidFill>
              <a:schemeClr val="tx1"/>
            </a:solidFill>
            <a:miter lim="800000"/>
            <a:headEnd/>
            <a:tailEnd/>
          </a:ln>
        </p:spPr>
        <p:txBody>
          <a:bodyPr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703263">
              <a:lnSpc>
                <a:spcPts val="1800"/>
              </a:lnSpc>
              <a:spcBef>
                <a:spcPct val="0"/>
              </a:spcBef>
              <a:buClrTx/>
              <a:buSzTx/>
              <a:buFontTx/>
              <a:buNone/>
            </a:pPr>
            <a:r>
              <a:rPr lang="ja-JP" altLang="en-US" sz="1400" b="1" dirty="0" smtClean="0">
                <a:solidFill>
                  <a:srgbClr val="FF0000"/>
                </a:solidFill>
                <a:latin typeface="Meiryo UI" pitchFamily="50" charset="-128"/>
                <a:ea typeface="Meiryo UI" pitchFamily="50" charset="-128"/>
                <a:cs typeface="Meiryo UI" pitchFamily="50" charset="-128"/>
              </a:rPr>
              <a:t> </a:t>
            </a:r>
            <a:r>
              <a:rPr lang="ja-JP" altLang="en-US" sz="1400" b="1" u="sng" dirty="0" smtClean="0">
                <a:solidFill>
                  <a:srgbClr val="FF0000"/>
                </a:solidFill>
                <a:latin typeface="Meiryo UI" pitchFamily="50" charset="-128"/>
                <a:ea typeface="Meiryo UI" pitchFamily="50" charset="-128"/>
                <a:cs typeface="Meiryo UI" pitchFamily="50" charset="-128"/>
              </a:rPr>
              <a:t>基本理念</a:t>
            </a:r>
            <a:r>
              <a:rPr lang="ja-JP" altLang="en-US" sz="1200" dirty="0" smtClean="0">
                <a:latin typeface="Meiryo UI" pitchFamily="50" charset="-128"/>
                <a:ea typeface="Meiryo UI" pitchFamily="50" charset="-128"/>
                <a:cs typeface="Meiryo UI" pitchFamily="50" charset="-128"/>
              </a:rPr>
              <a:t>　</a:t>
            </a:r>
            <a:endParaRPr lang="en-US" altLang="ja-JP" sz="1200" dirty="0" smtClean="0">
              <a:latin typeface="Meiryo UI" pitchFamily="50" charset="-128"/>
              <a:ea typeface="Meiryo UI" pitchFamily="50" charset="-128"/>
              <a:cs typeface="Meiryo UI" pitchFamily="50" charset="-128"/>
            </a:endParaRPr>
          </a:p>
          <a:p>
            <a:pPr marL="703263" lvl="1" indent="-703263">
              <a:lnSpc>
                <a:spcPts val="1800"/>
              </a:lnSpc>
              <a:spcBef>
                <a:spcPct val="0"/>
              </a:spcBef>
              <a:buClrTx/>
              <a:buSzTx/>
              <a:buFontTx/>
              <a:buNone/>
            </a:pPr>
            <a:r>
              <a:rPr lang="en-US" altLang="ja-JP"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減災</a:t>
            </a:r>
            <a:r>
              <a:rPr lang="en-US" altLang="ja-JP" sz="1200" dirty="0" smtClean="0">
                <a:latin typeface="Meiryo UI" pitchFamily="50" charset="-128"/>
                <a:ea typeface="Meiryo UI" pitchFamily="50" charset="-128"/>
                <a:cs typeface="Meiryo UI" pitchFamily="50" charset="-128"/>
              </a:rPr>
              <a:t>』</a:t>
            </a:r>
          </a:p>
          <a:p>
            <a:pPr marL="703263" lvl="1" indent="-703263">
              <a:lnSpc>
                <a:spcPts val="1800"/>
              </a:lnSpc>
              <a:spcBef>
                <a:spcPct val="0"/>
              </a:spcBef>
              <a:buClrTx/>
              <a:buSzTx/>
              <a:buFontTx/>
              <a:buNone/>
            </a:pPr>
            <a:r>
              <a:rPr lang="ja-JP" altLang="en-US" sz="1050" dirty="0" smtClean="0">
                <a:latin typeface="Meiryo UI" pitchFamily="50" charset="-128"/>
                <a:ea typeface="Meiryo UI" pitchFamily="50" charset="-128"/>
                <a:cs typeface="Meiryo UI" pitchFamily="50" charset="-128"/>
              </a:rPr>
              <a:t> </a:t>
            </a:r>
            <a:r>
              <a:rPr lang="ja-JP" altLang="en-US" sz="900" dirty="0" smtClean="0">
                <a:latin typeface="Meiryo UI" pitchFamily="50" charset="-128"/>
                <a:ea typeface="Meiryo UI" pitchFamily="50" charset="-128"/>
                <a:cs typeface="Meiryo UI" pitchFamily="50" charset="-128"/>
              </a:rPr>
              <a:t>（被害</a:t>
            </a:r>
            <a:r>
              <a:rPr lang="ja-JP" altLang="en-US" sz="900" dirty="0">
                <a:latin typeface="Meiryo UI" pitchFamily="50" charset="-128"/>
                <a:ea typeface="Meiryo UI" pitchFamily="50" charset="-128"/>
                <a:cs typeface="Meiryo UI" pitchFamily="50" charset="-128"/>
              </a:rPr>
              <a:t>の最小化及び</a:t>
            </a:r>
            <a:r>
              <a:rPr lang="ja-JP" altLang="en-US" sz="900" dirty="0" smtClean="0">
                <a:latin typeface="Meiryo UI" pitchFamily="50" charset="-128"/>
                <a:ea typeface="Meiryo UI" pitchFamily="50" charset="-128"/>
                <a:cs typeface="Meiryo UI" pitchFamily="50" charset="-128"/>
              </a:rPr>
              <a:t>その迅速な回復を図る）</a:t>
            </a:r>
            <a:endParaRPr lang="en-US" altLang="ja-JP" sz="1000" dirty="0">
              <a:latin typeface="Meiryo UI" pitchFamily="50" charset="-128"/>
              <a:ea typeface="Meiryo UI" pitchFamily="50" charset="-128"/>
              <a:cs typeface="Meiryo UI" pitchFamily="50" charset="-128"/>
            </a:endParaRPr>
          </a:p>
        </p:txBody>
      </p:sp>
      <p:sp>
        <p:nvSpPr>
          <p:cNvPr id="85" name="タイトル 2"/>
          <p:cNvSpPr txBox="1">
            <a:spLocks/>
          </p:cNvSpPr>
          <p:nvPr/>
        </p:nvSpPr>
        <p:spPr bwMode="auto">
          <a:xfrm>
            <a:off x="372541" y="4500186"/>
            <a:ext cx="2392651" cy="1296142"/>
          </a:xfrm>
          <a:prstGeom prst="rect">
            <a:avLst/>
          </a:prstGeom>
          <a:solidFill>
            <a:srgbClr val="FFFF00"/>
          </a:solidFill>
          <a:ln w="9525">
            <a:solidFill>
              <a:schemeClr val="tx1"/>
            </a:solidFill>
            <a:miter lim="800000"/>
            <a:headEnd/>
            <a:tailEnd/>
          </a:ln>
        </p:spPr>
        <p:txBody>
          <a:bodyPr lIns="0" rIns="36000"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528638">
              <a:lnSpc>
                <a:spcPts val="1800"/>
              </a:lnSpc>
              <a:spcBef>
                <a:spcPct val="0"/>
              </a:spcBef>
              <a:buClrTx/>
              <a:buSzTx/>
              <a:buFontTx/>
              <a:buNone/>
            </a:pPr>
            <a:r>
              <a:rPr lang="ja-JP" altLang="en-US" sz="1400" b="1" u="sng" dirty="0">
                <a:solidFill>
                  <a:srgbClr val="FF0000"/>
                </a:solidFill>
                <a:latin typeface="Meiryo UI" pitchFamily="50" charset="-128"/>
                <a:ea typeface="Meiryo UI" pitchFamily="50" charset="-128"/>
                <a:cs typeface="Meiryo UI" pitchFamily="50" charset="-128"/>
              </a:rPr>
              <a:t>基本</a:t>
            </a:r>
            <a:r>
              <a:rPr lang="ja-JP" altLang="en-US" sz="1400" b="1" u="sng" dirty="0" smtClean="0">
                <a:solidFill>
                  <a:srgbClr val="FF0000"/>
                </a:solidFill>
                <a:latin typeface="Meiryo UI" pitchFamily="50" charset="-128"/>
                <a:ea typeface="Meiryo UI" pitchFamily="50" charset="-128"/>
                <a:cs typeface="Meiryo UI" pitchFamily="50" charset="-128"/>
              </a:rPr>
              <a:t>方針</a:t>
            </a:r>
            <a:endParaRPr lang="en-US" altLang="ja-JP" sz="1400" dirty="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en-US" altLang="ja-JP" sz="1100" dirty="0" smtClean="0">
                <a:latin typeface="Meiryo UI" pitchFamily="50" charset="-128"/>
                <a:ea typeface="Meiryo UI" pitchFamily="50" charset="-128"/>
                <a:cs typeface="Meiryo UI" pitchFamily="50" charset="-128"/>
              </a:rPr>
              <a:t>Ⅰ</a:t>
            </a:r>
            <a:r>
              <a:rPr lang="ja-JP" altLang="en-US" sz="1100" dirty="0">
                <a:latin typeface="Meiryo UI" pitchFamily="50" charset="-128"/>
                <a:ea typeface="Meiryo UI" pitchFamily="50" charset="-128"/>
                <a:cs typeface="Meiryo UI" pitchFamily="50" charset="-128"/>
              </a:rPr>
              <a:t>命を</a:t>
            </a:r>
            <a:r>
              <a:rPr lang="ja-JP" altLang="en-US" sz="1100" dirty="0" smtClean="0">
                <a:latin typeface="Meiryo UI" pitchFamily="50" charset="-128"/>
                <a:ea typeface="Meiryo UI" pitchFamily="50" charset="-128"/>
                <a:cs typeface="Meiryo UI" pitchFamily="50" charset="-128"/>
              </a:rPr>
              <a:t>守る</a:t>
            </a:r>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Ⅱ</a:t>
            </a:r>
            <a:r>
              <a:rPr lang="ja-JP" altLang="en-US" sz="1100" dirty="0">
                <a:latin typeface="Meiryo UI" pitchFamily="50" charset="-128"/>
                <a:ea typeface="Meiryo UI" pitchFamily="50" charset="-128"/>
                <a:cs typeface="Meiryo UI" pitchFamily="50" charset="-128"/>
              </a:rPr>
              <a:t>命を</a:t>
            </a:r>
            <a:r>
              <a:rPr lang="ja-JP" altLang="en-US" sz="1100" dirty="0" smtClean="0">
                <a:latin typeface="Meiryo UI" pitchFamily="50" charset="-128"/>
                <a:ea typeface="Meiryo UI" pitchFamily="50" charset="-128"/>
                <a:cs typeface="Meiryo UI" pitchFamily="50" charset="-128"/>
              </a:rPr>
              <a:t>つなぐ</a:t>
            </a:r>
            <a:endParaRPr lang="en-US" altLang="ja-JP" sz="1100" dirty="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en-US" altLang="ja-JP" sz="1100" dirty="0" smtClean="0">
                <a:latin typeface="Meiryo UI" pitchFamily="50" charset="-128"/>
                <a:ea typeface="Meiryo UI" pitchFamily="50" charset="-128"/>
                <a:cs typeface="Meiryo UI" pitchFamily="50" charset="-128"/>
              </a:rPr>
              <a:t>Ⅲ</a:t>
            </a:r>
            <a:r>
              <a:rPr lang="ja-JP" altLang="en-US" sz="1100" dirty="0">
                <a:latin typeface="Meiryo UI" pitchFamily="50" charset="-128"/>
                <a:ea typeface="Meiryo UI" pitchFamily="50" charset="-128"/>
                <a:cs typeface="Meiryo UI" pitchFamily="50" charset="-128"/>
              </a:rPr>
              <a:t>必要不可欠</a:t>
            </a:r>
            <a:r>
              <a:rPr lang="ja-JP" altLang="en-US" sz="1100" dirty="0" smtClean="0">
                <a:latin typeface="Meiryo UI" pitchFamily="50" charset="-128"/>
                <a:ea typeface="Meiryo UI" pitchFamily="50" charset="-128"/>
                <a:cs typeface="Meiryo UI" pitchFamily="50" charset="-128"/>
              </a:rPr>
              <a:t>な行政</a:t>
            </a:r>
            <a:r>
              <a:rPr lang="ja-JP" altLang="en-US" sz="1100" dirty="0">
                <a:latin typeface="Meiryo UI" pitchFamily="50" charset="-128"/>
                <a:ea typeface="Meiryo UI" pitchFamily="50" charset="-128"/>
                <a:cs typeface="Meiryo UI" pitchFamily="50" charset="-128"/>
              </a:rPr>
              <a:t>機能の</a:t>
            </a:r>
            <a:r>
              <a:rPr lang="ja-JP" altLang="en-US" sz="1100" dirty="0" smtClean="0">
                <a:latin typeface="Meiryo UI" pitchFamily="50" charset="-128"/>
                <a:ea typeface="Meiryo UI" pitchFamily="50" charset="-128"/>
                <a:cs typeface="Meiryo UI" pitchFamily="50" charset="-128"/>
              </a:rPr>
              <a:t>維持</a:t>
            </a:r>
            <a:endParaRPr lang="en-US" altLang="ja-JP" sz="1100" dirty="0" smtClean="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en-US" altLang="ja-JP" sz="1100" dirty="0" smtClean="0">
                <a:latin typeface="Meiryo UI" pitchFamily="50" charset="-128"/>
                <a:ea typeface="Meiryo UI" pitchFamily="50" charset="-128"/>
                <a:cs typeface="Meiryo UI" pitchFamily="50" charset="-128"/>
              </a:rPr>
              <a:t>Ⅳ</a:t>
            </a:r>
            <a:r>
              <a:rPr lang="ja-JP" altLang="en-US" sz="1100" dirty="0">
                <a:latin typeface="Meiryo UI" pitchFamily="50" charset="-128"/>
                <a:ea typeface="Meiryo UI" pitchFamily="50" charset="-128"/>
                <a:cs typeface="Meiryo UI" pitchFamily="50" charset="-128"/>
              </a:rPr>
              <a:t>経済活動</a:t>
            </a:r>
            <a:r>
              <a:rPr lang="ja-JP" altLang="en-US" sz="1100" dirty="0" smtClean="0">
                <a:latin typeface="Meiryo UI" pitchFamily="50" charset="-128"/>
                <a:ea typeface="Meiryo UI" pitchFamily="50" charset="-128"/>
                <a:cs typeface="Meiryo UI" pitchFamily="50" charset="-128"/>
              </a:rPr>
              <a:t>の機能維持</a:t>
            </a:r>
            <a:endParaRPr lang="en-US" altLang="ja-JP" sz="1100" dirty="0" smtClean="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en-US" altLang="ja-JP" sz="1100" dirty="0" smtClean="0">
                <a:latin typeface="Meiryo UI" pitchFamily="50" charset="-128"/>
                <a:ea typeface="Meiryo UI" pitchFamily="50" charset="-128"/>
                <a:cs typeface="Meiryo UI" pitchFamily="50" charset="-128"/>
              </a:rPr>
              <a:t>Ⅴ</a:t>
            </a:r>
            <a:r>
              <a:rPr lang="ja-JP" altLang="en-US" sz="1100" dirty="0">
                <a:latin typeface="Meiryo UI" pitchFamily="50" charset="-128"/>
                <a:ea typeface="Meiryo UI" pitchFamily="50" charset="-128"/>
                <a:cs typeface="Meiryo UI" pitchFamily="50" charset="-128"/>
              </a:rPr>
              <a:t>迅速な復旧・復興</a:t>
            </a:r>
            <a:endParaRPr lang="en-US" altLang="ja-JP" sz="1100" dirty="0">
              <a:latin typeface="Meiryo UI" pitchFamily="50" charset="-128"/>
              <a:ea typeface="Meiryo UI" pitchFamily="50" charset="-128"/>
              <a:cs typeface="Meiryo UI" pitchFamily="50" charset="-128"/>
            </a:endParaRPr>
          </a:p>
        </p:txBody>
      </p:sp>
      <p:sp>
        <p:nvSpPr>
          <p:cNvPr id="86" name="メモ 85"/>
          <p:cNvSpPr/>
          <p:nvPr/>
        </p:nvSpPr>
        <p:spPr>
          <a:xfrm>
            <a:off x="228582" y="1060082"/>
            <a:ext cx="2700000" cy="2379022"/>
          </a:xfrm>
          <a:prstGeom prst="foldedCorner">
            <a:avLst>
              <a:gd name="adj" fmla="val 6027"/>
            </a:avLst>
          </a:prstGeom>
          <a:solidFill>
            <a:srgbClr val="FFCCFF"/>
          </a:solidFill>
          <a:ln w="412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ts val="1700"/>
              </a:lnSpc>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は災害対策基本法第</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条に基づき作成され、その内容については同法第</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条に基づき作成された国の</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「防災基本計画」</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の内容に抵触しないものとされて</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防災会議では、南海トラフ巨大地震による被害に対応するため、</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減災</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の考え方を基本</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理念に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え、５つの基本方針を掲げた「大阪府地域防災計画」を</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し、毎年検討を加え、必要に応じて修正を行っている。</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1" name="タイトル 2"/>
          <p:cNvSpPr txBox="1">
            <a:spLocks/>
          </p:cNvSpPr>
          <p:nvPr/>
        </p:nvSpPr>
        <p:spPr bwMode="auto">
          <a:xfrm>
            <a:off x="211678" y="6066778"/>
            <a:ext cx="1121902" cy="371466"/>
          </a:xfrm>
          <a:prstGeom prst="rect">
            <a:avLst/>
          </a:prstGeom>
          <a:solidFill>
            <a:srgbClr val="9999FF"/>
          </a:solidFill>
          <a:ln w="9525">
            <a:solidFill>
              <a:schemeClr val="tx1"/>
            </a:solidFill>
            <a:miter lim="800000"/>
            <a:headEnd/>
            <a:tailEnd/>
          </a:ln>
        </p:spPr>
        <p:txBody>
          <a:bodyPr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703263" algn="ctr">
              <a:spcBef>
                <a:spcPct val="0"/>
              </a:spcBef>
              <a:buClrTx/>
              <a:buSzTx/>
              <a:buFontTx/>
              <a:buNone/>
            </a:pPr>
            <a:r>
              <a:rPr lang="ja-JP" altLang="en-US" sz="1400" b="1" dirty="0" smtClean="0">
                <a:solidFill>
                  <a:srgbClr val="0033CC"/>
                </a:solidFill>
                <a:latin typeface="Meiryo UI" pitchFamily="50" charset="-128"/>
                <a:ea typeface="Meiryo UI" pitchFamily="50" charset="-128"/>
                <a:cs typeface="Meiryo UI" pitchFamily="50" charset="-128"/>
              </a:rPr>
              <a:t>計画の構成</a:t>
            </a:r>
            <a:endParaRPr lang="en-US" altLang="ja-JP" sz="1400" b="1" dirty="0">
              <a:solidFill>
                <a:srgbClr val="0033CC"/>
              </a:solidFill>
              <a:latin typeface="Meiryo UI" pitchFamily="50" charset="-128"/>
              <a:ea typeface="Meiryo UI" pitchFamily="50" charset="-128"/>
              <a:cs typeface="Meiryo UI" pitchFamily="50" charset="-128"/>
            </a:endParaRPr>
          </a:p>
        </p:txBody>
      </p:sp>
      <p:sp>
        <p:nvSpPr>
          <p:cNvPr id="110" name="角丸四角形 109"/>
          <p:cNvSpPr/>
          <p:nvPr/>
        </p:nvSpPr>
        <p:spPr>
          <a:xfrm>
            <a:off x="3245705" y="800617"/>
            <a:ext cx="11794018" cy="767665"/>
          </a:xfrm>
          <a:prstGeom prst="roundRect">
            <a:avLst>
              <a:gd name="adj" fmla="val 12420"/>
            </a:avLst>
          </a:prstGeom>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marL="0" algn="l" defTabSz="1408010" rtl="0" eaLnBrk="1" latinLnBrk="0" hangingPunct="1">
              <a:defRPr kumimoji="1" sz="2800" kern="1200">
                <a:solidFill>
                  <a:schemeClr val="dk1"/>
                </a:solidFill>
                <a:latin typeface="+mn-lt"/>
                <a:ea typeface="+mn-ea"/>
                <a:cs typeface="+mn-cs"/>
              </a:defRPr>
            </a:lvl1pPr>
            <a:lvl2pPr marL="704005" algn="l" defTabSz="1408010" rtl="0" eaLnBrk="1" latinLnBrk="0" hangingPunct="1">
              <a:defRPr kumimoji="1" sz="2800" kern="1200">
                <a:solidFill>
                  <a:schemeClr val="dk1"/>
                </a:solidFill>
                <a:latin typeface="+mn-lt"/>
                <a:ea typeface="+mn-ea"/>
                <a:cs typeface="+mn-cs"/>
              </a:defRPr>
            </a:lvl2pPr>
            <a:lvl3pPr marL="1408010" algn="l" defTabSz="1408010" rtl="0" eaLnBrk="1" latinLnBrk="0" hangingPunct="1">
              <a:defRPr kumimoji="1" sz="2800" kern="1200">
                <a:solidFill>
                  <a:schemeClr val="dk1"/>
                </a:solidFill>
                <a:latin typeface="+mn-lt"/>
                <a:ea typeface="+mn-ea"/>
                <a:cs typeface="+mn-cs"/>
              </a:defRPr>
            </a:lvl3pPr>
            <a:lvl4pPr marL="2112015" algn="l" defTabSz="1408010" rtl="0" eaLnBrk="1" latinLnBrk="0" hangingPunct="1">
              <a:defRPr kumimoji="1" sz="2800" kern="1200">
                <a:solidFill>
                  <a:schemeClr val="dk1"/>
                </a:solidFill>
                <a:latin typeface="+mn-lt"/>
                <a:ea typeface="+mn-ea"/>
                <a:cs typeface="+mn-cs"/>
              </a:defRPr>
            </a:lvl4pPr>
            <a:lvl5pPr marL="2816020" algn="l" defTabSz="1408010" rtl="0" eaLnBrk="1" latinLnBrk="0" hangingPunct="1">
              <a:defRPr kumimoji="1" sz="2800" kern="1200">
                <a:solidFill>
                  <a:schemeClr val="dk1"/>
                </a:solidFill>
                <a:latin typeface="+mn-lt"/>
                <a:ea typeface="+mn-ea"/>
                <a:cs typeface="+mn-cs"/>
              </a:defRPr>
            </a:lvl5pPr>
            <a:lvl6pPr marL="3520025" algn="l" defTabSz="1408010" rtl="0" eaLnBrk="1" latinLnBrk="0" hangingPunct="1">
              <a:defRPr kumimoji="1" sz="2800" kern="1200">
                <a:solidFill>
                  <a:schemeClr val="dk1"/>
                </a:solidFill>
                <a:latin typeface="+mn-lt"/>
                <a:ea typeface="+mn-ea"/>
                <a:cs typeface="+mn-cs"/>
              </a:defRPr>
            </a:lvl6pPr>
            <a:lvl7pPr marL="4224030" algn="l" defTabSz="1408010" rtl="0" eaLnBrk="1" latinLnBrk="0" hangingPunct="1">
              <a:defRPr kumimoji="1" sz="2800" kern="1200">
                <a:solidFill>
                  <a:schemeClr val="dk1"/>
                </a:solidFill>
                <a:latin typeface="+mn-lt"/>
                <a:ea typeface="+mn-ea"/>
                <a:cs typeface="+mn-cs"/>
              </a:defRPr>
            </a:lvl7pPr>
            <a:lvl8pPr marL="4928036" algn="l" defTabSz="1408010" rtl="0" eaLnBrk="1" latinLnBrk="0" hangingPunct="1">
              <a:defRPr kumimoji="1" sz="2800" kern="1200">
                <a:solidFill>
                  <a:schemeClr val="dk1"/>
                </a:solidFill>
                <a:latin typeface="+mn-lt"/>
                <a:ea typeface="+mn-ea"/>
                <a:cs typeface="+mn-cs"/>
              </a:defRPr>
            </a:lvl8pPr>
            <a:lvl9pPr marL="5632040" algn="l" defTabSz="1408010" rtl="0" eaLnBrk="1" latinLnBrk="0" hangingPunct="1">
              <a:defRPr kumimoji="1" sz="2800" kern="1200">
                <a:solidFill>
                  <a:schemeClr val="dk1"/>
                </a:solidFill>
                <a:latin typeface="+mn-lt"/>
                <a:ea typeface="+mn-ea"/>
                <a:cs typeface="+mn-cs"/>
              </a:defRPr>
            </a:lvl9pPr>
          </a:lstStyle>
          <a:p>
            <a:pPr algn="ctr"/>
            <a:endParaRPr kumimoji="1" lang="ja-JP" altLang="en-US" dirty="0"/>
          </a:p>
        </p:txBody>
      </p:sp>
      <p:sp>
        <p:nvSpPr>
          <p:cNvPr id="112" name="正方形/長方形 111"/>
          <p:cNvSpPr/>
          <p:nvPr/>
        </p:nvSpPr>
        <p:spPr>
          <a:xfrm>
            <a:off x="3384798" y="610444"/>
            <a:ext cx="1476000" cy="324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6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修正の趣旨</a:t>
            </a:r>
            <a:endParaRPr lang="ja-JP" altLang="en-US" sz="16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正方形/長方形 112"/>
          <p:cNvSpPr/>
          <p:nvPr/>
        </p:nvSpPr>
        <p:spPr>
          <a:xfrm>
            <a:off x="3600822" y="851312"/>
            <a:ext cx="7704856" cy="6789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ct val="150000"/>
              </a:lnSpc>
            </a:pPr>
            <a:r>
              <a:rPr lang="ja-JP" altLang="en-US" sz="1500"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500" b="1" spc="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北部を震源とする</a:t>
            </a:r>
            <a:r>
              <a:rPr lang="ja-JP" altLang="en-US" sz="15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a:t>
            </a:r>
            <a:r>
              <a:rPr lang="ja-JP" altLang="en-US" sz="1500"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5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台風</a:t>
            </a:r>
            <a:r>
              <a:rPr lang="en-US" altLang="ja-JP" sz="15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15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a:t>
            </a:r>
            <a:r>
              <a:rPr lang="ja-JP" altLang="en-US" sz="1500"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5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度重なる災害の教訓</a:t>
            </a:r>
            <a:r>
              <a:rPr lang="ja-JP" altLang="en-US" sz="1500"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を踏まえた修正</a:t>
            </a:r>
            <a:endParaRPr lang="en-US" altLang="ja-JP" sz="1500" spc="100" baseline="30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a:t>
            </a:r>
            <a:r>
              <a:rPr lang="ja-JP" altLang="en-US" sz="15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防災基本計画の修正</a:t>
            </a:r>
            <a:r>
              <a:rPr lang="en-US" altLang="ja-JP" sz="1500"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r>
              <a:rPr lang="ja-JP" altLang="en-US" sz="1500"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を踏まえた修正</a:t>
            </a:r>
            <a:endParaRPr lang="en-US" altLang="ja-JP" sz="1500"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 name="グループ化 13"/>
          <p:cNvGrpSpPr/>
          <p:nvPr/>
        </p:nvGrpSpPr>
        <p:grpSpPr>
          <a:xfrm>
            <a:off x="360601" y="6570836"/>
            <a:ext cx="2404591" cy="3001286"/>
            <a:chOff x="474901" y="6722501"/>
            <a:chExt cx="2404591" cy="3001286"/>
          </a:xfrm>
        </p:grpSpPr>
        <p:sp>
          <p:nvSpPr>
            <p:cNvPr id="93" name="正方形/長方形 92"/>
            <p:cNvSpPr/>
            <p:nvPr/>
          </p:nvSpPr>
          <p:spPr>
            <a:xfrm>
              <a:off x="474901" y="6722501"/>
              <a:ext cx="2404591" cy="3001286"/>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基本対策編</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●自然災害</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●事故災害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3" name="グループ化 12"/>
            <p:cNvGrpSpPr/>
            <p:nvPr/>
          </p:nvGrpSpPr>
          <p:grpSpPr>
            <a:xfrm>
              <a:off x="578871" y="7240675"/>
              <a:ext cx="2228284" cy="510464"/>
              <a:chOff x="578871" y="7149179"/>
              <a:chExt cx="2228284" cy="510464"/>
            </a:xfrm>
          </p:grpSpPr>
          <p:sp>
            <p:nvSpPr>
              <p:cNvPr id="100" name="正方形/長方形 99"/>
              <p:cNvSpPr/>
              <p:nvPr/>
            </p:nvSpPr>
            <p:spPr>
              <a:xfrm>
                <a:off x="578871" y="7149179"/>
                <a:ext cx="1080000" cy="51046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a:xfrm>
                <a:off x="1727155" y="7149180"/>
                <a:ext cx="1080000" cy="51046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風水害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2" name="グループ化 11"/>
            <p:cNvGrpSpPr/>
            <p:nvPr/>
          </p:nvGrpSpPr>
          <p:grpSpPr>
            <a:xfrm>
              <a:off x="546770" y="8133947"/>
              <a:ext cx="2234206" cy="1446942"/>
              <a:chOff x="546770" y="8036466"/>
              <a:chExt cx="2234206" cy="1446942"/>
            </a:xfrm>
          </p:grpSpPr>
          <p:sp>
            <p:nvSpPr>
              <p:cNvPr id="102" name="正方形/長方形 101"/>
              <p:cNvSpPr/>
              <p:nvPr/>
            </p:nvSpPr>
            <p:spPr>
              <a:xfrm>
                <a:off x="546770" y="8036466"/>
                <a:ext cx="1080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海上災害</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正方形/長方形 102"/>
              <p:cNvSpPr/>
              <p:nvPr/>
            </p:nvSpPr>
            <p:spPr>
              <a:xfrm>
                <a:off x="546770" y="8786756"/>
                <a:ext cx="1080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正方形/長方形 103"/>
              <p:cNvSpPr/>
              <p:nvPr/>
            </p:nvSpPr>
            <p:spPr>
              <a:xfrm>
                <a:off x="546770" y="8411611"/>
                <a:ext cx="1080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航空災害</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正方形/長方形 104"/>
              <p:cNvSpPr/>
              <p:nvPr/>
            </p:nvSpPr>
            <p:spPr>
              <a:xfrm>
                <a:off x="549127" y="9174904"/>
                <a:ext cx="1080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道路災害</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正方形/長方形 105"/>
              <p:cNvSpPr/>
              <p:nvPr/>
            </p:nvSpPr>
            <p:spPr>
              <a:xfrm>
                <a:off x="1698898" y="8411611"/>
                <a:ext cx="1080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100"/>
                  </a:lnSpc>
                </a:pP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高層建築物、地下街、</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pP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市街地災害対策</a:t>
                </a:r>
                <a:endParaRPr kumimoji="1"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正方形/長方形 106"/>
              <p:cNvSpPr/>
              <p:nvPr/>
            </p:nvSpPr>
            <p:spPr>
              <a:xfrm>
                <a:off x="1700976" y="8036466"/>
                <a:ext cx="1080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危険物災害対策</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正方形/長方形 107"/>
              <p:cNvSpPr/>
              <p:nvPr/>
            </p:nvSpPr>
            <p:spPr>
              <a:xfrm>
                <a:off x="1698898" y="8786756"/>
                <a:ext cx="1080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林野火災対策</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nvGrpSpPr>
          <p:cNvPr id="15" name="グループ化 14"/>
          <p:cNvGrpSpPr/>
          <p:nvPr/>
        </p:nvGrpSpPr>
        <p:grpSpPr>
          <a:xfrm>
            <a:off x="360601" y="9721048"/>
            <a:ext cx="2404591" cy="594204"/>
            <a:chOff x="479516" y="9419965"/>
            <a:chExt cx="3213626" cy="594204"/>
          </a:xfrm>
        </p:grpSpPr>
        <p:sp>
          <p:nvSpPr>
            <p:cNvPr id="92" name="正方形/長方形 91"/>
            <p:cNvSpPr/>
            <p:nvPr/>
          </p:nvSpPr>
          <p:spPr>
            <a:xfrm>
              <a:off x="479516" y="9419965"/>
              <a:ext cx="3213626" cy="594204"/>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原子力災害対策</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編</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2146087" y="9571351"/>
              <a:ext cx="1443371"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原子力災害</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4" name="角丸四角形 53"/>
          <p:cNvSpPr/>
          <p:nvPr/>
        </p:nvSpPr>
        <p:spPr>
          <a:xfrm>
            <a:off x="3384798" y="7662927"/>
            <a:ext cx="11516588" cy="1780991"/>
          </a:xfrm>
          <a:prstGeom prst="roundRect">
            <a:avLst>
              <a:gd name="adj" fmla="val 4255"/>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5012" tIns="47506" rIns="95012" bIns="47506" rtlCol="0" anchor="ctr"/>
          <a:lstStyle/>
          <a:p>
            <a:pPr algn="ctr"/>
            <a:endParaRPr kumimoji="1" lang="ja-JP" altLang="en-US"/>
          </a:p>
        </p:txBody>
      </p:sp>
      <p:sp>
        <p:nvSpPr>
          <p:cNvPr id="68" name="横巻き 67"/>
          <p:cNvSpPr/>
          <p:nvPr/>
        </p:nvSpPr>
        <p:spPr>
          <a:xfrm>
            <a:off x="3415370" y="7429599"/>
            <a:ext cx="3929868" cy="468000"/>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en-US" altLang="ja-JP" sz="15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Ⅱ</a:t>
            </a:r>
            <a:r>
              <a:rPr lang="ja-JP" altLang="en-US" sz="15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国</a:t>
            </a:r>
            <a:r>
              <a:rPr lang="ja-JP" altLang="en-US" sz="15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の防災基本計画の修正を踏まえた修正</a:t>
            </a:r>
            <a:endParaRPr lang="ja-JP" altLang="en-US" sz="15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3498110" y="7778639"/>
            <a:ext cx="6079376" cy="1673295"/>
          </a:xfrm>
          <a:prstGeom prst="rect">
            <a:avLst/>
          </a:prstGeom>
        </p:spPr>
        <p:txBody>
          <a:bodyPr wrap="square" lIns="95012" tIns="47506" rIns="95012" bIns="47506">
            <a:spAutoFit/>
          </a:bodyPr>
          <a:lstStyle/>
          <a:p>
            <a:pPr>
              <a:lnSpc>
                <a:spcPts val="2300"/>
              </a:lnSpc>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１．関係</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法令</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の改正を踏まえた修正</a:t>
            </a:r>
            <a:endParaRPr lang="ja-JP" altLang="en-US" sz="14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重要物流道路にかかる支援</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強化</a:t>
            </a: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重要物流道路の機能強化、重要物流道路及びその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代替・</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補完路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おける道路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啓開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災害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復旧の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代行制度など、国による支援を追記</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【P.57</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243】</a:t>
            </a:r>
          </a:p>
          <a:p>
            <a:pPr>
              <a:lnSpc>
                <a:spcPts val="18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「逃げ遅れゼロ」の実現</a:t>
            </a: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洪水予報河川等に指定されていない中小河川における過去の浸水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実績の公表を追記</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【P.125】</a:t>
            </a: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大規模氾濫減災協議会などを通じた関係機関の連携体制の構築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追記</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【P.126】</a:t>
            </a:r>
          </a:p>
        </p:txBody>
      </p:sp>
      <p:sp>
        <p:nvSpPr>
          <p:cNvPr id="58" name="角丸四角形 57"/>
          <p:cNvSpPr/>
          <p:nvPr/>
        </p:nvSpPr>
        <p:spPr>
          <a:xfrm>
            <a:off x="3384799" y="9674927"/>
            <a:ext cx="11516588" cy="846118"/>
          </a:xfrm>
          <a:prstGeom prst="roundRect">
            <a:avLst>
              <a:gd name="adj" fmla="val 8316"/>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5012" tIns="47506" rIns="95012" bIns="47506" rtlCol="0" anchor="ctr"/>
          <a:lstStyle/>
          <a:p>
            <a:pPr algn="ctr"/>
            <a:endParaRPr kumimoji="1" lang="ja-JP" altLang="en-US"/>
          </a:p>
        </p:txBody>
      </p:sp>
      <p:sp>
        <p:nvSpPr>
          <p:cNvPr id="65" name="横巻き 64"/>
          <p:cNvSpPr/>
          <p:nvPr/>
        </p:nvSpPr>
        <p:spPr>
          <a:xfrm>
            <a:off x="3413826" y="9470206"/>
            <a:ext cx="1906891" cy="375025"/>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en-US" altLang="ja-JP" sz="15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Ⅲ</a:t>
            </a:r>
            <a:r>
              <a:rPr lang="ja-JP" altLang="en-US" sz="15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5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その他の修正</a:t>
            </a:r>
            <a:endParaRPr lang="en-US" altLang="ja-JP" sz="15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正方形/長方形 55"/>
          <p:cNvSpPr/>
          <p:nvPr/>
        </p:nvSpPr>
        <p:spPr>
          <a:xfrm>
            <a:off x="3456806" y="9737840"/>
            <a:ext cx="5936968" cy="826909"/>
          </a:xfrm>
          <a:prstGeom prst="rect">
            <a:avLst/>
          </a:prstGeom>
        </p:spPr>
        <p:txBody>
          <a:bodyPr wrap="square" lIns="95012" tIns="47506" rIns="95012" bIns="47506">
            <a:spAutoFit/>
          </a:bodyPr>
          <a:lstStyle/>
          <a:p>
            <a:pPr>
              <a:lnSpc>
                <a:spcPts val="2500"/>
              </a:lnSpc>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原子力</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災害対策</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の体制</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強化</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　な</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ど</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原子力事故時の現地組織として原子力事故現地連絡班を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新設するなど、原子力災害時</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の組織体制の強化を反映</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原子力災害対策編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P.18</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32】</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角丸四角形 41"/>
          <p:cNvSpPr/>
          <p:nvPr/>
        </p:nvSpPr>
        <p:spPr>
          <a:xfrm>
            <a:off x="3384798" y="2152034"/>
            <a:ext cx="11521279" cy="5239031"/>
          </a:xfrm>
          <a:prstGeom prst="roundRect">
            <a:avLst>
              <a:gd name="adj" fmla="val 1680"/>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5012" tIns="47506" rIns="95012" bIns="47506" rtlCol="0" anchor="ctr"/>
          <a:lstStyle/>
          <a:p>
            <a:pPr algn="ctr"/>
            <a:endParaRPr kumimoji="1" lang="ja-JP" altLang="en-US"/>
          </a:p>
        </p:txBody>
      </p:sp>
      <p:sp>
        <p:nvSpPr>
          <p:cNvPr id="44" name="正方形/長方形 43"/>
          <p:cNvSpPr/>
          <p:nvPr/>
        </p:nvSpPr>
        <p:spPr>
          <a:xfrm>
            <a:off x="3486918" y="2316900"/>
            <a:ext cx="6594624" cy="5148605"/>
          </a:xfrm>
          <a:prstGeom prst="rect">
            <a:avLst/>
          </a:prstGeom>
        </p:spPr>
        <p:txBody>
          <a:bodyPr wrap="square" lIns="95012" tIns="47506" rIns="95012" bIns="47506">
            <a:spAutoFit/>
          </a:bodyPr>
          <a:lstStyle/>
          <a:p>
            <a:pPr>
              <a:lnSpc>
                <a:spcPts val="2300"/>
              </a:lnSpc>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１．市町村支援のあり方</a:t>
            </a:r>
            <a:endParaRPr lang="ja-JP" altLang="en-US" sz="14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市町村における災害対応体制の</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強化</a:t>
            </a: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市町村の応急対策業務を担うために府から派遣する緊急防災推進員について、平常時から</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市町村訓練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参加するなど、業務の習熟を図ることを追記</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【P.35】</a:t>
            </a: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府の現地情報連絡員（リエゾン）派遣体制の整備を追記</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P.41】</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災害対策本部事務局の拠点の設置や関係機関の現地情報連絡員を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含めた情報共有の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仕組みの構築など、市町村における運営</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方法の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整備を追記</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【P.35】</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発災後迅速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住家被害認定調査・罹災証明書発行業務を実施するために、市町村における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要員名簿の事前作成を明記</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【P.68】</a:t>
            </a: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市町村受援計画の作成支援を追記</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【P.42】</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避難者への支援</a:t>
            </a: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避難行動要支援者の支援に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ついて、ボランティア</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団体との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連携を明記</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P.81】</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多様な機関・団体との</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連携</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ボランティア活動の環境整備のため、ボランティア団体・</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NPO</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等との連携を明記</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【P.94】</a:t>
            </a:r>
          </a:p>
          <a:p>
            <a:pPr>
              <a:lnSpc>
                <a:spcPts val="2300"/>
              </a:lnSpc>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２．出勤及び帰宅困難者への対応</a:t>
            </a:r>
          </a:p>
          <a:p>
            <a:pPr>
              <a:lnSpc>
                <a:spcPts val="18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発災時間帯別の対応</a:t>
            </a: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官民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連携により企業に対し発災時間帯別の対応のルール作りを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働きかける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ことを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追記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【P.83】</a:t>
            </a:r>
          </a:p>
          <a:p>
            <a:pPr>
              <a:lnSpc>
                <a:spcPts val="18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情報発信の充実・強化</a:t>
            </a: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交通機関の運行情報等、自ら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が次の行動を判断できる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ような情報提供に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取り組むこと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を追記</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smtClean="0">
                <a:latin typeface="Meiryo UI" panose="020B0604030504040204" pitchFamily="50" charset="-128"/>
                <a:ea typeface="Meiryo UI" panose="020B0604030504040204" pitchFamily="50" charset="-128"/>
                <a:cs typeface="Meiryo UI" panose="020B0604030504040204" pitchFamily="50" charset="-128"/>
              </a:rPr>
              <a:t>【P.84</a:t>
            </a:r>
            <a:r>
              <a:rPr lang="ja-JP" altLang="en-US" sz="100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213】</a:t>
            </a:r>
          </a:p>
          <a:p>
            <a:pPr>
              <a:lnSpc>
                <a:spcPts val="18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児童・生徒の登下校時等の対応</a:t>
            </a:r>
          </a:p>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　登下校時の対応を含めた校内防災体制の確立、学校における食糧等の備蓄について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追記</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【P.89】</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横巻き 169"/>
          <p:cNvSpPr/>
          <p:nvPr/>
        </p:nvSpPr>
        <p:spPr>
          <a:xfrm>
            <a:off x="3419129" y="1945000"/>
            <a:ext cx="4387185" cy="468000"/>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r>
              <a:rPr lang="en-US" altLang="ja-JP" sz="15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Ⅰ</a:t>
            </a:r>
            <a:r>
              <a:rPr lang="ja-JP" altLang="en-US" sz="15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5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度重なる災害の教訓を踏まえた修正</a:t>
            </a:r>
            <a:endParaRPr lang="ja-JP" altLang="en-US" sz="15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9390802" y="7730944"/>
            <a:ext cx="5748555" cy="1775887"/>
          </a:xfrm>
          <a:prstGeom prst="rect">
            <a:avLst/>
          </a:prstGeom>
        </p:spPr>
        <p:txBody>
          <a:bodyPr wrap="square" lIns="95012" tIns="47506" rIns="95012" bIns="47506">
            <a:spAutoFit/>
          </a:bodyPr>
          <a:lstStyle/>
          <a:p>
            <a:pPr>
              <a:lnSpc>
                <a:spcPts val="2300"/>
              </a:lnSpc>
              <a:spcBef>
                <a:spcPts val="300"/>
              </a:spcBef>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２．最近の災害対応を踏まえた修正</a:t>
            </a:r>
            <a:endParaRPr lang="ja-JP" altLang="en-US" sz="14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H29.7</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九州北部豪雨災害の教訓</a:t>
            </a: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土砂・流木による被害の危険性が高い渓流に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おける透過型砂防堰堤など</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の整備</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立木</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の伐採</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・林外</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搬出など</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追記</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【P.130</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131】</a:t>
            </a:r>
          </a:p>
          <a:p>
            <a:pPr>
              <a:lnSpc>
                <a:spcPts val="2300"/>
              </a:lnSpc>
            </a:pP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．その他</a:t>
            </a:r>
            <a:endParaRPr lang="ja-JP" altLang="en-US" sz="14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災害時の保健医療活動にかかる体制</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整備（保健医療調整本部の設置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、災害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健康</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危機管理支援チーム</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(DHEAT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応援派遣</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）について追記</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【P.222</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279】</a:t>
            </a:r>
          </a:p>
        </p:txBody>
      </p:sp>
      <p:sp>
        <p:nvSpPr>
          <p:cNvPr id="47" name="正方形/長方形 46"/>
          <p:cNvSpPr/>
          <p:nvPr/>
        </p:nvSpPr>
        <p:spPr>
          <a:xfrm>
            <a:off x="9318170" y="2348379"/>
            <a:ext cx="5670300" cy="4866477"/>
          </a:xfrm>
          <a:prstGeom prst="rect">
            <a:avLst/>
          </a:prstGeom>
        </p:spPr>
        <p:txBody>
          <a:bodyPr wrap="square" lIns="95012" tIns="47506" rIns="95012" bIns="47506">
            <a:spAutoFit/>
          </a:bodyPr>
          <a:lstStyle/>
          <a:p>
            <a:pPr>
              <a:lnSpc>
                <a:spcPts val="2300"/>
              </a:lnSpc>
              <a:spcBef>
                <a:spcPts val="300"/>
              </a:spcBef>
              <a:spcAft>
                <a:spcPts val="300"/>
              </a:spcAft>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３．訪日外国人等への対応</a:t>
            </a:r>
          </a:p>
          <a:p>
            <a:pPr>
              <a:lnSpc>
                <a:spcPts val="1800"/>
              </a:lnSpc>
              <a:spcAft>
                <a:spcPts val="300"/>
              </a:spcAf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関係機関との連携体制の強化</a:t>
            </a:r>
          </a:p>
          <a:p>
            <a:pPr>
              <a:lnSpc>
                <a:spcPts val="1600"/>
              </a:lnSpc>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官民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連携</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外国人に対する支援の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検討・推進</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うことを追記</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【P.82】</a:t>
            </a:r>
          </a:p>
          <a:p>
            <a:pPr>
              <a:lnSpc>
                <a:spcPts val="1800"/>
              </a:lnSpc>
              <a:spcAft>
                <a:spcPts val="300"/>
              </a:spcAf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等を活用した多言語対応による情報提供</a:t>
            </a:r>
          </a:p>
          <a:p>
            <a:pPr>
              <a:lnSpc>
                <a:spcPts val="1600"/>
              </a:lnSpc>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災害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情報等を発信する際に</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SNS</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様々なツールを活用することを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追記</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【P.82</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213】</a:t>
            </a:r>
          </a:p>
          <a:p>
            <a:pPr>
              <a:lnSpc>
                <a:spcPts val="1800"/>
              </a:lnSpc>
              <a:spcAft>
                <a:spcPts val="300"/>
              </a:spcAft>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多言語対応が可能な</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拠点づくり</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Aft>
                <a:spcPts val="30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ターミナル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駅周辺や観光案</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内所</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おける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情報発信の充実を追記</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【P.82】</a:t>
            </a:r>
          </a:p>
          <a:p>
            <a:pPr>
              <a:lnSpc>
                <a:spcPts val="1800"/>
              </a:lnSpc>
              <a:spcAft>
                <a:spcPts val="300"/>
              </a:spcAft>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避難所における多言語対応の強化 </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Aft>
                <a:spcPts val="300"/>
              </a:spcAft>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避難所における多言語</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支援が必要な避難者情報の収集を追記</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P.82</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234】</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spcBef>
                <a:spcPts val="300"/>
              </a:spcBef>
              <a:spcAft>
                <a:spcPts val="300"/>
              </a:spcAft>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４．自助・共助の推進</a:t>
            </a:r>
            <a:endParaRPr lang="ja-JP" altLang="en-US" sz="14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spcAft>
                <a:spcPts val="300"/>
              </a:spcAft>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自助・共助の推進に向けた住民や事業者の責務を明記</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P.23</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24】</a:t>
            </a:r>
          </a:p>
          <a:p>
            <a:pPr>
              <a:lnSpc>
                <a:spcPts val="1600"/>
              </a:lnSpc>
              <a:spcAft>
                <a:spcPts val="300"/>
              </a:spcAft>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台風接近前に住民の適切な行動を促すような情報提供を行うことを追記</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【P.181</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213】</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spcAft>
                <a:spcPts val="300"/>
              </a:spcAft>
            </a:pP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５．その他</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Aft>
                <a:spcPts val="300"/>
              </a:spcAft>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ブロック塀等</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の安全対策等の</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促進</a:t>
            </a:r>
          </a:p>
          <a:p>
            <a:pPr>
              <a:lnSpc>
                <a:spcPts val="1600"/>
              </a:lnSpc>
              <a:spcAft>
                <a:spcPts val="300"/>
              </a:spcAft>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ブロック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塀等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安全対策や家具の転倒防止の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促進を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追記</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P.110】</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spcAft>
                <a:spcPts val="300"/>
              </a:spcAft>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 ライフライン等の情報提供</a:t>
            </a:r>
          </a:p>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　ライフライン等の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被害・復旧</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状況等に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関する情報</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提供</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充実を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追記</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P.254</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255</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360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362】</a:t>
            </a:r>
            <a:endParaRPr lang="ja-JP" altLang="en-US" sz="10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9313856" y="10049335"/>
            <a:ext cx="5936968" cy="506309"/>
          </a:xfrm>
          <a:prstGeom prst="rect">
            <a:avLst/>
          </a:prstGeom>
        </p:spPr>
        <p:txBody>
          <a:bodyPr wrap="square" lIns="95012" tIns="47506" rIns="95012" bIns="47506">
            <a:spAutoFit/>
          </a:bodyPr>
          <a:lstStyle/>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府等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う研修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への原子力災害拠点病院による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協力</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追記</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原子力災害対策編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P.22</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ほか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82912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204</Words>
  <Application>Microsoft Office PowerPoint</Application>
  <PresentationFormat>ユーザー設定</PresentationFormat>
  <Paragraphs>101</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2018-12-20T11:43:59Z</dcterms:created>
  <dcterms:modified xsi:type="dcterms:W3CDTF">2019-01-23T04:45:00Z</dcterms:modified>
</cp:coreProperties>
</file>