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4" r:id="rId3"/>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5"/>
            <p14:sldId id="264"/>
          </p14:sldIdLst>
        </p14:section>
        <p14:section name="タイトルなしのセクション" id="{EA605B47-2FFD-4E8F-81B0-CD320E167F7A}">
          <p14:sldIdLst/>
        </p14:section>
      </p14:sectionLst>
    </p:ext>
    <p:ext uri="{EFAFB233-063F-42B5-8137-9DF3F51BA10A}">
      <p15:sldGuideLst xmlns=""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7703" autoAdjust="0"/>
  </p:normalViewPr>
  <p:slideViewPr>
    <p:cSldViewPr showGuides="1">
      <p:cViewPr>
        <p:scale>
          <a:sx n="70" d="100"/>
          <a:sy n="70" d="100"/>
        </p:scale>
        <p:origin x="-120" y="1158"/>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2017/3/24</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72139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2017/3/24</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正方形/長方形 48"/>
          <p:cNvSpPr/>
          <p:nvPr/>
        </p:nvSpPr>
        <p:spPr>
          <a:xfrm>
            <a:off x="288454" y="1079280"/>
            <a:ext cx="4536503" cy="9511635"/>
          </a:xfrm>
          <a:prstGeom prst="rect">
            <a:avLst/>
          </a:prstGeom>
          <a:blipFill>
            <a:blip r:embed="rId3">
              <a:alphaModFix amt="60000"/>
            </a:blip>
            <a:tile tx="0" ty="0" sx="100000" sy="100000" flip="none" algn="tl"/>
          </a:blip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endParaRPr kumimoji="1" lang="ja-JP" altLang="en-US"/>
          </a:p>
        </p:txBody>
      </p:sp>
      <p:sp>
        <p:nvSpPr>
          <p:cNvPr id="126" name="正方形/長方形 125"/>
          <p:cNvSpPr/>
          <p:nvPr/>
        </p:nvSpPr>
        <p:spPr>
          <a:xfrm>
            <a:off x="6409134" y="1353833"/>
            <a:ext cx="8424936" cy="1270211"/>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lIns="140801" tIns="36000" rIns="108000" bIns="70401" rtlCol="0" anchor="t" anchorCtr="0"/>
          <a:lstStyle/>
          <a:p>
            <a:pPr>
              <a:lnSpc>
                <a:spcPts val="10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大阪府地域防災計画（平成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年修正版）をベースとして、以下の修正を行う。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国の「防災基本計画」の修正（</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広島土砂災害</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鬼怒川</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水害等）</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を踏まえた修正</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熊本地震の教訓等を踏まえた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府の防災対策の最新の取組みを踏まえた修正</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新・大阪府地震防災</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アクションプラン、</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ヵ年戦略・</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大規模災害時における救援物資に関する今後の備蓄</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方針　など）</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その他の修正（</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組織改正に伴う修正等）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角丸四角形 126"/>
          <p:cNvSpPr/>
          <p:nvPr/>
        </p:nvSpPr>
        <p:spPr>
          <a:xfrm>
            <a:off x="273940" y="134645"/>
            <a:ext cx="11647238" cy="586390"/>
          </a:xfrm>
          <a:prstGeom prst="roundRect">
            <a:avLst/>
          </a:prstGeom>
          <a:solidFill>
            <a:srgbClr val="3D6AA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r>
              <a:rPr lang="ja-JP" altLang="en-US"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大阪府地域防災計画（基本対策編）の修正概要（平成</a:t>
            </a:r>
            <a:r>
              <a:rPr lang="en-US" altLang="ja-JP"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テキスト ボックス 127"/>
          <p:cNvSpPr txBox="1"/>
          <p:nvPr/>
        </p:nvSpPr>
        <p:spPr>
          <a:xfrm>
            <a:off x="12267234" y="427020"/>
            <a:ext cx="2560958" cy="342232"/>
          </a:xfrm>
          <a:prstGeom prst="rect">
            <a:avLst/>
          </a:prstGeom>
          <a:noFill/>
        </p:spPr>
        <p:txBody>
          <a:bodyPr wrap="square" lIns="140801" tIns="70401" rIns="140801" bIns="70401" rtlCol="0">
            <a:spAutoFit/>
          </a:bodyPr>
          <a:lstStyle/>
          <a:p>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300" b="1" u="sng" dirty="0">
                <a:latin typeface="Meiryo UI" panose="020B0604030504040204" pitchFamily="50" charset="-128"/>
                <a:ea typeface="Meiryo UI" panose="020B0604030504040204" pitchFamily="50" charset="-128"/>
                <a:cs typeface="Meiryo UI" panose="020B0604030504040204" pitchFamily="50" charset="-128"/>
              </a:rPr>
              <a:t>3</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月　大阪府防災会議</a:t>
            </a:r>
            <a:endParaRPr lang="en-US" altLang="ja-JP" sz="13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p:cNvSpPr/>
          <p:nvPr/>
        </p:nvSpPr>
        <p:spPr>
          <a:xfrm>
            <a:off x="273940" y="803782"/>
            <a:ext cx="3822624"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p>
            <a:r>
              <a:rPr lang="zh-TW" altLang="en-US" sz="18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大阪府地域防災計画</a:t>
            </a:r>
            <a:r>
              <a:rPr lang="zh-TW"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zh-TW"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zh-TW"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年修正版</a:t>
            </a:r>
            <a:r>
              <a:rPr lang="zh-TW"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p:cNvSpPr/>
          <p:nvPr/>
        </p:nvSpPr>
        <p:spPr>
          <a:xfrm>
            <a:off x="5040982" y="803782"/>
            <a:ext cx="2448272"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今年度の修正について</a:t>
            </a:r>
            <a:endParaRPr lang="ja-JP" altLang="en-US" sz="18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p:cNvSpPr/>
          <p:nvPr/>
        </p:nvSpPr>
        <p:spPr>
          <a:xfrm>
            <a:off x="5036144" y="2682404"/>
            <a:ext cx="9792048" cy="7815716"/>
          </a:xfrm>
          <a:prstGeom prst="rect">
            <a:avLst/>
          </a:prstGeom>
          <a:blipFill>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tile tx="0" ty="0" sx="100000" sy="100000" flip="none" algn="tl"/>
          </a:blipFill>
          <a:ln w="6350"/>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endParaRPr kumimoji="1" lang="ja-JP" altLang="en-US"/>
          </a:p>
        </p:txBody>
      </p:sp>
      <p:sp>
        <p:nvSpPr>
          <p:cNvPr id="132" name="正方形/長方形 131"/>
          <p:cNvSpPr/>
          <p:nvPr/>
        </p:nvSpPr>
        <p:spPr>
          <a:xfrm>
            <a:off x="5040983" y="2437914"/>
            <a:ext cx="1279638"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修正概要</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角丸四角形 132"/>
          <p:cNvSpPr/>
          <p:nvPr/>
        </p:nvSpPr>
        <p:spPr>
          <a:xfrm>
            <a:off x="9938046" y="5832183"/>
            <a:ext cx="4727144" cy="2487619"/>
          </a:xfrm>
          <a:prstGeom prst="roundRect">
            <a:avLst>
              <a:gd name="adj" fmla="val 2980"/>
            </a:avLst>
          </a:prstGeom>
          <a:solidFill>
            <a:schemeClr val="bg1"/>
          </a:solidFill>
          <a:ln w="19050" cmpd="dbl">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行政機能の維持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府・市町村の受援体制の</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庁舎等の非構造部材も含めた耐震化の推進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避難所外で生活している被災者の支援にかかる記述を拡充</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外国人へのサポートの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推進にかかる記述を拡充</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生活再建</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➣家屋被害認定・り災証明発行体制の整備にかかる記述を拡充</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みなし応急仮設住宅の</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r>
              <a:rPr lang="ja-JP" altLang="en-US" sz="1050" dirty="0" smtClean="0">
                <a:solidFill>
                  <a:schemeClr val="accent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schemeClr val="accent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防災知識の普及啓発</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規模の大きな連続地震発生の可能性の啓発　　　等</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横巻き 133"/>
          <p:cNvSpPr/>
          <p:nvPr/>
        </p:nvSpPr>
        <p:spPr>
          <a:xfrm>
            <a:off x="9865518" y="5579456"/>
            <a:ext cx="3499421" cy="384243"/>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熊本地震の教訓等を踏まえた修正</a:t>
            </a:r>
            <a:endPar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角丸四角形 1"/>
          <p:cNvSpPr>
            <a:spLocks noChangeArrowheads="1"/>
          </p:cNvSpPr>
          <p:nvPr/>
        </p:nvSpPr>
        <p:spPr bwMode="auto">
          <a:xfrm>
            <a:off x="474253" y="1888602"/>
            <a:ext cx="4212351" cy="5224986"/>
          </a:xfrm>
          <a:prstGeom prst="roundRect">
            <a:avLst>
              <a:gd name="adj" fmla="val 5603"/>
            </a:avLst>
          </a:prstGeom>
          <a:solidFill>
            <a:schemeClr val="bg1"/>
          </a:solidFill>
          <a:ln w="25400" algn="ctr">
            <a:solidFill>
              <a:schemeClr val="tx1"/>
            </a:solidFill>
            <a:prstDash val="sysDash"/>
            <a:round/>
            <a:headEnd/>
            <a:tailEnd/>
          </a:ln>
          <a:extLst/>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p>
        </p:txBody>
      </p:sp>
      <p:sp>
        <p:nvSpPr>
          <p:cNvPr id="141" name="角丸四角形 1"/>
          <p:cNvSpPr>
            <a:spLocks noChangeArrowheads="1"/>
          </p:cNvSpPr>
          <p:nvPr/>
        </p:nvSpPr>
        <p:spPr bwMode="auto">
          <a:xfrm>
            <a:off x="453405" y="7500772"/>
            <a:ext cx="4233199" cy="3019537"/>
          </a:xfrm>
          <a:prstGeom prst="roundRect">
            <a:avLst>
              <a:gd name="adj" fmla="val 5603"/>
            </a:avLst>
          </a:prstGeom>
          <a:solidFill>
            <a:schemeClr val="bg1"/>
          </a:solidFill>
          <a:ln w="19050" algn="ctr">
            <a:solidFill>
              <a:schemeClr val="tx1"/>
            </a:solidFill>
            <a:prstDash val="sysDash"/>
            <a:round/>
            <a:headEnd/>
            <a:tailEnd/>
          </a:ln>
          <a:extLst/>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タイトル 2"/>
          <p:cNvSpPr txBox="1">
            <a:spLocks/>
          </p:cNvSpPr>
          <p:nvPr/>
        </p:nvSpPr>
        <p:spPr bwMode="auto">
          <a:xfrm>
            <a:off x="432470" y="7257008"/>
            <a:ext cx="1121902" cy="371466"/>
          </a:xfrm>
          <a:prstGeom prst="rect">
            <a:avLst/>
          </a:prstGeom>
          <a:solidFill>
            <a:srgbClr val="9999FF"/>
          </a:solidFill>
          <a:ln w="9525">
            <a:solidFill>
              <a:schemeClr val="tx1"/>
            </a:solidFill>
            <a:miter lim="800000"/>
            <a:headEnd/>
            <a:tailEnd/>
          </a:ln>
        </p:spPr>
        <p:txBody>
          <a:bodyPr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152" name="正方形/長方形 151"/>
          <p:cNvSpPr/>
          <p:nvPr/>
        </p:nvSpPr>
        <p:spPr>
          <a:xfrm>
            <a:off x="1925030"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0" name="正方形/長方形 159"/>
          <p:cNvSpPr/>
          <p:nvPr/>
        </p:nvSpPr>
        <p:spPr>
          <a:xfrm>
            <a:off x="5040983" y="1344356"/>
            <a:ext cx="1279638"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正方形/長方形 163"/>
          <p:cNvSpPr/>
          <p:nvPr/>
        </p:nvSpPr>
        <p:spPr>
          <a:xfrm>
            <a:off x="6408623" y="2704593"/>
            <a:ext cx="5689143" cy="258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u="sng" dirty="0">
                <a:solidFill>
                  <a:schemeClr val="tx2"/>
                </a:solidFill>
              </a:rPr>
              <a:t>以下の項目</a:t>
            </a:r>
            <a:r>
              <a:rPr lang="ja-JP" altLang="en-US" sz="1100" u="sng" dirty="0" smtClean="0">
                <a:solidFill>
                  <a:schemeClr val="tx2"/>
                </a:solidFill>
              </a:rPr>
              <a:t>を </a:t>
            </a:r>
            <a:r>
              <a:rPr lang="en-US" altLang="ja-JP" sz="1100" u="sng" dirty="0" smtClean="0">
                <a:solidFill>
                  <a:schemeClr val="tx2"/>
                </a:solidFill>
              </a:rPr>
              <a:t>(</a:t>
            </a:r>
            <a:r>
              <a:rPr lang="ja-JP" altLang="en-US" sz="1100" u="sng" dirty="0">
                <a:solidFill>
                  <a:schemeClr val="tx2"/>
                </a:solidFill>
              </a:rPr>
              <a:t>平成</a:t>
            </a:r>
            <a:r>
              <a:rPr lang="en-US" altLang="ja-JP" sz="1100" u="sng" dirty="0">
                <a:solidFill>
                  <a:schemeClr val="tx2"/>
                </a:solidFill>
              </a:rPr>
              <a:t>26</a:t>
            </a:r>
            <a:r>
              <a:rPr lang="ja-JP" altLang="en-US" sz="1100" u="sng" dirty="0" smtClean="0">
                <a:solidFill>
                  <a:schemeClr val="tx2"/>
                </a:solidFill>
              </a:rPr>
              <a:t>年修正版</a:t>
            </a:r>
            <a:r>
              <a:rPr lang="en-US" altLang="ja-JP" sz="1100" u="sng" dirty="0" smtClean="0">
                <a:solidFill>
                  <a:schemeClr val="tx2"/>
                </a:solidFill>
              </a:rPr>
              <a:t>)</a:t>
            </a:r>
            <a:r>
              <a:rPr lang="ja-JP" altLang="en-US" sz="1100" u="sng" dirty="0">
                <a:solidFill>
                  <a:schemeClr val="tx2"/>
                </a:solidFill>
              </a:rPr>
              <a:t>に追記・</a:t>
            </a:r>
            <a:r>
              <a:rPr lang="ja-JP" altLang="en-US" sz="1100" u="sng" dirty="0" smtClean="0">
                <a:solidFill>
                  <a:schemeClr val="tx2"/>
                </a:solidFill>
              </a:rPr>
              <a:t>反映（無表記の項目は追記分として整理）</a:t>
            </a:r>
            <a:endParaRPr lang="ja-JP" altLang="en-US" sz="1100" u="sng" dirty="0">
              <a:solidFill>
                <a:schemeClr val="tx2"/>
              </a:solidFill>
            </a:endParaRPr>
          </a:p>
        </p:txBody>
      </p:sp>
      <p:sp>
        <p:nvSpPr>
          <p:cNvPr id="168" name="角丸四角形 4"/>
          <p:cNvSpPr/>
          <p:nvPr/>
        </p:nvSpPr>
        <p:spPr>
          <a:xfrm>
            <a:off x="5305993" y="3171372"/>
            <a:ext cx="9359196" cy="7134225"/>
          </a:xfrm>
          <a:custGeom>
            <a:avLst/>
            <a:gdLst/>
            <a:ahLst/>
            <a:cxnLst/>
            <a:rect l="l" t="t" r="r" b="b"/>
            <a:pathLst>
              <a:path w="9359196" h="7134225">
                <a:moveTo>
                  <a:pt x="242952" y="0"/>
                </a:moveTo>
                <a:lnTo>
                  <a:pt x="3330822" y="0"/>
                </a:lnTo>
                <a:lnTo>
                  <a:pt x="4240379" y="0"/>
                </a:lnTo>
                <a:lnTo>
                  <a:pt x="9228702" y="0"/>
                </a:lnTo>
                <a:cubicBezTo>
                  <a:pt x="9300772" y="0"/>
                  <a:pt x="9359196" y="58424"/>
                  <a:pt x="9359196" y="130494"/>
                </a:cubicBezTo>
                <a:lnTo>
                  <a:pt x="9359196" y="2277590"/>
                </a:lnTo>
                <a:cubicBezTo>
                  <a:pt x="9359196" y="2349660"/>
                  <a:pt x="9300772" y="2408084"/>
                  <a:pt x="9228702" y="2408084"/>
                </a:cubicBezTo>
                <a:lnTo>
                  <a:pt x="4483331" y="2408084"/>
                </a:lnTo>
                <a:lnTo>
                  <a:pt x="4483331" y="6891273"/>
                </a:lnTo>
                <a:cubicBezTo>
                  <a:pt x="4483331" y="7025452"/>
                  <a:pt x="4374558" y="7134225"/>
                  <a:pt x="4240379" y="7134225"/>
                </a:cubicBezTo>
                <a:lnTo>
                  <a:pt x="242952" y="7134225"/>
                </a:lnTo>
                <a:cubicBezTo>
                  <a:pt x="108773" y="7134225"/>
                  <a:pt x="0" y="7025452"/>
                  <a:pt x="0" y="6891273"/>
                </a:cubicBezTo>
                <a:lnTo>
                  <a:pt x="0" y="242952"/>
                </a:lnTo>
                <a:cubicBezTo>
                  <a:pt x="0" y="108773"/>
                  <a:pt x="108773" y="0"/>
                  <a:pt x="242952" y="0"/>
                </a:cubicBezTo>
                <a:close/>
              </a:path>
            </a:pathLst>
          </a:custGeom>
          <a:solidFill>
            <a:schemeClr val="bg1"/>
          </a:solidFill>
          <a:ln w="19050" cmpd="dbl">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テキスト ボックス 168"/>
          <p:cNvSpPr txBox="1"/>
          <p:nvPr/>
        </p:nvSpPr>
        <p:spPr>
          <a:xfrm>
            <a:off x="9719586" y="3186460"/>
            <a:ext cx="4970468" cy="2285241"/>
          </a:xfrm>
          <a:prstGeom prst="rect">
            <a:avLst/>
          </a:prstGeom>
          <a:noFill/>
        </p:spPr>
        <p:txBody>
          <a:bodyPr wrap="square" rtlCol="0">
            <a:spAutoFit/>
          </a:bodyPr>
          <a:lstStyle/>
          <a:p>
            <a:pPr marL="278669" indent="-278669">
              <a:lnSpc>
                <a:spcPts val="19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避難</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市町村の努力義務として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・災害からの避難に対する住民の理解促進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住民等の主体的避難所運営への配慮</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9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・避難所</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への非常用電源の確保</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➣市町村による災害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種別に応じた避難所等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の指定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垂直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避難も避難行動と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情報の用語</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整理、避難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準備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情報等の名称変更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用語の修正や「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南海トラフ地震防災対策推進計画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」（南トラ特措法</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横巻き 169"/>
          <p:cNvSpPr/>
          <p:nvPr/>
        </p:nvSpPr>
        <p:spPr>
          <a:xfrm>
            <a:off x="5235798" y="2981304"/>
            <a:ext cx="3679273" cy="412158"/>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防災基本計画の修正を踏まえた修正</a:t>
            </a:r>
            <a:endPar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テキスト ボックス 170"/>
          <p:cNvSpPr txBox="1"/>
          <p:nvPr/>
        </p:nvSpPr>
        <p:spPr>
          <a:xfrm>
            <a:off x="5521095" y="3393462"/>
            <a:ext cx="4464496" cy="6914713"/>
          </a:xfrm>
          <a:prstGeom prst="rect">
            <a:avLst/>
          </a:prstGeom>
          <a:noFill/>
          <a:effectLst/>
        </p:spPr>
        <p:txBody>
          <a:bodyPr wrap="square" lIns="36000" rIns="36000" rtlCol="0">
            <a:spAutoFit/>
          </a:bodyPr>
          <a:lstStyle/>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緊急交通路</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道路管理者による放置車両等の移動、府公安委員会による通行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禁止区間の指定や放置車両等の移動要請（道路交通法等改正）</a:t>
            </a: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水害予防</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➣府による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洪水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・内水・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高潮毎の最大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規模を想定した浸水区域の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（水防法、下水道法等改正）</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廃棄物処理</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災害廃棄物の仮置場の確保や処理体制等、市町村が処理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計画で示すべき事項（廃棄物処理法改正）</a:t>
            </a:r>
            <a:endPar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航空</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ドクターヘリの運用体制構築や、医療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救護班の活動場所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必要に応じた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参集拠点の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確保、災害医療コーディネーターの活用等</a:t>
            </a:r>
            <a:endParaRPr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a:p>
            <a:pPr marL="1800225" indent="-1800225">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・警察・消防・</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自衛隊</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800225" indent="-1800225">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警察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・消防・自衛隊の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部隊展開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、宿営等のための拠点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の確保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防災</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知識の普及啓発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の防災知識の普及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啓発項目に、避難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勧告等の発令時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とるべき行動等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収集</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伝達</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L</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アラート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情報共有システム</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利用や、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府における人的被害数の一元的集約</a:t>
            </a:r>
            <a:endParaRPr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機能の</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維持</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業務継続のための代替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庁舎の特定、非常時優先業務の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整理等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帰宅困難者対策</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大規模集客施設等の管理者への利用者誘導体制整備の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働きかけ</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zh-TW" altLang="en-US" sz="1200" b="1" u="sng" dirty="0">
                <a:latin typeface="Meiryo UI" panose="020B0604030504040204" pitchFamily="50" charset="-128"/>
                <a:ea typeface="Meiryo UI" panose="020B0604030504040204" pitchFamily="50" charset="-128"/>
                <a:cs typeface="Meiryo UI" panose="020B0604030504040204" pitchFamily="50" charset="-128"/>
              </a:rPr>
              <a:t>地下空間</a:t>
            </a:r>
            <a:r>
              <a:rPr lang="zh-TW" altLang="en-US" sz="1200" b="1" u="sng" dirty="0" smtClean="0">
                <a:latin typeface="Meiryo UI" panose="020B0604030504040204" pitchFamily="50" charset="-128"/>
                <a:ea typeface="Meiryo UI" panose="020B0604030504040204" pitchFamily="50" charset="-128"/>
                <a:cs typeface="Meiryo UI" panose="020B0604030504040204" pitchFamily="50" charset="-128"/>
              </a:rPr>
              <a:t>対策</a:t>
            </a:r>
            <a:endParaRPr lang="en-US" altLang="zh-TW"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地下街等の所有者</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等の努力義務として、避難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確保計画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作成する場合における接続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ビル等の管理者</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等への意見聴取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角丸四角形 171"/>
          <p:cNvSpPr/>
          <p:nvPr/>
        </p:nvSpPr>
        <p:spPr>
          <a:xfrm>
            <a:off x="9938046" y="8540009"/>
            <a:ext cx="4739308" cy="936000"/>
          </a:xfrm>
          <a:prstGeom prst="roundRect">
            <a:avLst>
              <a:gd name="adj" fmla="val 11871"/>
            </a:avLst>
          </a:prstGeom>
          <a:solidFill>
            <a:schemeClr val="bg1"/>
          </a:solidFill>
          <a:ln w="19050" cmpd="dbl">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10867" tIns="138584"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新・大阪府地震防災アクションプラン</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ヵ年戦略・大阪</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第５次</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地震防災緊急事業五箇年</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「大規模災害時における救援物資に関する今後の備蓄方針について」　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横巻き 172"/>
          <p:cNvSpPr/>
          <p:nvPr/>
        </p:nvSpPr>
        <p:spPr>
          <a:xfrm>
            <a:off x="9865518" y="8349828"/>
            <a:ext cx="4111321" cy="355331"/>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最新の防災対策を踏まえた修正</a:t>
            </a:r>
            <a:endPar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角丸四角形 173"/>
          <p:cNvSpPr/>
          <p:nvPr/>
        </p:nvSpPr>
        <p:spPr>
          <a:xfrm>
            <a:off x="9938046" y="9614159"/>
            <a:ext cx="4691227" cy="709056"/>
          </a:xfrm>
          <a:prstGeom prst="roundRect">
            <a:avLst>
              <a:gd name="adj" fmla="val 13067"/>
            </a:avLst>
          </a:prstGeom>
          <a:solidFill>
            <a:schemeClr val="bg1"/>
          </a:solidFill>
          <a:ln w="19050" cmpd="dbl">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10867" tIns="180000"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7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➣組織</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改正に伴う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修正や伝達経路の時点修正</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大阪府・大阪市副首都推進局、大阪府教育庁　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横巻き 174"/>
          <p:cNvSpPr/>
          <p:nvPr/>
        </p:nvSpPr>
        <p:spPr>
          <a:xfrm>
            <a:off x="9865518" y="9491287"/>
            <a:ext cx="1914223"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その他の修正</a:t>
            </a:r>
            <a:endPar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タイトル 2"/>
          <p:cNvSpPr txBox="1">
            <a:spLocks/>
          </p:cNvSpPr>
          <p:nvPr/>
        </p:nvSpPr>
        <p:spPr bwMode="auto">
          <a:xfrm>
            <a:off x="720502" y="5628178"/>
            <a:ext cx="3772882" cy="1317212"/>
          </a:xfrm>
          <a:prstGeom prst="rect">
            <a:avLst/>
          </a:prstGeom>
          <a:solidFill>
            <a:srgbClr val="CCCCFF"/>
          </a:solidFill>
          <a:ln w="15875">
            <a:solidFill>
              <a:srgbClr val="000000"/>
            </a:solidFill>
            <a:miter lim="800000"/>
            <a:headEnd/>
            <a:tailEnd/>
          </a:ln>
        </p:spPr>
        <p:txBody>
          <a:bodyPr wrap="square" lIns="180000" tIns="108000" rIns="72000"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１</a:t>
            </a:r>
            <a:r>
              <a:rPr lang="ja-JP" altLang="en-US" sz="1200" dirty="0">
                <a:latin typeface="Meiryo UI" pitchFamily="50" charset="-128"/>
                <a:ea typeface="Meiryo UI" pitchFamily="50" charset="-128"/>
                <a:cs typeface="Meiryo UI" pitchFamily="50" charset="-128"/>
              </a:rPr>
              <a:t>．危機管理体制の</a:t>
            </a:r>
            <a:r>
              <a:rPr lang="ja-JP" altLang="en-US" sz="1200" dirty="0" smtClean="0">
                <a:latin typeface="Meiryo UI" pitchFamily="50" charset="-128"/>
                <a:ea typeface="Meiryo UI" pitchFamily="50" charset="-128"/>
                <a:cs typeface="Meiryo UI" pitchFamily="50" charset="-128"/>
              </a:rPr>
              <a:t>再構築</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２</a:t>
            </a:r>
            <a:r>
              <a:rPr lang="ja-JP" altLang="en-US" sz="1200" dirty="0">
                <a:latin typeface="Meiryo UI" pitchFamily="50" charset="-128"/>
                <a:ea typeface="Meiryo UI" pitchFamily="50" charset="-128"/>
                <a:cs typeface="Meiryo UI" pitchFamily="50" charset="-128"/>
              </a:rPr>
              <a:t>．自助・共助の充実</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３</a:t>
            </a:r>
            <a:r>
              <a:rPr lang="ja-JP" altLang="en-US" sz="1200" dirty="0">
                <a:latin typeface="Meiryo UI" pitchFamily="50" charset="-128"/>
                <a:ea typeface="Meiryo UI" pitchFamily="50" charset="-128"/>
                <a:cs typeface="Meiryo UI" pitchFamily="50" charset="-128"/>
              </a:rPr>
              <a:t>．「逃げる」ための対策の総合化</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４</a:t>
            </a:r>
            <a:r>
              <a:rPr lang="ja-JP" altLang="en-US" sz="1200" dirty="0">
                <a:latin typeface="Meiryo UI" pitchFamily="50" charset="-128"/>
                <a:ea typeface="Meiryo UI" pitchFamily="50" charset="-128"/>
                <a:cs typeface="Meiryo UI" pitchFamily="50" charset="-128"/>
              </a:rPr>
              <a:t>．被災者</a:t>
            </a:r>
            <a:r>
              <a:rPr lang="ja-JP" altLang="en-US" sz="1200" dirty="0" smtClean="0">
                <a:latin typeface="Meiryo UI" pitchFamily="50" charset="-128"/>
                <a:ea typeface="Meiryo UI" pitchFamily="50" charset="-128"/>
                <a:cs typeface="Meiryo UI" pitchFamily="50" charset="-128"/>
              </a:rPr>
              <a:t>の</a:t>
            </a:r>
            <a:r>
              <a:rPr lang="ja-JP" altLang="en-US" sz="1200" dirty="0">
                <a:latin typeface="Meiryo UI" pitchFamily="50" charset="-128"/>
                <a:ea typeface="Meiryo UI" pitchFamily="50" charset="-128"/>
                <a:cs typeface="Meiryo UI" pitchFamily="50" charset="-128"/>
              </a:rPr>
              <a:t>多様</a:t>
            </a:r>
            <a:r>
              <a:rPr lang="ja-JP" altLang="en-US" sz="1200" dirty="0" smtClean="0">
                <a:latin typeface="Meiryo UI" pitchFamily="50" charset="-128"/>
                <a:ea typeface="Meiryo UI" pitchFamily="50" charset="-128"/>
                <a:cs typeface="Meiryo UI" pitchFamily="50" charset="-128"/>
              </a:rPr>
              <a:t>なニーズへの適切な対応</a:t>
            </a:r>
            <a:endParaRPr lang="en-US" altLang="ja-JP" sz="11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５</a:t>
            </a:r>
            <a:r>
              <a:rPr lang="ja-JP" altLang="en-US" sz="1200" dirty="0">
                <a:latin typeface="Meiryo UI" pitchFamily="50" charset="-128"/>
                <a:ea typeface="Meiryo UI" pitchFamily="50" charset="-128"/>
                <a:cs typeface="Meiryo UI" pitchFamily="50" charset="-128"/>
              </a:rPr>
              <a:t>．迅速な復旧・復興</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６</a:t>
            </a:r>
            <a:r>
              <a:rPr lang="ja-JP" altLang="en-US" sz="1200" dirty="0">
                <a:latin typeface="Meiryo UI" pitchFamily="50" charset="-128"/>
                <a:ea typeface="Meiryo UI" pitchFamily="50" charset="-128"/>
                <a:cs typeface="Meiryo UI" pitchFamily="50" charset="-128"/>
              </a:rPr>
              <a:t>．大阪特有のリスクへの対応</a:t>
            </a:r>
            <a:endParaRPr lang="en-US" altLang="ja-JP" sz="1200" dirty="0">
              <a:latin typeface="Meiryo UI" pitchFamily="50" charset="-128"/>
              <a:ea typeface="Meiryo UI" pitchFamily="50" charset="-128"/>
              <a:cs typeface="Meiryo UI" pitchFamily="50" charset="-128"/>
            </a:endParaRPr>
          </a:p>
        </p:txBody>
      </p:sp>
      <p:sp>
        <p:nvSpPr>
          <p:cNvPr id="136" name="タイトル 2"/>
          <p:cNvSpPr txBox="1">
            <a:spLocks/>
          </p:cNvSpPr>
          <p:nvPr/>
        </p:nvSpPr>
        <p:spPr bwMode="auto">
          <a:xfrm>
            <a:off x="618269" y="3128966"/>
            <a:ext cx="3916898" cy="584545"/>
          </a:xfrm>
          <a:prstGeom prst="rect">
            <a:avLst/>
          </a:prstGeom>
          <a:solidFill>
            <a:srgbClr val="FFFF00"/>
          </a:solidFill>
          <a:ln w="9525">
            <a:solidFill>
              <a:schemeClr val="tx1"/>
            </a:solidFill>
            <a:miter lim="800000"/>
            <a:headEnd/>
            <a:tailEnd/>
          </a:ln>
        </p:spPr>
        <p:txBody>
          <a:bodyPr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703263">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137" name="タイトル 2"/>
          <p:cNvSpPr txBox="1">
            <a:spLocks/>
          </p:cNvSpPr>
          <p:nvPr/>
        </p:nvSpPr>
        <p:spPr bwMode="auto">
          <a:xfrm>
            <a:off x="618268" y="4071419"/>
            <a:ext cx="3916899" cy="936000"/>
          </a:xfrm>
          <a:prstGeom prst="rect">
            <a:avLst/>
          </a:prstGeom>
          <a:solidFill>
            <a:srgbClr val="FFFF00"/>
          </a:solidFill>
          <a:ln w="9525">
            <a:solidFill>
              <a:schemeClr val="tx1"/>
            </a:solidFill>
            <a:miter lim="800000"/>
            <a:headEnd/>
            <a:tailEnd/>
          </a:ln>
        </p:spPr>
        <p:txBody>
          <a:bodyPr lIns="0" rIns="36000"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528638">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Ⅰ</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Ⅱ</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Ⅲ</a:t>
            </a:r>
            <a:r>
              <a:rPr lang="ja-JP" altLang="en-US" sz="1200" dirty="0">
                <a:latin typeface="Meiryo UI" pitchFamily="50" charset="-128"/>
                <a:ea typeface="Meiryo UI" pitchFamily="50" charset="-128"/>
                <a:cs typeface="Meiryo UI" pitchFamily="50" charset="-128"/>
              </a:rPr>
              <a:t>必要不可欠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Ⅳ</a:t>
            </a:r>
            <a:r>
              <a:rPr lang="ja-JP" altLang="en-US" sz="1200" dirty="0">
                <a:latin typeface="Meiryo UI" pitchFamily="50" charset="-128"/>
                <a:ea typeface="Meiryo UI" pitchFamily="50" charset="-128"/>
                <a:cs typeface="Meiryo UI" pitchFamily="50" charset="-128"/>
              </a:rPr>
              <a:t>経済活動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Ⅴ</a:t>
            </a:r>
            <a:r>
              <a:rPr lang="ja-JP" altLang="en-US" sz="1200" dirty="0">
                <a:latin typeface="Meiryo UI" pitchFamily="50" charset="-128"/>
                <a:ea typeface="Meiryo UI" pitchFamily="50" charset="-128"/>
                <a:cs typeface="Meiryo UI" pitchFamily="50" charset="-128"/>
              </a:rPr>
              <a:t>迅速な復旧・復興</a:t>
            </a:r>
            <a:endParaRPr lang="en-US" altLang="ja-JP" sz="1200" dirty="0">
              <a:latin typeface="Meiryo UI" pitchFamily="50" charset="-128"/>
              <a:ea typeface="Meiryo UI" pitchFamily="50" charset="-128"/>
              <a:cs typeface="Meiryo UI" pitchFamily="50" charset="-128"/>
            </a:endParaRPr>
          </a:p>
        </p:txBody>
      </p:sp>
      <p:sp>
        <p:nvSpPr>
          <p:cNvPr id="138" name="タイトル 2"/>
          <p:cNvSpPr txBox="1">
            <a:spLocks/>
          </p:cNvSpPr>
          <p:nvPr/>
        </p:nvSpPr>
        <p:spPr bwMode="auto">
          <a:xfrm>
            <a:off x="576486" y="5315273"/>
            <a:ext cx="1286730" cy="399975"/>
          </a:xfrm>
          <a:prstGeom prst="rect">
            <a:avLst/>
          </a:prstGeom>
          <a:solidFill>
            <a:srgbClr val="9999FF"/>
          </a:solidFill>
          <a:ln w="9525">
            <a:solidFill>
              <a:schemeClr val="tx1"/>
            </a:solidFill>
            <a:miter lim="800000"/>
            <a:headEnd/>
            <a:tailEnd/>
          </a:ln>
        </p:spPr>
        <p:txBody>
          <a:bodyPr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703263" algn="ctr">
              <a:spcBef>
                <a:spcPct val="0"/>
              </a:spcBef>
              <a:buClrTx/>
              <a:buSzTx/>
              <a:buFontTx/>
              <a:buNone/>
            </a:pPr>
            <a:r>
              <a:rPr lang="ja-JP" altLang="en-US" sz="1400" b="1" dirty="0">
                <a:solidFill>
                  <a:srgbClr val="0033CC"/>
                </a:solidFill>
                <a:latin typeface="Meiryo UI" pitchFamily="50" charset="-128"/>
                <a:ea typeface="Meiryo UI" pitchFamily="50" charset="-128"/>
                <a:cs typeface="Meiryo UI" pitchFamily="50" charset="-128"/>
              </a:rPr>
              <a:t>施策の方向性</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139" name="下矢印 8"/>
          <p:cNvSpPr>
            <a:spLocks noChangeArrowheads="1"/>
          </p:cNvSpPr>
          <p:nvPr/>
        </p:nvSpPr>
        <p:spPr bwMode="auto">
          <a:xfrm>
            <a:off x="1770396" y="5098480"/>
            <a:ext cx="1636713" cy="188912"/>
          </a:xfrm>
          <a:prstGeom prst="downArrow">
            <a:avLst>
              <a:gd name="adj1" fmla="val 58868"/>
              <a:gd name="adj2" fmla="val 73049"/>
            </a:avLst>
          </a:prstGeom>
          <a:solidFill>
            <a:srgbClr val="FF0000"/>
          </a:solidFill>
          <a:ln w="9525" algn="ctr">
            <a:solidFill>
              <a:schemeClr val="tx1"/>
            </a:solidFill>
            <a:round/>
            <a:headEnd/>
            <a:tailEnd/>
          </a:ln>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p>
        </p:txBody>
      </p:sp>
      <p:sp>
        <p:nvSpPr>
          <p:cNvPr id="162" name="メモ 161"/>
          <p:cNvSpPr/>
          <p:nvPr/>
        </p:nvSpPr>
        <p:spPr>
          <a:xfrm>
            <a:off x="444720" y="1344356"/>
            <a:ext cx="4241884" cy="1584176"/>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を踏まえた上で、大阪府防災会議では、南海トラフ巨大地震による被害に対応するため、</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命を守る」「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命をつなぐ」など５つを基本方針とする「大阪府地域防災計画」を平成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下矢印 8"/>
          <p:cNvSpPr>
            <a:spLocks noChangeArrowheads="1"/>
          </p:cNvSpPr>
          <p:nvPr/>
        </p:nvSpPr>
        <p:spPr bwMode="auto">
          <a:xfrm>
            <a:off x="1770396" y="3791552"/>
            <a:ext cx="1636713" cy="188912"/>
          </a:xfrm>
          <a:prstGeom prst="downArrow">
            <a:avLst>
              <a:gd name="adj1" fmla="val 58868"/>
              <a:gd name="adj2" fmla="val 73049"/>
            </a:avLst>
          </a:prstGeom>
          <a:solidFill>
            <a:srgbClr val="FF0000"/>
          </a:solidFill>
          <a:ln w="9525" algn="ctr">
            <a:solidFill>
              <a:schemeClr val="tx1"/>
            </a:solidFill>
            <a:round/>
            <a:headEnd/>
            <a:tailEnd/>
          </a:ln>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p>
        </p:txBody>
      </p:sp>
      <p:sp>
        <p:nvSpPr>
          <p:cNvPr id="144" name="正方形/長方形 143"/>
          <p:cNvSpPr/>
          <p:nvPr/>
        </p:nvSpPr>
        <p:spPr>
          <a:xfrm>
            <a:off x="612983"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テキスト ボックス 144"/>
          <p:cNvSpPr txBox="1"/>
          <p:nvPr/>
        </p:nvSpPr>
        <p:spPr>
          <a:xfrm>
            <a:off x="508160" y="9647435"/>
            <a:ext cx="2994396"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正方形/長方形 145"/>
          <p:cNvSpPr/>
          <p:nvPr/>
        </p:nvSpPr>
        <p:spPr>
          <a:xfrm>
            <a:off x="550228"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2062396"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正方形/長方形 147"/>
          <p:cNvSpPr/>
          <p:nvPr/>
        </p:nvSpPr>
        <p:spPr>
          <a:xfrm>
            <a:off x="3574564" y="9980134"/>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9" name="直線矢印コネクタ 148"/>
          <p:cNvCxnSpPr>
            <a:stCxn id="146" idx="3"/>
            <a:endCxn id="147" idx="1"/>
          </p:cNvCxnSpPr>
          <p:nvPr/>
        </p:nvCxnSpPr>
        <p:spPr>
          <a:xfrm>
            <a:off x="1594228" y="10169398"/>
            <a:ext cx="46816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p:cNvCxnSpPr>
            <a:stCxn id="147" idx="3"/>
            <a:endCxn id="148" idx="1"/>
          </p:cNvCxnSpPr>
          <p:nvPr/>
        </p:nvCxnSpPr>
        <p:spPr>
          <a:xfrm flipV="1">
            <a:off x="3106396" y="10167227"/>
            <a:ext cx="468168" cy="217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741437"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正方形/長方形 142"/>
          <p:cNvSpPr/>
          <p:nvPr/>
        </p:nvSpPr>
        <p:spPr>
          <a:xfrm>
            <a:off x="741437"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正方形/長方形 152"/>
          <p:cNvSpPr/>
          <p:nvPr/>
        </p:nvSpPr>
        <p:spPr>
          <a:xfrm>
            <a:off x="201125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正方形/長方形 153"/>
          <p:cNvSpPr/>
          <p:nvPr/>
        </p:nvSpPr>
        <p:spPr>
          <a:xfrm>
            <a:off x="201125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正方形/長方形 154"/>
          <p:cNvSpPr/>
          <p:nvPr/>
        </p:nvSpPr>
        <p:spPr>
          <a:xfrm>
            <a:off x="201125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6" name="正方形/長方形 155"/>
          <p:cNvSpPr/>
          <p:nvPr/>
        </p:nvSpPr>
        <p:spPr>
          <a:xfrm>
            <a:off x="2011256"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正方形/長方形 156"/>
          <p:cNvSpPr/>
          <p:nvPr/>
        </p:nvSpPr>
        <p:spPr>
          <a:xfrm>
            <a:off x="327096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正方形/長方形 157"/>
          <p:cNvSpPr/>
          <p:nvPr/>
        </p:nvSpPr>
        <p:spPr>
          <a:xfrm>
            <a:off x="327096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正方形/長方形 158"/>
          <p:cNvSpPr/>
          <p:nvPr/>
        </p:nvSpPr>
        <p:spPr>
          <a:xfrm>
            <a:off x="327096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8992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508236" y="1158786"/>
            <a:ext cx="6821778" cy="4259922"/>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地下</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空間対策</a:t>
            </a: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・地下街等の所有者または管理者は、避難確保・浸水防止計画を作成しようとする場合、接続ビル等の管理者等の意見を聴くよう努める（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P.110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a:t>
            </a:r>
            <a:endPar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・市町村は、災害</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からの避難に対する住民の理解</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促進に努める（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・市町村において、災害種別に応じた避難場所、避難所の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が切迫した状況では、「緊急的な退避場所への避難」「屋内での安全確保措置」も避難行動とする。また、それを踏まえて、住民にわかりやすい避難情報とする観点から、これまで府独自で設定していた「一時避難情報」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削除（</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P.213~215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避難準備</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情報等の名称</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変更を反映（</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P.59,7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・津波災害に対する避難体制として、津波警報等が発表された場合に、直ちに避難指示を発令することを基本と</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P.188,213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・市町村は、避難所の運営管理のために必要な知識の普及にあたり、住民等が</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主体的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に避難所を運営できるように配慮するよう努める（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・市町村は、指定避難所における非常用電源の確保等に努める（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・用語修正</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遺体</a:t>
            </a:r>
            <a:r>
              <a:rPr lang="ja-JP" altLang="en-US" sz="10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の処理</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→遺体</a:t>
            </a:r>
            <a:r>
              <a:rPr lang="ja-JP" altLang="en-US" sz="10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P.267</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仮設住宅の</a:t>
            </a:r>
            <a:r>
              <a:rPr lang="ja-JP" altLang="en-US" sz="10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→応急仮設住宅の</a:t>
            </a:r>
            <a:r>
              <a:rPr lang="ja-JP" altLang="en-US" sz="10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P.250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「南海トラフ地震防災対策推進計画」の記載（南海トラフ地震に係る地震防災対策の推進に関する特別</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措置法）</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296079" y="738188"/>
            <a:ext cx="6914805" cy="9656006"/>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lIns="72000" tIns="83150" rIns="27716" bIns="0" rtlCol="0" anchor="t" anchorCtr="0"/>
          <a:lstStyle/>
          <a:p>
            <a:pPr marL="278669" indent="-278669">
              <a:lnSpc>
                <a:spcPts val="14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3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緊急交通路</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（道路交通法等の改正）</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・道路管理者及び港湾管理者は、緊急通行車両の通行を確保するため緊急の必要がある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は運転者等に対し車両の移動命令又は自ら車両の移動等を行う（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P.225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・府公安委員会は、緊急通行車両以外の車両の通行禁止等を行うため必要があるときは、道路管理者に対し、緊急通行車両の通行を確保するための区間の指定、放置車両等の移動を要請（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P.226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水害予防</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（水防法、下水道法等の改正）</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・府は、洪水・内水・高潮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毎の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最大規模を想定した浸水区域の指定、想定水深及び浸水継続時間等の公表を行う（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廃棄物処理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の処理及び清掃に関する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法律の改正）</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廃棄物の仮置場の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確保や災害時の廃棄物の処理体制等</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、市町村が災害</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廃棄物処理計画等において具体的に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示すべき事項を記載（</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P.96,266)</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・府は、市町村</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が行う災害廃棄物対策に対する技術的な援助を行うとともに、災害廃棄物処理に関する事務の一部を実施する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場合の廃棄物</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処理体制等</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について、災害廃棄物処理計画において具体的に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示すべき事項を記載。また、国</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や他の府県と協力して、広域処理体制の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確立等（</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P.96,266)</a:t>
            </a: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医療・航空</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ドクターヘリ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の運用体制の構築（</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・広域搬送拠点臨時医療施設（</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SCU</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）の用語の統一（</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P.33,205,208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・府は、医療</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救護</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班の活動場所及び必要に応じた参集拠点の確保を図る（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P.206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府は、災害対策本部内に航空機運用調整班を設置し、必要な調整を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P.228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・府は、災害派遣医療チーム（</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DMAT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）による活動と並行して、また活動の終了以降、被災地における医療提供体制の確保・継続を図り、その調整にあたっては災害医療コーディネーターを活用する（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P.207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国・警察・消防・自衛隊</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・自衛隊の自発的出動基準について、「海難事故の発生等を自衛隊が探知した場合における捜索又は救助活動を実施する場合」を</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P.137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・府、市町村は、警察・消防・自衛隊の部隊の展開、宿営等のための拠点の確保を図る（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P.140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防災知識の普及啓発　等</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・府民の防災知識の普及啓発に向けた活動（気象予警報や避難指示等の意味、避難勧告等の発令時にとるべき行動）</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P.79,80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・市町村は、指定緊急避難場所を指定して誘導標識を設置する場合は、日本工業規格に基づく災害種別一般図記号を使用して明示するよう努める（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情報収集伝達</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・市町村において、災害時に孤立するおそれのある地域の住民との情報連絡体制の確保、災害時のライフライン被害状況や備蓄状況等の情報収集（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P.40,195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L</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アラート（</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災害情報共有システム）の利用（</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P.39,40,215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・人的被害の数（死者・行方不明者数）について、府が一元的に集約。また、関係機関は府に連絡する（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P.195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行政機能の維持</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・業務継続のため、本庁舎が使用できなくなった場合の代替庁舎の特定、非常時優先業務の整理（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帰宅困難者対策</a:t>
            </a: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・府は市町村と連携して、大規模な集客施設等の管理者に対して、利用者の誘導体制の整備等について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働きかけ（</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918647" y="219003"/>
            <a:ext cx="7145293" cy="388806"/>
          </a:xfrm>
          <a:prstGeom prst="roundRect">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大阪府地域防災計画（基本対策編）の主な修正箇所</a:t>
            </a: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7718767" y="5724638"/>
            <a:ext cx="6721182" cy="1926318"/>
          </a:xfrm>
          <a:prstGeom prst="rect">
            <a:avLst/>
          </a:prstGeom>
          <a:noFill/>
          <a:ln w="22225">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694"/>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・庁舎・防災拠点・避難所に関する非構造部材も含めた耐震化の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P.57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・家屋被害認定・り災証明発行体制の整備（</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P.36,61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・民間賃貸住宅を借り上げて供与するみなし応急仮設住宅の活用（</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P.251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・外国人へのサポートの推進（</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P.72,218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・避難所外で生活している被災者の把握と支援（</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P.218,247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・住民への福祉避難所の役割周知（</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・府・市町村の受援体制の強化（</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P.35,38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・規模の大きな連続地震の可能性について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啓発</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P.79,198</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7856296" y="5846569"/>
            <a:ext cx="3305366"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smtClean="0">
                <a:solidFill>
                  <a:schemeClr val="bg1"/>
                </a:solidFill>
                <a:latin typeface="+mn-ea"/>
                <a:cs typeface="Meiryo UI" panose="020B0604030504040204" pitchFamily="50" charset="-128"/>
              </a:rPr>
              <a:t>Ⅱ</a:t>
            </a:r>
            <a:r>
              <a:rPr lang="ja-JP" altLang="en-US" sz="1400" dirty="0">
                <a:solidFill>
                  <a:schemeClr val="bg1"/>
                </a:solidFill>
                <a:latin typeface="+mn-ea"/>
                <a:cs typeface="Meiryo UI" panose="020B0604030504040204" pitchFamily="50" charset="-128"/>
              </a:rPr>
              <a:t>　熊本地震の教訓等を踏まえた修正</a:t>
            </a:r>
          </a:p>
        </p:txBody>
      </p:sp>
      <p:sp>
        <p:nvSpPr>
          <p:cNvPr id="14" name="正方形/長方形 13"/>
          <p:cNvSpPr/>
          <p:nvPr/>
        </p:nvSpPr>
        <p:spPr>
          <a:xfrm>
            <a:off x="7749603" y="7759124"/>
            <a:ext cx="6690346" cy="1404000"/>
          </a:xfrm>
          <a:prstGeom prst="rect">
            <a:avLst/>
          </a:prstGeom>
          <a:noFill/>
          <a:ln w="22225">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694"/>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防災関係の計画について直近のものを反映</a:t>
            </a: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・「新・大阪府地震防災アクションプラン」（平成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年３月改訂、平成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年２月一部改訂） </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・「住宅建築物耐震</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ヵ年戦略・大阪」（平成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年１月改訂） </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・「第５次地震防災緊急事業五箇年計画」（平成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年度末改訂予定</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大規模災害時における救援物資に関する今後の備蓄方針について」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7856296" y="7876505"/>
            <a:ext cx="3207644"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a:solidFill>
                  <a:schemeClr val="bg1"/>
                </a:solidFill>
                <a:latin typeface="+mn-ea"/>
                <a:cs typeface="Meiryo UI" panose="020B0604030504040204" pitchFamily="50" charset="-128"/>
              </a:rPr>
              <a:t>Ⅲ</a:t>
            </a:r>
            <a:r>
              <a:rPr lang="ja-JP" altLang="en-US" sz="1400" dirty="0">
                <a:solidFill>
                  <a:schemeClr val="bg1"/>
                </a:solidFill>
                <a:latin typeface="+mn-ea"/>
                <a:cs typeface="Meiryo UI" panose="020B0604030504040204" pitchFamily="50" charset="-128"/>
              </a:rPr>
              <a:t>　</a:t>
            </a:r>
            <a:r>
              <a:rPr lang="ja-JP" altLang="en-US" sz="1400" dirty="0" smtClean="0">
                <a:solidFill>
                  <a:schemeClr val="bg1"/>
                </a:solidFill>
                <a:latin typeface="+mn-ea"/>
                <a:cs typeface="Meiryo UI" panose="020B0604030504040204" pitchFamily="50" charset="-128"/>
              </a:rPr>
              <a:t>最新の防災対策を</a:t>
            </a:r>
            <a:r>
              <a:rPr lang="ja-JP" altLang="en-US" sz="1400" dirty="0">
                <a:solidFill>
                  <a:schemeClr val="bg1"/>
                </a:solidFill>
                <a:latin typeface="+mn-ea"/>
                <a:cs typeface="Meiryo UI" panose="020B0604030504040204" pitchFamily="50" charset="-128"/>
              </a:rPr>
              <a:t>踏まえた修正</a:t>
            </a:r>
          </a:p>
        </p:txBody>
      </p:sp>
      <p:sp>
        <p:nvSpPr>
          <p:cNvPr id="13" name="正方形/長方形 12"/>
          <p:cNvSpPr/>
          <p:nvPr/>
        </p:nvSpPr>
        <p:spPr>
          <a:xfrm>
            <a:off x="7749603" y="9285554"/>
            <a:ext cx="6690346" cy="1110681"/>
          </a:xfrm>
          <a:prstGeom prst="rect">
            <a:avLst/>
          </a:prstGeom>
          <a:noFill/>
          <a:ln w="22225">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400"/>
              </a:lnSpc>
            </a:pP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文言表記の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統一</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・組織改正に伴う修正（大阪府・大阪市副首都推進局、大阪府教育庁　等）</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・関係機関への伝達経路等について、時点修正</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7856296" y="9399596"/>
            <a:ext cx="1723840"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a:solidFill>
                  <a:schemeClr val="bg1"/>
                </a:solidFill>
                <a:latin typeface="+mn-ea"/>
                <a:cs typeface="Meiryo UI" panose="020B0604030504040204" pitchFamily="50" charset="-128"/>
              </a:rPr>
              <a:t>Ⅳ</a:t>
            </a:r>
            <a:r>
              <a:rPr lang="ja-JP" altLang="en-US" sz="1400" dirty="0">
                <a:solidFill>
                  <a:schemeClr val="bg1"/>
                </a:solidFill>
                <a:latin typeface="+mn-ea"/>
                <a:cs typeface="Meiryo UI" panose="020B0604030504040204" pitchFamily="50" charset="-128"/>
              </a:rPr>
              <a:t>　</a:t>
            </a:r>
            <a:r>
              <a:rPr lang="ja-JP" altLang="en-US" sz="1400" dirty="0" smtClean="0">
                <a:solidFill>
                  <a:schemeClr val="bg1"/>
                </a:solidFill>
                <a:latin typeface="+mn-ea"/>
                <a:cs typeface="Meiryo UI" panose="020B0604030504040204" pitchFamily="50" charset="-128"/>
              </a:rPr>
              <a:t>その他の修正</a:t>
            </a:r>
            <a:endParaRPr lang="ja-JP" altLang="en-US" sz="1400" dirty="0">
              <a:solidFill>
                <a:schemeClr val="bg1"/>
              </a:solidFill>
              <a:latin typeface="+mn-ea"/>
              <a:cs typeface="Meiryo UI" panose="020B0604030504040204" pitchFamily="50" charset="-128"/>
            </a:endParaRPr>
          </a:p>
        </p:txBody>
      </p:sp>
      <p:sp>
        <p:nvSpPr>
          <p:cNvPr id="32" name="角丸四角形 31"/>
          <p:cNvSpPr/>
          <p:nvPr/>
        </p:nvSpPr>
        <p:spPr>
          <a:xfrm>
            <a:off x="432470" y="855534"/>
            <a:ext cx="3486177"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a:solidFill>
                  <a:schemeClr val="bg1"/>
                </a:solidFill>
                <a:latin typeface="+mn-ea"/>
                <a:cs typeface="Meiryo UI" panose="020B0604030504040204" pitchFamily="50" charset="-128"/>
              </a:rPr>
              <a:t>Ⅰ</a:t>
            </a:r>
            <a:r>
              <a:rPr lang="ja-JP" altLang="en-US" sz="1400" dirty="0">
                <a:solidFill>
                  <a:schemeClr val="bg1"/>
                </a:solidFill>
                <a:latin typeface="+mn-ea"/>
                <a:cs typeface="Meiryo UI" panose="020B0604030504040204" pitchFamily="50" charset="-128"/>
              </a:rPr>
              <a:t>　</a:t>
            </a:r>
            <a:r>
              <a:rPr lang="ja-JP" altLang="en-US" sz="1400" dirty="0" smtClean="0">
                <a:solidFill>
                  <a:schemeClr val="bg1"/>
                </a:solidFill>
                <a:latin typeface="+mn-ea"/>
                <a:cs typeface="Meiryo UI" panose="020B0604030504040204" pitchFamily="50" charset="-128"/>
              </a:rPr>
              <a:t>防災</a:t>
            </a:r>
            <a:r>
              <a:rPr lang="ja-JP" altLang="en-US" sz="1400" dirty="0">
                <a:solidFill>
                  <a:schemeClr val="bg1"/>
                </a:solidFill>
                <a:latin typeface="+mn-ea"/>
                <a:cs typeface="Meiryo UI" panose="020B0604030504040204" pitchFamily="50" charset="-128"/>
              </a:rPr>
              <a:t>基本計画の修正を踏まえた</a:t>
            </a:r>
            <a:r>
              <a:rPr lang="ja-JP" altLang="en-US" sz="1400" dirty="0" smtClean="0">
                <a:solidFill>
                  <a:schemeClr val="bg1"/>
                </a:solidFill>
                <a:latin typeface="+mn-ea"/>
                <a:cs typeface="Meiryo UI" panose="020B0604030504040204" pitchFamily="50" charset="-128"/>
              </a:rPr>
              <a:t>修正</a:t>
            </a:r>
            <a:endParaRPr lang="ja-JP" altLang="en-US" sz="1400" dirty="0">
              <a:solidFill>
                <a:schemeClr val="bg1"/>
              </a:solidFill>
              <a:latin typeface="+mn-ea"/>
              <a:cs typeface="Meiryo UI" panose="020B0604030504040204" pitchFamily="50" charset="-128"/>
            </a:endParaRPr>
          </a:p>
        </p:txBody>
      </p:sp>
      <p:sp>
        <p:nvSpPr>
          <p:cNvPr id="28" name="正方形/長方形 27"/>
          <p:cNvSpPr/>
          <p:nvPr/>
        </p:nvSpPr>
        <p:spPr>
          <a:xfrm>
            <a:off x="254546" y="738188"/>
            <a:ext cx="14185403" cy="9656006"/>
          </a:xfrm>
          <a:custGeom>
            <a:avLst/>
            <a:gdLst/>
            <a:ahLst/>
            <a:cxnLst/>
            <a:rect l="l" t="t" r="r" b="b"/>
            <a:pathLst>
              <a:path w="14185403" h="9656006">
                <a:moveTo>
                  <a:pt x="0" y="0"/>
                </a:moveTo>
                <a:lnTo>
                  <a:pt x="6298604" y="0"/>
                </a:lnTo>
                <a:lnTo>
                  <a:pt x="7128000" y="0"/>
                </a:lnTo>
                <a:lnTo>
                  <a:pt x="14185403" y="0"/>
                </a:lnTo>
                <a:lnTo>
                  <a:pt x="14185403" y="4788000"/>
                </a:lnTo>
                <a:lnTo>
                  <a:pt x="7128000" y="4788000"/>
                </a:lnTo>
                <a:lnTo>
                  <a:pt x="7128000" y="9656006"/>
                </a:lnTo>
                <a:lnTo>
                  <a:pt x="0" y="9656006"/>
                </a:lnTo>
                <a:close/>
              </a:path>
            </a:pathLst>
          </a:cu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4638666" y="10468827"/>
            <a:ext cx="656480"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（裏）</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55099" y="899895"/>
            <a:ext cx="3572646" cy="25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u="sng" dirty="0">
                <a:solidFill>
                  <a:schemeClr val="accent1"/>
                </a:solidFill>
              </a:rPr>
              <a:t>以下の項目</a:t>
            </a:r>
            <a:r>
              <a:rPr lang="ja-JP" altLang="en-US" sz="1100" u="sng" dirty="0" smtClean="0">
                <a:solidFill>
                  <a:schemeClr val="accent1"/>
                </a:solidFill>
              </a:rPr>
              <a:t>を</a:t>
            </a:r>
            <a:r>
              <a:rPr lang="ja-JP" altLang="en-US" sz="1100" u="sng" dirty="0">
                <a:solidFill>
                  <a:schemeClr val="accent1"/>
                </a:solidFill>
              </a:rPr>
              <a:t>「</a:t>
            </a:r>
            <a:r>
              <a:rPr lang="ja-JP" altLang="en-US" sz="1100" u="sng" dirty="0" smtClean="0">
                <a:solidFill>
                  <a:schemeClr val="accent1"/>
                </a:solidFill>
              </a:rPr>
              <a:t>平成</a:t>
            </a:r>
            <a:r>
              <a:rPr lang="en-US" altLang="ja-JP" sz="1100" u="sng" dirty="0">
                <a:solidFill>
                  <a:schemeClr val="accent1"/>
                </a:solidFill>
              </a:rPr>
              <a:t>26</a:t>
            </a:r>
            <a:r>
              <a:rPr lang="ja-JP" altLang="en-US" sz="1100" u="sng" dirty="0">
                <a:solidFill>
                  <a:schemeClr val="accent1"/>
                </a:solidFill>
              </a:rPr>
              <a:t>年</a:t>
            </a:r>
            <a:r>
              <a:rPr lang="ja-JP" altLang="en-US" sz="1100" u="sng" dirty="0" smtClean="0">
                <a:solidFill>
                  <a:schemeClr val="accent1"/>
                </a:solidFill>
              </a:rPr>
              <a:t>修正版</a:t>
            </a:r>
            <a:r>
              <a:rPr lang="ja-JP" altLang="en-US" sz="1100" u="sng" dirty="0">
                <a:solidFill>
                  <a:schemeClr val="accent1"/>
                </a:solidFill>
              </a:rPr>
              <a:t>」</a:t>
            </a:r>
            <a:r>
              <a:rPr lang="ja-JP" altLang="en-US" sz="1100" u="sng" dirty="0" smtClean="0">
                <a:solidFill>
                  <a:schemeClr val="accent1"/>
                </a:solidFill>
              </a:rPr>
              <a:t>に</a:t>
            </a:r>
            <a:r>
              <a:rPr lang="ja-JP" altLang="en-US" sz="1100" u="sng" dirty="0">
                <a:solidFill>
                  <a:schemeClr val="accent1"/>
                </a:solidFill>
              </a:rPr>
              <a:t>追記・反映</a:t>
            </a:r>
          </a:p>
        </p:txBody>
      </p:sp>
      <p:sp>
        <p:nvSpPr>
          <p:cNvPr id="19" name="正方形/長方形 18"/>
          <p:cNvSpPr/>
          <p:nvPr/>
        </p:nvSpPr>
        <p:spPr>
          <a:xfrm>
            <a:off x="11092515" y="5850756"/>
            <a:ext cx="3376009" cy="25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u="sng" dirty="0">
                <a:solidFill>
                  <a:schemeClr val="accent1"/>
                </a:solidFill>
              </a:rPr>
              <a:t>以下の項目</a:t>
            </a:r>
            <a:r>
              <a:rPr lang="ja-JP" altLang="en-US" sz="1100" u="sng" dirty="0" smtClean="0">
                <a:solidFill>
                  <a:schemeClr val="accent1"/>
                </a:solidFill>
              </a:rPr>
              <a:t>を「平成</a:t>
            </a:r>
            <a:r>
              <a:rPr lang="en-US" altLang="ja-JP" sz="1100" u="sng" dirty="0">
                <a:solidFill>
                  <a:schemeClr val="accent1"/>
                </a:solidFill>
              </a:rPr>
              <a:t>26</a:t>
            </a:r>
            <a:r>
              <a:rPr lang="ja-JP" altLang="en-US" sz="1100" u="sng" dirty="0">
                <a:solidFill>
                  <a:schemeClr val="accent1"/>
                </a:solidFill>
              </a:rPr>
              <a:t>年</a:t>
            </a:r>
            <a:r>
              <a:rPr lang="ja-JP" altLang="en-US" sz="1100" u="sng" dirty="0" smtClean="0">
                <a:solidFill>
                  <a:schemeClr val="accent1"/>
                </a:solidFill>
              </a:rPr>
              <a:t>修正版」に</a:t>
            </a:r>
            <a:r>
              <a:rPr lang="ja-JP" altLang="en-US" sz="1100" u="sng" dirty="0">
                <a:solidFill>
                  <a:schemeClr val="accent1"/>
                </a:solidFill>
              </a:rPr>
              <a:t>追記・反映</a:t>
            </a:r>
          </a:p>
        </p:txBody>
      </p:sp>
    </p:spTree>
    <p:extLst>
      <p:ext uri="{BB962C8B-B14F-4D97-AF65-F5344CB8AC3E}">
        <p14:creationId xmlns:p14="http://schemas.microsoft.com/office/powerpoint/2010/main" val="1774756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9381</TotalTime>
  <Words>165</Words>
  <Application>Microsoft Office PowerPoint</Application>
  <PresentationFormat>ユーザー設定</PresentationFormat>
  <Paragraphs>211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850</cp:revision>
  <cp:lastPrinted>2017-01-26T05:18:18Z</cp:lastPrinted>
  <dcterms:created xsi:type="dcterms:W3CDTF">2016-03-16T16:39:07Z</dcterms:created>
  <dcterms:modified xsi:type="dcterms:W3CDTF">2017-03-24T06:28:11Z</dcterms:modified>
</cp:coreProperties>
</file>