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6" r:id="rId2"/>
    <p:sldId id="268" r:id="rId3"/>
  </p:sldIdLst>
  <p:sldSz cx="15122525" cy="10693400"/>
  <p:notesSz cx="6807200" cy="9939338"/>
  <p:defaultTex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F3963546-33DF-4E84-9D11-BFCE6AF25C46}">
          <p14:sldIdLst>
            <p14:sldId id="266"/>
            <p14:sldId id="268"/>
          </p14:sldIdLst>
        </p14:section>
        <p14:section name="タイトルなしのセクション" id="{EA605B47-2FFD-4E8F-81B0-CD320E167F7A}">
          <p14:sldIdLst/>
        </p14:section>
      </p14:sectionLst>
    </p:ext>
    <p:ext uri="{EFAFB233-063F-42B5-8137-9DF3F51BA10A}">
      <p15:sldGuideLst xmlns:p15="http://schemas.microsoft.com/office/powerpoint/2012/main" xmlns="">
        <p15:guide id="1" orient="horz" pos="3368">
          <p15:clr>
            <a:srgbClr val="A4A3A4"/>
          </p15:clr>
        </p15:guide>
        <p15:guide id="2" pos="47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ABD"/>
    <a:srgbClr val="FFCCFF"/>
    <a:srgbClr val="256EFF"/>
    <a:srgbClr val="FFFF99"/>
    <a:srgbClr val="FF4B21"/>
    <a:srgbClr val="FF714F"/>
    <a:srgbClr val="FF967D"/>
    <a:srgbClr val="FF8F75"/>
    <a:srgbClr val="94B1D4"/>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5936" autoAdjust="0"/>
  </p:normalViewPr>
  <p:slideViewPr>
    <p:cSldViewPr showGuides="1">
      <p:cViewPr>
        <p:scale>
          <a:sx n="66" d="100"/>
          <a:sy n="66" d="100"/>
        </p:scale>
        <p:origin x="-240" y="-72"/>
      </p:cViewPr>
      <p:guideLst>
        <p:guide orient="horz" pos="3368"/>
        <p:guide pos="47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8" tIns="45714" rIns="91428"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6888"/>
          </a:xfrm>
          <a:prstGeom prst="rect">
            <a:avLst/>
          </a:prstGeom>
        </p:spPr>
        <p:txBody>
          <a:bodyPr vert="horz" lIns="91428" tIns="45714" rIns="91428" bIns="45714" rtlCol="0"/>
          <a:lstStyle>
            <a:lvl1pPr algn="r">
              <a:defRPr sz="1200"/>
            </a:lvl1pPr>
          </a:lstStyle>
          <a:p>
            <a:fld id="{0C8DD1BE-2953-48A1-9B0F-C38EFFD7B669}" type="datetimeFigureOut">
              <a:rPr kumimoji="1" lang="ja-JP" altLang="en-US" smtClean="0"/>
              <a:t>2017/11/2</a:t>
            </a:fld>
            <a:endParaRPr kumimoji="1" lang="ja-JP" altLang="en-US"/>
          </a:p>
        </p:txBody>
      </p:sp>
      <p:sp>
        <p:nvSpPr>
          <p:cNvPr id="4" name="スライド イメージ プレースホルダー 3"/>
          <p:cNvSpPr>
            <a:spLocks noGrp="1" noRot="1" noChangeAspect="1"/>
          </p:cNvSpPr>
          <p:nvPr>
            <p:ph type="sldImg" idx="2"/>
          </p:nvPr>
        </p:nvSpPr>
        <p:spPr>
          <a:xfrm>
            <a:off x="769938" y="746125"/>
            <a:ext cx="5267325" cy="3725863"/>
          </a:xfrm>
          <a:prstGeom prst="rect">
            <a:avLst/>
          </a:prstGeom>
          <a:noFill/>
          <a:ln w="12700">
            <a:solidFill>
              <a:prstClr val="black"/>
            </a:solidFill>
          </a:ln>
        </p:spPr>
        <p:txBody>
          <a:bodyPr vert="horz" lIns="91428" tIns="45714" rIns="91428" bIns="45714" rtlCol="0" anchor="ctr"/>
          <a:lstStyle/>
          <a:p>
            <a:endParaRPr lang="ja-JP" altLang="en-US"/>
          </a:p>
        </p:txBody>
      </p:sp>
      <p:sp>
        <p:nvSpPr>
          <p:cNvPr id="5" name="ノート プレースホルダー 4"/>
          <p:cNvSpPr>
            <a:spLocks noGrp="1"/>
          </p:cNvSpPr>
          <p:nvPr>
            <p:ph type="body" sz="quarter" idx="3"/>
          </p:nvPr>
        </p:nvSpPr>
        <p:spPr>
          <a:xfrm>
            <a:off x="681040" y="4721225"/>
            <a:ext cx="5445125" cy="4471988"/>
          </a:xfrm>
          <a:prstGeom prst="rect">
            <a:avLst/>
          </a:prstGeom>
        </p:spPr>
        <p:txBody>
          <a:bodyPr vert="horz" lIns="91428" tIns="45714" rIns="91428"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863"/>
            <a:ext cx="2949575" cy="496887"/>
          </a:xfrm>
          <a:prstGeom prst="rect">
            <a:avLst/>
          </a:prstGeom>
        </p:spPr>
        <p:txBody>
          <a:bodyPr vert="horz" lIns="91428" tIns="45714" rIns="91428"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3"/>
            <a:ext cx="2949575" cy="496887"/>
          </a:xfrm>
          <a:prstGeom prst="rect">
            <a:avLst/>
          </a:prstGeom>
        </p:spPr>
        <p:txBody>
          <a:bodyPr vert="horz" lIns="91428" tIns="45714" rIns="91428" bIns="45714" rtlCol="0" anchor="b"/>
          <a:lstStyle>
            <a:lvl1pPr algn="r">
              <a:defRPr sz="1200"/>
            </a:lvl1pPr>
          </a:lstStyle>
          <a:p>
            <a:fld id="{D128A1AF-D8EE-4EB1-B0FF-6B38B37F22F9}" type="slidenum">
              <a:rPr kumimoji="1" lang="ja-JP" altLang="en-US" smtClean="0"/>
              <a:t>‹#›</a:t>
            </a:fld>
            <a:endParaRPr kumimoji="1" lang="ja-JP" altLang="en-US"/>
          </a:p>
        </p:txBody>
      </p:sp>
    </p:spTree>
    <p:extLst>
      <p:ext uri="{BB962C8B-B14F-4D97-AF65-F5344CB8AC3E}">
        <p14:creationId xmlns:p14="http://schemas.microsoft.com/office/powerpoint/2010/main" val="643537472"/>
      </p:ext>
    </p:extLst>
  </p:cSld>
  <p:clrMap bg1="lt1" tx1="dk1" bg2="lt2" tx2="dk2" accent1="accent1" accent2="accent2" accent3="accent3" accent4="accent4" accent5="accent5" accent6="accent6" hlink="hlink" folHlink="folHlink"/>
  <p:notesStyle>
    <a:lvl1pPr marL="0" algn="l" defTabSz="1408010" rtl="0" eaLnBrk="1" latinLnBrk="0" hangingPunct="1">
      <a:defRPr kumimoji="1" sz="1800" kern="1200">
        <a:solidFill>
          <a:schemeClr val="tx1"/>
        </a:solidFill>
        <a:latin typeface="+mn-lt"/>
        <a:ea typeface="+mn-ea"/>
        <a:cs typeface="+mn-cs"/>
      </a:defRPr>
    </a:lvl1pPr>
    <a:lvl2pPr marL="704005" algn="l" defTabSz="1408010" rtl="0" eaLnBrk="1" latinLnBrk="0" hangingPunct="1">
      <a:defRPr kumimoji="1" sz="1800" kern="1200">
        <a:solidFill>
          <a:schemeClr val="tx1"/>
        </a:solidFill>
        <a:latin typeface="+mn-lt"/>
        <a:ea typeface="+mn-ea"/>
        <a:cs typeface="+mn-cs"/>
      </a:defRPr>
    </a:lvl2pPr>
    <a:lvl3pPr marL="1408010" algn="l" defTabSz="1408010" rtl="0" eaLnBrk="1" latinLnBrk="0" hangingPunct="1">
      <a:defRPr kumimoji="1" sz="1800" kern="1200">
        <a:solidFill>
          <a:schemeClr val="tx1"/>
        </a:solidFill>
        <a:latin typeface="+mn-lt"/>
        <a:ea typeface="+mn-ea"/>
        <a:cs typeface="+mn-cs"/>
      </a:defRPr>
    </a:lvl3pPr>
    <a:lvl4pPr marL="2112015" algn="l" defTabSz="1408010" rtl="0" eaLnBrk="1" latinLnBrk="0" hangingPunct="1">
      <a:defRPr kumimoji="1" sz="1800" kern="1200">
        <a:solidFill>
          <a:schemeClr val="tx1"/>
        </a:solidFill>
        <a:latin typeface="+mn-lt"/>
        <a:ea typeface="+mn-ea"/>
        <a:cs typeface="+mn-cs"/>
      </a:defRPr>
    </a:lvl4pPr>
    <a:lvl5pPr marL="2816020" algn="l" defTabSz="1408010" rtl="0" eaLnBrk="1" latinLnBrk="0" hangingPunct="1">
      <a:defRPr kumimoji="1" sz="1800" kern="1200">
        <a:solidFill>
          <a:schemeClr val="tx1"/>
        </a:solidFill>
        <a:latin typeface="+mn-lt"/>
        <a:ea typeface="+mn-ea"/>
        <a:cs typeface="+mn-cs"/>
      </a:defRPr>
    </a:lvl5pPr>
    <a:lvl6pPr marL="3520025" algn="l" defTabSz="1408010" rtl="0" eaLnBrk="1" latinLnBrk="0" hangingPunct="1">
      <a:defRPr kumimoji="1" sz="1800" kern="1200">
        <a:solidFill>
          <a:schemeClr val="tx1"/>
        </a:solidFill>
        <a:latin typeface="+mn-lt"/>
        <a:ea typeface="+mn-ea"/>
        <a:cs typeface="+mn-cs"/>
      </a:defRPr>
    </a:lvl6pPr>
    <a:lvl7pPr marL="4224030" algn="l" defTabSz="1408010" rtl="0" eaLnBrk="1" latinLnBrk="0" hangingPunct="1">
      <a:defRPr kumimoji="1" sz="1800" kern="1200">
        <a:solidFill>
          <a:schemeClr val="tx1"/>
        </a:solidFill>
        <a:latin typeface="+mn-lt"/>
        <a:ea typeface="+mn-ea"/>
        <a:cs typeface="+mn-cs"/>
      </a:defRPr>
    </a:lvl7pPr>
    <a:lvl8pPr marL="4928036" algn="l" defTabSz="1408010" rtl="0" eaLnBrk="1" latinLnBrk="0" hangingPunct="1">
      <a:defRPr kumimoji="1" sz="1800" kern="1200">
        <a:solidFill>
          <a:schemeClr val="tx1"/>
        </a:solidFill>
        <a:latin typeface="+mn-lt"/>
        <a:ea typeface="+mn-ea"/>
        <a:cs typeface="+mn-cs"/>
      </a:defRPr>
    </a:lvl8pPr>
    <a:lvl9pPr marL="5632040" algn="l" defTabSz="1408010" rtl="0" eaLnBrk="1" latinLnBrk="0" hangingPunct="1">
      <a:defRPr kumimoji="1"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69938" y="746125"/>
            <a:ext cx="52673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128A1AF-D8EE-4EB1-B0FF-6B38B37F22F9}" type="slidenum">
              <a:rPr kumimoji="1" lang="ja-JP" altLang="en-US" smtClean="0"/>
              <a:t>1</a:t>
            </a:fld>
            <a:endParaRPr kumimoji="1" lang="ja-JP" altLang="en-US"/>
          </a:p>
        </p:txBody>
      </p:sp>
    </p:spTree>
    <p:extLst>
      <p:ext uri="{BB962C8B-B14F-4D97-AF65-F5344CB8AC3E}">
        <p14:creationId xmlns:p14="http://schemas.microsoft.com/office/powerpoint/2010/main" val="2721399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68350" y="746125"/>
            <a:ext cx="52705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BBBCAC2-4480-4314-BDA1-87CF3E13416A}" type="slidenum">
              <a:rPr kumimoji="1" lang="ja-JP" altLang="en-US" smtClean="0"/>
              <a:t>2</a:t>
            </a:fld>
            <a:endParaRPr kumimoji="1" lang="ja-JP" altLang="en-US"/>
          </a:p>
        </p:txBody>
      </p:sp>
    </p:spTree>
    <p:extLst>
      <p:ext uri="{BB962C8B-B14F-4D97-AF65-F5344CB8AC3E}">
        <p14:creationId xmlns:p14="http://schemas.microsoft.com/office/powerpoint/2010/main" val="8143701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0" y="3321888"/>
            <a:ext cx="12854146" cy="229215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268379" y="6059593"/>
            <a:ext cx="10585768" cy="2732758"/>
          </a:xfrm>
        </p:spPr>
        <p:txBody>
          <a:bodyPr/>
          <a:lstStyle>
            <a:lvl1pPr marL="0" indent="0" algn="ctr">
              <a:buNone/>
              <a:defRPr>
                <a:solidFill>
                  <a:schemeClr val="tx1">
                    <a:tint val="75000"/>
                  </a:schemeClr>
                </a:solidFill>
              </a:defRPr>
            </a:lvl1pPr>
            <a:lvl2pPr marL="704005" indent="0" algn="ctr">
              <a:buNone/>
              <a:defRPr>
                <a:solidFill>
                  <a:schemeClr val="tx1">
                    <a:tint val="75000"/>
                  </a:schemeClr>
                </a:solidFill>
              </a:defRPr>
            </a:lvl2pPr>
            <a:lvl3pPr marL="1408010" indent="0" algn="ctr">
              <a:buNone/>
              <a:defRPr>
                <a:solidFill>
                  <a:schemeClr val="tx1">
                    <a:tint val="75000"/>
                  </a:schemeClr>
                </a:solidFill>
              </a:defRPr>
            </a:lvl3pPr>
            <a:lvl4pPr marL="2112015" indent="0" algn="ctr">
              <a:buNone/>
              <a:defRPr>
                <a:solidFill>
                  <a:schemeClr val="tx1">
                    <a:tint val="75000"/>
                  </a:schemeClr>
                </a:solidFill>
              </a:defRPr>
            </a:lvl4pPr>
            <a:lvl5pPr marL="2816020" indent="0" algn="ctr">
              <a:buNone/>
              <a:defRPr>
                <a:solidFill>
                  <a:schemeClr val="tx1">
                    <a:tint val="75000"/>
                  </a:schemeClr>
                </a:solidFill>
              </a:defRPr>
            </a:lvl5pPr>
            <a:lvl6pPr marL="3520025" indent="0" algn="ctr">
              <a:buNone/>
              <a:defRPr>
                <a:solidFill>
                  <a:schemeClr val="tx1">
                    <a:tint val="75000"/>
                  </a:schemeClr>
                </a:solidFill>
              </a:defRPr>
            </a:lvl6pPr>
            <a:lvl7pPr marL="4224030" indent="0" algn="ctr">
              <a:buNone/>
              <a:defRPr>
                <a:solidFill>
                  <a:schemeClr val="tx1">
                    <a:tint val="75000"/>
                  </a:schemeClr>
                </a:solidFill>
              </a:defRPr>
            </a:lvl7pPr>
            <a:lvl8pPr marL="4928036" indent="0" algn="ctr">
              <a:buNone/>
              <a:defRPr>
                <a:solidFill>
                  <a:schemeClr val="tx1">
                    <a:tint val="75000"/>
                  </a:schemeClr>
                </a:solidFill>
              </a:defRPr>
            </a:lvl8pPr>
            <a:lvl9pPr marL="56320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2017/11/2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21249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2017/11/2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423157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28236"/>
            <a:ext cx="3402568" cy="912404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56129" y="428236"/>
            <a:ext cx="9955661" cy="912404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2017/11/2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130323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2017/11/2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63124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6" y="6871502"/>
            <a:ext cx="12854146" cy="2123828"/>
          </a:xfrm>
        </p:spPr>
        <p:txBody>
          <a:bodyPr anchor="t"/>
          <a:lstStyle>
            <a:lvl1pPr algn="l">
              <a:defRPr sz="61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94576" y="4532320"/>
            <a:ext cx="12854146" cy="2339181"/>
          </a:xfrm>
        </p:spPr>
        <p:txBody>
          <a:bodyPr anchor="b"/>
          <a:lstStyle>
            <a:lvl1pPr marL="0" indent="0">
              <a:buNone/>
              <a:defRPr sz="3100">
                <a:solidFill>
                  <a:schemeClr val="tx1">
                    <a:tint val="75000"/>
                  </a:schemeClr>
                </a:solidFill>
              </a:defRPr>
            </a:lvl1pPr>
            <a:lvl2pPr marL="704005" indent="0">
              <a:buNone/>
              <a:defRPr sz="2800">
                <a:solidFill>
                  <a:schemeClr val="tx1">
                    <a:tint val="75000"/>
                  </a:schemeClr>
                </a:solidFill>
              </a:defRPr>
            </a:lvl2pPr>
            <a:lvl3pPr marL="1408010" indent="0">
              <a:buNone/>
              <a:defRPr sz="2400">
                <a:solidFill>
                  <a:schemeClr val="tx1">
                    <a:tint val="75000"/>
                  </a:schemeClr>
                </a:solidFill>
              </a:defRPr>
            </a:lvl3pPr>
            <a:lvl4pPr marL="2112015" indent="0">
              <a:buNone/>
              <a:defRPr sz="2200">
                <a:solidFill>
                  <a:schemeClr val="tx1">
                    <a:tint val="75000"/>
                  </a:schemeClr>
                </a:solidFill>
              </a:defRPr>
            </a:lvl4pPr>
            <a:lvl5pPr marL="2816020" indent="0">
              <a:buNone/>
              <a:defRPr sz="2200">
                <a:solidFill>
                  <a:schemeClr val="tx1">
                    <a:tint val="75000"/>
                  </a:schemeClr>
                </a:solidFill>
              </a:defRPr>
            </a:lvl5pPr>
            <a:lvl6pPr marL="3520025" indent="0">
              <a:buNone/>
              <a:defRPr sz="2200">
                <a:solidFill>
                  <a:schemeClr val="tx1">
                    <a:tint val="75000"/>
                  </a:schemeClr>
                </a:solidFill>
              </a:defRPr>
            </a:lvl6pPr>
            <a:lvl7pPr marL="4224030" indent="0">
              <a:buNone/>
              <a:defRPr sz="2200">
                <a:solidFill>
                  <a:schemeClr val="tx1">
                    <a:tint val="75000"/>
                  </a:schemeClr>
                </a:solidFill>
              </a:defRPr>
            </a:lvl7pPr>
            <a:lvl8pPr marL="4928036" indent="0">
              <a:buNone/>
              <a:defRPr sz="2200">
                <a:solidFill>
                  <a:schemeClr val="tx1">
                    <a:tint val="75000"/>
                  </a:schemeClr>
                </a:solidFill>
              </a:defRPr>
            </a:lvl8pPr>
            <a:lvl9pPr marL="5632040" indent="0">
              <a:buNone/>
              <a:defRPr sz="2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2017/11/2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939827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56126" y="2495129"/>
            <a:ext cx="6679115" cy="705714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687284" y="2495129"/>
            <a:ext cx="6679115" cy="705714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2017/11/2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778968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30" y="2393642"/>
            <a:ext cx="6681741" cy="997555"/>
          </a:xfrm>
        </p:spPr>
        <p:txBody>
          <a:bodyPr anchor="b"/>
          <a:lstStyle>
            <a:lvl1pPr marL="0" indent="0">
              <a:buNone/>
              <a:defRPr sz="3700" b="1"/>
            </a:lvl1pPr>
            <a:lvl2pPr marL="704005" indent="0">
              <a:buNone/>
              <a:defRPr sz="3100" b="1"/>
            </a:lvl2pPr>
            <a:lvl3pPr marL="1408010" indent="0">
              <a:buNone/>
              <a:defRPr sz="2800" b="1"/>
            </a:lvl3pPr>
            <a:lvl4pPr marL="2112015" indent="0">
              <a:buNone/>
              <a:defRPr sz="2400" b="1"/>
            </a:lvl4pPr>
            <a:lvl5pPr marL="2816020" indent="0">
              <a:buNone/>
              <a:defRPr sz="2400" b="1"/>
            </a:lvl5pPr>
            <a:lvl6pPr marL="3520025" indent="0">
              <a:buNone/>
              <a:defRPr sz="2400" b="1"/>
            </a:lvl6pPr>
            <a:lvl7pPr marL="4224030" indent="0">
              <a:buNone/>
              <a:defRPr sz="2400" b="1"/>
            </a:lvl7pPr>
            <a:lvl8pPr marL="4928036" indent="0">
              <a:buNone/>
              <a:defRPr sz="2400" b="1"/>
            </a:lvl8pPr>
            <a:lvl9pPr marL="5632040" indent="0">
              <a:buNone/>
              <a:defRPr sz="24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56130" y="3391195"/>
            <a:ext cx="6681741" cy="6161082"/>
          </a:xfrm>
        </p:spPr>
        <p:txBody>
          <a:bodyPr/>
          <a:lstStyle>
            <a:lvl1pPr>
              <a:defRPr sz="3700"/>
            </a:lvl1pPr>
            <a:lvl2pPr>
              <a:defRPr sz="3100"/>
            </a:lvl2pPr>
            <a:lvl3pPr>
              <a:defRPr sz="2800"/>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682036" y="2393642"/>
            <a:ext cx="6684367" cy="997555"/>
          </a:xfrm>
        </p:spPr>
        <p:txBody>
          <a:bodyPr anchor="b"/>
          <a:lstStyle>
            <a:lvl1pPr marL="0" indent="0">
              <a:buNone/>
              <a:defRPr sz="3700" b="1"/>
            </a:lvl1pPr>
            <a:lvl2pPr marL="704005" indent="0">
              <a:buNone/>
              <a:defRPr sz="3100" b="1"/>
            </a:lvl2pPr>
            <a:lvl3pPr marL="1408010" indent="0">
              <a:buNone/>
              <a:defRPr sz="2800" b="1"/>
            </a:lvl3pPr>
            <a:lvl4pPr marL="2112015" indent="0">
              <a:buNone/>
              <a:defRPr sz="2400" b="1"/>
            </a:lvl4pPr>
            <a:lvl5pPr marL="2816020" indent="0">
              <a:buNone/>
              <a:defRPr sz="2400" b="1"/>
            </a:lvl5pPr>
            <a:lvl6pPr marL="3520025" indent="0">
              <a:buNone/>
              <a:defRPr sz="2400" b="1"/>
            </a:lvl6pPr>
            <a:lvl7pPr marL="4224030" indent="0">
              <a:buNone/>
              <a:defRPr sz="2400" b="1"/>
            </a:lvl7pPr>
            <a:lvl8pPr marL="4928036" indent="0">
              <a:buNone/>
              <a:defRPr sz="2400" b="1"/>
            </a:lvl8pPr>
            <a:lvl9pPr marL="5632040" indent="0">
              <a:buNone/>
              <a:defRPr sz="24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682036" y="3391195"/>
            <a:ext cx="6684367" cy="6161082"/>
          </a:xfrm>
        </p:spPr>
        <p:txBody>
          <a:bodyPr/>
          <a:lstStyle>
            <a:lvl1pPr>
              <a:defRPr sz="3700"/>
            </a:lvl1pPr>
            <a:lvl2pPr>
              <a:defRPr sz="3100"/>
            </a:lvl2pPr>
            <a:lvl3pPr>
              <a:defRPr sz="2800"/>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2E86C54-A728-49FF-AEB6-9382D566D249}" type="datetimeFigureOut">
              <a:rPr kumimoji="1" lang="ja-JP" altLang="en-US" smtClean="0"/>
              <a:t>2017/11/2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270703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2E86C54-A728-49FF-AEB6-9382D566D249}" type="datetimeFigureOut">
              <a:rPr kumimoji="1" lang="ja-JP" altLang="en-US" smtClean="0"/>
              <a:t>2017/11/2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015783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2E86C54-A728-49FF-AEB6-9382D566D249}" type="datetimeFigureOut">
              <a:rPr kumimoji="1" lang="ja-JP" altLang="en-US" smtClean="0"/>
              <a:t>2017/11/2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368444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30" y="425756"/>
            <a:ext cx="4975207" cy="1811937"/>
          </a:xfrm>
        </p:spPr>
        <p:txBody>
          <a:bodyPr anchor="b"/>
          <a:lstStyle>
            <a:lvl1pPr algn="l">
              <a:defRPr sz="3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912488" y="425758"/>
            <a:ext cx="8453912" cy="9126520"/>
          </a:xfrm>
        </p:spPr>
        <p:txBody>
          <a:bodyPr/>
          <a:lstStyle>
            <a:lvl1pPr>
              <a:defRPr sz="5000"/>
            </a:lvl1pPr>
            <a:lvl2pPr>
              <a:defRPr sz="4300"/>
            </a:lvl2pPr>
            <a:lvl3pPr>
              <a:defRPr sz="3700"/>
            </a:lvl3pPr>
            <a:lvl4pPr>
              <a:defRPr sz="3100"/>
            </a:lvl4pPr>
            <a:lvl5pPr>
              <a:defRPr sz="3100"/>
            </a:lvl5pPr>
            <a:lvl6pPr>
              <a:defRPr sz="3100"/>
            </a:lvl6pPr>
            <a:lvl7pPr>
              <a:defRPr sz="3100"/>
            </a:lvl7pPr>
            <a:lvl8pPr>
              <a:defRPr sz="3100"/>
            </a:lvl8pPr>
            <a:lvl9pPr>
              <a:defRPr sz="3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56130" y="2237696"/>
            <a:ext cx="4975207" cy="7314583"/>
          </a:xfrm>
        </p:spPr>
        <p:txBody>
          <a:bodyPr/>
          <a:lstStyle>
            <a:lvl1pPr marL="0" indent="0">
              <a:buNone/>
              <a:defRPr sz="2200"/>
            </a:lvl1pPr>
            <a:lvl2pPr marL="704005" indent="0">
              <a:buNone/>
              <a:defRPr sz="1800"/>
            </a:lvl2pPr>
            <a:lvl3pPr marL="1408010" indent="0">
              <a:buNone/>
              <a:defRPr sz="1500"/>
            </a:lvl3pPr>
            <a:lvl4pPr marL="2112015" indent="0">
              <a:buNone/>
              <a:defRPr sz="1400"/>
            </a:lvl4pPr>
            <a:lvl5pPr marL="2816020" indent="0">
              <a:buNone/>
              <a:defRPr sz="1400"/>
            </a:lvl5pPr>
            <a:lvl6pPr marL="3520025" indent="0">
              <a:buNone/>
              <a:defRPr sz="1400"/>
            </a:lvl6pPr>
            <a:lvl7pPr marL="4224030" indent="0">
              <a:buNone/>
              <a:defRPr sz="1400"/>
            </a:lvl7pPr>
            <a:lvl8pPr marL="4928036" indent="0">
              <a:buNone/>
              <a:defRPr sz="1400"/>
            </a:lvl8pPr>
            <a:lvl9pPr marL="5632040"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2017/11/2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558550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2" y="7485383"/>
            <a:ext cx="9073515" cy="883691"/>
          </a:xfrm>
        </p:spPr>
        <p:txBody>
          <a:bodyPr anchor="b"/>
          <a:lstStyle>
            <a:lvl1pPr algn="l">
              <a:defRPr sz="3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64122" y="955475"/>
            <a:ext cx="9073515" cy="6416040"/>
          </a:xfrm>
        </p:spPr>
        <p:txBody>
          <a:bodyPr/>
          <a:lstStyle>
            <a:lvl1pPr marL="0" indent="0">
              <a:buNone/>
              <a:defRPr sz="5000"/>
            </a:lvl1pPr>
            <a:lvl2pPr marL="704005" indent="0">
              <a:buNone/>
              <a:defRPr sz="4300"/>
            </a:lvl2pPr>
            <a:lvl3pPr marL="1408010" indent="0">
              <a:buNone/>
              <a:defRPr sz="3700"/>
            </a:lvl3pPr>
            <a:lvl4pPr marL="2112015" indent="0">
              <a:buNone/>
              <a:defRPr sz="3100"/>
            </a:lvl4pPr>
            <a:lvl5pPr marL="2816020" indent="0">
              <a:buNone/>
              <a:defRPr sz="3100"/>
            </a:lvl5pPr>
            <a:lvl6pPr marL="3520025" indent="0">
              <a:buNone/>
              <a:defRPr sz="3100"/>
            </a:lvl6pPr>
            <a:lvl7pPr marL="4224030" indent="0">
              <a:buNone/>
              <a:defRPr sz="3100"/>
            </a:lvl7pPr>
            <a:lvl8pPr marL="4928036" indent="0">
              <a:buNone/>
              <a:defRPr sz="3100"/>
            </a:lvl8pPr>
            <a:lvl9pPr marL="5632040" indent="0">
              <a:buNone/>
              <a:defRPr sz="3100"/>
            </a:lvl9pPr>
          </a:lstStyle>
          <a:p>
            <a:endParaRPr kumimoji="1" lang="ja-JP" altLang="en-US"/>
          </a:p>
        </p:txBody>
      </p:sp>
      <p:sp>
        <p:nvSpPr>
          <p:cNvPr id="4" name="テキスト プレースホルダー 3"/>
          <p:cNvSpPr>
            <a:spLocks noGrp="1"/>
          </p:cNvSpPr>
          <p:nvPr>
            <p:ph type="body" sz="half" idx="2"/>
          </p:nvPr>
        </p:nvSpPr>
        <p:spPr>
          <a:xfrm>
            <a:off x="2964122" y="8369073"/>
            <a:ext cx="9073515" cy="1254989"/>
          </a:xfrm>
        </p:spPr>
        <p:txBody>
          <a:bodyPr/>
          <a:lstStyle>
            <a:lvl1pPr marL="0" indent="0">
              <a:buNone/>
              <a:defRPr sz="2200"/>
            </a:lvl1pPr>
            <a:lvl2pPr marL="704005" indent="0">
              <a:buNone/>
              <a:defRPr sz="1800"/>
            </a:lvl2pPr>
            <a:lvl3pPr marL="1408010" indent="0">
              <a:buNone/>
              <a:defRPr sz="1500"/>
            </a:lvl3pPr>
            <a:lvl4pPr marL="2112015" indent="0">
              <a:buNone/>
              <a:defRPr sz="1400"/>
            </a:lvl4pPr>
            <a:lvl5pPr marL="2816020" indent="0">
              <a:buNone/>
              <a:defRPr sz="1400"/>
            </a:lvl5pPr>
            <a:lvl6pPr marL="3520025" indent="0">
              <a:buNone/>
              <a:defRPr sz="1400"/>
            </a:lvl6pPr>
            <a:lvl7pPr marL="4224030" indent="0">
              <a:buNone/>
              <a:defRPr sz="1400"/>
            </a:lvl7pPr>
            <a:lvl8pPr marL="4928036" indent="0">
              <a:buNone/>
              <a:defRPr sz="1400"/>
            </a:lvl8pPr>
            <a:lvl9pPr marL="5632040"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2017/11/2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219409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6126" y="428232"/>
            <a:ext cx="13610273" cy="1782233"/>
          </a:xfrm>
          <a:prstGeom prst="rect">
            <a:avLst/>
          </a:prstGeom>
        </p:spPr>
        <p:txBody>
          <a:bodyPr vert="horz" lIns="140801" tIns="70401" rIns="140801" bIns="70401"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6" y="2495129"/>
            <a:ext cx="13610273" cy="7057149"/>
          </a:xfrm>
          <a:prstGeom prst="rect">
            <a:avLst/>
          </a:prstGeom>
        </p:spPr>
        <p:txBody>
          <a:bodyPr vert="horz" lIns="140801" tIns="70401" rIns="140801" bIns="70401"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56128" y="9911202"/>
            <a:ext cx="3528590" cy="569325"/>
          </a:xfrm>
          <a:prstGeom prst="rect">
            <a:avLst/>
          </a:prstGeom>
        </p:spPr>
        <p:txBody>
          <a:bodyPr vert="horz" lIns="140801" tIns="70401" rIns="140801" bIns="70401" rtlCol="0" anchor="ctr"/>
          <a:lstStyle>
            <a:lvl1pPr algn="l">
              <a:defRPr sz="1800">
                <a:solidFill>
                  <a:schemeClr val="tx1">
                    <a:tint val="75000"/>
                  </a:schemeClr>
                </a:solidFill>
              </a:defRPr>
            </a:lvl1pPr>
          </a:lstStyle>
          <a:p>
            <a:fld id="{12E86C54-A728-49FF-AEB6-9382D566D249}" type="datetimeFigureOut">
              <a:rPr kumimoji="1" lang="ja-JP" altLang="en-US" smtClean="0"/>
              <a:t>2017/11/2</a:t>
            </a:fld>
            <a:endParaRPr kumimoji="1" lang="ja-JP" altLang="en-US"/>
          </a:p>
        </p:txBody>
      </p:sp>
      <p:sp>
        <p:nvSpPr>
          <p:cNvPr id="5" name="フッター プレースホルダー 4"/>
          <p:cNvSpPr>
            <a:spLocks noGrp="1"/>
          </p:cNvSpPr>
          <p:nvPr>
            <p:ph type="ftr" sz="quarter" idx="3"/>
          </p:nvPr>
        </p:nvSpPr>
        <p:spPr>
          <a:xfrm>
            <a:off x="5166862" y="9911202"/>
            <a:ext cx="4788801" cy="569325"/>
          </a:xfrm>
          <a:prstGeom prst="rect">
            <a:avLst/>
          </a:prstGeom>
        </p:spPr>
        <p:txBody>
          <a:bodyPr vert="horz" lIns="140801" tIns="70401" rIns="140801" bIns="70401"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837811" y="9911202"/>
            <a:ext cx="3528590" cy="569325"/>
          </a:xfrm>
          <a:prstGeom prst="rect">
            <a:avLst/>
          </a:prstGeom>
        </p:spPr>
        <p:txBody>
          <a:bodyPr vert="horz" lIns="140801" tIns="70401" rIns="140801" bIns="70401" rtlCol="0" anchor="ctr"/>
          <a:lstStyle>
            <a:lvl1pPr algn="r">
              <a:defRPr sz="1800">
                <a:solidFill>
                  <a:schemeClr val="tx1">
                    <a:tint val="75000"/>
                  </a:schemeClr>
                </a:solidFill>
              </a:defRPr>
            </a:lvl1p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575391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08010" rtl="0" eaLnBrk="1" latinLnBrk="0" hangingPunct="1">
        <a:spcBef>
          <a:spcPct val="0"/>
        </a:spcBef>
        <a:buNone/>
        <a:defRPr kumimoji="1" sz="6800" kern="1200">
          <a:solidFill>
            <a:schemeClr val="tx1"/>
          </a:solidFill>
          <a:latin typeface="+mj-lt"/>
          <a:ea typeface="+mj-ea"/>
          <a:cs typeface="+mj-cs"/>
        </a:defRPr>
      </a:lvl1pPr>
    </p:titleStyle>
    <p:bodyStyle>
      <a:lvl1pPr marL="528003" indent="-528003" algn="l" defTabSz="1408010" rtl="0" eaLnBrk="1" latinLnBrk="0" hangingPunct="1">
        <a:spcBef>
          <a:spcPct val="20000"/>
        </a:spcBef>
        <a:buFont typeface="Arial" panose="020B0604020202020204" pitchFamily="34" charset="0"/>
        <a:buChar char="•"/>
        <a:defRPr kumimoji="1" sz="5000" kern="1200">
          <a:solidFill>
            <a:schemeClr val="tx1"/>
          </a:solidFill>
          <a:latin typeface="+mn-lt"/>
          <a:ea typeface="+mn-ea"/>
          <a:cs typeface="+mn-cs"/>
        </a:defRPr>
      </a:lvl1pPr>
      <a:lvl2pPr marL="1144008" indent="-440003" algn="l" defTabSz="1408010" rtl="0" eaLnBrk="1" latinLnBrk="0" hangingPunct="1">
        <a:spcBef>
          <a:spcPct val="20000"/>
        </a:spcBef>
        <a:buFont typeface="Arial" panose="020B0604020202020204" pitchFamily="34" charset="0"/>
        <a:buChar char="–"/>
        <a:defRPr kumimoji="1" sz="4300" kern="1200">
          <a:solidFill>
            <a:schemeClr val="tx1"/>
          </a:solidFill>
          <a:latin typeface="+mn-lt"/>
          <a:ea typeface="+mn-ea"/>
          <a:cs typeface="+mn-cs"/>
        </a:defRPr>
      </a:lvl2pPr>
      <a:lvl3pPr marL="1760013" indent="-352002" algn="l" defTabSz="1408010"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3pPr>
      <a:lvl4pPr marL="2464017"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4pPr>
      <a:lvl5pPr marL="3168023"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5pPr>
      <a:lvl6pPr marL="3872028"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6pPr>
      <a:lvl7pPr marL="4576032"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7pPr>
      <a:lvl8pPr marL="5280038"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8pPr>
      <a:lvl9pPr marL="5984043"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9pPr>
    </p:bodyStyle>
    <p:other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microsoft.com/office/2007/relationships/hdphoto" Target="../media/hdphoto1.wdp"/><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80000" y="1174907"/>
            <a:ext cx="4644000" cy="8891802"/>
          </a:xfrm>
          <a:prstGeom prst="roundRect">
            <a:avLst>
              <a:gd name="adj" fmla="val 5365"/>
            </a:avLst>
          </a:prstGeom>
          <a:blipFill dpi="0" rotWithShape="1">
            <a:blip r:embed="rId3">
              <a:alphaModFix amt="60000"/>
            </a:blip>
            <a:srcRect/>
            <a:tile tx="0" ty="0" sx="100000" sy="100000" flip="none" algn="tl"/>
          </a:bli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角丸四角形 1"/>
          <p:cNvSpPr/>
          <p:nvPr/>
        </p:nvSpPr>
        <p:spPr>
          <a:xfrm>
            <a:off x="4997582" y="4645329"/>
            <a:ext cx="9895965" cy="5904000"/>
          </a:xfrm>
          <a:prstGeom prst="roundRect">
            <a:avLst>
              <a:gd name="adj" fmla="val 4449"/>
            </a:avLst>
          </a:prstGeom>
          <a:blipFill dpi="0" rotWithShape="1">
            <a:blip r:embed="rId4">
              <a:alphaModFix amt="60000"/>
              <a:extLst>
                <a:ext uri="{BEBA8EAE-BF5A-486C-A8C5-ECC9F3942E4B}">
                  <a14:imgProps xmlns:a14="http://schemas.microsoft.com/office/drawing/2010/main">
                    <a14:imgLayer r:embed="rId5">
                      <a14:imgEffect>
                        <a14:brightnessContrast bright="-20000"/>
                      </a14:imgEffect>
                    </a14:imgLayer>
                  </a14:imgProps>
                </a:ext>
              </a:extLst>
            </a:blip>
            <a:srcRec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角丸四角形 126"/>
          <p:cNvSpPr/>
          <p:nvPr/>
        </p:nvSpPr>
        <p:spPr>
          <a:xfrm>
            <a:off x="273941" y="134645"/>
            <a:ext cx="10961609" cy="586390"/>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0401" rIns="72000" bIns="70401" rtlCol="0" anchor="ctr"/>
          <a:lstStyle/>
          <a:p>
            <a:r>
              <a:rPr lang="ja-JP" altLang="en-US" sz="2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大阪府地域防災計画（基本対策編）の修正概要＜平成</a:t>
            </a:r>
            <a:r>
              <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９年度＞</a:t>
            </a:r>
            <a:endPar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2" name="正方形/長方形 131"/>
          <p:cNvSpPr/>
          <p:nvPr/>
        </p:nvSpPr>
        <p:spPr>
          <a:xfrm>
            <a:off x="5123422" y="4447330"/>
            <a:ext cx="2293824" cy="396000"/>
          </a:xfrm>
          <a:prstGeom prst="rect">
            <a:avLst/>
          </a:prstGeom>
          <a:solidFill>
            <a:srgbClr val="003399"/>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pPr algn="ctr"/>
            <a:r>
              <a:rPr lang="ja-JP" altLang="en-US" sz="180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主な修正内容</a:t>
            </a:r>
            <a:endParaRPr lang="ja-JP" altLang="en-US" sz="180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角丸四角形 61"/>
          <p:cNvSpPr/>
          <p:nvPr/>
        </p:nvSpPr>
        <p:spPr>
          <a:xfrm>
            <a:off x="5112000" y="5128400"/>
            <a:ext cx="4500000" cy="5078513"/>
          </a:xfrm>
          <a:prstGeom prst="roundRect">
            <a:avLst>
              <a:gd name="adj" fmla="val 6407"/>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3" name="角丸四角形 62"/>
          <p:cNvSpPr/>
          <p:nvPr/>
        </p:nvSpPr>
        <p:spPr>
          <a:xfrm>
            <a:off x="4997582" y="5085891"/>
            <a:ext cx="4572000" cy="5328218"/>
          </a:xfrm>
          <a:prstGeom prst="roundRect">
            <a:avLst>
              <a:gd name="adj" fmla="val 2980"/>
            </a:avLst>
          </a:prstGeom>
          <a:noFill/>
          <a:ln w="19050" cmpd="dbl">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216000" tIns="144000" rIns="110867" bIns="70401" rtlCol="0" anchor="t"/>
          <a:lstStyle/>
          <a:p>
            <a:pPr marL="278669" lvl="0" indent="-278669">
              <a:lnSpc>
                <a:spcPct val="150000"/>
              </a:lnSpc>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〇</a:t>
            </a:r>
            <a:r>
              <a:rPr lang="ja-JP" altLang="en-US" sz="16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地方</a:t>
            </a:r>
            <a:r>
              <a:rPr lang="ja-JP" altLang="en-US" sz="16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公共団体への支援の充実　</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➣市町村支援として行う研修の</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対象に「首長」を追記</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➣被災した府内市町村などへの派遣</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職員の選定に際し</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地域や支援要請の内容を</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考慮する</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ことを追記</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ts val="1800"/>
              </a:lnSpc>
            </a:pP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ct val="150000"/>
              </a:lnSpc>
              <a:spcBef>
                <a:spcPts val="600"/>
              </a:spcBef>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a:t>
            </a:r>
            <a:r>
              <a:rPr lang="ja-JP" altLang="en-US" sz="16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被災者の生活環境の改善　</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spcBef>
                <a:spcPts val="300"/>
              </a:spcBef>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➣庁舎の被災等に備え、市町村が避難</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行動</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要支援者</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の名簿情報を適切</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管理することを追記</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ct val="15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ts val="400"/>
              </a:lnSpc>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spcBef>
                <a:spcPts val="1000"/>
              </a:spcBef>
            </a:pP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➣避難所運営に当たり「専門家」との定期的な情報交換</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を追記</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ct val="150000"/>
              </a:lnSpc>
              <a:spcBef>
                <a:spcPts val="600"/>
              </a:spcBef>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〇</a:t>
            </a:r>
            <a:r>
              <a:rPr lang="ja-JP" altLang="en-US" sz="16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物資輸送の円滑化</a:t>
            </a:r>
            <a:endParaRPr lang="en-US" altLang="ja-JP" sz="16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ct val="1500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輸送拠点として活用可能な民間事業者施設を市町村</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おいて把握することを追記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ct val="150000"/>
              </a:lnSpc>
            </a:pP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7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ct val="150000"/>
              </a:lnSpc>
            </a:pP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0" name="横巻き 169"/>
          <p:cNvSpPr/>
          <p:nvPr/>
        </p:nvSpPr>
        <p:spPr>
          <a:xfrm>
            <a:off x="5115418" y="4879812"/>
            <a:ext cx="4504714" cy="412158"/>
          </a:xfrm>
          <a:prstGeom prst="horizontalScroll">
            <a:avLst/>
          </a:prstGeom>
          <a:solidFill>
            <a:srgbClr val="E7EFF9"/>
          </a:solidFill>
          <a:ln w="6350">
            <a:solidFill>
              <a:schemeClr val="accent1">
                <a:shade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pPr algn="dist"/>
            <a:r>
              <a:rPr lang="en-US" altLang="ja-JP" sz="17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Ⅰ</a:t>
            </a:r>
            <a:r>
              <a:rPr lang="ja-JP" altLang="en-US" sz="17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7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国の防災基本計画の修正を踏まえた修正</a:t>
            </a:r>
            <a:endParaRPr lang="ja-JP" altLang="en-US" sz="17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角丸四角形 65"/>
          <p:cNvSpPr/>
          <p:nvPr/>
        </p:nvSpPr>
        <p:spPr>
          <a:xfrm>
            <a:off x="9756000" y="5147769"/>
            <a:ext cx="5040000" cy="4536000"/>
          </a:xfrm>
          <a:prstGeom prst="roundRect">
            <a:avLst>
              <a:gd name="adj" fmla="val 5255"/>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7" name="角丸四角形 66"/>
          <p:cNvSpPr/>
          <p:nvPr/>
        </p:nvSpPr>
        <p:spPr>
          <a:xfrm>
            <a:off x="9756000" y="9938069"/>
            <a:ext cx="5019880" cy="493887"/>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9" name="角丸四角形 68"/>
          <p:cNvSpPr/>
          <p:nvPr/>
        </p:nvSpPr>
        <p:spPr>
          <a:xfrm>
            <a:off x="9761486" y="5262237"/>
            <a:ext cx="4922496" cy="4310127"/>
          </a:xfrm>
          <a:prstGeom prst="roundRect">
            <a:avLst>
              <a:gd name="adj" fmla="val 2980"/>
            </a:avLst>
          </a:prstGeom>
          <a:noFill/>
          <a:ln w="19050" cmpd="dbl">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0" rIns="72000" bIns="0" rtlCol="0" anchor="t"/>
          <a:lstStyle/>
          <a:p>
            <a:pPr marL="278669" lvl="0" indent="-278669"/>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〇</a:t>
            </a:r>
            <a:r>
              <a:rPr lang="ja-JP" altLang="en-US" sz="17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応援・受援体制の強化</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lvl="0" indent="-252000">
              <a:spcBef>
                <a:spcPts val="300"/>
              </a:spcBef>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➣他府県からの応援職員の受入や府内市町村への応援職員の</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lvl="0" indent="-252000"/>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派遣を中心とした体制強化を追記</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lvl="0" indent="-252000"/>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spcBef>
                <a:spcPts val="600"/>
              </a:spcBef>
            </a:pPr>
            <a:r>
              <a:rPr lang="ja-JP" altLang="en-US" sz="16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〇</a:t>
            </a:r>
            <a:r>
              <a:rPr lang="ja-JP" altLang="en-US" sz="17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水防法の改正</a:t>
            </a: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H29.6</a:t>
            </a: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lvl="0" indent="-288000">
              <a:spcBef>
                <a:spcPts val="300"/>
              </a:spcBef>
            </a:pPr>
            <a:r>
              <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➣市町村地域防災計画に位置付けられた要配慮者利用施設等</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lvl="0" indent="-288000"/>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における避難確保計画の</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作成</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や訓練実施を努力義務から義務</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lvl="0" indent="-288000"/>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に修正</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lvl="0" indent="-288000"/>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spcBef>
                <a:spcPts val="600"/>
              </a:spcBef>
            </a:pPr>
            <a:r>
              <a:rPr lang="ja-JP" altLang="en-US" sz="16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〇</a:t>
            </a:r>
            <a:r>
              <a:rPr lang="ja-JP" altLang="en-US" sz="17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警報・注意報の発表基準の変更</a:t>
            </a: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H29.7</a:t>
            </a: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lvl="0" indent="-288000">
              <a:spcBef>
                <a:spcPts val="300"/>
              </a:spcBef>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➣浸水害を対象とした大雨警報等の発表基準を従来の雨量から</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lvl="0" indent="-288000"/>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指数</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表面雨量指数、流域雨量指数</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に変更</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spcBef>
                <a:spcPts val="1200"/>
              </a:spcBef>
            </a:pPr>
            <a:r>
              <a:rPr lang="ja-JP" altLang="en-US" sz="16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a:t>
            </a:r>
            <a:r>
              <a:rPr lang="ja-JP" altLang="en-US" sz="17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南海トラフ沿いで異常な現象が観測</a:t>
            </a:r>
            <a:r>
              <a:rPr lang="ja-JP" altLang="en-US" sz="17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された場合の</a:t>
            </a:r>
            <a:endParaRPr lang="en-US" altLang="ja-JP" sz="17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r>
              <a:rPr lang="ja-JP" altLang="en-US" sz="17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7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当面</a:t>
            </a:r>
            <a:r>
              <a:rPr lang="ja-JP" altLang="en-US" sz="17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7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対応</a:t>
            </a:r>
            <a:endParaRPr lang="ja-JP" altLang="en-US" sz="17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lvl="0" indent="-288000">
              <a:spcBef>
                <a:spcPts val="300"/>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「南海トラフ地震に関連する情報」が発表された場合の府の組織</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lvl="0" indent="-288000">
              <a:spcBef>
                <a:spcPts val="300"/>
              </a:spcBef>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体制や情報伝達体制等の対応を追記</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lvl="0" indent="-288000"/>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角丸四角形 63"/>
          <p:cNvSpPr/>
          <p:nvPr/>
        </p:nvSpPr>
        <p:spPr>
          <a:xfrm>
            <a:off x="9945564" y="10044000"/>
            <a:ext cx="3397084" cy="450086"/>
          </a:xfrm>
          <a:prstGeom prst="roundRect">
            <a:avLst>
              <a:gd name="adj" fmla="val 2980"/>
            </a:avLst>
          </a:prstGeom>
          <a:noFill/>
          <a:ln w="19050" cmpd="dbl">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72000" tIns="144000" rIns="110867" bIns="70401" rtlCol="0" anchor="t"/>
          <a:lstStyle/>
          <a:p>
            <a:pPr marL="15875" lvl="0" indent="-15875">
              <a:lnSpc>
                <a:spcPts val="1400"/>
              </a:lnSpc>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〇</a:t>
            </a:r>
            <a:r>
              <a:rPr lang="ja-JP" altLang="en-US" sz="16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a:t>
            </a:r>
            <a:r>
              <a:rPr lang="ja-JP" altLang="en-US" sz="16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の組織改編等を反映</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等</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7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ct val="150000"/>
              </a:lnSpc>
            </a:pP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横巻き 64"/>
          <p:cNvSpPr/>
          <p:nvPr/>
        </p:nvSpPr>
        <p:spPr>
          <a:xfrm>
            <a:off x="10144758" y="9756000"/>
            <a:ext cx="2444142" cy="375025"/>
          </a:xfrm>
          <a:prstGeom prst="horizontalScroll">
            <a:avLst/>
          </a:prstGeom>
          <a:solidFill>
            <a:srgbClr val="E7EFF9"/>
          </a:solidFill>
          <a:ln w="6350">
            <a:solidFill>
              <a:schemeClr val="accent1">
                <a:shade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en-US" altLang="ja-JP" sz="1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Ⅲ</a:t>
            </a:r>
            <a:r>
              <a:rPr lang="ja-JP" altLang="en-US" sz="1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その他の修正</a:t>
            </a:r>
            <a:endParaRPr lang="en-US" altLang="ja-JP" sz="1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横巻き 67"/>
          <p:cNvSpPr/>
          <p:nvPr/>
        </p:nvSpPr>
        <p:spPr>
          <a:xfrm>
            <a:off x="10144758" y="4851971"/>
            <a:ext cx="3652720" cy="410266"/>
          </a:xfrm>
          <a:prstGeom prst="horizontalScroll">
            <a:avLst/>
          </a:prstGeom>
          <a:solidFill>
            <a:srgbClr val="E7EFF9"/>
          </a:solidFill>
          <a:ln w="6350">
            <a:solidFill>
              <a:schemeClr val="accent1">
                <a:shade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140801" tIns="70401" rIns="140801"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en-US" altLang="ja-JP" sz="1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Ⅱ</a:t>
            </a:r>
            <a:r>
              <a:rPr lang="ja-JP" altLang="en-US" sz="1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最新の取組みを踏まえた修正</a:t>
            </a:r>
            <a:endParaRPr lang="ja-JP" altLang="en-US" sz="1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5472000" y="5760000"/>
            <a:ext cx="4148131" cy="33514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78669" lvl="0" indent="-278669">
              <a:lnSpc>
                <a:spcPct val="150000"/>
              </a:lnSpc>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今後の取組み</a:t>
            </a:r>
            <a:r>
              <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トップセミナー</a:t>
            </a:r>
            <a:r>
              <a:rPr lang="ja-JP" altLang="en-US"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の内容充実を図る</a:t>
            </a:r>
            <a:endParaRPr lang="en-US" altLang="ja-JP"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58" name="正方形/長方形 57"/>
          <p:cNvSpPr/>
          <p:nvPr/>
        </p:nvSpPr>
        <p:spPr>
          <a:xfrm>
            <a:off x="5472000" y="6336000"/>
            <a:ext cx="4148131" cy="54001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78669" lvl="0" indent="-278669">
              <a:lnSpc>
                <a:spcPct val="150000"/>
              </a:lnSpc>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今後の取組み</a:t>
            </a:r>
            <a:r>
              <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検討中の応援・受援計画に反映</a:t>
            </a:r>
            <a:endParaRPr lang="en-US" altLang="ja-JP"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59" name="正方形/長方形 58"/>
          <p:cNvSpPr/>
          <p:nvPr/>
        </p:nvSpPr>
        <p:spPr>
          <a:xfrm>
            <a:off x="5472000" y="7596000"/>
            <a:ext cx="4148131" cy="63229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278669" lvl="0" indent="-278669"/>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今後の取組み</a:t>
            </a:r>
            <a:r>
              <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引き続き、名簿情報のバックアップ等</a:t>
            </a:r>
            <a:endPar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endParaRPr>
          </a:p>
          <a:p>
            <a:pPr marL="278669" lvl="0" indent="-278669"/>
            <a:r>
              <a:rPr lang="ja-JP" altLang="en-US" sz="1100"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について</a:t>
            </a:r>
            <a:r>
              <a:rPr lang="ja-JP" altLang="en-US"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市町村への働きかけを行う</a:t>
            </a:r>
            <a:endParaRPr lang="en-US" altLang="ja-JP"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60" name="正方形/長方形 59"/>
          <p:cNvSpPr/>
          <p:nvPr/>
        </p:nvSpPr>
        <p:spPr>
          <a:xfrm>
            <a:off x="5482533" y="8388000"/>
            <a:ext cx="4165468" cy="50506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78669" lvl="0" indent="-278669">
              <a:lnSpc>
                <a:spcPct val="150000"/>
              </a:lnSpc>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今後の取組み</a:t>
            </a:r>
            <a:r>
              <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避難所運営マニュアル作成指針に反映</a:t>
            </a:r>
            <a:endParaRPr lang="en-US" altLang="ja-JP"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61" name="正方形/長方形 60"/>
          <p:cNvSpPr/>
          <p:nvPr/>
        </p:nvSpPr>
        <p:spPr>
          <a:xfrm>
            <a:off x="5472000" y="9684000"/>
            <a:ext cx="4148131" cy="50506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78669" lvl="0" indent="-278669"/>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今後の取組み</a:t>
            </a:r>
            <a:r>
              <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市町村に対し、民間事業者施設の活用</a:t>
            </a:r>
            <a:endPar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endParaRPr>
          </a:p>
          <a:p>
            <a:pPr marL="278669" lvl="0" indent="-278669"/>
            <a:r>
              <a:rPr lang="ja-JP" altLang="en-US" sz="1100"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について、働きかけを行う</a:t>
            </a:r>
            <a:endParaRPr lang="en-US" altLang="ja-JP"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76" name="正方形/長方形 75"/>
          <p:cNvSpPr/>
          <p:nvPr/>
        </p:nvSpPr>
        <p:spPr>
          <a:xfrm>
            <a:off x="10153550" y="5976000"/>
            <a:ext cx="4237274" cy="22848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78669" lvl="0" indent="-278669">
              <a:lnSpc>
                <a:spcPct val="150000"/>
              </a:lnSpc>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今後の取組み</a:t>
            </a:r>
            <a:r>
              <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検討中の応援・受援計画に反映</a:t>
            </a:r>
            <a:endParaRPr lang="en-US" altLang="ja-JP" sz="1100" u="sng" dirty="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80" name="正方形/長方形 79"/>
          <p:cNvSpPr/>
          <p:nvPr/>
        </p:nvSpPr>
        <p:spPr>
          <a:xfrm>
            <a:off x="10144759" y="7092000"/>
            <a:ext cx="4471186" cy="62847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278669" lvl="0" indent="-278669"/>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今後の取組み</a:t>
            </a:r>
            <a:r>
              <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関係部局と連携して、マニュアルの周知等、引き</a:t>
            </a:r>
            <a:endPar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endParaRPr>
          </a:p>
          <a:p>
            <a:pPr marL="278669" lvl="0" indent="-278669"/>
            <a:r>
              <a:rPr lang="ja-JP" altLang="en-US" sz="1100"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rPr>
              <a:t>続き、市町村を通じて施設管理者へ支援を実施</a:t>
            </a:r>
            <a:endParaRPr lang="en-US" altLang="ja-JP" sz="1100" u="sng" dirty="0" smtClean="0">
              <a:solidFill>
                <a:srgbClr val="0070C0"/>
              </a:solidFill>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82" name="正方形/長方形 81"/>
          <p:cNvSpPr/>
          <p:nvPr/>
        </p:nvSpPr>
        <p:spPr>
          <a:xfrm>
            <a:off x="273941" y="892709"/>
            <a:ext cx="4185026" cy="468000"/>
          </a:xfrm>
          <a:prstGeom prst="rect">
            <a:avLst/>
          </a:prstGeom>
          <a:solidFill>
            <a:schemeClr val="accent1">
              <a:lumMod val="20000"/>
              <a:lumOff val="80000"/>
            </a:scheme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tIns="70401" rIns="36000"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ja-JP" altLang="en-US" sz="18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現行計画</a:t>
            </a:r>
            <a:r>
              <a:rPr lang="ja-JP" altLang="en-US" sz="12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（基本理念等について平成</a:t>
            </a:r>
            <a:r>
              <a:rPr lang="en-US" altLang="ja-JP" sz="12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26</a:t>
            </a:r>
            <a:r>
              <a:rPr lang="ja-JP" altLang="en-US" sz="12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月に修正）</a:t>
            </a:r>
            <a:endParaRPr lang="ja-JP" altLang="en-US" sz="1200" dirty="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角丸四角形 82"/>
          <p:cNvSpPr>
            <a:spLocks noChangeArrowheads="1"/>
          </p:cNvSpPr>
          <p:nvPr/>
        </p:nvSpPr>
        <p:spPr bwMode="auto">
          <a:xfrm>
            <a:off x="474254" y="1977529"/>
            <a:ext cx="4212351" cy="3961134"/>
          </a:xfrm>
          <a:prstGeom prst="roundRect">
            <a:avLst>
              <a:gd name="adj" fmla="val 5603"/>
            </a:avLst>
          </a:prstGeom>
          <a:solidFill>
            <a:schemeClr val="bg1"/>
          </a:solidFill>
          <a:ln w="25400" algn="ctr">
            <a:solidFill>
              <a:schemeClr val="tx1"/>
            </a:solidFill>
            <a:prstDash val="sysDash"/>
            <a:round/>
            <a:headEnd/>
            <a:tailEnd/>
          </a:ln>
          <a:extLst/>
        </p:spPr>
        <p:txBody>
          <a:bodyP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algn="ctr" eaLnBrk="1" hangingPunct="1">
              <a:spcBef>
                <a:spcPct val="0"/>
              </a:spcBef>
              <a:buClrTx/>
              <a:buSzTx/>
              <a:buFontTx/>
              <a:buNone/>
            </a:pPr>
            <a:endParaRPr kumimoji="0" lang="ja-JP" altLang="en-US" sz="1400"/>
          </a:p>
        </p:txBody>
      </p:sp>
      <p:sp>
        <p:nvSpPr>
          <p:cNvPr id="84" name="タイトル 2"/>
          <p:cNvSpPr txBox="1">
            <a:spLocks/>
          </p:cNvSpPr>
          <p:nvPr/>
        </p:nvSpPr>
        <p:spPr bwMode="auto">
          <a:xfrm>
            <a:off x="618270" y="3508055"/>
            <a:ext cx="3916898" cy="584545"/>
          </a:xfrm>
          <a:prstGeom prst="rect">
            <a:avLst/>
          </a:prstGeom>
          <a:solidFill>
            <a:srgbClr val="FFFF00"/>
          </a:solidFill>
          <a:ln w="9525">
            <a:solidFill>
              <a:schemeClr val="tx1"/>
            </a:solidFill>
            <a:miter lim="800000"/>
            <a:headEnd/>
            <a:tailEnd/>
          </a:ln>
        </p:spPr>
        <p:txBody>
          <a:bodyPr anchor="ct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marL="703263" lvl="1" indent="-703263">
              <a:lnSpc>
                <a:spcPts val="1800"/>
              </a:lnSpc>
              <a:spcBef>
                <a:spcPct val="0"/>
              </a:spcBef>
              <a:buClrTx/>
              <a:buSzTx/>
              <a:buFontTx/>
              <a:buNone/>
            </a:pPr>
            <a:r>
              <a:rPr lang="ja-JP" altLang="en-US" sz="1400" b="1" dirty="0" smtClean="0">
                <a:solidFill>
                  <a:srgbClr val="FF0000"/>
                </a:solidFill>
                <a:latin typeface="Meiryo UI" pitchFamily="50" charset="-128"/>
                <a:ea typeface="Meiryo UI" pitchFamily="50" charset="-128"/>
                <a:cs typeface="Meiryo UI" pitchFamily="50" charset="-128"/>
              </a:rPr>
              <a:t> </a:t>
            </a:r>
            <a:r>
              <a:rPr lang="ja-JP" altLang="en-US" sz="1400" b="1" u="sng" dirty="0" smtClean="0">
                <a:solidFill>
                  <a:srgbClr val="FF0000"/>
                </a:solidFill>
                <a:latin typeface="Meiryo UI" pitchFamily="50" charset="-128"/>
                <a:ea typeface="Meiryo UI" pitchFamily="50" charset="-128"/>
                <a:cs typeface="Meiryo UI" pitchFamily="50" charset="-128"/>
              </a:rPr>
              <a:t>基本</a:t>
            </a:r>
            <a:r>
              <a:rPr lang="ja-JP" altLang="en-US" sz="1400" b="1" u="sng" dirty="0">
                <a:solidFill>
                  <a:srgbClr val="FF0000"/>
                </a:solidFill>
                <a:latin typeface="Meiryo UI" pitchFamily="50" charset="-128"/>
                <a:ea typeface="Meiryo UI" pitchFamily="50" charset="-128"/>
                <a:cs typeface="Meiryo UI" pitchFamily="50" charset="-128"/>
              </a:rPr>
              <a:t>理念</a:t>
            </a:r>
            <a:r>
              <a:rPr lang="ja-JP" altLang="en-US" sz="1200" dirty="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防災</a:t>
            </a:r>
            <a:r>
              <a:rPr lang="en-US" altLang="ja-JP"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から</a:t>
            </a:r>
            <a:r>
              <a:rPr lang="en-US" altLang="ja-JP"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減災</a:t>
            </a:r>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a:t>
            </a:r>
            <a:r>
              <a:rPr lang="ja-JP" altLang="en-US" sz="1100" dirty="0">
                <a:latin typeface="Meiryo UI" pitchFamily="50" charset="-128"/>
                <a:ea typeface="Meiryo UI" pitchFamily="50" charset="-128"/>
                <a:cs typeface="Meiryo UI" pitchFamily="50" charset="-128"/>
              </a:rPr>
              <a:t>被害の最小化及び</a:t>
            </a:r>
            <a:r>
              <a:rPr lang="ja-JP" altLang="en-US" sz="1100" dirty="0" smtClean="0">
                <a:latin typeface="Meiryo UI" pitchFamily="50" charset="-128"/>
                <a:ea typeface="Meiryo UI" pitchFamily="50" charset="-128"/>
                <a:cs typeface="Meiryo UI" pitchFamily="50" charset="-128"/>
              </a:rPr>
              <a:t>その迅速</a:t>
            </a:r>
            <a:endParaRPr lang="en-US" altLang="ja-JP" sz="1100" dirty="0" smtClean="0">
              <a:latin typeface="Meiryo UI" pitchFamily="50" charset="-128"/>
              <a:ea typeface="Meiryo UI" pitchFamily="50" charset="-128"/>
              <a:cs typeface="Meiryo UI" pitchFamily="50" charset="-128"/>
            </a:endParaRPr>
          </a:p>
          <a:p>
            <a:pPr marL="703263" lvl="1" indent="-703263">
              <a:lnSpc>
                <a:spcPts val="1800"/>
              </a:lnSpc>
              <a:spcBef>
                <a:spcPct val="0"/>
              </a:spcBef>
              <a:buClrTx/>
              <a:buSzTx/>
              <a:buFontTx/>
              <a:buNone/>
            </a:pPr>
            <a:r>
              <a:rPr lang="ja-JP" altLang="en-US" sz="1100" dirty="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　　　　　　　　　な回復を</a:t>
            </a:r>
            <a:r>
              <a:rPr lang="ja-JP" altLang="en-US" sz="1100" dirty="0">
                <a:latin typeface="Meiryo UI" pitchFamily="50" charset="-128"/>
                <a:ea typeface="Meiryo UI" pitchFamily="50" charset="-128"/>
                <a:cs typeface="Meiryo UI" pitchFamily="50" charset="-128"/>
              </a:rPr>
              <a:t>図る</a:t>
            </a:r>
            <a:r>
              <a:rPr lang="ja-JP" altLang="en-US" sz="11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の考え方へ</a:t>
            </a:r>
            <a:endParaRPr lang="en-US" altLang="ja-JP" sz="1200" dirty="0">
              <a:latin typeface="Meiryo UI" pitchFamily="50" charset="-128"/>
              <a:ea typeface="Meiryo UI" pitchFamily="50" charset="-128"/>
              <a:cs typeface="Meiryo UI" pitchFamily="50" charset="-128"/>
            </a:endParaRPr>
          </a:p>
        </p:txBody>
      </p:sp>
      <p:sp>
        <p:nvSpPr>
          <p:cNvPr id="85" name="タイトル 2"/>
          <p:cNvSpPr txBox="1">
            <a:spLocks/>
          </p:cNvSpPr>
          <p:nvPr/>
        </p:nvSpPr>
        <p:spPr bwMode="auto">
          <a:xfrm>
            <a:off x="631166" y="4719407"/>
            <a:ext cx="3916899" cy="1076260"/>
          </a:xfrm>
          <a:prstGeom prst="rect">
            <a:avLst/>
          </a:prstGeom>
          <a:solidFill>
            <a:srgbClr val="FFFF00"/>
          </a:solidFill>
          <a:ln w="9525">
            <a:solidFill>
              <a:schemeClr val="tx1"/>
            </a:solidFill>
            <a:miter lim="800000"/>
            <a:headEnd/>
            <a:tailEnd/>
          </a:ln>
        </p:spPr>
        <p:txBody>
          <a:bodyPr lIns="0" rIns="36000" anchor="ct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marL="703263" lvl="1" indent="-528638">
              <a:lnSpc>
                <a:spcPts val="1800"/>
              </a:lnSpc>
              <a:spcBef>
                <a:spcPct val="0"/>
              </a:spcBef>
              <a:buClrTx/>
              <a:buSzTx/>
              <a:buFontTx/>
              <a:buNone/>
            </a:pPr>
            <a:r>
              <a:rPr lang="ja-JP" altLang="en-US" sz="1400" b="1" u="sng" dirty="0">
                <a:solidFill>
                  <a:srgbClr val="FF0000"/>
                </a:solidFill>
                <a:latin typeface="Meiryo UI" pitchFamily="50" charset="-128"/>
                <a:ea typeface="Meiryo UI" pitchFamily="50" charset="-128"/>
                <a:cs typeface="Meiryo UI" pitchFamily="50" charset="-128"/>
              </a:rPr>
              <a:t>基本方針</a:t>
            </a:r>
            <a:r>
              <a:rPr lang="ja-JP" altLang="en-US" sz="1400" dirty="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　</a:t>
            </a:r>
            <a:r>
              <a:rPr lang="en-US" altLang="ja-JP" sz="1200" dirty="0">
                <a:latin typeface="Meiryo UI" pitchFamily="50" charset="-128"/>
                <a:ea typeface="Meiryo UI" pitchFamily="50" charset="-128"/>
                <a:cs typeface="Meiryo UI" pitchFamily="50" charset="-128"/>
              </a:rPr>
              <a:t>Ⅰ</a:t>
            </a:r>
            <a:r>
              <a:rPr lang="ja-JP" altLang="en-US" sz="1200" dirty="0">
                <a:latin typeface="Meiryo UI" pitchFamily="50" charset="-128"/>
                <a:ea typeface="Meiryo UI" pitchFamily="50" charset="-128"/>
                <a:cs typeface="Meiryo UI" pitchFamily="50" charset="-128"/>
              </a:rPr>
              <a:t>命を</a:t>
            </a:r>
            <a:r>
              <a:rPr lang="ja-JP" altLang="en-US" sz="1200" dirty="0" smtClean="0">
                <a:latin typeface="Meiryo UI" pitchFamily="50" charset="-128"/>
                <a:ea typeface="Meiryo UI" pitchFamily="50" charset="-128"/>
                <a:cs typeface="Meiryo UI" pitchFamily="50" charset="-128"/>
              </a:rPr>
              <a:t>守る</a:t>
            </a: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Ⅱ</a:t>
            </a:r>
            <a:r>
              <a:rPr lang="ja-JP" altLang="en-US" sz="1200" dirty="0">
                <a:latin typeface="Meiryo UI" pitchFamily="50" charset="-128"/>
                <a:ea typeface="Meiryo UI" pitchFamily="50" charset="-128"/>
                <a:cs typeface="Meiryo UI" pitchFamily="50" charset="-128"/>
              </a:rPr>
              <a:t>命を</a:t>
            </a:r>
            <a:r>
              <a:rPr lang="ja-JP" altLang="en-US" sz="1200" dirty="0" smtClean="0">
                <a:latin typeface="Meiryo UI" pitchFamily="50" charset="-128"/>
                <a:ea typeface="Meiryo UI" pitchFamily="50" charset="-128"/>
                <a:cs typeface="Meiryo UI" pitchFamily="50" charset="-128"/>
              </a:rPr>
              <a:t>つなぐ</a:t>
            </a:r>
            <a:endParaRPr lang="en-US" altLang="ja-JP" sz="1200" dirty="0">
              <a:latin typeface="Meiryo UI" pitchFamily="50" charset="-128"/>
              <a:ea typeface="Meiryo UI" pitchFamily="50" charset="-128"/>
              <a:cs typeface="Meiryo UI" pitchFamily="50" charset="-128"/>
            </a:endParaRPr>
          </a:p>
          <a:p>
            <a:pPr marL="703263" lvl="1" indent="-528638">
              <a:lnSpc>
                <a:spcPts val="1800"/>
              </a:lnSpc>
              <a:spcBef>
                <a:spcPct val="0"/>
              </a:spcBef>
              <a:buClrTx/>
              <a:buSzTx/>
              <a:buFontTx/>
              <a:buNone/>
            </a:pPr>
            <a:r>
              <a:rPr lang="ja-JP" altLang="en-US" sz="120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Ⅲ</a:t>
            </a:r>
            <a:r>
              <a:rPr lang="ja-JP" altLang="en-US" sz="1200" dirty="0">
                <a:latin typeface="Meiryo UI" pitchFamily="50" charset="-128"/>
                <a:ea typeface="Meiryo UI" pitchFamily="50" charset="-128"/>
                <a:cs typeface="Meiryo UI" pitchFamily="50" charset="-128"/>
              </a:rPr>
              <a:t>必要不可欠</a:t>
            </a:r>
            <a:r>
              <a:rPr lang="ja-JP" altLang="en-US" sz="1200" dirty="0" smtClean="0">
                <a:latin typeface="Meiryo UI" pitchFamily="50" charset="-128"/>
                <a:ea typeface="Meiryo UI" pitchFamily="50" charset="-128"/>
                <a:cs typeface="Meiryo UI" pitchFamily="50" charset="-128"/>
              </a:rPr>
              <a:t>な行政</a:t>
            </a:r>
            <a:r>
              <a:rPr lang="ja-JP" altLang="en-US" sz="1200" dirty="0">
                <a:latin typeface="Meiryo UI" pitchFamily="50" charset="-128"/>
                <a:ea typeface="Meiryo UI" pitchFamily="50" charset="-128"/>
                <a:cs typeface="Meiryo UI" pitchFamily="50" charset="-128"/>
              </a:rPr>
              <a:t>機能の</a:t>
            </a:r>
            <a:r>
              <a:rPr lang="ja-JP" altLang="en-US" sz="1200" dirty="0" smtClean="0">
                <a:latin typeface="Meiryo UI" pitchFamily="50" charset="-128"/>
                <a:ea typeface="Meiryo UI" pitchFamily="50" charset="-128"/>
                <a:cs typeface="Meiryo UI" pitchFamily="50" charset="-128"/>
              </a:rPr>
              <a:t>維持</a:t>
            </a:r>
            <a:endParaRPr lang="en-US" altLang="ja-JP" sz="1200" dirty="0" smtClean="0">
              <a:latin typeface="Meiryo UI" pitchFamily="50" charset="-128"/>
              <a:ea typeface="Meiryo UI" pitchFamily="50" charset="-128"/>
              <a:cs typeface="Meiryo UI" pitchFamily="50" charset="-128"/>
            </a:endParaRPr>
          </a:p>
          <a:p>
            <a:pPr marL="703263" lvl="1" indent="-528638">
              <a:lnSpc>
                <a:spcPts val="1800"/>
              </a:lnSpc>
              <a:spcBef>
                <a:spcPct val="0"/>
              </a:spcBef>
              <a:buClrTx/>
              <a:buSzTx/>
              <a:buFontTx/>
              <a:buNone/>
            </a:pP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　</a:t>
            </a:r>
            <a:r>
              <a:rPr lang="en-US" altLang="ja-JP" sz="1200" dirty="0">
                <a:latin typeface="Meiryo UI" pitchFamily="50" charset="-128"/>
                <a:ea typeface="Meiryo UI" pitchFamily="50" charset="-128"/>
                <a:cs typeface="Meiryo UI" pitchFamily="50" charset="-128"/>
              </a:rPr>
              <a:t>Ⅳ</a:t>
            </a:r>
            <a:r>
              <a:rPr lang="ja-JP" altLang="en-US" sz="1200" dirty="0">
                <a:latin typeface="Meiryo UI" pitchFamily="50" charset="-128"/>
                <a:ea typeface="Meiryo UI" pitchFamily="50" charset="-128"/>
                <a:cs typeface="Meiryo UI" pitchFamily="50" charset="-128"/>
              </a:rPr>
              <a:t>経済活動</a:t>
            </a:r>
            <a:r>
              <a:rPr lang="ja-JP" altLang="en-US" sz="1200" dirty="0" smtClean="0">
                <a:latin typeface="Meiryo UI" pitchFamily="50" charset="-128"/>
                <a:ea typeface="Meiryo UI" pitchFamily="50" charset="-128"/>
                <a:cs typeface="Meiryo UI" pitchFamily="50" charset="-128"/>
              </a:rPr>
              <a:t>の機能維持</a:t>
            </a:r>
            <a:endParaRPr lang="en-US" altLang="ja-JP" sz="1200" dirty="0" smtClean="0">
              <a:latin typeface="Meiryo UI" pitchFamily="50" charset="-128"/>
              <a:ea typeface="Meiryo UI" pitchFamily="50" charset="-128"/>
              <a:cs typeface="Meiryo UI" pitchFamily="50" charset="-128"/>
            </a:endParaRPr>
          </a:p>
          <a:p>
            <a:pPr marL="703263" lvl="1" indent="-528638">
              <a:lnSpc>
                <a:spcPts val="1800"/>
              </a:lnSpc>
              <a:spcBef>
                <a:spcPct val="0"/>
              </a:spcBef>
              <a:buClrTx/>
              <a:buSzTx/>
              <a:buFontTx/>
              <a:buNone/>
            </a:pP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Ⅴ</a:t>
            </a:r>
            <a:r>
              <a:rPr lang="ja-JP" altLang="en-US" sz="1200" dirty="0">
                <a:latin typeface="Meiryo UI" pitchFamily="50" charset="-128"/>
                <a:ea typeface="Meiryo UI" pitchFamily="50" charset="-128"/>
                <a:cs typeface="Meiryo UI" pitchFamily="50" charset="-128"/>
              </a:rPr>
              <a:t>迅速な復旧・復興</a:t>
            </a:r>
            <a:endParaRPr lang="en-US" altLang="ja-JP" sz="1200" dirty="0">
              <a:latin typeface="Meiryo UI" pitchFamily="50" charset="-128"/>
              <a:ea typeface="Meiryo UI" pitchFamily="50" charset="-128"/>
              <a:cs typeface="Meiryo UI" pitchFamily="50" charset="-128"/>
            </a:endParaRPr>
          </a:p>
        </p:txBody>
      </p:sp>
      <p:sp>
        <p:nvSpPr>
          <p:cNvPr id="86" name="メモ 85"/>
          <p:cNvSpPr/>
          <p:nvPr/>
        </p:nvSpPr>
        <p:spPr>
          <a:xfrm>
            <a:off x="444721" y="1433283"/>
            <a:ext cx="4241884" cy="1928610"/>
          </a:xfrm>
          <a:prstGeom prst="foldedCorner">
            <a:avLst>
              <a:gd name="adj" fmla="val 10908"/>
            </a:avLst>
          </a:prstGeom>
          <a:solidFill>
            <a:srgbClr val="FFCCFF"/>
          </a:solidFill>
          <a:ln w="4127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252000"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nSpc>
                <a:spcPts val="2000"/>
              </a:lnSpc>
            </a:pP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大阪府地域防災計画」</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は災害対策基本法第</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条に基づき作成され、その内容については同法第</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条に基づき作成された国の</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「防災基本計画」</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の内容に抵触しないものとされて</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いる</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以上</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を踏まえた上で、大阪府防災会議では、南海トラフ巨大地震による被害に対応するため、</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減災</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の考え方を基本理念とし</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命を守る</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命をつなぐ」など５つを基本方針とする「大阪府地域防災計画」を平成</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月に修正。</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7" name="下矢印 86"/>
          <p:cNvSpPr>
            <a:spLocks noChangeArrowheads="1"/>
          </p:cNvSpPr>
          <p:nvPr/>
        </p:nvSpPr>
        <p:spPr bwMode="auto">
          <a:xfrm>
            <a:off x="1786900" y="4168627"/>
            <a:ext cx="1636713" cy="460833"/>
          </a:xfrm>
          <a:prstGeom prst="downArrow">
            <a:avLst>
              <a:gd name="adj1" fmla="val 58868"/>
              <a:gd name="adj2" fmla="val 73049"/>
            </a:avLst>
          </a:prstGeom>
          <a:solidFill>
            <a:srgbClr val="FF0000"/>
          </a:solidFill>
          <a:ln w="9525" algn="ctr">
            <a:solidFill>
              <a:schemeClr val="tx1"/>
            </a:solidFill>
            <a:round/>
            <a:headEnd/>
            <a:tailEnd/>
          </a:ln>
        </p:spPr>
        <p:txBody>
          <a:bodyP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algn="ctr" eaLnBrk="1" hangingPunct="1">
              <a:spcBef>
                <a:spcPct val="0"/>
              </a:spcBef>
              <a:buClrTx/>
              <a:buSzTx/>
              <a:buFontTx/>
              <a:buNone/>
            </a:pPr>
            <a:endParaRPr kumimoji="0" lang="ja-JP" altLang="en-US" sz="1400"/>
          </a:p>
        </p:txBody>
      </p:sp>
      <p:grpSp>
        <p:nvGrpSpPr>
          <p:cNvPr id="88" name="グループ化 87"/>
          <p:cNvGrpSpPr/>
          <p:nvPr/>
        </p:nvGrpSpPr>
        <p:grpSpPr>
          <a:xfrm>
            <a:off x="416128" y="6309063"/>
            <a:ext cx="4254134" cy="3263301"/>
            <a:chOff x="432470" y="7257008"/>
            <a:chExt cx="4254134" cy="3263301"/>
          </a:xfrm>
        </p:grpSpPr>
        <p:sp>
          <p:nvSpPr>
            <p:cNvPr id="89" name="角丸四角形 88"/>
            <p:cNvSpPr>
              <a:spLocks noChangeArrowheads="1"/>
            </p:cNvSpPr>
            <p:nvPr/>
          </p:nvSpPr>
          <p:spPr bwMode="auto">
            <a:xfrm>
              <a:off x="453405" y="7500772"/>
              <a:ext cx="4233199" cy="3019537"/>
            </a:xfrm>
            <a:prstGeom prst="roundRect">
              <a:avLst>
                <a:gd name="adj" fmla="val 5603"/>
              </a:avLst>
            </a:prstGeom>
            <a:solidFill>
              <a:schemeClr val="bg1"/>
            </a:solidFill>
            <a:ln w="19050" algn="ctr">
              <a:solidFill>
                <a:schemeClr val="tx1"/>
              </a:solidFill>
              <a:prstDash val="sysDash"/>
              <a:round/>
              <a:headEnd/>
              <a:tailEnd/>
            </a:ln>
            <a:extLst/>
          </p:spPr>
          <p:txBody>
            <a:bodyP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algn="ctr" eaLnBrk="1" hangingPunct="1">
                <a:spcBef>
                  <a:spcPct val="0"/>
                </a:spcBef>
                <a:buClrTx/>
                <a:buSzTx/>
                <a:buFontTx/>
                <a:buNone/>
              </a:pPr>
              <a:endParaRPr kumimoji="0" lang="ja-JP" altLang="en-US" sz="140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90" name="グループ化 89"/>
            <p:cNvGrpSpPr/>
            <p:nvPr/>
          </p:nvGrpSpPr>
          <p:grpSpPr>
            <a:xfrm>
              <a:off x="432470" y="7257008"/>
              <a:ext cx="4186094" cy="3099483"/>
              <a:chOff x="432470" y="7257008"/>
              <a:chExt cx="4186094" cy="3099483"/>
            </a:xfrm>
          </p:grpSpPr>
          <p:sp>
            <p:nvSpPr>
              <p:cNvPr id="91" name="タイトル 2"/>
              <p:cNvSpPr txBox="1">
                <a:spLocks/>
              </p:cNvSpPr>
              <p:nvPr/>
            </p:nvSpPr>
            <p:spPr bwMode="auto">
              <a:xfrm>
                <a:off x="432470" y="7257008"/>
                <a:ext cx="1121902" cy="371466"/>
              </a:xfrm>
              <a:prstGeom prst="rect">
                <a:avLst/>
              </a:prstGeom>
              <a:solidFill>
                <a:srgbClr val="9999FF"/>
              </a:solidFill>
              <a:ln w="9525">
                <a:solidFill>
                  <a:schemeClr val="tx1"/>
                </a:solidFill>
                <a:miter lim="800000"/>
                <a:headEnd/>
                <a:tailEnd/>
              </a:ln>
            </p:spPr>
            <p:txBody>
              <a:bodyPr anchor="ct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marL="703263" lvl="1" indent="-703263" algn="ctr">
                  <a:spcBef>
                    <a:spcPct val="0"/>
                  </a:spcBef>
                  <a:buClrTx/>
                  <a:buSzTx/>
                  <a:buFontTx/>
                  <a:buNone/>
                </a:pPr>
                <a:r>
                  <a:rPr lang="ja-JP" altLang="en-US" sz="1400" b="1" dirty="0" smtClean="0">
                    <a:solidFill>
                      <a:srgbClr val="0033CC"/>
                    </a:solidFill>
                    <a:latin typeface="Meiryo UI" pitchFamily="50" charset="-128"/>
                    <a:ea typeface="Meiryo UI" pitchFamily="50" charset="-128"/>
                    <a:cs typeface="Meiryo UI" pitchFamily="50" charset="-128"/>
                  </a:rPr>
                  <a:t>計画の構成</a:t>
                </a:r>
                <a:endParaRPr lang="en-US" altLang="ja-JP" sz="1400" b="1" dirty="0">
                  <a:solidFill>
                    <a:srgbClr val="0033CC"/>
                  </a:solidFill>
                  <a:latin typeface="Meiryo UI" pitchFamily="50" charset="-128"/>
                  <a:ea typeface="Meiryo UI" pitchFamily="50" charset="-128"/>
                  <a:cs typeface="Meiryo UI" pitchFamily="50" charset="-128"/>
                </a:endParaRPr>
              </a:p>
            </p:txBody>
          </p:sp>
          <p:sp>
            <p:nvSpPr>
              <p:cNvPr id="92" name="正方形/長方形 91"/>
              <p:cNvSpPr/>
              <p:nvPr/>
            </p:nvSpPr>
            <p:spPr>
              <a:xfrm>
                <a:off x="1925030" y="7677182"/>
                <a:ext cx="2664000" cy="1855241"/>
              </a:xfrm>
              <a:prstGeom prst="rect">
                <a:avLst/>
              </a:prstGeom>
              <a:solidFill>
                <a:srgbClr val="FFCAB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事故災害</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正方形/長方形 92"/>
              <p:cNvSpPr/>
              <p:nvPr/>
            </p:nvSpPr>
            <p:spPr>
              <a:xfrm>
                <a:off x="612983" y="7677182"/>
                <a:ext cx="1229421" cy="1839525"/>
              </a:xfrm>
              <a:prstGeom prst="rect">
                <a:avLst/>
              </a:prstGeom>
              <a:solidFill>
                <a:srgbClr val="FFCAB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自然</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4" name="テキスト ボックス 119"/>
              <p:cNvSpPr txBox="1"/>
              <p:nvPr/>
            </p:nvSpPr>
            <p:spPr>
              <a:xfrm>
                <a:off x="508160" y="9647435"/>
                <a:ext cx="2994396" cy="261610"/>
              </a:xfrm>
              <a:prstGeom prst="rect">
                <a:avLst/>
              </a:prstGeom>
              <a:noFill/>
            </p:spPr>
            <p:txBody>
              <a:bodyPr wrap="square" rtlCol="0">
                <a:spAutoFit/>
              </a:bodyP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災害対策の順序に沿って記述</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正方形/長方形 94"/>
              <p:cNvSpPr/>
              <p:nvPr/>
            </p:nvSpPr>
            <p:spPr>
              <a:xfrm>
                <a:off x="550228" y="9982305"/>
                <a:ext cx="1044000" cy="374186"/>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災害予防</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事前</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正方形/長方形 95"/>
              <p:cNvSpPr/>
              <p:nvPr/>
            </p:nvSpPr>
            <p:spPr>
              <a:xfrm>
                <a:off x="2062396" y="9982305"/>
                <a:ext cx="1044000" cy="374186"/>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応急</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正方形/長方形 96"/>
              <p:cNvSpPr/>
              <p:nvPr/>
            </p:nvSpPr>
            <p:spPr>
              <a:xfrm>
                <a:off x="3574564" y="9980134"/>
                <a:ext cx="1044000" cy="374186"/>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災害復旧</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・復興</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8" name="直線矢印コネクタ 97"/>
              <p:cNvCxnSpPr>
                <a:stCxn id="95" idx="3"/>
                <a:endCxn id="96" idx="1"/>
              </p:cNvCxnSpPr>
              <p:nvPr/>
            </p:nvCxnSpPr>
            <p:spPr>
              <a:xfrm>
                <a:off x="1594228" y="10169398"/>
                <a:ext cx="468168"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9" name="直線矢印コネクタ 98"/>
              <p:cNvCxnSpPr>
                <a:stCxn id="96" idx="3"/>
                <a:endCxn id="97" idx="1"/>
              </p:cNvCxnSpPr>
              <p:nvPr/>
            </p:nvCxnSpPr>
            <p:spPr>
              <a:xfrm flipV="1">
                <a:off x="3106396" y="10167227"/>
                <a:ext cx="468168" cy="217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0" name="正方形/長方形 99"/>
              <p:cNvSpPr/>
              <p:nvPr/>
            </p:nvSpPr>
            <p:spPr>
              <a:xfrm>
                <a:off x="741437" y="7982757"/>
                <a:ext cx="956315" cy="674623"/>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地震対策</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正方形/長方形 100"/>
              <p:cNvSpPr/>
              <p:nvPr/>
            </p:nvSpPr>
            <p:spPr>
              <a:xfrm>
                <a:off x="741437" y="8740221"/>
                <a:ext cx="956315" cy="666949"/>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風水害</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正方形/長方形 101"/>
              <p:cNvSpPr/>
              <p:nvPr/>
            </p:nvSpPr>
            <p:spPr>
              <a:xfrm>
                <a:off x="2011256" y="7982757"/>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海上災害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3" name="正方形/長方形 102"/>
              <p:cNvSpPr/>
              <p:nvPr/>
            </p:nvSpPr>
            <p:spPr>
              <a:xfrm>
                <a:off x="2011256" y="8733047"/>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4" name="正方形/長方形 103"/>
              <p:cNvSpPr/>
              <p:nvPr/>
            </p:nvSpPr>
            <p:spPr>
              <a:xfrm>
                <a:off x="2011256" y="8357902"/>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航空災害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5" name="正方形/長方形 104"/>
              <p:cNvSpPr/>
              <p:nvPr/>
            </p:nvSpPr>
            <p:spPr>
              <a:xfrm>
                <a:off x="2011256" y="9108191"/>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道路災害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6" name="正方形/長方形 105"/>
              <p:cNvSpPr/>
              <p:nvPr/>
            </p:nvSpPr>
            <p:spPr>
              <a:xfrm>
                <a:off x="3270966" y="8357902"/>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lnSpc>
                    <a:spcPts val="1100"/>
                  </a:lnSpc>
                </a:pP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高層建築物、地下街、</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100"/>
                  </a:lnSpc>
                </a:pP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市街地災害対策</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7" name="正方形/長方形 106"/>
              <p:cNvSpPr/>
              <p:nvPr/>
            </p:nvSpPr>
            <p:spPr>
              <a:xfrm>
                <a:off x="3270966" y="7982757"/>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危険物災害対策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8" name="正方形/長方形 107"/>
              <p:cNvSpPr/>
              <p:nvPr/>
            </p:nvSpPr>
            <p:spPr>
              <a:xfrm>
                <a:off x="3270966" y="8733047"/>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林野火災対策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sp>
        <p:nvSpPr>
          <p:cNvPr id="110" name="角丸四角形 109"/>
          <p:cNvSpPr/>
          <p:nvPr/>
        </p:nvSpPr>
        <p:spPr>
          <a:xfrm>
            <a:off x="5079836" y="1174907"/>
            <a:ext cx="9813711" cy="2952000"/>
          </a:xfrm>
          <a:prstGeom prst="roundRect">
            <a:avLst>
              <a:gd name="adj" fmla="val 12420"/>
            </a:avLst>
          </a:prstGeom>
        </p:spPr>
        <p:style>
          <a:lnRef idx="2">
            <a:schemeClr val="accent6"/>
          </a:lnRef>
          <a:fillRef idx="1">
            <a:schemeClr val="lt1"/>
          </a:fillRef>
          <a:effectRef idx="0">
            <a:schemeClr val="accent6"/>
          </a:effectRef>
          <a:fontRef idx="minor">
            <a:schemeClr val="dk1"/>
          </a:fontRef>
        </p:style>
        <p:txBody>
          <a:bodyPr rtlCol="0" anchor="ctr"/>
          <a:lstStyle>
            <a:defPPr>
              <a:defRPr lang="ja-JP"/>
            </a:defPPr>
            <a:lvl1pPr marL="0" algn="l" defTabSz="1408010" rtl="0" eaLnBrk="1" latinLnBrk="0" hangingPunct="1">
              <a:defRPr kumimoji="1" sz="2800" kern="1200">
                <a:solidFill>
                  <a:schemeClr val="dk1"/>
                </a:solidFill>
                <a:latin typeface="+mn-lt"/>
                <a:ea typeface="+mn-ea"/>
                <a:cs typeface="+mn-cs"/>
              </a:defRPr>
            </a:lvl1pPr>
            <a:lvl2pPr marL="704005" algn="l" defTabSz="1408010" rtl="0" eaLnBrk="1" latinLnBrk="0" hangingPunct="1">
              <a:defRPr kumimoji="1" sz="2800" kern="1200">
                <a:solidFill>
                  <a:schemeClr val="dk1"/>
                </a:solidFill>
                <a:latin typeface="+mn-lt"/>
                <a:ea typeface="+mn-ea"/>
                <a:cs typeface="+mn-cs"/>
              </a:defRPr>
            </a:lvl2pPr>
            <a:lvl3pPr marL="1408010" algn="l" defTabSz="1408010" rtl="0" eaLnBrk="1" latinLnBrk="0" hangingPunct="1">
              <a:defRPr kumimoji="1" sz="2800" kern="1200">
                <a:solidFill>
                  <a:schemeClr val="dk1"/>
                </a:solidFill>
                <a:latin typeface="+mn-lt"/>
                <a:ea typeface="+mn-ea"/>
                <a:cs typeface="+mn-cs"/>
              </a:defRPr>
            </a:lvl3pPr>
            <a:lvl4pPr marL="2112015" algn="l" defTabSz="1408010" rtl="0" eaLnBrk="1" latinLnBrk="0" hangingPunct="1">
              <a:defRPr kumimoji="1" sz="2800" kern="1200">
                <a:solidFill>
                  <a:schemeClr val="dk1"/>
                </a:solidFill>
                <a:latin typeface="+mn-lt"/>
                <a:ea typeface="+mn-ea"/>
                <a:cs typeface="+mn-cs"/>
              </a:defRPr>
            </a:lvl4pPr>
            <a:lvl5pPr marL="2816020" algn="l" defTabSz="1408010" rtl="0" eaLnBrk="1" latinLnBrk="0" hangingPunct="1">
              <a:defRPr kumimoji="1" sz="2800" kern="1200">
                <a:solidFill>
                  <a:schemeClr val="dk1"/>
                </a:solidFill>
                <a:latin typeface="+mn-lt"/>
                <a:ea typeface="+mn-ea"/>
                <a:cs typeface="+mn-cs"/>
              </a:defRPr>
            </a:lvl5pPr>
            <a:lvl6pPr marL="3520025" algn="l" defTabSz="1408010" rtl="0" eaLnBrk="1" latinLnBrk="0" hangingPunct="1">
              <a:defRPr kumimoji="1" sz="2800" kern="1200">
                <a:solidFill>
                  <a:schemeClr val="dk1"/>
                </a:solidFill>
                <a:latin typeface="+mn-lt"/>
                <a:ea typeface="+mn-ea"/>
                <a:cs typeface="+mn-cs"/>
              </a:defRPr>
            </a:lvl6pPr>
            <a:lvl7pPr marL="4224030" algn="l" defTabSz="1408010" rtl="0" eaLnBrk="1" latinLnBrk="0" hangingPunct="1">
              <a:defRPr kumimoji="1" sz="2800" kern="1200">
                <a:solidFill>
                  <a:schemeClr val="dk1"/>
                </a:solidFill>
                <a:latin typeface="+mn-lt"/>
                <a:ea typeface="+mn-ea"/>
                <a:cs typeface="+mn-cs"/>
              </a:defRPr>
            </a:lvl7pPr>
            <a:lvl8pPr marL="4928036" algn="l" defTabSz="1408010" rtl="0" eaLnBrk="1" latinLnBrk="0" hangingPunct="1">
              <a:defRPr kumimoji="1" sz="2800" kern="1200">
                <a:solidFill>
                  <a:schemeClr val="dk1"/>
                </a:solidFill>
                <a:latin typeface="+mn-lt"/>
                <a:ea typeface="+mn-ea"/>
                <a:cs typeface="+mn-cs"/>
              </a:defRPr>
            </a:lvl8pPr>
            <a:lvl9pPr marL="5632040" algn="l" defTabSz="1408010" rtl="0" eaLnBrk="1" latinLnBrk="0" hangingPunct="1">
              <a:defRPr kumimoji="1" sz="2800" kern="1200">
                <a:solidFill>
                  <a:schemeClr val="dk1"/>
                </a:solidFill>
                <a:latin typeface="+mn-lt"/>
                <a:ea typeface="+mn-ea"/>
                <a:cs typeface="+mn-cs"/>
              </a:defRPr>
            </a:lvl9pPr>
          </a:lstStyle>
          <a:p>
            <a:pPr algn="ctr"/>
            <a:endParaRPr kumimoji="1" lang="ja-JP" altLang="en-US" dirty="0"/>
          </a:p>
        </p:txBody>
      </p:sp>
      <p:sp>
        <p:nvSpPr>
          <p:cNvPr id="111" name="角丸四角形 110"/>
          <p:cNvSpPr/>
          <p:nvPr/>
        </p:nvSpPr>
        <p:spPr>
          <a:xfrm>
            <a:off x="5564069" y="1590601"/>
            <a:ext cx="8235569" cy="2256491"/>
          </a:xfrm>
          <a:prstGeom prst="roundRect">
            <a:avLst>
              <a:gd name="adj" fmla="val 2980"/>
            </a:avLst>
          </a:prstGeom>
          <a:noFill/>
          <a:ln w="19050" cmpd="dbl">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216000" tIns="144000" rIns="110867" bIns="70401" rtlCol="0" anchor="t"/>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marL="278669" indent="-278669">
              <a:lnSpc>
                <a:spcPts val="1400"/>
              </a:lnSpc>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700"/>
              </a:lnSpc>
            </a:pP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7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ct val="150000"/>
              </a:lnSpc>
            </a:pP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2" name="正方形/長方形 111"/>
          <p:cNvSpPr/>
          <p:nvPr/>
        </p:nvSpPr>
        <p:spPr>
          <a:xfrm>
            <a:off x="5360692" y="895322"/>
            <a:ext cx="1538123" cy="396000"/>
          </a:xfrm>
          <a:prstGeom prst="rect">
            <a:avLst/>
          </a:prstGeom>
          <a:solidFill>
            <a:srgbClr val="003399"/>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80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修正の趣旨</a:t>
            </a:r>
            <a:endParaRPr lang="ja-JP" altLang="en-US" sz="180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正方形/長方形 112"/>
          <p:cNvSpPr/>
          <p:nvPr/>
        </p:nvSpPr>
        <p:spPr>
          <a:xfrm>
            <a:off x="5191460" y="1285847"/>
            <a:ext cx="9492522" cy="10220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nSpc>
                <a:spcPct val="1500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月、熊本</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地震の教訓</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等を踏まえ、府地域防災計画を修正。</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〇国において、</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熊本地震の教訓等</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を踏まえ、</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防災基本計画を修正</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〇今回、</a:t>
            </a:r>
            <a:r>
              <a:rPr kumimoji="1" lang="ja-JP" altLang="en-US" sz="16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国の修正のうち、反映できていない事項とともに最新の取組みを踏まえた修正を行う。</a:t>
            </a:r>
            <a:endParaRPr kumimoji="1" lang="ja-JP" altLang="en-US" sz="16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角丸四角形 113"/>
          <p:cNvSpPr/>
          <p:nvPr/>
        </p:nvSpPr>
        <p:spPr>
          <a:xfrm>
            <a:off x="5564069" y="2447194"/>
            <a:ext cx="1941196" cy="271652"/>
          </a:xfrm>
          <a:prstGeom prst="roundRect">
            <a:avLst/>
          </a:prstGeom>
          <a:solidFill>
            <a:schemeClr val="bg1">
              <a:lumMod val="95000"/>
            </a:schemeClr>
          </a:solidFill>
          <a:ln w="15875"/>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lnSpc>
                <a:spcPts val="18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月修正</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5" name="角丸四角形 114"/>
          <p:cNvSpPr/>
          <p:nvPr/>
        </p:nvSpPr>
        <p:spPr>
          <a:xfrm>
            <a:off x="5564069" y="3126491"/>
            <a:ext cx="1941196" cy="265969"/>
          </a:xfrm>
          <a:prstGeom prst="roundRect">
            <a:avLst/>
          </a:prstGeom>
          <a:solidFill>
            <a:schemeClr val="bg1">
              <a:lumMod val="95000"/>
            </a:schemeClr>
          </a:solidFill>
          <a:ln w="15875"/>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lnSpc>
                <a:spcPts val="18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月修正</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6" name="対角する 2 つの角を切り取った四角形 115"/>
          <p:cNvSpPr/>
          <p:nvPr/>
        </p:nvSpPr>
        <p:spPr>
          <a:xfrm>
            <a:off x="5564069" y="3759507"/>
            <a:ext cx="1941196" cy="302063"/>
          </a:xfrm>
          <a:prstGeom prst="snip2Diag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lnSpc>
                <a:spcPts val="1800"/>
              </a:lnSpc>
            </a:pP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今回修正</a:t>
            </a:r>
            <a:endPar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正方形/長方形 116"/>
          <p:cNvSpPr/>
          <p:nvPr/>
        </p:nvSpPr>
        <p:spPr>
          <a:xfrm>
            <a:off x="8292582" y="2646315"/>
            <a:ext cx="6148494" cy="4801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国の防災基本計画修正</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H27.7</a:t>
            </a:r>
            <a:r>
              <a:rPr lang="ja-JP" altLang="en-US" sz="1200" u="sng"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H28.2</a:t>
            </a:r>
            <a:r>
              <a:rPr lang="ja-JP" altLang="en-US" sz="1200" u="sng"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H28.5</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熊本地震の教訓等　　　　　　　　　　　　　　　　　</a:t>
            </a:r>
            <a:r>
              <a:rPr lang="en-US" altLang="zh-TW"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zh-TW"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広島土砂災害、</a:t>
            </a:r>
            <a:r>
              <a:rPr lang="en-US" altLang="zh-TW"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zh-TW"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鬼怒川水害</a:t>
            </a:r>
            <a:r>
              <a:rPr lang="zh-TW"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8" name="正方形/長方形 117"/>
          <p:cNvSpPr/>
          <p:nvPr/>
        </p:nvSpPr>
        <p:spPr>
          <a:xfrm>
            <a:off x="8281721" y="3409474"/>
            <a:ext cx="5907659" cy="5251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国の防災基本計画修正</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パブリックコメント　　　　　　　　　　　　　</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熊本地震等</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9/20</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a:t>
            </a:r>
            <a:r>
              <a:rPr lang="ja-JP" altLang="en-US" sz="11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まで</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endPar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9" name="下矢印 118"/>
          <p:cNvSpPr/>
          <p:nvPr/>
        </p:nvSpPr>
        <p:spPr>
          <a:xfrm>
            <a:off x="6300494" y="2786991"/>
            <a:ext cx="356396" cy="318295"/>
          </a:xfrm>
          <a:prstGeom prst="downArrow">
            <a:avLst>
              <a:gd name="adj1" fmla="val 50000"/>
              <a:gd name="adj2" fmla="val 37364"/>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136718" tIns="34956" rIns="104868" bIns="68359" rtlCol="0" anchor="t"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lnSpc>
                <a:spcPts val="1800"/>
              </a:lnSpc>
            </a:pPr>
            <a:endPar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0" name="直線矢印コネクタ 119"/>
          <p:cNvCxnSpPr/>
          <p:nvPr/>
        </p:nvCxnSpPr>
        <p:spPr>
          <a:xfrm flipH="1">
            <a:off x="6777980" y="2894452"/>
            <a:ext cx="141913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1" name="直線矢印コネクタ 120"/>
          <p:cNvCxnSpPr/>
          <p:nvPr/>
        </p:nvCxnSpPr>
        <p:spPr>
          <a:xfrm flipH="1">
            <a:off x="6784658" y="3531927"/>
            <a:ext cx="141913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2" name="下矢印 121"/>
          <p:cNvSpPr/>
          <p:nvPr/>
        </p:nvSpPr>
        <p:spPr>
          <a:xfrm>
            <a:off x="6281477" y="3420679"/>
            <a:ext cx="394429" cy="318082"/>
          </a:xfrm>
          <a:prstGeom prst="downArrow">
            <a:avLst>
              <a:gd name="adj1" fmla="val 50000"/>
              <a:gd name="adj2" fmla="val 37364"/>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136718" tIns="34956" rIns="104868" bIns="68359" rtlCol="0" anchor="t"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lnSpc>
                <a:spcPts val="1800"/>
              </a:lnSpc>
            </a:pPr>
            <a:endPar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3" name="カギ線コネクタ 122"/>
          <p:cNvCxnSpPr/>
          <p:nvPr/>
        </p:nvCxnSpPr>
        <p:spPr>
          <a:xfrm rot="16200000" flipV="1">
            <a:off x="10843600" y="2791540"/>
            <a:ext cx="144000" cy="252000"/>
          </a:xfrm>
          <a:prstGeom prst="bentConnector3">
            <a:avLst>
              <a:gd name="adj1" fmla="val -4055"/>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4" name="カギ線コネクタ 123"/>
          <p:cNvCxnSpPr/>
          <p:nvPr/>
        </p:nvCxnSpPr>
        <p:spPr>
          <a:xfrm rot="16200000" flipV="1">
            <a:off x="10314000" y="3502584"/>
            <a:ext cx="108000" cy="252000"/>
          </a:xfrm>
          <a:prstGeom prst="bentConnector3">
            <a:avLst>
              <a:gd name="adj1" fmla="val -4055"/>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12380352" y="306139"/>
            <a:ext cx="2168090" cy="4148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平成</a:t>
            </a:r>
            <a:r>
              <a:rPr kumimoji="1" lang="en-US" altLang="ja-JP" sz="1600" dirty="0" smtClean="0">
                <a:solidFill>
                  <a:schemeClr val="tx1"/>
                </a:solidFill>
              </a:rPr>
              <a:t>29</a:t>
            </a:r>
            <a:r>
              <a:rPr kumimoji="1" lang="ja-JP" altLang="en-US" sz="1600" dirty="0" smtClean="0">
                <a:solidFill>
                  <a:schemeClr val="tx1"/>
                </a:solidFill>
              </a:rPr>
              <a:t>年</a:t>
            </a:r>
            <a:r>
              <a:rPr kumimoji="1" lang="en-US" altLang="ja-JP" sz="1600" dirty="0" smtClean="0">
                <a:solidFill>
                  <a:schemeClr val="tx1"/>
                </a:solidFill>
              </a:rPr>
              <a:t>11</a:t>
            </a:r>
            <a:r>
              <a:rPr kumimoji="1" lang="ja-JP" altLang="en-US" sz="1600" dirty="0" smtClean="0">
                <a:solidFill>
                  <a:schemeClr val="tx1"/>
                </a:solidFill>
              </a:rPr>
              <a:t>月修正</a:t>
            </a:r>
            <a:endParaRPr kumimoji="1" lang="ja-JP" altLang="en-US" sz="1600" dirty="0">
              <a:solidFill>
                <a:schemeClr val="tx1"/>
              </a:solidFill>
            </a:endParaRPr>
          </a:p>
        </p:txBody>
      </p:sp>
    </p:spTree>
    <p:extLst>
      <p:ext uri="{BB962C8B-B14F-4D97-AF65-F5344CB8AC3E}">
        <p14:creationId xmlns:p14="http://schemas.microsoft.com/office/powerpoint/2010/main" val="41535448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425363" y="1299516"/>
            <a:ext cx="6660000" cy="8799712"/>
          </a:xfrm>
          <a:prstGeom prst="roundRect">
            <a:avLst>
              <a:gd name="adj" fmla="val 3149"/>
            </a:avLst>
          </a:prstGeom>
          <a:solidFill>
            <a:schemeClr val="bg1"/>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95012" tIns="47506" rIns="95012" bIns="47506" rtlCol="0" anchor="ctr"/>
          <a:lstStyle/>
          <a:p>
            <a:pPr algn="ctr"/>
            <a:endParaRPr kumimoji="1" lang="ja-JP" altLang="en-US"/>
          </a:p>
        </p:txBody>
      </p:sp>
      <p:sp>
        <p:nvSpPr>
          <p:cNvPr id="6" name="正方形/長方形 5"/>
          <p:cNvSpPr/>
          <p:nvPr/>
        </p:nvSpPr>
        <p:spPr>
          <a:xfrm>
            <a:off x="784302" y="1674292"/>
            <a:ext cx="6301061" cy="8068956"/>
          </a:xfrm>
          <a:prstGeom prst="rect">
            <a:avLst/>
          </a:prstGeom>
        </p:spPr>
        <p:txBody>
          <a:bodyPr wrap="square" lIns="95012" tIns="47506" rIns="95012" bIns="47506">
            <a:spAutoFit/>
          </a:bodyPr>
          <a:lstStyle/>
          <a:p>
            <a:pPr>
              <a:lnSpc>
                <a:spcPts val="2500"/>
              </a:lnSpc>
            </a:pPr>
            <a:r>
              <a:rPr lang="en-US" altLang="ja-JP" sz="1500"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u="sng" dirty="0">
                <a:latin typeface="Meiryo UI" panose="020B0604030504040204" pitchFamily="50" charset="-128"/>
                <a:ea typeface="Meiryo UI" panose="020B0604030504040204" pitchFamily="50" charset="-128"/>
                <a:cs typeface="Meiryo UI" panose="020B0604030504040204" pitchFamily="50" charset="-128"/>
              </a:rPr>
              <a:t>１</a:t>
            </a:r>
            <a:r>
              <a:rPr lang="en-US" altLang="ja-JP" sz="1500"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u="sng" dirty="0">
                <a:latin typeface="Meiryo UI" panose="020B0604030504040204" pitchFamily="50" charset="-128"/>
                <a:ea typeface="Meiryo UI" panose="020B0604030504040204" pitchFamily="50" charset="-128"/>
                <a:cs typeface="Meiryo UI" panose="020B0604030504040204" pitchFamily="50" charset="-128"/>
              </a:rPr>
              <a:t>地方公共団体への支援の充実</a:t>
            </a: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①首長や幹部職員を対象とする研修による災害対応力の</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向上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p36</a:t>
            </a: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（研修対象に首長等を記載）　　　</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②被災した府内市町村などへの派遣職員の選定に際し、地域</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や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p144</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支援要請の内容を考慮することを追記</a:t>
            </a:r>
          </a:p>
          <a:p>
            <a:pPr>
              <a:lnSpc>
                <a:spcPts val="2500"/>
              </a:lnSpc>
            </a:pPr>
            <a:r>
              <a:rPr lang="en-US" altLang="ja-JP" sz="15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u="sng" dirty="0">
                <a:latin typeface="Meiryo UI" panose="020B0604030504040204" pitchFamily="50" charset="-128"/>
                <a:ea typeface="Meiryo UI" panose="020B0604030504040204" pitchFamily="50" charset="-128"/>
                <a:cs typeface="Meiryo UI" panose="020B0604030504040204" pitchFamily="50" charset="-128"/>
              </a:rPr>
              <a:t>２</a:t>
            </a:r>
            <a:r>
              <a:rPr lang="en-US" altLang="ja-JP" sz="1500"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u="sng" dirty="0">
                <a:latin typeface="Meiryo UI" panose="020B0604030504040204" pitchFamily="50" charset="-128"/>
                <a:ea typeface="Meiryo UI" panose="020B0604030504040204" pitchFamily="50" charset="-128"/>
                <a:cs typeface="Meiryo UI" panose="020B0604030504040204" pitchFamily="50" charset="-128"/>
              </a:rPr>
              <a:t>被災者の生活環境の改善</a:t>
            </a: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①避難行動要支援者名簿情報の適切な</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管理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p74</a:t>
            </a: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（庁舎が被災した場合の名簿の適正管理）</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②避難所運営に当たり専門家等との定期的な情報</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交換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p225</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en-US" altLang="ja-JP" sz="1500"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u="sng" dirty="0">
                <a:latin typeface="Meiryo UI" panose="020B0604030504040204" pitchFamily="50" charset="-128"/>
                <a:ea typeface="Meiryo UI" panose="020B0604030504040204" pitchFamily="50" charset="-128"/>
                <a:cs typeface="Meiryo UI" panose="020B0604030504040204" pitchFamily="50" charset="-128"/>
              </a:rPr>
              <a:t>３</a:t>
            </a:r>
            <a:r>
              <a:rPr lang="en-US" altLang="ja-JP" sz="1500"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u="sng" dirty="0">
                <a:latin typeface="Meiryo UI" panose="020B0604030504040204" pitchFamily="50" charset="-128"/>
                <a:ea typeface="Meiryo UI" panose="020B0604030504040204" pitchFamily="50" charset="-128"/>
                <a:cs typeface="Meiryo UI" panose="020B0604030504040204" pitchFamily="50" charset="-128"/>
              </a:rPr>
              <a:t>応急的な住まいの確保や生活復興支援</a:t>
            </a: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①住家</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被害認定調査に関する体制の</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強化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   p63</a:t>
            </a:r>
          </a:p>
          <a:p>
            <a:pPr>
              <a:lnSpc>
                <a:spcPts val="2500"/>
              </a:lnSpc>
            </a:pP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（調査担当者</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名簿登録</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他都道府県等と</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応援協定等）</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②罹災</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証明書の交付等を支援するシステムの活用</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検討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p344</a:t>
            </a: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（調査・判定方法の共有化等）</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en-US" altLang="ja-JP" sz="15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u="sng" dirty="0">
                <a:latin typeface="Meiryo UI" panose="020B0604030504040204" pitchFamily="50" charset="-128"/>
                <a:ea typeface="Meiryo UI" panose="020B0604030504040204" pitchFamily="50" charset="-128"/>
                <a:cs typeface="Meiryo UI" panose="020B0604030504040204" pitchFamily="50" charset="-128"/>
              </a:rPr>
              <a:t>４</a:t>
            </a:r>
            <a:r>
              <a:rPr lang="en-US" altLang="ja-JP" sz="15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u="sng" dirty="0">
                <a:latin typeface="Meiryo UI" panose="020B0604030504040204" pitchFamily="50" charset="-128"/>
                <a:ea typeface="Meiryo UI" panose="020B0604030504040204" pitchFamily="50" charset="-128"/>
                <a:cs typeface="Meiryo UI" panose="020B0604030504040204" pitchFamily="50" charset="-128"/>
              </a:rPr>
              <a:t>物資輸送の円滑化</a:t>
            </a: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①輸送</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拠点として活用可能な民間事業者施設の</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把握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p39</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（府は協定で把握済、市町村が把握することを記載）</a:t>
            </a:r>
            <a:endParaRPr lang="en-US" altLang="ja-JP" sz="1500"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en-US" altLang="ja-JP" sz="15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u="sng" dirty="0" smtClean="0">
                <a:latin typeface="Meiryo UI" panose="020B0604030504040204" pitchFamily="50" charset="-128"/>
                <a:ea typeface="Meiryo UI" panose="020B0604030504040204" pitchFamily="50" charset="-128"/>
                <a:cs typeface="Meiryo UI" panose="020B0604030504040204" pitchFamily="50" charset="-128"/>
              </a:rPr>
              <a:t>５</a:t>
            </a:r>
            <a:r>
              <a:rPr lang="en-US" altLang="ja-JP" sz="15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u="sng" dirty="0" smtClean="0">
                <a:latin typeface="Meiryo UI" panose="020B0604030504040204" pitchFamily="50" charset="-128"/>
                <a:ea typeface="Meiryo UI" panose="020B0604030504040204" pitchFamily="50" charset="-128"/>
                <a:cs typeface="Meiryo UI" panose="020B0604030504040204" pitchFamily="50" charset="-128"/>
              </a:rPr>
              <a:t>自助・共助の推進</a:t>
            </a: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①生活再建に向けた事前の保険･共済等の普及啓発･加入</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促進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p81</a:t>
            </a: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（共済を追記）</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６</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その他の修正</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①</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港湾管理者及び漁港管理者による緊急通行車両の通行</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確保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p233</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漁港管理者を追記）</a:t>
            </a:r>
          </a:p>
          <a:p>
            <a:pPr>
              <a:lnSpc>
                <a:spcPts val="2500"/>
              </a:lnSpc>
            </a:pP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②</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企業における緊急地震速報受信装置の活用</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等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p88</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609970" y="1072019"/>
            <a:ext cx="6015187" cy="358737"/>
          </a:xfrm>
          <a:prstGeom prst="roundRect">
            <a:avLst>
              <a:gd name="adj" fmla="val 8517"/>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95012" tIns="47506" rIns="95012" bIns="47506" rtlCol="0" anchor="ctr"/>
          <a:lstStyle/>
          <a:p>
            <a:pPr algn="ctr"/>
            <a:r>
              <a:rPr lang="en-US" altLang="ja-JP" sz="1900" b="1" dirty="0"/>
              <a:t>Ⅰ</a:t>
            </a:r>
            <a:r>
              <a:rPr lang="ja-JP" altLang="en-US" sz="1900" b="1" dirty="0"/>
              <a:t>　国の「防災基本計画」の修正を踏まえた修正</a:t>
            </a:r>
          </a:p>
        </p:txBody>
      </p:sp>
      <p:sp>
        <p:nvSpPr>
          <p:cNvPr id="16" name="角丸四角形 15"/>
          <p:cNvSpPr/>
          <p:nvPr/>
        </p:nvSpPr>
        <p:spPr>
          <a:xfrm>
            <a:off x="7560000" y="1323398"/>
            <a:ext cx="6984000" cy="5247438"/>
          </a:xfrm>
          <a:prstGeom prst="roundRect">
            <a:avLst>
              <a:gd name="adj" fmla="val 4255"/>
            </a:avLst>
          </a:prstGeom>
          <a:solidFill>
            <a:schemeClr val="bg1"/>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95012" tIns="47506" rIns="95012" bIns="47506" rtlCol="0" anchor="ctr"/>
          <a:lstStyle/>
          <a:p>
            <a:pPr algn="ctr"/>
            <a:endParaRPr kumimoji="1" lang="ja-JP" altLang="en-US"/>
          </a:p>
        </p:txBody>
      </p:sp>
      <p:sp>
        <p:nvSpPr>
          <p:cNvPr id="17" name="角丸四角形 16"/>
          <p:cNvSpPr/>
          <p:nvPr/>
        </p:nvSpPr>
        <p:spPr>
          <a:xfrm>
            <a:off x="7936654" y="1072018"/>
            <a:ext cx="3744415" cy="358737"/>
          </a:xfrm>
          <a:prstGeom prst="roundRect">
            <a:avLst>
              <a:gd name="adj" fmla="val 8517"/>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95012" tIns="47506" rIns="95012" bIns="47506" rtlCol="0" anchor="ctr"/>
          <a:lstStyle/>
          <a:p>
            <a:pPr algn="ctr"/>
            <a:r>
              <a:rPr lang="en-US" altLang="ja-JP" sz="1900" b="1" dirty="0"/>
              <a:t>Ⅱ</a:t>
            </a:r>
            <a:r>
              <a:rPr lang="ja-JP" altLang="en-US" sz="1900" b="1" dirty="0"/>
              <a:t>　最新の取組みを踏まえた</a:t>
            </a:r>
            <a:r>
              <a:rPr lang="ja-JP" altLang="en-US" sz="1900" b="1" dirty="0" smtClean="0"/>
              <a:t>修正</a:t>
            </a:r>
            <a:endParaRPr lang="ja-JP" altLang="en-US" sz="1900" b="1" dirty="0"/>
          </a:p>
        </p:txBody>
      </p:sp>
      <p:sp>
        <p:nvSpPr>
          <p:cNvPr id="32" name="正方形/長方形 31"/>
          <p:cNvSpPr/>
          <p:nvPr/>
        </p:nvSpPr>
        <p:spPr>
          <a:xfrm>
            <a:off x="426663" y="448905"/>
            <a:ext cx="2598095" cy="517040"/>
          </a:xfrm>
          <a:prstGeom prst="rect">
            <a:avLst/>
          </a:prstGeom>
          <a:solidFill>
            <a:srgbClr val="00206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46302" tIns="73151" rIns="146302" bIns="7315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2100" b="1" dirty="0" smtClean="0">
                <a:solidFill>
                  <a:schemeClr val="bg1"/>
                </a:solidFill>
                <a:latin typeface="+mn-ea"/>
                <a:cs typeface="Meiryo UI" panose="020B0604030504040204" pitchFamily="50" charset="-128"/>
              </a:rPr>
              <a:t>修正個所</a:t>
            </a:r>
            <a:endParaRPr lang="ja-JP" altLang="en-US" sz="2100" b="1" dirty="0">
              <a:solidFill>
                <a:schemeClr val="bg1"/>
              </a:solidFill>
              <a:latin typeface="+mn-ea"/>
              <a:cs typeface="Meiryo UI" panose="020B0604030504040204" pitchFamily="50" charset="-128"/>
            </a:endParaRPr>
          </a:p>
        </p:txBody>
      </p:sp>
      <p:sp>
        <p:nvSpPr>
          <p:cNvPr id="19" name="正方形/長方形 18"/>
          <p:cNvSpPr/>
          <p:nvPr/>
        </p:nvSpPr>
        <p:spPr>
          <a:xfrm>
            <a:off x="7705278" y="1674292"/>
            <a:ext cx="6802721" cy="4815180"/>
          </a:xfrm>
          <a:prstGeom prst="rect">
            <a:avLst/>
          </a:prstGeom>
        </p:spPr>
        <p:txBody>
          <a:bodyPr wrap="square" lIns="95012" tIns="47506" rIns="95012" bIns="47506">
            <a:spAutoFit/>
          </a:bodyPr>
          <a:lstStyle/>
          <a:p>
            <a:pPr>
              <a:lnSpc>
                <a:spcPts val="2500"/>
              </a:lnSpc>
            </a:pPr>
            <a:r>
              <a:rPr lang="en-US" altLang="ja-JP" sz="16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u="sng" dirty="0" smtClean="0">
                <a:latin typeface="Meiryo UI" panose="020B0604030504040204" pitchFamily="50" charset="-128"/>
                <a:ea typeface="Meiryo UI" panose="020B0604030504040204" pitchFamily="50" charset="-128"/>
                <a:cs typeface="Meiryo UI" panose="020B0604030504040204" pitchFamily="50" charset="-128"/>
              </a:rPr>
              <a:t>１）応援</a:t>
            </a:r>
            <a:r>
              <a:rPr lang="ja-JP" altLang="en-US" sz="1600" u="sng" dirty="0">
                <a:latin typeface="Meiryo UI" panose="020B0604030504040204" pitchFamily="50" charset="-128"/>
                <a:ea typeface="Meiryo UI" panose="020B0604030504040204" pitchFamily="50" charset="-128"/>
                <a:cs typeface="Meiryo UI" panose="020B0604030504040204" pitchFamily="50" charset="-128"/>
              </a:rPr>
              <a:t>・受援体制の強化</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①他</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府県からの応援職員の受入や府内市町村へ</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の応援職員の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p38</a:t>
            </a: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派遣を中心とした体制強化を追記</a:t>
            </a:r>
          </a:p>
          <a:p>
            <a:pPr>
              <a:lnSpc>
                <a:spcPts val="2500"/>
              </a:lnSpc>
              <a:spcBef>
                <a:spcPts val="600"/>
              </a:spcBef>
            </a:pPr>
            <a:r>
              <a:rPr lang="en-US" altLang="ja-JP" sz="16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u="sng" dirty="0" smtClean="0">
                <a:latin typeface="Meiryo UI" panose="020B0604030504040204" pitchFamily="50" charset="-128"/>
                <a:ea typeface="Meiryo UI" panose="020B0604030504040204" pitchFamily="50" charset="-128"/>
                <a:cs typeface="Meiryo UI" panose="020B0604030504040204" pitchFamily="50" charset="-128"/>
              </a:rPr>
              <a:t>２）水防法</a:t>
            </a:r>
            <a:r>
              <a:rPr lang="ja-JP" altLang="en-US" sz="1600" u="sng" dirty="0">
                <a:latin typeface="Meiryo UI" panose="020B0604030504040204" pitchFamily="50" charset="-128"/>
                <a:ea typeface="Meiryo UI" panose="020B0604030504040204" pitchFamily="50" charset="-128"/>
                <a:cs typeface="Meiryo UI" panose="020B0604030504040204" pitchFamily="50" charset="-128"/>
              </a:rPr>
              <a:t>の改正（</a:t>
            </a:r>
            <a:r>
              <a:rPr lang="en-US" altLang="ja-JP" sz="1600" u="sng" dirty="0">
                <a:latin typeface="Meiryo UI" panose="020B0604030504040204" pitchFamily="50" charset="-128"/>
                <a:ea typeface="Meiryo UI" panose="020B0604030504040204" pitchFamily="50" charset="-128"/>
                <a:cs typeface="Meiryo UI" panose="020B0604030504040204" pitchFamily="50" charset="-128"/>
              </a:rPr>
              <a:t>H29.6</a:t>
            </a:r>
            <a:r>
              <a:rPr lang="ja-JP" altLang="en-US" sz="1600" u="sng" dirty="0">
                <a:latin typeface="Meiryo UI" panose="020B0604030504040204" pitchFamily="50" charset="-128"/>
                <a:ea typeface="Meiryo UI" panose="020B0604030504040204" pitchFamily="50" charset="-128"/>
                <a:cs typeface="Meiryo UI" panose="020B0604030504040204" pitchFamily="50" charset="-128"/>
              </a:rPr>
              <a:t>月）　</a:t>
            </a:r>
            <a:r>
              <a:rPr lang="ja-JP" altLang="en-US" sz="1600" u="sng"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6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①市町村</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地域防災計画に位置付けられた</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要配慮者利用</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施設</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等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p88</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他</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en-US" altLang="ja-JP" sz="15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における避難</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確保計画の作成や</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訓練実施</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を努力義務から</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義務</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en-US" altLang="ja-JP" sz="15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修正</a:t>
            </a:r>
          </a:p>
          <a:p>
            <a:pPr>
              <a:lnSpc>
                <a:spcPts val="2500"/>
              </a:lnSpc>
              <a:spcBef>
                <a:spcPts val="600"/>
              </a:spcBef>
            </a:pPr>
            <a:r>
              <a:rPr lang="en-US" altLang="ja-JP" sz="16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u="sng" dirty="0" smtClean="0">
                <a:latin typeface="Meiryo UI" panose="020B0604030504040204" pitchFamily="50" charset="-128"/>
                <a:ea typeface="Meiryo UI" panose="020B0604030504040204" pitchFamily="50" charset="-128"/>
                <a:cs typeface="Meiryo UI" panose="020B0604030504040204" pitchFamily="50" charset="-128"/>
              </a:rPr>
              <a:t>３）警報</a:t>
            </a:r>
            <a:r>
              <a:rPr lang="ja-JP" altLang="en-US" sz="1600" u="sng" dirty="0">
                <a:latin typeface="Meiryo UI" panose="020B0604030504040204" pitchFamily="50" charset="-128"/>
                <a:ea typeface="Meiryo UI" panose="020B0604030504040204" pitchFamily="50" charset="-128"/>
                <a:cs typeface="Meiryo UI" panose="020B0604030504040204" pitchFamily="50" charset="-128"/>
              </a:rPr>
              <a:t>・注意報の発表基準の変更（</a:t>
            </a:r>
            <a:r>
              <a:rPr lang="en-US" altLang="ja-JP" sz="1600" u="sng" dirty="0">
                <a:latin typeface="Meiryo UI" panose="020B0604030504040204" pitchFamily="50" charset="-128"/>
                <a:ea typeface="Meiryo UI" panose="020B0604030504040204" pitchFamily="50" charset="-128"/>
                <a:cs typeface="Meiryo UI" panose="020B0604030504040204" pitchFamily="50" charset="-128"/>
              </a:rPr>
              <a:t>H29.7</a:t>
            </a:r>
            <a:r>
              <a:rPr lang="ja-JP" altLang="en-US" sz="1600" u="sng" dirty="0">
                <a:latin typeface="Meiryo UI" panose="020B0604030504040204" pitchFamily="50" charset="-128"/>
                <a:ea typeface="Meiryo UI" panose="020B0604030504040204" pitchFamily="50" charset="-128"/>
                <a:cs typeface="Meiryo UI" panose="020B0604030504040204" pitchFamily="50" charset="-128"/>
              </a:rPr>
              <a:t>月</a:t>
            </a:r>
            <a:r>
              <a:rPr lang="ja-JP" altLang="en-US" sz="16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p159</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163</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①浸水害</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を対象とした大雨警報等の発表基準を</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従来の</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雨量</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から</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指数</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表面雨量指数、流域雨量指数</a:t>
            </a:r>
            <a:r>
              <a:rPr lang="en-US" altLang="ja-JP" sz="15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に変更</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spcBef>
                <a:spcPts val="600"/>
              </a:spcBef>
            </a:pPr>
            <a:r>
              <a:rPr lang="en-US" altLang="ja-JP" sz="16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u="sng" dirty="0" smtClean="0">
                <a:latin typeface="Meiryo UI" panose="020B0604030504040204" pitchFamily="50" charset="-128"/>
                <a:ea typeface="Meiryo UI" panose="020B0604030504040204" pitchFamily="50" charset="-128"/>
                <a:cs typeface="Meiryo UI" panose="020B0604030504040204" pitchFamily="50" charset="-128"/>
              </a:rPr>
              <a:t>４）南海</a:t>
            </a:r>
            <a:r>
              <a:rPr lang="ja-JP" altLang="en-US" sz="1600" u="sng" dirty="0">
                <a:latin typeface="Meiryo UI" panose="020B0604030504040204" pitchFamily="50" charset="-128"/>
                <a:ea typeface="Meiryo UI" panose="020B0604030504040204" pitchFamily="50" charset="-128"/>
                <a:cs typeface="Meiryo UI" panose="020B0604030504040204" pitchFamily="50" charset="-128"/>
              </a:rPr>
              <a:t>トラフ沿いで異常な現象が観測された</a:t>
            </a:r>
            <a:r>
              <a:rPr lang="ja-JP" altLang="en-US" sz="1600" u="sng" dirty="0" smtClean="0">
                <a:latin typeface="Meiryo UI" panose="020B0604030504040204" pitchFamily="50" charset="-128"/>
                <a:ea typeface="Meiryo UI" panose="020B0604030504040204" pitchFamily="50" charset="-128"/>
                <a:cs typeface="Meiryo UI" panose="020B0604030504040204" pitchFamily="50" charset="-128"/>
              </a:rPr>
              <a:t>場合の</a:t>
            </a:r>
            <a:r>
              <a:rPr lang="ja-JP" altLang="en-US" sz="1600" u="sng" dirty="0">
                <a:latin typeface="Meiryo UI" panose="020B0604030504040204" pitchFamily="50" charset="-128"/>
                <a:ea typeface="Meiryo UI" panose="020B0604030504040204" pitchFamily="50" charset="-128"/>
                <a:cs typeface="Meiryo UI" panose="020B0604030504040204" pitchFamily="50" charset="-128"/>
              </a:rPr>
              <a:t>当面の</a:t>
            </a:r>
            <a:r>
              <a:rPr lang="ja-JP" altLang="en-US" sz="1600" u="sng" dirty="0" smtClean="0">
                <a:latin typeface="Meiryo UI" panose="020B0604030504040204" pitchFamily="50" charset="-128"/>
                <a:ea typeface="Meiryo UI" panose="020B0604030504040204" pitchFamily="50" charset="-128"/>
                <a:cs typeface="Meiryo UI" panose="020B0604030504040204" pitchFamily="50" charset="-128"/>
              </a:rPr>
              <a:t>対応</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p291</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295</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①「南海トラフ地震に関連する情報」が発表された場合の府の</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組織</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体制や情報</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伝達体制等の対応を追記</a:t>
            </a: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21" name="角丸四角形 20"/>
          <p:cNvSpPr/>
          <p:nvPr/>
        </p:nvSpPr>
        <p:spPr>
          <a:xfrm>
            <a:off x="7560000" y="7110243"/>
            <a:ext cx="6948000" cy="2988986"/>
          </a:xfrm>
          <a:prstGeom prst="roundRect">
            <a:avLst>
              <a:gd name="adj" fmla="val 7034"/>
            </a:avLst>
          </a:prstGeom>
          <a:solidFill>
            <a:schemeClr val="bg1"/>
          </a:soli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95012" tIns="47506" rIns="95012" bIns="47506" rtlCol="0" anchor="ctr"/>
          <a:lstStyle/>
          <a:p>
            <a:pPr algn="ctr"/>
            <a:endParaRPr kumimoji="1" lang="ja-JP" altLang="en-US"/>
          </a:p>
        </p:txBody>
      </p:sp>
      <p:sp>
        <p:nvSpPr>
          <p:cNvPr id="22" name="角丸四角形 21"/>
          <p:cNvSpPr/>
          <p:nvPr/>
        </p:nvSpPr>
        <p:spPr>
          <a:xfrm>
            <a:off x="7943902" y="6930874"/>
            <a:ext cx="3744415" cy="358737"/>
          </a:xfrm>
          <a:prstGeom prst="roundRect">
            <a:avLst>
              <a:gd name="adj" fmla="val 8517"/>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95012" tIns="47506" rIns="95012" bIns="47506" rtlCol="0" anchor="ctr"/>
          <a:lstStyle/>
          <a:p>
            <a:r>
              <a:rPr lang="en-US" altLang="ja-JP" sz="1900" b="1" dirty="0" smtClean="0"/>
              <a:t>Ⅲ</a:t>
            </a:r>
            <a:r>
              <a:rPr lang="ja-JP" altLang="en-US" sz="1900" b="1" dirty="0"/>
              <a:t>　</a:t>
            </a:r>
            <a:r>
              <a:rPr lang="ja-JP" altLang="en-US" sz="1900" b="1" dirty="0" smtClean="0"/>
              <a:t>その他の修正</a:t>
            </a:r>
            <a:endParaRPr lang="ja-JP" altLang="en-US" sz="1900" b="1" dirty="0"/>
          </a:p>
        </p:txBody>
      </p:sp>
      <p:sp>
        <p:nvSpPr>
          <p:cNvPr id="23" name="正方形/長方形 22"/>
          <p:cNvSpPr/>
          <p:nvPr/>
        </p:nvSpPr>
        <p:spPr>
          <a:xfrm>
            <a:off x="7915126" y="7466851"/>
            <a:ext cx="6486285" cy="2340144"/>
          </a:xfrm>
          <a:prstGeom prst="rect">
            <a:avLst/>
          </a:prstGeom>
        </p:spPr>
        <p:txBody>
          <a:bodyPr wrap="square" lIns="95012" tIns="47506" rIns="95012" bIns="47506">
            <a:spAutoFit/>
          </a:bodyPr>
          <a:lstStyle/>
          <a:p>
            <a:pPr>
              <a:lnSpc>
                <a:spcPts val="2500"/>
              </a:lnSpc>
            </a:pPr>
            <a:r>
              <a:rPr lang="en-US" altLang="ja-JP" sz="15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u="sng" dirty="0">
                <a:latin typeface="Meiryo UI" panose="020B0604030504040204" pitchFamily="50" charset="-128"/>
                <a:ea typeface="Meiryo UI" panose="020B0604030504040204" pitchFamily="50" charset="-128"/>
                <a:cs typeface="Meiryo UI" panose="020B0604030504040204" pitchFamily="50" charset="-128"/>
              </a:rPr>
              <a:t>１</a:t>
            </a:r>
            <a:r>
              <a:rPr lang="ja-JP" altLang="en-US" sz="1500" u="sng" dirty="0" smtClean="0">
                <a:latin typeface="Meiryo UI" panose="020B0604030504040204" pitchFamily="50" charset="-128"/>
                <a:ea typeface="Meiryo UI" panose="020B0604030504040204" pitchFamily="50" charset="-128"/>
                <a:cs typeface="Meiryo UI" panose="020B0604030504040204" pitchFamily="50" charset="-128"/>
              </a:rPr>
              <a:t>）組織改編等</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①</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府</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の組織にＩＲ推進局を追記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p8</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他</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②指定地方行政機関に近畿地方測量部を追記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p15</a:t>
            </a:r>
          </a:p>
          <a:p>
            <a:pPr>
              <a:lnSpc>
                <a:spcPts val="2500"/>
              </a:lnSpc>
            </a:pPr>
            <a:r>
              <a:rPr lang="en-US" altLang="ja-JP" sz="15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u="sng" dirty="0" smtClean="0">
                <a:latin typeface="Meiryo UI" panose="020B0604030504040204" pitchFamily="50" charset="-128"/>
                <a:ea typeface="Meiryo UI" panose="020B0604030504040204" pitchFamily="50" charset="-128"/>
                <a:cs typeface="Meiryo UI" panose="020B0604030504040204" pitchFamily="50" charset="-128"/>
              </a:rPr>
              <a:t>２）文言等の修正</a:t>
            </a:r>
            <a:r>
              <a:rPr lang="ja-JP" altLang="en-US" sz="1500" u="sng"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u="sng"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5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①「余震」を「地震活動」に修正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p42</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他</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②「防災行政無線」に「</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戸別</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受信機を含む</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」を追記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p41</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他</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p>
        </p:txBody>
      </p:sp>
    </p:spTree>
    <p:extLst>
      <p:ext uri="{BB962C8B-B14F-4D97-AF65-F5344CB8AC3E}">
        <p14:creationId xmlns:p14="http://schemas.microsoft.com/office/powerpoint/2010/main" val="41580189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10900</TotalTime>
  <Words>296</Words>
  <Application>Microsoft Office PowerPoint</Application>
  <PresentationFormat>ユーザー設定</PresentationFormat>
  <Paragraphs>150</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951</cp:revision>
  <cp:lastPrinted>2017-11-01T09:22:58Z</cp:lastPrinted>
  <dcterms:created xsi:type="dcterms:W3CDTF">2016-03-16T16:39:07Z</dcterms:created>
  <dcterms:modified xsi:type="dcterms:W3CDTF">2017-11-02T08:58:38Z</dcterms:modified>
</cp:coreProperties>
</file>