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03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1" d="100"/>
          <a:sy n="51" d="100"/>
        </p:scale>
        <p:origin x="-133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E8D6A-3218-40A9-8E48-2C68EA3A0E35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A45A5-207E-48E0-85E1-3DBD795703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927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635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75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08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11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122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362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7283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9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361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012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377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27E3D-9EB9-4951-B976-955DB2434223}" type="datetimeFigureOut">
              <a:rPr kumimoji="1" lang="ja-JP" altLang="en-US" smtClean="0"/>
              <a:t>2019/8/5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F78B9-8FF4-474F-80E9-310B696283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933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29940" y="131454"/>
            <a:ext cx="8280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大阪府</a:t>
            </a:r>
            <a:r>
              <a:rPr lang="zh-TW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医師</a:t>
            </a:r>
            <a:r>
              <a:rPr lang="zh-TW" altLang="en-US" sz="2200" b="1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確保</a:t>
            </a:r>
            <a:r>
              <a:rPr lang="zh-TW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計画</a:t>
            </a:r>
            <a:r>
              <a:rPr lang="ja-JP" altLang="en-US" sz="22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の策定に向けた今後の方針（たたき台）</a:t>
            </a:r>
            <a:endParaRPr kumimoji="1" lang="ja-JP" altLang="en-US" sz="2200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cxnSp>
        <p:nvCxnSpPr>
          <p:cNvPr id="5" name="直線コネクタ 4"/>
          <p:cNvCxnSpPr/>
          <p:nvPr/>
        </p:nvCxnSpPr>
        <p:spPr>
          <a:xfrm>
            <a:off x="55261" y="548680"/>
            <a:ext cx="9144000" cy="0"/>
          </a:xfrm>
          <a:prstGeom prst="line">
            <a:avLst/>
          </a:prstGeom>
          <a:ln w="63500" cmpd="thinThick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六角形 6"/>
          <p:cNvSpPr/>
          <p:nvPr/>
        </p:nvSpPr>
        <p:spPr>
          <a:xfrm>
            <a:off x="55261" y="673952"/>
            <a:ext cx="7416824" cy="387405"/>
          </a:xfrm>
          <a:prstGeom prst="hexagon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rtlCol="0" anchor="ctr" anchorCtr="0"/>
          <a:lstStyle/>
          <a:p>
            <a:r>
              <a:rPr lang="ja-JP" altLang="en-US" dirty="0" smtClean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１ 課題（医師偏在指標に基づく医師供給量の目標設定）</a:t>
            </a:r>
            <a:endParaRPr kumimoji="1" lang="en-US" altLang="ja-JP" dirty="0" smtClean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3461" y="2522989"/>
            <a:ext cx="8875800" cy="1846659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　医師の勤務実態等の把握のための調査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実施</a:t>
            </a:r>
            <a:endParaRPr lang="en-US" altLang="ja-JP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　　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調査対象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医療機関：病院（全数調査）、有床診療所（全数調査）、無床診療所（抽出調査）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医師個人：病院（１診療科毎に２名程度）　診療所：１施設１名程度</a:t>
            </a:r>
            <a:endParaRPr lang="ja-JP" altLang="en-US" sz="1600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・　　　　　　　　ただし、総合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/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地域周産期Ｃ、救急告示の小児科、救命救急Ｃ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など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　　　（以下、指定病院）について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は医師全員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を対象に調査実施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調査項目：病床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、患者数（年齢構成、性別、診療科別）、搬送件数、分娩件数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等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29940" y="1137081"/>
            <a:ext cx="8280920" cy="861774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国が提示する目標医師数、必要医師数は、府の医師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偏在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指標を全国値に一致させることを目的に算出されており、需要に基づく医師確保の目安を示すものではない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。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⇒必ずしも府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の実情を反映した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ものとは言い難い。</a:t>
            </a:r>
            <a:endParaRPr lang="ja-JP" altLang="en-US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3" name="六角形 12"/>
          <p:cNvSpPr/>
          <p:nvPr/>
        </p:nvSpPr>
        <p:spPr>
          <a:xfrm>
            <a:off x="55261" y="2173566"/>
            <a:ext cx="7427365" cy="369414"/>
          </a:xfrm>
          <a:prstGeom prst="hexagon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rtlCol="0" anchor="ctr" anchorCtr="0"/>
          <a:lstStyle/>
          <a:p>
            <a:r>
              <a:rPr lang="ja-JP" altLang="en-US" dirty="0" smtClean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２ 医療実態を踏まえた必要医師数の検討</a:t>
            </a:r>
            <a:endParaRPr kumimoji="1" lang="en-US" altLang="ja-JP" dirty="0" smtClean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67544" y="4505905"/>
            <a:ext cx="8875800" cy="2339102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　調査結果等を踏まえた必要医師数</a:t>
            </a:r>
            <a:r>
              <a:rPr lang="ja-JP" altLang="en-US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推計</a:t>
            </a:r>
            <a:r>
              <a:rPr lang="ja-JP" altLang="en-US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（複数パターンを検討）</a:t>
            </a:r>
            <a:endParaRPr lang="ja-JP" altLang="en-US" sz="1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・医療需要予測</a:t>
            </a:r>
            <a:endParaRPr lang="en-US" altLang="ja-JP" sz="1600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・働き方改革を踏まえた医師の勤務のあり方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⇒指定病院：時間外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の取扱い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(A</a:t>
            </a:r>
            <a:r>
              <a:rPr lang="ja-JP" altLang="en-US" sz="1600" dirty="0" err="1">
                <a:latin typeface="HGSｺﾞｼｯｸM" pitchFamily="50" charset="-128"/>
                <a:ea typeface="HGSｺﾞｼｯｸM" pitchFamily="50" charset="-128"/>
              </a:rPr>
              <a:t>、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B</a:t>
            </a:r>
            <a:r>
              <a:rPr lang="ja-JP" altLang="en-US" sz="1600" dirty="0" err="1">
                <a:latin typeface="HGSｺﾞｼｯｸM" pitchFamily="50" charset="-128"/>
                <a:ea typeface="HGSｺﾞｼｯｸM" pitchFamily="50" charset="-128"/>
              </a:rPr>
              <a:t>、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C-1</a:t>
            </a:r>
            <a:r>
              <a:rPr lang="ja-JP" altLang="en-US" sz="1600" dirty="0" err="1">
                <a:latin typeface="HGSｺﾞｼｯｸM" pitchFamily="50" charset="-128"/>
                <a:ea typeface="HGSｺﾞｼｯｸM" pitchFamily="50" charset="-128"/>
              </a:rPr>
              <a:t>、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C-2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の各水準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)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及び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宿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日直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基準に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見直しを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踏まえ検討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・医療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機能等の再編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を含めた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医療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提供体制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の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あり方の検討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</a:t>
            </a:r>
            <a:r>
              <a:rPr lang="en-US" altLang="ja-JP" sz="1600" dirty="0" smtClean="0">
                <a:latin typeface="HGSｺﾞｼｯｸM" pitchFamily="50" charset="-128"/>
                <a:ea typeface="HGSｺﾞｼｯｸM" pitchFamily="50" charset="-128"/>
              </a:rPr>
              <a:t>(1) 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産科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：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総合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・地域周産期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センターの体制、医師偏在の現状を踏まえ検討</a:t>
            </a:r>
            <a:r>
              <a:rPr lang="ja-JP" altLang="en-US" sz="1600" dirty="0">
                <a:latin typeface="HGSｺﾞｼｯｸM" pitchFamily="50" charset="-128"/>
                <a:ea typeface="HGSｺﾞｼｯｸM" pitchFamily="50" charset="-128"/>
              </a:rPr>
              <a:t>　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　</a:t>
            </a:r>
            <a:r>
              <a:rPr lang="en-US" altLang="ja-JP" sz="1600" dirty="0" smtClean="0">
                <a:latin typeface="HGSｺﾞｼｯｸM" pitchFamily="50" charset="-128"/>
                <a:ea typeface="HGSｺﾞｼｯｸM" pitchFamily="50" charset="-128"/>
              </a:rPr>
              <a:t>(</a:t>
            </a:r>
            <a:r>
              <a:rPr lang="en-US" altLang="ja-JP" sz="1600" dirty="0">
                <a:latin typeface="HGSｺﾞｼｯｸM" pitchFamily="50" charset="-128"/>
                <a:ea typeface="HGSｺﾞｼｯｸM" pitchFamily="50" charset="-128"/>
              </a:rPr>
              <a:t>2) 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小児科：医師偏在の現状を踏まえて検討</a:t>
            </a:r>
            <a:endParaRPr lang="en-US" altLang="ja-JP" sz="1600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　　　　　　</a:t>
            </a:r>
            <a:r>
              <a:rPr lang="en-US" altLang="ja-JP" sz="1600" dirty="0" smtClean="0">
                <a:latin typeface="HGSｺﾞｼｯｸM" pitchFamily="50" charset="-128"/>
                <a:ea typeface="HGSｺﾞｼｯｸM" pitchFamily="50" charset="-128"/>
              </a:rPr>
              <a:t>(3)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 救急：三次救急や二次救急（</a:t>
            </a:r>
            <a:r>
              <a:rPr lang="zh-TW" altLang="en-US" sz="1600" dirty="0">
                <a:latin typeface="HGSｺﾞｼｯｸM" pitchFamily="50" charset="-128"/>
                <a:ea typeface="HGSｺﾞｼｯｸM" pitchFamily="50" charset="-128"/>
              </a:rPr>
              <a:t>特定機能対応医療機関 </a:t>
            </a:r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）のあり方</a:t>
            </a:r>
            <a:endParaRPr lang="ja-JP" altLang="ja-JP" sz="1600" dirty="0">
              <a:latin typeface="HGSｺﾞｼｯｸM" pitchFamily="50" charset="-128"/>
              <a:ea typeface="HGSｺﾞｼｯｸM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806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六角形 7"/>
          <p:cNvSpPr/>
          <p:nvPr/>
        </p:nvSpPr>
        <p:spPr>
          <a:xfrm>
            <a:off x="35079" y="499150"/>
            <a:ext cx="6292122" cy="367012"/>
          </a:xfrm>
          <a:prstGeom prst="hexagon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rtlCol="0" anchor="ctr" anchorCtr="0"/>
          <a:lstStyle/>
          <a:p>
            <a:r>
              <a:rPr lang="ja-JP" altLang="en-US" dirty="0" smtClean="0">
                <a:solidFill>
                  <a:schemeClr val="bg1"/>
                </a:solidFill>
                <a:latin typeface="HGS創英角ｺﾞｼｯｸUB" pitchFamily="50" charset="-128"/>
                <a:ea typeface="HGS創英角ｺﾞｼｯｸUB" pitchFamily="50" charset="-128"/>
              </a:rPr>
              <a:t>３ 医師確保計画の基本的方向性</a:t>
            </a:r>
            <a:endParaRPr kumimoji="1" lang="ja-JP" altLang="en-US" dirty="0">
              <a:solidFill>
                <a:schemeClr val="bg1"/>
              </a:solidFill>
              <a:latin typeface="HGS創英角ｺﾞｼｯｸUB" pitchFamily="50" charset="-128"/>
              <a:ea typeface="HGS創英角ｺﾞｼｯｸUB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67544" y="1569491"/>
            <a:ext cx="8208912" cy="2585323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〇必要となる医師数（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年）（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2036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年）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sz="1500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・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年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と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2036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年において設定。</a:t>
            </a:r>
            <a:endParaRPr lang="en-US" altLang="ja-JP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　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年の必要となる医師数は、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2036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年の必要となる医師数と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　現在の医師数を鑑み設定）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・産科</a:t>
            </a:r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、小児科、救急科については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、診療科</a:t>
            </a:r>
            <a:r>
              <a:rPr lang="ja-JP" altLang="en-US" smtClean="0">
                <a:latin typeface="HGSｺﾞｼｯｸM" pitchFamily="50" charset="-128"/>
                <a:ea typeface="HGSｺﾞｼｯｸM" pitchFamily="50" charset="-128"/>
              </a:rPr>
              <a:t>別に設定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。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　　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・国が示した「必要医師数」は、参考数値として掲載。</a:t>
            </a:r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endParaRPr lang="en-US" altLang="ja-JP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>
                <a:latin typeface="HGSｺﾞｼｯｸM" pitchFamily="50" charset="-128"/>
                <a:ea typeface="HGSｺﾞｼｯｸM" pitchFamily="50" charset="-128"/>
              </a:rPr>
              <a:t>〇目標医師数（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2023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年）</a:t>
            </a:r>
            <a:endParaRPr lang="en-US" altLang="ja-JP" dirty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　　・</a:t>
            </a:r>
            <a:r>
              <a:rPr lang="en-US" altLang="ja-JP" dirty="0" smtClean="0">
                <a:latin typeface="HGSｺﾞｼｯｸM" pitchFamily="50" charset="-128"/>
                <a:ea typeface="HGSｺﾞｼｯｸM" pitchFamily="50" charset="-128"/>
              </a:rPr>
              <a:t>2016</a:t>
            </a:r>
            <a:r>
              <a:rPr lang="ja-JP" altLang="en-US" dirty="0" smtClean="0">
                <a:latin typeface="HGSｺﾞｼｯｸM" pitchFamily="50" charset="-128"/>
                <a:ea typeface="HGSｺﾞｼｯｸM" pitchFamily="50" charset="-128"/>
              </a:rPr>
              <a:t>年の医師数を参考数値として掲載。</a:t>
            </a:r>
            <a:endParaRPr lang="en-US" altLang="ja-JP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09555" y="4852718"/>
            <a:ext cx="7534853" cy="584775"/>
          </a:xfrm>
          <a:prstGeom prst="rect">
            <a:avLst/>
          </a:prstGeom>
          <a:noFill/>
          <a:ln w="6350">
            <a:noFill/>
            <a:prstDash val="sysDash"/>
          </a:ln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・キャリア形成プログラムによる地域枠による医師派遣</a:t>
            </a:r>
            <a:endParaRPr lang="en-US" altLang="ja-JP" sz="1600" dirty="0" smtClean="0">
              <a:latin typeface="HGSｺﾞｼｯｸM" pitchFamily="50" charset="-128"/>
              <a:ea typeface="HGSｺﾞｼｯｸM" pitchFamily="50" charset="-128"/>
            </a:endParaRPr>
          </a:p>
          <a:p>
            <a:r>
              <a:rPr lang="ja-JP" altLang="en-US" sz="1600" dirty="0" smtClean="0">
                <a:latin typeface="HGSｺﾞｼｯｸM" pitchFamily="50" charset="-128"/>
                <a:ea typeface="HGSｺﾞｼｯｸM" pitchFamily="50" charset="-128"/>
              </a:rPr>
              <a:t>・大学による医師派遣等による対応　等</a:t>
            </a:r>
            <a:endParaRPr lang="en-US" altLang="ja-JP" sz="1600" dirty="0">
              <a:latin typeface="HGSｺﾞｼｯｸM" pitchFamily="50" charset="-128"/>
              <a:ea typeface="HGSｺﾞｼｯｸM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67544" y="4249852"/>
            <a:ext cx="3836942" cy="5078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２</a:t>
            </a:r>
            <a:r>
              <a:rPr lang="ja-JP" altLang="en-US" b="1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．医師偏在対策の基本的方向性</a:t>
            </a:r>
            <a:endParaRPr kumimoji="1" lang="ja-JP" altLang="en-US" b="1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79176" y="1096986"/>
            <a:ext cx="5364882" cy="3614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１</a:t>
            </a:r>
            <a:r>
              <a:rPr lang="ja-JP" altLang="en-US" b="1" dirty="0" smtClean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．医療実態等を踏まえた必要となる医師数の設定</a:t>
            </a:r>
            <a:endParaRPr lang="ja-JP" altLang="en-US" b="1" dirty="0">
              <a:solidFill>
                <a:schemeClr val="tx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532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2131</TotalTime>
  <Words>143</Words>
  <Application>Microsoft Office PowerPoint</Application>
  <PresentationFormat>画面に合わせる (4:3)</PresentationFormat>
  <Paragraphs>35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大阪府庁</dc:creator>
  <cp:lastModifiedBy>久保　京子</cp:lastModifiedBy>
  <cp:revision>260</cp:revision>
  <cp:lastPrinted>2019-07-05T01:59:13Z</cp:lastPrinted>
  <dcterms:created xsi:type="dcterms:W3CDTF">2011-05-01T05:10:08Z</dcterms:created>
  <dcterms:modified xsi:type="dcterms:W3CDTF">2019-08-05T07:01:00Z</dcterms:modified>
</cp:coreProperties>
</file>