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42" r:id="rId5"/>
    <p:sldId id="343" r:id="rId6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9"/>
    <p:restoredTop sz="94660"/>
  </p:normalViewPr>
  <p:slideViewPr>
    <p:cSldViewPr snapToGrid="0">
      <p:cViewPr>
        <p:scale>
          <a:sx n="130" d="100"/>
          <a:sy n="130" d="100"/>
        </p:scale>
        <p:origin x="1554" y="201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335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F1BC3-D8A1-4374-BA12-8E8FAE7C0206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336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337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338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339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533D2-7EFF-468C-BD08-E331A1A14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47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0570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itchFamily="34" charset="0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itchFamily="34" charset="0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itchFamily="34" charset="0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" name="正方形/長方形 1"/>
          <p:cNvSpPr/>
          <p:nvPr/>
        </p:nvSpPr>
        <p:spPr>
          <a:xfrm>
            <a:off x="40433" y="435373"/>
            <a:ext cx="9769872" cy="22558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66" name="正方形/長方形 88"/>
          <p:cNvSpPr/>
          <p:nvPr/>
        </p:nvSpPr>
        <p:spPr>
          <a:xfrm>
            <a:off x="92525" y="2932608"/>
            <a:ext cx="9769872" cy="288000"/>
          </a:xfrm>
          <a:prstGeom prst="rect">
            <a:avLst/>
          </a:prstGeom>
          <a:solidFill>
            <a:srgbClr val="82E4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8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医師偏在指標に関するデータ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（厚労省：医師偏在指標作成支援データ集</a:t>
            </a:r>
            <a:r>
              <a:rPr lang="ja-JP" altLang="en-US" sz="14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等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67" name="正方形/長方形 89"/>
          <p:cNvSpPr/>
          <p:nvPr/>
        </p:nvSpPr>
        <p:spPr>
          <a:xfrm>
            <a:off x="86985" y="2908533"/>
            <a:ext cx="9769872" cy="3908137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74" name="テキスト ボックス 3"/>
          <p:cNvSpPr txBox="1"/>
          <p:nvPr/>
        </p:nvSpPr>
        <p:spPr>
          <a:xfrm>
            <a:off x="0" y="0"/>
            <a:ext cx="9906000" cy="3996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lIns="91383" tIns="45692" rIns="91383" bIns="45692" rtlCol="0" anchor="ctr">
            <a:noAutofit/>
          </a:bodyPr>
          <a:lstStyle/>
          <a:p>
            <a:pPr marL="0" marR="0" lvl="0" indent="0" algn="ctr" defTabSz="9138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200" b="1" noProof="0" dirty="0" smtClean="0">
                <a:solidFill>
                  <a:prstClr val="white"/>
                </a:solidFill>
                <a:latin typeface="メイリオ"/>
                <a:ea typeface="ＭＳ Ｐゴシック" panose="020B0600070205080204" pitchFamily="50" charset="-128"/>
              </a:rPr>
              <a:t>　　大阪府の医師偏在指標・目標医師数・必要医師数（国提示）</a:t>
            </a:r>
            <a:endParaRPr kumimoji="1" lang="ja-JP" altLang="en-US" sz="2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80" name="正方形/長方形 2"/>
          <p:cNvSpPr/>
          <p:nvPr/>
        </p:nvSpPr>
        <p:spPr>
          <a:xfrm>
            <a:off x="68064" y="435373"/>
            <a:ext cx="9757966" cy="2722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医師偏在指標について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86" name="角丸四角形 43"/>
          <p:cNvSpPr/>
          <p:nvPr/>
        </p:nvSpPr>
        <p:spPr>
          <a:xfrm>
            <a:off x="5364663" y="806494"/>
            <a:ext cx="4320406" cy="1788482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87" name="テキスト ボックス 47"/>
          <p:cNvSpPr txBox="1"/>
          <p:nvPr/>
        </p:nvSpPr>
        <p:spPr>
          <a:xfrm>
            <a:off x="5948353" y="862097"/>
            <a:ext cx="31165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医師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多数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区域・医師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少数区域の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設定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88" name="正方形/長方形 48"/>
          <p:cNvSpPr/>
          <p:nvPr/>
        </p:nvSpPr>
        <p:spPr>
          <a:xfrm>
            <a:off x="5488611" y="1085827"/>
            <a:ext cx="4089600" cy="600108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lIns="91384" tIns="45692" rIns="91384" bIns="45692" anchor="ctr">
            <a:spAutoFit/>
          </a:bodyPr>
          <a:lstStyle/>
          <a:p>
            <a:pPr marL="0" marR="0" lvl="0" indent="0" algn="l" defTabSz="9138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全国の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335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二次医療圏の医師偏在指標の値を一律に比較し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、上位の一定の割合を医師多数区域、下位の一定の割合を医師少数区域とする基準を国が提示し、それに基づき都道府県が設定する。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89" name="角丸四角形 51"/>
          <p:cNvSpPr/>
          <p:nvPr/>
        </p:nvSpPr>
        <p:spPr>
          <a:xfrm>
            <a:off x="256117" y="810456"/>
            <a:ext cx="4545080" cy="1784520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90" name="テキスト ボックス 52"/>
          <p:cNvSpPr txBox="1"/>
          <p:nvPr/>
        </p:nvSpPr>
        <p:spPr>
          <a:xfrm>
            <a:off x="1785377" y="846813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医師偏在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指標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92" name="右矢印 9"/>
          <p:cNvSpPr/>
          <p:nvPr/>
        </p:nvSpPr>
        <p:spPr>
          <a:xfrm>
            <a:off x="4887695" y="1501319"/>
            <a:ext cx="429085" cy="379378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13" name="正方形/長方形 92"/>
          <p:cNvSpPr/>
          <p:nvPr/>
        </p:nvSpPr>
        <p:spPr>
          <a:xfrm>
            <a:off x="6177174" y="1842616"/>
            <a:ext cx="3317138" cy="282174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40000">
                <a:schemeClr val="bg1">
                  <a:lumMod val="95000"/>
                </a:schemeClr>
              </a:gs>
              <a:gs pos="60000">
                <a:schemeClr val="bg1">
                  <a:lumMod val="95000"/>
                </a:schemeClr>
              </a:gs>
              <a:gs pos="100000">
                <a:srgbClr val="FF5050"/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14" name="左大かっこ 95"/>
          <p:cNvSpPr/>
          <p:nvPr/>
        </p:nvSpPr>
        <p:spPr>
          <a:xfrm rot="5400000">
            <a:off x="7770350" y="183544"/>
            <a:ext cx="74724" cy="3317139"/>
          </a:xfrm>
          <a:prstGeom prst="leftBracket">
            <a:avLst>
              <a:gd name="adj" fmla="val 9351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15" name="正方形/長方形 96"/>
          <p:cNvSpPr/>
          <p:nvPr/>
        </p:nvSpPr>
        <p:spPr>
          <a:xfrm>
            <a:off x="7179270" y="1680933"/>
            <a:ext cx="851516" cy="147151"/>
          </a:xfrm>
          <a:prstGeom prst="rect">
            <a:avLst/>
          </a:prstGeom>
          <a:solidFill>
            <a:schemeClr val="bg1"/>
          </a:solidFill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全国</a:t>
            </a: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335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医療圏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16" name="正方形/長方形 105"/>
          <p:cNvSpPr/>
          <p:nvPr/>
        </p:nvSpPr>
        <p:spPr>
          <a:xfrm>
            <a:off x="5393587" y="2142400"/>
            <a:ext cx="81208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医師偏在指標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17" name="正方形/長方形 107"/>
          <p:cNvSpPr/>
          <p:nvPr/>
        </p:nvSpPr>
        <p:spPr>
          <a:xfrm>
            <a:off x="5393587" y="2400498"/>
            <a:ext cx="81208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医療圏の順位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18" name="正方形/長方形 108"/>
          <p:cNvSpPr/>
          <p:nvPr/>
        </p:nvSpPr>
        <p:spPr>
          <a:xfrm>
            <a:off x="6107311" y="2400498"/>
            <a:ext cx="45254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335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位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19" name="正方形/長方形 109"/>
          <p:cNvSpPr/>
          <p:nvPr/>
        </p:nvSpPr>
        <p:spPr>
          <a:xfrm>
            <a:off x="6414098" y="2400498"/>
            <a:ext cx="45254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334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位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20" name="正方形/長方形 110"/>
          <p:cNvSpPr/>
          <p:nvPr/>
        </p:nvSpPr>
        <p:spPr>
          <a:xfrm>
            <a:off x="6720886" y="2400498"/>
            <a:ext cx="45254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333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位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21" name="正方形/長方形 114"/>
          <p:cNvSpPr/>
          <p:nvPr/>
        </p:nvSpPr>
        <p:spPr>
          <a:xfrm>
            <a:off x="8556563" y="2400498"/>
            <a:ext cx="45254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３位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22" name="正方形/長方形 115"/>
          <p:cNvSpPr/>
          <p:nvPr/>
        </p:nvSpPr>
        <p:spPr>
          <a:xfrm>
            <a:off x="8863350" y="2400498"/>
            <a:ext cx="45254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２位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23" name="正方形/長方形 116"/>
          <p:cNvSpPr/>
          <p:nvPr/>
        </p:nvSpPr>
        <p:spPr>
          <a:xfrm>
            <a:off x="9170138" y="2400498"/>
            <a:ext cx="45254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１位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24" name="正方形/長方形 123"/>
          <p:cNvSpPr/>
          <p:nvPr/>
        </p:nvSpPr>
        <p:spPr>
          <a:xfrm>
            <a:off x="6214072" y="1869873"/>
            <a:ext cx="519765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小</a:t>
            </a:r>
            <a:endParaRPr kumimoji="1" lang="ja-JP" alt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25" name="正方形/長方形 124"/>
          <p:cNvSpPr/>
          <p:nvPr/>
        </p:nvSpPr>
        <p:spPr>
          <a:xfrm>
            <a:off x="8881588" y="1859109"/>
            <a:ext cx="59924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大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26" name="正方形/長方形 125"/>
          <p:cNvSpPr/>
          <p:nvPr/>
        </p:nvSpPr>
        <p:spPr>
          <a:xfrm>
            <a:off x="6498663" y="2107731"/>
            <a:ext cx="8968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下位</a:t>
            </a: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33.3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％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⇒医師少数区域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27" name="正方形/長方形 128"/>
          <p:cNvSpPr/>
          <p:nvPr/>
        </p:nvSpPr>
        <p:spPr>
          <a:xfrm>
            <a:off x="8334386" y="2107731"/>
            <a:ext cx="8968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上位</a:t>
            </a: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33.3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％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⇒医師多数区域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1528" name="直線コネクタ 93"/>
          <p:cNvCxnSpPr/>
          <p:nvPr/>
        </p:nvCxnSpPr>
        <p:spPr>
          <a:xfrm>
            <a:off x="7385658" y="1865057"/>
            <a:ext cx="0" cy="2859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9" name="直線コネクタ 129"/>
          <p:cNvCxnSpPr/>
          <p:nvPr/>
        </p:nvCxnSpPr>
        <p:spPr>
          <a:xfrm>
            <a:off x="8318121" y="1865057"/>
            <a:ext cx="0" cy="2859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0" name="正方形/長方形 130"/>
          <p:cNvSpPr/>
          <p:nvPr/>
        </p:nvSpPr>
        <p:spPr>
          <a:xfrm>
            <a:off x="7634181" y="2400498"/>
            <a:ext cx="45254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・・・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35" name="正方形/長方形 104"/>
          <p:cNvSpPr/>
          <p:nvPr/>
        </p:nvSpPr>
        <p:spPr>
          <a:xfrm>
            <a:off x="24708" y="338245"/>
            <a:ext cx="9769872" cy="2420106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512062" y="3209631"/>
            <a:ext cx="2298243" cy="2377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200" b="1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2023</a:t>
            </a:r>
            <a:r>
              <a:rPr lang="ja-JP" altLang="en-US" sz="1200" b="1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年目標</a:t>
            </a:r>
            <a:r>
              <a:rPr lang="ja-JP" altLang="ja-JP" sz="1200" b="1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医師</a:t>
            </a:r>
            <a:r>
              <a:rPr lang="ja-JP" altLang="en-US" sz="1200" b="1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数</a:t>
            </a:r>
            <a:r>
              <a:rPr lang="ja-JP" altLang="en-US" sz="800" b="1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（国ガイドライン）</a:t>
            </a:r>
            <a:endParaRPr lang="en-US" altLang="ja-JP" sz="1050" dirty="0" smtClean="0"/>
          </a:p>
          <a:p>
            <a:r>
              <a:rPr lang="ja-JP" altLang="en-US" sz="1050" dirty="0"/>
              <a:t>・</a:t>
            </a:r>
            <a:r>
              <a:rPr lang="ja-JP" altLang="en-US" sz="1050" dirty="0" smtClean="0"/>
              <a:t>計画</a:t>
            </a:r>
            <a:r>
              <a:rPr lang="ja-JP" altLang="en-US" sz="1050" dirty="0"/>
              <a:t>終了</a:t>
            </a:r>
            <a:r>
              <a:rPr lang="ja-JP" altLang="en-US" sz="1050" dirty="0" smtClean="0"/>
              <a:t>時の</a:t>
            </a:r>
            <a:r>
              <a:rPr lang="ja-JP" altLang="en-US" sz="1050" dirty="0"/>
              <a:t>医師偏在指標が計画開始</a:t>
            </a:r>
            <a:r>
              <a:rPr lang="ja-JP" altLang="en-US" sz="1050" dirty="0" smtClean="0"/>
              <a:t>時の下位</a:t>
            </a:r>
            <a:r>
              <a:rPr lang="en-US" altLang="ja-JP" sz="1050" dirty="0"/>
              <a:t>33.3</a:t>
            </a:r>
            <a:r>
              <a:rPr lang="ja-JP" altLang="en-US" sz="1050" dirty="0" smtClean="0"/>
              <a:t>％に</a:t>
            </a:r>
            <a:r>
              <a:rPr lang="ja-JP" altLang="en-US" sz="1050" dirty="0"/>
              <a:t>達するために必要な</a:t>
            </a:r>
            <a:r>
              <a:rPr lang="ja-JP" altLang="en-US" sz="1050" dirty="0" smtClean="0"/>
              <a:t>医師数</a:t>
            </a:r>
            <a:endParaRPr lang="en-US" altLang="ja-JP" sz="1050" dirty="0" smtClean="0"/>
          </a:p>
          <a:p>
            <a:r>
              <a:rPr lang="en-US" altLang="ja-JP" sz="1050" b="1" dirty="0" smtClean="0"/>
              <a:t>※</a:t>
            </a:r>
            <a:r>
              <a:rPr lang="ja-JP" altLang="en-US" sz="1050" b="1" dirty="0" smtClean="0"/>
              <a:t>医師少数区域以外では、計画開始</a:t>
            </a:r>
            <a:r>
              <a:rPr lang="ja-JP" altLang="en-US" sz="1050" b="1" dirty="0"/>
              <a:t>時の全二次医療圏の医師偏在指標の</a:t>
            </a:r>
            <a:r>
              <a:rPr lang="ja-JP" altLang="en-US" sz="1050" b="1" dirty="0" smtClean="0"/>
              <a:t>平均値</a:t>
            </a:r>
            <a:r>
              <a:rPr lang="ja-JP" altLang="en-US" sz="1050" b="1" dirty="0"/>
              <a:t>に達する値である医師数</a:t>
            </a:r>
            <a:r>
              <a:rPr lang="ja-JP" altLang="en-US" sz="1050" b="1" dirty="0" smtClean="0"/>
              <a:t>を　　参考に提示</a:t>
            </a:r>
            <a:endParaRPr kumimoji="1" lang="en-US" altLang="ja-JP" sz="1050" b="1" dirty="0" smtClean="0"/>
          </a:p>
          <a:p>
            <a:endParaRPr kumimoji="1" lang="en-US" altLang="ja-JP" sz="1050" dirty="0" smtClean="0"/>
          </a:p>
          <a:p>
            <a:r>
              <a:rPr kumimoji="1" lang="ja-JP" altLang="en-US" sz="1050" dirty="0" smtClean="0"/>
              <a:t>〇三次医療圏</a:t>
            </a:r>
            <a:endParaRPr kumimoji="1" lang="en-US" altLang="ja-JP" sz="1050" dirty="0" smtClean="0"/>
          </a:p>
          <a:p>
            <a:r>
              <a:rPr kumimoji="1" lang="ja-JP" altLang="en-US" sz="1050" dirty="0" smtClean="0"/>
              <a:t>・医師少数区域以外では、</a:t>
            </a:r>
            <a:r>
              <a:rPr kumimoji="1" lang="ja-JP" altLang="en-US" sz="1050" b="1" u="sng" dirty="0" smtClean="0"/>
              <a:t>現在の医師数を超えた数値の設定不可</a:t>
            </a:r>
            <a:endParaRPr kumimoji="1" lang="en-US" altLang="ja-JP" sz="1050" b="1" u="sng" dirty="0" smtClean="0"/>
          </a:p>
          <a:p>
            <a:r>
              <a:rPr lang="ja-JP" altLang="en-US" sz="1050" dirty="0" smtClean="0"/>
              <a:t>〇二次医療圏</a:t>
            </a:r>
            <a:endParaRPr lang="en-US" altLang="ja-JP" sz="1050" dirty="0" smtClean="0"/>
          </a:p>
          <a:p>
            <a:r>
              <a:rPr lang="ja-JP" altLang="en-US" sz="1050" dirty="0" smtClean="0"/>
              <a:t>・設定医師数の上限の記載なし</a:t>
            </a:r>
            <a:endParaRPr lang="en-US" altLang="ja-JP" sz="1050" dirty="0"/>
          </a:p>
        </p:txBody>
      </p:sp>
      <p:pic>
        <p:nvPicPr>
          <p:cNvPr id="98" name="図 9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36" y="3370790"/>
            <a:ext cx="7429275" cy="30890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0" name="テキスト ボックス 99"/>
          <p:cNvSpPr txBox="1"/>
          <p:nvPr/>
        </p:nvSpPr>
        <p:spPr>
          <a:xfrm>
            <a:off x="7524866" y="5731758"/>
            <a:ext cx="2292619" cy="10849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200" b="1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2036</a:t>
            </a:r>
            <a:r>
              <a:rPr lang="ja-JP" altLang="en-US" sz="1200" b="1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</a:t>
            </a:r>
            <a:r>
              <a:rPr lang="ja-JP" altLang="en-US" sz="1200" b="1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必要医師数</a:t>
            </a:r>
            <a:r>
              <a:rPr lang="ja-JP" altLang="en-US" sz="800" b="1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（国ガイドライン</a:t>
            </a:r>
            <a:r>
              <a:rPr lang="ja-JP" altLang="en-US" sz="800" b="1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lang="en-US" altLang="ja-JP" sz="1050" dirty="0" smtClean="0"/>
          </a:p>
          <a:p>
            <a:r>
              <a:rPr lang="ja-JP" altLang="en-US" sz="1050" dirty="0" smtClean="0"/>
              <a:t>・</a:t>
            </a:r>
            <a:r>
              <a:rPr lang="en-US" altLang="ja-JP" sz="1050" dirty="0" smtClean="0"/>
              <a:t>2036</a:t>
            </a:r>
            <a:r>
              <a:rPr lang="ja-JP" altLang="en-US" sz="1050" dirty="0" smtClean="0"/>
              <a:t>年における全国の医師数が　全国の医師需要に一致する場合の医師偏在指標（全国値）を算出</a:t>
            </a:r>
            <a:endParaRPr lang="en-US" altLang="ja-JP" sz="1050" dirty="0" smtClean="0"/>
          </a:p>
          <a:p>
            <a:r>
              <a:rPr lang="ja-JP" altLang="en-US" sz="1050" b="1" dirty="0" smtClean="0"/>
              <a:t>・各地域において、医師偏在指標が全国値と等しい値になる医師数</a:t>
            </a:r>
            <a:endParaRPr lang="en-US" altLang="ja-JP" sz="1050" b="1" dirty="0" smtClean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640368" y="4080393"/>
            <a:ext cx="532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過剰</a:t>
            </a:r>
            <a:endParaRPr kumimoji="1" lang="en-US" altLang="ja-JP" sz="8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医師数</a:t>
            </a:r>
            <a:r>
              <a:rPr kumimoji="1" lang="en-US" altLang="ja-JP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endParaRPr kumimoji="1" lang="ja-JP" altLang="en-US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077150" y="4092914"/>
            <a:ext cx="532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過剰</a:t>
            </a:r>
            <a:endParaRPr kumimoji="1" lang="en-US" altLang="ja-JP" sz="8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医師数</a:t>
            </a:r>
            <a:r>
              <a:rPr kumimoji="1" lang="en-US" altLang="ja-JP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endParaRPr kumimoji="1" lang="ja-JP" altLang="en-US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679922" y="3370790"/>
            <a:ext cx="825714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供給推計－</a:t>
            </a:r>
            <a:endParaRPr kumimoji="1" lang="en-US" altLang="ja-JP" sz="8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必要医師数</a:t>
            </a:r>
            <a:endParaRPr kumimoji="1" lang="ja-JP" altLang="en-US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xmlns="" id="{172B94AE-68F7-42FB-ACB1-9450B6C55B0E}"/>
              </a:ext>
            </a:extLst>
          </p:cNvPr>
          <p:cNvSpPr txBox="1"/>
          <p:nvPr/>
        </p:nvSpPr>
        <p:spPr>
          <a:xfrm>
            <a:off x="894044" y="1475910"/>
            <a:ext cx="6783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地域の人口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xmlns="" id="{509C43C6-6BC7-4CFE-BF6A-886EB60288AB}"/>
              </a:ext>
            </a:extLst>
          </p:cNvPr>
          <p:cNvSpPr txBox="1"/>
          <p:nvPr/>
        </p:nvSpPr>
        <p:spPr>
          <a:xfrm>
            <a:off x="1975668" y="1229614"/>
            <a:ext cx="8532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標準化医師数</a:t>
            </a:r>
          </a:p>
        </p:txBody>
      </p: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xmlns="" id="{742E5CE3-4E2E-4616-9937-69027E0EA6B9}"/>
              </a:ext>
            </a:extLst>
          </p:cNvPr>
          <p:cNvCxnSpPr/>
          <p:nvPr/>
        </p:nvCxnSpPr>
        <p:spPr>
          <a:xfrm>
            <a:off x="815318" y="1446267"/>
            <a:ext cx="320200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xmlns="" id="{4542D3EE-4A68-4BC4-959B-30A059113513}"/>
              </a:ext>
            </a:extLst>
          </p:cNvPr>
          <p:cNvSpPr txBox="1"/>
          <p:nvPr/>
        </p:nvSpPr>
        <p:spPr>
          <a:xfrm>
            <a:off x="2157082" y="1501319"/>
            <a:ext cx="2664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altLang="ja-JP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endParaRPr lang="ja-JP" altLang="en-US" sz="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xmlns="" id="{15E019F8-B6BC-4F61-B86D-2CD88C8E28EC}"/>
              </a:ext>
            </a:extLst>
          </p:cNvPr>
          <p:cNvSpPr txBox="1"/>
          <p:nvPr/>
        </p:nvSpPr>
        <p:spPr>
          <a:xfrm>
            <a:off x="2396354" y="1491565"/>
            <a:ext cx="1601721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地域の標準化受療率比（</a:t>
            </a:r>
            <a:r>
              <a:rPr lang="en-US" altLang="ja-JP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１）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xmlns="" id="{9AD35274-CB0B-4A00-A513-967705D7791C}"/>
              </a:ext>
            </a:extLst>
          </p:cNvPr>
          <p:cNvSpPr txBox="1"/>
          <p:nvPr/>
        </p:nvSpPr>
        <p:spPr>
          <a:xfrm>
            <a:off x="1492861" y="1477637"/>
            <a:ext cx="2664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altLang="ja-JP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÷</a:t>
            </a:r>
            <a:endParaRPr lang="ja-JP" altLang="en-US" sz="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xmlns="" id="{DB796F7B-0374-4314-9E36-96198271FC1D}"/>
              </a:ext>
            </a:extLst>
          </p:cNvPr>
          <p:cNvSpPr txBox="1"/>
          <p:nvPr/>
        </p:nvSpPr>
        <p:spPr>
          <a:xfrm>
            <a:off x="1734471" y="1492835"/>
            <a:ext cx="4154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altLang="ja-JP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テキスト ボックス 56">
                <a:extLst>
                  <a:ext uri="{FF2B5EF4-FFF2-40B4-BE49-F238E27FC236}">
                    <a16:creationId xmlns:a16="http://schemas.microsoft.com/office/drawing/2014/main" xmlns="" id="{29E46BFE-35BD-4C33-972B-58BD8CD9C695}"/>
                  </a:ext>
                </a:extLst>
              </p:cNvPr>
              <p:cNvSpPr txBox="1"/>
              <p:nvPr/>
            </p:nvSpPr>
            <p:spPr>
              <a:xfrm>
                <a:off x="601506" y="1793900"/>
                <a:ext cx="3795520" cy="71968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ot"/>
              </a:ln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ja-JP" altLang="en-US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標準化医師数　</a:t>
                </a:r>
                <a:r>
                  <a:rPr lang="en-US" altLang="ja-JP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=</a:t>
                </a:r>
                <a:r>
                  <a:rPr lang="ja-JP" altLang="en-US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ja-JP" altLang="en-US" sz="600" i="1" smtClean="0">
                            <a:solidFill>
                              <a:prstClr val="black"/>
                            </a:solidFill>
                            <a:latin typeface="Cambria Math"/>
                            <a:ea typeface="Meiryo UI" panose="020B0604030504040204" pitchFamily="50" charset="-128"/>
                          </a:rPr>
                        </m:ctrlPr>
                      </m:naryPr>
                      <m:sub/>
                      <m:sup/>
                      <m:e>
                        <m:r>
                          <a:rPr lang="ja-JP" altLang="en-US" sz="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Meiryo UI" panose="020B0604030504040204" pitchFamily="50" charset="-128"/>
                          </a:rPr>
                          <m:t>性年齢階級別</m:t>
                        </m:r>
                        <m:r>
                          <a:rPr lang="ja-JP" altLang="en-US" sz="6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Meiryo UI" panose="020B0604030504040204" pitchFamily="50" charset="-128"/>
                          </a:rPr>
                          <m:t>医師数</m:t>
                        </m:r>
                        <m:r>
                          <a:rPr lang="en-US" altLang="ja-JP" sz="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Meiryo UI" panose="020B0604030504040204" pitchFamily="50" charset="-128"/>
                          </a:rPr>
                          <m:t>×</m:t>
                        </m:r>
                        <m:f>
                          <m:fPr>
                            <m:ctrlPr>
                              <a:rPr lang="en-US" altLang="ja-JP" sz="6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Meiryo UI" panose="020B0604030504040204" pitchFamily="50" charset="-128"/>
                              </a:rPr>
                            </m:ctrlPr>
                          </m:fPr>
                          <m:num>
                            <m:r>
                              <a:rPr lang="ja-JP" altLang="en-US" sz="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Meiryo UI" panose="020B0604030504040204" pitchFamily="50" charset="-128"/>
                              </a:rPr>
                              <m:t>性年齢階級別</m:t>
                            </m:r>
                            <m:r>
                              <a:rPr lang="ja-JP" altLang="en-US" sz="6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Meiryo UI" panose="020B0604030504040204" pitchFamily="50" charset="-128"/>
                              </a:rPr>
                              <m:t>平均労働時間</m:t>
                            </m:r>
                          </m:num>
                          <m:den>
                            <m:r>
                              <a:rPr lang="ja-JP" altLang="en-US" sz="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Meiryo UI" panose="020B0604030504040204" pitchFamily="50" charset="-128"/>
                              </a:rPr>
                              <m:t>全医師</m:t>
                            </m:r>
                            <m:r>
                              <a:rPr lang="ja-JP" altLang="en-US" sz="6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Meiryo UI" panose="020B0604030504040204" pitchFamily="50" charset="-128"/>
                              </a:rPr>
                              <m:t>の</m:t>
                            </m:r>
                            <m:r>
                              <a:rPr lang="ja-JP" altLang="en-US" sz="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Meiryo UI" panose="020B0604030504040204" pitchFamily="50" charset="-128"/>
                              </a:rPr>
                              <m:t>平均</m:t>
                            </m:r>
                            <m:r>
                              <a:rPr lang="ja-JP" altLang="en-US" sz="6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Meiryo UI" panose="020B0604030504040204" pitchFamily="50" charset="-128"/>
                              </a:rPr>
                              <m:t>労働時間</m:t>
                            </m:r>
                          </m:den>
                        </m:f>
                      </m:e>
                    </m:nary>
                  </m:oMath>
                </a14:m>
                <a:endParaRPr lang="en-US" altLang="ja-JP" sz="6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defRPr/>
                </a:pPr>
                <a:endParaRPr lang="en-US" altLang="ja-JP" sz="6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defRPr/>
                </a:pPr>
                <a:r>
                  <a:rPr lang="ja-JP" altLang="en-US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地域の標準化受療率比</a:t>
                </a:r>
                <a:r>
                  <a:rPr lang="en-US" altLang="ja-JP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(※</a:t>
                </a:r>
                <a:r>
                  <a:rPr lang="ja-JP" altLang="en-US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１</a:t>
                </a:r>
                <a:r>
                  <a:rPr lang="en-US" altLang="ja-JP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)</a:t>
                </a:r>
                <a:r>
                  <a:rPr lang="ja-JP" altLang="en-US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 ＝　地域の</a:t>
                </a:r>
                <a:r>
                  <a:rPr kumimoji="1" lang="ja-JP" altLang="en-US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期待受療率</a:t>
                </a:r>
                <a:r>
                  <a:rPr lang="ja-JP" altLang="en-US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en-US" altLang="ja-JP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÷</a:t>
                </a:r>
                <a:r>
                  <a:rPr lang="ja-JP" altLang="en-US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全国の期待受療率（</a:t>
                </a:r>
                <a:r>
                  <a:rPr lang="en-US" altLang="ja-JP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※</a:t>
                </a:r>
                <a:r>
                  <a:rPr lang="ja-JP" altLang="en-US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２）</a:t>
                </a:r>
                <a:endParaRPr lang="en-US" altLang="ja-JP" sz="6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defRPr/>
                </a:pPr>
                <a:endParaRPr lang="en-US" altLang="ja-JP" sz="6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defRPr/>
                </a:pPr>
                <a:r>
                  <a:rPr lang="ja-JP" altLang="en-US" sz="60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全国</a:t>
                </a:r>
                <a:r>
                  <a:rPr lang="ja-JP" altLang="en-US" sz="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の期待受療率（</a:t>
                </a:r>
                <a:r>
                  <a:rPr lang="en-US" altLang="ja-JP" sz="60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※</a:t>
                </a:r>
                <a:r>
                  <a:rPr lang="ja-JP" altLang="en-US" sz="60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２）    ＝</a:t>
                </a:r>
                <a:r>
                  <a:rPr lang="en-US" altLang="ja-JP" sz="60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600" i="1">
                            <a:solidFill>
                              <a:prstClr val="black"/>
                            </a:solidFill>
                            <a:latin typeface="Cambria Math"/>
                            <a:ea typeface="Meiryo UI" panose="020B0604030504040204" pitchFamily="50" charset="-128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ja-JP" sz="600" dirty="0">
                            <a:solidFill>
                              <a:prstClr val="black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m:t>Σ</m:t>
                        </m:r>
                        <m:r>
                          <m:rPr>
                            <m:nor/>
                          </m:rPr>
                          <a:rPr lang="ja-JP" altLang="en-US" sz="600" dirty="0">
                            <a:solidFill>
                              <a:prstClr val="black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m:t>（全国の性年齢階級別受療率</m:t>
                        </m:r>
                        <m:r>
                          <m:rPr>
                            <m:nor/>
                          </m:rPr>
                          <a:rPr lang="en-US" altLang="ja-JP" sz="600" dirty="0">
                            <a:solidFill>
                              <a:prstClr val="black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m:t>×</m:t>
                        </m:r>
                        <m:r>
                          <m:rPr>
                            <m:nor/>
                          </m:rPr>
                          <a:rPr lang="ja-JP" altLang="en-US" sz="600" dirty="0">
                            <a:solidFill>
                              <a:prstClr val="black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m:t>地域の性年齢階級別人口）</m:t>
                        </m:r>
                      </m:num>
                      <m:den>
                        <m:r>
                          <m:rPr>
                            <m:nor/>
                          </m:rPr>
                          <a:rPr lang="ja-JP" altLang="en-US" sz="600" dirty="0">
                            <a:solidFill>
                              <a:prstClr val="black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m:t>地域の人口 </m:t>
                        </m:r>
                      </m:den>
                    </m:f>
                  </m:oMath>
                </a14:m>
                <a:endParaRPr lang="ja-JP" altLang="en-US" sz="6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mc:Choice>
        <mc:Fallback xmlns="">
          <p:sp>
            <p:nvSpPr>
              <p:cNvPr id="57" name="テキスト ボックス 56">
                <a:extLst>
                  <a:ext uri="{FF2B5EF4-FFF2-40B4-BE49-F238E27FC236}">
                    <a16:creationId xmlns:a16="http://schemas.microsoft.com/office/drawing/2014/main" id="{29E46BFE-35BD-4C33-972B-58BD8CD9C6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506" y="1793900"/>
                <a:ext cx="3795520" cy="719684"/>
              </a:xfrm>
              <a:prstGeom prst="rect">
                <a:avLst/>
              </a:prstGeom>
              <a:blipFill>
                <a:blip r:embed="rId3"/>
                <a:stretch>
                  <a:fillRect t="-10000"/>
                </a:stretch>
              </a:blipFill>
              <a:ln>
                <a:solidFill>
                  <a:schemeClr val="tx1"/>
                </a:solidFill>
                <a:prstDash val="sysDot"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角丸四角形 3"/>
          <p:cNvSpPr/>
          <p:nvPr/>
        </p:nvSpPr>
        <p:spPr>
          <a:xfrm>
            <a:off x="2036119" y="3540067"/>
            <a:ext cx="430855" cy="291976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角丸四角形 47"/>
          <p:cNvSpPr/>
          <p:nvPr/>
        </p:nvSpPr>
        <p:spPr>
          <a:xfrm>
            <a:off x="5393587" y="3336009"/>
            <a:ext cx="454763" cy="312382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角丸四角形 57"/>
          <p:cNvSpPr/>
          <p:nvPr/>
        </p:nvSpPr>
        <p:spPr>
          <a:xfrm>
            <a:off x="6231844" y="3336009"/>
            <a:ext cx="454763" cy="312382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276836" y="3549598"/>
            <a:ext cx="39666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rgbClr val="FF0000"/>
                </a:solidFill>
              </a:rPr>
              <a:t>2036 </a:t>
            </a:r>
            <a:r>
              <a:rPr kumimoji="1" lang="ja-JP" altLang="en-US" sz="800" dirty="0" smtClean="0">
                <a:solidFill>
                  <a:srgbClr val="FF0000"/>
                </a:solidFill>
              </a:rPr>
              <a:t>年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069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6388717"/>
              </p:ext>
            </p:extLst>
          </p:nvPr>
        </p:nvGraphicFramePr>
        <p:xfrm>
          <a:off x="168383" y="575268"/>
          <a:ext cx="9454104" cy="5896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文書" r:id="rId3" imgW="10276200" imgH="6409080" progId="Word.OpenDocumentText.12">
                  <p:embed/>
                </p:oleObj>
              </mc:Choice>
              <mc:Fallback>
                <p:oleObj name="文書" r:id="rId3" imgW="10276200" imgH="6409080" progId="Word.OpenDocumentTex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8383" y="575268"/>
                        <a:ext cx="9454104" cy="5896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2339025"/>
      </p:ext>
    </p:extLst>
  </p:cSld>
  <p:clrMapOvr>
    <a:masterClrMapping/>
  </p:clrMapOvr>
</p:sld>
</file>

<file path=ppt/theme/theme1.xml><?xml version="1.0" encoding="utf-8"?>
<a:theme xmlns:a="http://schemas.openxmlformats.org/drawingml/2006/main" name="Bas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2EB9FF4F14B6246BFAE760BDDA137EA" ma:contentTypeVersion="0" ma:contentTypeDescription="新しいドキュメントを作成します。" ma:contentTypeScope="" ma:versionID="38edbe9e6bf5719023d87f240be26da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c216975fa0084bb3f54c3fd858a610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964FD5-1385-46D9-8EFE-348AF8CD102C}">
  <ds:schemaRefs>
    <ds:schemaRef ds:uri="http://purl.org/dc/dcmitype/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FF0F6848-C303-4ADB-B3B7-6EDDF7E908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F71F7D-8DC0-4FF3-AD84-8C98BF8573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870</TotalTime>
  <Words>230</Words>
  <Application>Microsoft Office PowerPoint</Application>
  <PresentationFormat>A4 210 x 297 mm</PresentationFormat>
  <Paragraphs>51</Paragraphs>
  <Slides>2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4" baseType="lpstr">
      <vt:lpstr>Basic</vt:lpstr>
      <vt:lpstr>文書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医師確保計画を通じた 医師偏在対策について</dc:title>
  <dc:creator>佐藤 拓也(satou-takuya)</dc:creator>
  <cp:lastModifiedBy>久保　京子</cp:lastModifiedBy>
  <cp:revision>65</cp:revision>
  <cp:lastPrinted>2019-07-04T11:14:27Z</cp:lastPrinted>
  <dcterms:created xsi:type="dcterms:W3CDTF">2019-03-05T05:42:44Z</dcterms:created>
  <dcterms:modified xsi:type="dcterms:W3CDTF">2019-08-05T07:00:27Z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0x01010052EB9FF4F14B6246BFAE760BDDA137EA</vt:lpwstr>
  </property>
</Properties>
</file>