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8"/>
  </p:notesMasterIdLst>
  <p:handoutMasterIdLst>
    <p:handoutMasterId r:id="rId9"/>
  </p:handoutMasterIdLst>
  <p:sldIdLst>
    <p:sldId id="361" r:id="rId5"/>
    <p:sldId id="367" r:id="rId6"/>
    <p:sldId id="368"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61"/>
            <p14:sldId id="367"/>
            <p14:sldId id="36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p:scale>
          <a:sx n="75" d="100"/>
          <a:sy n="75" d="100"/>
        </p:scale>
        <p:origin x="-318" y="-54"/>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2019/8/5</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2019/8/5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dirty="0"/>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2019/8/5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val="2751183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dirty="0"/>
          </a:p>
        </p:txBody>
      </p:sp>
      <p:sp>
        <p:nvSpPr>
          <p:cNvPr id="4" name="日付プレースホルダー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62FB6E-ACC8-4A55-8505-89338725C7DF}" type="datetime1">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2019/8/5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スライド番号プレースホルダー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D54FD0A-6D55-4D69-8FB2-9FBA750F654E}"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58034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EF0A9AF-BF27-48BF-ABC8-00C6B213462B}"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CF7E8B-2246-4BBB-AE7B-2BF8AD90922E}"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D0E29-A2A5-4A1F-8045-61710CCBADB5}"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549607-D8A3-455B-ACB0-9C5EC765F8C0}"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8DE29D-BCBA-4443-BE28-2F595F7E2271}"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CDFCBF-4740-45E6-9A4E-5A619D0F52E6}" type="datetime1">
              <a:rPr kumimoji="1" lang="ja-JP" altLang="en-US" smtClean="0"/>
              <a:t>2019/8/5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2013B6-36FB-4B0C-9B6D-E8FDB9206FC3}" type="datetime1">
              <a:rPr kumimoji="1" lang="ja-JP" altLang="en-US" smtClean="0"/>
              <a:t>2019/8/5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87B47F-B334-4504-A786-F1FA4573B26D}" type="datetime1">
              <a:rPr kumimoji="1" lang="ja-JP" altLang="en-US" smtClean="0"/>
              <a:t>2019/8/5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36BCDA3-7265-4A2C-BE2A-09864F8C10FB}" type="datetime1">
              <a:rPr kumimoji="1" lang="ja-JP" altLang="en-US" smtClean="0"/>
              <a:t>2019/8/5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985FF1-D43A-4484-928B-0EF122A10D3E}" type="datetime1">
              <a:rPr kumimoji="1" lang="ja-JP" altLang="en-US" smtClean="0"/>
              <a:t>2019/8/5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84F196-19FE-4B57-852B-8284E754D7E3}" type="datetime1">
              <a:rPr kumimoji="1" lang="ja-JP" altLang="en-US" smtClean="0"/>
              <a:t>2019/8/5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BFCEC-51ED-47ED-A724-E7EBF20067EC}" type="datetime1">
              <a:rPr kumimoji="1" lang="ja-JP" altLang="en-US" smtClean="0"/>
              <a:t>2019/8/5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116632"/>
            <a:ext cx="4680520" cy="1152128"/>
          </a:xfrm>
          <a:ln w="38100">
            <a:solidFill>
              <a:schemeClr val="tx1"/>
            </a:solidFill>
          </a:ln>
        </p:spPr>
        <p:txBody>
          <a:bodyPr>
            <a:normAutofit/>
          </a:bodyPr>
          <a:lstStyle/>
          <a:p>
            <a:r>
              <a:rPr lang="ja-JP" altLang="ja-JP" b="1" smtClean="0"/>
              <a:t>資料</a:t>
            </a:r>
            <a:r>
              <a:rPr lang="ja-JP" altLang="en-US" b="1" smtClean="0"/>
              <a:t>５－３</a:t>
            </a:r>
            <a:endParaRPr kumimoji="1" lang="ja-JP" altLang="en-US" sz="1600" dirty="0"/>
          </a:p>
        </p:txBody>
      </p:sp>
      <p:sp>
        <p:nvSpPr>
          <p:cNvPr id="3" name="コンテンツ プレースホルダー 2"/>
          <p:cNvSpPr>
            <a:spLocks noGrp="1"/>
          </p:cNvSpPr>
          <p:nvPr>
            <p:ph idx="1"/>
          </p:nvPr>
        </p:nvSpPr>
        <p:spPr>
          <a:xfrm>
            <a:off x="251520" y="2060849"/>
            <a:ext cx="8568952" cy="4608512"/>
          </a:xfrm>
        </p:spPr>
        <p:txBody>
          <a:bodyPr>
            <a:normAutofit lnSpcReduction="10000"/>
          </a:bodyPr>
          <a:lstStyle/>
          <a:p>
            <a:pPr marL="0" indent="0" algn="ctr">
              <a:buNone/>
            </a:pPr>
            <a:r>
              <a:rPr lang="ja-JP" altLang="en-US" sz="4000" u="sng" dirty="0">
                <a:latin typeface="+mn-ea"/>
              </a:rPr>
              <a:t>医療・病床</a:t>
            </a:r>
            <a:r>
              <a:rPr lang="ja-JP" altLang="en-US" sz="4000" dirty="0" smtClean="0">
                <a:latin typeface="+mn-ea"/>
              </a:rPr>
              <a:t>懇話会において</a:t>
            </a:r>
            <a:endParaRPr lang="en-US" altLang="ja-JP" sz="4000" smtClean="0">
              <a:latin typeface="+mn-ea"/>
            </a:endParaRPr>
          </a:p>
          <a:p>
            <a:pPr marL="0" indent="0" algn="ctr">
              <a:buNone/>
            </a:pPr>
            <a:r>
              <a:rPr lang="ja-JP" altLang="en-US" sz="4000" smtClean="0">
                <a:latin typeface="+mn-ea"/>
              </a:rPr>
              <a:t>意見</a:t>
            </a:r>
            <a:r>
              <a:rPr lang="ja-JP" altLang="en-US" sz="4000" dirty="0" smtClean="0">
                <a:latin typeface="+mn-ea"/>
              </a:rPr>
              <a:t>を聴取する</a:t>
            </a:r>
            <a:endParaRPr lang="en-US" altLang="ja-JP" sz="4000" dirty="0" smtClean="0">
              <a:latin typeface="+mn-ea"/>
            </a:endParaRPr>
          </a:p>
          <a:p>
            <a:pPr marL="0" indent="0" algn="ctr">
              <a:buNone/>
            </a:pPr>
            <a:r>
              <a:rPr lang="ja-JP" altLang="en-US" sz="4000" dirty="0" smtClean="0">
                <a:latin typeface="+mn-ea"/>
              </a:rPr>
              <a:t>基金事業（案）の概要</a:t>
            </a:r>
            <a:endParaRPr lang="en-US" altLang="ja-JP" sz="4000" dirty="0">
              <a:latin typeface="+mn-ea"/>
            </a:endParaRPr>
          </a:p>
          <a:p>
            <a:pPr marL="0" indent="0" algn="ctr">
              <a:buNone/>
            </a:pPr>
            <a:endParaRPr lang="en-US" altLang="ja-JP" dirty="0">
              <a:latin typeface="+mn-ea"/>
            </a:endParaRPr>
          </a:p>
          <a:p>
            <a:pPr marL="0" indent="0">
              <a:buNone/>
            </a:pPr>
            <a:r>
              <a:rPr lang="ja-JP" altLang="en-US" sz="2400" dirty="0" smtClean="0">
                <a:latin typeface="+mn-ea"/>
              </a:rPr>
              <a:t>　</a:t>
            </a:r>
            <a:endParaRPr lang="en-US" altLang="ja-JP" sz="2400" dirty="0" smtClean="0">
              <a:latin typeface="+mn-ea"/>
            </a:endParaRPr>
          </a:p>
          <a:p>
            <a:pPr marL="0" indent="0">
              <a:buNone/>
            </a:pPr>
            <a:r>
              <a:rPr lang="ja-JP" altLang="en-US" sz="2400" dirty="0">
                <a:latin typeface="+mn-ea"/>
              </a:rPr>
              <a:t>　</a:t>
            </a:r>
            <a:r>
              <a:rPr lang="ja-JP" altLang="en-US" sz="2400" dirty="0" smtClean="0">
                <a:latin typeface="+mn-ea"/>
              </a:rPr>
              <a:t>　</a:t>
            </a:r>
            <a:r>
              <a:rPr lang="ja-JP" altLang="en-US" dirty="0" smtClean="0">
                <a:latin typeface="メイリオ" panose="020B0604030504040204" pitchFamily="50" charset="-128"/>
                <a:ea typeface="メイリオ" panose="020B0604030504040204" pitchFamily="50" charset="-128"/>
              </a:rPr>
              <a:t>①　</a:t>
            </a:r>
            <a:r>
              <a:rPr lang="zh-TW" altLang="en-US" dirty="0" smtClean="0">
                <a:latin typeface="メイリオ" panose="020B0604030504040204" pitchFamily="50" charset="-128"/>
                <a:ea typeface="メイリオ" panose="020B0604030504040204" pitchFamily="50" charset="-128"/>
              </a:rPr>
              <a:t>病床</a:t>
            </a:r>
            <a:r>
              <a:rPr lang="zh-TW" altLang="en-US" dirty="0">
                <a:latin typeface="メイリオ" panose="020B0604030504040204" pitchFamily="50" charset="-128"/>
                <a:ea typeface="メイリオ" panose="020B0604030504040204" pitchFamily="50" charset="-128"/>
              </a:rPr>
              <a:t>転換促進事業補助</a:t>
            </a:r>
            <a:r>
              <a:rPr lang="zh-TW" altLang="en-US" dirty="0" smtClean="0">
                <a:latin typeface="メイリオ" panose="020B0604030504040204" pitchFamily="50" charset="-128"/>
                <a:ea typeface="メイリオ" panose="020B0604030504040204" pitchFamily="50" charset="-128"/>
              </a:rPr>
              <a:t>金</a:t>
            </a:r>
            <a:r>
              <a:rPr lang="ja-JP" altLang="en-US" dirty="0" smtClean="0">
                <a:latin typeface="メイリオ" panose="020B0604030504040204" pitchFamily="50" charset="-128"/>
                <a:ea typeface="メイリオ" panose="020B0604030504040204" pitchFamily="50" charset="-128"/>
              </a:rPr>
              <a:t>事業</a:t>
            </a:r>
            <a:endParaRPr lang="en-US" altLang="zh-TW" dirty="0" smtClean="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smtClean="0">
                <a:latin typeface="メイリオ" panose="020B0604030504040204" pitchFamily="50" charset="-128"/>
                <a:ea typeface="メイリオ" panose="020B0604030504040204" pitchFamily="50" charset="-128"/>
              </a:rPr>
              <a:t>　②　</a:t>
            </a:r>
            <a:r>
              <a:rPr lang="zh-TW" altLang="en-US" dirty="0">
                <a:latin typeface="メイリオ" panose="020B0604030504040204" pitchFamily="50" charset="-128"/>
                <a:ea typeface="メイリオ" panose="020B0604030504040204" pitchFamily="50" charset="-128"/>
              </a:rPr>
              <a:t>医療施設近代化施設整備事業</a:t>
            </a:r>
            <a:endParaRPr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DC08D7A6-B21C-4CC5-B909-7F83FE9B363B}" type="slidenum">
              <a:rPr kumimoji="1" lang="ja-JP" altLang="en-US" sz="2400" smtClean="0"/>
              <a:t>1</a:t>
            </a:fld>
            <a:endParaRPr kumimoji="1" lang="ja-JP" altLang="en-US" sz="2400"/>
          </a:p>
        </p:txBody>
      </p:sp>
    </p:spTree>
    <p:extLst>
      <p:ext uri="{BB962C8B-B14F-4D97-AF65-F5344CB8AC3E}">
        <p14:creationId xmlns:p14="http://schemas.microsoft.com/office/powerpoint/2010/main"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538" y="116770"/>
            <a:ext cx="8951958" cy="650447"/>
          </a:xfrm>
        </p:spPr>
        <p:txBody>
          <a:bodyPr>
            <a:normAutofit/>
          </a:bodyPr>
          <a:lstStyle/>
          <a:p>
            <a:pPr algn="l"/>
            <a:r>
              <a:rPr lang="ja-JP" altLang="en-US" sz="3600" b="1" dirty="0" smtClean="0">
                <a:latin typeface="メイリオ" panose="020B0604030504040204" pitchFamily="50" charset="-128"/>
                <a:ea typeface="メイリオ" panose="020B0604030504040204" pitchFamily="50" charset="-128"/>
              </a:rPr>
              <a:t>基金事業①</a:t>
            </a:r>
            <a:r>
              <a:rPr lang="ja-JP" altLang="en-US" sz="2800" b="1" dirty="0" smtClean="0">
                <a:latin typeface="メイリオ" panose="020B0604030504040204" pitchFamily="50" charset="-128"/>
                <a:ea typeface="メイリオ" panose="020B0604030504040204" pitchFamily="50" charset="-128"/>
              </a:rPr>
              <a:t>　</a:t>
            </a:r>
            <a:r>
              <a:rPr lang="zh-TW" altLang="en-US" sz="3600" b="1" dirty="0">
                <a:latin typeface="メイリオ" panose="020B0604030504040204" pitchFamily="50" charset="-128"/>
                <a:ea typeface="メイリオ" panose="020B0604030504040204" pitchFamily="50" charset="-128"/>
              </a:rPr>
              <a:t>病床転換促進事業補助</a:t>
            </a:r>
            <a:r>
              <a:rPr lang="zh-TW" altLang="en-US" sz="3600" b="1" dirty="0" smtClean="0">
                <a:latin typeface="メイリオ" panose="020B0604030504040204" pitchFamily="50" charset="-128"/>
                <a:ea typeface="メイリオ" panose="020B0604030504040204" pitchFamily="50" charset="-128"/>
              </a:rPr>
              <a:t>金</a:t>
            </a:r>
            <a:r>
              <a:rPr lang="ja-JP" altLang="en-US" sz="3600" b="1" dirty="0">
                <a:latin typeface="メイリオ" panose="020B0604030504040204" pitchFamily="50" charset="-128"/>
                <a:ea typeface="メイリオ" panose="020B0604030504040204" pitchFamily="50" charset="-128"/>
              </a:rPr>
              <a:t>事業</a:t>
            </a:r>
            <a:endParaRPr kumimoji="1" lang="ja-JP" altLang="en-US" sz="2800" b="1" u="sng"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a:latin typeface="+mj-ea"/>
                <a:ea typeface="+mj-ea"/>
              </a:rPr>
              <a:t>1,253,703</a:t>
            </a:r>
            <a:r>
              <a:rPr lang="ja-JP" altLang="en-US" sz="1400" u="sng" dirty="0" smtClean="0">
                <a:latin typeface="+mj-ea"/>
                <a:ea typeface="+mj-ea"/>
              </a:rPr>
              <a:t>千円</a:t>
            </a:r>
            <a:endParaRPr lang="ja-JP" altLang="en-US" sz="1400" u="sng" dirty="0">
              <a:latin typeface="+mj-ea"/>
              <a:ea typeface="+mj-ea"/>
            </a:endParaRPr>
          </a:p>
        </p:txBody>
      </p:sp>
      <p:sp>
        <p:nvSpPr>
          <p:cNvPr id="3" name="正方形/長方形 2"/>
          <p:cNvSpPr/>
          <p:nvPr/>
        </p:nvSpPr>
        <p:spPr>
          <a:xfrm>
            <a:off x="134938" y="704576"/>
            <a:ext cx="8951958" cy="478592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１．事業目的・概要</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大阪府地域医療構想を踏まえ、病床の機能分化・連携を推進するため、府内において不足する「回復期」機能へ病床を転換する取組みを支援。</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２．事業内容</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（１）補助金の要件</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（２）対象経費・補助単価（概要）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・改修・新築改築・備品購入費：病床の転換に伴う施設（環境）整備費。</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・転換準備経費：病床の転換前６か月に発生する人件費及び人材養成費。</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nvPr>
        </p:nvGraphicFramePr>
        <p:xfrm>
          <a:off x="453623" y="2243464"/>
          <a:ext cx="8050048" cy="1371600"/>
        </p:xfrm>
        <a:graphic>
          <a:graphicData uri="http://schemas.openxmlformats.org/drawingml/2006/table">
            <a:tbl>
              <a:tblPr firstRow="1" firstCol="1" bandRow="1"/>
              <a:tblGrid>
                <a:gridCol w="3405624">
                  <a:extLst>
                    <a:ext uri="{9D8B030D-6E8A-4147-A177-3AD203B41FA5}">
                      <a16:colId xmlns="" xmlns:a16="http://schemas.microsoft.com/office/drawing/2014/main" val="3501967074"/>
                    </a:ext>
                  </a:extLst>
                </a:gridCol>
                <a:gridCol w="989214">
                  <a:extLst>
                    <a:ext uri="{9D8B030D-6E8A-4147-A177-3AD203B41FA5}">
                      <a16:colId xmlns="" xmlns:a16="http://schemas.microsoft.com/office/drawing/2014/main" val="3656580344"/>
                    </a:ext>
                  </a:extLst>
                </a:gridCol>
                <a:gridCol w="3655210">
                  <a:extLst>
                    <a:ext uri="{9D8B030D-6E8A-4147-A177-3AD203B41FA5}">
                      <a16:colId xmlns="" xmlns:a16="http://schemas.microsoft.com/office/drawing/2014/main" val="2557832006"/>
                    </a:ext>
                  </a:extLst>
                </a:gridCol>
              </a:tblGrid>
              <a:tr h="143396">
                <a:tc>
                  <a:txBody>
                    <a:bodyPr/>
                    <a:lstStyle/>
                    <a:p>
                      <a:pPr algn="ctr">
                        <a:spcAft>
                          <a:spcPts val="0"/>
                        </a:spcAft>
                      </a:pPr>
                      <a:r>
                        <a:rPr lang="ja-JP" sz="10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転換前の病床</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2">
                  <a:txBody>
                    <a:bodyPr/>
                    <a:lstStyle/>
                    <a:p>
                      <a:pPr algn="ctr">
                        <a:spcAft>
                          <a:spcPts val="0"/>
                        </a:spcAft>
                      </a:pPr>
                      <a:endPar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endParaRPr>
                    </a:p>
                  </a:txBody>
                  <a:tcPr marL="59261" marR="59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ja-JP" sz="1000" kern="0" spc="44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転換後の病床</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567678768"/>
                  </a:ext>
                </a:extLst>
              </a:tr>
              <a:tr h="1147172">
                <a:tc>
                  <a:txBody>
                    <a:bodyPr/>
                    <a:lstStyle/>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機能（補助金を受けようとする前年度の病床機能報告で、医療機能を「急性期」で報告した病床に限る。）であって</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「急性期一般入院基本料」「地域一般入院基本料」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「慢性期」</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機能（補助金を受けようとする前年度の病床機能報告で、医療機能を「慢性期」で報告した病床に限る。）であって</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「療養病床」</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「地域包括ケア病棟入院料」「地域包括ケア入院医療管理料」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「緩和ケア病棟入院料」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「回復期リハビリテーション病棟入院料」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98086995"/>
                  </a:ext>
                </a:extLst>
              </a:tr>
            </a:tbl>
          </a:graphicData>
        </a:graphic>
      </p:graphicFrame>
      <p:sp>
        <p:nvSpPr>
          <p:cNvPr id="15" name="右矢印 14"/>
          <p:cNvSpPr/>
          <p:nvPr/>
        </p:nvSpPr>
        <p:spPr>
          <a:xfrm>
            <a:off x="3923928" y="2714952"/>
            <a:ext cx="781050" cy="428625"/>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正方形/長方形 19"/>
          <p:cNvSpPr/>
          <p:nvPr/>
        </p:nvSpPr>
        <p:spPr>
          <a:xfrm>
            <a:off x="5940152" y="5151755"/>
            <a:ext cx="3096344" cy="13411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24059759"/>
              </p:ext>
            </p:extLst>
          </p:nvPr>
        </p:nvGraphicFramePr>
        <p:xfrm>
          <a:off x="453623" y="4508918"/>
          <a:ext cx="8050048" cy="1987224"/>
        </p:xfrm>
        <a:graphic>
          <a:graphicData uri="http://schemas.openxmlformats.org/drawingml/2006/table">
            <a:tbl>
              <a:tblPr firstRow="1" firstCol="1" bandRow="1"/>
              <a:tblGrid>
                <a:gridCol w="589985">
                  <a:extLst>
                    <a:ext uri="{9D8B030D-6E8A-4147-A177-3AD203B41FA5}">
                      <a16:colId xmlns="" xmlns:a16="http://schemas.microsoft.com/office/drawing/2014/main" val="25253894"/>
                    </a:ext>
                  </a:extLst>
                </a:gridCol>
                <a:gridCol w="1872208">
                  <a:extLst>
                    <a:ext uri="{9D8B030D-6E8A-4147-A177-3AD203B41FA5}">
                      <a16:colId xmlns="" xmlns:a16="http://schemas.microsoft.com/office/drawing/2014/main" val="2673287688"/>
                    </a:ext>
                  </a:extLst>
                </a:gridCol>
                <a:gridCol w="2088232">
                  <a:extLst>
                    <a:ext uri="{9D8B030D-6E8A-4147-A177-3AD203B41FA5}">
                      <a16:colId xmlns="" xmlns:a16="http://schemas.microsoft.com/office/drawing/2014/main" val="2488906641"/>
                    </a:ext>
                  </a:extLst>
                </a:gridCol>
                <a:gridCol w="2376264">
                  <a:extLst>
                    <a:ext uri="{9D8B030D-6E8A-4147-A177-3AD203B41FA5}">
                      <a16:colId xmlns="" xmlns:a16="http://schemas.microsoft.com/office/drawing/2014/main" val="1587297994"/>
                    </a:ext>
                  </a:extLst>
                </a:gridCol>
                <a:gridCol w="1123359">
                  <a:extLst>
                    <a:ext uri="{9D8B030D-6E8A-4147-A177-3AD203B41FA5}">
                      <a16:colId xmlns="" xmlns:a16="http://schemas.microsoft.com/office/drawing/2014/main" val="712729328"/>
                    </a:ext>
                  </a:extLst>
                </a:gridCol>
              </a:tblGrid>
              <a:tr h="274404">
                <a:tc gridSpan="3">
                  <a:txBody>
                    <a:bodyPr/>
                    <a:lstStyle/>
                    <a:p>
                      <a:pPr algn="ctr">
                        <a:spcAft>
                          <a:spcPts val="0"/>
                        </a:spcAft>
                      </a:pPr>
                      <a:r>
                        <a:rPr lang="ja-JP" sz="1100" kern="10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対　象　経　費</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ja-JP" sz="1100" kern="10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補助単価（１床・１人あたり）</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spcAft>
                          <a:spcPts val="0"/>
                        </a:spcAft>
                      </a:pPr>
                      <a:r>
                        <a:rPr lang="ja-JP" sz="1100" kern="10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補助率</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2241336"/>
                  </a:ext>
                </a:extLst>
              </a:tr>
              <a:tr h="235660">
                <a:tc gridSpan="3">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改　修</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3,333</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1</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2</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1890478"/>
                  </a:ext>
                </a:extLst>
              </a:tr>
              <a:tr h="235660">
                <a:tc gridSpan="3">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新増改築</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4,540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14002546"/>
                  </a:ext>
                </a:extLst>
              </a:tr>
              <a:tr h="235660">
                <a:tc gridSpan="3">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備品購入</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上記に含む。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886424827"/>
                  </a:ext>
                </a:extLst>
              </a:tr>
              <a:tr h="235660">
                <a:tc rowSpan="4">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転</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換</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準</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備</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経</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費</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rowSpan="3">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在宅復帰支援担当職員</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2,400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1</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人</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1097253729"/>
                  </a:ext>
                </a:extLst>
              </a:tr>
              <a:tr h="29559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リハビリテーション専門職員</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2,400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2</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人</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3003083531"/>
                  </a:ext>
                </a:extLst>
              </a:tr>
              <a:tr h="23566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看護必要度評価票作成職員</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2,400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1</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人</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3689025486"/>
                  </a:ext>
                </a:extLst>
              </a:tr>
              <a:tr h="235660">
                <a:tc vMerge="1">
                  <a:txBody>
                    <a:bodyPr/>
                    <a:lstStyle/>
                    <a:p>
                      <a:endParaRPr kumimoji="1" lang="ja-JP" altLang="en-US"/>
                    </a:p>
                  </a:txBody>
                  <a:tcPr/>
                </a:tc>
                <a:tc gridSpan="2">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Times New Roman" panose="02020603050405020304" pitchFamily="18" charset="0"/>
                        </a:rPr>
                        <a:t>人材養成費</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上記に含む。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2433055997"/>
                  </a:ext>
                </a:extLst>
              </a:tr>
            </a:tbl>
          </a:graphicData>
        </a:graphic>
      </p:graphicFrame>
      <p:sp>
        <p:nvSpPr>
          <p:cNvPr id="4" name="スライド番号プレースホルダー 3"/>
          <p:cNvSpPr>
            <a:spLocks noGrp="1"/>
          </p:cNvSpPr>
          <p:nvPr>
            <p:ph type="sldNum" sz="quarter" idx="12"/>
          </p:nvPr>
        </p:nvSpPr>
        <p:spPr>
          <a:xfrm>
            <a:off x="6980496" y="6492875"/>
            <a:ext cx="2133600" cy="365125"/>
          </a:xfrm>
        </p:spPr>
        <p:txBody>
          <a:bodyPr/>
          <a:lstStyle/>
          <a:p>
            <a:fld id="{DC08D7A6-B21C-4CC5-B909-7F83FE9B363B}" type="slidenum">
              <a:rPr kumimoji="1" lang="ja-JP" altLang="en-US" sz="2400" smtClean="0"/>
              <a:t>2</a:t>
            </a:fld>
            <a:endParaRPr kumimoji="1" lang="ja-JP" altLang="en-US" sz="2400" dirty="0"/>
          </a:p>
        </p:txBody>
      </p:sp>
    </p:spTree>
    <p:extLst>
      <p:ext uri="{BB962C8B-B14F-4D97-AF65-F5344CB8AC3E}">
        <p14:creationId xmlns:p14="http://schemas.microsoft.com/office/powerpoint/2010/main" val="415151337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538" y="116770"/>
            <a:ext cx="8951958" cy="650447"/>
          </a:xfrm>
        </p:spPr>
        <p:txBody>
          <a:bodyPr>
            <a:normAutofit fontScale="90000"/>
          </a:bodyPr>
          <a:lstStyle/>
          <a:p>
            <a:pPr algn="l"/>
            <a:r>
              <a:rPr lang="ja-JP" altLang="en-US" sz="4000" b="1" dirty="0" smtClean="0">
                <a:latin typeface="メイリオ" panose="020B0604030504040204" pitchFamily="50" charset="-128"/>
                <a:ea typeface="メイリオ" panose="020B0604030504040204" pitchFamily="50" charset="-128"/>
              </a:rPr>
              <a:t>基金事業②　医療施設近代化施設整備事業</a:t>
            </a:r>
            <a:endParaRPr kumimoji="1" lang="ja-JP" altLang="en-US" sz="4000" b="1" u="sng"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0" y="1002809"/>
            <a:ext cx="9144000" cy="574772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１．事業目的・概要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医療資源の効率的な再編及び地域医療の確保に配慮しつつ、病院における患者の療養環境、医療従事者の職場環境、衛生環境の改善を促進し、医療施設の経営の確保を図るために必要な施設整備事業に必要な経費を補助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内容</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整備事業者：公的団体及び</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が適当と認める者（但し、地方公共団体及び地方独立行政法人を</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除く。）で、大阪府地域医療構想に基づいた（予定も含む）施設整備を対象とする。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事業の内容・条件：建物の老朽化による建替え等のための整備事業で以下の要件を満たすものに対して交付</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〇建築後、概ね</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年以上経過</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〇整備後の病床の</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床当たりの面積</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6.4</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以上かつ</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床当たりの病棟面積</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（改修の場合は、</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病室</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床あたりの面積</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以上かつ</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床当たりの病棟面積</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〇整備後の病床数</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％以上削減</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〇その他、条件あり</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　準　額：下記（</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）の面積に（</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）の基準単価を乗じた額と（</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）を合計し、対象経費の実支</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出額と比較して少ない額を選定する。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）基本面積（</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病棟</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整備後の病床数</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）加算面積（患者サービスの向上を図るための整備）：</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整備後の病床数</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）加算額（電子カルテシステムの整備）：</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605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整備後の病床数</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）基準単価：</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207,500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RC</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造）、</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180,900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円（ブロック）</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補　助　率：</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0.33</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6054800" y="695032"/>
            <a:ext cx="3146767"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令和元年度予算額</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382,024</a:t>
            </a: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千円</a:t>
            </a:r>
            <a:endPar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DC08D7A6-B21C-4CC5-B909-7F83FE9B363B}" type="slidenum">
              <a:rPr kumimoji="1" lang="ja-JP" altLang="en-US" sz="2400" smtClean="0"/>
              <a:t>3</a:t>
            </a:fld>
            <a:endParaRPr kumimoji="1" lang="ja-JP" altLang="en-US" sz="2400" dirty="0"/>
          </a:p>
        </p:txBody>
      </p:sp>
    </p:spTree>
    <p:extLst>
      <p:ext uri="{BB962C8B-B14F-4D97-AF65-F5344CB8AC3E}">
        <p14:creationId xmlns:p14="http://schemas.microsoft.com/office/powerpoint/2010/main" val="194485042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0D8809-E693-418E-AC8F-AD03240C7406}">
  <ds:schemaRefs>
    <ds:schemaRef ds:uri="http://www.w3.org/XML/1998/namespace"/>
    <ds:schemaRef ds:uri="http://purl.org/dc/dcmitype/"/>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purl.org/dc/terms/"/>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11308</TotalTime>
  <Words>277</Words>
  <Application>Microsoft Office PowerPoint</Application>
  <PresentationFormat>画面に合わせる (4:3)</PresentationFormat>
  <Paragraphs>101</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資料５－３</vt:lpstr>
      <vt:lpstr>基金事業①　病床転換促進事業補助金事業</vt:lpstr>
      <vt:lpstr>基金事業②　医療施設近代化施設整備事業</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久保　京子</cp:lastModifiedBy>
  <cp:revision>832</cp:revision>
  <cp:lastPrinted>2019-06-20T05:00:35Z</cp:lastPrinted>
  <dcterms:created xsi:type="dcterms:W3CDTF">2014-04-18T03:40:46Z</dcterms:created>
  <dcterms:modified xsi:type="dcterms:W3CDTF">2019-08-05T06:58:39Z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