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80" r:id="rId2"/>
    <p:sldId id="275" r:id="rId3"/>
    <p:sldId id="276" r:id="rId4"/>
    <p:sldId id="278" r:id="rId5"/>
    <p:sldId id="279"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9" autoAdjust="0"/>
    <p:restoredTop sz="94660"/>
  </p:normalViewPr>
  <p:slideViewPr>
    <p:cSldViewPr snapToGrid="0">
      <p:cViewPr varScale="1">
        <p:scale>
          <a:sx n="43" d="100"/>
          <a:sy n="43" d="100"/>
        </p:scale>
        <p:origin x="-138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5B20E79-C2C7-4279-AA73-CE6CBA57189C}" type="datetimeFigureOut">
              <a:rPr kumimoji="1" lang="ja-JP" altLang="en-US" smtClean="0"/>
              <a:t>2019/8/5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1803394-9CE3-413D-BB15-4B50C590000A}" type="slidenum">
              <a:rPr kumimoji="1" lang="ja-JP" altLang="en-US" smtClean="0"/>
              <a:t>‹#›</a:t>
            </a:fld>
            <a:endParaRPr kumimoji="1" lang="ja-JP" altLang="en-US"/>
          </a:p>
        </p:txBody>
      </p:sp>
    </p:spTree>
    <p:extLst>
      <p:ext uri="{BB962C8B-B14F-4D97-AF65-F5344CB8AC3E}">
        <p14:creationId xmlns:p14="http://schemas.microsoft.com/office/powerpoint/2010/main" val="4285112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836">
              <a:defRPr/>
            </a:pPr>
            <a:r>
              <a:rPr kumimoji="1" lang="ja-JP" altLang="en-US" dirty="0"/>
              <a:t>偏在指標の資料に赤字追記</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452857">
              <a:defRPr/>
            </a:pPr>
            <a:fld id="{B2254147-FEC9-42E2-84CE-96A4FF66BF02}" type="slidenum">
              <a:rPr lang="ja-JP" altLang="en-US">
                <a:solidFill>
                  <a:prstClr val="black"/>
                </a:solidFill>
                <a:latin typeface="游ゴシック" panose="020F0502020204030204"/>
                <a:ea typeface="游ゴシック" panose="020B0400000000000000" pitchFamily="50" charset="-128"/>
              </a:rPr>
              <a:pPr defTabSz="452857">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08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408471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36367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84184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62055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82122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5782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7436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325159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39323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44134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A0909C-8839-4EA5-9299-5426DE2BD5DA}" type="datetimeFigureOut">
              <a:rPr kumimoji="1" lang="ja-JP" altLang="en-US" smtClean="0"/>
              <a:t>2019/8/5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23845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0909C-8839-4EA5-9299-5426DE2BD5DA}" type="datetimeFigureOut">
              <a:rPr kumimoji="1" lang="ja-JP" altLang="en-US" smtClean="0"/>
              <a:t>2019/8/5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1709D-E542-43A5-B1B3-A6BB3A7E248B}" type="slidenum">
              <a:rPr kumimoji="1" lang="ja-JP" altLang="en-US" smtClean="0"/>
              <a:t>‹#›</a:t>
            </a:fld>
            <a:endParaRPr kumimoji="1" lang="ja-JP" altLang="en-US"/>
          </a:p>
        </p:txBody>
      </p:sp>
    </p:spTree>
    <p:extLst>
      <p:ext uri="{BB962C8B-B14F-4D97-AF65-F5344CB8AC3E}">
        <p14:creationId xmlns:p14="http://schemas.microsoft.com/office/powerpoint/2010/main" val="1164090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
            <a:ext cx="9144000" cy="369332"/>
          </a:xfrm>
          <a:prstGeom prst="rect">
            <a:avLst/>
          </a:prstGeom>
          <a:solidFill>
            <a:schemeClr val="accent5">
              <a:lumMod val="75000"/>
            </a:schemeClr>
          </a:solidFill>
        </p:spPr>
        <p:txBody>
          <a:bodyPr wrap="square" rtlCol="0">
            <a:spAutoFit/>
          </a:bodyPr>
          <a:lstStyle/>
          <a:p>
            <a:pPr algn="ctr"/>
            <a:r>
              <a:rPr lang="ja-JP" altLang="en-US" b="1" dirty="0" smtClean="0">
                <a:solidFill>
                  <a:schemeClr val="bg1"/>
                </a:solidFill>
              </a:rPr>
              <a:t>外来医療計画の概要（厚労省ガイドライン）について</a:t>
            </a:r>
            <a:endParaRPr lang="ja-JP" altLang="en-US" b="1" dirty="0">
              <a:solidFill>
                <a:schemeClr val="bg1"/>
              </a:solidFill>
            </a:endParaRPr>
          </a:p>
        </p:txBody>
      </p:sp>
      <p:sp>
        <p:nvSpPr>
          <p:cNvPr id="10" name="テキスト ボックス 9"/>
          <p:cNvSpPr txBox="1"/>
          <p:nvPr/>
        </p:nvSpPr>
        <p:spPr>
          <a:xfrm>
            <a:off x="166181" y="1375479"/>
            <a:ext cx="8527058" cy="5355312"/>
          </a:xfrm>
          <a:prstGeom prst="rect">
            <a:avLst/>
          </a:prstGeom>
          <a:noFill/>
        </p:spPr>
        <p:txBody>
          <a:bodyPr wrap="square" rtlCol="0">
            <a:spAutoFit/>
          </a:bodyPr>
          <a:lstStyle/>
          <a:p>
            <a:pPr>
              <a:lnSpc>
                <a:spcPct val="150000"/>
              </a:lnSpc>
            </a:pPr>
            <a:r>
              <a:rPr kumimoji="1" lang="ja-JP" altLang="en-US" sz="1600" dirty="0">
                <a:latin typeface="HGS創英角ｺﾞｼｯｸUB" panose="020B0900000000000000" pitchFamily="50" charset="-128"/>
                <a:ea typeface="HGS創英角ｺﾞｼｯｸUB" panose="020B0900000000000000" pitchFamily="50" charset="-128"/>
              </a:rPr>
              <a:t>２</a:t>
            </a:r>
            <a:r>
              <a:rPr kumimoji="1" lang="ja-JP" altLang="en-US" sz="1600" dirty="0" smtClean="0">
                <a:latin typeface="HGS創英角ｺﾞｼｯｸUB" panose="020B0900000000000000" pitchFamily="50" charset="-128"/>
                <a:ea typeface="HGS創英角ｺﾞｼｯｸUB" panose="020B0900000000000000" pitchFamily="50" charset="-128"/>
              </a:rPr>
              <a:t>　記載項目</a:t>
            </a:r>
            <a:r>
              <a:rPr kumimoji="1" lang="en-US" altLang="ja-JP" sz="1600" dirty="0" smtClean="0">
                <a:latin typeface="HGS創英角ｺﾞｼｯｸUB" panose="020B0900000000000000" pitchFamily="50" charset="-128"/>
                <a:ea typeface="HGS創英角ｺﾞｼｯｸUB" panose="020B0900000000000000" pitchFamily="50" charset="-128"/>
              </a:rPr>
              <a:t>【</a:t>
            </a:r>
            <a:r>
              <a:rPr kumimoji="1" lang="ja-JP" altLang="en-US" sz="1600" dirty="0" smtClean="0">
                <a:latin typeface="HGS創英角ｺﾞｼｯｸUB" panose="020B0900000000000000" pitchFamily="50" charset="-128"/>
                <a:ea typeface="HGS創英角ｺﾞｼｯｸUB" panose="020B0900000000000000" pitchFamily="50" charset="-128"/>
              </a:rPr>
              <a:t>二次医療圏毎に作成</a:t>
            </a:r>
            <a:r>
              <a:rPr kumimoji="1" lang="en-US" altLang="ja-JP" sz="1600" dirty="0" smtClean="0">
                <a:latin typeface="HGS創英角ｺﾞｼｯｸUB" panose="020B0900000000000000" pitchFamily="50" charset="-128"/>
                <a:ea typeface="HGS創英角ｺﾞｼｯｸUB" panose="020B0900000000000000" pitchFamily="50" charset="-128"/>
              </a:rPr>
              <a:t>】</a:t>
            </a:r>
            <a:r>
              <a:rPr kumimoji="1" lang="ja-JP" altLang="en-US" sz="1600" dirty="0" smtClean="0">
                <a:latin typeface="HGS創英角ｺﾞｼｯｸUB" panose="020B0900000000000000" pitchFamily="50" charset="-128"/>
                <a:ea typeface="HGS創英角ｺﾞｼｯｸUB" panose="020B0900000000000000" pitchFamily="50" charset="-128"/>
              </a:rPr>
              <a:t>（ガイドライン提示案）</a:t>
            </a:r>
            <a:endParaRPr kumimoji="1" lang="en-US" altLang="ja-JP" sz="1600" dirty="0" smtClean="0">
              <a:latin typeface="HGS創英角ｺﾞｼｯｸUB" panose="020B0900000000000000" pitchFamily="50" charset="-128"/>
              <a:ea typeface="HGS創英角ｺﾞｼｯｸUB" panose="020B0900000000000000" pitchFamily="50" charset="-128"/>
            </a:endParaRPr>
          </a:p>
          <a:p>
            <a:pPr>
              <a:lnSpc>
                <a:spcPct val="150000"/>
              </a:lnSpc>
            </a:pPr>
            <a:r>
              <a:rPr kumimoji="1" lang="ja-JP" altLang="en-US" sz="1400" dirty="0" smtClean="0">
                <a:latin typeface="HGPｺﾞｼｯｸE" panose="020B0900000000000000" pitchFamily="50" charset="-128"/>
                <a:ea typeface="HGPｺﾞｼｯｸE" panose="020B0900000000000000" pitchFamily="50" charset="-128"/>
              </a:rPr>
              <a:t>〇外来医療体制（総論）</a:t>
            </a:r>
            <a:endParaRPr kumimoji="1" lang="en-US" altLang="ja-JP" sz="14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（１）外来医療提供体制の状況に関する事項</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①現状分析・</a:t>
            </a:r>
            <a:r>
              <a:rPr kumimoji="1" lang="ja-JP" altLang="en-US" sz="1200" u="sng" dirty="0" smtClean="0">
                <a:latin typeface="HGPｺﾞｼｯｸE" panose="020B0900000000000000" pitchFamily="50" charset="-128"/>
                <a:ea typeface="HGPｺﾞｼｯｸE" panose="020B0900000000000000" pitchFamily="50" charset="-128"/>
              </a:rPr>
              <a:t>外来医師偏在指標の設定</a:t>
            </a:r>
            <a:endParaRPr kumimoji="1" lang="en-US" altLang="ja-JP" sz="1200" u="sng"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②今後の方針（各論での取組除く）</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400" dirty="0" smtClean="0">
                <a:latin typeface="HGPｺﾞｼｯｸE" panose="020B0900000000000000" pitchFamily="50" charset="-128"/>
                <a:ea typeface="HGPｺﾞｼｯｸE" panose="020B0900000000000000" pitchFamily="50" charset="-128"/>
              </a:rPr>
              <a:t>〇外来医療体制（各論）</a:t>
            </a:r>
            <a:endParaRPr kumimoji="1" lang="en-US" altLang="ja-JP" sz="14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a:t>
            </a:r>
            <a:r>
              <a:rPr kumimoji="1" lang="ja-JP" altLang="en-US" sz="1200" dirty="0">
                <a:latin typeface="HGPｺﾞｼｯｸE" panose="020B0900000000000000" pitchFamily="50" charset="-128"/>
                <a:ea typeface="HGPｺﾞｼｯｸE" panose="020B0900000000000000" pitchFamily="50" charset="-128"/>
              </a:rPr>
              <a:t>１</a:t>
            </a:r>
            <a:r>
              <a:rPr kumimoji="1" lang="ja-JP" altLang="en-US" sz="1200" dirty="0" smtClean="0">
                <a:latin typeface="HGPｺﾞｼｯｸE" panose="020B0900000000000000" pitchFamily="50" charset="-128"/>
                <a:ea typeface="HGPｺﾞｼｯｸE" panose="020B0900000000000000" pitchFamily="50" charset="-128"/>
              </a:rPr>
              <a:t>）初期救急医療体制</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①初期救急医療体制の現状</a:t>
            </a: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②初期救急医療体制の今後の方針</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（２）在宅医療にかかるグループ診療</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①グループ診療の取組状況</a:t>
            </a: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②グループ診療にかかる今後の方針</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（３）公衆衛生にかかる医療提供体制</a:t>
            </a:r>
            <a:endParaRPr kumimoji="1" lang="en-US" altLang="ja-JP" sz="1200" dirty="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①産業医、学校医、予防接種等を行う医師の配置状況</a:t>
            </a:r>
            <a:endParaRPr kumimoji="1" lang="en-US" altLang="ja-JP" sz="1200" dirty="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　　②公衆衛生にかかる医療提供体制の今後</a:t>
            </a:r>
            <a:r>
              <a:rPr kumimoji="1" lang="ja-JP" altLang="en-US" sz="1200" dirty="0">
                <a:latin typeface="HGPｺﾞｼｯｸE" panose="020B0900000000000000" pitchFamily="50" charset="-128"/>
                <a:ea typeface="HGPｺﾞｼｯｸE" panose="020B0900000000000000" pitchFamily="50" charset="-128"/>
              </a:rPr>
              <a:t>の</a:t>
            </a:r>
            <a:r>
              <a:rPr kumimoji="1" lang="ja-JP" altLang="en-US" sz="1200" dirty="0" smtClean="0">
                <a:latin typeface="HGPｺﾞｼｯｸE" panose="020B0900000000000000" pitchFamily="50" charset="-128"/>
                <a:ea typeface="HGPｺﾞｼｯｸE" panose="020B0900000000000000" pitchFamily="50" charset="-128"/>
              </a:rPr>
              <a:t>方針</a:t>
            </a:r>
            <a:endParaRPr kumimoji="1" lang="en-US" altLang="ja-JP" sz="1200" dirty="0">
              <a:latin typeface="HGPｺﾞｼｯｸE" panose="020B0900000000000000" pitchFamily="50" charset="-128"/>
              <a:ea typeface="HGPｺﾞｼｯｸE" panose="020B0900000000000000" pitchFamily="50" charset="-128"/>
            </a:endParaRPr>
          </a:p>
          <a:p>
            <a:pPr>
              <a:lnSpc>
                <a:spcPct val="150000"/>
              </a:lnSpc>
            </a:pPr>
            <a:r>
              <a:rPr kumimoji="1" lang="ja-JP" altLang="en-US" sz="1400" u="sng" dirty="0" smtClean="0">
                <a:latin typeface="HGPｺﾞｼｯｸE" panose="020B0900000000000000" pitchFamily="50" charset="-128"/>
                <a:ea typeface="HGPｺﾞｼｯｸE" panose="020B0900000000000000" pitchFamily="50" charset="-128"/>
              </a:rPr>
              <a:t>〇新規開業者へ求める外来医療機能</a:t>
            </a:r>
            <a:endParaRPr kumimoji="1" lang="en-US" altLang="ja-JP" sz="1200" u="sng"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400" dirty="0" smtClean="0">
                <a:latin typeface="HGPｺﾞｼｯｸE" panose="020B0900000000000000" pitchFamily="50" charset="-128"/>
                <a:ea typeface="HGPｺﾞｼｯｸE" panose="020B0900000000000000" pitchFamily="50" charset="-128"/>
              </a:rPr>
              <a:t>〇医療機器</a:t>
            </a:r>
            <a:endParaRPr kumimoji="1" lang="en-US" altLang="ja-JP" sz="14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（１）医療機器等の効率的な活用に関する事項</a:t>
            </a:r>
            <a:r>
              <a:rPr kumimoji="1" lang="en-US" altLang="ja-JP" sz="1200" dirty="0" smtClean="0">
                <a:latin typeface="HGPｺﾞｼｯｸE" panose="020B0900000000000000" pitchFamily="50" charset="-128"/>
                <a:ea typeface="HGPｺﾞｼｯｸE" panose="020B0900000000000000" pitchFamily="50" charset="-128"/>
              </a:rPr>
              <a:t/>
            </a:r>
            <a:br>
              <a:rPr kumimoji="1" lang="en-US" altLang="ja-JP" sz="1200" dirty="0" smtClean="0">
                <a:latin typeface="HGPｺﾞｼｯｸE" panose="020B0900000000000000" pitchFamily="50" charset="-128"/>
                <a:ea typeface="HGPｺﾞｼｯｸE" panose="020B0900000000000000" pitchFamily="50" charset="-128"/>
              </a:rPr>
            </a:br>
            <a:r>
              <a:rPr kumimoji="1" lang="ja-JP" altLang="en-US" sz="1200" dirty="0" smtClean="0">
                <a:latin typeface="HGPｺﾞｼｯｸE" panose="020B0900000000000000" pitchFamily="50" charset="-128"/>
                <a:ea typeface="HGPｺﾞｼｯｸE" panose="020B0900000000000000" pitchFamily="50" charset="-128"/>
              </a:rPr>
              <a:t>　　　①医療機器の配置状況・医療機器の保有状況</a:t>
            </a:r>
            <a:endParaRPr kumimoji="1" lang="en-US" altLang="ja-JP" sz="1200" dirty="0" smtClean="0">
              <a:latin typeface="HGPｺﾞｼｯｸE" panose="020B0900000000000000" pitchFamily="50" charset="-128"/>
              <a:ea typeface="HGPｺﾞｼｯｸE" panose="020B0900000000000000" pitchFamily="50" charset="-128"/>
            </a:endParaRPr>
          </a:p>
          <a:p>
            <a:pPr>
              <a:lnSpc>
                <a:spcPct val="150000"/>
              </a:lnSpc>
            </a:pPr>
            <a:r>
              <a:rPr kumimoji="1" lang="ja-JP" altLang="en-US" sz="1200" dirty="0" smtClean="0">
                <a:latin typeface="HGPｺﾞｼｯｸE" panose="020B0900000000000000" pitchFamily="50" charset="-128"/>
                <a:ea typeface="HGPｺﾞｼｯｸE" panose="020B0900000000000000" pitchFamily="50" charset="-128"/>
              </a:rPr>
              <a:t>　　　②区域ごとの共同利用の方針、共同利用計画の記載事項とチェックプロセス</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166181" y="375205"/>
            <a:ext cx="7161897" cy="1000274"/>
          </a:xfrm>
          <a:prstGeom prst="rect">
            <a:avLst/>
          </a:prstGeom>
          <a:noFill/>
        </p:spPr>
        <p:txBody>
          <a:bodyPr wrap="square" rtlCol="0">
            <a:spAutoFit/>
          </a:bodyPr>
          <a:lstStyle/>
          <a:p>
            <a:pPr>
              <a:lnSpc>
                <a:spcPct val="150000"/>
              </a:lnSpc>
            </a:pPr>
            <a:r>
              <a:rPr kumimoji="1" lang="ja-JP" altLang="en-US" sz="1600" dirty="0">
                <a:latin typeface="HGS創英角ｺﾞｼｯｸUB" panose="020B0900000000000000" pitchFamily="50" charset="-128"/>
                <a:ea typeface="HGS創英角ｺﾞｼｯｸUB" panose="020B0900000000000000" pitchFamily="50" charset="-128"/>
              </a:rPr>
              <a:t>１</a:t>
            </a:r>
            <a:r>
              <a:rPr kumimoji="1" lang="ja-JP" altLang="en-US" sz="1600" dirty="0" smtClean="0">
                <a:latin typeface="HGS創英角ｺﾞｼｯｸUB" panose="020B0900000000000000" pitchFamily="50" charset="-128"/>
                <a:ea typeface="HGS創英角ｺﾞｼｯｸUB" panose="020B0900000000000000" pitchFamily="50" charset="-128"/>
              </a:rPr>
              <a:t>　基本的</a:t>
            </a:r>
            <a:r>
              <a:rPr kumimoji="1" lang="ja-JP" altLang="en-US" dirty="0" smtClean="0">
                <a:latin typeface="HGS創英角ｺﾞｼｯｸUB" panose="020B0900000000000000" pitchFamily="50" charset="-128"/>
                <a:ea typeface="HGS創英角ｺﾞｼｯｸUB" panose="020B0900000000000000" pitchFamily="50" charset="-128"/>
              </a:rPr>
              <a:t>考え方</a:t>
            </a:r>
            <a:r>
              <a:rPr kumimoji="1" lang="ja-JP" altLang="en-US" sz="1600" dirty="0" smtClean="0">
                <a:latin typeface="HGS創英角ｺﾞｼｯｸUB" panose="020B0900000000000000" pitchFamily="50" charset="-128"/>
                <a:ea typeface="HGS創英角ｺﾞｼｯｸUB" panose="020B0900000000000000" pitchFamily="50" charset="-128"/>
              </a:rPr>
              <a:t>（</a:t>
            </a:r>
            <a:r>
              <a:rPr kumimoji="1" lang="ja-JP" altLang="en-US" sz="1600" dirty="0">
                <a:latin typeface="HGS創英角ｺﾞｼｯｸUB" panose="020B0900000000000000" pitchFamily="50" charset="-128"/>
                <a:ea typeface="HGS創英角ｺﾞｼｯｸUB" panose="020B0900000000000000" pitchFamily="50" charset="-128"/>
              </a:rPr>
              <a:t>厚労省</a:t>
            </a:r>
            <a:r>
              <a:rPr kumimoji="1" lang="ja-JP" altLang="en-US" sz="1600" dirty="0" smtClean="0">
                <a:latin typeface="HGS創英角ｺﾞｼｯｸUB" panose="020B0900000000000000" pitchFamily="50" charset="-128"/>
                <a:ea typeface="HGS創英角ｺﾞｼｯｸUB" panose="020B0900000000000000" pitchFamily="50" charset="-128"/>
              </a:rPr>
              <a:t>）</a:t>
            </a:r>
            <a:endParaRPr kumimoji="1" lang="en-US" altLang="ja-JP" sz="1600" dirty="0" smtClean="0">
              <a:latin typeface="HGS創英角ｺﾞｼｯｸUB" panose="020B0900000000000000" pitchFamily="50" charset="-128"/>
              <a:ea typeface="HGS創英角ｺﾞｼｯｸUB" panose="020B0900000000000000" pitchFamily="50" charset="-128"/>
            </a:endParaRPr>
          </a:p>
          <a:p>
            <a:r>
              <a:rPr lang="ja-JP" altLang="en-US" dirty="0" smtClean="0">
                <a:latin typeface="HGPｺﾞｼｯｸE" panose="020B0900000000000000" pitchFamily="50" charset="-128"/>
                <a:ea typeface="HGPｺﾞｼｯｸE" panose="020B0900000000000000" pitchFamily="50" charset="-128"/>
              </a:rPr>
              <a:t>　　</a:t>
            </a:r>
            <a:r>
              <a:rPr lang="ja-JP" altLang="en-US" sz="1400" dirty="0" smtClean="0">
                <a:latin typeface="HGPｺﾞｼｯｸE" panose="020B0900000000000000" pitchFamily="50" charset="-128"/>
                <a:ea typeface="HGPｺﾞｼｯｸE" panose="020B0900000000000000" pitchFamily="50" charset="-128"/>
              </a:rPr>
              <a:t>地域</a:t>
            </a:r>
            <a:r>
              <a:rPr lang="ja-JP" altLang="en-US" sz="1400" dirty="0">
                <a:latin typeface="HGPｺﾞｼｯｸE" panose="020B0900000000000000" pitchFamily="50" charset="-128"/>
                <a:ea typeface="HGPｺﾞｼｯｸE" panose="020B0900000000000000" pitchFamily="50" charset="-128"/>
              </a:rPr>
              <a:t>ごとの</a:t>
            </a:r>
            <a:r>
              <a:rPr lang="ja-JP" altLang="en-US" sz="1400" dirty="0" smtClean="0">
                <a:latin typeface="HGPｺﾞｼｯｸE" panose="020B0900000000000000" pitchFamily="50" charset="-128"/>
                <a:ea typeface="HGPｺﾞｼｯｸE" panose="020B0900000000000000" pitchFamily="50" charset="-128"/>
              </a:rPr>
              <a:t>外来医師偏在指標（外来医師多数区域）等を、</a:t>
            </a:r>
            <a:r>
              <a:rPr lang="ja-JP" altLang="en-US" sz="1400" dirty="0">
                <a:latin typeface="HGPｺﾞｼｯｸE" panose="020B0900000000000000" pitchFamily="50" charset="-128"/>
                <a:ea typeface="HGPｺﾞｼｯｸE" panose="020B0900000000000000" pitchFamily="50" charset="-128"/>
              </a:rPr>
              <a:t>新規</a:t>
            </a:r>
            <a:r>
              <a:rPr lang="ja-JP" altLang="en-US" sz="1400" dirty="0" smtClean="0">
                <a:latin typeface="HGPｺﾞｼｯｸE" panose="020B0900000000000000" pitchFamily="50" charset="-128"/>
                <a:ea typeface="HGPｺﾞｼｯｸE" panose="020B0900000000000000" pitchFamily="50" charset="-128"/>
              </a:rPr>
              <a:t>開業者に情報提供し、</a:t>
            </a:r>
            <a:endParaRPr lang="en-US" altLang="ja-JP" sz="1400" dirty="0" smtClean="0">
              <a:latin typeface="HGPｺﾞｼｯｸE" panose="020B0900000000000000" pitchFamily="50" charset="-128"/>
              <a:ea typeface="HGPｺﾞｼｯｸE" panose="020B0900000000000000" pitchFamily="50" charset="-128"/>
            </a:endParaRPr>
          </a:p>
          <a:p>
            <a:r>
              <a:rPr lang="ja-JP" altLang="en-US" sz="1400" dirty="0" smtClean="0">
                <a:latin typeface="HGPｺﾞｼｯｸE" panose="020B0900000000000000" pitchFamily="50" charset="-128"/>
                <a:ea typeface="HGPｺﾞｼｯｸE" panose="020B0900000000000000" pitchFamily="50" charset="-128"/>
              </a:rPr>
              <a:t>　　個々</a:t>
            </a:r>
            <a:r>
              <a:rPr lang="ja-JP" altLang="en-US" sz="1400" dirty="0">
                <a:latin typeface="HGPｺﾞｼｯｸE" panose="020B0900000000000000" pitchFamily="50" charset="-128"/>
                <a:ea typeface="HGPｺﾞｼｯｸE" panose="020B0900000000000000" pitchFamily="50" charset="-128"/>
              </a:rPr>
              <a:t>の医師の行動変容を</a:t>
            </a:r>
            <a:r>
              <a:rPr lang="ja-JP" altLang="en-US" sz="1400" dirty="0" smtClean="0">
                <a:latin typeface="HGPｺﾞｼｯｸE" panose="020B0900000000000000" pitchFamily="50" charset="-128"/>
                <a:ea typeface="HGPｺﾞｼｯｸE" panose="020B0900000000000000" pitchFamily="50" charset="-128"/>
              </a:rPr>
              <a:t>促すことで偏在</a:t>
            </a:r>
            <a:r>
              <a:rPr lang="ja-JP" altLang="en-US" sz="1400" dirty="0">
                <a:latin typeface="HGPｺﾞｼｯｸE" panose="020B0900000000000000" pitchFamily="50" charset="-128"/>
                <a:ea typeface="HGPｺﾞｼｯｸE" panose="020B0900000000000000" pitchFamily="50" charset="-128"/>
              </a:rPr>
              <a:t>是正につなげて</a:t>
            </a:r>
            <a:r>
              <a:rPr lang="ja-JP" altLang="en-US" sz="1400" dirty="0" smtClean="0">
                <a:latin typeface="HGPｺﾞｼｯｸE" panose="020B0900000000000000" pitchFamily="50" charset="-128"/>
                <a:ea typeface="HGPｺﾞｼｯｸE" panose="020B0900000000000000" pitchFamily="50" charset="-128"/>
              </a:rPr>
              <a:t>いく</a:t>
            </a:r>
            <a:endParaRPr kumimoji="1" lang="en-US" altLang="ja-JP" sz="1400" dirty="0" smtClean="0">
              <a:latin typeface="HGPｺﾞｼｯｸE" panose="020B0900000000000000" pitchFamily="50" charset="-128"/>
              <a:ea typeface="HGPｺﾞｼｯｸE" panose="020B0900000000000000" pitchFamily="50" charset="-128"/>
            </a:endParaRPr>
          </a:p>
        </p:txBody>
      </p:sp>
      <p:sp>
        <p:nvSpPr>
          <p:cNvPr id="5" name="テキスト ボックス 4"/>
          <p:cNvSpPr txBox="1"/>
          <p:nvPr/>
        </p:nvSpPr>
        <p:spPr>
          <a:xfrm>
            <a:off x="6444898" y="5696293"/>
            <a:ext cx="2089087" cy="646331"/>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外来医師偏在指標の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確定値は今夏に厚労省から提供される見込み。</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6099230" y="1692880"/>
            <a:ext cx="2457695" cy="4003413"/>
          </a:xfrm>
          <a:prstGeom prst="rect">
            <a:avLst/>
          </a:prstGeom>
        </p:spPr>
      </p:pic>
    </p:spTree>
    <p:extLst>
      <p:ext uri="{BB962C8B-B14F-4D97-AF65-F5344CB8AC3E}">
        <p14:creationId xmlns:p14="http://schemas.microsoft.com/office/powerpoint/2010/main" val="269610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42506"/>
            <a:ext cx="9085018" cy="290457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1" name="正方形/長方形 50"/>
          <p:cNvSpPr/>
          <p:nvPr/>
        </p:nvSpPr>
        <p:spPr>
          <a:xfrm>
            <a:off x="152571" y="2250560"/>
            <a:ext cx="1554126" cy="183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0998" y="2462508"/>
            <a:ext cx="4888278" cy="1690321"/>
          </a:xfrm>
          <a:prstGeom prst="rect">
            <a:avLst/>
          </a:prstGeom>
          <a:solidFill>
            <a:schemeClr val="accent6">
              <a:lumMod val="20000"/>
              <a:lumOff val="80000"/>
            </a:schemeClr>
          </a:solidFill>
          <a:ln w="9525">
            <a:solidFill>
              <a:schemeClr val="accent6">
                <a:lumMod val="50000"/>
              </a:schemeClr>
            </a:solidFill>
          </a:ln>
        </p:spPr>
        <p:txBody>
          <a:bodyPr wrap="square" lIns="30675" tIns="30675" rIns="30675" bIns="30675" rtlCol="0" anchor="t">
            <a:noAutofit/>
          </a:bodyPr>
          <a:lstStyle/>
          <a:p>
            <a:pPr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外来医療機能に関する情報の可視化</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地域ごとの外来医療機能の偏在・不足等の客観的な把握を行うために、診療所の医師の多寡を</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外来医師偏在指標</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として可視化。</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7174522" y="6459030"/>
            <a:ext cx="1969477" cy="337038"/>
          </a:xfrm>
        </p:spPr>
        <p:txBody>
          <a:bodyPr/>
          <a:lstStyle/>
          <a:p>
            <a:pPr defTabSz="422041">
              <a:defRPr/>
            </a:pPr>
            <a:fld id="{9E2A29CB-BA86-48A6-80E1-CB8750A963B5}" type="slidenum">
              <a:rPr lang="ja-JP" altLang="en-US" sz="1292">
                <a:solidFill>
                  <a:prstClr val="black">
                    <a:tint val="75000"/>
                  </a:prstClr>
                </a:solidFill>
                <a:latin typeface="Calibri"/>
                <a:ea typeface="ＭＳ Ｐゴシック" panose="020B0600070205080204" pitchFamily="50" charset="-128"/>
              </a:rPr>
              <a:pPr defTabSz="422041">
                <a:defRPr/>
              </a:pPr>
              <a:t>2</a:t>
            </a:fld>
            <a:endParaRPr lang="ja-JP" altLang="en-US" sz="1292" dirty="0">
              <a:solidFill>
                <a:prstClr val="black">
                  <a:tint val="75000"/>
                </a:prstClr>
              </a:solidFill>
              <a:latin typeface="Calibri"/>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xmlns="" id="{799199CC-ECF8-4C13-834A-212D72CCA599}"/>
              </a:ext>
            </a:extLst>
          </p:cNvPr>
          <p:cNvSpPr txBox="1"/>
          <p:nvPr/>
        </p:nvSpPr>
        <p:spPr>
          <a:xfrm>
            <a:off x="59038" y="1149309"/>
            <a:ext cx="9005555" cy="1015663"/>
          </a:xfrm>
          <a:prstGeom prst="rect">
            <a:avLst/>
          </a:prstGeom>
          <a:noFill/>
          <a:ln w="12700">
            <a:noFill/>
          </a:ln>
        </p:spPr>
        <p:txBody>
          <a:bodyPr wrap="square" rtlCol="0">
            <a:spAutoFit/>
          </a:bodyPr>
          <a:lstStyle/>
          <a:p>
            <a:pPr marL="265853" indent="-265853" defTabSz="778691">
              <a:defRPr/>
            </a:pPr>
            <a:r>
              <a:rPr kumimoji="1" lang="ja-JP" altLang="en-US" sz="1200" b="1"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　外来医療については、無床診療所の開設状況が都市部に偏っていること、診療所における診療科の専門分化が進んでいること、救急医療提供体制の構築等の医療機関間の連携の取組が、個々の医療機関の自主的な取組に委ねられていること、等の状況にある。</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265853" indent="-265853" defTabSz="778691">
              <a:defRPr/>
            </a:pPr>
            <a:r>
              <a:rPr kumimoji="1" lang="ja-JP" altLang="en-US" sz="1200" dirty="0">
                <a:solidFill>
                  <a:prstClr val="black"/>
                </a:solidFill>
                <a:latin typeface="Meiryo UI" panose="020B0604030504040204" pitchFamily="50" charset="-128"/>
                <a:ea typeface="Meiryo UI" panose="020B0604030504040204" pitchFamily="50" charset="-128"/>
              </a:rPr>
              <a:t>○　それを踏まえ、 「医療従事者の需給に関する検討会　医師需給分科会　第２次中間取りまとめ」において、</a:t>
            </a:r>
            <a:r>
              <a:rPr kumimoji="1" lang="ja-JP" altLang="en-US" sz="1200" b="1" dirty="0">
                <a:solidFill>
                  <a:srgbClr val="FF0000"/>
                </a:solidFill>
                <a:latin typeface="Meiryo UI" panose="020B0604030504040204" pitchFamily="50" charset="-128"/>
                <a:ea typeface="Meiryo UI" panose="020B0604030504040204" pitchFamily="50" charset="-128"/>
              </a:rPr>
              <a:t>外来医療機能に関する情報の可視化</a:t>
            </a:r>
            <a:r>
              <a:rPr kumimoji="1"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外来医療機能に関する協議の場の設置</a:t>
            </a:r>
            <a:r>
              <a:rPr kumimoji="1" lang="ja-JP" altLang="en-US" sz="1200" dirty="0">
                <a:solidFill>
                  <a:prstClr val="black"/>
                </a:solidFill>
                <a:latin typeface="Meiryo UI" panose="020B0604030504040204" pitchFamily="50" charset="-128"/>
                <a:ea typeface="Meiryo UI" panose="020B0604030504040204" pitchFamily="50" charset="-128"/>
              </a:rPr>
              <a:t>等の枠組みが必要とされ、また、医療法上、医療計画において外来医療に係る医療提供体制の確保に関する事項（以下、</a:t>
            </a:r>
            <a:r>
              <a:rPr kumimoji="1" lang="ja-JP" altLang="en-US" sz="1200" b="1" dirty="0">
                <a:solidFill>
                  <a:srgbClr val="FF0000"/>
                </a:solidFill>
                <a:latin typeface="Meiryo UI" panose="020B0604030504040204" pitchFamily="50" charset="-128"/>
                <a:ea typeface="Meiryo UI" panose="020B0604030504040204" pitchFamily="50" charset="-128"/>
              </a:rPr>
              <a:t>「外来医療計画」</a:t>
            </a:r>
            <a:r>
              <a:rPr kumimoji="1" lang="ja-JP" altLang="en-US" sz="1200" dirty="0">
                <a:solidFill>
                  <a:prstClr val="black"/>
                </a:solidFill>
                <a:latin typeface="Meiryo UI" panose="020B0604030504040204" pitchFamily="50" charset="-128"/>
                <a:ea typeface="Meiryo UI" panose="020B0604030504040204" pitchFamily="50" charset="-128"/>
              </a:rPr>
              <a:t>）が追加されることとなった。</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0" y="456572"/>
            <a:ext cx="9144000" cy="440005"/>
          </a:xfrm>
          <a:prstGeom prst="rect">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844083">
              <a:defRPr/>
            </a:pPr>
            <a:r>
              <a:rPr kumimoji="1"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地域における外来医療機能の不足・偏在等への対応</a:t>
            </a:r>
          </a:p>
        </p:txBody>
      </p:sp>
      <p:sp>
        <p:nvSpPr>
          <p:cNvPr id="34" name="正方形/長方形 33"/>
          <p:cNvSpPr/>
          <p:nvPr/>
        </p:nvSpPr>
        <p:spPr>
          <a:xfrm>
            <a:off x="306094" y="3092633"/>
            <a:ext cx="4419233" cy="51687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534">
              <a:solidFill>
                <a:prstClr val="white"/>
              </a:solidFill>
              <a:latin typeface="Calibri"/>
              <a:ea typeface="ＭＳ Ｐゴシック" panose="020B0600070205080204" pitchFamily="50" charset="-128"/>
            </a:endParaRPr>
          </a:p>
        </p:txBody>
      </p:sp>
      <p:grpSp>
        <p:nvGrpSpPr>
          <p:cNvPr id="4" name="グループ化 3"/>
          <p:cNvGrpSpPr/>
          <p:nvPr/>
        </p:nvGrpSpPr>
        <p:grpSpPr>
          <a:xfrm>
            <a:off x="278142" y="3092632"/>
            <a:ext cx="4499080" cy="504796"/>
            <a:chOff x="-4923492" y="4068267"/>
            <a:chExt cx="4874003" cy="546863"/>
          </a:xfrm>
        </p:grpSpPr>
        <p:sp>
          <p:nvSpPr>
            <p:cNvPr id="22" name="テキスト ボックス 21">
              <a:extLst>
                <a:ext uri="{FF2B5EF4-FFF2-40B4-BE49-F238E27FC236}">
                  <a16:creationId xmlns:a16="http://schemas.microsoft.com/office/drawing/2014/main" xmlns="" id="{172B94AE-68F7-42FB-ACB1-9450B6C55B0E}"/>
                </a:ext>
              </a:extLst>
            </p:cNvPr>
            <p:cNvSpPr txBox="1"/>
            <p:nvPr/>
          </p:nvSpPr>
          <p:spPr>
            <a:xfrm>
              <a:off x="-3854138" y="4284360"/>
              <a:ext cx="847803" cy="223048"/>
            </a:xfrm>
            <a:prstGeom prst="rect">
              <a:avLst/>
            </a:prstGeom>
            <a:noFill/>
          </p:spPr>
          <p:txBody>
            <a:bodyPr wrap="none" rtlCol="0">
              <a:spAutoFit/>
            </a:bodyPr>
            <a:lstStyle/>
            <a:p>
              <a:pPr defTabSz="389586">
                <a:defRPr/>
              </a:pPr>
              <a:r>
                <a:rPr lang="ja-JP" altLang="en-US" sz="738" u="sng" dirty="0">
                  <a:solidFill>
                    <a:prstClr val="black"/>
                  </a:solidFill>
                  <a:latin typeface="ＭＳ Ｐゴシック" panose="020B0600070205080204" pitchFamily="50" charset="-128"/>
                  <a:ea typeface="ＭＳ Ｐゴシック" panose="020B0600070205080204" pitchFamily="50" charset="-128"/>
                </a:rPr>
                <a:t>　地域の人口　</a:t>
              </a:r>
            </a:p>
          </p:txBody>
        </p:sp>
        <p:sp>
          <p:nvSpPr>
            <p:cNvPr id="25" name="テキスト ボックス 24">
              <a:extLst>
                <a:ext uri="{FF2B5EF4-FFF2-40B4-BE49-F238E27FC236}">
                  <a16:creationId xmlns:a16="http://schemas.microsoft.com/office/drawing/2014/main" xmlns="" id="{509C43C6-6BC7-4CFE-BF6A-886EB60288AB}"/>
                </a:ext>
              </a:extLst>
            </p:cNvPr>
            <p:cNvSpPr txBox="1"/>
            <p:nvPr/>
          </p:nvSpPr>
          <p:spPr>
            <a:xfrm>
              <a:off x="-2543406" y="4068267"/>
              <a:ext cx="1124069"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標準化診療所医師数</a:t>
              </a:r>
            </a:p>
          </p:txBody>
        </p:sp>
        <p:cxnSp>
          <p:nvCxnSpPr>
            <p:cNvPr id="26" name="直線コネクタ 25">
              <a:extLst>
                <a:ext uri="{FF2B5EF4-FFF2-40B4-BE49-F238E27FC236}">
                  <a16:creationId xmlns:a16="http://schemas.microsoft.com/office/drawing/2014/main" xmlns="" id="{742E5CE3-4E2E-4616-9937-69027E0EA6B9}"/>
                </a:ext>
              </a:extLst>
            </p:cNvPr>
            <p:cNvCxnSpPr/>
            <p:nvPr/>
          </p:nvCxnSpPr>
          <p:spPr>
            <a:xfrm>
              <a:off x="-3821382" y="4284035"/>
              <a:ext cx="36800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xmlns="" id="{4542D3EE-4A68-4BC4-959B-30A059113513}"/>
                </a:ext>
              </a:extLst>
            </p:cNvPr>
            <p:cNvSpPr txBox="1"/>
            <p:nvPr/>
          </p:nvSpPr>
          <p:spPr>
            <a:xfrm>
              <a:off x="-3181999" y="4338221"/>
              <a:ext cx="302514"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a:t>
              </a:r>
              <a:endParaRPr lang="ja-JP" altLang="en-US" sz="738"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xmlns="" id="{15E019F8-B6BC-4F61-B86D-2CD88C8E28EC}"/>
                </a:ext>
              </a:extLst>
            </p:cNvPr>
            <p:cNvSpPr txBox="1"/>
            <p:nvPr/>
          </p:nvSpPr>
          <p:spPr>
            <a:xfrm>
              <a:off x="-3058032" y="4338221"/>
              <a:ext cx="1224641" cy="223048"/>
            </a:xfrm>
            <a:prstGeom prst="rect">
              <a:avLst/>
            </a:prstGeom>
            <a:noFill/>
            <a:ln>
              <a:noFill/>
            </a:ln>
          </p:spPr>
          <p:txBody>
            <a:bodyPr wrap="non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地域の標準化受療率比</a:t>
              </a:r>
              <a:endParaRPr lang="ja-JP" altLang="en-US" sz="738"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xmlns="" id="{DB796F7B-0374-4314-9E36-96198271FC1D}"/>
                </a:ext>
              </a:extLst>
            </p:cNvPr>
            <p:cNvSpPr txBox="1"/>
            <p:nvPr/>
          </p:nvSpPr>
          <p:spPr>
            <a:xfrm>
              <a:off x="-3656326" y="4392082"/>
              <a:ext cx="406709"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10</a:t>
              </a:r>
              <a:r>
                <a:rPr lang="ja-JP" altLang="en-US" sz="738" dirty="0">
                  <a:solidFill>
                    <a:prstClr val="black"/>
                  </a:solidFill>
                  <a:latin typeface="ＭＳ Ｐゴシック" panose="020B0600070205080204" pitchFamily="50" charset="-128"/>
                  <a:ea typeface="ＭＳ Ｐゴシック" panose="020B0600070205080204" pitchFamily="50" charset="-128"/>
                </a:rPr>
                <a:t>万</a:t>
              </a:r>
            </a:p>
          </p:txBody>
        </p:sp>
        <p:sp>
          <p:nvSpPr>
            <p:cNvPr id="31" name="テキスト ボックス 30"/>
            <p:cNvSpPr txBox="1"/>
            <p:nvPr/>
          </p:nvSpPr>
          <p:spPr>
            <a:xfrm>
              <a:off x="-1936812" y="4338221"/>
              <a:ext cx="1887323" cy="223048"/>
            </a:xfrm>
            <a:prstGeom prst="rect">
              <a:avLst/>
            </a:prstGeom>
            <a:noFill/>
          </p:spPr>
          <p:txBody>
            <a:bodyPr wrap="none" rtlCol="0">
              <a:spAutoFit/>
            </a:bodyPr>
            <a:lstStyle/>
            <a:p>
              <a:pPr marL="44096"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a:t>
              </a:r>
              <a:r>
                <a:rPr lang="ja-JP" altLang="en-US" sz="738" dirty="0">
                  <a:solidFill>
                    <a:prstClr val="black"/>
                  </a:solidFill>
                  <a:latin typeface="ＭＳ Ｐゴシック" panose="020B0600070205080204" pitchFamily="50" charset="-128"/>
                  <a:ea typeface="ＭＳ Ｐゴシック" panose="020B0600070205080204" pitchFamily="50" charset="-128"/>
                </a:rPr>
                <a:t>地域の診療所の外来患者対応割合</a:t>
              </a:r>
              <a:endParaRPr lang="en-US" altLang="ja-JP" sz="738"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32" name="大かっこ 31"/>
            <p:cNvSpPr/>
            <p:nvPr/>
          </p:nvSpPr>
          <p:spPr>
            <a:xfrm>
              <a:off x="-3784600" y="4312820"/>
              <a:ext cx="1958437" cy="26930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738">
                <a:solidFill>
                  <a:prstClr val="black"/>
                </a:solidFill>
                <a:latin typeface="Calibri"/>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xmlns="" id="{509C43C6-6BC7-4CFE-BF6A-886EB60288AB}"/>
                </a:ext>
              </a:extLst>
            </p:cNvPr>
            <p:cNvSpPr txBox="1"/>
            <p:nvPr/>
          </p:nvSpPr>
          <p:spPr>
            <a:xfrm>
              <a:off x="-4923492" y="4176638"/>
              <a:ext cx="1274020"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外来医師偏在指標　＝</a:t>
              </a:r>
            </a:p>
          </p:txBody>
        </p:sp>
      </p:grpSp>
      <p:sp>
        <p:nvSpPr>
          <p:cNvPr id="36" name="テキスト ボックス 35"/>
          <p:cNvSpPr txBox="1"/>
          <p:nvPr/>
        </p:nvSpPr>
        <p:spPr>
          <a:xfrm>
            <a:off x="58975" y="4228148"/>
            <a:ext cx="8949932" cy="977531"/>
          </a:xfrm>
          <a:prstGeom prst="rect">
            <a:avLst/>
          </a:prstGeom>
          <a:solidFill>
            <a:schemeClr val="accent6">
              <a:lumMod val="20000"/>
              <a:lumOff val="80000"/>
            </a:schemeClr>
          </a:solidFill>
          <a:ln w="9525">
            <a:solidFill>
              <a:schemeClr val="accent6">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外来医療機能に関する協議及び協議を踏まえた取組</a:t>
            </a: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地域ごとにどのような外来医療機能が不足しているか議論を行う、</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協議の場を設置</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地域医療構想調整会議を活用することも可能。　</a:t>
            </a: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原則として二次医療圏ごとに協議の場を設置することとするが、必要に応じて市区町村単位等での議論が必要なものについては、別途ワーキンググループ等を設置することも可能。</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なくとも外来医師多数区域においては、新規開業希望者に対して、協議の内容を踏まえて、在宅医療、初期救急（夜間・休日の診療）、公衆衛生（学校医、産業医、予防接種等）等の地域に必要とされる医療機能を担うよう求める。</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xmlns="" id="{509C43C6-6BC7-4CFE-BF6A-886EB60288AB}"/>
              </a:ext>
            </a:extLst>
          </p:cNvPr>
          <p:cNvSpPr txBox="1"/>
          <p:nvPr/>
        </p:nvSpPr>
        <p:spPr>
          <a:xfrm>
            <a:off x="362250" y="3585155"/>
            <a:ext cx="4439763" cy="319446"/>
          </a:xfrm>
          <a:prstGeom prst="rect">
            <a:avLst/>
          </a:prstGeom>
          <a:noFill/>
        </p:spPr>
        <p:txBody>
          <a:bodyPr wrap="square" rtlCol="0">
            <a:spAutoFit/>
          </a:bodyPr>
          <a:lstStyle/>
          <a:p>
            <a:pPr marL="159512"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医師偏在指標と同様、医療ニーズ及び人口・人口構成とその変化、患者の流出入、へき地などの地理的条件、医師の性別・年齢分布、医師偏在の単位の５要素を考慮して算定。</a:t>
            </a:r>
          </a:p>
        </p:txBody>
      </p:sp>
      <p:sp>
        <p:nvSpPr>
          <p:cNvPr id="43" name="テキスト ボックス 42"/>
          <p:cNvSpPr txBox="1"/>
          <p:nvPr/>
        </p:nvSpPr>
        <p:spPr>
          <a:xfrm>
            <a:off x="841527" y="5311386"/>
            <a:ext cx="7754116" cy="796815"/>
          </a:xfrm>
          <a:prstGeom prst="rect">
            <a:avLst/>
          </a:prstGeom>
          <a:noFill/>
          <a:ln w="9525">
            <a:solidFill>
              <a:schemeClr val="accent2"/>
            </a:solidFill>
          </a:ln>
        </p:spPr>
        <p:txBody>
          <a:bodyPr wrap="square" lIns="30675" tIns="30675" rIns="30675" bIns="30675" rtlCol="0" anchor="t">
            <a:noAutofit/>
          </a:bodyPr>
          <a:lstStyle/>
          <a:p>
            <a:pPr marL="155565"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外来医療計画の実効性を確保するための方策例</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片側の 2 つの角を切り取った四角形 43"/>
          <p:cNvSpPr/>
          <p:nvPr/>
        </p:nvSpPr>
        <p:spPr>
          <a:xfrm>
            <a:off x="58979" y="6172511"/>
            <a:ext cx="9026039" cy="602662"/>
          </a:xfrm>
          <a:prstGeom prst="snip2SameRect">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534">
              <a:solidFill>
                <a:prstClr val="white"/>
              </a:solidFill>
              <a:latin typeface="Calibri"/>
              <a:ea typeface="ＭＳ Ｐゴシック" panose="020B0600070205080204" pitchFamily="50" charset="-128"/>
            </a:endParaRPr>
          </a:p>
        </p:txBody>
      </p:sp>
      <p:sp>
        <p:nvSpPr>
          <p:cNvPr id="46" name="正方形/長方形 45"/>
          <p:cNvSpPr/>
          <p:nvPr/>
        </p:nvSpPr>
        <p:spPr>
          <a:xfrm>
            <a:off x="58978" y="6172511"/>
            <a:ext cx="1438550" cy="2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今後の検討課題</a:t>
            </a:r>
          </a:p>
        </p:txBody>
      </p:sp>
      <p:sp>
        <p:nvSpPr>
          <p:cNvPr id="47" name="テキスト ボックス 46"/>
          <p:cNvSpPr txBox="1"/>
          <p:nvPr/>
        </p:nvSpPr>
        <p:spPr>
          <a:xfrm>
            <a:off x="185916" y="6371887"/>
            <a:ext cx="8751606" cy="403509"/>
          </a:xfrm>
          <a:prstGeom prst="rect">
            <a:avLst/>
          </a:prstGeom>
          <a:noFill/>
          <a:ln w="9525">
            <a:noFill/>
          </a:ln>
        </p:spPr>
        <p:txBody>
          <a:bodyPr wrap="square" lIns="30675" tIns="30675" rIns="30675" bIns="30675" rtlCol="0" anchor="t">
            <a:noAutofit/>
          </a:bodyPr>
          <a:lstStyle/>
          <a:p>
            <a:pPr marL="155565" indent="-155565" defTabSz="844083">
              <a:defRPr/>
            </a:pP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外来医療機能の偏在の可視化等による新規開業者の行動変容への影響について、検証を行っていく。</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十分な効果が得られない場合には、無床診療所の開設に対する新たな制度上の仕組みについて、法制的・施策的な課題を整理しつつ、検討が必要。</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8979" y="934238"/>
            <a:ext cx="9005615" cy="12946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8" name="正方形/長方形 37"/>
          <p:cNvSpPr/>
          <p:nvPr/>
        </p:nvSpPr>
        <p:spPr>
          <a:xfrm>
            <a:off x="58975" y="934237"/>
            <a:ext cx="574067" cy="2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経緯</a:t>
            </a:r>
          </a:p>
        </p:txBody>
      </p:sp>
      <p:sp>
        <p:nvSpPr>
          <p:cNvPr id="45" name="テキスト ボックス 44"/>
          <p:cNvSpPr txBox="1"/>
          <p:nvPr/>
        </p:nvSpPr>
        <p:spPr>
          <a:xfrm>
            <a:off x="58975" y="3843126"/>
            <a:ext cx="4954749" cy="416154"/>
          </a:xfrm>
          <a:prstGeom prst="rect">
            <a:avLst/>
          </a:prstGeom>
          <a:noFill/>
          <a:ln w="9525">
            <a:noFill/>
          </a:ln>
        </p:spPr>
        <p:txBody>
          <a:bodyPr wrap="square" lIns="30675" tIns="30675" rIns="30675" bIns="30675" rtlCol="0" anchor="t">
            <a:noAutofit/>
          </a:bodyPr>
          <a:lstStyle/>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外来医師偏在指標の上位</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％に該当する二次医療圏を、</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外来医師多数区域</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と設定。</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153214" y="2460555"/>
            <a:ext cx="3855694" cy="1692274"/>
          </a:xfrm>
          <a:prstGeom prst="rect">
            <a:avLst/>
          </a:prstGeom>
          <a:solidFill>
            <a:schemeClr val="accent6">
              <a:lumMod val="20000"/>
              <a:lumOff val="80000"/>
            </a:schemeClr>
          </a:solidFill>
          <a:ln w="9525">
            <a:solidFill>
              <a:schemeClr val="accent6">
                <a:lumMod val="50000"/>
              </a:schemeClr>
            </a:solidFill>
          </a:ln>
        </p:spPr>
        <p:txBody>
          <a:bodyPr wrap="square" lIns="30675" tIns="30675" rIns="30675" bIns="30675" rtlCol="0" anchor="t">
            <a:noAutofit/>
          </a:bodyPr>
          <a:lstStyle/>
          <a:p>
            <a:pPr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新規開業希望者等に対する情報提供</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外来医師偏在指標及び、外来医師多数区域である二次医療圏の情報を、医療機関のマッピングに関する情報等、開業に当たって参考となるデータと併せて公表し、</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新規開業希望者等に情報提供</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9023"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都道府県のホームページに掲載するほか、様々な機会を捉えて周知する等、新規開業希望者等が容易に情報にアクセスできる工夫が必要。また、適宜更新を行う等、質の担保を行う必要もある。</a:t>
            </a:r>
            <a:endParaRPr lang="en-US" altLang="ja-JP" sz="738" dirty="0">
              <a:solidFill>
                <a:prstClr val="black"/>
              </a:solidFill>
              <a:latin typeface="Meiryo UI" panose="020B0604030504040204" pitchFamily="50" charset="-128"/>
              <a:ea typeface="Meiryo UI" panose="020B0604030504040204" pitchFamily="50" charset="-128"/>
            </a:endParaRPr>
          </a:p>
          <a:p>
            <a:pPr marL="319023"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新規開業者の資金調達を担う金融機関等にも情報提供を行うことが有効と考えられる。</a:t>
            </a:r>
          </a:p>
        </p:txBody>
      </p:sp>
      <p:sp>
        <p:nvSpPr>
          <p:cNvPr id="50" name="正方形/長方形 49"/>
          <p:cNvSpPr/>
          <p:nvPr/>
        </p:nvSpPr>
        <p:spPr>
          <a:xfrm>
            <a:off x="117434" y="2234881"/>
            <a:ext cx="1882671" cy="215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外来医療計画の全体像</a:t>
            </a:r>
          </a:p>
        </p:txBody>
      </p:sp>
      <p:sp>
        <p:nvSpPr>
          <p:cNvPr id="39" name="テキスト ボックス 38"/>
          <p:cNvSpPr txBox="1"/>
          <p:nvPr/>
        </p:nvSpPr>
        <p:spPr>
          <a:xfrm>
            <a:off x="1297239" y="5455074"/>
            <a:ext cx="7097689" cy="673866"/>
          </a:xfrm>
          <a:prstGeom prst="rect">
            <a:avLst/>
          </a:prstGeom>
          <a:noFill/>
          <a:ln w="9525">
            <a:noFill/>
          </a:ln>
        </p:spPr>
        <p:txBody>
          <a:bodyPr wrap="square" lIns="30675" tIns="30675" rIns="30675" bIns="30675" rtlCol="0" anchor="t">
            <a:noAutofit/>
          </a:bodyPr>
          <a:lstStyle/>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新規開業希望者が開業届出様式を入手する機会を捉え、地域における地域の外来医療機能の方針について情報提供</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届出様式に、地域で定める不足医療機能を担うことへの合意欄を設け</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、協議の場で確認</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合意欄への記載が無いなど、</a:t>
            </a:r>
            <a:r>
              <a:rPr kumimoji="1"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新規開業者が外来医療機能の方針に従わない場合、新規開業者に対し、臨時の協議の場への出席要請を行う</a:t>
            </a:r>
            <a:endParaRPr kumimoji="1" lang="en-US" altLang="ja-JP"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臨時の協議の場において、構成員と新規開業者で行った</a:t>
            </a:r>
            <a:r>
              <a:rPr kumimoji="1"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協議内容を公表　</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170901" y="148794"/>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32118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00085" y="2280413"/>
            <a:ext cx="4364094" cy="1373742"/>
          </a:xfrm>
          <a:prstGeom prst="rect">
            <a:avLst/>
          </a:prstGeom>
          <a:solidFill>
            <a:schemeClr val="accent5">
              <a:lumMod val="20000"/>
              <a:lumOff val="80000"/>
            </a:schemeClr>
          </a:solidFill>
          <a:ln w="9525">
            <a:solidFill>
              <a:schemeClr val="accent5">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医療機器の配置状況に関する情報の可視化</a:t>
            </a:r>
          </a:p>
          <a:p>
            <a:pPr marL="155565" indent="-155565"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地域の医療ニーズを踏まえ、地域ごとの医療機器の配置状況を</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医療機器の種類ごとに指標化</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し、可視化。</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xmlns="" id="{799199CC-ECF8-4C13-834A-212D72CCA599}"/>
              </a:ext>
            </a:extLst>
          </p:cNvPr>
          <p:cNvSpPr txBox="1"/>
          <p:nvPr/>
        </p:nvSpPr>
        <p:spPr>
          <a:xfrm>
            <a:off x="453479" y="964779"/>
            <a:ext cx="8688207" cy="1086516"/>
          </a:xfrm>
          <a:prstGeom prst="rect">
            <a:avLst/>
          </a:prstGeom>
          <a:noFill/>
          <a:ln w="12700">
            <a:solidFill>
              <a:schemeClr val="bg1"/>
            </a:solidFill>
          </a:ln>
        </p:spPr>
        <p:txBody>
          <a:bodyPr wrap="square" rtlCol="0">
            <a:spAutoFit/>
          </a:bodyPr>
          <a:lstStyle/>
          <a:p>
            <a:pPr marL="265853" indent="-265853" defTabSz="778691">
              <a:defRPr/>
            </a:pPr>
            <a:r>
              <a:rPr kumimoji="1" lang="ja-JP" altLang="en-US" sz="1292" b="1" dirty="0">
                <a:solidFill>
                  <a:prstClr val="black"/>
                </a:solidFill>
                <a:latin typeface="Meiryo UI" panose="020B0604030504040204" pitchFamily="50" charset="-128"/>
                <a:ea typeface="Meiryo UI" panose="020B0604030504040204" pitchFamily="50" charset="-128"/>
              </a:rPr>
              <a:t>○</a:t>
            </a:r>
            <a:r>
              <a:rPr kumimoji="1" lang="ja-JP" altLang="en-US" sz="1292" dirty="0">
                <a:solidFill>
                  <a:prstClr val="black"/>
                </a:solidFill>
                <a:latin typeface="Meiryo UI" panose="020B0604030504040204" pitchFamily="50" charset="-128"/>
                <a:ea typeface="Meiryo UI" panose="020B0604030504040204" pitchFamily="50" charset="-128"/>
              </a:rPr>
              <a:t>　 「医療従事者の需給に関する検討会　医師需給分科会　第２次中間取りまとめ」において、</a:t>
            </a:r>
            <a:r>
              <a:rPr kumimoji="1" lang="ja-JP" altLang="en-US" sz="1292" b="1" dirty="0">
                <a:solidFill>
                  <a:srgbClr val="FF0000"/>
                </a:solidFill>
                <a:latin typeface="Meiryo UI" panose="020B0604030504040204" pitchFamily="50" charset="-128"/>
                <a:ea typeface="Meiryo UI" panose="020B0604030504040204" pitchFamily="50" charset="-128"/>
              </a:rPr>
              <a:t>医療設備・機器等の共同利用等の、医療機関間での連携の方針等について協議を行い、地域ごとに方針決定すべきである</a:t>
            </a:r>
            <a:r>
              <a:rPr kumimoji="1" lang="ja-JP" altLang="en-US" sz="1292" dirty="0">
                <a:solidFill>
                  <a:prstClr val="black"/>
                </a:solidFill>
                <a:latin typeface="Meiryo UI" panose="020B0604030504040204" pitchFamily="50" charset="-128"/>
                <a:ea typeface="Meiryo UI" panose="020B0604030504040204" pitchFamily="50" charset="-128"/>
              </a:rPr>
              <a:t>、とされ、医療法上も医療施設に備えた施設・設備の効率的な活用に関する事項について、協議の実施及び協議結果の公表を行うこととされた。</a:t>
            </a:r>
            <a:endParaRPr kumimoji="1" lang="en-US" altLang="ja-JP" sz="1292" dirty="0">
              <a:solidFill>
                <a:prstClr val="black"/>
              </a:solidFill>
              <a:latin typeface="Meiryo UI" panose="020B0604030504040204" pitchFamily="50" charset="-128"/>
              <a:ea typeface="Meiryo UI" panose="020B0604030504040204" pitchFamily="50" charset="-128"/>
            </a:endParaRPr>
          </a:p>
          <a:p>
            <a:pPr marL="265853" indent="-265853" defTabSz="778691">
              <a:defRPr/>
            </a:pPr>
            <a:r>
              <a:rPr kumimoji="1" lang="ja-JP" altLang="en-US" sz="1292" dirty="0">
                <a:solidFill>
                  <a:prstClr val="black"/>
                </a:solidFill>
                <a:latin typeface="Meiryo UI" panose="020B0604030504040204" pitchFamily="50" charset="-128"/>
                <a:ea typeface="Meiryo UI" panose="020B0604030504040204" pitchFamily="50" charset="-128"/>
              </a:rPr>
              <a:t>○　今後、人口減少が見込まれる中、医療機器について共同利用の推進等によって効率的に活用していくべきであり、医療機器の共同利用のあり方等について、情報の可視化や新規購入者への情報提供を有効に活用しつつ、必要な協議を行う必要がある。</a:t>
            </a:r>
            <a:endParaRPr kumimoji="1" lang="en-US" altLang="ja-JP" sz="1292"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314" y="475991"/>
            <a:ext cx="9144000" cy="440005"/>
          </a:xfrm>
          <a:prstGeom prst="rect">
            <a:avLst/>
          </a:prstGeom>
          <a:solidFill>
            <a:srgbClr val="00206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844083">
              <a:defRPr/>
            </a:pPr>
            <a:r>
              <a:rPr kumimoji="1"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医療機器の効率的な活用等について</a:t>
            </a:r>
          </a:p>
        </p:txBody>
      </p:sp>
      <p:sp>
        <p:nvSpPr>
          <p:cNvPr id="34" name="正方形/長方形 33"/>
          <p:cNvSpPr/>
          <p:nvPr/>
        </p:nvSpPr>
        <p:spPr>
          <a:xfrm>
            <a:off x="729223" y="2895857"/>
            <a:ext cx="3181381" cy="45210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534">
              <a:solidFill>
                <a:prstClr val="white"/>
              </a:solidFill>
              <a:latin typeface="Calibri"/>
              <a:ea typeface="ＭＳ Ｐゴシック" panose="020B0600070205080204" pitchFamily="50" charset="-128"/>
            </a:endParaRPr>
          </a:p>
        </p:txBody>
      </p:sp>
      <p:grpSp>
        <p:nvGrpSpPr>
          <p:cNvPr id="4" name="グループ化 3"/>
          <p:cNvGrpSpPr/>
          <p:nvPr/>
        </p:nvGrpSpPr>
        <p:grpSpPr>
          <a:xfrm>
            <a:off x="704075" y="2895857"/>
            <a:ext cx="2998096" cy="508845"/>
            <a:chOff x="-4923492" y="4063881"/>
            <a:chExt cx="3247938" cy="551249"/>
          </a:xfrm>
        </p:grpSpPr>
        <p:sp>
          <p:nvSpPr>
            <p:cNvPr id="22" name="テキスト ボックス 21">
              <a:extLst>
                <a:ext uri="{FF2B5EF4-FFF2-40B4-BE49-F238E27FC236}">
                  <a16:creationId xmlns:a16="http://schemas.microsoft.com/office/drawing/2014/main" xmlns="" id="{172B94AE-68F7-42FB-ACB1-9450B6C55B0E}"/>
                </a:ext>
              </a:extLst>
            </p:cNvPr>
            <p:cNvSpPr txBox="1"/>
            <p:nvPr/>
          </p:nvSpPr>
          <p:spPr>
            <a:xfrm>
              <a:off x="-3679971" y="4284360"/>
              <a:ext cx="847803" cy="223048"/>
            </a:xfrm>
            <a:prstGeom prst="rect">
              <a:avLst/>
            </a:prstGeom>
            <a:noFill/>
          </p:spPr>
          <p:txBody>
            <a:bodyPr wrap="none" rtlCol="0">
              <a:spAutoFit/>
            </a:bodyPr>
            <a:lstStyle/>
            <a:p>
              <a:pPr defTabSz="389586">
                <a:defRPr/>
              </a:pPr>
              <a:r>
                <a:rPr lang="ja-JP" altLang="en-US" sz="738" u="sng" dirty="0">
                  <a:solidFill>
                    <a:prstClr val="black"/>
                  </a:solidFill>
                  <a:latin typeface="ＭＳ Ｐゴシック" panose="020B0600070205080204" pitchFamily="50" charset="-128"/>
                  <a:ea typeface="ＭＳ Ｐゴシック" panose="020B0600070205080204" pitchFamily="50" charset="-128"/>
                </a:rPr>
                <a:t>　地域の人口　</a:t>
              </a:r>
            </a:p>
          </p:txBody>
        </p:sp>
        <p:sp>
          <p:nvSpPr>
            <p:cNvPr id="25" name="テキスト ボックス 24">
              <a:extLst>
                <a:ext uri="{FF2B5EF4-FFF2-40B4-BE49-F238E27FC236}">
                  <a16:creationId xmlns:a16="http://schemas.microsoft.com/office/drawing/2014/main" xmlns="" id="{509C43C6-6BC7-4CFE-BF6A-886EB60288AB}"/>
                </a:ext>
              </a:extLst>
            </p:cNvPr>
            <p:cNvSpPr txBox="1"/>
            <p:nvPr/>
          </p:nvSpPr>
          <p:spPr>
            <a:xfrm>
              <a:off x="-3329613" y="4063881"/>
              <a:ext cx="1255072"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地域の医療機器の台数</a:t>
              </a:r>
            </a:p>
          </p:txBody>
        </p:sp>
        <p:cxnSp>
          <p:nvCxnSpPr>
            <p:cNvPr id="26" name="直線コネクタ 25">
              <a:extLst>
                <a:ext uri="{FF2B5EF4-FFF2-40B4-BE49-F238E27FC236}">
                  <a16:creationId xmlns:a16="http://schemas.microsoft.com/office/drawing/2014/main" xmlns="" id="{742E5CE3-4E2E-4616-9937-69027E0EA6B9}"/>
                </a:ext>
              </a:extLst>
            </p:cNvPr>
            <p:cNvCxnSpPr>
              <a:stCxn id="33" idx="3"/>
            </p:cNvCxnSpPr>
            <p:nvPr/>
          </p:nvCxnSpPr>
          <p:spPr>
            <a:xfrm>
              <a:off x="-3649472" y="4284360"/>
              <a:ext cx="18947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xmlns="" id="{4542D3EE-4A68-4BC4-959B-30A059113513}"/>
                </a:ext>
              </a:extLst>
            </p:cNvPr>
            <p:cNvSpPr txBox="1"/>
            <p:nvPr/>
          </p:nvSpPr>
          <p:spPr>
            <a:xfrm>
              <a:off x="-2996952" y="4338221"/>
              <a:ext cx="302514"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a:t>
              </a:r>
              <a:endParaRPr lang="ja-JP" altLang="en-US" sz="738"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xmlns="" id="{15E019F8-B6BC-4F61-B86D-2CD88C8E28EC}"/>
                </a:ext>
              </a:extLst>
            </p:cNvPr>
            <p:cNvSpPr txBox="1"/>
            <p:nvPr/>
          </p:nvSpPr>
          <p:spPr>
            <a:xfrm>
              <a:off x="-2900195" y="4338221"/>
              <a:ext cx="1224641" cy="223048"/>
            </a:xfrm>
            <a:prstGeom prst="rect">
              <a:avLst/>
            </a:prstGeom>
            <a:noFill/>
            <a:ln>
              <a:noFill/>
            </a:ln>
          </p:spPr>
          <p:txBody>
            <a:bodyPr wrap="non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地域の標準化検査率比</a:t>
              </a:r>
              <a:endParaRPr lang="ja-JP" altLang="en-US" sz="738"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xmlns="" id="{DB796F7B-0374-4314-9E36-96198271FC1D}"/>
                </a:ext>
              </a:extLst>
            </p:cNvPr>
            <p:cNvSpPr txBox="1"/>
            <p:nvPr/>
          </p:nvSpPr>
          <p:spPr>
            <a:xfrm>
              <a:off x="-3482159" y="4392082"/>
              <a:ext cx="406709" cy="223048"/>
            </a:xfrm>
            <a:prstGeom prst="rect">
              <a:avLst/>
            </a:prstGeom>
            <a:noFill/>
          </p:spPr>
          <p:txBody>
            <a:bodyPr wrap="none" rtlCol="0">
              <a:spAutoFit/>
            </a:bodyPr>
            <a:lstStyle/>
            <a:p>
              <a:pPr defTabSz="389586">
                <a:defRPr/>
              </a:pPr>
              <a:r>
                <a:rPr lang="en-US" altLang="ja-JP" sz="738" dirty="0">
                  <a:solidFill>
                    <a:prstClr val="black"/>
                  </a:solidFill>
                  <a:latin typeface="ＭＳ Ｐゴシック" panose="020B0600070205080204" pitchFamily="50" charset="-128"/>
                  <a:ea typeface="ＭＳ Ｐゴシック" panose="020B0600070205080204" pitchFamily="50" charset="-128"/>
                </a:rPr>
                <a:t>10</a:t>
              </a:r>
              <a:r>
                <a:rPr lang="ja-JP" altLang="en-US" sz="738" dirty="0">
                  <a:solidFill>
                    <a:prstClr val="black"/>
                  </a:solidFill>
                  <a:latin typeface="ＭＳ Ｐゴシック" panose="020B0600070205080204" pitchFamily="50" charset="-128"/>
                  <a:ea typeface="ＭＳ Ｐゴシック" panose="020B0600070205080204" pitchFamily="50" charset="-128"/>
                </a:rPr>
                <a:t>万</a:t>
              </a:r>
            </a:p>
          </p:txBody>
        </p:sp>
        <p:sp>
          <p:nvSpPr>
            <p:cNvPr id="33" name="テキスト ボックス 32">
              <a:extLst>
                <a:ext uri="{FF2B5EF4-FFF2-40B4-BE49-F238E27FC236}">
                  <a16:creationId xmlns:a16="http://schemas.microsoft.com/office/drawing/2014/main" xmlns="" id="{509C43C6-6BC7-4CFE-BF6A-886EB60288AB}"/>
                </a:ext>
              </a:extLst>
            </p:cNvPr>
            <p:cNvSpPr txBox="1"/>
            <p:nvPr/>
          </p:nvSpPr>
          <p:spPr>
            <a:xfrm>
              <a:off x="-4923492" y="4176638"/>
              <a:ext cx="1274020" cy="223048"/>
            </a:xfrm>
            <a:prstGeom prst="rect">
              <a:avLst/>
            </a:prstGeom>
            <a:noFill/>
          </p:spPr>
          <p:txBody>
            <a:bodyPr wrap="square" rtlCol="0">
              <a:spAutoFit/>
            </a:bodyPr>
            <a:lstStyle/>
            <a:p>
              <a:pPr defTabSz="389586">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調整人口当たり台数　＝</a:t>
              </a:r>
            </a:p>
          </p:txBody>
        </p:sp>
      </p:grpSp>
      <p:sp>
        <p:nvSpPr>
          <p:cNvPr id="36" name="テキスト ボックス 35"/>
          <p:cNvSpPr txBox="1"/>
          <p:nvPr/>
        </p:nvSpPr>
        <p:spPr>
          <a:xfrm>
            <a:off x="4544483" y="2284628"/>
            <a:ext cx="4483062" cy="1369527"/>
          </a:xfrm>
          <a:prstGeom prst="rect">
            <a:avLst/>
          </a:prstGeom>
          <a:solidFill>
            <a:schemeClr val="accent5">
              <a:lumMod val="20000"/>
              <a:lumOff val="80000"/>
            </a:schemeClr>
          </a:solidFill>
          <a:ln w="9525">
            <a:solidFill>
              <a:schemeClr val="accent5">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医療機器の配置状況に関する情報提供</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algn="ctr"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医療機器の配置状況に関する指標に加えて、</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医療機器を有する医療機関についてマッピングに関する情報や、共同利用の状況等について情報を公表。</a:t>
            </a:r>
            <a:endParaRPr kumimoji="1" lang="en-US" altLang="ja-JP"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defTabSz="844083">
              <a:defRPr/>
            </a:pPr>
            <a:endParaRPr kumimoji="1" lang="en-US" altLang="ja-JP" sz="4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19023" indent="-159512"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医療機関の経営判断に資するような、医療機器の耐用年数や老朽化の状況等についても、適切な情報を提供できるよう検討。</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xmlns="" id="{509C43C6-6BC7-4CFE-BF6A-886EB60288AB}"/>
              </a:ext>
            </a:extLst>
          </p:cNvPr>
          <p:cNvSpPr txBox="1"/>
          <p:nvPr/>
        </p:nvSpPr>
        <p:spPr>
          <a:xfrm>
            <a:off x="210608" y="3344414"/>
            <a:ext cx="4439763" cy="319446"/>
          </a:xfrm>
          <a:prstGeom prst="rect">
            <a:avLst/>
          </a:prstGeom>
          <a:noFill/>
        </p:spPr>
        <p:txBody>
          <a:bodyPr wrap="square" rtlCol="0">
            <a:spAutoFit/>
          </a:bodyPr>
          <a:lstStyle/>
          <a:p>
            <a:pPr marL="159512"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a:t>
            </a:r>
            <a:r>
              <a:rPr lang="en-US" altLang="ja-JP" sz="738" dirty="0">
                <a:solidFill>
                  <a:prstClr val="black"/>
                </a:solidFill>
                <a:latin typeface="Meiryo UI" panose="020B0604030504040204" pitchFamily="50" charset="-128"/>
                <a:ea typeface="Meiryo UI" panose="020B0604030504040204" pitchFamily="50" charset="-128"/>
              </a:rPr>
              <a:t>CT</a:t>
            </a:r>
            <a:r>
              <a:rPr lang="ja-JP" altLang="en-US" sz="738" dirty="0" err="1">
                <a:solidFill>
                  <a:prstClr val="black"/>
                </a:solidFill>
                <a:latin typeface="Meiryo UI" panose="020B0604030504040204" pitchFamily="50" charset="-128"/>
                <a:ea typeface="Meiryo UI" panose="020B0604030504040204" pitchFamily="50" charset="-128"/>
              </a:rPr>
              <a:t>、</a:t>
            </a:r>
            <a:r>
              <a:rPr lang="en-US" altLang="ja-JP" sz="738" dirty="0">
                <a:solidFill>
                  <a:prstClr val="black"/>
                </a:solidFill>
                <a:latin typeface="Meiryo UI" panose="020B0604030504040204" pitchFamily="50" charset="-128"/>
                <a:ea typeface="Meiryo UI" panose="020B0604030504040204" pitchFamily="50" charset="-128"/>
              </a:rPr>
              <a:t>MRI</a:t>
            </a:r>
            <a:r>
              <a:rPr lang="ja-JP" altLang="en-US" sz="738" dirty="0" err="1">
                <a:solidFill>
                  <a:prstClr val="black"/>
                </a:solidFill>
                <a:latin typeface="Meiryo UI" panose="020B0604030504040204" pitchFamily="50" charset="-128"/>
                <a:ea typeface="Meiryo UI" panose="020B0604030504040204" pitchFamily="50" charset="-128"/>
              </a:rPr>
              <a:t>、</a:t>
            </a:r>
            <a:r>
              <a:rPr lang="en-US" altLang="ja-JP" sz="738" dirty="0">
                <a:solidFill>
                  <a:prstClr val="black"/>
                </a:solidFill>
                <a:latin typeface="Meiryo UI" panose="020B0604030504040204" pitchFamily="50" charset="-128"/>
                <a:ea typeface="Meiryo UI" panose="020B0604030504040204" pitchFamily="50" charset="-128"/>
              </a:rPr>
              <a:t>PET</a:t>
            </a:r>
            <a:r>
              <a:rPr lang="ja-JP" altLang="en-US" sz="738" dirty="0" err="1">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放射線治療（リニアック及びガンマナイフ）、マンモグラフィに項目化してそれぞれ可視化。</a:t>
            </a:r>
            <a:endParaRPr lang="en-US" altLang="ja-JP" sz="738" dirty="0">
              <a:solidFill>
                <a:prstClr val="black"/>
              </a:solidFill>
              <a:latin typeface="Meiryo UI" panose="020B0604030504040204" pitchFamily="50" charset="-128"/>
              <a:ea typeface="Meiryo UI" panose="020B0604030504040204" pitchFamily="50" charset="-128"/>
            </a:endParaRPr>
          </a:p>
          <a:p>
            <a:pPr marL="159512" indent="-159512" defTabSz="389586">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　医療機器のニーズが性・年齢ごとに大きな差があることから、地域ごとの人口構成を踏まえて指標化。</a:t>
            </a:r>
          </a:p>
        </p:txBody>
      </p:sp>
      <p:pic>
        <p:nvPicPr>
          <p:cNvPr id="45" name="図 44"/>
          <p:cNvPicPr>
            <a:picLocks noChangeAspect="1"/>
          </p:cNvPicPr>
          <p:nvPr/>
        </p:nvPicPr>
        <p:blipFill>
          <a:blip r:embed="rId2"/>
          <a:stretch>
            <a:fillRect/>
          </a:stretch>
        </p:blipFill>
        <p:spPr>
          <a:xfrm>
            <a:off x="4212986" y="4608232"/>
            <a:ext cx="2538941" cy="1851584"/>
          </a:xfrm>
          <a:prstGeom prst="rect">
            <a:avLst/>
          </a:prstGeom>
          <a:solidFill>
            <a:schemeClr val="bg1"/>
          </a:solidFill>
        </p:spPr>
      </p:pic>
      <p:pic>
        <p:nvPicPr>
          <p:cNvPr id="49" name="図 48"/>
          <p:cNvPicPr>
            <a:picLocks noChangeAspect="1"/>
          </p:cNvPicPr>
          <p:nvPr/>
        </p:nvPicPr>
        <p:blipFill>
          <a:blip r:embed="rId3"/>
          <a:stretch>
            <a:fillRect/>
          </a:stretch>
        </p:blipFill>
        <p:spPr>
          <a:xfrm>
            <a:off x="6729898" y="4718098"/>
            <a:ext cx="2414102" cy="1941400"/>
          </a:xfrm>
          <a:prstGeom prst="rect">
            <a:avLst/>
          </a:prstGeom>
        </p:spPr>
      </p:pic>
      <p:sp>
        <p:nvSpPr>
          <p:cNvPr id="52" name="テキスト ボックス 51">
            <a:extLst>
              <a:ext uri="{FF2B5EF4-FFF2-40B4-BE49-F238E27FC236}">
                <a16:creationId xmlns:a16="http://schemas.microsoft.com/office/drawing/2014/main" xmlns="" id="{509C43C6-6BC7-4CFE-BF6A-886EB60288AB}"/>
              </a:ext>
            </a:extLst>
          </p:cNvPr>
          <p:cNvSpPr txBox="1"/>
          <p:nvPr/>
        </p:nvSpPr>
        <p:spPr>
          <a:xfrm>
            <a:off x="4326100" y="4068439"/>
            <a:ext cx="4755869" cy="546560"/>
          </a:xfrm>
          <a:prstGeom prst="rect">
            <a:avLst/>
          </a:prstGeom>
          <a:noFill/>
          <a:ln>
            <a:noFill/>
          </a:ln>
        </p:spPr>
        <p:txBody>
          <a:bodyPr wrap="square" rtlCol="0">
            <a:spAutoFit/>
          </a:bodyPr>
          <a:lstStyle/>
          <a:p>
            <a:pPr marL="159512" indent="-159512" defTabSz="389586">
              <a:defRPr/>
            </a:pPr>
            <a:r>
              <a:rPr lang="ja-JP" altLang="en-US" sz="738" dirty="0">
                <a:solidFill>
                  <a:prstClr val="black"/>
                </a:solidFill>
                <a:latin typeface="Meiryo UI" panose="020B0604030504040204" pitchFamily="50" charset="-128"/>
                <a:ea typeface="Meiryo UI" panose="020B0604030504040204" pitchFamily="50" charset="-128"/>
              </a:rPr>
              <a:t>○　地域の医療機関をネットワークで繋ぐことにより、共同利用施設の</a:t>
            </a:r>
            <a:r>
              <a:rPr lang="en-US" altLang="ja-JP" sz="738" dirty="0">
                <a:solidFill>
                  <a:prstClr val="black"/>
                </a:solidFill>
                <a:latin typeface="Meiryo UI" panose="020B0604030504040204" pitchFamily="50" charset="-128"/>
                <a:ea typeface="Meiryo UI" panose="020B0604030504040204" pitchFamily="50" charset="-128"/>
              </a:rPr>
              <a:t>CT, MRI</a:t>
            </a:r>
            <a:r>
              <a:rPr lang="ja-JP" altLang="en-US" sz="738" dirty="0">
                <a:solidFill>
                  <a:prstClr val="black"/>
                </a:solidFill>
                <a:latin typeface="Meiryo UI" panose="020B0604030504040204" pitchFamily="50" charset="-128"/>
                <a:ea typeface="Meiryo UI" panose="020B0604030504040204" pitchFamily="50" charset="-128"/>
              </a:rPr>
              <a:t>等の医療機器を共同利用施設の医師と同じ感覚で使用可能。</a:t>
            </a:r>
          </a:p>
          <a:p>
            <a:pPr marL="159512" indent="-159512" defTabSz="389586">
              <a:defRPr/>
            </a:pPr>
            <a:r>
              <a:rPr lang="ja-JP" altLang="en-US" sz="738" dirty="0">
                <a:solidFill>
                  <a:prstClr val="black"/>
                </a:solidFill>
                <a:latin typeface="Meiryo UI" panose="020B0604030504040204" pitchFamily="50" charset="-128"/>
                <a:ea typeface="Meiryo UI" panose="020B0604030504040204" pitchFamily="50" charset="-128"/>
              </a:rPr>
              <a:t>○　天草医療圏に存する</a:t>
            </a:r>
            <a:r>
              <a:rPr lang="en-US" altLang="ja-JP" sz="738" dirty="0">
                <a:solidFill>
                  <a:prstClr val="black"/>
                </a:solidFill>
                <a:latin typeface="Meiryo UI" panose="020B0604030504040204" pitchFamily="50" charset="-128"/>
                <a:ea typeface="Meiryo UI" panose="020B0604030504040204" pitchFamily="50" charset="-128"/>
              </a:rPr>
              <a:t>80</a:t>
            </a:r>
            <a:r>
              <a:rPr lang="ja-JP" altLang="en-US" sz="738" dirty="0">
                <a:solidFill>
                  <a:prstClr val="black"/>
                </a:solidFill>
                <a:latin typeface="Meiryo UI" panose="020B0604030504040204" pitchFamily="50" charset="-128"/>
                <a:ea typeface="Meiryo UI" panose="020B0604030504040204" pitchFamily="50" charset="-128"/>
              </a:rPr>
              <a:t>診療所のうち</a:t>
            </a:r>
            <a:r>
              <a:rPr lang="en-US" altLang="ja-JP" sz="738" dirty="0">
                <a:solidFill>
                  <a:prstClr val="black"/>
                </a:solidFill>
                <a:latin typeface="Meiryo UI" panose="020B0604030504040204" pitchFamily="50" charset="-128"/>
                <a:ea typeface="Meiryo UI" panose="020B0604030504040204" pitchFamily="50" charset="-128"/>
              </a:rPr>
              <a:t>61</a:t>
            </a:r>
            <a:r>
              <a:rPr lang="ja-JP" altLang="en-US" sz="738" dirty="0">
                <a:solidFill>
                  <a:prstClr val="black"/>
                </a:solidFill>
                <a:latin typeface="Meiryo UI" panose="020B0604030504040204" pitchFamily="50" charset="-128"/>
                <a:ea typeface="Meiryo UI" panose="020B0604030504040204" pitchFamily="50" charset="-128"/>
              </a:rPr>
              <a:t>診療所（</a:t>
            </a:r>
            <a:r>
              <a:rPr lang="en-US" altLang="ja-JP" sz="738" dirty="0">
                <a:solidFill>
                  <a:prstClr val="black"/>
                </a:solidFill>
                <a:latin typeface="Meiryo UI" panose="020B0604030504040204" pitchFamily="50" charset="-128"/>
                <a:ea typeface="Meiryo UI" panose="020B0604030504040204" pitchFamily="50" charset="-128"/>
              </a:rPr>
              <a:t>76.3</a:t>
            </a:r>
            <a:r>
              <a:rPr lang="ja-JP" altLang="en-US" sz="738" dirty="0">
                <a:solidFill>
                  <a:prstClr val="black"/>
                </a:solidFill>
                <a:latin typeface="Meiryo UI" panose="020B0604030504040204" pitchFamily="50" charset="-128"/>
                <a:ea typeface="Meiryo UI" panose="020B0604030504040204" pitchFamily="50" charset="-128"/>
              </a:rPr>
              <a:t>％）が加入。</a:t>
            </a:r>
          </a:p>
          <a:p>
            <a:pPr marL="159512" indent="-159512" defTabSz="389586">
              <a:defRPr/>
            </a:pPr>
            <a:r>
              <a:rPr lang="ja-JP" altLang="en-US" sz="738" dirty="0">
                <a:solidFill>
                  <a:prstClr val="black"/>
                </a:solidFill>
                <a:latin typeface="Meiryo UI" panose="020B0604030504040204" pitchFamily="50" charset="-128"/>
                <a:ea typeface="Meiryo UI" panose="020B0604030504040204" pitchFamily="50" charset="-128"/>
              </a:rPr>
              <a:t>○　必要に応じて、共同利用施設の専門医と同じ画像を見ながら、治療方針等も相談可能。</a:t>
            </a:r>
          </a:p>
        </p:txBody>
      </p:sp>
      <p:sp>
        <p:nvSpPr>
          <p:cNvPr id="17" name="正方形/長方形 16"/>
          <p:cNvSpPr/>
          <p:nvPr/>
        </p:nvSpPr>
        <p:spPr>
          <a:xfrm>
            <a:off x="4264804" y="3971143"/>
            <a:ext cx="4836989" cy="27882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8" name="テキスト ボックス 37">
            <a:extLst>
              <a:ext uri="{FF2B5EF4-FFF2-40B4-BE49-F238E27FC236}">
                <a16:creationId xmlns:a16="http://schemas.microsoft.com/office/drawing/2014/main" xmlns="" id="{509C43C6-6BC7-4CFE-BF6A-886EB60288AB}"/>
              </a:ext>
            </a:extLst>
          </p:cNvPr>
          <p:cNvSpPr txBox="1"/>
          <p:nvPr/>
        </p:nvSpPr>
        <p:spPr>
          <a:xfrm>
            <a:off x="4711201" y="3820420"/>
            <a:ext cx="3985665" cy="220188"/>
          </a:xfrm>
          <a:prstGeom prst="rect">
            <a:avLst/>
          </a:prstGeom>
          <a:solidFill>
            <a:schemeClr val="bg1"/>
          </a:solidFill>
          <a:ln>
            <a:solidFill>
              <a:schemeClr val="accent5">
                <a:lumMod val="50000"/>
              </a:schemeClr>
            </a:solidFill>
          </a:ln>
        </p:spPr>
        <p:txBody>
          <a:bodyPr wrap="square" rtlCol="0">
            <a:spAutoFit/>
          </a:bodyPr>
          <a:lstStyle/>
          <a:p>
            <a:pPr marL="159512" indent="-159512" algn="ctr" defTabSz="389586">
              <a:defRPr/>
            </a:pPr>
            <a:r>
              <a:rPr lang="ja-JP" altLang="en-US" sz="831" dirty="0">
                <a:solidFill>
                  <a:prstClr val="black"/>
                </a:solidFill>
                <a:latin typeface="Meiryo UI" panose="020B0604030504040204" pitchFamily="50" charset="-128"/>
                <a:ea typeface="Meiryo UI" panose="020B0604030504040204" pitchFamily="50" charset="-128"/>
              </a:rPr>
              <a:t>医療機器を二次医療圏内で効率的に共同利用している例　「あまくさメディカルネット」</a:t>
            </a:r>
          </a:p>
        </p:txBody>
      </p:sp>
      <p:sp>
        <p:nvSpPr>
          <p:cNvPr id="31" name="テキスト ボックス 30"/>
          <p:cNvSpPr txBox="1"/>
          <p:nvPr/>
        </p:nvSpPr>
        <p:spPr>
          <a:xfrm>
            <a:off x="5163940" y="6504410"/>
            <a:ext cx="3175973" cy="319446"/>
          </a:xfrm>
          <a:prstGeom prst="rect">
            <a:avLst/>
          </a:prstGeom>
          <a:noFill/>
        </p:spPr>
        <p:txBody>
          <a:bodyPr wrap="square" rtlCol="0">
            <a:spAutoFit/>
          </a:bodyPr>
          <a:lstStyle/>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rPr>
              <a:t>天草地域医療センター放射線部技師長　緖方隆昭氏より提供資料を改変</a:t>
            </a:r>
          </a:p>
        </p:txBody>
      </p:sp>
      <p:sp>
        <p:nvSpPr>
          <p:cNvPr id="2" name="正方形/長方形 1"/>
          <p:cNvSpPr/>
          <p:nvPr/>
        </p:nvSpPr>
        <p:spPr>
          <a:xfrm>
            <a:off x="56666" y="941318"/>
            <a:ext cx="9005615" cy="108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2" name="正方形/長方形 31"/>
          <p:cNvSpPr/>
          <p:nvPr/>
        </p:nvSpPr>
        <p:spPr>
          <a:xfrm>
            <a:off x="35073" y="961922"/>
            <a:ext cx="574067" cy="2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経緯</a:t>
            </a:r>
          </a:p>
        </p:txBody>
      </p:sp>
      <p:sp>
        <p:nvSpPr>
          <p:cNvPr id="35" name="テキスト ボックス 34"/>
          <p:cNvSpPr txBox="1"/>
          <p:nvPr/>
        </p:nvSpPr>
        <p:spPr>
          <a:xfrm>
            <a:off x="54802" y="3911329"/>
            <a:ext cx="4173297" cy="2609632"/>
          </a:xfrm>
          <a:prstGeom prst="rect">
            <a:avLst/>
          </a:prstGeom>
          <a:solidFill>
            <a:schemeClr val="accent5">
              <a:lumMod val="20000"/>
              <a:lumOff val="80000"/>
            </a:schemeClr>
          </a:solidFill>
          <a:ln w="9525">
            <a:solidFill>
              <a:schemeClr val="accent5">
                <a:lumMod val="50000"/>
              </a:schemeClr>
            </a:solidFill>
          </a:ln>
        </p:spPr>
        <p:txBody>
          <a:bodyPr wrap="square" lIns="30675" tIns="30675" rIns="30675" bIns="30675" rtlCol="0" anchor="t">
            <a:noAutofit/>
          </a:bodyPr>
          <a:lstStyle/>
          <a:p>
            <a:pPr marL="155565" indent="-155565" algn="ctr" defTabSz="844083">
              <a:defRPr/>
            </a:pPr>
            <a:r>
              <a:rPr kumimoji="1" lang="ja-JP" altLang="en-US"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医療機器の効率的活用のための協議</a:t>
            </a:r>
            <a:endParaRPr kumimoji="1" lang="en-US" altLang="ja-JP" sz="1108"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5565" indent="-155565" algn="ctr" defTabSz="844083">
              <a:defRPr/>
            </a:pPr>
            <a:endParaRPr kumimoji="1" lang="ja-JP" altLang="en-US" sz="462"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6189"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医療機器の効率的活用のための</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協議の場を設置</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基本的には、外来医療機能の協議の場を活用することが想定されるが、医療機器の協議のためのワーキンググループ等を設置することも可能。</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6189"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医療機器の種類ごとに</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共同利用の方針について協議を行い、結果を公表</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2377" indent="-155565" defTabSz="844083">
              <a:defRPr/>
            </a:pPr>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共同利用については、画像診断が必要な患者を、医療機器を有する医療機関に対して患者情報とともに紹介する場合を含む。</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endParaRPr kumimoji="1" lang="en-US" altLang="ja-JP"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6189" indent="-155565"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共同利用の方針に従い、医療機関が医療機器を購入する場合や、当該機器の共同利用を新たに行う場合には、</a:t>
            </a:r>
            <a:r>
              <a:rPr kumimoji="1" lang="ja-JP" altLang="en-US" sz="1015"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共同利用に係る計画（以下、「共同利用計画」）を作成し、定期的に協議の場において確認</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indent="-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協議に当たっては医療機器の効率的な活用という観点だけでなく、</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CT</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等放射線診断機器における医療被ばく</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・診断の精度</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・有効性</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2682" defTabSz="844083">
              <a:defRP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等の観点も踏まえ、適切に医療機器が使用されているかについて、検討が必要。</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L 字 4"/>
          <p:cNvSpPr/>
          <p:nvPr/>
        </p:nvSpPr>
        <p:spPr>
          <a:xfrm flipV="1">
            <a:off x="35072" y="2159710"/>
            <a:ext cx="9046896" cy="4599698"/>
          </a:xfrm>
          <a:prstGeom prst="corner">
            <a:avLst>
              <a:gd name="adj1" fmla="val 34991"/>
              <a:gd name="adj2" fmla="val 91612"/>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39" name="正方形/長方形 38"/>
          <p:cNvSpPr/>
          <p:nvPr/>
        </p:nvSpPr>
        <p:spPr>
          <a:xfrm>
            <a:off x="322107" y="2074101"/>
            <a:ext cx="2589141" cy="10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22106" y="2033994"/>
            <a:ext cx="2589141" cy="21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154"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医療機器の効率的な活用のための対応</a:t>
            </a:r>
          </a:p>
        </p:txBody>
      </p:sp>
      <p:sp>
        <p:nvSpPr>
          <p:cNvPr id="8" name="スライド番号プレースホルダー 7"/>
          <p:cNvSpPr>
            <a:spLocks noGrp="1"/>
          </p:cNvSpPr>
          <p:nvPr>
            <p:ph type="sldNum" sz="quarter" idx="12"/>
          </p:nvPr>
        </p:nvSpPr>
        <p:spPr>
          <a:xfrm>
            <a:off x="7132316" y="6520962"/>
            <a:ext cx="1969477" cy="337038"/>
          </a:xfrm>
        </p:spPr>
        <p:txBody>
          <a:bodyPr/>
          <a:lstStyle/>
          <a:p>
            <a:pPr defTabSz="422041">
              <a:defRPr/>
            </a:pPr>
            <a:fld id="{9E2A29CB-BA86-48A6-80E1-CB8750A963B5}" type="slidenum">
              <a:rPr lang="ja-JP" altLang="en-US" sz="1292">
                <a:solidFill>
                  <a:prstClr val="black">
                    <a:tint val="75000"/>
                  </a:prstClr>
                </a:solidFill>
                <a:latin typeface="Calibri"/>
                <a:ea typeface="ＭＳ Ｐゴシック" panose="020B0600070205080204" pitchFamily="50" charset="-128"/>
              </a:rPr>
              <a:pPr defTabSz="422041">
                <a:defRPr/>
              </a:pPr>
              <a:t>3</a:t>
            </a:fld>
            <a:endParaRPr lang="ja-JP" altLang="en-US" sz="1292" dirty="0">
              <a:solidFill>
                <a:prstClr val="black">
                  <a:tint val="75000"/>
                </a:prstClr>
              </a:solidFill>
              <a:latin typeface="Calibri"/>
              <a:ea typeface="ＭＳ Ｐゴシック" panose="020B0600070205080204" pitchFamily="50" charset="-128"/>
            </a:endParaRPr>
          </a:p>
        </p:txBody>
      </p:sp>
      <p:sp>
        <p:nvSpPr>
          <p:cNvPr id="41" name="テキスト ボックス 40"/>
          <p:cNvSpPr txBox="1"/>
          <p:nvPr/>
        </p:nvSpPr>
        <p:spPr>
          <a:xfrm>
            <a:off x="7170901" y="148794"/>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60902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xmlns="" id="{31AA6F3D-C16E-4E3B-8208-20906B2E1A27}"/>
              </a:ext>
            </a:extLst>
          </p:cNvPr>
          <p:cNvSpPr txBox="1"/>
          <p:nvPr/>
        </p:nvSpPr>
        <p:spPr>
          <a:xfrm>
            <a:off x="451954" y="1077446"/>
            <a:ext cx="8395746" cy="5654561"/>
          </a:xfrm>
          <a:prstGeom prst="rect">
            <a:avLst/>
          </a:prstGeom>
          <a:solidFill>
            <a:srgbClr val="E9EDF3"/>
          </a:solidFill>
          <a:ln w="12700" cap="flat" cmpd="sng" algn="ctr">
            <a:solidFill>
              <a:srgbClr val="3E5E84"/>
            </a:solidFill>
            <a:prstDash val="solid"/>
            <a:round/>
            <a:headEnd type="none" w="med" len="med"/>
            <a:tailEnd type="none" w="med" len="med"/>
          </a:ln>
        </p:spPr>
        <p:txBody>
          <a:bodyPr wrap="square" bIns="0" rtlCol="0">
            <a:spAutoFit/>
          </a:bodyPr>
          <a:lstStyle/>
          <a:p>
            <a:pPr marL="44097" defTabSz="389586">
              <a:defRPr/>
            </a:pPr>
            <a:r>
              <a:rPr lang="ja-JP" altLang="en-US" sz="1363" spc="-17" dirty="0">
                <a:solidFill>
                  <a:prstClr val="black"/>
                </a:solidFill>
                <a:latin typeface="ＭＳ Ｐゴシック" panose="020B0600070205080204" pitchFamily="50" charset="-128"/>
                <a:ea typeface="ＭＳ Ｐゴシック" panose="020B0600070205080204" pitchFamily="50" charset="-128"/>
              </a:rPr>
              <a:t>○　外来医療については、診療所の担う役割が大きいため、診療所医師数を、</a:t>
            </a:r>
            <a:r>
              <a:rPr lang="ja-JP" altLang="en-US" sz="1363" u="sng" spc="-17" dirty="0">
                <a:solidFill>
                  <a:prstClr val="black"/>
                </a:solidFill>
                <a:latin typeface="ＭＳ Ｐゴシック" panose="020B0600070205080204" pitchFamily="50" charset="-128"/>
                <a:ea typeface="ＭＳ Ｐゴシック" panose="020B0600070205080204" pitchFamily="50" charset="-128"/>
              </a:rPr>
              <a:t>新たな医師偏在指標と同様</a:t>
            </a:r>
            <a:r>
              <a:rPr lang="ja-JP" altLang="en-US" sz="1363" spc="-17" dirty="0">
                <a:solidFill>
                  <a:prstClr val="black"/>
                </a:solidFill>
                <a:latin typeface="ＭＳ Ｐゴシック" panose="020B0600070205080204" pitchFamily="50" charset="-128"/>
                <a:ea typeface="ＭＳ Ｐゴシック" panose="020B0600070205080204" pitchFamily="50" charset="-128"/>
              </a:rPr>
              <a:t>に</a:t>
            </a:r>
            <a:endParaRPr lang="en-US" altLang="ja-JP" sz="1363" spc="-17" dirty="0">
              <a:solidFill>
                <a:prstClr val="black"/>
              </a:solidFill>
              <a:latin typeface="ＭＳ Ｐゴシック" panose="020B0600070205080204" pitchFamily="50" charset="-128"/>
              <a:ea typeface="ＭＳ Ｐゴシック" panose="020B0600070205080204" pitchFamily="50" charset="-128"/>
            </a:endParaRPr>
          </a:p>
          <a:p>
            <a:pPr marL="44097" defTabSz="389586">
              <a:defRPr/>
            </a:pPr>
            <a:r>
              <a:rPr lang="ja-JP" altLang="en-US" sz="1363" spc="-17" dirty="0">
                <a:solidFill>
                  <a:prstClr val="black"/>
                </a:solidFill>
                <a:latin typeface="ＭＳ Ｐゴシック" panose="020B0600070205080204" pitchFamily="50" charset="-128"/>
                <a:ea typeface="ＭＳ Ｐゴシック" panose="020B0600070205080204" pitchFamily="50" charset="-128"/>
              </a:rPr>
              <a:t>　　性別ごとに</a:t>
            </a:r>
            <a:r>
              <a:rPr lang="en-US" altLang="ja-JP" sz="1363" spc="-17" dirty="0">
                <a:solidFill>
                  <a:prstClr val="black"/>
                </a:solidFill>
                <a:latin typeface="ＭＳ Ｐゴシック" panose="020B0600070205080204" pitchFamily="50" charset="-128"/>
                <a:ea typeface="ＭＳ Ｐゴシック" panose="020B0600070205080204" pitchFamily="50" charset="-128"/>
              </a:rPr>
              <a:t>20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歳代、</a:t>
            </a:r>
            <a:r>
              <a:rPr lang="en-US" altLang="ja-JP" sz="1363" spc="-17" dirty="0">
                <a:solidFill>
                  <a:prstClr val="black"/>
                </a:solidFill>
                <a:latin typeface="ＭＳ Ｐゴシック" panose="020B0600070205080204" pitchFamily="50" charset="-128"/>
                <a:ea typeface="ＭＳ Ｐゴシック" panose="020B0600070205080204" pitchFamily="50" charset="-128"/>
              </a:rPr>
              <a:t>30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歳代・・・</a:t>
            </a:r>
            <a:r>
              <a:rPr lang="en-US" altLang="ja-JP" sz="1363" spc="-17" dirty="0">
                <a:solidFill>
                  <a:prstClr val="black"/>
                </a:solidFill>
                <a:latin typeface="ＭＳ Ｐゴシック" panose="020B0600070205080204" pitchFamily="50" charset="-128"/>
                <a:ea typeface="ＭＳ Ｐゴシック" panose="020B0600070205080204" pitchFamily="50" charset="-128"/>
              </a:rPr>
              <a:t>60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歳代、</a:t>
            </a:r>
            <a:r>
              <a:rPr lang="en-US" altLang="ja-JP" sz="1363" spc="-17" dirty="0">
                <a:solidFill>
                  <a:prstClr val="black"/>
                </a:solidFill>
                <a:latin typeface="ＭＳ Ｐゴシック" panose="020B0600070205080204" pitchFamily="50" charset="-128"/>
                <a:ea typeface="ＭＳ Ｐゴシック" panose="020B0600070205080204" pitchFamily="50" charset="-128"/>
              </a:rPr>
              <a:t>70</a:t>
            </a:r>
            <a:r>
              <a:rPr lang="ja-JP" altLang="en-US" sz="1363" spc="-17" dirty="0">
                <a:solidFill>
                  <a:prstClr val="black"/>
                </a:solidFill>
                <a:latin typeface="ＭＳ Ｐゴシック" panose="020B0600070205080204" pitchFamily="50" charset="-128"/>
                <a:ea typeface="ＭＳ Ｐゴシック" panose="020B0600070205080204" pitchFamily="50" charset="-128"/>
              </a:rPr>
              <a:t>歳以上に区分し、平均労働時間の違いを用いて調整する。</a:t>
            </a:r>
            <a:endParaRPr lang="en-US" altLang="ja-JP" sz="1363" spc="-17" dirty="0">
              <a:solidFill>
                <a:prstClr val="black"/>
              </a:solidFill>
              <a:latin typeface="ＭＳ Ｐゴシック" panose="020B0600070205080204" pitchFamily="50" charset="-128"/>
              <a:ea typeface="ＭＳ Ｐゴシック" panose="020B0600070205080204" pitchFamily="50" charset="-128"/>
            </a:endParaRPr>
          </a:p>
          <a:p>
            <a:pPr marL="243492" indent="-199394" defTabSz="389586">
              <a:buFont typeface="Arial" panose="020B0604020202020204" pitchFamily="34" charset="0"/>
              <a:buChar char="•"/>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7"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従来の人口</a:t>
            </a:r>
            <a:r>
              <a:rPr lang="en-US" altLang="ja-JP" sz="1363" dirty="0">
                <a:solidFill>
                  <a:prstClr val="black"/>
                </a:solidFill>
                <a:latin typeface="ＭＳ Ｐゴシック" panose="020B0600070205080204" pitchFamily="50" charset="-128"/>
                <a:ea typeface="ＭＳ Ｐゴシック" panose="020B0600070205080204" pitchFamily="50" charset="-128"/>
              </a:rPr>
              <a:t>10</a:t>
            </a:r>
            <a:r>
              <a:rPr lang="ja-JP" altLang="en-US" sz="1363" dirty="0">
                <a:solidFill>
                  <a:prstClr val="black"/>
                </a:solidFill>
                <a:latin typeface="ＭＳ Ｐゴシック" panose="020B0600070205080204" pitchFamily="50" charset="-128"/>
                <a:ea typeface="ＭＳ Ｐゴシック" panose="020B0600070205080204" pitchFamily="50" charset="-128"/>
              </a:rPr>
              <a:t>万人対医師数をベースに、地域ごとに性・年齢階級による外来受療率の違いを調整する。</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外来医師偏在指標＝　</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4096"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marL="47770" defTabSz="422041">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（出典）</a:t>
            </a:r>
            <a:r>
              <a:rPr lang="ja-JP" altLang="en-US" sz="923" dirty="0">
                <a:solidFill>
                  <a:prstClr val="black"/>
                </a:solidFill>
                <a:latin typeface="Meiryo UI" panose="020B0604030504040204" pitchFamily="50" charset="-128"/>
                <a:ea typeface="Meiryo UI" panose="020B0604030504040204" pitchFamily="50" charset="-128"/>
              </a:rPr>
              <a:t>性年齢階級別医師数：平成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年医師・歯科医師・薬剤師調査</a:t>
            </a:r>
            <a:endParaRPr lang="en-US" altLang="ja-JP" sz="923" dirty="0">
              <a:solidFill>
                <a:prstClr val="black"/>
              </a:solidFill>
              <a:latin typeface="Meiryo UI" panose="020B0604030504040204" pitchFamily="50" charset="-128"/>
              <a:ea typeface="Meiryo UI" panose="020B0604030504040204" pitchFamily="50" charset="-128"/>
            </a:endParaRPr>
          </a:p>
          <a:p>
            <a:pPr marL="1568001" indent="-1521107" defTabSz="422041">
              <a:defRPr/>
            </a:pPr>
            <a:r>
              <a:rPr lang="ja-JP" altLang="en-US" sz="923" dirty="0">
                <a:solidFill>
                  <a:prstClr val="black"/>
                </a:solidFill>
                <a:latin typeface="Meiryo UI" panose="020B0604030504040204" pitchFamily="50" charset="-128"/>
                <a:ea typeface="Meiryo UI" panose="020B0604030504040204" pitchFamily="50" charset="-128"/>
              </a:rPr>
              <a:t>　　　　　　平均労働時間：「医師の勤務実態及び働き方の意向等に関する調査」（平成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年度厚生労働科学特別研究「医師の勤務実態及び働き方の意向等に関する調査研究」研究班）</a:t>
            </a:r>
            <a:endParaRPr lang="en-US" altLang="ja-JP" sz="923" dirty="0">
              <a:solidFill>
                <a:prstClr val="black"/>
              </a:solidFill>
              <a:latin typeface="Meiryo UI" panose="020B0604030504040204" pitchFamily="50" charset="-128"/>
              <a:ea typeface="Meiryo UI" panose="020B0604030504040204" pitchFamily="50" charset="-128"/>
            </a:endParaRPr>
          </a:p>
          <a:p>
            <a:pPr marL="1568001" indent="-1521107" defTabSz="422041">
              <a:defRPr/>
            </a:pPr>
            <a:r>
              <a:rPr lang="ja-JP" altLang="en-US" sz="923" dirty="0">
                <a:solidFill>
                  <a:prstClr val="black"/>
                </a:solidFill>
                <a:latin typeface="Meiryo UI" panose="020B0604030504040204" pitchFamily="50" charset="-128"/>
                <a:ea typeface="Meiryo UI" panose="020B0604030504040204" pitchFamily="50" charset="-128"/>
              </a:rPr>
              <a:t>　　　　　　外来受療率：第３回</a:t>
            </a:r>
            <a:r>
              <a:rPr lang="en-US" altLang="ja-JP" sz="923" dirty="0">
                <a:solidFill>
                  <a:prstClr val="black"/>
                </a:solidFill>
                <a:latin typeface="Meiryo UI" panose="020B0604030504040204" pitchFamily="50" charset="-128"/>
                <a:ea typeface="Meiryo UI" panose="020B0604030504040204" pitchFamily="50" charset="-128"/>
              </a:rPr>
              <a:t>NDB</a:t>
            </a:r>
            <a:r>
              <a:rPr lang="ja-JP" altLang="en-US" sz="923" dirty="0">
                <a:solidFill>
                  <a:prstClr val="black"/>
                </a:solidFill>
                <a:latin typeface="Meiryo UI" panose="020B0604030504040204" pitchFamily="50" charset="-128"/>
                <a:ea typeface="Meiryo UI" panose="020B0604030504040204" pitchFamily="50" charset="-128"/>
              </a:rPr>
              <a:t>オープンデータ（平成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年度診療分）、人口推計（平成</a:t>
            </a:r>
            <a:r>
              <a:rPr lang="en-US" altLang="ja-JP" sz="923" dirty="0">
                <a:solidFill>
                  <a:prstClr val="black"/>
                </a:solidFill>
                <a:latin typeface="Meiryo UI" panose="020B0604030504040204" pitchFamily="50" charset="-128"/>
                <a:ea typeface="Meiryo UI" panose="020B0604030504040204" pitchFamily="50" charset="-128"/>
              </a:rPr>
              <a:t>28</a:t>
            </a:r>
            <a:r>
              <a:rPr lang="ja-JP" altLang="en-US" sz="923" dirty="0">
                <a:solidFill>
                  <a:prstClr val="black"/>
                </a:solidFill>
                <a:latin typeface="Meiryo UI" panose="020B0604030504040204" pitchFamily="50" charset="-128"/>
                <a:ea typeface="Meiryo UI" panose="020B0604030504040204" pitchFamily="50" charset="-128"/>
              </a:rPr>
              <a:t>年</a:t>
            </a:r>
            <a:r>
              <a:rPr lang="en-US" altLang="ja-JP" sz="923" dirty="0">
                <a:solidFill>
                  <a:prstClr val="black"/>
                </a:solidFill>
                <a:latin typeface="Meiryo UI" panose="020B0604030504040204" pitchFamily="50" charset="-128"/>
                <a:ea typeface="Meiryo UI" panose="020B0604030504040204" pitchFamily="50" charset="-128"/>
              </a:rPr>
              <a:t>10</a:t>
            </a:r>
            <a:r>
              <a:rPr lang="ja-JP" altLang="en-US" sz="923" dirty="0">
                <a:solidFill>
                  <a:prstClr val="black"/>
                </a:solidFill>
                <a:latin typeface="Meiryo UI" panose="020B0604030504040204" pitchFamily="50" charset="-128"/>
                <a:ea typeface="Meiryo UI" panose="020B0604030504040204" pitchFamily="50" charset="-128"/>
              </a:rPr>
              <a:t>月１日現在）</a:t>
            </a:r>
            <a:endParaRPr lang="en-US" altLang="ja-JP" sz="923" dirty="0">
              <a:solidFill>
                <a:prstClr val="black"/>
              </a:solidFill>
              <a:latin typeface="Meiryo UI" panose="020B0604030504040204" pitchFamily="50" charset="-128"/>
              <a:ea typeface="Meiryo UI" panose="020B0604030504040204" pitchFamily="50" charset="-128"/>
            </a:endParaRPr>
          </a:p>
          <a:p>
            <a:pPr marL="47770" defTabSz="422041">
              <a:defRPr/>
            </a:pPr>
            <a:r>
              <a:rPr lang="ja-JP" altLang="en-US" sz="923" dirty="0">
                <a:solidFill>
                  <a:prstClr val="black"/>
                </a:solidFill>
                <a:latin typeface="Meiryo UI" panose="020B0604030504040204" pitchFamily="50" charset="-128"/>
                <a:ea typeface="Meiryo UI" panose="020B0604030504040204" pitchFamily="50" charset="-128"/>
              </a:rPr>
              <a:t>　　　　　　性年齢階級別受療率：平成</a:t>
            </a:r>
            <a:r>
              <a:rPr lang="en-US" altLang="ja-JP" sz="923" dirty="0">
                <a:solidFill>
                  <a:prstClr val="black"/>
                </a:solidFill>
                <a:latin typeface="Meiryo UI" panose="020B0604030504040204" pitchFamily="50" charset="-128"/>
                <a:ea typeface="Meiryo UI" panose="020B0604030504040204" pitchFamily="50" charset="-128"/>
              </a:rPr>
              <a:t>26</a:t>
            </a:r>
            <a:r>
              <a:rPr lang="ja-JP" altLang="en-US" sz="923" dirty="0">
                <a:solidFill>
                  <a:prstClr val="black"/>
                </a:solidFill>
                <a:latin typeface="Meiryo UI" panose="020B0604030504040204" pitchFamily="50" charset="-128"/>
                <a:ea typeface="Meiryo UI" panose="020B0604030504040204" pitchFamily="50" charset="-128"/>
              </a:rPr>
              <a:t>年患者調査　及び 平成</a:t>
            </a:r>
            <a:r>
              <a:rPr lang="en-US" altLang="ja-JP" sz="923" dirty="0">
                <a:solidFill>
                  <a:prstClr val="black"/>
                </a:solidFill>
                <a:latin typeface="Meiryo UI" panose="020B0604030504040204" pitchFamily="50" charset="-128"/>
                <a:ea typeface="Meiryo UI" panose="020B0604030504040204" pitchFamily="50" charset="-128"/>
              </a:rPr>
              <a:t>27</a:t>
            </a:r>
            <a:r>
              <a:rPr lang="ja-JP" altLang="en-US" sz="923"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923" dirty="0">
              <a:solidFill>
                <a:prstClr val="black"/>
              </a:solidFill>
              <a:latin typeface="Meiryo UI" panose="020B0604030504040204" pitchFamily="50" charset="-128"/>
              <a:ea typeface="Meiryo UI" panose="020B0604030504040204" pitchFamily="50" charset="-128"/>
            </a:endParaRPr>
          </a:p>
          <a:p>
            <a:pPr marL="47770" defTabSz="422041">
              <a:defRPr/>
            </a:pPr>
            <a:r>
              <a:rPr lang="ja-JP" altLang="en-US" sz="923" dirty="0">
                <a:solidFill>
                  <a:prstClr val="black"/>
                </a:solidFill>
                <a:latin typeface="Meiryo UI" panose="020B0604030504040204" pitchFamily="50" charset="-128"/>
                <a:ea typeface="Meiryo UI" panose="020B0604030504040204" pitchFamily="50" charset="-128"/>
              </a:rPr>
              <a:t>　　　　　　人口：平成</a:t>
            </a:r>
            <a:r>
              <a:rPr lang="en-US" altLang="ja-JP" sz="923" dirty="0">
                <a:solidFill>
                  <a:prstClr val="black"/>
                </a:solidFill>
                <a:latin typeface="Meiryo UI" panose="020B0604030504040204" pitchFamily="50" charset="-128"/>
                <a:ea typeface="Meiryo UI" panose="020B0604030504040204" pitchFamily="50" charset="-128"/>
              </a:rPr>
              <a:t>29</a:t>
            </a:r>
            <a:r>
              <a:rPr lang="ja-JP" altLang="en-US" sz="923"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923" dirty="0">
              <a:solidFill>
                <a:prstClr val="black"/>
              </a:solidFill>
              <a:latin typeface="Meiryo UI" panose="020B0604030504040204" pitchFamily="50" charset="-128"/>
              <a:ea typeface="Meiryo UI" panose="020B0604030504040204" pitchFamily="50" charset="-128"/>
            </a:endParaRPr>
          </a:p>
          <a:p>
            <a:pPr marL="47770" defTabSz="422041">
              <a:defRPr/>
            </a:pPr>
            <a:r>
              <a:rPr lang="ja-JP" altLang="en-US" sz="923" dirty="0">
                <a:solidFill>
                  <a:prstClr val="black"/>
                </a:solidFill>
                <a:latin typeface="Meiryo UI" panose="020B0604030504040204" pitchFamily="50" charset="-128"/>
                <a:ea typeface="Meiryo UI" panose="020B0604030504040204" pitchFamily="50" charset="-128"/>
              </a:rPr>
              <a:t>　　　　　　外来延べ患者数：平成</a:t>
            </a:r>
            <a:r>
              <a:rPr lang="en-US" altLang="ja-JP" sz="923" dirty="0">
                <a:solidFill>
                  <a:prstClr val="black"/>
                </a:solidFill>
                <a:latin typeface="Meiryo UI" panose="020B0604030504040204" pitchFamily="50" charset="-128"/>
                <a:ea typeface="Meiryo UI" panose="020B0604030504040204" pitchFamily="50" charset="-128"/>
              </a:rPr>
              <a:t>26</a:t>
            </a:r>
            <a:r>
              <a:rPr lang="ja-JP" altLang="en-US" sz="923" dirty="0">
                <a:solidFill>
                  <a:prstClr val="black"/>
                </a:solidFill>
                <a:latin typeface="Meiryo UI" panose="020B0604030504040204" pitchFamily="50" charset="-128"/>
                <a:ea typeface="Meiryo UI" panose="020B0604030504040204" pitchFamily="50" charset="-128"/>
              </a:rPr>
              <a:t>年度医療施設静態調査</a:t>
            </a:r>
            <a:r>
              <a:rPr lang="en-US" altLang="ja-JP" sz="646" dirty="0">
                <a:solidFill>
                  <a:prstClr val="black"/>
                </a:solidFill>
                <a:latin typeface="Meiryo UI" panose="020B0604030504040204" pitchFamily="50" charset="-128"/>
                <a:ea typeface="Meiryo UI" panose="020B0604030504040204" pitchFamily="50" charset="-128"/>
              </a:rPr>
              <a:t>※</a:t>
            </a:r>
            <a:r>
              <a:rPr lang="ja-JP" altLang="en-US" sz="646" dirty="0">
                <a:solidFill>
                  <a:prstClr val="black"/>
                </a:solidFill>
                <a:latin typeface="Meiryo UI" panose="020B0604030504040204" pitchFamily="50" charset="-128"/>
                <a:ea typeface="Meiryo UI" panose="020B0604030504040204" pitchFamily="50" charset="-128"/>
              </a:rPr>
              <a:t>患者流出入は、流出入発生後のデータ（診療行為発生地ベース）を分母で用いることにより、加味している（平成</a:t>
            </a:r>
            <a:r>
              <a:rPr lang="en-US" altLang="ja-JP" sz="646" dirty="0">
                <a:solidFill>
                  <a:prstClr val="black"/>
                </a:solidFill>
                <a:latin typeface="Meiryo UI" panose="020B0604030504040204" pitchFamily="50" charset="-128"/>
                <a:ea typeface="Meiryo UI" panose="020B0604030504040204" pitchFamily="50" charset="-128"/>
              </a:rPr>
              <a:t>26</a:t>
            </a:r>
            <a:r>
              <a:rPr lang="ja-JP" altLang="en-US" sz="646" dirty="0">
                <a:solidFill>
                  <a:prstClr val="black"/>
                </a:solidFill>
                <a:latin typeface="Meiryo UI" panose="020B0604030504040204" pitchFamily="50" charset="-128"/>
                <a:ea typeface="Meiryo UI" panose="020B0604030504040204" pitchFamily="50" charset="-128"/>
              </a:rPr>
              <a:t>年患者調査より）</a:t>
            </a:r>
            <a:endParaRPr lang="en-US" altLang="ja-JP" sz="923" dirty="0">
              <a:solidFill>
                <a:prstClr val="black"/>
              </a:solidFill>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xmlns="" id="{29E46BFE-35BD-4C33-972B-58BD8CD9C695}"/>
                  </a:ext>
                </a:extLst>
              </p:cNvPr>
              <p:cNvSpPr txBox="1"/>
              <p:nvPr/>
            </p:nvSpPr>
            <p:spPr>
              <a:xfrm>
                <a:off x="587757" y="3185465"/>
                <a:ext cx="7967379" cy="2431948"/>
              </a:xfrm>
              <a:prstGeom prst="rect">
                <a:avLst/>
              </a:prstGeom>
              <a:noFill/>
              <a:ln>
                <a:solidFill>
                  <a:schemeClr val="tx1"/>
                </a:solidFill>
                <a:prstDash val="sysDot"/>
              </a:ln>
            </p:spPr>
            <p:txBody>
              <a:bodyPr wrap="squar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・標準化診療所医師数　</a:t>
                </a:r>
                <a:r>
                  <a:rPr lang="en-US" altLang="ja-JP" sz="1363" dirty="0">
                    <a:solidFill>
                      <a:prstClr val="black"/>
                    </a:solidFill>
                    <a:latin typeface="ＭＳ Ｐゴシック" panose="020B0600070205080204" pitchFamily="50" charset="-128"/>
                    <a:ea typeface="ＭＳ Ｐゴシック" panose="020B0600070205080204" pitchFamily="50" charset="-128"/>
                  </a:rPr>
                  <a:t>=</a:t>
                </a:r>
                <a:r>
                  <a:rPr lang="ja-JP" altLang="en-US" sz="1363" dirty="0">
                    <a:solidFill>
                      <a:prstClr val="black"/>
                    </a:solidFill>
                    <a:latin typeface="ＭＳ Ｐゴシック" panose="020B0600070205080204" pitchFamily="50" charset="-128"/>
                    <a:ea typeface="ＭＳ Ｐゴシック" panose="020B0600070205080204" pitchFamily="50" charset="-128"/>
                  </a:rPr>
                  <a:t>　</a:t>
                </a:r>
                <a14:m>
                  <m:oMath xmlns:m="http://schemas.openxmlformats.org/officeDocument/2006/math">
                    <m:nary>
                      <m:naryPr>
                        <m:chr m:val="∑"/>
                        <m:subHide m:val="on"/>
                        <m:supHide m:val="on"/>
                        <m:ctrlPr>
                          <a:rPr lang="ja-JP" altLang="en-US" sz="1363" i="1">
                            <a:solidFill>
                              <a:prstClr val="black"/>
                            </a:solidFill>
                            <a:latin typeface="Cambria Math"/>
                          </a:rPr>
                        </m:ctrlPr>
                      </m:naryPr>
                      <m:sub/>
                      <m:sup/>
                      <m:e>
                        <m:r>
                          <a:rPr lang="ja-JP" altLang="en-US" sz="1363" i="1">
                            <a:solidFill>
                              <a:prstClr val="black"/>
                            </a:solidFill>
                            <a:latin typeface="Cambria Math" panose="02040503050406030204" pitchFamily="18" charset="0"/>
                          </a:rPr>
                          <m:t>性・年齢階級別医師数</m:t>
                        </m:r>
                        <m:r>
                          <a:rPr lang="en-US" altLang="ja-JP" sz="1363" i="1">
                            <a:solidFill>
                              <a:prstClr val="black"/>
                            </a:solidFill>
                            <a:latin typeface="Cambria Math" panose="02040503050406030204" pitchFamily="18" charset="0"/>
                          </a:rPr>
                          <m:t>×</m:t>
                        </m:r>
                        <m:f>
                          <m:fPr>
                            <m:ctrlPr>
                              <a:rPr lang="en-US" altLang="ja-JP" sz="1363" i="1">
                                <a:solidFill>
                                  <a:prstClr val="black"/>
                                </a:solidFill>
                                <a:latin typeface="Cambria Math"/>
                              </a:rPr>
                            </m:ctrlPr>
                          </m:fPr>
                          <m:num>
                            <m:r>
                              <a:rPr lang="ja-JP" altLang="en-US" sz="1363" i="1">
                                <a:solidFill>
                                  <a:prstClr val="black"/>
                                </a:solidFill>
                                <a:latin typeface="Cambria Math" panose="02040503050406030204" pitchFamily="18" charset="0"/>
                              </a:rPr>
                              <m:t>性・年齢階級別平均労働時間</m:t>
                            </m:r>
                          </m:num>
                          <m:den>
                            <m:r>
                              <a:rPr lang="ja-JP" altLang="en-US" sz="1363" i="1">
                                <a:solidFill>
                                  <a:prstClr val="black"/>
                                </a:solidFill>
                                <a:latin typeface="Cambria Math" panose="02040503050406030204" pitchFamily="18" charset="0"/>
                              </a:rPr>
                              <m:t>全診療所医師の平均労働時間</m:t>
                            </m:r>
                          </m:den>
                        </m:f>
                      </m:e>
                    </m:nary>
                  </m:oMath>
                </a14:m>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681"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a:t>
                </a:r>
                <a:r>
                  <a:rPr lang="ja-JP" altLang="en-US" sz="1363" u="sng" dirty="0">
                    <a:solidFill>
                      <a:prstClr val="black"/>
                    </a:solidFill>
                    <a:latin typeface="ＭＳ Ｐゴシック" panose="020B0600070205080204" pitchFamily="50" charset="-128"/>
                    <a:ea typeface="ＭＳ Ｐゴシック" panose="020B0600070205080204" pitchFamily="50" charset="-128"/>
                  </a:rPr>
                  <a:t>　地域の</a:t>
                </a:r>
                <a:r>
                  <a:rPr kumimoji="1" lang="ja-JP" altLang="en-US" sz="1363" u="sng" dirty="0">
                    <a:solidFill>
                      <a:prstClr val="black"/>
                    </a:solidFill>
                    <a:latin typeface="ＭＳ Ｐゴシック" panose="020B0600070205080204" pitchFamily="50" charset="-128"/>
                    <a:ea typeface="ＭＳ Ｐゴシック" panose="020B0600070205080204" pitchFamily="50" charset="-128"/>
                  </a:rPr>
                  <a:t>期待外来受療率　</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２）</a:t>
                </a:r>
                <a:endParaRPr lang="en-US" altLang="ja-JP" sz="1363" baseline="30000"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　　　　　　　　　　　　　　　　　　　　　　　　　　　　　　　　　　　　　　　</a:t>
                </a:r>
                <a:r>
                  <a:rPr lang="ja-JP" altLang="en-US" sz="1363" dirty="0">
                    <a:solidFill>
                      <a:prstClr val="black"/>
                    </a:solidFill>
                    <a:latin typeface="ＭＳ Ｐゴシック" panose="020B0600070205080204" pitchFamily="50" charset="-128"/>
                    <a:ea typeface="ＭＳ Ｐゴシック" panose="020B0600070205080204" pitchFamily="50" charset="-128"/>
                  </a:rPr>
                  <a:t>全国の期待外来受療率</a:t>
                </a:r>
                <a:endParaRPr lang="en-US" altLang="ja-JP" sz="1363" baseline="30000"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363" baseline="30000"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a:t>
                </a:r>
                <a:r>
                  <a:rPr lang="en-US" altLang="ja-JP" sz="1363" u="sng" dirty="0">
                    <a:solidFill>
                      <a:prstClr val="black"/>
                    </a:solidFill>
                    <a:latin typeface="ＭＳ Ｐゴシック" panose="020B0600070205080204" pitchFamily="50" charset="-128"/>
                    <a:ea typeface="ＭＳ Ｐゴシック" panose="020B0600070205080204" pitchFamily="50" charset="-128"/>
                  </a:rPr>
                  <a:t>Σ</a:t>
                </a:r>
                <a:r>
                  <a:rPr lang="ja-JP" altLang="en-US" sz="1363" u="sng" dirty="0">
                    <a:solidFill>
                      <a:prstClr val="black"/>
                    </a:solidFill>
                    <a:latin typeface="ＭＳ Ｐゴシック" panose="020B0600070205080204" pitchFamily="50" charset="-128"/>
                    <a:ea typeface="ＭＳ Ｐゴシック" panose="020B0600070205080204" pitchFamily="50" charset="-128"/>
                  </a:rPr>
                  <a:t>（全国の性・年齢階級別外来受療率</a:t>
                </a:r>
                <a:r>
                  <a:rPr lang="en-US" altLang="ja-JP" sz="1363" u="sng" dirty="0">
                    <a:solidFill>
                      <a:prstClr val="black"/>
                    </a:solidFill>
                    <a:latin typeface="ＭＳ Ｐゴシック" panose="020B0600070205080204" pitchFamily="50" charset="-128"/>
                    <a:ea typeface="ＭＳ Ｐゴシック" panose="020B0600070205080204" pitchFamily="50" charset="-128"/>
                  </a:rPr>
                  <a:t>×</a:t>
                </a:r>
                <a:r>
                  <a:rPr lang="ja-JP" altLang="en-US" sz="1363" u="sng" dirty="0">
                    <a:solidFill>
                      <a:prstClr val="black"/>
                    </a:solidFill>
                    <a:latin typeface="ＭＳ Ｐゴシック" panose="020B0600070205080204" pitchFamily="50" charset="-128"/>
                    <a:ea typeface="ＭＳ Ｐゴシック" panose="020B0600070205080204" pitchFamily="50" charset="-128"/>
                  </a:rPr>
                  <a:t>地域の性・年齢階級別人口）</a:t>
                </a:r>
                <a:endParaRPr lang="en-US" altLang="ja-JP" sz="1363" u="sng"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　　　　　　　　　　　　　　　　　　　　　　　　　　　　　　　　　　　　　　　地域の人口</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・地域の診療所の外来患者対応割合＝　</a:t>
                </a: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a:p>
                <a:pPr defTabSz="389586">
                  <a:defRPr/>
                </a:pPr>
                <a:endParaRPr lang="en-US" altLang="ja-JP" sz="1363" dirty="0">
                  <a:solidFill>
                    <a:prstClr val="black"/>
                  </a:solidFill>
                  <a:latin typeface="ＭＳ Ｐゴシック" panose="020B0600070205080204" pitchFamily="50" charset="-128"/>
                  <a:ea typeface="ＭＳ Ｐゴシック" panose="020B0600070205080204" pitchFamily="50" charset="-128"/>
                </a:endParaRPr>
              </a:p>
            </p:txBody>
          </p:sp>
        </mc:Choice>
        <mc:Fallback xmlns="">
          <p:sp>
            <p:nvSpPr>
              <p:cNvPr id="13" name="テキスト ボックス 12">
                <a:extLst>
                  <a:ext uri="{FF2B5EF4-FFF2-40B4-BE49-F238E27FC236}">
                    <a16:creationId xmlns:a16="http://schemas.microsoft.com/office/drawing/2014/main" id="{29E46BFE-35BD-4C33-972B-58BD8CD9C695}"/>
                  </a:ext>
                </a:extLst>
              </p:cNvPr>
              <p:cNvSpPr txBox="1">
                <a:spLocks noRot="1" noChangeAspect="1" noMove="1" noResize="1" noEditPoints="1" noAdjustHandles="1" noChangeArrowheads="1" noChangeShapeType="1" noTextEdit="1"/>
              </p:cNvSpPr>
              <p:nvPr/>
            </p:nvSpPr>
            <p:spPr>
              <a:xfrm>
                <a:off x="587757" y="3185465"/>
                <a:ext cx="7967379" cy="2431948"/>
              </a:xfrm>
              <a:prstGeom prst="rect">
                <a:avLst/>
              </a:prstGeom>
              <a:blipFill>
                <a:blip r:embed="rId3"/>
                <a:stretch>
                  <a:fillRect l="-76" t="-8500"/>
                </a:stretch>
              </a:blipFill>
              <a:ln>
                <a:solidFill>
                  <a:schemeClr val="tx1"/>
                </a:solidFill>
                <a:prstDash val="sysDot"/>
              </a:ln>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xmlns="" id="{172B94AE-68F7-42FB-ACB1-9450B6C55B0E}"/>
              </a:ext>
            </a:extLst>
          </p:cNvPr>
          <p:cNvSpPr txBox="1"/>
          <p:nvPr/>
        </p:nvSpPr>
        <p:spPr>
          <a:xfrm>
            <a:off x="2251137" y="2502660"/>
            <a:ext cx="1289135" cy="302070"/>
          </a:xfrm>
          <a:prstGeom prst="rect">
            <a:avLst/>
          </a:prstGeom>
          <a:noFill/>
        </p:spPr>
        <p:txBody>
          <a:bodyPr wrap="none" rtlCol="0">
            <a:spAutoFit/>
          </a:bodyPr>
          <a:lstStyle/>
          <a:p>
            <a:pPr defTabSz="389586">
              <a:defRPr/>
            </a:pPr>
            <a:r>
              <a:rPr lang="ja-JP" altLang="en-US" sz="1363" u="heavy" dirty="0">
                <a:solidFill>
                  <a:prstClr val="black"/>
                </a:solidFill>
                <a:latin typeface="ＭＳ Ｐゴシック" panose="020B0600070205080204" pitchFamily="50" charset="-128"/>
                <a:ea typeface="ＭＳ Ｐゴシック" panose="020B0600070205080204" pitchFamily="50" charset="-128"/>
              </a:rPr>
              <a:t>　地域の人口　</a:t>
            </a:r>
          </a:p>
        </p:txBody>
      </p:sp>
      <p:sp>
        <p:nvSpPr>
          <p:cNvPr id="15" name="テキスト ボックス 14">
            <a:extLst>
              <a:ext uri="{FF2B5EF4-FFF2-40B4-BE49-F238E27FC236}">
                <a16:creationId xmlns:a16="http://schemas.microsoft.com/office/drawing/2014/main" xmlns="" id="{509C43C6-6BC7-4CFE-BF6A-886EB60288AB}"/>
              </a:ext>
            </a:extLst>
          </p:cNvPr>
          <p:cNvSpPr txBox="1"/>
          <p:nvPr/>
        </p:nvSpPr>
        <p:spPr>
          <a:xfrm>
            <a:off x="4463935" y="2159892"/>
            <a:ext cx="2207938" cy="302070"/>
          </a:xfrm>
          <a:prstGeom prst="rect">
            <a:avLst/>
          </a:prstGeom>
          <a:noFill/>
        </p:spPr>
        <p:txBody>
          <a:bodyPr wrap="squar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標準化診療所医師数</a:t>
            </a:r>
          </a:p>
        </p:txBody>
      </p:sp>
      <p:cxnSp>
        <p:nvCxnSpPr>
          <p:cNvPr id="16" name="直線コネクタ 15">
            <a:extLst>
              <a:ext uri="{FF2B5EF4-FFF2-40B4-BE49-F238E27FC236}">
                <a16:creationId xmlns:a16="http://schemas.microsoft.com/office/drawing/2014/main" xmlns="" id="{742E5CE3-4E2E-4616-9937-69027E0EA6B9}"/>
              </a:ext>
            </a:extLst>
          </p:cNvPr>
          <p:cNvCxnSpPr/>
          <p:nvPr/>
        </p:nvCxnSpPr>
        <p:spPr>
          <a:xfrm>
            <a:off x="2142844" y="2498176"/>
            <a:ext cx="6412290" cy="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xmlns="" id="{4542D3EE-4A68-4BC4-959B-30A059113513}"/>
              </a:ext>
            </a:extLst>
          </p:cNvPr>
          <p:cNvSpPr txBox="1"/>
          <p:nvPr/>
        </p:nvSpPr>
        <p:spPr>
          <a:xfrm>
            <a:off x="3390000" y="2598582"/>
            <a:ext cx="359394" cy="302070"/>
          </a:xfrm>
          <a:prstGeom prst="rect">
            <a:avLst/>
          </a:prstGeom>
          <a:noFill/>
        </p:spPr>
        <p:txBody>
          <a:bodyPr wrap="none" rtlCol="0">
            <a:spAutoFit/>
          </a:bodyPr>
          <a:lstStyle/>
          <a:p>
            <a:pPr defTabSz="389586">
              <a:defRPr/>
            </a:pPr>
            <a:r>
              <a:rPr lang="en-US" altLang="ja-JP" sz="1363" dirty="0">
                <a:solidFill>
                  <a:prstClr val="black"/>
                </a:solidFill>
                <a:latin typeface="ＭＳ Ｐゴシック" panose="020B0600070205080204" pitchFamily="50" charset="-128"/>
                <a:ea typeface="ＭＳ Ｐゴシック" panose="020B0600070205080204" pitchFamily="50" charset="-128"/>
              </a:rPr>
              <a:t>×</a:t>
            </a:r>
            <a:endParaRPr lang="ja-JP" altLang="en-US" sz="1363"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xmlns="" id="{15E019F8-B6BC-4F61-B86D-2CD88C8E28EC}"/>
              </a:ext>
            </a:extLst>
          </p:cNvPr>
          <p:cNvSpPr txBox="1"/>
          <p:nvPr/>
        </p:nvSpPr>
        <p:spPr>
          <a:xfrm>
            <a:off x="3607219" y="2602596"/>
            <a:ext cx="2244525" cy="302070"/>
          </a:xfrm>
          <a:prstGeom prst="rect">
            <a:avLst/>
          </a:prstGeom>
          <a:noFill/>
          <a:ln>
            <a:noFill/>
          </a:ln>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地域の標準化受療率比</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１）</a:t>
            </a:r>
          </a:p>
        </p:txBody>
      </p:sp>
      <p:sp>
        <p:nvSpPr>
          <p:cNvPr id="20" name="テキスト ボックス 19">
            <a:extLst>
              <a:ext uri="{FF2B5EF4-FFF2-40B4-BE49-F238E27FC236}">
                <a16:creationId xmlns:a16="http://schemas.microsoft.com/office/drawing/2014/main" xmlns="" id="{DB796F7B-0374-4314-9E36-96198271FC1D}"/>
              </a:ext>
            </a:extLst>
          </p:cNvPr>
          <p:cNvSpPr txBox="1"/>
          <p:nvPr/>
        </p:nvSpPr>
        <p:spPr>
          <a:xfrm>
            <a:off x="2628460" y="2735157"/>
            <a:ext cx="535724" cy="302070"/>
          </a:xfrm>
          <a:prstGeom prst="rect">
            <a:avLst/>
          </a:prstGeom>
          <a:noFill/>
        </p:spPr>
        <p:txBody>
          <a:bodyPr wrap="none" rtlCol="0">
            <a:spAutoFit/>
          </a:bodyPr>
          <a:lstStyle/>
          <a:p>
            <a:pPr defTabSz="389586">
              <a:defRPr/>
            </a:pPr>
            <a:r>
              <a:rPr lang="en-US" altLang="ja-JP" sz="1363" dirty="0">
                <a:solidFill>
                  <a:prstClr val="black"/>
                </a:solidFill>
                <a:latin typeface="ＭＳ Ｐゴシック" panose="020B0600070205080204" pitchFamily="50" charset="-128"/>
                <a:ea typeface="ＭＳ Ｐゴシック" panose="020B0600070205080204" pitchFamily="50" charset="-128"/>
              </a:rPr>
              <a:t>10</a:t>
            </a:r>
            <a:r>
              <a:rPr lang="ja-JP" altLang="en-US" sz="1363" dirty="0">
                <a:solidFill>
                  <a:prstClr val="black"/>
                </a:solidFill>
                <a:latin typeface="ＭＳ Ｐゴシック" panose="020B0600070205080204" pitchFamily="50" charset="-128"/>
                <a:ea typeface="ＭＳ Ｐゴシック" panose="020B0600070205080204" pitchFamily="50" charset="-128"/>
              </a:rPr>
              <a:t>万</a:t>
            </a:r>
          </a:p>
        </p:txBody>
      </p:sp>
      <p:sp>
        <p:nvSpPr>
          <p:cNvPr id="21" name="テキスト ボックス 20">
            <a:extLst>
              <a:ext uri="{FF2B5EF4-FFF2-40B4-BE49-F238E27FC236}">
                <a16:creationId xmlns:a16="http://schemas.microsoft.com/office/drawing/2014/main" xmlns="" id="{E60D0F65-984D-4997-A4AE-628CB89E4490}"/>
              </a:ext>
            </a:extLst>
          </p:cNvPr>
          <p:cNvSpPr txBox="1"/>
          <p:nvPr/>
        </p:nvSpPr>
        <p:spPr>
          <a:xfrm>
            <a:off x="584876" y="4528684"/>
            <a:ext cx="2497800" cy="302070"/>
          </a:xfrm>
          <a:prstGeom prst="rect">
            <a:avLst/>
          </a:prstGeom>
          <a:noFill/>
          <a:ln>
            <a:noFill/>
          </a:ln>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・地域の期待外来受療率</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363" baseline="30000" dirty="0">
                <a:solidFill>
                  <a:prstClr val="black"/>
                </a:solidFill>
                <a:latin typeface="ＭＳ Ｐゴシック" panose="020B0600070205080204" pitchFamily="50" charset="-128"/>
                <a:ea typeface="ＭＳ Ｐゴシック" panose="020B0600070205080204" pitchFamily="50" charset="-128"/>
              </a:rPr>
              <a:t>２</a:t>
            </a:r>
            <a:r>
              <a:rPr lang="en-US" altLang="ja-JP" sz="1363" baseline="30000" dirty="0">
                <a:solidFill>
                  <a:prstClr val="black"/>
                </a:solidFill>
                <a:latin typeface="ＭＳ Ｐゴシック" panose="020B0600070205080204" pitchFamily="50" charset="-128"/>
                <a:ea typeface="ＭＳ Ｐゴシック" panose="020B0600070205080204" pitchFamily="50" charset="-128"/>
              </a:rPr>
              <a:t>) </a:t>
            </a:r>
            <a:r>
              <a:rPr lang="ja-JP" altLang="en-US" sz="1363" dirty="0">
                <a:solidFill>
                  <a:prstClr val="black"/>
                </a:solidFill>
                <a:latin typeface="ＭＳ Ｐゴシック" panose="020B0600070205080204" pitchFamily="50" charset="-128"/>
                <a:ea typeface="ＭＳ Ｐゴシック" panose="020B0600070205080204" pitchFamily="50" charset="-128"/>
              </a:rPr>
              <a:t>＝</a:t>
            </a:r>
          </a:p>
        </p:txBody>
      </p:sp>
      <p:sp>
        <p:nvSpPr>
          <p:cNvPr id="23" name="テキスト ボックス 22">
            <a:extLst>
              <a:ext uri="{FF2B5EF4-FFF2-40B4-BE49-F238E27FC236}">
                <a16:creationId xmlns:a16="http://schemas.microsoft.com/office/drawing/2014/main" xmlns="" id="{172B94AE-68F7-42FB-ACB1-9450B6C55B0E}"/>
              </a:ext>
            </a:extLst>
          </p:cNvPr>
          <p:cNvSpPr txBox="1"/>
          <p:nvPr/>
        </p:nvSpPr>
        <p:spPr>
          <a:xfrm>
            <a:off x="3888531" y="4957721"/>
            <a:ext cx="2630848" cy="302070"/>
          </a:xfrm>
          <a:prstGeom prst="rect">
            <a:avLst/>
          </a:prstGeom>
          <a:noFill/>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地域の診療所の外来延べ患者数</a:t>
            </a:r>
          </a:p>
        </p:txBody>
      </p:sp>
      <p:sp>
        <p:nvSpPr>
          <p:cNvPr id="24" name="テキスト ボックス 23">
            <a:extLst>
              <a:ext uri="{FF2B5EF4-FFF2-40B4-BE49-F238E27FC236}">
                <a16:creationId xmlns:a16="http://schemas.microsoft.com/office/drawing/2014/main" xmlns="" id="{172B94AE-68F7-42FB-ACB1-9450B6C55B0E}"/>
              </a:ext>
            </a:extLst>
          </p:cNvPr>
          <p:cNvSpPr txBox="1"/>
          <p:nvPr/>
        </p:nvSpPr>
        <p:spPr>
          <a:xfrm>
            <a:off x="3648217" y="5210693"/>
            <a:ext cx="3113353" cy="302070"/>
          </a:xfrm>
          <a:prstGeom prst="rect">
            <a:avLst/>
          </a:prstGeom>
          <a:noFill/>
        </p:spPr>
        <p:txBody>
          <a:bodyPr wrap="none" rtlCol="0">
            <a:spAutoFit/>
          </a:bodyPr>
          <a:lstStyle/>
          <a:p>
            <a:pPr defTabSz="389586">
              <a:defRPr/>
            </a:pPr>
            <a:r>
              <a:rPr lang="ja-JP" altLang="en-US" sz="1363" dirty="0">
                <a:solidFill>
                  <a:prstClr val="black"/>
                </a:solidFill>
                <a:latin typeface="ＭＳ Ｐゴシック" panose="020B0600070205080204" pitchFamily="50" charset="-128"/>
                <a:ea typeface="ＭＳ Ｐゴシック" panose="020B0600070205080204" pitchFamily="50" charset="-128"/>
              </a:rPr>
              <a:t>地域の診療所と病院の外来延べ患者数</a:t>
            </a:r>
          </a:p>
        </p:txBody>
      </p:sp>
      <p:cxnSp>
        <p:nvCxnSpPr>
          <p:cNvPr id="25" name="直線コネクタ 24">
            <a:extLst>
              <a:ext uri="{FF2B5EF4-FFF2-40B4-BE49-F238E27FC236}">
                <a16:creationId xmlns:a16="http://schemas.microsoft.com/office/drawing/2014/main" xmlns="" id="{742E5CE3-4E2E-4616-9937-69027E0EA6B9}"/>
              </a:ext>
            </a:extLst>
          </p:cNvPr>
          <p:cNvCxnSpPr/>
          <p:nvPr/>
        </p:nvCxnSpPr>
        <p:spPr>
          <a:xfrm>
            <a:off x="3642464" y="5244376"/>
            <a:ext cx="3137085" cy="8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87757" y="4023803"/>
            <a:ext cx="2667718" cy="291170"/>
          </a:xfrm>
          <a:prstGeom prst="rect">
            <a:avLst/>
          </a:prstGeom>
          <a:noFill/>
        </p:spPr>
        <p:txBody>
          <a:bodyPr wrap="none" rtlCol="0">
            <a:spAutoFit/>
          </a:bodyPr>
          <a:lstStyle/>
          <a:p>
            <a:pPr defTabSz="844083">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・地域の標準化外来受療率比</a:t>
            </a:r>
            <a:r>
              <a:rPr lang="en-US" altLang="ja-JP" sz="1292"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292" baseline="30000" dirty="0">
                <a:solidFill>
                  <a:prstClr val="black"/>
                </a:solidFill>
                <a:latin typeface="ＭＳ Ｐゴシック" panose="020B0600070205080204" pitchFamily="50" charset="-128"/>
                <a:ea typeface="ＭＳ Ｐゴシック" panose="020B0600070205080204" pitchFamily="50" charset="-128"/>
              </a:rPr>
              <a:t>１</a:t>
            </a:r>
            <a:r>
              <a:rPr lang="en-US" altLang="ja-JP" sz="1292"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a:t>
            </a:r>
            <a:endParaRPr kumimoji="1"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682336" y="2611544"/>
            <a:ext cx="3165610" cy="291170"/>
          </a:xfrm>
          <a:prstGeom prst="rect">
            <a:avLst/>
          </a:prstGeom>
          <a:noFill/>
        </p:spPr>
        <p:txBody>
          <a:bodyPr wrap="none" rtlCol="0">
            <a:spAutoFit/>
          </a:bodyPr>
          <a:lstStyle/>
          <a:p>
            <a:pPr marL="44096" defTabSz="389586">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地域の診療所の外来患者対応割合</a:t>
            </a:r>
            <a:r>
              <a:rPr lang="ja-JP" altLang="en-US" sz="1292" baseline="30000" dirty="0">
                <a:solidFill>
                  <a:prstClr val="black"/>
                </a:solidFill>
                <a:latin typeface="ＭＳ Ｐゴシック" panose="020B0600070205080204" pitchFamily="50" charset="-128"/>
                <a:ea typeface="ＭＳ Ｐゴシック" panose="020B0600070205080204" pitchFamily="50" charset="-128"/>
              </a:rPr>
              <a:t>（</a:t>
            </a:r>
            <a:r>
              <a:rPr lang="en-US" altLang="ja-JP" sz="1292"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292" baseline="30000" dirty="0">
                <a:solidFill>
                  <a:prstClr val="black"/>
                </a:solidFill>
                <a:latin typeface="ＭＳ Ｐゴシック" panose="020B0600070205080204" pitchFamily="50" charset="-128"/>
                <a:ea typeface="ＭＳ Ｐゴシック" panose="020B0600070205080204" pitchFamily="50" charset="-128"/>
              </a:rPr>
              <a:t>３）</a:t>
            </a:r>
            <a:endParaRPr lang="en-US" altLang="ja-JP" sz="1292"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大かっこ 5"/>
          <p:cNvSpPr/>
          <p:nvPr/>
        </p:nvSpPr>
        <p:spPr>
          <a:xfrm>
            <a:off x="2251138" y="2560390"/>
            <a:ext cx="3529542" cy="45810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22" name="Rectangle 2">
            <a:extLst>
              <a:ext uri="{FF2B5EF4-FFF2-40B4-BE49-F238E27FC236}">
                <a16:creationId xmlns:a16="http://schemas.microsoft.com/office/drawing/2014/main" xmlns="" id="{216FC505-303D-4B88-A69A-08DC3E083665}"/>
              </a:ext>
            </a:extLst>
          </p:cNvPr>
          <p:cNvSpPr txBox="1">
            <a:spLocks noChangeArrowheads="1"/>
          </p:cNvSpPr>
          <p:nvPr/>
        </p:nvSpPr>
        <p:spPr>
          <a:xfrm>
            <a:off x="-1108" y="467170"/>
            <a:ext cx="9145108" cy="49513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defTabSz="844083">
              <a:lnSpc>
                <a:spcPct val="160000"/>
              </a:lnSpc>
              <a:defRPr/>
            </a:pPr>
            <a:r>
              <a:rPr kumimoji="1" lang="en-US" altLang="ja-JP" sz="1846" b="1" dirty="0">
                <a:solidFill>
                  <a:prstClr val="black"/>
                </a:solidFill>
                <a:latin typeface="Meiryo UI" panose="020B0604030504040204" pitchFamily="50" charset="-128"/>
                <a:ea typeface="Meiryo UI" panose="020B0604030504040204" pitchFamily="50" charset="-128"/>
              </a:rPr>
              <a:t>Ⅱ</a:t>
            </a:r>
            <a:r>
              <a:rPr kumimoji="1" lang="ja-JP" altLang="en-US" sz="1846" b="1" dirty="0">
                <a:solidFill>
                  <a:prstClr val="black"/>
                </a:solidFill>
                <a:latin typeface="Meiryo UI" panose="020B0604030504040204" pitchFamily="50" charset="-128"/>
                <a:ea typeface="Meiryo UI" panose="020B0604030504040204" pitchFamily="50" charset="-128"/>
              </a:rPr>
              <a:t>　外来医師偏在指標の算出式</a:t>
            </a:r>
          </a:p>
        </p:txBody>
      </p:sp>
      <p:sp>
        <p:nvSpPr>
          <p:cNvPr id="2" name="スライド番号プレースホルダー 1"/>
          <p:cNvSpPr>
            <a:spLocks noGrp="1"/>
          </p:cNvSpPr>
          <p:nvPr>
            <p:ph type="sldNum" sz="quarter" idx="12"/>
          </p:nvPr>
        </p:nvSpPr>
        <p:spPr>
          <a:xfrm>
            <a:off x="6748902" y="6424391"/>
            <a:ext cx="2133600" cy="337038"/>
          </a:xfrm>
        </p:spPr>
        <p:txBody>
          <a:bodyPr/>
          <a:lstStyle/>
          <a:p>
            <a:pPr defTabSz="422041">
              <a:defRPr/>
            </a:pPr>
            <a:fld id="{9E2A29CB-BA86-48A6-80E1-CB8750A963B5}" type="slidenum">
              <a:rPr lang="ja-JP" altLang="en-US" sz="1292">
                <a:solidFill>
                  <a:prstClr val="black">
                    <a:tint val="75000"/>
                  </a:prstClr>
                </a:solidFill>
                <a:latin typeface="Calibri"/>
                <a:ea typeface="ＭＳ Ｐゴシック" panose="020B0600070205080204" pitchFamily="50" charset="-128"/>
              </a:rPr>
              <a:pPr defTabSz="422041">
                <a:defRPr/>
              </a:pPr>
              <a:t>4</a:t>
            </a:fld>
            <a:endParaRPr lang="ja-JP" altLang="en-US" sz="1292" dirty="0">
              <a:solidFill>
                <a:prstClr val="black">
                  <a:tint val="75000"/>
                </a:prstClr>
              </a:solidFill>
              <a:latin typeface="Calibri"/>
              <a:ea typeface="ＭＳ Ｐゴシック" panose="020B0600070205080204" pitchFamily="50" charset="-128"/>
            </a:endParaRPr>
          </a:p>
        </p:txBody>
      </p:sp>
      <p:sp>
        <p:nvSpPr>
          <p:cNvPr id="19" name="テキスト ボックス 18"/>
          <p:cNvSpPr txBox="1"/>
          <p:nvPr/>
        </p:nvSpPr>
        <p:spPr>
          <a:xfrm>
            <a:off x="7144007" y="63864"/>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108300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216FC505-303D-4B88-A69A-08DC3E083665}"/>
              </a:ext>
            </a:extLst>
          </p:cNvPr>
          <p:cNvSpPr txBox="1">
            <a:spLocks noChangeArrowheads="1"/>
          </p:cNvSpPr>
          <p:nvPr/>
        </p:nvSpPr>
        <p:spPr>
          <a:xfrm>
            <a:off x="0" y="475883"/>
            <a:ext cx="9145108" cy="49513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defTabSz="844083">
              <a:lnSpc>
                <a:spcPct val="160000"/>
              </a:lnSpc>
              <a:defRPr/>
            </a:pPr>
            <a:endParaRPr kumimoji="1" lang="ja-JP" altLang="en-US" sz="1846"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51693" y="594636"/>
            <a:ext cx="8440615" cy="376385"/>
          </a:xfrm>
          <a:prstGeom prst="rect">
            <a:avLst/>
          </a:prstGeom>
          <a:noFill/>
        </p:spPr>
        <p:txBody>
          <a:bodyPr wrap="square" rtlCol="0">
            <a:spAutoFit/>
          </a:bodyPr>
          <a:lstStyle/>
          <a:p>
            <a:pPr algn="ctr" defTabSz="844083">
              <a:defRPr/>
            </a:pPr>
            <a:r>
              <a:rPr kumimoji="1" lang="ja-JP" altLang="en-US" sz="1846" dirty="0">
                <a:solidFill>
                  <a:prstClr val="black"/>
                </a:solidFill>
                <a:latin typeface="メイリオ" panose="020B0604030504040204" pitchFamily="50" charset="-128"/>
                <a:ea typeface="メイリオ" panose="020B0604030504040204" pitchFamily="50" charset="-128"/>
              </a:rPr>
              <a:t>医療機器の地域毎の台数に関する指標の算出式</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xmlns="" id="{31AA6F3D-C16E-4E3B-8208-20906B2E1A27}"/>
                  </a:ext>
                </a:extLst>
              </p:cNvPr>
              <p:cNvSpPr txBox="1"/>
              <p:nvPr/>
            </p:nvSpPr>
            <p:spPr>
              <a:xfrm>
                <a:off x="251520" y="2589348"/>
                <a:ext cx="8640960" cy="4143827"/>
              </a:xfrm>
              <a:prstGeom prst="rect">
                <a:avLst/>
              </a:prstGeom>
              <a:solidFill>
                <a:schemeClr val="bg1">
                  <a:lumMod val="95000"/>
                </a:schemeClr>
              </a:solidFill>
              <a:ln w="12700" cap="flat" cmpd="sng" algn="ctr">
                <a:solidFill>
                  <a:srgbClr val="3E5E84"/>
                </a:solidFill>
                <a:prstDash val="solid"/>
                <a:round/>
                <a:headEnd type="none" w="med" len="med"/>
                <a:tailEnd type="none" w="med" len="med"/>
              </a:ln>
            </p:spPr>
            <p:txBody>
              <a:bodyPr wrap="square" rtlCol="0">
                <a:spAutoFit/>
              </a:bodyPr>
              <a:lstStyle/>
              <a:p>
                <a:pPr marL="44097" defTabSz="389586">
                  <a:defRPr/>
                </a:pPr>
                <a:r>
                  <a:rPr lang="en-US" altLang="ja-JP" sz="1477" spc="-17" dirty="0">
                    <a:solidFill>
                      <a:prstClr val="black"/>
                    </a:solidFill>
                    <a:latin typeface="Meiryo UI" panose="020B0604030504040204" pitchFamily="50" charset="-128"/>
                    <a:ea typeface="Meiryo UI" panose="020B0604030504040204" pitchFamily="50" charset="-128"/>
                  </a:rPr>
                  <a:t>【</a:t>
                </a:r>
                <a:r>
                  <a:rPr lang="ja-JP" altLang="en-US" sz="1477" spc="-17" dirty="0">
                    <a:solidFill>
                      <a:prstClr val="black"/>
                    </a:solidFill>
                    <a:latin typeface="Meiryo UI" panose="020B0604030504040204" pitchFamily="50" charset="-128"/>
                    <a:ea typeface="Meiryo UI" panose="020B0604030504040204" pitchFamily="50" charset="-128"/>
                  </a:rPr>
                  <a:t>医療機器ごとに下記の指標を計算し、可視化の際の参考とする</a:t>
                </a:r>
                <a:r>
                  <a:rPr lang="en-US" altLang="ja-JP" sz="1477" spc="-17" dirty="0">
                    <a:solidFill>
                      <a:prstClr val="black"/>
                    </a:solidFill>
                    <a:latin typeface="Meiryo UI" panose="020B0604030504040204" pitchFamily="50" charset="-128"/>
                    <a:ea typeface="Meiryo UI" panose="020B0604030504040204" pitchFamily="50" charset="-128"/>
                  </a:rPr>
                  <a:t>】</a:t>
                </a:r>
              </a:p>
              <a:p>
                <a:pPr marL="44097" defTabSz="389586">
                  <a:defRPr/>
                </a:pPr>
                <a:endParaRPr lang="en-US" altLang="ja-JP" sz="1477" spc="-17" dirty="0">
                  <a:solidFill>
                    <a:prstClr val="black"/>
                  </a:solidFill>
                  <a:latin typeface="Meiryo UI" panose="020B0604030504040204" pitchFamily="50" charset="-128"/>
                  <a:ea typeface="Meiryo UI" panose="020B0604030504040204" pitchFamily="50" charset="-128"/>
                </a:endParaRPr>
              </a:p>
              <a:p>
                <a:pPr marL="243492" indent="-199394" defTabSz="389586">
                  <a:buFont typeface="Arial" panose="020B0604020202020204" pitchFamily="34" charset="0"/>
                  <a:buChar char="•"/>
                  <a:defRPr/>
                </a:pPr>
                <a:r>
                  <a:rPr lang="ja-JP" altLang="en-US" sz="1477" spc="-17" dirty="0">
                    <a:solidFill>
                      <a:prstClr val="black"/>
                    </a:solidFill>
                    <a:latin typeface="Meiryo UI" panose="020B0604030504040204" pitchFamily="50" charset="-128"/>
                    <a:ea typeface="Meiryo UI" panose="020B0604030504040204" pitchFamily="50" charset="-128"/>
                  </a:rPr>
                  <a:t>人口十万人対医療機器台数をベースに、地域ごとの性・年齢階級による検査率の違いを調整する。</a:t>
                </a:r>
                <a:endParaRPr lang="en-US" altLang="ja-JP" sz="1477" spc="-1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14:m>
                  <m:oMathPara xmlns:m="http://schemas.openxmlformats.org/officeDocument/2006/math">
                    <m:oMathParaPr>
                      <m:jc m:val="centerGroup"/>
                    </m:oMathParaPr>
                    <m:oMath xmlns:m="http://schemas.openxmlformats.org/officeDocument/2006/math">
                      <m:r>
                        <a:rPr lang="ja-JP" altLang="en-US" sz="1846">
                          <a:solidFill>
                            <a:prstClr val="black"/>
                          </a:solidFill>
                          <a:latin typeface="Cambria Math" panose="02040503050406030204" pitchFamily="18" charset="0"/>
                          <a:ea typeface="Meiryo UI" panose="020B0604030504040204" pitchFamily="50" charset="-128"/>
                        </a:rPr>
                        <m:t>調整人口</m:t>
                      </m:r>
                      <m:r>
                        <a:rPr lang="ja-JP" altLang="en-US" sz="1846" i="1">
                          <a:solidFill>
                            <a:prstClr val="black"/>
                          </a:solidFill>
                          <a:latin typeface="Cambria Math" panose="02040503050406030204" pitchFamily="18" charset="0"/>
                          <a:ea typeface="Meiryo UI" panose="020B0604030504040204" pitchFamily="50" charset="-128"/>
                        </a:rPr>
                        <m:t>当たり台数</m:t>
                      </m:r>
                      <m:r>
                        <a:rPr lang="en-US" altLang="ja-JP" sz="1846">
                          <a:solidFill>
                            <a:prstClr val="black"/>
                          </a:solidFill>
                          <a:latin typeface="Cambria Math" panose="02040503050406030204" pitchFamily="18" charset="0"/>
                          <a:ea typeface="Cambria Math" panose="02040503050406030204" pitchFamily="18" charset="0"/>
                        </a:rPr>
                        <m:t>=</m:t>
                      </m:r>
                      <m:f>
                        <m:fPr>
                          <m:ctrlPr>
                            <a:rPr lang="en-US" altLang="ja-JP" sz="1846" i="1">
                              <a:solidFill>
                                <a:prstClr val="black"/>
                              </a:solidFill>
                              <a:latin typeface="Cambria Math"/>
                              <a:ea typeface="Cambria Math" panose="02040503050406030204" pitchFamily="18" charset="0"/>
                            </a:rPr>
                          </m:ctrlPr>
                        </m:fPr>
                        <m:num>
                          <m:r>
                            <a:rPr lang="ja-JP" altLang="en-US" sz="1846">
                              <a:solidFill>
                                <a:prstClr val="black"/>
                              </a:solidFill>
                              <a:latin typeface="Cambria Math" panose="02040503050406030204" pitchFamily="18" charset="0"/>
                              <a:ea typeface="Meiryo UI" panose="020B0604030504040204" pitchFamily="50" charset="-128"/>
                            </a:rPr>
                            <m:t>地域の医療機器の台数</m:t>
                          </m:r>
                        </m:num>
                        <m:den>
                          <m:f>
                            <m:fPr>
                              <m:ctrlPr>
                                <a:rPr lang="en-US" altLang="ja-JP" sz="1846" i="1">
                                  <a:solidFill>
                                    <a:prstClr val="black"/>
                                  </a:solidFill>
                                  <a:latin typeface="Cambria Math"/>
                                  <a:ea typeface="Cambria Math" panose="02040503050406030204" pitchFamily="18" charset="0"/>
                                </a:rPr>
                              </m:ctrlPr>
                            </m:fPr>
                            <m:num>
                              <m:r>
                                <a:rPr lang="ja-JP" altLang="en-US" sz="1846">
                                  <a:solidFill>
                                    <a:prstClr val="black"/>
                                  </a:solidFill>
                                  <a:latin typeface="Cambria Math" panose="02040503050406030204" pitchFamily="18" charset="0"/>
                                  <a:ea typeface="Meiryo UI" panose="020B0604030504040204" pitchFamily="50" charset="-128"/>
                                </a:rPr>
                                <m:t>地域の人口</m:t>
                              </m:r>
                            </m:num>
                            <m:den>
                              <m:r>
                                <a:rPr lang="en-US" altLang="ja-JP" sz="1846">
                                  <a:solidFill>
                                    <a:prstClr val="black"/>
                                  </a:solidFill>
                                  <a:latin typeface="Cambria Math" panose="02040503050406030204" pitchFamily="18" charset="0"/>
                                  <a:ea typeface="Cambria Math" panose="02040503050406030204" pitchFamily="18" charset="0"/>
                                </a:rPr>
                                <m:t>100,000</m:t>
                              </m:r>
                            </m:den>
                          </m:f>
                          <m:r>
                            <a:rPr lang="en-US" altLang="ja-JP" sz="1846">
                              <a:solidFill>
                                <a:prstClr val="black"/>
                              </a:solidFill>
                              <a:latin typeface="Cambria Math" panose="02040503050406030204" pitchFamily="18" charset="0"/>
                              <a:ea typeface="Cambria Math" panose="02040503050406030204" pitchFamily="18" charset="0"/>
                            </a:rPr>
                            <m:t>×</m:t>
                          </m:r>
                          <m:r>
                            <a:rPr lang="ja-JP" altLang="en-US" sz="1846">
                              <a:solidFill>
                                <a:prstClr val="black"/>
                              </a:solidFill>
                              <a:latin typeface="Cambria Math" panose="02040503050406030204" pitchFamily="18" charset="0"/>
                              <a:ea typeface="Meiryo UI" panose="020B0604030504040204" pitchFamily="50" charset="-128"/>
                            </a:rPr>
                            <m:t>地域の標準化検査率比</m:t>
                          </m:r>
                          <m:r>
                            <a:rPr lang="en-US" altLang="ja-JP" sz="1846" i="1">
                              <a:solidFill>
                                <a:prstClr val="black"/>
                              </a:solidFill>
                              <a:latin typeface="Cambria Math" panose="02040503050406030204" pitchFamily="18" charset="0"/>
                              <a:ea typeface="Cambria Math" panose="02040503050406030204" pitchFamily="18" charset="0"/>
                            </a:rPr>
                            <m:t> </m:t>
                          </m:r>
                        </m:den>
                      </m:f>
                    </m:oMath>
                  </m:oMathPara>
                </a14:m>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p:txBody>
          </p:sp>
        </mc:Choice>
        <mc:Fallback xmlns="">
          <p:sp>
            <p:nvSpPr>
              <p:cNvPr id="12" name="テキスト ボックス 11">
                <a:extLst>
                  <a:ext uri="{FF2B5EF4-FFF2-40B4-BE49-F238E27FC236}">
                    <a16:creationId xmlns:a16="http://schemas.microsoft.com/office/drawing/2014/main" id="{31AA6F3D-C16E-4E3B-8208-20906B2E1A27}"/>
                  </a:ext>
                </a:extLst>
              </p:cNvPr>
              <p:cNvSpPr txBox="1">
                <a:spLocks noRot="1" noChangeAspect="1" noMove="1" noResize="1" noEditPoints="1" noAdjustHandles="1" noChangeArrowheads="1" noChangeShapeType="1" noTextEdit="1"/>
              </p:cNvSpPr>
              <p:nvPr/>
            </p:nvSpPr>
            <p:spPr>
              <a:xfrm>
                <a:off x="251520" y="2589348"/>
                <a:ext cx="8640960" cy="4143827"/>
              </a:xfrm>
              <a:prstGeom prst="rect">
                <a:avLst/>
              </a:prstGeom>
              <a:blipFill>
                <a:blip r:embed="rId2"/>
                <a:stretch>
                  <a:fillRect t="-147"/>
                </a:stretch>
              </a:blipFill>
              <a:ln w="12700" cap="flat" cmpd="sng" algn="ctr">
                <a:solidFill>
                  <a:srgbClr val="3E5E84"/>
                </a:solidFill>
                <a:prstDash val="solid"/>
                <a:round/>
                <a:headEnd type="none" w="med" len="med"/>
                <a:tailEnd type="none" w="med" len="me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351693" y="4590250"/>
                <a:ext cx="8440615" cy="1915396"/>
              </a:xfrm>
              <a:prstGeom prst="rect">
                <a:avLst/>
              </a:prstGeom>
              <a:ln w="19050">
                <a:solidFill>
                  <a:schemeClr val="tx1"/>
                </a:solidFill>
                <a:prstDash val="dash"/>
              </a:ln>
            </p:spPr>
            <p:txBody>
              <a:bodyPr wrap="square">
                <a:spAutoFit/>
              </a:bodyPr>
              <a:lstStyle/>
              <a:p>
                <a:pPr marL="44096" defTabSz="389586">
                  <a:defRPr/>
                </a:pPr>
                <a:endParaRPr lang="en-US" altLang="ja-JP" sz="1477" dirty="0">
                  <a:solidFill>
                    <a:prstClr val="black"/>
                  </a:solidFill>
                  <a:latin typeface="Cambria Math" panose="02040503050406030204" pitchFamily="18" charset="0"/>
                  <a:ea typeface="Meiryo UI" panose="020B0604030504040204" pitchFamily="50" charset="-128"/>
                </a:endParaRPr>
              </a:p>
              <a:p>
                <a:pPr marL="44096" defTabSz="389586">
                  <a:defRPr/>
                </a:pPr>
                <a14:m>
                  <m:oMathPara xmlns:m="http://schemas.openxmlformats.org/officeDocument/2006/math">
                    <m:oMathParaPr>
                      <m:jc m:val="left"/>
                    </m:oMathParaPr>
                    <m:oMath xmlns:m="http://schemas.openxmlformats.org/officeDocument/2006/math">
                      <m:r>
                        <a:rPr lang="ja-JP" altLang="en-US" sz="1477">
                          <a:solidFill>
                            <a:prstClr val="black"/>
                          </a:solidFill>
                          <a:latin typeface="Cambria Math" panose="02040503050406030204" pitchFamily="18" charset="0"/>
                          <a:ea typeface="Meiryo UI" panose="020B0604030504040204" pitchFamily="50" charset="-128"/>
                        </a:rPr>
                        <m:t>地域の標準化検査率比</m:t>
                      </m:r>
                      <m:r>
                        <a:rPr lang="en-US" altLang="ja-JP" sz="1477">
                          <a:solidFill>
                            <a:prstClr val="black"/>
                          </a:solidFill>
                          <a:latin typeface="Cambria Math" panose="02040503050406030204" pitchFamily="18" charset="0"/>
                          <a:ea typeface="Cambria Math" panose="02040503050406030204" pitchFamily="18" charset="0"/>
                        </a:rPr>
                        <m:t>=</m:t>
                      </m:r>
                      <m:f>
                        <m:fPr>
                          <m:ctrlPr>
                            <a:rPr lang="en-US" altLang="ja-JP" sz="1477" i="1">
                              <a:solidFill>
                                <a:prstClr val="black"/>
                              </a:solidFill>
                              <a:latin typeface="Cambria Math"/>
                              <a:ea typeface="Cambria Math" panose="02040503050406030204" pitchFamily="18" charset="0"/>
                            </a:rPr>
                          </m:ctrlPr>
                        </m:fPr>
                        <m:num>
                          <m:r>
                            <a:rPr lang="ja-JP" altLang="en-US" sz="1477" i="1">
                              <a:solidFill>
                                <a:prstClr val="black"/>
                              </a:solidFill>
                              <a:latin typeface="Cambria Math" panose="02040503050406030204" pitchFamily="18" charset="0"/>
                              <a:ea typeface="Meiryo UI" panose="020B0604030504040204" pitchFamily="50" charset="-128"/>
                            </a:rPr>
                            <m:t>地域の性年齢調整人口当たり期待検査数（外来）</m:t>
                          </m:r>
                        </m:num>
                        <m:den>
                          <m:r>
                            <a:rPr lang="ja-JP" altLang="en-US" sz="1477" i="1">
                              <a:solidFill>
                                <a:prstClr val="black"/>
                              </a:solidFill>
                              <a:latin typeface="Cambria Math" panose="02040503050406030204" pitchFamily="18" charset="0"/>
                              <a:ea typeface="Meiryo UI" panose="020B0604030504040204" pitchFamily="50" charset="-128"/>
                            </a:rPr>
                            <m:t>全国の人口当たり期待検査数（外来）</m:t>
                          </m:r>
                        </m:den>
                      </m:f>
                    </m:oMath>
                  </m:oMathPara>
                </a14:m>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Cambria Math" panose="02040503050406030204" pitchFamily="18" charset="0"/>
                  <a:ea typeface="Meiryo UI" panose="020B0604030504040204" pitchFamily="50" charset="-128"/>
                </a:endParaRPr>
              </a:p>
              <a:p>
                <a:pPr marL="44096" defTabSz="389586">
                  <a:defRPr/>
                </a:pPr>
                <a14:m>
                  <m:oMathPara xmlns:m="http://schemas.openxmlformats.org/officeDocument/2006/math">
                    <m:oMathParaPr>
                      <m:jc m:val="left"/>
                    </m:oMathParaPr>
                    <m:oMath xmlns:m="http://schemas.openxmlformats.org/officeDocument/2006/math">
                      <m:r>
                        <a:rPr lang="ja-JP" altLang="en-US" sz="1477">
                          <a:solidFill>
                            <a:prstClr val="black"/>
                          </a:solidFill>
                          <a:latin typeface="Cambria Math" panose="02040503050406030204" pitchFamily="18" charset="0"/>
                          <a:ea typeface="Meiryo UI" panose="020B0604030504040204" pitchFamily="50" charset="-128"/>
                        </a:rPr>
                        <m:t>地域の</m:t>
                      </m:r>
                      <m:r>
                        <a:rPr lang="ja-JP" altLang="en-US" sz="1477" i="1">
                          <a:solidFill>
                            <a:prstClr val="black"/>
                          </a:solidFill>
                          <a:latin typeface="Cambria Math" panose="02040503050406030204" pitchFamily="18" charset="0"/>
                          <a:ea typeface="Meiryo UI" panose="020B0604030504040204" pitchFamily="50" charset="-128"/>
                        </a:rPr>
                        <m:t>人口当たり期待検査数</m:t>
                      </m:r>
                      <m:r>
                        <a:rPr lang="en-US" altLang="ja-JP" sz="1477">
                          <a:solidFill>
                            <a:prstClr val="black"/>
                          </a:solidFill>
                          <a:latin typeface="Cambria Math" panose="02040503050406030204" pitchFamily="18" charset="0"/>
                          <a:ea typeface="Cambria Math" panose="02040503050406030204" pitchFamily="18" charset="0"/>
                        </a:rPr>
                        <m:t>=</m:t>
                      </m:r>
                      <m:f>
                        <m:fPr>
                          <m:ctrlPr>
                            <a:rPr lang="en-US" altLang="ja-JP" sz="1477" i="1">
                              <a:solidFill>
                                <a:prstClr val="black"/>
                              </a:solidFill>
                              <a:latin typeface="Cambria Math"/>
                              <a:ea typeface="Cambria Math" panose="02040503050406030204" pitchFamily="18" charset="0"/>
                            </a:rPr>
                          </m:ctrlPr>
                        </m:fPr>
                        <m:num>
                          <m:nary>
                            <m:naryPr>
                              <m:chr m:val="∑"/>
                              <m:subHide m:val="on"/>
                              <m:supHide m:val="on"/>
                              <m:ctrlPr>
                                <a:rPr lang="en-US" altLang="ja-JP" sz="1477" i="1">
                                  <a:solidFill>
                                    <a:prstClr val="black"/>
                                  </a:solidFill>
                                  <a:latin typeface="Cambria Math"/>
                                  <a:ea typeface="Cambria Math" panose="02040503050406030204" pitchFamily="18" charset="0"/>
                                </a:rPr>
                              </m:ctrlPr>
                            </m:naryPr>
                            <m:sub/>
                            <m:sup/>
                            <m:e>
                              <m:d>
                                <m:dPr>
                                  <m:begChr m:val="{"/>
                                  <m:endChr m:val="}"/>
                                  <m:ctrlPr>
                                    <a:rPr lang="en-US" altLang="ja-JP" sz="1477" i="1">
                                      <a:solidFill>
                                        <a:prstClr val="black"/>
                                      </a:solidFill>
                                      <a:latin typeface="Cambria Math"/>
                                      <a:ea typeface="Cambria Math" panose="02040503050406030204" pitchFamily="18" charset="0"/>
                                    </a:rPr>
                                  </m:ctrlPr>
                                </m:dPr>
                                <m:e>
                                  <m:f>
                                    <m:fPr>
                                      <m:ctrlPr>
                                        <a:rPr lang="en-US" altLang="ja-JP" sz="1477" i="1">
                                          <a:solidFill>
                                            <a:prstClr val="black"/>
                                          </a:solidFill>
                                          <a:latin typeface="Cambria Math"/>
                                          <a:ea typeface="Cambria Math" panose="02040503050406030204" pitchFamily="18" charset="0"/>
                                        </a:rPr>
                                      </m:ctrlPr>
                                    </m:fPr>
                                    <m:num>
                                      <m:r>
                                        <a:rPr lang="ja-JP" altLang="en-US" sz="1477">
                                          <a:solidFill>
                                            <a:prstClr val="black"/>
                                          </a:solidFill>
                                          <a:latin typeface="Cambria Math" panose="02040503050406030204" pitchFamily="18" charset="0"/>
                                          <a:ea typeface="Meiryo UI" panose="020B0604030504040204" pitchFamily="50" charset="-128"/>
                                        </a:rPr>
                                        <m:t>全国の性年齢階級別検査数</m:t>
                                      </m:r>
                                      <m:r>
                                        <a:rPr lang="ja-JP" altLang="en-US" sz="1477" i="1">
                                          <a:solidFill>
                                            <a:prstClr val="black"/>
                                          </a:solidFill>
                                          <a:latin typeface="Cambria Math" panose="02040503050406030204" pitchFamily="18" charset="0"/>
                                          <a:ea typeface="Meiryo UI" panose="020B0604030504040204" pitchFamily="50" charset="-128"/>
                                        </a:rPr>
                                        <m:t>（外来）</m:t>
                                      </m:r>
                                    </m:num>
                                    <m:den>
                                      <m:r>
                                        <a:rPr lang="ja-JP" altLang="en-US" sz="1477">
                                          <a:solidFill>
                                            <a:prstClr val="black"/>
                                          </a:solidFill>
                                          <a:latin typeface="Cambria Math" panose="02040503050406030204" pitchFamily="18" charset="0"/>
                                          <a:ea typeface="Meiryo UI" panose="020B0604030504040204" pitchFamily="50" charset="-128"/>
                                        </a:rPr>
                                        <m:t>全国の性年齢階級別人口</m:t>
                                      </m:r>
                                    </m:den>
                                  </m:f>
                                  <m:r>
                                    <a:rPr lang="en-US" altLang="ja-JP" sz="1477">
                                      <a:solidFill>
                                        <a:prstClr val="black"/>
                                      </a:solidFill>
                                      <a:latin typeface="Cambria Math" panose="02040503050406030204" pitchFamily="18" charset="0"/>
                                      <a:ea typeface="Cambria Math" panose="02040503050406030204" pitchFamily="18" charset="0"/>
                                    </a:rPr>
                                    <m:t>×</m:t>
                                  </m:r>
                                  <m:r>
                                    <a:rPr lang="ja-JP" altLang="en-US" sz="1477">
                                      <a:solidFill>
                                        <a:prstClr val="black"/>
                                      </a:solidFill>
                                      <a:latin typeface="Cambria Math" panose="02040503050406030204" pitchFamily="18" charset="0"/>
                                      <a:ea typeface="Meiryo UI" panose="020B0604030504040204" pitchFamily="50" charset="-128"/>
                                    </a:rPr>
                                    <m:t>地域の性年齢階級別人口</m:t>
                                  </m:r>
                                </m:e>
                              </m:d>
                            </m:e>
                          </m:nary>
                        </m:num>
                        <m:den>
                          <m:r>
                            <a:rPr lang="ja-JP" altLang="en-US" sz="1477">
                              <a:solidFill>
                                <a:prstClr val="black"/>
                              </a:solidFill>
                              <a:latin typeface="Cambria Math" panose="02040503050406030204" pitchFamily="18" charset="0"/>
                              <a:ea typeface="Meiryo UI" panose="020B0604030504040204" pitchFamily="50" charset="-128"/>
                            </a:rPr>
                            <m:t>地域の人口</m:t>
                          </m:r>
                        </m:den>
                      </m:f>
                    </m:oMath>
                  </m:oMathPara>
                </a14:m>
                <a:endParaRPr lang="en-US" altLang="ja-JP" sz="1477" dirty="0">
                  <a:solidFill>
                    <a:prstClr val="black"/>
                  </a:solidFill>
                  <a:latin typeface="Meiryo UI" panose="020B0604030504040204" pitchFamily="50" charset="-128"/>
                  <a:ea typeface="Meiryo UI" panose="020B0604030504040204" pitchFamily="50" charset="-128"/>
                </a:endParaRPr>
              </a:p>
              <a:p>
                <a:pPr marL="44096" defTabSz="389586">
                  <a:defRPr/>
                </a:pPr>
                <a:endParaRPr lang="en-US" altLang="ja-JP" sz="1477" dirty="0">
                  <a:solidFill>
                    <a:prstClr val="black"/>
                  </a:solidFill>
                  <a:latin typeface="Meiryo UI" panose="020B0604030504040204" pitchFamily="50" charset="-128"/>
                  <a:ea typeface="Meiryo UI" panose="020B0604030504040204" pitchFamily="50" charset="-128"/>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351693" y="4590250"/>
                <a:ext cx="8440615" cy="1915396"/>
              </a:xfrm>
              <a:prstGeom prst="rect">
                <a:avLst/>
              </a:prstGeom>
              <a:blipFill>
                <a:blip r:embed="rId3"/>
                <a:stretch>
                  <a:fillRect/>
                </a:stretch>
              </a:blipFill>
              <a:ln w="19050">
                <a:solidFill>
                  <a:schemeClr val="tx1"/>
                </a:solidFill>
                <a:prstDash val="dash"/>
              </a:ln>
            </p:spPr>
            <p:txBody>
              <a:bodyPr/>
              <a:lstStyle/>
              <a:p>
                <a:r>
                  <a:rPr lang="ja-JP" altLang="en-US">
                    <a:noFill/>
                  </a:rPr>
                  <a:t> </a:t>
                </a:r>
              </a:p>
            </p:txBody>
          </p:sp>
        </mc:Fallback>
      </mc:AlternateContent>
      <p:sp>
        <p:nvSpPr>
          <p:cNvPr id="6" name="正方形/長方形 5"/>
          <p:cNvSpPr/>
          <p:nvPr/>
        </p:nvSpPr>
        <p:spPr>
          <a:xfrm>
            <a:off x="118582" y="1513592"/>
            <a:ext cx="8840367" cy="1115434"/>
          </a:xfrm>
          <a:prstGeom prst="rect">
            <a:avLst/>
          </a:prstGeom>
        </p:spPr>
        <p:txBody>
          <a:bodyPr wrap="square">
            <a:spAutoFit/>
          </a:bodyPr>
          <a:lstStyle/>
          <a:p>
            <a:pPr marL="307873" indent="-263776" defTabSz="389586">
              <a:buFont typeface="Meiryo UI" panose="020B0604030504040204" pitchFamily="50" charset="-128"/>
              <a:buChar char="○"/>
              <a:defRPr/>
            </a:pPr>
            <a:r>
              <a:rPr lang="ja-JP" altLang="en-US" sz="1662" spc="-17" dirty="0">
                <a:solidFill>
                  <a:prstClr val="black"/>
                </a:solidFill>
                <a:latin typeface="メイリオ" panose="020B0604030504040204" pitchFamily="50" charset="-128"/>
                <a:ea typeface="メイリオ" panose="020B0604030504040204" pitchFamily="50" charset="-128"/>
              </a:rPr>
              <a:t>医療機器の地域毎の台数に関する指標として、ニーズ（地域ごとの人口）に対する供給（医療施設調査に基づく地域ごとの医療機器の台数）をベースとして、性・年齢構成ごとに異なる検査数を加味するため、地域毎の性・年齢構成による調整をかけてはどうか。この際、医療施設調査で把握可能な医療機器を指標作成対象としてはどうか。</a:t>
            </a:r>
            <a:endParaRPr lang="en-US" altLang="ja-JP" sz="1662" spc="-17"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18582" y="1447123"/>
            <a:ext cx="8906836" cy="53839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 name="スライド番号プレースホルダー 4"/>
          <p:cNvSpPr>
            <a:spLocks noGrp="1"/>
          </p:cNvSpPr>
          <p:nvPr>
            <p:ph type="sldNum" sz="quarter" idx="12"/>
          </p:nvPr>
        </p:nvSpPr>
        <p:spPr>
          <a:xfrm>
            <a:off x="6891818" y="6292855"/>
            <a:ext cx="2133600" cy="337038"/>
          </a:xfrm>
        </p:spPr>
        <p:txBody>
          <a:bodyPr/>
          <a:lstStyle/>
          <a:p>
            <a:pPr defTabSz="422041">
              <a:defRPr/>
            </a:pPr>
            <a:fld id="{9E2A29CB-BA86-48A6-80E1-CB8750A963B5}" type="slidenum">
              <a:rPr lang="ja-JP" altLang="en-US" sz="1292">
                <a:solidFill>
                  <a:prstClr val="white">
                    <a:lumMod val="65000"/>
                  </a:prstClr>
                </a:solidFill>
                <a:latin typeface="Calibri"/>
                <a:ea typeface="ＭＳ Ｐゴシック" panose="020B0600070205080204" pitchFamily="50" charset="-128"/>
              </a:rPr>
              <a:pPr defTabSz="422041">
                <a:defRPr/>
              </a:pPr>
              <a:t>5</a:t>
            </a:fld>
            <a:endParaRPr lang="ja-JP" altLang="en-US" sz="1292" dirty="0">
              <a:solidFill>
                <a:prstClr val="white">
                  <a:lumMod val="65000"/>
                </a:prstClr>
              </a:solidFill>
              <a:latin typeface="Calibri"/>
              <a:ea typeface="ＭＳ Ｐゴシック" panose="020B0600070205080204" pitchFamily="50" charset="-128"/>
            </a:endParaRPr>
          </a:p>
        </p:txBody>
      </p:sp>
      <p:sp>
        <p:nvSpPr>
          <p:cNvPr id="10" name="テキスト ボックス 9"/>
          <p:cNvSpPr txBox="1"/>
          <p:nvPr/>
        </p:nvSpPr>
        <p:spPr>
          <a:xfrm>
            <a:off x="7129382" y="94465"/>
            <a:ext cx="189603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厚生労働省</a:t>
            </a:r>
            <a:r>
              <a:rPr kumimoji="1" lang="ja-JP" altLang="en-US" sz="1400" dirty="0">
                <a:latin typeface="Meiryo UI" panose="020B0604030504040204" pitchFamily="50" charset="-128"/>
                <a:ea typeface="Meiryo UI" panose="020B0604030504040204" pitchFamily="50" charset="-128"/>
              </a:rPr>
              <a:t>資料</a:t>
            </a:r>
          </a:p>
        </p:txBody>
      </p:sp>
    </p:spTree>
    <p:extLst>
      <p:ext uri="{BB962C8B-B14F-4D97-AF65-F5344CB8AC3E}">
        <p14:creationId xmlns:p14="http://schemas.microsoft.com/office/powerpoint/2010/main" val="39768005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TotalTime>
  <Words>535</Words>
  <Application>Microsoft Office PowerPoint</Application>
  <PresentationFormat>画面に合わせる (4:3)</PresentationFormat>
  <Paragraphs>178</Paragraphs>
  <Slides>5</Slides>
  <Notes>1</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畑山　英明</dc:creator>
  <cp:lastModifiedBy>久保　京子</cp:lastModifiedBy>
  <cp:revision>57</cp:revision>
  <cp:lastPrinted>2019-04-04T04:28:35Z</cp:lastPrinted>
  <dcterms:created xsi:type="dcterms:W3CDTF">2019-03-27T10:02:25Z</dcterms:created>
  <dcterms:modified xsi:type="dcterms:W3CDTF">2019-08-05T06:55:28Z</dcterms:modified>
</cp:coreProperties>
</file>