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98" r:id="rId5"/>
    <p:sldId id="366" r:id="rId6"/>
    <p:sldId id="363" r:id="rId7"/>
    <p:sldId id="307" r:id="rId8"/>
    <p:sldId id="357" r:id="rId9"/>
    <p:sldId id="365" r:id="rId10"/>
    <p:sldId id="358" r:id="rId11"/>
    <p:sldId id="360" r:id="rId12"/>
    <p:sldId id="361" r:id="rId13"/>
    <p:sldId id="348" r:id="rId14"/>
    <p:sldId id="349" r:id="rId15"/>
    <p:sldId id="350" r:id="rId16"/>
    <p:sldId id="403" r:id="rId17"/>
    <p:sldId id="404" r:id="rId18"/>
    <p:sldId id="367" r:id="rId19"/>
    <p:sldId id="368" r:id="rId20"/>
    <p:sldId id="369" r:id="rId21"/>
    <p:sldId id="303" r:id="rId22"/>
    <p:sldId id="309" r:id="rId23"/>
    <p:sldId id="342" r:id="rId24"/>
    <p:sldId id="321" r:id="rId25"/>
    <p:sldId id="305" r:id="rId26"/>
    <p:sldId id="315" r:id="rId27"/>
    <p:sldId id="335" r:id="rId28"/>
    <p:sldId id="324" r:id="rId29"/>
    <p:sldId id="306" r:id="rId30"/>
    <p:sldId id="318" r:id="rId31"/>
    <p:sldId id="332" r:id="rId32"/>
    <p:sldId id="362" r:id="rId33"/>
    <p:sldId id="338"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deaki"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63669" autoAdjust="0"/>
  </p:normalViewPr>
  <p:slideViewPr>
    <p:cSldViewPr>
      <p:cViewPr varScale="1">
        <p:scale>
          <a:sx n="43" d="100"/>
          <a:sy n="43" d="100"/>
        </p:scale>
        <p:origin x="-12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84"/>
    </p:cViewPr>
  </p:sorterViewPr>
  <p:notesViewPr>
    <p:cSldViewPr>
      <p:cViewPr>
        <p:scale>
          <a:sx n="70" d="100"/>
          <a:sy n="70" d="100"/>
        </p:scale>
        <p:origin x="2550" y="-49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cat>
            <c:strRef>
              <c:f>入院基本料【三島】!$C$114:$C$119</c:f>
              <c:strCache>
                <c:ptCount val="6"/>
                <c:pt idx="0">
                  <c:v>一般病棟15対1</c:v>
                </c:pt>
                <c:pt idx="1">
                  <c:v>一般病棟13対1</c:v>
                </c:pt>
                <c:pt idx="2">
                  <c:v>一般病棟7対1</c:v>
                </c:pt>
                <c:pt idx="3">
                  <c:v>介護療養病床</c:v>
                </c:pt>
                <c:pt idx="4">
                  <c:v>障害者施設等</c:v>
                </c:pt>
                <c:pt idx="5">
                  <c:v>特殊疾患病棟</c:v>
                </c:pt>
              </c:strCache>
            </c:strRef>
          </c:cat>
          <c:val>
            <c:numRef>
              <c:f>入院基本料【三島】!$D$114:$D$119</c:f>
              <c:numCache>
                <c:formatCode>#,##0;"▲ "#,##0</c:formatCode>
                <c:ptCount val="6"/>
                <c:pt idx="0">
                  <c:v>-120</c:v>
                </c:pt>
                <c:pt idx="1">
                  <c:v>-80</c:v>
                </c:pt>
                <c:pt idx="2">
                  <c:v>-72</c:v>
                </c:pt>
                <c:pt idx="3">
                  <c:v>-71</c:v>
                </c:pt>
                <c:pt idx="4">
                  <c:v>-27</c:v>
                </c:pt>
                <c:pt idx="5">
                  <c:v>-10</c:v>
                </c:pt>
              </c:numCache>
            </c:numRef>
          </c:val>
          <c:extLst xmlns:c16r2="http://schemas.microsoft.com/office/drawing/2015/06/chart">
            <c:ext xmlns:c16="http://schemas.microsoft.com/office/drawing/2014/chart" uri="{C3380CC4-5D6E-409C-BE32-E72D297353CC}">
              <c16:uniqueId val="{00000000-C526-4B2D-A098-845A33E9A317}"/>
            </c:ext>
          </c:extLst>
        </c:ser>
        <c:dLbls>
          <c:showLegendKey val="0"/>
          <c:showVal val="0"/>
          <c:showCatName val="0"/>
          <c:showSerName val="0"/>
          <c:showPercent val="0"/>
          <c:showBubbleSize val="0"/>
        </c:dLbls>
        <c:gapWidth val="182"/>
        <c:axId val="310731264"/>
        <c:axId val="259457600"/>
      </c:barChart>
      <c:catAx>
        <c:axId val="310731264"/>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59457600"/>
        <c:crosses val="autoZero"/>
        <c:auto val="1"/>
        <c:lblAlgn val="ctr"/>
        <c:lblOffset val="100"/>
        <c:noMultiLvlLbl val="0"/>
      </c:catAx>
      <c:valAx>
        <c:axId val="259457600"/>
        <c:scaling>
          <c:orientation val="minMax"/>
        </c:scaling>
        <c:delete val="0"/>
        <c:axPos val="t"/>
        <c:majorGridlines>
          <c:spPr>
            <a:ln w="9525" cap="flat" cmpd="sng" algn="ctr">
              <a:no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107312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入院基本料【三島】!$C$106:$C$113</c:f>
              <c:strCache>
                <c:ptCount val="8"/>
                <c:pt idx="0">
                  <c:v>周産期・新生児・小児集中治療室管理料等</c:v>
                </c:pt>
                <c:pt idx="1">
                  <c:v>緩和ケア病棟入院料</c:v>
                </c:pt>
                <c:pt idx="2">
                  <c:v>特定機能病院一般病棟入院基本料等</c:v>
                </c:pt>
                <c:pt idx="3">
                  <c:v>救命救急入院料・特定集中治療室管理料等</c:v>
                </c:pt>
                <c:pt idx="4">
                  <c:v>回復期リハ病棟（一般）</c:v>
                </c:pt>
                <c:pt idx="5">
                  <c:v>医療療養病床</c:v>
                </c:pt>
                <c:pt idx="6">
                  <c:v>一般病棟10対1</c:v>
                </c:pt>
                <c:pt idx="7">
                  <c:v>地域包括ケア病棟（一般）</c:v>
                </c:pt>
              </c:strCache>
            </c:strRef>
          </c:cat>
          <c:val>
            <c:numRef>
              <c:f>入院基本料【三島】!$D$106:$D$113</c:f>
              <c:numCache>
                <c:formatCode>#,##0;"▲ "#,##0</c:formatCode>
                <c:ptCount val="8"/>
                <c:pt idx="0">
                  <c:v>3</c:v>
                </c:pt>
                <c:pt idx="1">
                  <c:v>6</c:v>
                </c:pt>
                <c:pt idx="2">
                  <c:v>18</c:v>
                </c:pt>
                <c:pt idx="3">
                  <c:v>37</c:v>
                </c:pt>
                <c:pt idx="4">
                  <c:v>53</c:v>
                </c:pt>
                <c:pt idx="5">
                  <c:v>56</c:v>
                </c:pt>
                <c:pt idx="6">
                  <c:v>88</c:v>
                </c:pt>
                <c:pt idx="7">
                  <c:v>106</c:v>
                </c:pt>
              </c:numCache>
            </c:numRef>
          </c:val>
          <c:extLst xmlns:c16r2="http://schemas.microsoft.com/office/drawing/2015/06/chart">
            <c:ext xmlns:c16="http://schemas.microsoft.com/office/drawing/2014/chart" uri="{C3380CC4-5D6E-409C-BE32-E72D297353CC}">
              <c16:uniqueId val="{00000000-3148-4150-B45E-968120391925}"/>
            </c:ext>
          </c:extLst>
        </c:ser>
        <c:dLbls>
          <c:showLegendKey val="0"/>
          <c:showVal val="0"/>
          <c:showCatName val="0"/>
          <c:showSerName val="0"/>
          <c:showPercent val="0"/>
          <c:showBubbleSize val="0"/>
        </c:dLbls>
        <c:gapWidth val="182"/>
        <c:axId val="310661120"/>
        <c:axId val="259459328"/>
      </c:barChart>
      <c:catAx>
        <c:axId val="310661120"/>
        <c:scaling>
          <c:orientation val="minMax"/>
        </c:scaling>
        <c:delete val="0"/>
        <c:axPos val="l"/>
        <c:numFmt formatCode="General" sourceLinked="1"/>
        <c:majorTickMark val="none"/>
        <c:minorTickMark val="none"/>
        <c:tickLblPos val="low"/>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59459328"/>
        <c:crosses val="autoZero"/>
        <c:auto val="1"/>
        <c:lblAlgn val="ctr"/>
        <c:lblOffset val="100"/>
        <c:noMultiLvlLbl val="0"/>
      </c:catAx>
      <c:valAx>
        <c:axId val="259459328"/>
        <c:scaling>
          <c:orientation val="minMax"/>
        </c:scaling>
        <c:delete val="0"/>
        <c:axPos val="b"/>
        <c:majorGridlines>
          <c:spPr>
            <a:ln w="9525" cap="flat" cmpd="sng" algn="ctr">
              <a:no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10661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2019/8/5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220047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a:t>
            </a:r>
            <a:r>
              <a:rPr lang="en-US" altLang="ja-JP" dirty="0"/>
              <a:t>5</a:t>
            </a:r>
            <a:r>
              <a:rPr lang="ja-JP" altLang="en-US" dirty="0"/>
              <a:t>疾病</a:t>
            </a:r>
            <a:r>
              <a:rPr lang="en-US" altLang="ja-JP" dirty="0"/>
              <a:t>4</a:t>
            </a:r>
            <a:r>
              <a:rPr lang="ja-JP" altLang="en-US" dirty="0"/>
              <a:t>事業の医療提供実績も、</a:t>
            </a:r>
            <a:r>
              <a:rPr lang="en-US" altLang="ja-JP" dirty="0"/>
              <a:t>SCR</a:t>
            </a:r>
            <a:r>
              <a:rPr lang="ja-JP" altLang="en-US" dirty="0"/>
              <a:t>５０より低いものは見受けられません。</a:t>
            </a:r>
          </a:p>
        </p:txBody>
      </p:sp>
    </p:spTree>
    <p:extLst>
      <p:ext uri="{BB962C8B-B14F-4D97-AF65-F5344CB8AC3E}">
        <p14:creationId xmlns:p14="http://schemas.microsoft.com/office/powerpoint/2010/main" val="290962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・部位別の診療実績年次推移は、多くの部位で需要が増加傾向または横ばいです。</a:t>
            </a:r>
            <a:endParaRPr lang="en-US" altLang="ja-JP" dirty="0"/>
          </a:p>
          <a:p>
            <a:r>
              <a:rPr lang="ja-JP" altLang="en-US" dirty="0"/>
              <a:t>・平成</a:t>
            </a:r>
            <a:r>
              <a:rPr lang="en-US" altLang="ja-JP" dirty="0"/>
              <a:t>26</a:t>
            </a:r>
            <a:r>
              <a:rPr lang="ja-JP" altLang="en-US" dirty="0"/>
              <a:t>年、</a:t>
            </a:r>
            <a:r>
              <a:rPr lang="en-US" altLang="ja-JP" dirty="0"/>
              <a:t>27</a:t>
            </a:r>
            <a:r>
              <a:rPr lang="ja-JP" altLang="en-US" dirty="0"/>
              <a:t>年に参加病院が増えていることも、影響していると思われます。</a:t>
            </a:r>
          </a:p>
          <a:p>
            <a:endParaRPr lang="ja-JP" altLang="en-US" dirty="0"/>
          </a:p>
        </p:txBody>
      </p:sp>
    </p:spTree>
    <p:extLst>
      <p:ext uri="{BB962C8B-B14F-4D97-AF65-F5344CB8AC3E}">
        <p14:creationId xmlns:p14="http://schemas.microsoft.com/office/powerpoint/2010/main" val="400038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13</a:t>
            </a:fld>
            <a:endParaRPr kumimoji="1" lang="ja-JP" altLang="en-US"/>
          </a:p>
        </p:txBody>
      </p:sp>
    </p:spTree>
    <p:extLst>
      <p:ext uri="{BB962C8B-B14F-4D97-AF65-F5344CB8AC3E}">
        <p14:creationId xmlns:p14="http://schemas.microsoft.com/office/powerpoint/2010/main" val="384765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14</a:t>
            </a:fld>
            <a:endParaRPr kumimoji="1" lang="ja-JP" altLang="en-US"/>
          </a:p>
        </p:txBody>
      </p:sp>
    </p:spTree>
    <p:extLst>
      <p:ext uri="{BB962C8B-B14F-4D97-AF65-F5344CB8AC3E}">
        <p14:creationId xmlns:p14="http://schemas.microsoft.com/office/powerpoint/2010/main" val="6238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・部位別の診療実績年次推移は、多くの部位で需要が増加傾向または横ばいです。</a:t>
            </a:r>
            <a:endParaRPr lang="en-US" altLang="ja-JP" dirty="0"/>
          </a:p>
          <a:p>
            <a:r>
              <a:rPr lang="ja-JP" altLang="en-US" dirty="0"/>
              <a:t>・平成</a:t>
            </a:r>
            <a:r>
              <a:rPr lang="en-US" altLang="ja-JP" dirty="0"/>
              <a:t>26</a:t>
            </a:r>
            <a:r>
              <a:rPr lang="ja-JP" altLang="en-US" dirty="0"/>
              <a:t>年、</a:t>
            </a:r>
            <a:r>
              <a:rPr lang="en-US" altLang="ja-JP" dirty="0"/>
              <a:t>27</a:t>
            </a:r>
            <a:r>
              <a:rPr lang="ja-JP" altLang="en-US" dirty="0"/>
              <a:t>年に参加病院が増えていることも、影響していると思われます。</a:t>
            </a:r>
          </a:p>
          <a:p>
            <a:endParaRPr lang="ja-JP" altLang="en-US" dirty="0"/>
          </a:p>
        </p:txBody>
      </p:sp>
    </p:spTree>
    <p:extLst>
      <p:ext uri="{BB962C8B-B14F-4D97-AF65-F5344CB8AC3E}">
        <p14:creationId xmlns:p14="http://schemas.microsoft.com/office/powerpoint/2010/main" val="411006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・部位別の診療実績年次推移は、多くの部位で需要が増加傾向または横ばいです。</a:t>
            </a:r>
            <a:endParaRPr lang="en-US" altLang="ja-JP" dirty="0"/>
          </a:p>
          <a:p>
            <a:r>
              <a:rPr lang="ja-JP" altLang="en-US" dirty="0"/>
              <a:t>・平成</a:t>
            </a:r>
            <a:r>
              <a:rPr lang="en-US" altLang="ja-JP" dirty="0"/>
              <a:t>26</a:t>
            </a:r>
            <a:r>
              <a:rPr lang="ja-JP" altLang="en-US" dirty="0"/>
              <a:t>年、</a:t>
            </a:r>
            <a:r>
              <a:rPr lang="en-US" altLang="ja-JP" dirty="0"/>
              <a:t>27</a:t>
            </a:r>
            <a:r>
              <a:rPr lang="ja-JP" altLang="en-US" dirty="0"/>
              <a:t>年に参加病院が増えていることも、影響していると思われます。</a:t>
            </a:r>
          </a:p>
          <a:p>
            <a:endParaRPr lang="ja-JP" altLang="en-US" dirty="0"/>
          </a:p>
        </p:txBody>
      </p:sp>
    </p:spTree>
    <p:extLst>
      <p:ext uri="{BB962C8B-B14F-4D97-AF65-F5344CB8AC3E}">
        <p14:creationId xmlns:p14="http://schemas.microsoft.com/office/powerpoint/2010/main" val="252572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20396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・病床稼働率は、一般病棟１０対１を除いて、府平均を上回っています。（赤い囲み）</a:t>
            </a:r>
          </a:p>
        </p:txBody>
      </p:sp>
    </p:spTree>
    <p:extLst>
      <p:ext uri="{BB962C8B-B14F-4D97-AF65-F5344CB8AC3E}">
        <p14:creationId xmlns:p14="http://schemas.microsoft.com/office/powerpoint/2010/main" val="249572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・圏域内の医療機関に入院する割合（自己完結率）は、小児・周産期に係る病床以外は概ね</a:t>
            </a:r>
            <a:r>
              <a:rPr lang="en-US" altLang="ja-JP" dirty="0"/>
              <a:t>7</a:t>
            </a:r>
            <a:r>
              <a:rPr lang="ja-JP" altLang="en-US" dirty="0"/>
              <a:t>割（左グラフ）</a:t>
            </a:r>
            <a:endParaRPr lang="en-US" altLang="ja-JP" dirty="0"/>
          </a:p>
          <a:p>
            <a:endParaRPr lang="en-US" altLang="ja-JP" dirty="0"/>
          </a:p>
          <a:p>
            <a:r>
              <a:rPr lang="ja-JP" altLang="en-US" dirty="0"/>
              <a:t>・入院基本料７対１で流出超過の傾向がみられます（右グラフ）</a:t>
            </a:r>
          </a:p>
        </p:txBody>
      </p:sp>
    </p:spTree>
    <p:extLst>
      <p:ext uri="{BB962C8B-B14F-4D97-AF65-F5344CB8AC3E}">
        <p14:creationId xmlns:p14="http://schemas.microsoft.com/office/powerpoint/2010/main" val="249572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・医療提供実績</a:t>
            </a:r>
            <a:r>
              <a:rPr lang="en-US" altLang="ja-JP" dirty="0"/>
              <a:t>SCR</a:t>
            </a:r>
            <a:r>
              <a:rPr lang="ja-JP" altLang="en-US" dirty="0"/>
              <a:t>は、</a:t>
            </a:r>
            <a:r>
              <a:rPr lang="en-US" altLang="ja-JP" dirty="0"/>
              <a:t>50</a:t>
            </a:r>
            <a:r>
              <a:rPr lang="ja-JP" altLang="en-US" dirty="0"/>
              <a:t>以下の低いものは見受けられません。</a:t>
            </a:r>
            <a:endParaRPr lang="en-US" altLang="ja-JP" dirty="0"/>
          </a:p>
          <a:p>
            <a:endParaRPr lang="en-US" altLang="ja-JP" dirty="0"/>
          </a:p>
          <a:p>
            <a:r>
              <a:rPr lang="en-US" altLang="ja-JP" dirty="0"/>
              <a:t>※</a:t>
            </a:r>
            <a:r>
              <a:rPr lang="ja-JP" altLang="en-US" dirty="0"/>
              <a:t>　</a:t>
            </a:r>
            <a:r>
              <a:rPr lang="en-US" altLang="ja-JP" dirty="0"/>
              <a:t>NICU</a:t>
            </a:r>
            <a:r>
              <a:rPr lang="ja-JP" altLang="en-US" dirty="0"/>
              <a:t>空白のところ。関西医大枚方病院に</a:t>
            </a:r>
            <a:r>
              <a:rPr lang="en-US" altLang="ja-JP" dirty="0"/>
              <a:t>NICU</a:t>
            </a:r>
            <a:r>
              <a:rPr lang="ja-JP" altLang="en-US" dirty="0"/>
              <a:t>はあるが新生児特定集中治療室管理料を取得していない</a:t>
            </a:r>
          </a:p>
        </p:txBody>
      </p:sp>
    </p:spTree>
    <p:extLst>
      <p:ext uri="{BB962C8B-B14F-4D97-AF65-F5344CB8AC3E}">
        <p14:creationId xmlns:p14="http://schemas.microsoft.com/office/powerpoint/2010/main" val="249572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solidFill>
                  <a:prstClr val="black"/>
                </a:solidFill>
              </a:rPr>
              <a:t>・本日ご説明する内容です。</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40687962-1732-4DEA-94EE-209433AE6D92}" type="slidenum">
              <a:rPr kumimoji="1" lang="ja-JP" altLang="en-US" smtClean="0"/>
              <a:t>2</a:t>
            </a:fld>
            <a:endParaRPr kumimoji="1" lang="ja-JP" altLang="en-US" dirty="0"/>
          </a:p>
        </p:txBody>
      </p:sp>
    </p:spTree>
    <p:extLst>
      <p:ext uri="{BB962C8B-B14F-4D97-AF65-F5344CB8AC3E}">
        <p14:creationId xmlns:p14="http://schemas.microsoft.com/office/powerpoint/2010/main" val="204097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・高度急性期から急性期の現状課題をまとめますと</a:t>
            </a:r>
            <a:endParaRPr lang="en-US" altLang="ja-JP" dirty="0"/>
          </a:p>
          <a:p>
            <a:endParaRPr lang="en-US" altLang="ja-JP" dirty="0"/>
          </a:p>
          <a:p>
            <a:r>
              <a:rPr lang="ja-JP" altLang="en-US" dirty="0"/>
              <a:t>・　　（○の項目読み上げ）</a:t>
            </a:r>
          </a:p>
          <a:p>
            <a:endParaRPr lang="ja-JP" altLang="en-US" dirty="0"/>
          </a:p>
        </p:txBody>
      </p:sp>
    </p:spTree>
    <p:extLst>
      <p:ext uri="{BB962C8B-B14F-4D97-AF65-F5344CB8AC3E}">
        <p14:creationId xmlns:p14="http://schemas.microsoft.com/office/powerpoint/2010/main" val="127395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・次に、急性期から回復期の概要です。</a:t>
            </a:r>
            <a:endParaRPr lang="en-US" altLang="ja-JP" dirty="0"/>
          </a:p>
          <a:p>
            <a:endParaRPr lang="en-US" altLang="ja-JP" dirty="0"/>
          </a:p>
          <a:p>
            <a:r>
              <a:rPr lang="ja-JP" altLang="en-US" dirty="0"/>
              <a:t>・人口</a:t>
            </a:r>
            <a:r>
              <a:rPr lang="en-US" altLang="ja-JP" dirty="0"/>
              <a:t>10</a:t>
            </a:r>
            <a:r>
              <a:rPr lang="ja-JP" altLang="en-US" dirty="0"/>
              <a:t>万人当たりの病床数は、「１３対１」では府平均を大きく上回り、「地域包括ケア病棟」では府平均を大きく下回っています。</a:t>
            </a:r>
            <a:endParaRPr lang="en-US" altLang="ja-JP" dirty="0"/>
          </a:p>
          <a:p>
            <a:endParaRPr lang="en-US" altLang="ja-JP" dirty="0"/>
          </a:p>
          <a:p>
            <a:r>
              <a:rPr lang="ja-JP" altLang="en-US" dirty="0"/>
              <a:t>・また、地域包括ケア病棟の病床稼働率は２０％と、府平均を大きく下回っています。</a:t>
            </a:r>
            <a:endParaRPr lang="en-US" altLang="ja-JP" dirty="0"/>
          </a:p>
          <a:p>
            <a:endParaRPr lang="en-US" altLang="ja-JP" dirty="0"/>
          </a:p>
          <a:p>
            <a:endParaRPr lang="en-US" altLang="ja-JP" dirty="0"/>
          </a:p>
          <a:p>
            <a:r>
              <a:rPr lang="ja-JP" altLang="en-US" dirty="0"/>
              <a:t>　</a:t>
            </a:r>
            <a:r>
              <a:rPr lang="en-US" altLang="ja-JP" dirty="0"/>
              <a:t>※</a:t>
            </a:r>
            <a:r>
              <a:rPr lang="ja-JP" altLang="en-US" dirty="0"/>
              <a:t>次のスライド１５と一緒にみると</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・地域包括ケア病棟の自己完結率は８６．９％と高いが、</a:t>
            </a:r>
            <a:r>
              <a:rPr lang="en-US" altLang="ja-JP" dirty="0"/>
              <a:t>SCR</a:t>
            </a:r>
            <a:r>
              <a:rPr lang="ja-JP" altLang="en-US" dirty="0"/>
              <a:t>は５０を下回っており、</a:t>
            </a:r>
            <a:endParaRPr lang="en-US" altLang="ja-JP" dirty="0"/>
          </a:p>
          <a:p>
            <a:endParaRPr lang="en-US" altLang="ja-JP" dirty="0"/>
          </a:p>
          <a:p>
            <a:r>
              <a:rPr lang="ja-JP" altLang="en-US" dirty="0"/>
              <a:t>・先ほどのスライド１５と合わせて総合的にみると、</a:t>
            </a:r>
            <a:endParaRPr lang="en-US" altLang="ja-JP" dirty="0"/>
          </a:p>
          <a:p>
            <a:endParaRPr lang="en-US" altLang="ja-JP" dirty="0"/>
          </a:p>
          <a:p>
            <a:r>
              <a:rPr lang="ja-JP" altLang="en-US" dirty="0"/>
              <a:t>・地域包括ケア病棟は自己完結率は高いが病床数が少ないうえに稼働も少なく、医療提供実績も低い。</a:t>
            </a:r>
            <a:endParaRPr lang="en-US" altLang="ja-JP" dirty="0"/>
          </a:p>
          <a:p>
            <a:r>
              <a:rPr lang="ja-JP" altLang="en-US" dirty="0"/>
              <a:t>　　　➡　患者イメージとしては社会的入院？</a:t>
            </a:r>
            <a:endParaRPr lang="en-US" altLang="ja-JP" dirty="0"/>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・肺炎や大腿骨頸部骨折は自己完結率が高く、</a:t>
            </a:r>
            <a:r>
              <a:rPr lang="en-US" altLang="ja-JP" dirty="0"/>
              <a:t>SCR</a:t>
            </a:r>
            <a:r>
              <a:rPr lang="ja-JP" altLang="en-US" dirty="0"/>
              <a:t>は</a:t>
            </a:r>
            <a:r>
              <a:rPr lang="en-US" altLang="ja-JP" dirty="0"/>
              <a:t>100</a:t>
            </a:r>
            <a:r>
              <a:rPr lang="ja-JP" altLang="en-US" dirty="0"/>
              <a:t>を超えている。</a:t>
            </a:r>
            <a:endParaRPr lang="en-US" altLang="ja-JP" dirty="0"/>
          </a:p>
          <a:p>
            <a:endParaRPr lang="en-US" altLang="ja-JP" dirty="0"/>
          </a:p>
          <a:p>
            <a:endParaRPr lang="en-US" altLang="ja-JP" dirty="0"/>
          </a:p>
          <a:p>
            <a:r>
              <a:rPr lang="ja-JP" altLang="en-US" dirty="0"/>
              <a:t>　　</a:t>
            </a:r>
            <a:r>
              <a:rPr lang="en-US" altLang="ja-JP" dirty="0"/>
              <a:t>※</a:t>
            </a:r>
            <a:r>
              <a:rPr lang="ja-JP" altLang="en-US" dirty="0"/>
              <a:t>高齢者に多い疾患においては、圏域内のレベルは問題ない、ということ？　</a:t>
            </a:r>
            <a:endParaRPr lang="en-US" altLang="ja-JP" dirty="0"/>
          </a:p>
          <a:p>
            <a:r>
              <a:rPr lang="ja-JP" altLang="en-US" dirty="0"/>
              <a:t>　　　　</a:t>
            </a:r>
            <a:endParaRPr lang="en-US" altLang="ja-JP" dirty="0"/>
          </a:p>
          <a:p>
            <a:r>
              <a:rPr lang="ja-JP" altLang="en-US" dirty="0"/>
              <a:t>　　</a:t>
            </a:r>
            <a:r>
              <a:rPr lang="en-US" altLang="ja-JP" dirty="0"/>
              <a:t>※</a:t>
            </a:r>
            <a:r>
              <a:rPr lang="ja-JP" altLang="en-US" dirty="0"/>
              <a:t>流出超過は二ケタであり、グラフだけ見るとかなり流出しているように見える　　が、他の疾患の流出超過のグラフとは単位が大きく違うため、流出超過であると殊更に強調することはしない</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・急性期方回復期をまとめると</a:t>
            </a:r>
            <a:endParaRPr lang="en-US" altLang="ja-JP" dirty="0"/>
          </a:p>
          <a:p>
            <a:endParaRPr lang="en-US" altLang="ja-JP" dirty="0"/>
          </a:p>
          <a:p>
            <a:r>
              <a:rPr lang="ja-JP" altLang="en-US" dirty="0"/>
              <a:t>・　　（○の読み上げ）</a:t>
            </a:r>
          </a:p>
          <a:p>
            <a:endParaRPr lang="ja-JP" altLang="en-US" dirty="0"/>
          </a:p>
        </p:txBody>
      </p:sp>
    </p:spTree>
    <p:extLst>
      <p:ext uri="{BB962C8B-B14F-4D97-AF65-F5344CB8AC3E}">
        <p14:creationId xmlns:p14="http://schemas.microsoft.com/office/powerpoint/2010/main" val="127395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・療養病棟入院基本料１は人口</a:t>
            </a:r>
            <a:r>
              <a:rPr lang="en-US" altLang="ja-JP" dirty="0"/>
              <a:t>10</a:t>
            </a:r>
            <a:r>
              <a:rPr lang="ja-JP" altLang="en-US" dirty="0"/>
              <a:t>万人当たりの病床数が府平均より少なく、平均在院日数も短い。</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・療養病棟入院基本料は自己完結率が高く（左グラフ）、</a:t>
            </a:r>
            <a:endParaRPr lang="en-US" altLang="ja-JP" dirty="0"/>
          </a:p>
          <a:p>
            <a:endParaRPr lang="en-US" altLang="ja-JP" dirty="0"/>
          </a:p>
          <a:p>
            <a:r>
              <a:rPr lang="ja-JP" altLang="en-US" dirty="0"/>
              <a:t>・流入超過がみられる（右グラフ）</a:t>
            </a:r>
            <a:endParaRPr lang="en-US" altLang="ja-JP" dirty="0"/>
          </a:p>
          <a:p>
            <a:endParaRPr lang="en-US" altLang="ja-JP" dirty="0"/>
          </a:p>
          <a:p>
            <a:r>
              <a:rPr lang="ja-JP" altLang="en-US" dirty="0"/>
              <a:t>・スライド１９と合わせてみると、療養病棟入院基本料２は平均在院日数も長く医療提供実績も低い</a:t>
            </a:r>
            <a:endParaRPr lang="en-US" altLang="ja-JP" dirty="0"/>
          </a:p>
          <a:p>
            <a:r>
              <a:rPr lang="ja-JP" altLang="en-US" dirty="0"/>
              <a:t>　　➡　寝かせっぱなし？　療養病棟入院基本料</a:t>
            </a:r>
            <a:r>
              <a:rPr lang="en-US" altLang="ja-JP" dirty="0"/>
              <a:t>2</a:t>
            </a:r>
            <a:r>
              <a:rPr lang="ja-JP" altLang="en-US" dirty="0"/>
              <a:t>は将来的に廃止の方向</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・慢性期のまとめとして</a:t>
            </a:r>
            <a:endParaRPr lang="en-US" altLang="ja-JP" dirty="0"/>
          </a:p>
          <a:p>
            <a:endParaRPr lang="en-US" altLang="ja-JP" dirty="0"/>
          </a:p>
          <a:p>
            <a:r>
              <a:rPr lang="ja-JP" altLang="en-US" dirty="0"/>
              <a:t>・　　（○読み上げ）</a:t>
            </a:r>
            <a:endParaRPr lang="en-US" altLang="ja-JP" dirty="0"/>
          </a:p>
          <a:p>
            <a:endParaRPr lang="en-US" altLang="ja-JP" dirty="0"/>
          </a:p>
          <a:p>
            <a:endParaRPr lang="en-US" altLang="ja-JP" dirty="0"/>
          </a:p>
          <a:p>
            <a:r>
              <a:rPr lang="ja-JP" altLang="en-US" dirty="0"/>
              <a:t>　　</a:t>
            </a:r>
            <a:r>
              <a:rPr lang="en-US" altLang="ja-JP" dirty="0"/>
              <a:t>※</a:t>
            </a:r>
            <a:r>
              <a:rPr lang="ja-JP" altLang="en-US" dirty="0"/>
              <a:t>当圏域で、介護医療院への転換予定は？？</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29</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403004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・以上をまとめますと</a:t>
            </a:r>
            <a:endParaRPr lang="en-US" altLang="ja-JP" dirty="0"/>
          </a:p>
          <a:p>
            <a:endParaRPr lang="en-US" altLang="ja-JP" dirty="0"/>
          </a:p>
          <a:p>
            <a:r>
              <a:rPr lang="ja-JP" altLang="en-US" dirty="0"/>
              <a:t>・　　（○読み上げ）</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193986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9572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58128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49815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7</a:t>
            </a:fld>
            <a:endParaRPr kumimoji="1" lang="ja-JP" altLang="en-US"/>
          </a:p>
        </p:txBody>
      </p:sp>
    </p:spTree>
    <p:extLst>
      <p:ext uri="{BB962C8B-B14F-4D97-AF65-F5344CB8AC3E}">
        <p14:creationId xmlns:p14="http://schemas.microsoft.com/office/powerpoint/2010/main" val="413018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65697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a:t>
            </a:r>
            <a:r>
              <a:rPr lang="en-US" altLang="ja-JP" dirty="0"/>
              <a:t>5</a:t>
            </a:r>
            <a:r>
              <a:rPr lang="ja-JP" altLang="en-US" dirty="0"/>
              <a:t>疾病</a:t>
            </a:r>
            <a:r>
              <a:rPr lang="en-US" altLang="ja-JP" dirty="0"/>
              <a:t>4</a:t>
            </a:r>
            <a:r>
              <a:rPr lang="ja-JP" altLang="en-US" dirty="0"/>
              <a:t>事業の自己完結率は、精神疾患と周産期医療以外は</a:t>
            </a:r>
            <a:r>
              <a:rPr lang="en-US" altLang="ja-JP" dirty="0"/>
              <a:t>7</a:t>
            </a:r>
            <a:r>
              <a:rPr lang="ja-JP" altLang="en-US" dirty="0"/>
              <a:t>割を超えています。</a:t>
            </a:r>
            <a:endParaRPr lang="en-US" altLang="ja-JP" dirty="0"/>
          </a:p>
          <a:p>
            <a:endParaRPr lang="en-US" altLang="ja-JP" dirty="0"/>
          </a:p>
          <a:p>
            <a:r>
              <a:rPr lang="ja-JP" altLang="en-US" dirty="0"/>
              <a:t>・また脳卒中以外は、圏域外への流出超過の傾向がみられます。</a:t>
            </a:r>
          </a:p>
        </p:txBody>
      </p:sp>
    </p:spTree>
    <p:extLst>
      <p:ext uri="{BB962C8B-B14F-4D97-AF65-F5344CB8AC3E}">
        <p14:creationId xmlns:p14="http://schemas.microsoft.com/office/powerpoint/2010/main" val="322585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9288436-3286-4FEF-B618-369F48507185}"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48833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2019/8/5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2019/8/5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2019/8/5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2019/8/5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slide" Target="slide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3.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8.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3.png"/><Relationship Id="rId7"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8.png"/><Relationship Id="rId7"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png"/><Relationship Id="rId7"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slide" Target="slide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29484" y="2017005"/>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54534" y="3656852"/>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51164" y="2439695"/>
            <a:ext cx="8106460" cy="1342547"/>
          </a:xfrm>
          <a:prstGeom prst="rect">
            <a:avLst/>
          </a:prstGeom>
          <a:noFill/>
        </p:spPr>
        <p:txBody>
          <a:bodyPr wrap="square" rtlCol="0">
            <a:spAutoFit/>
          </a:bodyPr>
          <a:lstStyle/>
          <a:p>
            <a:pPr algn="ctr"/>
            <a:r>
              <a:rPr lang="ja-JP" altLang="en-US" sz="4062" b="1" dirty="0">
                <a:latin typeface="+mn-ea"/>
              </a:rPr>
              <a:t>三島二次医療圏「地域医療構想」　現状と今後の方向性</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61232" y="771279"/>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14" name="スライド番号プレースホルダー 2"/>
          <p:cNvSpPr>
            <a:spLocks noGrp="1"/>
          </p:cNvSpPr>
          <p:nvPr>
            <p:ph type="sldNum" sz="quarter" idx="12"/>
          </p:nvPr>
        </p:nvSpPr>
        <p:spPr>
          <a:xfrm>
            <a:off x="6969484" y="6467034"/>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22" name="角丸四角形 21"/>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26" name="テキスト ボックス 25"/>
          <p:cNvSpPr txBox="1"/>
          <p:nvPr/>
        </p:nvSpPr>
        <p:spPr>
          <a:xfrm>
            <a:off x="7668344" y="270367"/>
            <a:ext cx="1101212" cy="461665"/>
          </a:xfrm>
          <a:prstGeom prst="rect">
            <a:avLst/>
          </a:prstGeom>
          <a:solidFill>
            <a:schemeClr val="bg1"/>
          </a:solidFill>
          <a:ln>
            <a:solidFill>
              <a:schemeClr val="tx1"/>
            </a:solidFill>
          </a:ln>
        </p:spPr>
        <p:txBody>
          <a:bodyPr wrap="square" rtlCol="0">
            <a:spAutoFit/>
          </a:bodyPr>
          <a:lstStyle/>
          <a:p>
            <a:r>
              <a:rPr kumimoji="1" lang="ja-JP" altLang="en-US" sz="2400" dirty="0" smtClean="0"/>
              <a:t>資料</a:t>
            </a:r>
            <a:r>
              <a:rPr lang="ja-JP" altLang="en-US" sz="2400" dirty="0"/>
              <a:t>３</a:t>
            </a:r>
            <a:endParaRPr kumimoji="1" lang="en-US" altLang="ja-JP" sz="2400" dirty="0"/>
          </a:p>
        </p:txBody>
      </p:sp>
    </p:spTree>
    <p:extLst>
      <p:ext uri="{BB962C8B-B14F-4D97-AF65-F5344CB8AC3E}">
        <p14:creationId xmlns:p14="http://schemas.microsoft.com/office/powerpoint/2010/main" val="2858987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93723" y="2833275"/>
            <a:ext cx="4331962" cy="3046521"/>
          </a:xfrm>
          <a:prstGeom prst="rect">
            <a:avLst/>
          </a:prstGeom>
        </p:spPr>
      </p:pic>
      <p:pic>
        <p:nvPicPr>
          <p:cNvPr id="8" name="図 7"/>
          <p:cNvPicPr>
            <a:picLocks noChangeAspect="1"/>
          </p:cNvPicPr>
          <p:nvPr/>
        </p:nvPicPr>
        <p:blipFill>
          <a:blip r:embed="rId4"/>
          <a:stretch>
            <a:fillRect/>
          </a:stretch>
        </p:blipFill>
        <p:spPr>
          <a:xfrm>
            <a:off x="4146338" y="3325058"/>
            <a:ext cx="3952526" cy="2665463"/>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sp>
        <p:nvSpPr>
          <p:cNvPr id="10" name="テキスト ボックス 3"/>
          <p:cNvSpPr txBox="1">
            <a:spLocks noChangeArrowheads="1"/>
          </p:cNvSpPr>
          <p:nvPr/>
        </p:nvSpPr>
        <p:spPr bwMode="auto">
          <a:xfrm>
            <a:off x="129593" y="1700808"/>
            <a:ext cx="8720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〇５疾病４事業・在宅医療</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9" name="Oval 64">
            <a:hlinkClick r:id="rId5"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疾患別の状況（患者受療状況）</a:t>
            </a:r>
          </a:p>
          <a:p>
            <a:pPr algn="l"/>
            <a:endPar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6511869" y="2896331"/>
            <a:ext cx="893998" cy="395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流入超過</a:t>
            </a:r>
          </a:p>
        </p:txBody>
      </p:sp>
      <p:cxnSp>
        <p:nvCxnSpPr>
          <p:cNvPr id="20" name="直線コネクタ 19"/>
          <p:cNvCxnSpPr/>
          <p:nvPr/>
        </p:nvCxnSpPr>
        <p:spPr>
          <a:xfrm flipV="1">
            <a:off x="1246255" y="4987661"/>
            <a:ext cx="720080" cy="11399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5119852" y="2912049"/>
            <a:ext cx="835236" cy="340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cxnSp>
        <p:nvCxnSpPr>
          <p:cNvPr id="41" name="直線コネクタ 40"/>
          <p:cNvCxnSpPr/>
          <p:nvPr/>
        </p:nvCxnSpPr>
        <p:spPr>
          <a:xfrm>
            <a:off x="6140681" y="2815837"/>
            <a:ext cx="0" cy="279052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6"/>
          <a:stretch>
            <a:fillRect/>
          </a:stretch>
        </p:blipFill>
        <p:spPr>
          <a:xfrm>
            <a:off x="7618638" y="3598556"/>
            <a:ext cx="1331639" cy="2020144"/>
          </a:xfrm>
          <a:prstGeom prst="rect">
            <a:avLst/>
          </a:prstGeom>
          <a:noFill/>
        </p:spPr>
      </p:pic>
      <p:sp>
        <p:nvSpPr>
          <p:cNvPr id="19"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疾病・事業の自己完結率は比較的高く、精神疾患においては、流入超過の傾向が特に見られる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3"/>
          <p:cNvSpPr txBox="1">
            <a:spLocks noChangeArrowheads="1"/>
          </p:cNvSpPr>
          <p:nvPr/>
        </p:nvSpPr>
        <p:spPr bwMode="auto">
          <a:xfrm>
            <a:off x="224798" y="2135739"/>
            <a:ext cx="6290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2" name="テキスト ボックス 10">
            <a:extLst>
              <a:ext uri="{FF2B5EF4-FFF2-40B4-BE49-F238E27FC236}">
                <a16:creationId xmlns:a16="http://schemas.microsoft.com/office/drawing/2014/main" xmlns="" id="{CE538BE5-39C8-410D-8890-CA0FB91A9F9E}"/>
              </a:ext>
            </a:extLst>
          </p:cNvPr>
          <p:cNvSpPr txBox="1"/>
          <p:nvPr/>
        </p:nvSpPr>
        <p:spPr>
          <a:xfrm>
            <a:off x="352647" y="2513216"/>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25" name="テキスト ボックス 10">
            <a:extLst>
              <a:ext uri="{FF2B5EF4-FFF2-40B4-BE49-F238E27FC236}">
                <a16:creationId xmlns:a16="http://schemas.microsoft.com/office/drawing/2014/main" xmlns="" id="{508D4EF6-C3D4-4BD1-8967-513F9084E4C4}"/>
              </a:ext>
            </a:extLst>
          </p:cNvPr>
          <p:cNvSpPr txBox="1"/>
          <p:nvPr/>
        </p:nvSpPr>
        <p:spPr>
          <a:xfrm>
            <a:off x="4778461" y="2486540"/>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26" name="直線コネクタ 25">
            <a:extLst>
              <a:ext uri="{FF2B5EF4-FFF2-40B4-BE49-F238E27FC236}">
                <a16:creationId xmlns:a16="http://schemas.microsoft.com/office/drawing/2014/main" xmlns="" id="{3A6218AD-7DE3-4B8E-887C-0A7D60D60E07}"/>
              </a:ext>
            </a:extLst>
          </p:cNvPr>
          <p:cNvCxnSpPr>
            <a:cxnSpLocks/>
          </p:cNvCxnSpPr>
          <p:nvPr/>
        </p:nvCxnSpPr>
        <p:spPr>
          <a:xfrm flipV="1">
            <a:off x="7308304" y="5620461"/>
            <a:ext cx="1072748" cy="7023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10">
            <a:extLst>
              <a:ext uri="{FF2B5EF4-FFF2-40B4-BE49-F238E27FC236}">
                <a16:creationId xmlns:a16="http://schemas.microsoft.com/office/drawing/2014/main" xmlns="" id="{361653B1-67CA-4B78-A422-109C4094D128}"/>
              </a:ext>
            </a:extLst>
          </p:cNvPr>
          <p:cNvSpPr txBox="1"/>
          <p:nvPr/>
        </p:nvSpPr>
        <p:spPr>
          <a:xfrm>
            <a:off x="5868144" y="6090375"/>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
        <p:nvSpPr>
          <p:cNvPr id="21" name="角丸四角形 20"/>
          <p:cNvSpPr/>
          <p:nvPr/>
        </p:nvSpPr>
        <p:spPr>
          <a:xfrm>
            <a:off x="449268" y="5990521"/>
            <a:ext cx="3462499"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200" dirty="0"/>
              <a:t>救急医療</a:t>
            </a:r>
            <a:r>
              <a:rPr kumimoji="1" lang="ja-JP" altLang="en-US" sz="1200" dirty="0"/>
              <a:t>にかかる自己完結率は</a:t>
            </a:r>
            <a:r>
              <a:rPr kumimoji="1" lang="ja-JP" altLang="en-US" sz="1200" dirty="0">
                <a:latin typeface="+mn-ea"/>
              </a:rPr>
              <a:t>「</a:t>
            </a:r>
            <a:r>
              <a:rPr lang="en-US" altLang="ja-JP" sz="1200" dirty="0">
                <a:latin typeface="+mn-ea"/>
              </a:rPr>
              <a:t>81.4</a:t>
            </a:r>
            <a:r>
              <a:rPr kumimoji="1" lang="ja-JP" altLang="en-US" sz="1200" dirty="0">
                <a:latin typeface="+mn-ea"/>
              </a:rPr>
              <a:t>％」</a:t>
            </a:r>
          </a:p>
        </p:txBody>
      </p:sp>
    </p:spTree>
    <p:extLst>
      <p:ext uri="{BB962C8B-B14F-4D97-AF65-F5344CB8AC3E}">
        <p14:creationId xmlns:p14="http://schemas.microsoft.com/office/powerpoint/2010/main" val="416492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43066" y="2420888"/>
            <a:ext cx="7177457" cy="4139027"/>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9" name="Oval 64">
            <a:hlinkClick r:id="rId4"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疾患別の状況（医療提供状況）</a:t>
            </a:r>
          </a:p>
        </p:txBody>
      </p:sp>
      <p:sp>
        <p:nvSpPr>
          <p:cNvPr id="2" name="角丸四角形 1"/>
          <p:cNvSpPr/>
          <p:nvPr/>
        </p:nvSpPr>
        <p:spPr>
          <a:xfrm>
            <a:off x="4359986" y="2287983"/>
            <a:ext cx="3000497" cy="3811446"/>
          </a:xfrm>
          <a:prstGeom prst="roundRect">
            <a:avLst>
              <a:gd name="adj" fmla="val 805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5364088" y="2171820"/>
            <a:ext cx="0" cy="4057073"/>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5"/>
          <a:stretch>
            <a:fillRect/>
          </a:stretch>
        </p:blipFill>
        <p:spPr>
          <a:xfrm>
            <a:off x="7178361" y="2538526"/>
            <a:ext cx="1724433" cy="3526160"/>
          </a:xfrm>
          <a:prstGeom prst="rect">
            <a:avLst/>
          </a:prstGeom>
        </p:spPr>
      </p:pic>
      <p:sp>
        <p:nvSpPr>
          <p:cNvPr id="14" name="タイトル 1">
            <a:extLst>
              <a:ext uri="{FF2B5EF4-FFF2-40B4-BE49-F238E27FC236}">
                <a16:creationId xmlns:a16="http://schemas.microsoft.com/office/drawing/2014/main" xmlns="" id="{77D78C8B-7190-4F9F-BF24-FAD4DFE9F181}"/>
              </a:ext>
            </a:extLst>
          </p:cNvPr>
          <p:cNvSpPr txBox="1">
            <a:spLocks/>
          </p:cNvSpPr>
          <p:nvPr/>
        </p:nvSpPr>
        <p:spPr>
          <a:xfrm>
            <a:off x="97083" y="489357"/>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多く</a:t>
            </a:r>
            <a:r>
              <a:rPr lang="ja-JP" altLang="en-US" sz="2200" dirty="0">
                <a:latin typeface="HGP創英角ｺﾞｼｯｸUB" panose="020B0900000000000000" pitchFamily="50" charset="-128"/>
                <a:ea typeface="HGP創英角ｺﾞｼｯｸUB" panose="020B0900000000000000" pitchFamily="50" charset="-128"/>
              </a:rPr>
              <a:t>の疾患は、</a:t>
            </a:r>
            <a:r>
              <a:rPr lang="en-US" altLang="ja-JP" sz="2200" dirty="0">
                <a:latin typeface="HGP創英角ｺﾞｼｯｸUB" panose="020B0900000000000000" pitchFamily="50" charset="-128"/>
                <a:ea typeface="HGP創英角ｺﾞｼｯｸUB" panose="020B0900000000000000" pitchFamily="50" charset="-128"/>
              </a:rPr>
              <a:t>SCR</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50</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200</a:t>
            </a:r>
            <a:r>
              <a:rPr lang="ja-JP" altLang="en-US" sz="2200" dirty="0">
                <a:latin typeface="HGP創英角ｺﾞｼｯｸUB" panose="020B0900000000000000" pitchFamily="50" charset="-128"/>
                <a:ea typeface="HGP創英角ｺﾞｼｯｸUB" panose="020B0900000000000000" pitchFamily="50" charset="-128"/>
              </a:rPr>
              <a:t>）範囲に含まれているが、</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脳血管疾患の医療提供実績は</a:t>
            </a:r>
            <a:r>
              <a:rPr lang="en-US" altLang="ja-JP" sz="2200" dirty="0">
                <a:latin typeface="HGP創英角ｺﾞｼｯｸUB" panose="020B0900000000000000" pitchFamily="50" charset="-128"/>
                <a:ea typeface="HGP創英角ｺﾞｼｯｸUB" panose="020B0900000000000000" pitchFamily="50" charset="-128"/>
              </a:rPr>
              <a:t>2015</a:t>
            </a:r>
            <a:r>
              <a:rPr lang="ja-JP" altLang="en-US" sz="2200" dirty="0">
                <a:latin typeface="HGP創英角ｺﾞｼｯｸUB" panose="020B0900000000000000" pitchFamily="50" charset="-128"/>
                <a:ea typeface="HGP創英角ｺﾞｼｯｸUB" panose="020B0900000000000000" pitchFamily="50" charset="-128"/>
              </a:rPr>
              <a:t>年度実績と比較すると減少している</a:t>
            </a:r>
            <a:endParaRPr lang="en-US" altLang="ja-JP" sz="2200" dirty="0">
              <a:latin typeface="HGP創英角ｺﾞｼｯｸUB" panose="020B0900000000000000" pitchFamily="50" charset="-128"/>
              <a:ea typeface="HGP創英角ｺﾞｼｯｸUB" panose="020B0900000000000000" pitchFamily="50" charset="-128"/>
            </a:endParaRPr>
          </a:p>
          <a:p>
            <a:pPr algn="l"/>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3"/>
          <p:cNvSpPr txBox="1">
            <a:spLocks noChangeArrowheads="1"/>
          </p:cNvSpPr>
          <p:nvPr/>
        </p:nvSpPr>
        <p:spPr bwMode="auto">
          <a:xfrm>
            <a:off x="243707" y="1642831"/>
            <a:ext cx="807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a:t>
            </a:r>
            <a:r>
              <a:rPr lang="en-US" altLang="ja-JP" dirty="0" smtClean="0">
                <a:latin typeface="HGP創英角ｺﾞｼｯｸUB" panose="020B0900000000000000" pitchFamily="50" charset="-128"/>
                <a:ea typeface="HGP創英角ｺﾞｼｯｸUB" panose="020B0900000000000000" pitchFamily="50" charset="-128"/>
              </a:rPr>
              <a:t>SCR</a:t>
            </a:r>
            <a:r>
              <a:rPr lang="en-US" altLang="ja-JP" sz="1400" dirty="0" smtClean="0">
                <a:latin typeface="HGP創英角ｺﾞｼｯｸUB" panose="020B0900000000000000" pitchFamily="50" charset="-128"/>
                <a:ea typeface="HGP創英角ｺﾞｼｯｸUB" panose="020B0900000000000000" pitchFamily="50" charset="-128"/>
              </a:rPr>
              <a:t>※</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cxnSp>
        <p:nvCxnSpPr>
          <p:cNvPr id="20" name="直線コネクタ 19">
            <a:extLst>
              <a:ext uri="{FF2B5EF4-FFF2-40B4-BE49-F238E27FC236}">
                <a16:creationId xmlns:a16="http://schemas.microsoft.com/office/drawing/2014/main" xmlns="" id="{8C8825E6-A89B-4EAB-A575-27E3ADEB025E}"/>
              </a:ext>
            </a:extLst>
          </p:cNvPr>
          <p:cNvCxnSpPr>
            <a:cxnSpLocks/>
          </p:cNvCxnSpPr>
          <p:nvPr/>
        </p:nvCxnSpPr>
        <p:spPr>
          <a:xfrm>
            <a:off x="6943697" y="1901938"/>
            <a:ext cx="983901" cy="591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10">
            <a:extLst>
              <a:ext uri="{FF2B5EF4-FFF2-40B4-BE49-F238E27FC236}">
                <a16:creationId xmlns:a16="http://schemas.microsoft.com/office/drawing/2014/main" xmlns="" id="{D76F9611-36E1-4B73-9860-59256DC31DCA}"/>
              </a:ext>
            </a:extLst>
          </p:cNvPr>
          <p:cNvSpPr txBox="1"/>
          <p:nvPr/>
        </p:nvSpPr>
        <p:spPr>
          <a:xfrm>
            <a:off x="5720693" y="1692553"/>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
        <p:nvSpPr>
          <p:cNvPr id="17" name="正方形/長方形 16"/>
          <p:cNvSpPr/>
          <p:nvPr/>
        </p:nvSpPr>
        <p:spPr>
          <a:xfrm>
            <a:off x="358114" y="6380853"/>
            <a:ext cx="2781531" cy="276999"/>
          </a:xfrm>
          <a:prstGeom prst="rect">
            <a:avLst/>
          </a:prstGeom>
        </p:spPr>
        <p:txBody>
          <a:bodyPr wrap="none">
            <a:spAutoFit/>
          </a:bodyPr>
          <a:lstStyle/>
          <a:p>
            <a:r>
              <a:rPr lang="en-US" altLang="ja-JP" sz="1200" b="1" dirty="0" smtClean="0"/>
              <a:t>※SCR</a:t>
            </a:r>
            <a:r>
              <a:rPr lang="ja-JP" altLang="en-US" sz="1200" b="1" dirty="0" smtClean="0"/>
              <a:t>：年齢</a:t>
            </a:r>
            <a:r>
              <a:rPr lang="ja-JP" altLang="en-US" sz="1200" b="1" dirty="0"/>
              <a:t>調整標準化レセプト</a:t>
            </a:r>
            <a:r>
              <a:rPr lang="ja-JP" altLang="en-US" sz="1200" b="1" dirty="0" smtClean="0"/>
              <a:t>出現比</a:t>
            </a:r>
            <a:endParaRPr lang="ja-JP" altLang="en-US" sz="1200" b="1" dirty="0"/>
          </a:p>
        </p:txBody>
      </p:sp>
    </p:spTree>
    <p:extLst>
      <p:ext uri="{BB962C8B-B14F-4D97-AF65-F5344CB8AC3E}">
        <p14:creationId xmlns:p14="http://schemas.microsoft.com/office/powerpoint/2010/main" val="354983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389" y="6492875"/>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11"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テキスト ボックス 10">
            <a:extLst>
              <a:ext uri="{FF2B5EF4-FFF2-40B4-BE49-F238E27FC236}">
                <a16:creationId xmlns:a16="http://schemas.microsoft.com/office/drawing/2014/main" xmlns="" id="{8957656B-6DE6-44E0-85D6-7CF39E5B6647}"/>
              </a:ext>
            </a:extLst>
          </p:cNvPr>
          <p:cNvSpPr txBox="1"/>
          <p:nvPr/>
        </p:nvSpPr>
        <p:spPr>
          <a:xfrm>
            <a:off x="336072" y="2133551"/>
            <a:ext cx="219964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診療実績</a:t>
            </a:r>
            <a:r>
              <a:rPr lang="en-US" altLang="ja-JP" sz="1400" kern="100" dirty="0">
                <a:latin typeface="Meiryo UI" panose="020B0604030504040204" pitchFamily="50" charset="-128"/>
                <a:ea typeface="Meiryo UI" panose="020B0604030504040204" pitchFamily="50" charset="-128"/>
                <a:cs typeface="Times New Roman"/>
              </a:rPr>
              <a:t>3,000</a:t>
            </a:r>
            <a:r>
              <a:rPr lang="ja-JP" altLang="en-US" sz="1400" kern="100" dirty="0">
                <a:latin typeface="Meiryo UI" panose="020B0604030504040204" pitchFamily="50" charset="-128"/>
                <a:ea typeface="Meiryo UI" panose="020B0604030504040204" pitchFamily="50" charset="-128"/>
                <a:cs typeface="Times New Roman"/>
              </a:rPr>
              <a:t>件以上</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4" name="テキスト ボックス 10">
            <a:extLst>
              <a:ext uri="{FF2B5EF4-FFF2-40B4-BE49-F238E27FC236}">
                <a16:creationId xmlns:a16="http://schemas.microsoft.com/office/drawing/2014/main" xmlns="" id="{8957656B-6DE6-44E0-85D6-7CF39E5B6647}"/>
              </a:ext>
            </a:extLst>
          </p:cNvPr>
          <p:cNvSpPr txBox="1"/>
          <p:nvPr/>
        </p:nvSpPr>
        <p:spPr>
          <a:xfrm>
            <a:off x="4627044" y="2181786"/>
            <a:ext cx="253787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診療実績概ね</a:t>
            </a:r>
            <a:r>
              <a:rPr lang="en-US" altLang="ja-JP" sz="1400" kern="100" dirty="0">
                <a:latin typeface="Meiryo UI" panose="020B0604030504040204" pitchFamily="50" charset="-128"/>
                <a:ea typeface="Meiryo UI" panose="020B0604030504040204" pitchFamily="50" charset="-128"/>
                <a:cs typeface="Times New Roman"/>
              </a:rPr>
              <a:t>3,000</a:t>
            </a:r>
            <a:r>
              <a:rPr lang="ja-JP" altLang="en-US" sz="1400" kern="100" dirty="0">
                <a:latin typeface="Meiryo UI" panose="020B0604030504040204" pitchFamily="50" charset="-128"/>
                <a:ea typeface="Meiryo UI" panose="020B0604030504040204" pitchFamily="50" charset="-128"/>
                <a:cs typeface="Times New Roman"/>
              </a:rPr>
              <a:t>件未満</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疾患別の状況（診療実績の推移）</a:t>
            </a: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07" y="2636912"/>
            <a:ext cx="4259018" cy="329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911" y="2636912"/>
            <a:ext cx="457814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8723389"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部位</a:t>
            </a:r>
            <a:r>
              <a:rPr lang="ja-JP" altLang="en-US" sz="2200" dirty="0">
                <a:latin typeface="HGP創英角ｺﾞｼｯｸUB" panose="020B0900000000000000" pitchFamily="50" charset="-128"/>
                <a:ea typeface="HGP創英角ｺﾞｼｯｸUB" panose="020B0900000000000000" pitchFamily="50" charset="-128"/>
              </a:rPr>
              <a:t>別の診療実績から、消化器、腎・尿路系（男性生殖器含）が急増し、</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その他多くの部位において需要は増加傾向で推移している</a:t>
            </a:r>
            <a:endParaRPr lang="en-US" altLang="ja-JP" sz="2200" dirty="0">
              <a:latin typeface="HGP創英角ｺﾞｼｯｸUB" panose="020B0900000000000000" pitchFamily="50" charset="-128"/>
              <a:ea typeface="HGP創英角ｺﾞｼｯｸUB" panose="020B0900000000000000" pitchFamily="50" charset="-128"/>
            </a:endParaRPr>
          </a:p>
          <a:p>
            <a:pPr algn="l"/>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3"/>
          <p:cNvSpPr txBox="1">
            <a:spLocks noChangeArrowheads="1"/>
          </p:cNvSpPr>
          <p:nvPr/>
        </p:nvSpPr>
        <p:spPr bwMode="auto">
          <a:xfrm>
            <a:off x="311035" y="1630531"/>
            <a:ext cx="807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〇</a:t>
            </a:r>
            <a:r>
              <a:rPr lang="en-US" altLang="ja-JP" dirty="0" err="1">
                <a:latin typeface="HGP創英角ｺﾞｼｯｸUB" panose="020B0900000000000000" pitchFamily="50" charset="-128"/>
                <a:ea typeface="HGP創英角ｺﾞｼｯｸUB" panose="020B0900000000000000" pitchFamily="50" charset="-128"/>
              </a:rPr>
              <a:t>DPC</a:t>
            </a:r>
            <a:r>
              <a:rPr lang="ja-JP" altLang="en-US" dirty="0">
                <a:latin typeface="HGP創英角ｺﾞｼｯｸUB" panose="020B0900000000000000" pitchFamily="50" charset="-128"/>
                <a:ea typeface="HGP創英角ｺﾞｼｯｸUB" panose="020B0900000000000000" pitchFamily="50" charset="-128"/>
              </a:rPr>
              <a:t>参加病院の</a:t>
            </a:r>
            <a:r>
              <a:rPr lang="en-US" altLang="ja-JP" dirty="0" smtClean="0">
                <a:latin typeface="HGP創英角ｺﾞｼｯｸUB" panose="020B0900000000000000" pitchFamily="50" charset="-128"/>
                <a:ea typeface="HGP創英角ｺﾞｼｯｸUB" panose="020B0900000000000000" pitchFamily="50" charset="-128"/>
              </a:rPr>
              <a:t>MDC</a:t>
            </a:r>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別</a:t>
            </a:r>
            <a:r>
              <a:rPr lang="ja-JP" altLang="en-US" dirty="0">
                <a:latin typeface="HGP創英角ｺﾞｼｯｸUB" panose="020B0900000000000000" pitchFamily="50" charset="-128"/>
                <a:ea typeface="HGP創英角ｺﾞｼｯｸUB" panose="020B0900000000000000" pitchFamily="50" charset="-128"/>
              </a:rPr>
              <a:t>診療実績の総計推移（三島）</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0" name="正方形/長方形 19"/>
          <p:cNvSpPr/>
          <p:nvPr/>
        </p:nvSpPr>
        <p:spPr>
          <a:xfrm>
            <a:off x="4016020" y="6296519"/>
            <a:ext cx="4781117" cy="276999"/>
          </a:xfrm>
          <a:prstGeom prst="rect">
            <a:avLst/>
          </a:prstGeom>
        </p:spPr>
        <p:txBody>
          <a:bodyPr wrap="none">
            <a:spAutoFit/>
          </a:bodyPr>
          <a:lstStyle/>
          <a:p>
            <a:r>
              <a:rPr lang="en-US" altLang="ja-JP" sz="1200" b="1" dirty="0" smtClean="0"/>
              <a:t>※MDC</a:t>
            </a:r>
            <a:r>
              <a:rPr lang="ja-JP" altLang="en-US" sz="1200" b="1" dirty="0" smtClean="0"/>
              <a:t>：</a:t>
            </a:r>
            <a:r>
              <a:rPr lang="en-US" altLang="ja-JP" sz="1200" b="1" dirty="0" smtClean="0"/>
              <a:t>Major Diagnostic Category</a:t>
            </a:r>
            <a:r>
              <a:rPr lang="ja-JP" altLang="en-US" sz="1200" b="1" dirty="0" smtClean="0"/>
              <a:t>の略、</a:t>
            </a:r>
            <a:r>
              <a:rPr lang="en-US" altLang="ja-JP" sz="1200" b="1" dirty="0" smtClean="0"/>
              <a:t>18</a:t>
            </a:r>
            <a:r>
              <a:rPr lang="ja-JP" altLang="en-US" sz="1200" b="1" dirty="0" smtClean="0"/>
              <a:t>群に分類された主要診断群</a:t>
            </a:r>
            <a:endParaRPr lang="ja-JP" altLang="en-US" sz="1200" b="1" dirty="0"/>
          </a:p>
        </p:txBody>
      </p:sp>
    </p:spTree>
    <p:extLst>
      <p:ext uri="{BB962C8B-B14F-4D97-AF65-F5344CB8AC3E}">
        <p14:creationId xmlns:p14="http://schemas.microsoft.com/office/powerpoint/2010/main" val="205423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09C782E3-0825-4050-97DC-92E7FEA901FC}"/>
              </a:ext>
            </a:extLst>
          </p:cNvPr>
          <p:cNvPicPr>
            <a:picLocks noChangeAspect="1"/>
          </p:cNvPicPr>
          <p:nvPr/>
        </p:nvPicPr>
        <p:blipFill>
          <a:blip r:embed="rId3"/>
          <a:stretch>
            <a:fillRect/>
          </a:stretch>
        </p:blipFill>
        <p:spPr>
          <a:xfrm>
            <a:off x="505498" y="2241780"/>
            <a:ext cx="6966809" cy="3926916"/>
          </a:xfrm>
          <a:prstGeom prst="rect">
            <a:avLst/>
          </a:prstGeom>
        </p:spPr>
      </p:pic>
      <p:sp>
        <p:nvSpPr>
          <p:cNvPr id="21" name="タイトル 1">
            <a:extLst>
              <a:ext uri="{FF2B5EF4-FFF2-40B4-BE49-F238E27FC236}">
                <a16:creationId xmlns:a16="http://schemas.microsoft.com/office/drawing/2014/main" xmlns=""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新規入棟</a:t>
            </a:r>
            <a:r>
              <a:rPr lang="ja-JP" altLang="en-US" sz="2400" dirty="0">
                <a:latin typeface="HGP創英角ｺﾞｼｯｸUB" panose="020B0900000000000000" pitchFamily="50" charset="-128"/>
                <a:ea typeface="HGP創英角ｺﾞｼｯｸUB" panose="020B0900000000000000" pitchFamily="50" charset="-128"/>
              </a:rPr>
              <a:t>患者延べ数（総数）は前年度より増加しており、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急性期と回復期での増加率が特に高い</a:t>
            </a:r>
            <a:endParaRPr lang="en-US" altLang="ja-JP" sz="2400" dirty="0">
              <a:latin typeface="HGP創英角ｺﾞｼｯｸUB" panose="020B0900000000000000" pitchFamily="50" charset="-128"/>
              <a:ea typeface="HGP創英角ｺﾞｼｯｸUB" panose="020B0900000000000000" pitchFamily="50" charset="-128"/>
            </a:endParaRPr>
          </a:p>
          <a:p>
            <a:pPr algn="l"/>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87956" y="6492875"/>
            <a:ext cx="2133600" cy="365125"/>
          </a:xfrm>
        </p:spPr>
        <p:txBody>
          <a:bodyPr/>
          <a:lstStyle/>
          <a:p>
            <a:fld id="{A9848611-8FAA-4BFC-BAAD-33CAF1A3E273}" type="slidenum">
              <a:rPr lang="ja-JP" altLang="en-US" sz="1800" smtClean="0">
                <a:solidFill>
                  <a:schemeClr val="tx1"/>
                </a:solidFill>
              </a:rPr>
              <a:pPr/>
              <a:t>13</a:t>
            </a:fld>
            <a:endParaRPr lang="ja-JP" altLang="en-US" sz="1800" dirty="0">
              <a:solidFill>
                <a:schemeClr val="tx1"/>
              </a:solidFill>
            </a:endParaRPr>
          </a:p>
        </p:txBody>
      </p:sp>
      <p:sp>
        <p:nvSpPr>
          <p:cNvPr id="4" name="テキスト ボックス 3"/>
          <p:cNvSpPr txBox="1"/>
          <p:nvPr/>
        </p:nvSpPr>
        <p:spPr>
          <a:xfrm>
            <a:off x="4674568" y="4101519"/>
            <a:ext cx="3373367" cy="1319592"/>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新規入棟患者延べ数（総数）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100,727</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123,627</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1.23</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a16="http://schemas.microsoft.com/office/drawing/2014/main" xmlns=""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新規入棟患者延べ数の推移</a:t>
            </a:r>
          </a:p>
        </p:txBody>
      </p:sp>
      <p:sp>
        <p:nvSpPr>
          <p:cNvPr id="9" name="テキスト ボックス 10">
            <a:extLst>
              <a:ext uri="{FF2B5EF4-FFF2-40B4-BE49-F238E27FC236}">
                <a16:creationId xmlns:a16="http://schemas.microsoft.com/office/drawing/2014/main" xmlns="" id="{8957656B-6DE6-44E0-85D6-7CF39E5B6647}"/>
              </a:ext>
            </a:extLst>
          </p:cNvPr>
          <p:cNvSpPr txBox="1"/>
          <p:nvPr/>
        </p:nvSpPr>
        <p:spPr>
          <a:xfrm>
            <a:off x="6596060" y="6071657"/>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xmlns="" id="{CC64B0F2-9BE1-47E2-AE1B-FD4879240EFD}"/>
              </a:ext>
            </a:extLst>
          </p:cNvPr>
          <p:cNvSpPr txBox="1"/>
          <p:nvPr/>
        </p:nvSpPr>
        <p:spPr>
          <a:xfrm>
            <a:off x="3815916" y="2897468"/>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1.00</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a16="http://schemas.microsoft.com/office/drawing/2014/main" xmlns="" id="{EA869962-BF22-4597-A416-52A163D26971}"/>
              </a:ext>
            </a:extLst>
          </p:cNvPr>
          <p:cNvSpPr txBox="1"/>
          <p:nvPr/>
        </p:nvSpPr>
        <p:spPr>
          <a:xfrm>
            <a:off x="6660232" y="3466756"/>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1.32</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a16="http://schemas.microsoft.com/office/drawing/2014/main" xmlns="" id="{E5374876-303B-4642-A20F-7D9370359128}"/>
              </a:ext>
            </a:extLst>
          </p:cNvPr>
          <p:cNvSpPr txBox="1"/>
          <p:nvPr/>
        </p:nvSpPr>
        <p:spPr>
          <a:xfrm>
            <a:off x="2600457" y="3965538"/>
            <a:ext cx="168351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1.32</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3" name="テキスト ボックス 12">
            <a:extLst>
              <a:ext uri="{FF2B5EF4-FFF2-40B4-BE49-F238E27FC236}">
                <a16:creationId xmlns:a16="http://schemas.microsoft.com/office/drawing/2014/main" xmlns="" id="{B0F91FD0-5828-47C0-A6FE-2456DBDC2594}"/>
              </a:ext>
            </a:extLst>
          </p:cNvPr>
          <p:cNvSpPr txBox="1"/>
          <p:nvPr/>
        </p:nvSpPr>
        <p:spPr>
          <a:xfrm>
            <a:off x="2627784" y="4533082"/>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1.20</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4" name="Oval 64">
            <a:hlinkClick r:id="rId4" action="ppaction://hlinksldjump"/>
            <a:extLst>
              <a:ext uri="{FF2B5EF4-FFF2-40B4-BE49-F238E27FC236}">
                <a16:creationId xmlns:a16="http://schemas.microsoft.com/office/drawing/2014/main" xmlns="" id="{A7EFBFCD-5F76-4E5C-948B-C82F07A169DC}"/>
              </a:ext>
            </a:extLst>
          </p:cNvPr>
          <p:cNvSpPr>
            <a:spLocks noChangeAspect="1"/>
          </p:cNvSpPr>
          <p:nvPr/>
        </p:nvSpPr>
        <p:spPr>
          <a:xfrm>
            <a:off x="52094" y="7216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xmlns="" id="{494DAA10-E614-4D85-AF25-841A1142FD98}"/>
              </a:ext>
            </a:extLst>
          </p:cNvPr>
          <p:cNvSpPr txBox="1">
            <a:spLocks/>
          </p:cNvSpPr>
          <p:nvPr/>
        </p:nvSpPr>
        <p:spPr>
          <a:xfrm>
            <a:off x="107504" y="72161"/>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入院患者の推移①（新入棟患者数）</a:t>
            </a:r>
          </a:p>
        </p:txBody>
      </p:sp>
    </p:spTree>
    <p:extLst>
      <p:ext uri="{BB962C8B-B14F-4D97-AF65-F5344CB8AC3E}">
        <p14:creationId xmlns:p14="http://schemas.microsoft.com/office/powerpoint/2010/main" val="646377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6652B13E-FFB6-4A8C-ABAF-81CDABC61D01}"/>
              </a:ext>
            </a:extLst>
          </p:cNvPr>
          <p:cNvPicPr>
            <a:picLocks noChangeAspect="1"/>
          </p:cNvPicPr>
          <p:nvPr/>
        </p:nvPicPr>
        <p:blipFill>
          <a:blip r:embed="rId3"/>
          <a:stretch>
            <a:fillRect/>
          </a:stretch>
        </p:blipFill>
        <p:spPr>
          <a:xfrm>
            <a:off x="467544" y="2170432"/>
            <a:ext cx="7368473" cy="4109713"/>
          </a:xfrm>
          <a:prstGeom prst="rect">
            <a:avLst/>
          </a:prstGeom>
        </p:spPr>
      </p:pic>
      <p:sp>
        <p:nvSpPr>
          <p:cNvPr id="21" name="タイトル 1">
            <a:extLst>
              <a:ext uri="{FF2B5EF4-FFF2-40B4-BE49-F238E27FC236}">
                <a16:creationId xmlns:a16="http://schemas.microsoft.com/office/drawing/2014/main" xmlns="" id="{77D78C8B-7190-4F9F-BF24-FAD4DFE9F181}"/>
              </a:ext>
            </a:extLst>
          </p:cNvPr>
          <p:cNvSpPr txBox="1">
            <a:spLocks/>
          </p:cNvSpPr>
          <p:nvPr/>
        </p:nvSpPr>
        <p:spPr>
          <a:xfrm>
            <a:off x="242906" y="656071"/>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在棟</a:t>
            </a:r>
            <a:r>
              <a:rPr lang="ja-JP" altLang="en-US" sz="2400" dirty="0">
                <a:latin typeface="HGP創英角ｺﾞｼｯｸUB" panose="020B0900000000000000" pitchFamily="50" charset="-128"/>
                <a:ea typeface="HGP創英角ｺﾞｼｯｸUB" panose="020B0900000000000000" pitchFamily="50" charset="-128"/>
              </a:rPr>
              <a:t>患者延べ数はすべての病床機能において増加しており、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急性期と回復期での増加率が特に高い</a:t>
            </a:r>
          </a:p>
          <a:p>
            <a:pPr algn="l"/>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lang="ja-JP" altLang="en-US" sz="1800" smtClean="0">
                <a:solidFill>
                  <a:schemeClr val="tx1"/>
                </a:solidFill>
              </a:rPr>
              <a:pPr/>
              <a:t>14</a:t>
            </a:fld>
            <a:endParaRPr lang="ja-JP" altLang="en-US" sz="1800" dirty="0">
              <a:solidFill>
                <a:schemeClr val="tx1"/>
              </a:solidFill>
            </a:endParaRPr>
          </a:p>
        </p:txBody>
      </p:sp>
      <p:sp>
        <p:nvSpPr>
          <p:cNvPr id="4" name="テキスト ボックス 3"/>
          <p:cNvSpPr txBox="1"/>
          <p:nvPr/>
        </p:nvSpPr>
        <p:spPr>
          <a:xfrm>
            <a:off x="5549152" y="4393746"/>
            <a:ext cx="3318882" cy="1319592"/>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在棟患者延べ数（総数）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1,895,806</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2,090,513</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1.10</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a16="http://schemas.microsoft.com/office/drawing/2014/main" xmlns=""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在棟患者延べ数の推移</a:t>
            </a:r>
          </a:p>
        </p:txBody>
      </p:sp>
      <p:sp>
        <p:nvSpPr>
          <p:cNvPr id="9" name="テキスト ボックス 10">
            <a:extLst>
              <a:ext uri="{FF2B5EF4-FFF2-40B4-BE49-F238E27FC236}">
                <a16:creationId xmlns:a16="http://schemas.microsoft.com/office/drawing/2014/main" xmlns="" id="{8957656B-6DE6-44E0-85D6-7CF39E5B6647}"/>
              </a:ext>
            </a:extLst>
          </p:cNvPr>
          <p:cNvSpPr txBox="1"/>
          <p:nvPr/>
        </p:nvSpPr>
        <p:spPr>
          <a:xfrm>
            <a:off x="6598694" y="6133350"/>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xmlns="" id="{CC64B0F2-9BE1-47E2-AE1B-FD4879240EFD}"/>
              </a:ext>
            </a:extLst>
          </p:cNvPr>
          <p:cNvSpPr txBox="1"/>
          <p:nvPr/>
        </p:nvSpPr>
        <p:spPr>
          <a:xfrm>
            <a:off x="4065756" y="2859679"/>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1.04</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a16="http://schemas.microsoft.com/office/drawing/2014/main" xmlns="" id="{EA869962-BF22-4597-A416-52A163D26971}"/>
              </a:ext>
            </a:extLst>
          </p:cNvPr>
          <p:cNvSpPr txBox="1"/>
          <p:nvPr/>
        </p:nvSpPr>
        <p:spPr>
          <a:xfrm>
            <a:off x="6923576" y="3232052"/>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1.14</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a16="http://schemas.microsoft.com/office/drawing/2014/main" xmlns="" id="{E5374876-303B-4642-A20F-7D9370359128}"/>
              </a:ext>
            </a:extLst>
          </p:cNvPr>
          <p:cNvSpPr txBox="1"/>
          <p:nvPr/>
        </p:nvSpPr>
        <p:spPr>
          <a:xfrm>
            <a:off x="4211960" y="3955765"/>
            <a:ext cx="168351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1.12</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3" name="テキスト ボックス 12">
            <a:extLst>
              <a:ext uri="{FF2B5EF4-FFF2-40B4-BE49-F238E27FC236}">
                <a16:creationId xmlns:a16="http://schemas.microsoft.com/office/drawing/2014/main" xmlns="" id="{B0F91FD0-5828-47C0-A6FE-2456DBDC2594}"/>
              </a:ext>
            </a:extLst>
          </p:cNvPr>
          <p:cNvSpPr txBox="1"/>
          <p:nvPr/>
        </p:nvSpPr>
        <p:spPr>
          <a:xfrm>
            <a:off x="3905143" y="4886590"/>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1.06</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4" name="Oval 64">
            <a:hlinkClick r:id="rId4" action="ppaction://hlinksldjump"/>
            <a:extLst>
              <a:ext uri="{FF2B5EF4-FFF2-40B4-BE49-F238E27FC236}">
                <a16:creationId xmlns:a16="http://schemas.microsoft.com/office/drawing/2014/main" xmlns="" id="{D29F3C5B-9DF9-40C8-9C93-EB7CD165C1A9}"/>
              </a:ext>
            </a:extLst>
          </p:cNvPr>
          <p:cNvSpPr>
            <a:spLocks noChangeAspect="1"/>
          </p:cNvSpPr>
          <p:nvPr/>
        </p:nvSpPr>
        <p:spPr>
          <a:xfrm>
            <a:off x="52094" y="12579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xmlns="" id="{46796DE4-7DFD-4811-B7F7-57A92815FD2A}"/>
              </a:ext>
            </a:extLst>
          </p:cNvPr>
          <p:cNvSpPr txBox="1">
            <a:spLocks/>
          </p:cNvSpPr>
          <p:nvPr/>
        </p:nvSpPr>
        <p:spPr>
          <a:xfrm>
            <a:off x="107504" y="125791"/>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入院患者の推移②（在棟患者数）</a:t>
            </a:r>
          </a:p>
        </p:txBody>
      </p:sp>
    </p:spTree>
    <p:extLst>
      <p:ext uri="{BB962C8B-B14F-4D97-AF65-F5344CB8AC3E}">
        <p14:creationId xmlns:p14="http://schemas.microsoft.com/office/powerpoint/2010/main" val="45168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3528" y="2191555"/>
            <a:ext cx="8568952" cy="4020059"/>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389" y="6492875"/>
            <a:ext cx="2133600"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xmlns="" id="{8957656B-6DE6-44E0-85D6-7CF39E5B6647}"/>
              </a:ext>
            </a:extLst>
          </p:cNvPr>
          <p:cNvSpPr txBox="1"/>
          <p:nvPr/>
        </p:nvSpPr>
        <p:spPr>
          <a:xfrm>
            <a:off x="235643" y="1867031"/>
            <a:ext cx="390430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tx1"/>
                </a:solidFill>
              </a:rPr>
              <a:t>●在宅医療提供体制（人口</a:t>
            </a:r>
            <a:r>
              <a:rPr lang="en-US" altLang="ja-JP" sz="1400" dirty="0">
                <a:solidFill>
                  <a:schemeClr val="tx1"/>
                </a:solidFill>
              </a:rPr>
              <a:t>10</a:t>
            </a:r>
            <a:r>
              <a:rPr lang="ja-JP" altLang="en-US" sz="1400" dirty="0">
                <a:solidFill>
                  <a:schemeClr val="tx1"/>
                </a:solidFill>
              </a:rPr>
              <a:t>万人対施設数）</a:t>
            </a:r>
            <a:endParaRPr lang="ja-JP" sz="14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6127235" y="6207503"/>
            <a:ext cx="264687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：第７次大阪医療計画一部改変</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21" name="Oval 64">
            <a:hlinkClick r:id="rId4"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35934" y="17554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xmlns="" id="{30BE5A27-A407-4A14-A9BE-5866682C3C6B}"/>
              </a:ext>
            </a:extLst>
          </p:cNvPr>
          <p:cNvSpPr txBox="1">
            <a:spLocks/>
          </p:cNvSpPr>
          <p:nvPr/>
        </p:nvSpPr>
        <p:spPr>
          <a:xfrm>
            <a:off x="191344" y="175540"/>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在宅医療提供体制①</a:t>
            </a:r>
          </a:p>
        </p:txBody>
      </p:sp>
      <p:sp>
        <p:nvSpPr>
          <p:cNvPr id="6" name="正方形/長方形 5"/>
          <p:cNvSpPr/>
          <p:nvPr/>
        </p:nvSpPr>
        <p:spPr>
          <a:xfrm>
            <a:off x="353633" y="3391832"/>
            <a:ext cx="8538847" cy="32520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9" name="タイトル 1">
            <a:extLst>
              <a:ext uri="{FF2B5EF4-FFF2-40B4-BE49-F238E27FC236}">
                <a16:creationId xmlns:a16="http://schemas.microsoft.com/office/drawing/2014/main" xmlns="" id="{5E0FA790-CF73-4E7B-9626-68F66EBBC4BA}"/>
              </a:ext>
            </a:extLst>
          </p:cNvPr>
          <p:cNvSpPr txBox="1">
            <a:spLocks/>
          </p:cNvSpPr>
          <p:nvPr/>
        </p:nvSpPr>
        <p:spPr>
          <a:xfrm>
            <a:off x="239688" y="696940"/>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人口</a:t>
            </a:r>
            <a:r>
              <a:rPr lang="en-US" altLang="ja-JP" sz="2400" dirty="0">
                <a:latin typeface="HGP創英角ｺﾞｼｯｸUB" panose="020B0900000000000000" pitchFamily="50" charset="-128"/>
                <a:ea typeface="HGP創英角ｺﾞｼｯｸUB" panose="020B0900000000000000" pitchFamily="50" charset="-128"/>
              </a:rPr>
              <a:t>10</a:t>
            </a:r>
            <a:r>
              <a:rPr lang="ja-JP" altLang="en-US" sz="2400" dirty="0" smtClean="0">
                <a:latin typeface="HGP創英角ｺﾞｼｯｸUB" panose="020B0900000000000000" pitchFamily="50" charset="-128"/>
                <a:ea typeface="HGP創英角ｺﾞｼｯｸUB" panose="020B0900000000000000" pitchFamily="50" charset="-128"/>
              </a:rPr>
              <a:t>万人当たり</a:t>
            </a:r>
            <a:r>
              <a:rPr lang="ja-JP" altLang="en-US" sz="2400" dirty="0">
                <a:latin typeface="HGP創英角ｺﾞｼｯｸUB" panose="020B0900000000000000" pitchFamily="50" charset="-128"/>
                <a:ea typeface="HGP創英角ｺﾞｼｯｸUB" panose="020B0900000000000000" pitchFamily="50" charset="-128"/>
              </a:rPr>
              <a:t>の在宅療養後方支援病院数は、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大阪府平均より高くなっている</a:t>
            </a:r>
          </a:p>
          <a:p>
            <a:pPr algn="l"/>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79198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389" y="6492875"/>
            <a:ext cx="2133600"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6127235" y="6207503"/>
            <a:ext cx="264687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：第７次大阪医療計画一部改変</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24102" y="1341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xmlns="" id="{30BE5A27-A407-4A14-A9BE-5866682C3C6B}"/>
              </a:ext>
            </a:extLst>
          </p:cNvPr>
          <p:cNvSpPr txBox="1">
            <a:spLocks/>
          </p:cNvSpPr>
          <p:nvPr/>
        </p:nvSpPr>
        <p:spPr>
          <a:xfrm>
            <a:off x="179512" y="134100"/>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在宅医療提供体制②</a:t>
            </a:r>
          </a:p>
        </p:txBody>
      </p:sp>
      <p:sp>
        <p:nvSpPr>
          <p:cNvPr id="18" name="テキスト ボックス 10">
            <a:extLst>
              <a:ext uri="{FF2B5EF4-FFF2-40B4-BE49-F238E27FC236}">
                <a16:creationId xmlns:a16="http://schemas.microsoft.com/office/drawing/2014/main" xmlns="" id="{8957656B-6DE6-44E0-85D6-7CF39E5B6647}"/>
              </a:ext>
            </a:extLst>
          </p:cNvPr>
          <p:cNvSpPr txBox="1"/>
          <p:nvPr/>
        </p:nvSpPr>
        <p:spPr>
          <a:xfrm>
            <a:off x="210305" y="1865260"/>
            <a:ext cx="390430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tx1"/>
                </a:solidFill>
              </a:rPr>
              <a:t>●在宅医療提供体制（人口</a:t>
            </a:r>
            <a:r>
              <a:rPr lang="en-US" altLang="ja-JP" sz="1400" dirty="0">
                <a:solidFill>
                  <a:schemeClr val="tx1"/>
                </a:solidFill>
              </a:rPr>
              <a:t>10</a:t>
            </a:r>
            <a:r>
              <a:rPr lang="ja-JP" altLang="en-US" sz="1400" dirty="0">
                <a:solidFill>
                  <a:schemeClr val="tx1"/>
                </a:solidFill>
              </a:rPr>
              <a:t>万人対施設数）</a:t>
            </a:r>
            <a:endParaRPr lang="ja-JP" sz="1400" kern="100" dirty="0">
              <a:solidFill>
                <a:schemeClr val="tx1"/>
              </a:solidFill>
              <a:effectLst/>
              <a:latin typeface="Meiryo UI" panose="020B0604030504040204" pitchFamily="50" charset="-128"/>
              <a:ea typeface="Meiryo UI" panose="020B0604030504040204" pitchFamily="50" charset="-128"/>
              <a:cs typeface="Times New Roman"/>
            </a:endParaRPr>
          </a:p>
        </p:txBody>
      </p:sp>
      <p:pic>
        <p:nvPicPr>
          <p:cNvPr id="2" name="図 1"/>
          <p:cNvPicPr>
            <a:picLocks noChangeAspect="1"/>
          </p:cNvPicPr>
          <p:nvPr/>
        </p:nvPicPr>
        <p:blipFill>
          <a:blip r:embed="rId4"/>
          <a:stretch>
            <a:fillRect/>
          </a:stretch>
        </p:blipFill>
        <p:spPr>
          <a:xfrm>
            <a:off x="295403" y="2181410"/>
            <a:ext cx="8597077" cy="3726403"/>
          </a:xfrm>
          <a:prstGeom prst="rect">
            <a:avLst/>
          </a:prstGeom>
        </p:spPr>
      </p:pic>
      <p:sp>
        <p:nvSpPr>
          <p:cNvPr id="19" name="タイトル 1">
            <a:extLst>
              <a:ext uri="{FF2B5EF4-FFF2-40B4-BE49-F238E27FC236}">
                <a16:creationId xmlns:a16="http://schemas.microsoft.com/office/drawing/2014/main" xmlns="" id="{2978C025-F5A4-4FAE-A050-D61685F365E2}"/>
              </a:ext>
            </a:extLst>
          </p:cNvPr>
          <p:cNvSpPr txBox="1">
            <a:spLocks/>
          </p:cNvSpPr>
          <p:nvPr/>
        </p:nvSpPr>
        <p:spPr>
          <a:xfrm>
            <a:off x="239688" y="696940"/>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人口</a:t>
            </a:r>
            <a:r>
              <a:rPr lang="en-US" altLang="ja-JP" sz="2400" dirty="0">
                <a:latin typeface="HGP創英角ｺﾞｼｯｸUB" panose="020B0900000000000000" pitchFamily="50" charset="-128"/>
                <a:ea typeface="HGP創英角ｺﾞｼｯｸUB" panose="020B0900000000000000" pitchFamily="50" charset="-128"/>
              </a:rPr>
              <a:t>10</a:t>
            </a:r>
            <a:r>
              <a:rPr lang="ja-JP" altLang="en-US" sz="2400" dirty="0" smtClean="0">
                <a:latin typeface="HGP創英角ｺﾞｼｯｸUB" panose="020B0900000000000000" pitchFamily="50" charset="-128"/>
                <a:ea typeface="HGP創英角ｺﾞｼｯｸUB" panose="020B0900000000000000" pitchFamily="50" charset="-128"/>
              </a:rPr>
              <a:t>万人当たり</a:t>
            </a:r>
            <a:r>
              <a:rPr lang="ja-JP" altLang="en-US" sz="2400" dirty="0">
                <a:latin typeface="HGP創英角ｺﾞｼｯｸUB" panose="020B0900000000000000" pitchFamily="50" charset="-128"/>
                <a:ea typeface="HGP創英角ｺﾞｼｯｸUB" panose="020B0900000000000000" pitchFamily="50" charset="-128"/>
              </a:rPr>
              <a:t>の在宅医療関係施設数は、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市町村毎、施設毎に差がある</a:t>
            </a:r>
          </a:p>
          <a:p>
            <a:pPr algn="l"/>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9723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12635" y="4467408"/>
            <a:ext cx="4980369" cy="2426807"/>
          </a:xfrm>
          <a:prstGeom prst="rect">
            <a:avLst/>
          </a:prstGeom>
        </p:spPr>
      </p:pic>
      <p:pic>
        <p:nvPicPr>
          <p:cNvPr id="5" name="図 4"/>
          <p:cNvPicPr>
            <a:picLocks noChangeAspect="1"/>
          </p:cNvPicPr>
          <p:nvPr/>
        </p:nvPicPr>
        <p:blipFill>
          <a:blip r:embed="rId4"/>
          <a:stretch>
            <a:fillRect/>
          </a:stretch>
        </p:blipFill>
        <p:spPr>
          <a:xfrm>
            <a:off x="179512" y="3671010"/>
            <a:ext cx="7947373" cy="752633"/>
          </a:xfrm>
          <a:prstGeom prst="rect">
            <a:avLst/>
          </a:prstGeom>
        </p:spPr>
      </p:pic>
      <p:pic>
        <p:nvPicPr>
          <p:cNvPr id="2" name="図 1"/>
          <p:cNvPicPr>
            <a:picLocks noChangeAspect="1"/>
          </p:cNvPicPr>
          <p:nvPr/>
        </p:nvPicPr>
        <p:blipFill>
          <a:blip r:embed="rId5"/>
          <a:stretch>
            <a:fillRect/>
          </a:stretch>
        </p:blipFill>
        <p:spPr>
          <a:xfrm>
            <a:off x="146096" y="1633388"/>
            <a:ext cx="8760191" cy="1755611"/>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9326"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10" name="Oval 64">
            <a:hlinkClick r:id="rId6"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診療実態の分析の結果</a:t>
            </a:r>
          </a:p>
        </p:txBody>
      </p:sp>
      <p:sp>
        <p:nvSpPr>
          <p:cNvPr id="13" name="テキスト ボックス 12">
            <a:extLst>
              <a:ext uri="{FF2B5EF4-FFF2-40B4-BE49-F238E27FC236}">
                <a16:creationId xmlns:a16="http://schemas.microsoft.com/office/drawing/2014/main" xmlns="" id="{8957656B-6DE6-44E0-85D6-7CF39E5B6647}"/>
              </a:ext>
            </a:extLst>
          </p:cNvPr>
          <p:cNvSpPr txBox="1"/>
          <p:nvPr/>
        </p:nvSpPr>
        <p:spPr>
          <a:xfrm>
            <a:off x="46679" y="1473409"/>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3" name="テキスト ボックス 22">
            <a:extLst>
              <a:ext uri="{FF2B5EF4-FFF2-40B4-BE49-F238E27FC236}">
                <a16:creationId xmlns:a16="http://schemas.microsoft.com/office/drawing/2014/main" xmlns=""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31" name="テキスト ボックス 16"/>
          <p:cNvSpPr txBox="1"/>
          <p:nvPr/>
        </p:nvSpPr>
        <p:spPr>
          <a:xfrm>
            <a:off x="4164628" y="4467409"/>
            <a:ext cx="4819290" cy="319251"/>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2" name="角丸四角形 31"/>
          <p:cNvSpPr/>
          <p:nvPr/>
        </p:nvSpPr>
        <p:spPr>
          <a:xfrm>
            <a:off x="4943889" y="4116006"/>
            <a:ext cx="1441026" cy="14744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33" name="直線矢印コネクタ 32"/>
          <p:cNvCxnSpPr>
            <a:cxnSpLocks/>
          </p:cNvCxnSpPr>
          <p:nvPr/>
        </p:nvCxnSpPr>
        <p:spPr>
          <a:xfrm>
            <a:off x="5547248" y="4273784"/>
            <a:ext cx="788140" cy="14594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cxnSpLocks/>
          </p:cNvCxnSpPr>
          <p:nvPr/>
        </p:nvCxnSpPr>
        <p:spPr>
          <a:xfrm>
            <a:off x="6225141" y="4429511"/>
            <a:ext cx="291075" cy="18798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5724128" y="4279082"/>
            <a:ext cx="676363" cy="13322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50" name="表 49"/>
          <p:cNvGraphicFramePr>
            <a:graphicFrameLocks noGrp="1"/>
          </p:cNvGraphicFramePr>
          <p:nvPr>
            <p:extLst>
              <p:ext uri="{D42A27DB-BD31-4B8C-83A1-F6EECF244321}">
                <p14:modId xmlns:p14="http://schemas.microsoft.com/office/powerpoint/2010/main" val="2885568600"/>
              </p:ext>
            </p:extLst>
          </p:nvPr>
        </p:nvGraphicFramePr>
        <p:xfrm>
          <a:off x="4281413" y="5308693"/>
          <a:ext cx="2765490" cy="466960"/>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xmlns="" val="20000"/>
                    </a:ext>
                  </a:extLst>
                </a:gridCol>
                <a:gridCol w="886498">
                  <a:extLst>
                    <a:ext uri="{9D8B030D-6E8A-4147-A177-3AD203B41FA5}">
                      <a16:colId xmlns:a16="http://schemas.microsoft.com/office/drawing/2014/main" xmlns="" val="20001"/>
                    </a:ext>
                  </a:extLst>
                </a:gridCol>
              </a:tblGrid>
              <a:tr h="233480">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34.3%</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xmlns="" val="10000"/>
                  </a:ext>
                </a:extLst>
              </a:tr>
              <a:tr h="233480">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年度（暫定）</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25.9%</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xmlns="" val="989151679"/>
                  </a:ext>
                </a:extLst>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32976508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xmlns="" val="20000"/>
                    </a:ext>
                  </a:extLst>
                </a:gridCol>
              </a:tblGrid>
              <a:tr h="315460">
                <a:tc>
                  <a:txBody>
                    <a:bodyPr/>
                    <a:lstStyle/>
                    <a:p>
                      <a:pPr algn="r" fontAlgn="ctr"/>
                      <a:r>
                        <a:rPr lang="en-US" altLang="ja-JP" sz="1400" u="none" strike="noStrike" dirty="0">
                          <a:effectLst/>
                        </a:rPr>
                        <a:t>30.6%</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xmlns="" val="10000"/>
                  </a:ext>
                </a:extLst>
              </a:tr>
            </a:tbl>
          </a:graphicData>
        </a:graphic>
      </p:graphicFrame>
      <p:sp>
        <p:nvSpPr>
          <p:cNvPr id="52" name="右中かっこ 51"/>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53" name="角丸四角形 52"/>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a:t>4</a:t>
            </a:r>
            <a:r>
              <a:rPr kumimoji="1" lang="en-US" altLang="ja-JP" sz="1400" dirty="0"/>
              <a:t>.</a:t>
            </a:r>
            <a:r>
              <a:rPr lang="en-US" altLang="ja-JP" sz="1400" dirty="0"/>
              <a:t>7</a:t>
            </a:r>
            <a:r>
              <a:rPr kumimoji="1" lang="en-US" altLang="ja-JP" sz="1400" dirty="0"/>
              <a:t>%</a:t>
            </a:r>
          </a:p>
          <a:p>
            <a:pPr algn="ctr"/>
            <a:r>
              <a:rPr kumimoji="1" lang="en-US" altLang="ja-JP" sz="1400" dirty="0"/>
              <a:t>(</a:t>
            </a:r>
            <a:r>
              <a:rPr kumimoji="1" lang="ja-JP" altLang="en-US" sz="1400" dirty="0"/>
              <a:t>約</a:t>
            </a:r>
            <a:r>
              <a:rPr lang="en-US" altLang="ja-JP" sz="1400" dirty="0"/>
              <a:t>3</a:t>
            </a:r>
            <a:r>
              <a:rPr kumimoji="1" lang="en-US" altLang="ja-JP" sz="1400" dirty="0"/>
              <a:t>00</a:t>
            </a:r>
            <a:r>
              <a:rPr kumimoji="1" lang="ja-JP" altLang="en-US" sz="1400" dirty="0"/>
              <a:t>床</a:t>
            </a:r>
            <a:r>
              <a:rPr kumimoji="1" lang="en-US" altLang="ja-JP" sz="1400" dirty="0"/>
              <a:t>)</a:t>
            </a:r>
          </a:p>
        </p:txBody>
      </p:sp>
      <p:sp>
        <p:nvSpPr>
          <p:cNvPr id="54" name="テキスト ボックス 10">
            <a:extLst>
              <a:ext uri="{FF2B5EF4-FFF2-40B4-BE49-F238E27FC236}">
                <a16:creationId xmlns:a16="http://schemas.microsoft.com/office/drawing/2014/main" xmlns=""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5" name="テキスト ボックス 10">
            <a:extLst>
              <a:ext uri="{FF2B5EF4-FFF2-40B4-BE49-F238E27FC236}">
                <a16:creationId xmlns:a16="http://schemas.microsoft.com/office/drawing/2014/main" xmlns="" id="{8957656B-6DE6-44E0-85D6-7CF39E5B6647}"/>
              </a:ext>
            </a:extLst>
          </p:cNvPr>
          <p:cNvSpPr txBox="1"/>
          <p:nvPr/>
        </p:nvSpPr>
        <p:spPr>
          <a:xfrm>
            <a:off x="3931455" y="4909999"/>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sp>
        <p:nvSpPr>
          <p:cNvPr id="56" name="テキスト ボックス 10">
            <a:extLst>
              <a:ext uri="{FF2B5EF4-FFF2-40B4-BE49-F238E27FC236}">
                <a16:creationId xmlns:a16="http://schemas.microsoft.com/office/drawing/2014/main" xmlns="" id="{8957656B-6DE6-44E0-85D6-7CF39E5B6647}"/>
              </a:ext>
            </a:extLst>
          </p:cNvPr>
          <p:cNvSpPr txBox="1"/>
          <p:nvPr/>
        </p:nvSpPr>
        <p:spPr>
          <a:xfrm>
            <a:off x="4546823" y="6521866"/>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en-US" altLang="ja-JP" sz="1100" kern="100" dirty="0">
                <a:latin typeface="Meiryo UI" panose="020B0604030504040204" pitchFamily="50" charset="-128"/>
                <a:ea typeface="Meiryo UI" panose="020B0604030504040204" pitchFamily="50" charset="-128"/>
                <a:cs typeface="Times New Roman"/>
              </a:rPr>
              <a:t>2019</a:t>
            </a:r>
            <a:r>
              <a:rPr lang="ja-JP" altLang="en-US" sz="1100" kern="100" dirty="0">
                <a:latin typeface="Meiryo UI" panose="020B0604030504040204" pitchFamily="50" charset="-128"/>
                <a:ea typeface="Meiryo UI" panose="020B0604030504040204" pitchFamily="50" charset="-128"/>
                <a:cs typeface="Times New Roman"/>
              </a:rPr>
              <a:t>年</a:t>
            </a:r>
            <a:r>
              <a:rPr lang="en-US" altLang="zh-TW" sz="1100" kern="100" dirty="0">
                <a:latin typeface="Meiryo UI" panose="020B0604030504040204" pitchFamily="50" charset="-128"/>
                <a:ea typeface="Meiryo UI" panose="020B0604030504040204" pitchFamily="50" charset="-128"/>
                <a:cs typeface="Times New Roman"/>
              </a:rPr>
              <a:t>2</a:t>
            </a:r>
            <a:r>
              <a:rPr lang="ja-JP" altLang="en-US" sz="1100" kern="100" dirty="0">
                <a:latin typeface="Meiryo UI" panose="020B0604030504040204" pitchFamily="50" charset="-128"/>
                <a:ea typeface="Meiryo UI" panose="020B0604030504040204" pitchFamily="50" charset="-128"/>
                <a:cs typeface="Times New Roman"/>
              </a:rPr>
              <a:t>月</a:t>
            </a:r>
            <a:r>
              <a:rPr lang="en-US" altLang="zh-TW" sz="1100" kern="100" dirty="0">
                <a:latin typeface="Meiryo UI" panose="020B0604030504040204" pitchFamily="50" charset="-128"/>
                <a:ea typeface="Meiryo UI" panose="020B0604030504040204" pitchFamily="50" charset="-128"/>
                <a:cs typeface="Times New Roman"/>
              </a:rPr>
              <a:t>15</a:t>
            </a:r>
            <a:r>
              <a:rPr lang="ja-JP" altLang="en-US" sz="1100" kern="100" dirty="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6"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病床数</a:t>
            </a:r>
            <a:r>
              <a:rPr lang="ja-JP" altLang="en-US" sz="2200" dirty="0">
                <a:latin typeface="HGP創英角ｺﾞｼｯｸUB" panose="020B0900000000000000" pitchFamily="50" charset="-128"/>
                <a:ea typeface="HGP創英角ｺﾞｼｯｸUB" panose="020B0900000000000000" pitchFamily="50" charset="-128"/>
              </a:rPr>
              <a:t>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三島二次医療圏で約５％程度同機能への転換が必要と推計</a:t>
            </a:r>
          </a:p>
          <a:p>
            <a:pPr algn="l"/>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6504264" y="3354820"/>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7" name="テキスト ボックス 26"/>
          <p:cNvSpPr txBox="1"/>
          <p:nvPr/>
        </p:nvSpPr>
        <p:spPr>
          <a:xfrm>
            <a:off x="1469289" y="3195438"/>
            <a:ext cx="436447" cy="215444"/>
          </a:xfrm>
          <a:prstGeom prst="rect">
            <a:avLst/>
          </a:prstGeom>
          <a:noFill/>
        </p:spPr>
        <p:txBody>
          <a:bodyPr wrap="square" rtlCol="0">
            <a:spAutoFit/>
          </a:bodyPr>
          <a:lstStyle/>
          <a:p>
            <a:r>
              <a:rPr kumimoji="1" lang="en-US" altLang="ja-JP" sz="800" dirty="0" smtClean="0"/>
              <a:t>※</a:t>
            </a:r>
            <a:endParaRPr kumimoji="1" lang="ja-JP" altLang="en-US" sz="800" dirty="0"/>
          </a:p>
        </p:txBody>
      </p:sp>
    </p:spTree>
    <p:extLst>
      <p:ext uri="{BB962C8B-B14F-4D97-AF65-F5344CB8AC3E}">
        <p14:creationId xmlns:p14="http://schemas.microsoft.com/office/powerpoint/2010/main" val="2521470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713" y="6492875"/>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3" y="61194"/>
            <a:ext cx="9030326"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病床の現状</a:t>
            </a:r>
          </a:p>
          <a:p>
            <a:pPr algn="l"/>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xmlns="" id="{8957656B-6DE6-44E0-85D6-7CF39E5B6647}"/>
              </a:ext>
            </a:extLst>
          </p:cNvPr>
          <p:cNvSpPr txBox="1"/>
          <p:nvPr/>
        </p:nvSpPr>
        <p:spPr>
          <a:xfrm>
            <a:off x="262692" y="1599136"/>
            <a:ext cx="27879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入院基本料・特定入院料別報告</a:t>
            </a:r>
          </a:p>
        </p:txBody>
      </p:sp>
      <p:sp>
        <p:nvSpPr>
          <p:cNvPr id="18" name="テキスト ボックス 17">
            <a:extLst>
              <a:ext uri="{FF2B5EF4-FFF2-40B4-BE49-F238E27FC236}">
                <a16:creationId xmlns:a16="http://schemas.microsoft.com/office/drawing/2014/main" xmlns="" id="{8957656B-6DE6-44E0-85D6-7CF39E5B6647}"/>
              </a:ext>
            </a:extLst>
          </p:cNvPr>
          <p:cNvSpPr txBox="1"/>
          <p:nvPr/>
        </p:nvSpPr>
        <p:spPr>
          <a:xfrm>
            <a:off x="349139" y="4116313"/>
            <a:ext cx="158729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病床の利用状況</a:t>
            </a:r>
          </a:p>
        </p:txBody>
      </p:sp>
      <p:sp>
        <p:nvSpPr>
          <p:cNvPr id="13"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一部</a:t>
            </a:r>
            <a:r>
              <a:rPr lang="ja-JP" altLang="en-US" sz="2200" dirty="0">
                <a:latin typeface="HGP創英角ｺﾞｼｯｸUB" panose="020B0900000000000000" pitchFamily="50" charset="-128"/>
                <a:ea typeface="HGP創英角ｺﾞｼｯｸUB" panose="020B0900000000000000" pitchFamily="50" charset="-128"/>
              </a:rPr>
              <a:t>の入院料区分を除いては、人口</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万人</a:t>
            </a:r>
            <a:r>
              <a:rPr lang="ja-JP" altLang="en-US" sz="2200" dirty="0">
                <a:latin typeface="HGP創英角ｺﾞｼｯｸUB" panose="020B0900000000000000" pitchFamily="50" charset="-128"/>
                <a:ea typeface="HGP創英角ｺﾞｼｯｸUB" panose="020B0900000000000000" pitchFamily="50" charset="-128"/>
              </a:rPr>
              <a:t>当たり</a:t>
            </a:r>
            <a:r>
              <a:rPr lang="ja-JP" altLang="en-US" sz="2200" dirty="0" smtClean="0">
                <a:latin typeface="HGP創英角ｺﾞｼｯｸUB" panose="020B0900000000000000" pitchFamily="50" charset="-128"/>
                <a:ea typeface="HGP創英角ｺﾞｼｯｸUB" panose="020B0900000000000000" pitchFamily="50" charset="-128"/>
              </a:rPr>
              <a:t>の</a:t>
            </a:r>
            <a:r>
              <a:rPr lang="ja-JP" altLang="en-US" sz="2200" dirty="0">
                <a:latin typeface="HGP創英角ｺﾞｼｯｸUB" panose="020B0900000000000000" pitchFamily="50" charset="-128"/>
                <a:ea typeface="HGP創英角ｺﾞｼｯｸUB" panose="020B0900000000000000" pitchFamily="50" charset="-128"/>
              </a:rPr>
              <a:t>病床数は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府平均より</a:t>
            </a:r>
            <a:r>
              <a:rPr lang="ja-JP" altLang="en-US" sz="2200" dirty="0" smtClean="0">
                <a:latin typeface="HGP創英角ｺﾞｼｯｸUB" panose="020B0900000000000000" pitchFamily="50" charset="-128"/>
                <a:ea typeface="HGP創英角ｺﾞｼｯｸUB" panose="020B0900000000000000" pitchFamily="50" charset="-128"/>
              </a:rPr>
              <a:t>少なく、</a:t>
            </a:r>
            <a:r>
              <a:rPr lang="ja-JP" altLang="en-US" sz="2200" dirty="0">
                <a:latin typeface="HGP創英角ｺﾞｼｯｸUB" panose="020B0900000000000000" pitchFamily="50" charset="-128"/>
                <a:ea typeface="HGP創英角ｺﾞｼｯｸUB" panose="020B0900000000000000" pitchFamily="50" charset="-128"/>
              </a:rPr>
              <a:t>病床稼働率は府平均より高い</a:t>
            </a:r>
            <a:endParaRPr lang="en-US" altLang="ja-JP" sz="2200" dirty="0">
              <a:latin typeface="HGP創英角ｺﾞｼｯｸUB" panose="020B0900000000000000" pitchFamily="50" charset="-128"/>
              <a:ea typeface="HGP創英角ｺﾞｼｯｸUB" panose="020B0900000000000000" pitchFamily="50" charset="-128"/>
            </a:endParaRPr>
          </a:p>
          <a:p>
            <a:pPr algn="l"/>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6012160" y="640818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2" name="図 1"/>
          <p:cNvPicPr>
            <a:picLocks noChangeAspect="1"/>
          </p:cNvPicPr>
          <p:nvPr/>
        </p:nvPicPr>
        <p:blipFill>
          <a:blip r:embed="rId4"/>
          <a:stretch>
            <a:fillRect/>
          </a:stretch>
        </p:blipFill>
        <p:spPr>
          <a:xfrm>
            <a:off x="394687" y="4497219"/>
            <a:ext cx="8497793" cy="1972484"/>
          </a:xfrm>
          <a:prstGeom prst="rect">
            <a:avLst/>
          </a:prstGeom>
        </p:spPr>
      </p:pic>
      <p:pic>
        <p:nvPicPr>
          <p:cNvPr id="5" name="図 4"/>
          <p:cNvPicPr>
            <a:picLocks noChangeAspect="1"/>
          </p:cNvPicPr>
          <p:nvPr/>
        </p:nvPicPr>
        <p:blipFill>
          <a:blip r:embed="rId5"/>
          <a:stretch>
            <a:fillRect/>
          </a:stretch>
        </p:blipFill>
        <p:spPr>
          <a:xfrm>
            <a:off x="394686" y="1938619"/>
            <a:ext cx="8497793" cy="2104565"/>
          </a:xfrm>
          <a:prstGeom prst="rect">
            <a:avLst/>
          </a:prstGeom>
        </p:spPr>
      </p:pic>
    </p:spTree>
    <p:extLst>
      <p:ext uri="{BB962C8B-B14F-4D97-AF65-F5344CB8AC3E}">
        <p14:creationId xmlns:p14="http://schemas.microsoft.com/office/powerpoint/2010/main" val="412056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1623" y="2891291"/>
            <a:ext cx="4415229" cy="3815044"/>
          </a:xfrm>
          <a:prstGeom prst="rect">
            <a:avLst/>
          </a:prstGeom>
        </p:spPr>
      </p:pic>
      <p:pic>
        <p:nvPicPr>
          <p:cNvPr id="35" name="図 34"/>
          <p:cNvPicPr>
            <a:picLocks noChangeAspect="1"/>
          </p:cNvPicPr>
          <p:nvPr/>
        </p:nvPicPr>
        <p:blipFill>
          <a:blip r:embed="rId4"/>
          <a:stretch>
            <a:fillRect/>
          </a:stretch>
        </p:blipFill>
        <p:spPr>
          <a:xfrm>
            <a:off x="4280093" y="3285397"/>
            <a:ext cx="4359924" cy="3481635"/>
          </a:xfrm>
          <a:prstGeom prst="rect">
            <a:avLst/>
          </a:prstGeom>
        </p:spPr>
      </p:pic>
      <p:pic>
        <p:nvPicPr>
          <p:cNvPr id="34" name="図 33"/>
          <p:cNvPicPr>
            <a:picLocks noChangeAspect="1"/>
          </p:cNvPicPr>
          <p:nvPr/>
        </p:nvPicPr>
        <p:blipFill>
          <a:blip r:embed="rId5"/>
          <a:stretch>
            <a:fillRect/>
          </a:stretch>
        </p:blipFill>
        <p:spPr>
          <a:xfrm>
            <a:off x="7938692" y="3516939"/>
            <a:ext cx="1200322" cy="2808000"/>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sp>
        <p:nvSpPr>
          <p:cNvPr id="10" name="テキスト ボックス 3"/>
          <p:cNvSpPr txBox="1">
            <a:spLocks noChangeArrowheads="1"/>
          </p:cNvSpPr>
          <p:nvPr/>
        </p:nvSpPr>
        <p:spPr bwMode="auto">
          <a:xfrm>
            <a:off x="224144" y="1625469"/>
            <a:ext cx="30598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〇入院基本料別の状況</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9" name="Oval 64">
            <a:hlinkClick r:id="rId6"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①</a:t>
            </a:r>
          </a:p>
        </p:txBody>
      </p:sp>
      <p:sp>
        <p:nvSpPr>
          <p:cNvPr id="25" name="角丸四角形 24"/>
          <p:cNvSpPr/>
          <p:nvPr/>
        </p:nvSpPr>
        <p:spPr>
          <a:xfrm>
            <a:off x="6336296" y="3217755"/>
            <a:ext cx="1164526"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26" name="角丸四角形 25"/>
          <p:cNvSpPr/>
          <p:nvPr/>
        </p:nvSpPr>
        <p:spPr>
          <a:xfrm>
            <a:off x="7917916" y="3231012"/>
            <a:ext cx="971600" cy="271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流入</a:t>
            </a:r>
            <a:r>
              <a:rPr kumimoji="1" lang="ja-JP" altLang="en-US" sz="1200" dirty="0">
                <a:latin typeface="HG丸ｺﾞｼｯｸM-PRO" panose="020F0600000000000000" pitchFamily="50" charset="-128"/>
                <a:ea typeface="HG丸ｺﾞｼｯｸM-PRO" panose="020F0600000000000000" pitchFamily="50" charset="-128"/>
              </a:rPr>
              <a:t>超過</a:t>
            </a:r>
          </a:p>
        </p:txBody>
      </p:sp>
      <p:cxnSp>
        <p:nvCxnSpPr>
          <p:cNvPr id="38" name="直線コネクタ 37"/>
          <p:cNvCxnSpPr/>
          <p:nvPr/>
        </p:nvCxnSpPr>
        <p:spPr>
          <a:xfrm>
            <a:off x="7762498" y="3030485"/>
            <a:ext cx="0" cy="33351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一般病棟７対１入院基本料は、流出超過となっているが、自己完結率は、　約８割と高い値となっている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cxnSp>
        <p:nvCxnSpPr>
          <p:cNvPr id="20" name="直線コネクタ 19"/>
          <p:cNvCxnSpPr>
            <a:cxnSpLocks/>
          </p:cNvCxnSpPr>
          <p:nvPr/>
        </p:nvCxnSpPr>
        <p:spPr>
          <a:xfrm flipV="1">
            <a:off x="3528278" y="2953574"/>
            <a:ext cx="751815" cy="591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3"/>
          <p:cNvSpPr txBox="1">
            <a:spLocks noChangeArrowheads="1"/>
          </p:cNvSpPr>
          <p:nvPr/>
        </p:nvSpPr>
        <p:spPr bwMode="auto">
          <a:xfrm>
            <a:off x="492379" y="2025579"/>
            <a:ext cx="8269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1" name="角丸四角形 20"/>
          <p:cNvSpPr/>
          <p:nvPr/>
        </p:nvSpPr>
        <p:spPr>
          <a:xfrm>
            <a:off x="1015732" y="2699652"/>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a:t>救命救急入院料にかかる自己完結率は</a:t>
            </a:r>
            <a:r>
              <a:rPr kumimoji="1" lang="ja-JP" altLang="en-US" sz="1200" dirty="0">
                <a:latin typeface="+mn-ea"/>
              </a:rPr>
              <a:t>「</a:t>
            </a:r>
            <a:r>
              <a:rPr lang="en-US" altLang="ja-JP" sz="1200" dirty="0">
                <a:latin typeface="+mn-ea"/>
              </a:rPr>
              <a:t>77.8</a:t>
            </a:r>
            <a:r>
              <a:rPr kumimoji="1" lang="ja-JP" altLang="en-US" sz="1200" dirty="0">
                <a:latin typeface="+mn-ea"/>
              </a:rPr>
              <a:t>％」</a:t>
            </a:r>
          </a:p>
        </p:txBody>
      </p:sp>
      <p:sp>
        <p:nvSpPr>
          <p:cNvPr id="24" name="テキスト ボックス 10">
            <a:extLst>
              <a:ext uri="{FF2B5EF4-FFF2-40B4-BE49-F238E27FC236}">
                <a16:creationId xmlns:a16="http://schemas.microsoft.com/office/drawing/2014/main" xmlns="" id="{503B05C2-1640-4BED-B3E1-16C256B42080}"/>
              </a:ext>
            </a:extLst>
          </p:cNvPr>
          <p:cNvSpPr txBox="1"/>
          <p:nvPr/>
        </p:nvSpPr>
        <p:spPr>
          <a:xfrm>
            <a:off x="666237" y="2418204"/>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29" name="テキスト ボックス 10">
            <a:extLst>
              <a:ext uri="{FF2B5EF4-FFF2-40B4-BE49-F238E27FC236}">
                <a16:creationId xmlns:a16="http://schemas.microsoft.com/office/drawing/2014/main" xmlns="" id="{A75DD2FD-4EE6-4DE9-B5B3-42D61515E741}"/>
              </a:ext>
            </a:extLst>
          </p:cNvPr>
          <p:cNvSpPr txBox="1"/>
          <p:nvPr/>
        </p:nvSpPr>
        <p:spPr>
          <a:xfrm>
            <a:off x="4714762" y="2418957"/>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0" name="直線コネクタ 29">
            <a:extLst>
              <a:ext uri="{FF2B5EF4-FFF2-40B4-BE49-F238E27FC236}">
                <a16:creationId xmlns:a16="http://schemas.microsoft.com/office/drawing/2014/main" xmlns="" id="{C42F71CA-3475-4C1D-8383-8E89B56D7A35}"/>
              </a:ext>
            </a:extLst>
          </p:cNvPr>
          <p:cNvCxnSpPr>
            <a:cxnSpLocks/>
          </p:cNvCxnSpPr>
          <p:nvPr/>
        </p:nvCxnSpPr>
        <p:spPr>
          <a:xfrm flipH="1" flipV="1">
            <a:off x="8764766" y="2947081"/>
            <a:ext cx="1" cy="6480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10">
            <a:extLst>
              <a:ext uri="{FF2B5EF4-FFF2-40B4-BE49-F238E27FC236}">
                <a16:creationId xmlns:a16="http://schemas.microsoft.com/office/drawing/2014/main" xmlns="" id="{318F1F06-8677-4792-95CD-8C22C2F3780A}"/>
              </a:ext>
            </a:extLst>
          </p:cNvPr>
          <p:cNvSpPr txBox="1"/>
          <p:nvPr/>
        </p:nvSpPr>
        <p:spPr>
          <a:xfrm>
            <a:off x="6459468" y="2701309"/>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735188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7994" y="6477665"/>
            <a:ext cx="2133600" cy="365125"/>
          </a:xfrm>
        </p:spPr>
        <p:txBody>
          <a:bodyPr/>
          <a:lstStyle/>
          <a:p>
            <a:fld id="{A9848611-8FAA-4BFC-BAAD-33CAF1A3E273}" type="slidenum">
              <a:rPr lang="ja-JP" altLang="en-US" sz="1800" smtClean="0">
                <a:solidFill>
                  <a:schemeClr val="tx1"/>
                </a:solidFill>
              </a:rPr>
              <a:pPr/>
              <a:t>2</a:t>
            </a:fld>
            <a:endParaRPr lang="ja-JP" altLang="en-US" sz="1800" dirty="0">
              <a:solidFill>
                <a:schemeClr val="tx1"/>
              </a:solidFill>
            </a:endParaRPr>
          </a:p>
        </p:txBody>
      </p:sp>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 action="ppaction://noaction"/>
          </p:cNvPr>
          <p:cNvSpPr>
            <a:spLocks/>
          </p:cNvSpPr>
          <p:nvPr/>
        </p:nvSpPr>
        <p:spPr>
          <a:xfrm>
            <a:off x="317885" y="1042516"/>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565641" y="3543165"/>
            <a:ext cx="3830865" cy="108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（１）病床の現状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（２）患者受療・医療提供状況（</a:t>
            </a:r>
            <a:r>
              <a:rPr lang="en-US" altLang="ja-JP" dirty="0">
                <a:solidFill>
                  <a:schemeClr val="tx2"/>
                </a:solidFill>
                <a:latin typeface="HGPｺﾞｼｯｸE" panose="020B0900000000000000" pitchFamily="50" charset="-128"/>
                <a:ea typeface="HGPｺﾞｼｯｸE" panose="020B0900000000000000" pitchFamily="50" charset="-128"/>
              </a:rPr>
              <a:t>NDB</a:t>
            </a:r>
            <a:r>
              <a:rPr lang="ja-JP" altLang="en-US" dirty="0">
                <a:solidFill>
                  <a:schemeClr val="tx2"/>
                </a:solidFill>
                <a:latin typeface="HGPｺﾞｼｯｸE" panose="020B0900000000000000" pitchFamily="50" charset="-128"/>
                <a:ea typeface="HGPｺﾞｼｯｸE" panose="020B0900000000000000" pitchFamily="50" charset="-128"/>
              </a:rPr>
              <a:t>）</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 action="ppaction://noaction"/>
          </p:cNvPr>
          <p:cNvSpPr>
            <a:spLocks/>
          </p:cNvSpPr>
          <p:nvPr/>
        </p:nvSpPr>
        <p:spPr>
          <a:xfrm>
            <a:off x="248806" y="3250704"/>
            <a:ext cx="332137" cy="2861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 action="ppaction://noaction"/>
          </p:cNvPr>
          <p:cNvSpPr>
            <a:spLocks/>
          </p:cNvSpPr>
          <p:nvPr/>
        </p:nvSpPr>
        <p:spPr>
          <a:xfrm>
            <a:off x="4917895" y="114924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317885" y="973360"/>
            <a:ext cx="4807449" cy="369332"/>
          </a:xfrm>
          <a:prstGeom prst="rect">
            <a:avLst/>
          </a:prstGeom>
          <a:noFill/>
        </p:spPr>
        <p:txBody>
          <a:bodyPr wrap="square" rtlCol="0">
            <a:spAutoFit/>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１　</a:t>
            </a:r>
            <a:r>
              <a:rPr lang="ja-JP" altLang="en-US" dirty="0">
                <a:latin typeface="HGPｺﾞｼｯｸE" panose="020B0900000000000000" pitchFamily="50" charset="-128"/>
                <a:ea typeface="HGPｺﾞｼｯｸE" panose="020B0900000000000000" pitchFamily="50" charset="-128"/>
              </a:rPr>
              <a:t>三島二次医療圏の概要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248806" y="3204488"/>
            <a:ext cx="4716477" cy="369332"/>
          </a:xfrm>
          <a:prstGeom prst="rect">
            <a:avLst/>
          </a:prstGeom>
          <a:noFill/>
        </p:spPr>
        <p:txBody>
          <a:bodyPr wrap="square" rtlCol="0">
            <a:spAutoFit/>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２　</a:t>
            </a:r>
            <a:r>
              <a:rPr lang="ja-JP" altLang="en-US" dirty="0">
                <a:latin typeface="HGPｺﾞｼｯｸE" panose="020B0900000000000000" pitchFamily="50" charset="-128"/>
                <a:ea typeface="HGPｺﾞｼｯｸE" panose="020B0900000000000000" pitchFamily="50" charset="-128"/>
              </a:rPr>
              <a:t>高度急性期から急性期</a:t>
            </a:r>
            <a:r>
              <a:rPr lang="ja-JP" altLang="en-US" sz="1200" dirty="0">
                <a:latin typeface="HGPｺﾞｼｯｸE" panose="020B0900000000000000" pitchFamily="50" charset="-128"/>
                <a:ea typeface="HGPｺﾞｼｯｸE" panose="020B0900000000000000" pitchFamily="50" charset="-128"/>
              </a:rPr>
              <a:t>（急性期一般</a:t>
            </a:r>
            <a:r>
              <a:rPr lang="en-US" altLang="ja-JP" sz="1200" baseline="300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17" name="Oval 64">
            <a:hlinkClick r:id="" action="ppaction://noaction"/>
          </p:cNvPr>
          <p:cNvSpPr>
            <a:spLocks/>
          </p:cNvSpPr>
          <p:nvPr/>
        </p:nvSpPr>
        <p:spPr>
          <a:xfrm>
            <a:off x="242214" y="4981775"/>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テキスト ボックス 14"/>
          <p:cNvSpPr txBox="1"/>
          <p:nvPr/>
        </p:nvSpPr>
        <p:spPr>
          <a:xfrm>
            <a:off x="237383" y="4956096"/>
            <a:ext cx="4462206" cy="369332"/>
          </a:xfrm>
          <a:prstGeom prst="rect">
            <a:avLst/>
          </a:prstGeom>
          <a:noFill/>
        </p:spPr>
        <p:txBody>
          <a:bodyPr wrap="square" rtlCol="0">
            <a:spAutoFit/>
          </a:bodyPr>
          <a:lstStyle/>
          <a:p>
            <a:r>
              <a:rPr lang="ja-JP" altLang="en-US" b="1" dirty="0">
                <a:solidFill>
                  <a:schemeClr val="bg1"/>
                </a:solidFill>
                <a:latin typeface="HGPｺﾞｼｯｸM" panose="020B0600000000000000" pitchFamily="50" charset="-128"/>
                <a:ea typeface="HGPｺﾞｼｯｸM" panose="020B0600000000000000" pitchFamily="50" charset="-128"/>
              </a:rPr>
              <a:t>３</a:t>
            </a:r>
            <a:r>
              <a:rPr kumimoji="1" lang="ja-JP" altLang="en-US" b="1" dirty="0">
                <a:solidFill>
                  <a:schemeClr val="bg1"/>
                </a:solidFill>
                <a:latin typeface="HGPｺﾞｼｯｸM" panose="020B0600000000000000" pitchFamily="50" charset="-128"/>
                <a:ea typeface="HGPｺﾞｼｯｸM" panose="020B0600000000000000" pitchFamily="50" charset="-128"/>
              </a:rPr>
              <a:t>　</a:t>
            </a:r>
            <a:r>
              <a:rPr lang="ja-JP" altLang="en-US" dirty="0">
                <a:latin typeface="HGPｺﾞｼｯｸE" panose="020B0900000000000000" pitchFamily="50" charset="-128"/>
                <a:ea typeface="HGPｺﾞｼｯｸE" panose="020B0900000000000000" pitchFamily="50" charset="-128"/>
              </a:rPr>
              <a:t>急性期</a:t>
            </a:r>
            <a:r>
              <a:rPr lang="ja-JP" altLang="en-US" sz="1200" dirty="0">
                <a:latin typeface="HGPｺﾞｼｯｸE" panose="020B0900000000000000" pitchFamily="50" charset="-128"/>
                <a:ea typeface="HGPｺﾞｼｯｸE" panose="020B0900000000000000" pitchFamily="50" charset="-128"/>
              </a:rPr>
              <a:t>（地域一般</a:t>
            </a:r>
            <a:r>
              <a:rPr lang="en-US" altLang="ja-JP" sz="1200" baseline="300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から回復期の概要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18" name="テキスト ボックス 17"/>
          <p:cNvSpPr txBox="1"/>
          <p:nvPr/>
        </p:nvSpPr>
        <p:spPr>
          <a:xfrm>
            <a:off x="4941343" y="1122999"/>
            <a:ext cx="3988495" cy="369332"/>
          </a:xfrm>
          <a:prstGeom prst="rect">
            <a:avLst/>
          </a:prstGeom>
          <a:noFill/>
        </p:spPr>
        <p:txBody>
          <a:bodyPr wrap="square" rtlCol="0">
            <a:spAutoFit/>
          </a:bodyPr>
          <a:lstStyle/>
          <a:p>
            <a:r>
              <a:rPr lang="en-US" altLang="ja-JP" dirty="0">
                <a:solidFill>
                  <a:schemeClr val="bg1"/>
                </a:solidFill>
                <a:latin typeface="HGPｺﾞｼｯｸE" panose="020B0900000000000000" pitchFamily="50" charset="-128"/>
                <a:ea typeface="HGPｺﾞｼｯｸE" panose="020B0900000000000000" pitchFamily="50" charset="-128"/>
              </a:rPr>
              <a:t>4</a:t>
            </a:r>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長期療養（慢性期）の概要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19" name="Rectangle 102"/>
          <p:cNvSpPr/>
          <p:nvPr/>
        </p:nvSpPr>
        <p:spPr>
          <a:xfrm>
            <a:off x="546480" y="5299748"/>
            <a:ext cx="3830865" cy="108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（１）病床の現状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（２）患者受療・医療提供状況（</a:t>
            </a:r>
            <a:r>
              <a:rPr lang="en-US" altLang="ja-JP" dirty="0">
                <a:solidFill>
                  <a:schemeClr val="tx2"/>
                </a:solidFill>
                <a:latin typeface="HGPｺﾞｼｯｸE" panose="020B0900000000000000" pitchFamily="50" charset="-128"/>
                <a:ea typeface="HGPｺﾞｼｯｸE" panose="020B0900000000000000" pitchFamily="50" charset="-128"/>
              </a:rPr>
              <a:t>NDB</a:t>
            </a:r>
            <a:r>
              <a:rPr lang="ja-JP" altLang="en-US" dirty="0">
                <a:solidFill>
                  <a:schemeClr val="tx2"/>
                </a:solidFill>
                <a:latin typeface="HGPｺﾞｼｯｸE" panose="020B0900000000000000" pitchFamily="50" charset="-128"/>
                <a:ea typeface="HGPｺﾞｼｯｸE" panose="020B0900000000000000" pitchFamily="50" charset="-128"/>
              </a:rPr>
              <a:t>）</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20" name="Rectangle 102"/>
          <p:cNvSpPr/>
          <p:nvPr/>
        </p:nvSpPr>
        <p:spPr>
          <a:xfrm>
            <a:off x="5098973" y="1451833"/>
            <a:ext cx="3830865" cy="108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（１）病床の現状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（２）患者受療・医療提供状況（</a:t>
            </a:r>
            <a:r>
              <a:rPr lang="en-US" altLang="ja-JP" dirty="0">
                <a:solidFill>
                  <a:schemeClr val="tx2"/>
                </a:solidFill>
                <a:latin typeface="HGPｺﾞｼｯｸE" panose="020B0900000000000000" pitchFamily="50" charset="-128"/>
                <a:ea typeface="HGPｺﾞｼｯｸE" panose="020B0900000000000000" pitchFamily="50" charset="-128"/>
              </a:rPr>
              <a:t>NDB</a:t>
            </a:r>
            <a:r>
              <a:rPr lang="ja-JP" altLang="en-US" dirty="0">
                <a:solidFill>
                  <a:schemeClr val="tx2"/>
                </a:solidFill>
                <a:latin typeface="HGPｺﾞｼｯｸE" panose="020B0900000000000000" pitchFamily="50" charset="-128"/>
                <a:ea typeface="HGPｺﾞｼｯｸE" panose="020B0900000000000000" pitchFamily="50" charset="-128"/>
              </a:rPr>
              <a:t>）</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21" name="Oval 64">
            <a:hlinkClick r:id="" action="ppaction://noaction"/>
          </p:cNvPr>
          <p:cNvSpPr>
            <a:spLocks/>
          </p:cNvSpPr>
          <p:nvPr/>
        </p:nvSpPr>
        <p:spPr>
          <a:xfrm>
            <a:off x="4891329" y="3179867"/>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テキスト ボックス 21"/>
          <p:cNvSpPr txBox="1"/>
          <p:nvPr/>
        </p:nvSpPr>
        <p:spPr>
          <a:xfrm>
            <a:off x="4891329" y="3154188"/>
            <a:ext cx="4462206" cy="369332"/>
          </a:xfrm>
          <a:prstGeom prst="rect">
            <a:avLst/>
          </a:prstGeom>
          <a:noFill/>
        </p:spPr>
        <p:txBody>
          <a:bodyPr wrap="square" rtlCol="0">
            <a:spAutoFit/>
          </a:bodyPr>
          <a:lstStyle/>
          <a:p>
            <a:r>
              <a:rPr lang="en-US" altLang="ja-JP" dirty="0">
                <a:solidFill>
                  <a:schemeClr val="bg1"/>
                </a:solidFill>
                <a:latin typeface="HGPｺﾞｼｯｸE" panose="020B0900000000000000" pitchFamily="50" charset="-128"/>
                <a:ea typeface="HGPｺﾞｼｯｸE" panose="020B0900000000000000" pitchFamily="50" charset="-128"/>
              </a:rPr>
              <a:t>5</a:t>
            </a:r>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将来のあるべき医療体制に向けて</a:t>
            </a:r>
            <a:endParaRPr kumimoji="1" lang="ja-JP" altLang="en-US" dirty="0">
              <a:latin typeface="HGPｺﾞｼｯｸE" panose="020B0900000000000000" pitchFamily="50" charset="-128"/>
              <a:ea typeface="HGPｺﾞｼｯｸE" panose="020B0900000000000000" pitchFamily="50" charset="-128"/>
            </a:endParaRPr>
          </a:p>
        </p:txBody>
      </p:sp>
      <p:sp>
        <p:nvSpPr>
          <p:cNvPr id="23" name="Rectangle 102"/>
          <p:cNvSpPr/>
          <p:nvPr/>
        </p:nvSpPr>
        <p:spPr>
          <a:xfrm>
            <a:off x="5076498" y="3463992"/>
            <a:ext cx="3830865"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a:t>
            </a:r>
            <a:r>
              <a:rPr lang="en-US" altLang="ja-JP" dirty="0">
                <a:solidFill>
                  <a:schemeClr val="tx2"/>
                </a:solidFill>
                <a:latin typeface="HGPｺﾞｼｯｸE" panose="020B0900000000000000" pitchFamily="50" charset="-128"/>
                <a:ea typeface="HGPｺﾞｼｯｸE" panose="020B0900000000000000" pitchFamily="50" charset="-128"/>
              </a:rPr>
              <a:t>2025</a:t>
            </a:r>
            <a:r>
              <a:rPr lang="ja-JP" altLang="en-US" dirty="0">
                <a:solidFill>
                  <a:schemeClr val="tx2"/>
                </a:solidFill>
                <a:latin typeface="HGPｺﾞｼｯｸE" panose="020B0900000000000000" pitchFamily="50" charset="-128"/>
                <a:ea typeface="HGPｺﾞｼｯｸE" panose="020B0900000000000000" pitchFamily="50" charset="-128"/>
              </a:rPr>
              <a:t>年に各病院が検討している　</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　　病床機能</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a:t>
            </a:r>
            <a:r>
              <a:rPr lang="en-US" altLang="ja-JP" dirty="0">
                <a:solidFill>
                  <a:schemeClr val="tx2"/>
                </a:solidFill>
                <a:latin typeface="HGPｺﾞｼｯｸE" panose="020B0900000000000000" pitchFamily="50" charset="-128"/>
                <a:ea typeface="HGPｺﾞｼｯｸE" panose="020B0900000000000000" pitchFamily="50" charset="-128"/>
              </a:rPr>
              <a:t>2025</a:t>
            </a:r>
            <a:r>
              <a:rPr lang="ja-JP" altLang="en-US" dirty="0">
                <a:solidFill>
                  <a:schemeClr val="tx2"/>
                </a:solidFill>
                <a:latin typeface="HGPｺﾞｼｯｸE" panose="020B0900000000000000" pitchFamily="50" charset="-128"/>
                <a:ea typeface="HGPｺﾞｼｯｸE" panose="020B0900000000000000" pitchFamily="50" charset="-128"/>
              </a:rPr>
              <a:t>年に各病院が検討している　</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　　病床機能のまとめ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25" name="テキスト ボックス 10">
            <a:extLst>
              <a:ext uri="{FF2B5EF4-FFF2-40B4-BE49-F238E27FC236}">
                <a16:creationId xmlns:a16="http://schemas.microsoft.com/office/drawing/2014/main" xmlns="" id="{8957656B-6DE6-44E0-85D6-7CF39E5B6647}"/>
              </a:ext>
            </a:extLst>
          </p:cNvPr>
          <p:cNvSpPr txBox="1"/>
          <p:nvPr/>
        </p:nvSpPr>
        <p:spPr>
          <a:xfrm>
            <a:off x="580943" y="4546645"/>
            <a:ext cx="340349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a:rPr>
              <a:t>※</a:t>
            </a:r>
            <a:r>
              <a:rPr lang="ja-JP" altLang="en-US" sz="1200" kern="100" dirty="0">
                <a:effectLst/>
                <a:latin typeface="Meiryo UI" panose="020B0604030504040204" pitchFamily="50" charset="-128"/>
                <a:ea typeface="Meiryo UI" panose="020B0604030504040204" pitchFamily="50" charset="-128"/>
                <a:cs typeface="Times New Roman"/>
              </a:rPr>
              <a:t>急性期一般入院基本料（旧７対１、</a:t>
            </a:r>
            <a:r>
              <a:rPr lang="en-US" altLang="ja-JP" sz="1200" kern="100" dirty="0">
                <a:effectLst/>
                <a:latin typeface="Meiryo UI" panose="020B0604030504040204" pitchFamily="50" charset="-128"/>
                <a:ea typeface="Meiryo UI" panose="020B0604030504040204" pitchFamily="50" charset="-128"/>
                <a:cs typeface="Times New Roman"/>
              </a:rPr>
              <a:t>10</a:t>
            </a:r>
            <a:r>
              <a:rPr lang="ja-JP" altLang="en-US" sz="1200" kern="100" dirty="0">
                <a:effectLst/>
                <a:latin typeface="Meiryo UI" panose="020B0604030504040204" pitchFamily="50" charset="-128"/>
                <a:ea typeface="Meiryo UI" panose="020B0604030504040204" pitchFamily="50" charset="-128"/>
                <a:cs typeface="Times New Roman"/>
              </a:rPr>
              <a:t>対１）</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28" name="テキスト ボックス 10">
            <a:extLst>
              <a:ext uri="{FF2B5EF4-FFF2-40B4-BE49-F238E27FC236}">
                <a16:creationId xmlns:a16="http://schemas.microsoft.com/office/drawing/2014/main" xmlns="" id="{8957656B-6DE6-44E0-85D6-7CF39E5B6647}"/>
              </a:ext>
            </a:extLst>
          </p:cNvPr>
          <p:cNvSpPr txBox="1"/>
          <p:nvPr/>
        </p:nvSpPr>
        <p:spPr>
          <a:xfrm>
            <a:off x="574351" y="6383229"/>
            <a:ext cx="328808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a:rPr>
              <a:t>※</a:t>
            </a:r>
            <a:r>
              <a:rPr lang="ja-JP" altLang="en-US" sz="1200" kern="100" dirty="0">
                <a:latin typeface="Meiryo UI" panose="020B0604030504040204" pitchFamily="50" charset="-128"/>
                <a:ea typeface="Meiryo UI" panose="020B0604030504040204" pitchFamily="50" charset="-128"/>
                <a:cs typeface="Times New Roman"/>
              </a:rPr>
              <a:t>地域</a:t>
            </a:r>
            <a:r>
              <a:rPr lang="ja-JP" altLang="en-US" sz="1200" kern="100" dirty="0">
                <a:effectLst/>
                <a:latin typeface="Meiryo UI" panose="020B0604030504040204" pitchFamily="50" charset="-128"/>
                <a:ea typeface="Meiryo UI" panose="020B0604030504040204" pitchFamily="50" charset="-128"/>
                <a:cs typeface="Times New Roman"/>
              </a:rPr>
              <a:t>一般入院基本料（旧</a:t>
            </a:r>
            <a:r>
              <a:rPr lang="en-US" altLang="ja-JP" sz="1200" kern="100" dirty="0">
                <a:effectLst/>
                <a:latin typeface="Meiryo UI" panose="020B0604030504040204" pitchFamily="50" charset="-128"/>
                <a:ea typeface="Meiryo UI" panose="020B0604030504040204" pitchFamily="50" charset="-128"/>
                <a:cs typeface="Times New Roman"/>
              </a:rPr>
              <a:t>13</a:t>
            </a:r>
            <a:r>
              <a:rPr lang="ja-JP" altLang="en-US" sz="1200" kern="100" dirty="0">
                <a:effectLst/>
                <a:latin typeface="Meiryo UI" panose="020B0604030504040204" pitchFamily="50" charset="-128"/>
                <a:ea typeface="Meiryo UI" panose="020B0604030504040204" pitchFamily="50" charset="-128"/>
                <a:cs typeface="Times New Roman"/>
              </a:rPr>
              <a:t>対１、</a:t>
            </a:r>
            <a:r>
              <a:rPr lang="en-US" altLang="ja-JP" sz="1200" kern="100" dirty="0">
                <a:latin typeface="Meiryo UI" panose="020B0604030504040204" pitchFamily="50" charset="-128"/>
                <a:ea typeface="Meiryo UI" panose="020B0604030504040204" pitchFamily="50" charset="-128"/>
                <a:cs typeface="Times New Roman"/>
              </a:rPr>
              <a:t>15</a:t>
            </a:r>
            <a:r>
              <a:rPr lang="ja-JP" altLang="en-US" sz="1200" kern="100" dirty="0">
                <a:effectLst/>
                <a:latin typeface="Meiryo UI" panose="020B0604030504040204" pitchFamily="50" charset="-128"/>
                <a:ea typeface="Meiryo UI" panose="020B0604030504040204" pitchFamily="50" charset="-128"/>
                <a:cs typeface="Times New Roman"/>
              </a:rPr>
              <a:t>対１）</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24" name="Rectangle 102"/>
          <p:cNvSpPr/>
          <p:nvPr/>
        </p:nvSpPr>
        <p:spPr>
          <a:xfrm>
            <a:off x="557212" y="1276923"/>
            <a:ext cx="4236124" cy="20867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（１）今後の医療需要の見込み</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（２）医療体制の概要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（３）疾患別の状況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（４）入院患者の推移</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（５）在宅医療提供体制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（６）診療実態の分析の結果</a:t>
            </a:r>
          </a:p>
        </p:txBody>
      </p:sp>
    </p:spTree>
    <p:extLst>
      <p:ext uri="{BB962C8B-B14F-4D97-AF65-F5344CB8AC3E}">
        <p14:creationId xmlns:p14="http://schemas.microsoft.com/office/powerpoint/2010/main" val="242498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55214" y="2311472"/>
            <a:ext cx="7113129" cy="4402951"/>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9" name="Oval 64">
            <a:hlinkClick r:id="rId4"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②</a:t>
            </a:r>
          </a:p>
        </p:txBody>
      </p:sp>
      <p:sp>
        <p:nvSpPr>
          <p:cNvPr id="19" name="角丸四角形 18"/>
          <p:cNvSpPr/>
          <p:nvPr/>
        </p:nvSpPr>
        <p:spPr>
          <a:xfrm>
            <a:off x="4430332" y="2506587"/>
            <a:ext cx="1437812" cy="3629440"/>
          </a:xfrm>
          <a:prstGeom prst="roundRect">
            <a:avLst>
              <a:gd name="adj" fmla="val 1384"/>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2" name="直線コネクタ 11"/>
          <p:cNvCxnSpPr/>
          <p:nvPr/>
        </p:nvCxnSpPr>
        <p:spPr>
          <a:xfrm>
            <a:off x="4860032" y="2332436"/>
            <a:ext cx="30422" cy="3828346"/>
          </a:xfrm>
          <a:prstGeom prst="line">
            <a:avLst/>
          </a:prstGeom>
          <a:ln w="76200" cap="flat">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 name="タイトル 1">
            <a:extLst>
              <a:ext uri="{FF2B5EF4-FFF2-40B4-BE49-F238E27FC236}">
                <a16:creationId xmlns:a16="http://schemas.microsoft.com/office/drawing/2014/main" xmlns="" id="{77D78C8B-7190-4F9F-BF24-FAD4DFE9F181}"/>
              </a:ext>
            </a:extLst>
          </p:cNvPr>
          <p:cNvSpPr txBox="1">
            <a:spLocks/>
          </p:cNvSpPr>
          <p:nvPr/>
        </p:nvSpPr>
        <p:spPr>
          <a:xfrm>
            <a:off x="228046" y="538095"/>
            <a:ext cx="8664386"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多くの入院料は、</a:t>
            </a:r>
            <a:r>
              <a:rPr lang="en-US" altLang="ja-JP" sz="2200" dirty="0">
                <a:latin typeface="HGP創英角ｺﾞｼｯｸUB" panose="020B0900000000000000" pitchFamily="50" charset="-128"/>
                <a:ea typeface="HGP創英角ｺﾞｼｯｸUB" panose="020B0900000000000000" pitchFamily="50" charset="-128"/>
              </a:rPr>
              <a:t>SCR</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50</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200</a:t>
            </a:r>
            <a:r>
              <a:rPr lang="ja-JP" altLang="en-US" sz="2200" dirty="0">
                <a:latin typeface="HGP創英角ｺﾞｼｯｸUB" panose="020B0900000000000000" pitchFamily="50" charset="-128"/>
                <a:ea typeface="HGP創英角ｺﾞｼｯｸUB" panose="020B0900000000000000" pitchFamily="50" charset="-128"/>
              </a:rPr>
              <a:t>）範囲に含まれており、医療提供実績が</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極端に低い入院料は見受けられない</a:t>
            </a:r>
            <a:endParaRPr lang="en-US" altLang="ja-JP" sz="2200" dirty="0">
              <a:latin typeface="HGP創英角ｺﾞｼｯｸUB" panose="020B0900000000000000" pitchFamily="50" charset="-128"/>
              <a:ea typeface="HGP創英角ｺﾞｼｯｸUB" panose="020B0900000000000000" pitchFamily="50" charset="-128"/>
            </a:endParaRPr>
          </a:p>
        </p:txBody>
      </p:sp>
      <p:cxnSp>
        <p:nvCxnSpPr>
          <p:cNvPr id="14" name="直線コネクタ 13">
            <a:extLst>
              <a:ext uri="{FF2B5EF4-FFF2-40B4-BE49-F238E27FC236}">
                <a16:creationId xmlns:a16="http://schemas.microsoft.com/office/drawing/2014/main" xmlns="" id="{33E5D31D-4ADB-491D-A06D-FB059C6F9925}"/>
              </a:ext>
            </a:extLst>
          </p:cNvPr>
          <p:cNvCxnSpPr>
            <a:cxnSpLocks/>
          </p:cNvCxnSpPr>
          <p:nvPr/>
        </p:nvCxnSpPr>
        <p:spPr>
          <a:xfrm>
            <a:off x="7076135" y="2015715"/>
            <a:ext cx="983901" cy="591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0">
            <a:extLst>
              <a:ext uri="{FF2B5EF4-FFF2-40B4-BE49-F238E27FC236}">
                <a16:creationId xmlns:a16="http://schemas.microsoft.com/office/drawing/2014/main" xmlns="" id="{834B377B-93FE-456D-A8D5-7B88915E2C5A}"/>
              </a:ext>
            </a:extLst>
          </p:cNvPr>
          <p:cNvSpPr txBox="1"/>
          <p:nvPr/>
        </p:nvSpPr>
        <p:spPr>
          <a:xfrm>
            <a:off x="6045244" y="1889577"/>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
        <p:nvSpPr>
          <p:cNvPr id="20" name="テキスト ボックス 3">
            <a:extLst>
              <a:ext uri="{FF2B5EF4-FFF2-40B4-BE49-F238E27FC236}">
                <a16:creationId xmlns:a16="http://schemas.microsoft.com/office/drawing/2014/main" xmlns="" id="{BABB2667-6910-4EAD-8ABA-8200618D3CDD}"/>
              </a:ext>
            </a:extLst>
          </p:cNvPr>
          <p:cNvSpPr txBox="1">
            <a:spLocks noChangeArrowheads="1"/>
          </p:cNvSpPr>
          <p:nvPr/>
        </p:nvSpPr>
        <p:spPr bwMode="auto">
          <a:xfrm>
            <a:off x="547269" y="1805332"/>
            <a:ext cx="807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ja-JP" altLang="en-US" dirty="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pic>
        <p:nvPicPr>
          <p:cNvPr id="21" name="図 20"/>
          <p:cNvPicPr>
            <a:picLocks noChangeAspect="1"/>
          </p:cNvPicPr>
          <p:nvPr/>
        </p:nvPicPr>
        <p:blipFill>
          <a:blip r:embed="rId5"/>
          <a:stretch>
            <a:fillRect/>
          </a:stretch>
        </p:blipFill>
        <p:spPr>
          <a:xfrm>
            <a:off x="7168910" y="2573488"/>
            <a:ext cx="1563488" cy="3473718"/>
          </a:xfrm>
          <a:prstGeom prst="rect">
            <a:avLst/>
          </a:prstGeom>
        </p:spPr>
      </p:pic>
    </p:spTree>
    <p:extLst>
      <p:ext uri="{BB962C8B-B14F-4D97-AF65-F5344CB8AC3E}">
        <p14:creationId xmlns:p14="http://schemas.microsoft.com/office/powerpoint/2010/main" val="2032015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20272" y="6458395"/>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43066" y="1104077"/>
            <a:ext cx="8205398" cy="3855468"/>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〇入院料の多くは、</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府平均より人口</a:t>
            </a:r>
            <a:r>
              <a:rPr lang="en-US" altLang="ja-JP" sz="1900" dirty="0">
                <a:solidFill>
                  <a:schemeClr val="tx1"/>
                </a:solidFill>
                <a:latin typeface="HGP創英角ｺﾞｼｯｸUB" panose="020B0900000000000000" pitchFamily="50" charset="-128"/>
                <a:ea typeface="HGP創英角ｺﾞｼｯｸUB" panose="020B0900000000000000" pitchFamily="50" charset="-128"/>
              </a:rPr>
              <a:t>10</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万人当たりの</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病床数は少ないが、</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病床稼働率は</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高い</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一部入院基本料については、流出超過傾向にある。</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endParaRPr lang="en-US" altLang="ja-JP" sz="1900" dirty="0">
              <a:solidFill>
                <a:srgbClr val="FF0000"/>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〇今後の医療需要増加に対応していくためには、他圏域との流出入の</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状況等に留意し、急性期の医療提供体制の在り方について検討していく</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必要がある。</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20635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56602"/>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病床の現状</a:t>
            </a:r>
          </a:p>
        </p:txBody>
      </p:sp>
      <p:sp>
        <p:nvSpPr>
          <p:cNvPr id="13" name="テキスト ボックス 12">
            <a:extLst>
              <a:ext uri="{FF2B5EF4-FFF2-40B4-BE49-F238E27FC236}">
                <a16:creationId xmlns:a16="http://schemas.microsoft.com/office/drawing/2014/main" xmlns="" id="{8957656B-6DE6-44E0-85D6-7CF39E5B6647}"/>
              </a:ext>
            </a:extLst>
          </p:cNvPr>
          <p:cNvSpPr txBox="1"/>
          <p:nvPr/>
        </p:nvSpPr>
        <p:spPr>
          <a:xfrm>
            <a:off x="403366" y="1930304"/>
            <a:ext cx="27879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入院基本料・特定入院料別報告</a:t>
            </a:r>
          </a:p>
        </p:txBody>
      </p:sp>
      <p:sp>
        <p:nvSpPr>
          <p:cNvPr id="18" name="テキスト ボックス 17">
            <a:extLst>
              <a:ext uri="{FF2B5EF4-FFF2-40B4-BE49-F238E27FC236}">
                <a16:creationId xmlns:a16="http://schemas.microsoft.com/office/drawing/2014/main" xmlns="" id="{8957656B-6DE6-44E0-85D6-7CF39E5B6647}"/>
              </a:ext>
            </a:extLst>
          </p:cNvPr>
          <p:cNvSpPr txBox="1"/>
          <p:nvPr/>
        </p:nvSpPr>
        <p:spPr>
          <a:xfrm>
            <a:off x="405112" y="4325806"/>
            <a:ext cx="158729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病床の利用状況</a:t>
            </a:r>
          </a:p>
        </p:txBody>
      </p:sp>
      <p:sp>
        <p:nvSpPr>
          <p:cNvPr id="14" name="タイトル 1">
            <a:extLst>
              <a:ext uri="{FF2B5EF4-FFF2-40B4-BE49-F238E27FC236}">
                <a16:creationId xmlns:a16="http://schemas.microsoft.com/office/drawing/2014/main" xmlns="" id="{77D78C8B-7190-4F9F-BF24-FAD4DFE9F181}"/>
              </a:ext>
            </a:extLst>
          </p:cNvPr>
          <p:cNvSpPr txBox="1">
            <a:spLocks/>
          </p:cNvSpPr>
          <p:nvPr/>
        </p:nvSpPr>
        <p:spPr>
          <a:xfrm>
            <a:off x="173065" y="576245"/>
            <a:ext cx="8795396"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他の入院基本料と比較して</a:t>
            </a:r>
            <a:r>
              <a:rPr lang="ja-JP" altLang="en-US" sz="2200" dirty="0" smtClean="0">
                <a:latin typeface="HGP創英角ｺﾞｼｯｸUB" panose="020B0900000000000000" pitchFamily="50" charset="-128"/>
                <a:ea typeface="HGP創英角ｺﾞｼｯｸUB" panose="020B0900000000000000" pitchFamily="50" charset="-128"/>
              </a:rPr>
              <a:t>、地域一般入院料</a:t>
            </a:r>
            <a:r>
              <a:rPr lang="ja-JP" altLang="en-US" sz="2200" dirty="0">
                <a:latin typeface="HGP創英角ｺﾞｼｯｸUB" panose="020B0900000000000000" pitchFamily="50" charset="-128"/>
                <a:ea typeface="HGP創英角ｺﾞｼｯｸUB" panose="020B0900000000000000" pitchFamily="50" charset="-128"/>
              </a:rPr>
              <a:t>３</a:t>
            </a:r>
            <a:r>
              <a:rPr lang="ja-JP" altLang="en-US" sz="2200" dirty="0" smtClean="0">
                <a:latin typeface="HGP創英角ｺﾞｼｯｸUB" panose="020B0900000000000000" pitchFamily="50" charset="-128"/>
                <a:ea typeface="HGP創英角ｺﾞｼｯｸUB" panose="020B0900000000000000" pitchFamily="50" charset="-128"/>
              </a:rPr>
              <a:t>の</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病床稼働率は低くなっている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5652120" y="6442671"/>
            <a:ext cx="322274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5" name="図 4"/>
          <p:cNvPicPr>
            <a:picLocks noChangeAspect="1"/>
          </p:cNvPicPr>
          <p:nvPr/>
        </p:nvPicPr>
        <p:blipFill>
          <a:blip r:embed="rId4"/>
          <a:stretch>
            <a:fillRect/>
          </a:stretch>
        </p:blipFill>
        <p:spPr>
          <a:xfrm>
            <a:off x="487819" y="2132857"/>
            <a:ext cx="8198982" cy="2114886"/>
          </a:xfrm>
          <a:prstGeom prst="rect">
            <a:avLst/>
          </a:prstGeom>
        </p:spPr>
      </p:pic>
      <p:pic>
        <p:nvPicPr>
          <p:cNvPr id="6" name="図 5"/>
          <p:cNvPicPr>
            <a:picLocks noChangeAspect="1"/>
          </p:cNvPicPr>
          <p:nvPr/>
        </p:nvPicPr>
        <p:blipFill>
          <a:blip r:embed="rId5"/>
          <a:stretch>
            <a:fillRect/>
          </a:stretch>
        </p:blipFill>
        <p:spPr>
          <a:xfrm>
            <a:off x="428438" y="4574472"/>
            <a:ext cx="8316317" cy="1870004"/>
          </a:xfrm>
          <a:prstGeom prst="rect">
            <a:avLst/>
          </a:prstGeom>
        </p:spPr>
      </p:pic>
    </p:spTree>
    <p:extLst>
      <p:ext uri="{BB962C8B-B14F-4D97-AF65-F5344CB8AC3E}">
        <p14:creationId xmlns:p14="http://schemas.microsoft.com/office/powerpoint/2010/main" val="2942017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3545" y="2358563"/>
            <a:ext cx="4316342" cy="1261981"/>
          </a:xfrm>
          <a:prstGeom prst="rect">
            <a:avLst/>
          </a:prstGeom>
        </p:spPr>
      </p:pic>
      <p:pic>
        <p:nvPicPr>
          <p:cNvPr id="28" name="図 27"/>
          <p:cNvPicPr>
            <a:picLocks noChangeAspect="1"/>
          </p:cNvPicPr>
          <p:nvPr/>
        </p:nvPicPr>
        <p:blipFill>
          <a:blip r:embed="rId4"/>
          <a:stretch>
            <a:fillRect/>
          </a:stretch>
        </p:blipFill>
        <p:spPr>
          <a:xfrm>
            <a:off x="971599" y="4910446"/>
            <a:ext cx="5348509" cy="1438781"/>
          </a:xfrm>
          <a:prstGeom prst="rect">
            <a:avLst/>
          </a:prstGeom>
        </p:spPr>
      </p:pic>
      <p:pic>
        <p:nvPicPr>
          <p:cNvPr id="5" name="図 4"/>
          <p:cNvPicPr>
            <a:picLocks noChangeAspect="1"/>
          </p:cNvPicPr>
          <p:nvPr/>
        </p:nvPicPr>
        <p:blipFill>
          <a:blip r:embed="rId5"/>
          <a:stretch>
            <a:fillRect/>
          </a:stretch>
        </p:blipFill>
        <p:spPr>
          <a:xfrm>
            <a:off x="4135187" y="2598824"/>
            <a:ext cx="4164872" cy="1256175"/>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sp>
        <p:nvSpPr>
          <p:cNvPr id="9" name="Oval 64">
            <a:hlinkClick r:id="rId6"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3"/>
          <p:cNvSpPr txBox="1">
            <a:spLocks noChangeArrowheads="1"/>
          </p:cNvSpPr>
          <p:nvPr/>
        </p:nvSpPr>
        <p:spPr bwMode="auto">
          <a:xfrm>
            <a:off x="145072" y="1473409"/>
            <a:ext cx="2771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〇入院基本料別の状況</a:t>
            </a:r>
            <a:endParaRPr lang="en-US" altLang="ja-JP" sz="2000" dirty="0">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4788024" y="4718359"/>
            <a:ext cx="10014" cy="1341333"/>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140000" y="4932000"/>
            <a:ext cx="1872160" cy="1057528"/>
          </a:xfrm>
          <a:prstGeom prst="roundRect">
            <a:avLst>
              <a:gd name="adj" fmla="val 791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9" name="直線コネクタ 18"/>
          <p:cNvCxnSpPr/>
          <p:nvPr/>
        </p:nvCxnSpPr>
        <p:spPr>
          <a:xfrm flipH="1">
            <a:off x="6351220" y="2446153"/>
            <a:ext cx="11872" cy="11712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6477730" y="2480572"/>
            <a:ext cx="1008112" cy="271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流入超過</a:t>
            </a:r>
          </a:p>
        </p:txBody>
      </p:sp>
      <p:sp>
        <p:nvSpPr>
          <p:cNvPr id="23" name="角丸四角形 22"/>
          <p:cNvSpPr/>
          <p:nvPr/>
        </p:nvSpPr>
        <p:spPr>
          <a:xfrm>
            <a:off x="5415747" y="2470588"/>
            <a:ext cx="820835"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24" name="角丸四角形 23"/>
          <p:cNvSpPr/>
          <p:nvPr/>
        </p:nvSpPr>
        <p:spPr>
          <a:xfrm>
            <a:off x="215521" y="3772591"/>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200" dirty="0"/>
              <a:t>地域包括ケア病棟の</a:t>
            </a:r>
            <a:r>
              <a:rPr kumimoji="1" lang="ja-JP" altLang="en-US" sz="1200" dirty="0"/>
              <a:t>自己完結率は</a:t>
            </a:r>
            <a:r>
              <a:rPr kumimoji="1" lang="ja-JP" altLang="en-US" sz="1200" dirty="0">
                <a:latin typeface="+mn-ea"/>
              </a:rPr>
              <a:t>「</a:t>
            </a:r>
            <a:r>
              <a:rPr lang="en-US" altLang="ja-JP" sz="1200" dirty="0">
                <a:latin typeface="+mn-ea"/>
              </a:rPr>
              <a:t>91.9</a:t>
            </a:r>
            <a:r>
              <a:rPr kumimoji="1" lang="ja-JP" altLang="en-US" sz="1200" dirty="0">
                <a:latin typeface="+mn-ea"/>
              </a:rPr>
              <a:t>％」</a:t>
            </a:r>
          </a:p>
        </p:txBody>
      </p:sp>
      <p:cxnSp>
        <p:nvCxnSpPr>
          <p:cNvPr id="25" name="直線コネクタ 24"/>
          <p:cNvCxnSpPr/>
          <p:nvPr/>
        </p:nvCxnSpPr>
        <p:spPr>
          <a:xfrm flipV="1">
            <a:off x="2212765" y="3131057"/>
            <a:ext cx="461331" cy="664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7"/>
          <a:stretch>
            <a:fillRect/>
          </a:stretch>
        </p:blipFill>
        <p:spPr>
          <a:xfrm>
            <a:off x="7740352" y="2842777"/>
            <a:ext cx="961706" cy="696994"/>
          </a:xfrm>
          <a:prstGeom prst="rect">
            <a:avLst/>
          </a:prstGeom>
        </p:spPr>
      </p:pic>
      <p:pic>
        <p:nvPicPr>
          <p:cNvPr id="31" name="図 30"/>
          <p:cNvPicPr>
            <a:picLocks noChangeAspect="1"/>
          </p:cNvPicPr>
          <p:nvPr/>
        </p:nvPicPr>
        <p:blipFill>
          <a:blip r:embed="rId8"/>
          <a:stretch>
            <a:fillRect/>
          </a:stretch>
        </p:blipFill>
        <p:spPr>
          <a:xfrm>
            <a:off x="5926413" y="5002311"/>
            <a:ext cx="1323619" cy="916905"/>
          </a:xfrm>
          <a:prstGeom prst="rect">
            <a:avLst/>
          </a:prstGeom>
        </p:spPr>
      </p:pic>
      <p:sp>
        <p:nvSpPr>
          <p:cNvPr id="26"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8917445"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全ての入院基本料で流入超過の状況にあり、</a:t>
            </a:r>
            <a:r>
              <a:rPr lang="en-US" altLang="ja-JP" sz="2200" dirty="0">
                <a:latin typeface="HGP創英角ｺﾞｼｯｸUB" panose="020B0900000000000000" pitchFamily="50" charset="-128"/>
                <a:ea typeface="HGP創英角ｺﾞｼｯｸUB" panose="020B0900000000000000" pitchFamily="50" charset="-128"/>
              </a:rPr>
              <a:t>SCR</a:t>
            </a:r>
            <a:r>
              <a:rPr lang="ja-JP" altLang="en-US" sz="2200" dirty="0">
                <a:latin typeface="HGP創英角ｺﾞｼｯｸUB" panose="020B0900000000000000" pitchFamily="50" charset="-128"/>
                <a:ea typeface="HGP創英角ｺﾞｼｯｸUB" panose="020B0900000000000000" pitchFamily="50" charset="-128"/>
              </a:rPr>
              <a:t>も</a:t>
            </a:r>
            <a:r>
              <a:rPr lang="en-US" altLang="ja-JP" sz="2200" dirty="0">
                <a:latin typeface="HGP創英角ｺﾞｼｯｸUB" panose="020B0900000000000000" pitchFamily="50" charset="-128"/>
                <a:ea typeface="HGP創英角ｺﾞｼｯｸUB" panose="020B0900000000000000" pitchFamily="50" charset="-128"/>
              </a:rPr>
              <a:t>50</a:t>
            </a:r>
            <a:r>
              <a:rPr lang="ja-JP" altLang="en-US" sz="2200" dirty="0">
                <a:latin typeface="HGP創英角ｺﾞｼｯｸUB" panose="020B0900000000000000" pitchFamily="50" charset="-128"/>
                <a:ea typeface="HGP創英角ｺﾞｼｯｸUB" panose="020B0900000000000000" pitchFamily="50" charset="-128"/>
              </a:rPr>
              <a:t>を上回っている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3"/>
          <p:cNvSpPr txBox="1">
            <a:spLocks noChangeArrowheads="1"/>
          </p:cNvSpPr>
          <p:nvPr/>
        </p:nvSpPr>
        <p:spPr bwMode="auto">
          <a:xfrm>
            <a:off x="241217" y="1813934"/>
            <a:ext cx="6758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p:cNvSpPr txBox="1">
            <a:spLocks noChangeArrowheads="1"/>
          </p:cNvSpPr>
          <p:nvPr/>
        </p:nvSpPr>
        <p:spPr bwMode="auto">
          <a:xfrm>
            <a:off x="267942" y="4387635"/>
            <a:ext cx="5636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10">
            <a:extLst>
              <a:ext uri="{FF2B5EF4-FFF2-40B4-BE49-F238E27FC236}">
                <a16:creationId xmlns:a16="http://schemas.microsoft.com/office/drawing/2014/main" xmlns="" id="{8508CEFB-BCE9-4D33-BF3E-4D691467085A}"/>
              </a:ext>
            </a:extLst>
          </p:cNvPr>
          <p:cNvSpPr txBox="1"/>
          <p:nvPr/>
        </p:nvSpPr>
        <p:spPr>
          <a:xfrm>
            <a:off x="428438" y="2150849"/>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32" name="テキスト ボックス 10">
            <a:extLst>
              <a:ext uri="{FF2B5EF4-FFF2-40B4-BE49-F238E27FC236}">
                <a16:creationId xmlns:a16="http://schemas.microsoft.com/office/drawing/2014/main" xmlns="" id="{5717B059-396B-4FFC-B576-9AB69561D089}"/>
              </a:ext>
            </a:extLst>
          </p:cNvPr>
          <p:cNvSpPr txBox="1"/>
          <p:nvPr/>
        </p:nvSpPr>
        <p:spPr>
          <a:xfrm>
            <a:off x="5102957" y="2119442"/>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3" name="直線コネクタ 32">
            <a:extLst>
              <a:ext uri="{FF2B5EF4-FFF2-40B4-BE49-F238E27FC236}">
                <a16:creationId xmlns:a16="http://schemas.microsoft.com/office/drawing/2014/main" xmlns="" id="{336CF336-9177-4282-8B1F-BC8C7700FBAA}"/>
              </a:ext>
            </a:extLst>
          </p:cNvPr>
          <p:cNvCxnSpPr>
            <a:cxnSpLocks/>
          </p:cNvCxnSpPr>
          <p:nvPr/>
        </p:nvCxnSpPr>
        <p:spPr>
          <a:xfrm flipV="1">
            <a:off x="7956376" y="3539771"/>
            <a:ext cx="491031" cy="7383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xmlns="" id="{4AC6D4F1-025D-477E-AFD7-6C7924B4E3C5}"/>
              </a:ext>
            </a:extLst>
          </p:cNvPr>
          <p:cNvCxnSpPr>
            <a:cxnSpLocks/>
          </p:cNvCxnSpPr>
          <p:nvPr/>
        </p:nvCxnSpPr>
        <p:spPr>
          <a:xfrm flipH="1">
            <a:off x="6938235" y="4477562"/>
            <a:ext cx="285815" cy="4889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10">
            <a:extLst>
              <a:ext uri="{FF2B5EF4-FFF2-40B4-BE49-F238E27FC236}">
                <a16:creationId xmlns:a16="http://schemas.microsoft.com/office/drawing/2014/main" xmlns="" id="{EB8B4115-7A80-4322-A782-B4758E5A7AD8}"/>
              </a:ext>
            </a:extLst>
          </p:cNvPr>
          <p:cNvSpPr txBox="1"/>
          <p:nvPr/>
        </p:nvSpPr>
        <p:spPr>
          <a:xfrm>
            <a:off x="6332063" y="4197966"/>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51436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336072" y="2542992"/>
            <a:ext cx="3664014" cy="1993108"/>
          </a:xfrm>
          <a:prstGeom prst="rect">
            <a:avLst/>
          </a:prstGeom>
        </p:spPr>
      </p:pic>
      <p:pic>
        <p:nvPicPr>
          <p:cNvPr id="32" name="図 31"/>
          <p:cNvPicPr>
            <a:picLocks noChangeAspect="1"/>
          </p:cNvPicPr>
          <p:nvPr/>
        </p:nvPicPr>
        <p:blipFill>
          <a:blip r:embed="rId4"/>
          <a:stretch>
            <a:fillRect/>
          </a:stretch>
        </p:blipFill>
        <p:spPr>
          <a:xfrm>
            <a:off x="1226913" y="5310875"/>
            <a:ext cx="5184576" cy="1420491"/>
          </a:xfrm>
          <a:prstGeom prst="rect">
            <a:avLst/>
          </a:prstGeom>
        </p:spPr>
      </p:pic>
      <p:pic>
        <p:nvPicPr>
          <p:cNvPr id="12" name="図 11"/>
          <p:cNvPicPr>
            <a:picLocks noChangeAspect="1"/>
          </p:cNvPicPr>
          <p:nvPr/>
        </p:nvPicPr>
        <p:blipFill>
          <a:blip r:embed="rId5"/>
          <a:stretch>
            <a:fillRect/>
          </a:stretch>
        </p:blipFill>
        <p:spPr>
          <a:xfrm>
            <a:off x="4744969" y="3117833"/>
            <a:ext cx="3749599" cy="1207942"/>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9" name="Oval 64">
            <a:hlinkClick r:id="rId6"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）②</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3"/>
          <p:cNvSpPr txBox="1">
            <a:spLocks noChangeArrowheads="1"/>
          </p:cNvSpPr>
          <p:nvPr/>
        </p:nvSpPr>
        <p:spPr bwMode="auto">
          <a:xfrm>
            <a:off x="84078" y="1466990"/>
            <a:ext cx="2987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〇肺炎・大腿骨頸部骨折</a:t>
            </a:r>
            <a:endParaRPr lang="en-US" altLang="ja-JP" sz="2000" dirty="0">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flipH="1">
            <a:off x="4342919" y="5291866"/>
            <a:ext cx="7301" cy="1069599"/>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442919" y="5301545"/>
            <a:ext cx="2700000" cy="1089676"/>
          </a:xfrm>
          <a:prstGeom prst="roundRect">
            <a:avLst>
              <a:gd name="adj" fmla="val 791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1" name="直線コネクタ 20"/>
          <p:cNvCxnSpPr/>
          <p:nvPr/>
        </p:nvCxnSpPr>
        <p:spPr>
          <a:xfrm>
            <a:off x="5967207" y="2518881"/>
            <a:ext cx="0" cy="158325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6060680" y="2546858"/>
            <a:ext cx="1244889" cy="3077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流入超過</a:t>
            </a:r>
          </a:p>
        </p:txBody>
      </p:sp>
      <p:sp>
        <p:nvSpPr>
          <p:cNvPr id="23" name="角丸四角形 22"/>
          <p:cNvSpPr/>
          <p:nvPr/>
        </p:nvSpPr>
        <p:spPr>
          <a:xfrm>
            <a:off x="4503751" y="2551870"/>
            <a:ext cx="1369984"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cxnSp>
        <p:nvCxnSpPr>
          <p:cNvPr id="24" name="直線コネクタ 23"/>
          <p:cNvCxnSpPr/>
          <p:nvPr/>
        </p:nvCxnSpPr>
        <p:spPr>
          <a:xfrm flipV="1">
            <a:off x="1452012" y="3386390"/>
            <a:ext cx="622627" cy="1024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a:blip r:embed="rId7"/>
          <a:stretch>
            <a:fillRect/>
          </a:stretch>
        </p:blipFill>
        <p:spPr>
          <a:xfrm>
            <a:off x="7943966" y="3173310"/>
            <a:ext cx="1020522" cy="697648"/>
          </a:xfrm>
          <a:prstGeom prst="rect">
            <a:avLst/>
          </a:prstGeom>
        </p:spPr>
      </p:pic>
      <p:pic>
        <p:nvPicPr>
          <p:cNvPr id="30" name="図 29"/>
          <p:cNvPicPr>
            <a:picLocks noChangeAspect="1"/>
          </p:cNvPicPr>
          <p:nvPr/>
        </p:nvPicPr>
        <p:blipFill>
          <a:blip r:embed="rId8"/>
          <a:stretch>
            <a:fillRect/>
          </a:stretch>
        </p:blipFill>
        <p:spPr>
          <a:xfrm>
            <a:off x="6006006" y="5536882"/>
            <a:ext cx="1548344" cy="647502"/>
          </a:xfrm>
          <a:prstGeom prst="rect">
            <a:avLst/>
          </a:prstGeom>
        </p:spPr>
      </p:pic>
      <p:sp>
        <p:nvSpPr>
          <p:cNvPr id="26" name="タイトル 1">
            <a:extLst>
              <a:ext uri="{FF2B5EF4-FFF2-40B4-BE49-F238E27FC236}">
                <a16:creationId xmlns:a16="http://schemas.microsoft.com/office/drawing/2014/main" xmlns="" id="{77D78C8B-7190-4F9F-BF24-FAD4DFE9F181}"/>
              </a:ext>
            </a:extLst>
          </p:cNvPr>
          <p:cNvSpPr txBox="1">
            <a:spLocks/>
          </p:cNvSpPr>
          <p:nvPr/>
        </p:nvSpPr>
        <p:spPr>
          <a:xfrm>
            <a:off x="84078" y="549432"/>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肺炎・大腿骨頸部骨折について、自己完結率</a:t>
            </a:r>
            <a:r>
              <a:rPr lang="en-US" altLang="ja-JP" sz="2200" dirty="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圏域内の医療機関で入院する割合）は、</a:t>
            </a:r>
            <a:r>
              <a:rPr lang="en-US" altLang="ja-JP" sz="2200" dirty="0">
                <a:latin typeface="HGP創英角ｺﾞｼｯｸUB" panose="020B0900000000000000" pitchFamily="50" charset="-128"/>
                <a:ea typeface="HGP創英角ｺﾞｼｯｸUB" panose="020B0900000000000000" pitchFamily="50" charset="-128"/>
              </a:rPr>
              <a:t>80%</a:t>
            </a:r>
            <a:r>
              <a:rPr lang="ja-JP" altLang="en-US" sz="2200" dirty="0">
                <a:latin typeface="HGP創英角ｺﾞｼｯｸUB" panose="020B0900000000000000" pitchFamily="50" charset="-128"/>
                <a:ea typeface="HGP創英角ｺﾞｼｯｸUB" panose="020B0900000000000000" pitchFamily="50" charset="-128"/>
              </a:rPr>
              <a:t>以上であり比較的高い値となっている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3"/>
          <p:cNvSpPr txBox="1">
            <a:spLocks noChangeArrowheads="1"/>
          </p:cNvSpPr>
          <p:nvPr/>
        </p:nvSpPr>
        <p:spPr bwMode="auto">
          <a:xfrm>
            <a:off x="136362" y="1816246"/>
            <a:ext cx="6758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3"/>
          <p:cNvSpPr txBox="1">
            <a:spLocks noChangeArrowheads="1"/>
          </p:cNvSpPr>
          <p:nvPr/>
        </p:nvSpPr>
        <p:spPr bwMode="auto">
          <a:xfrm>
            <a:off x="145072" y="4797625"/>
            <a:ext cx="5636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33" name="テキスト ボックス 10">
            <a:extLst>
              <a:ext uri="{FF2B5EF4-FFF2-40B4-BE49-F238E27FC236}">
                <a16:creationId xmlns:a16="http://schemas.microsoft.com/office/drawing/2014/main" xmlns="" id="{8397B9F9-0465-4D12-B94D-95A3ABD50D87}"/>
              </a:ext>
            </a:extLst>
          </p:cNvPr>
          <p:cNvSpPr txBox="1"/>
          <p:nvPr/>
        </p:nvSpPr>
        <p:spPr>
          <a:xfrm>
            <a:off x="401365" y="2206396"/>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34" name="テキスト ボックス 10">
            <a:extLst>
              <a:ext uri="{FF2B5EF4-FFF2-40B4-BE49-F238E27FC236}">
                <a16:creationId xmlns:a16="http://schemas.microsoft.com/office/drawing/2014/main" xmlns="" id="{9269C997-D49B-4529-8347-795DC0B19B59}"/>
              </a:ext>
            </a:extLst>
          </p:cNvPr>
          <p:cNvSpPr txBox="1"/>
          <p:nvPr/>
        </p:nvSpPr>
        <p:spPr>
          <a:xfrm>
            <a:off x="4492211" y="2198508"/>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5" name="直線コネクタ 34">
            <a:extLst>
              <a:ext uri="{FF2B5EF4-FFF2-40B4-BE49-F238E27FC236}">
                <a16:creationId xmlns:a16="http://schemas.microsoft.com/office/drawing/2014/main" xmlns="" id="{91B60C45-E99F-4C08-A004-A1E15C1CC5AB}"/>
              </a:ext>
            </a:extLst>
          </p:cNvPr>
          <p:cNvCxnSpPr>
            <a:cxnSpLocks/>
          </p:cNvCxnSpPr>
          <p:nvPr/>
        </p:nvCxnSpPr>
        <p:spPr>
          <a:xfrm flipV="1">
            <a:off x="7943966" y="3926435"/>
            <a:ext cx="613510" cy="899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xmlns="" id="{1ACCD6A5-9FCC-4191-B31B-DF79434776FA}"/>
              </a:ext>
            </a:extLst>
          </p:cNvPr>
          <p:cNvCxnSpPr>
            <a:cxnSpLocks/>
          </p:cNvCxnSpPr>
          <p:nvPr/>
        </p:nvCxnSpPr>
        <p:spPr>
          <a:xfrm flipV="1">
            <a:off x="6780178" y="4825661"/>
            <a:ext cx="672142" cy="7023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10">
            <a:extLst>
              <a:ext uri="{FF2B5EF4-FFF2-40B4-BE49-F238E27FC236}">
                <a16:creationId xmlns:a16="http://schemas.microsoft.com/office/drawing/2014/main" xmlns="" id="{A3045F17-C713-4931-B48A-F8C24DFACA66}"/>
              </a:ext>
            </a:extLst>
          </p:cNvPr>
          <p:cNvSpPr txBox="1"/>
          <p:nvPr/>
        </p:nvSpPr>
        <p:spPr>
          <a:xfrm>
            <a:off x="5830734" y="4553362"/>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pic>
        <p:nvPicPr>
          <p:cNvPr id="18" name="図 17"/>
          <p:cNvPicPr>
            <a:picLocks noChangeAspect="1"/>
          </p:cNvPicPr>
          <p:nvPr/>
        </p:nvPicPr>
        <p:blipFill>
          <a:blip r:embed="rId9"/>
          <a:stretch>
            <a:fillRect/>
          </a:stretch>
        </p:blipFill>
        <p:spPr>
          <a:xfrm>
            <a:off x="2721047" y="3721804"/>
            <a:ext cx="817200" cy="331194"/>
          </a:xfrm>
          <a:prstGeom prst="rect">
            <a:avLst/>
          </a:prstGeom>
        </p:spPr>
      </p:pic>
      <p:sp>
        <p:nvSpPr>
          <p:cNvPr id="25" name="角丸四角形 24"/>
          <p:cNvSpPr/>
          <p:nvPr/>
        </p:nvSpPr>
        <p:spPr>
          <a:xfrm>
            <a:off x="805604" y="4361823"/>
            <a:ext cx="2266338"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lang="ja-JP" altLang="en-US" sz="1200" dirty="0"/>
              <a:t>肺炎の</a:t>
            </a:r>
            <a:r>
              <a:rPr kumimoji="1" lang="ja-JP" altLang="en-US" sz="1200" dirty="0"/>
              <a:t>自己完結率は</a:t>
            </a:r>
            <a:r>
              <a:rPr kumimoji="1" lang="ja-JP" altLang="en-US" sz="1200" dirty="0">
                <a:latin typeface="+mn-ea"/>
              </a:rPr>
              <a:t>「</a:t>
            </a:r>
            <a:r>
              <a:rPr kumimoji="1" lang="en-US" altLang="ja-JP" sz="1200" dirty="0">
                <a:latin typeface="+mn-ea"/>
              </a:rPr>
              <a:t>85.0</a:t>
            </a:r>
            <a:r>
              <a:rPr kumimoji="1" lang="ja-JP" altLang="en-US" sz="1200" dirty="0">
                <a:latin typeface="+mn-ea"/>
              </a:rPr>
              <a:t>％」</a:t>
            </a:r>
          </a:p>
        </p:txBody>
      </p:sp>
    </p:spTree>
    <p:extLst>
      <p:ext uri="{BB962C8B-B14F-4D97-AF65-F5344CB8AC3E}">
        <p14:creationId xmlns:p14="http://schemas.microsoft.com/office/powerpoint/2010/main" val="2809689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6"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a:xfrm>
            <a:off x="755576" y="980728"/>
            <a:ext cx="7776864" cy="4536504"/>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他の入院基本料と比較して</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、地域一般入院料３の</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病床稼働率は低く</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なっており、一般</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病棟</a:t>
            </a:r>
            <a:r>
              <a:rPr lang="en-US" altLang="ja-JP" sz="1900" dirty="0">
                <a:solidFill>
                  <a:schemeClr val="tx1"/>
                </a:solidFill>
                <a:latin typeface="HGP創英角ｺﾞｼｯｸUB" panose="020B0900000000000000" pitchFamily="50" charset="-128"/>
                <a:ea typeface="HGP創英角ｺﾞｼｯｸUB" panose="020B0900000000000000" pitchFamily="50" charset="-128"/>
              </a:rPr>
              <a:t>15</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対</a:t>
            </a:r>
            <a:r>
              <a:rPr lang="en-US" altLang="ja-JP" sz="1900" dirty="0">
                <a:solidFill>
                  <a:schemeClr val="tx1"/>
                </a:solidFill>
                <a:latin typeface="HGP創英角ｺﾞｼｯｸUB" panose="020B0900000000000000" pitchFamily="50" charset="-128"/>
                <a:ea typeface="HGP創英角ｺﾞｼｯｸUB" panose="020B0900000000000000" pitchFamily="50" charset="-128"/>
              </a:rPr>
              <a:t>1</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の病床数が前年と</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比べて</a:t>
            </a:r>
            <a:r>
              <a:rPr lang="en-US" altLang="ja-JP" sz="1900" dirty="0">
                <a:solidFill>
                  <a:schemeClr val="tx1"/>
                </a:solidFill>
                <a:latin typeface="HGP創英角ｺﾞｼｯｸUB" panose="020B0900000000000000" pitchFamily="50" charset="-128"/>
                <a:ea typeface="HGP創英角ｺﾞｼｯｸUB" panose="020B0900000000000000" pitchFamily="50" charset="-128"/>
              </a:rPr>
              <a:t>213</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床減となっている。</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○今後の回復期機能の需要の増加に対応していくためには、</a:t>
            </a:r>
            <a:endParaRPr lang="en-US" altLang="ja-JP"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他の入院料の推移を見ながら検討していく必要がある。</a:t>
            </a:r>
          </a:p>
          <a:p>
            <a:pPr>
              <a:lnSpc>
                <a:spcPct val="150000"/>
              </a:lnSpc>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　</a:t>
            </a:r>
          </a:p>
          <a:p>
            <a:pPr>
              <a:lnSpc>
                <a:spcPct val="150000"/>
              </a:lnSpc>
            </a:pP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　</a:t>
            </a:r>
          </a:p>
        </p:txBody>
      </p:sp>
    </p:spTree>
    <p:extLst>
      <p:ext uri="{BB962C8B-B14F-4D97-AF65-F5344CB8AC3E}">
        <p14:creationId xmlns:p14="http://schemas.microsoft.com/office/powerpoint/2010/main" val="1429069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2"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長期療養（慢性期）の概要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病床の現状</a:t>
            </a:r>
          </a:p>
        </p:txBody>
      </p:sp>
      <p:sp>
        <p:nvSpPr>
          <p:cNvPr id="18" name="テキスト ボックス 17">
            <a:extLst>
              <a:ext uri="{FF2B5EF4-FFF2-40B4-BE49-F238E27FC236}">
                <a16:creationId xmlns:a16="http://schemas.microsoft.com/office/drawing/2014/main" xmlns="" id="{8957656B-6DE6-44E0-85D6-7CF39E5B6647}"/>
              </a:ext>
            </a:extLst>
          </p:cNvPr>
          <p:cNvSpPr txBox="1"/>
          <p:nvPr/>
        </p:nvSpPr>
        <p:spPr>
          <a:xfrm>
            <a:off x="428438" y="1859783"/>
            <a:ext cx="27879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入院基本料・特定入院料別報告</a:t>
            </a:r>
          </a:p>
        </p:txBody>
      </p:sp>
      <p:sp>
        <p:nvSpPr>
          <p:cNvPr id="19" name="テキスト ボックス 18">
            <a:extLst>
              <a:ext uri="{FF2B5EF4-FFF2-40B4-BE49-F238E27FC236}">
                <a16:creationId xmlns:a16="http://schemas.microsoft.com/office/drawing/2014/main" xmlns="" id="{8957656B-6DE6-44E0-85D6-7CF39E5B6647}"/>
              </a:ext>
            </a:extLst>
          </p:cNvPr>
          <p:cNvSpPr txBox="1"/>
          <p:nvPr/>
        </p:nvSpPr>
        <p:spPr>
          <a:xfrm>
            <a:off x="420648" y="4280550"/>
            <a:ext cx="158729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病床の利用状況</a:t>
            </a:r>
          </a:p>
        </p:txBody>
      </p:sp>
      <p:sp>
        <p:nvSpPr>
          <p:cNvPr id="17" name="タイトル 1">
            <a:extLst>
              <a:ext uri="{FF2B5EF4-FFF2-40B4-BE49-F238E27FC236}">
                <a16:creationId xmlns:a16="http://schemas.microsoft.com/office/drawing/2014/main" xmlns="" id="{77D78C8B-7190-4F9F-BF24-FAD4DFE9F181}"/>
              </a:ext>
            </a:extLst>
          </p:cNvPr>
          <p:cNvSpPr txBox="1">
            <a:spLocks/>
          </p:cNvSpPr>
          <p:nvPr/>
        </p:nvSpPr>
        <p:spPr>
          <a:xfrm>
            <a:off x="97083" y="538095"/>
            <a:ext cx="8723389"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人口</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万人当たり</a:t>
            </a:r>
            <a:r>
              <a:rPr lang="ja-JP" altLang="en-US" sz="2200" dirty="0">
                <a:latin typeface="HGP創英角ｺﾞｼｯｸUB" panose="020B0900000000000000" pitchFamily="50" charset="-128"/>
                <a:ea typeface="HGP創英角ｺﾞｼｯｸUB" panose="020B0900000000000000" pitchFamily="50" charset="-128"/>
              </a:rPr>
              <a:t>の病床数は療養病棟では府平均より低いが、障害者施設等では高く、病床稼働率は双方とも府平均よりも高い値となっている</a:t>
            </a:r>
            <a:endParaRPr lang="en-US" altLang="ja-JP" sz="2200" dirty="0">
              <a:latin typeface="HGP創英角ｺﾞｼｯｸUB" panose="020B0900000000000000" pitchFamily="50" charset="-128"/>
              <a:ea typeface="HGP創英角ｺﾞｼｯｸUB" panose="020B0900000000000000" pitchFamily="50" charset="-128"/>
            </a:endParaRPr>
          </a:p>
          <a:p>
            <a:pPr algn="l"/>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0">
            <a:extLst>
              <a:ext uri="{FF2B5EF4-FFF2-40B4-BE49-F238E27FC236}">
                <a16:creationId xmlns:a16="http://schemas.microsoft.com/office/drawing/2014/main" xmlns="" id="{8957656B-6DE6-44E0-85D6-7CF39E5B6647}"/>
              </a:ext>
            </a:extLst>
          </p:cNvPr>
          <p:cNvSpPr txBox="1"/>
          <p:nvPr/>
        </p:nvSpPr>
        <p:spPr>
          <a:xfrm>
            <a:off x="5724128" y="642921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5" name="図 4"/>
          <p:cNvPicPr>
            <a:picLocks noChangeAspect="1"/>
          </p:cNvPicPr>
          <p:nvPr/>
        </p:nvPicPr>
        <p:blipFill>
          <a:blip r:embed="rId4"/>
          <a:stretch>
            <a:fillRect/>
          </a:stretch>
        </p:blipFill>
        <p:spPr>
          <a:xfrm>
            <a:off x="334851" y="4588327"/>
            <a:ext cx="8397025" cy="1904548"/>
          </a:xfrm>
          <a:prstGeom prst="rect">
            <a:avLst/>
          </a:prstGeom>
        </p:spPr>
      </p:pic>
      <p:pic>
        <p:nvPicPr>
          <p:cNvPr id="6" name="図 5"/>
          <p:cNvPicPr>
            <a:picLocks noChangeAspect="1"/>
          </p:cNvPicPr>
          <p:nvPr/>
        </p:nvPicPr>
        <p:blipFill>
          <a:blip r:embed="rId5"/>
          <a:stretch>
            <a:fillRect/>
          </a:stretch>
        </p:blipFill>
        <p:spPr>
          <a:xfrm>
            <a:off x="354182" y="2048332"/>
            <a:ext cx="8209189" cy="2143004"/>
          </a:xfrm>
          <a:prstGeom prst="rect">
            <a:avLst/>
          </a:prstGeom>
        </p:spPr>
      </p:pic>
    </p:spTree>
    <p:extLst>
      <p:ext uri="{BB962C8B-B14F-4D97-AF65-F5344CB8AC3E}">
        <p14:creationId xmlns:p14="http://schemas.microsoft.com/office/powerpoint/2010/main" val="1113001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1357" y="2546600"/>
            <a:ext cx="4095556" cy="1981372"/>
          </a:xfrm>
          <a:prstGeom prst="rect">
            <a:avLst/>
          </a:prstGeom>
        </p:spPr>
      </p:pic>
      <p:pic>
        <p:nvPicPr>
          <p:cNvPr id="25" name="図 24"/>
          <p:cNvPicPr>
            <a:picLocks noChangeAspect="1"/>
          </p:cNvPicPr>
          <p:nvPr/>
        </p:nvPicPr>
        <p:blipFill>
          <a:blip r:embed="rId4"/>
          <a:stretch>
            <a:fillRect/>
          </a:stretch>
        </p:blipFill>
        <p:spPr>
          <a:xfrm>
            <a:off x="7880553" y="2944161"/>
            <a:ext cx="1115616" cy="1307889"/>
          </a:xfrm>
          <a:prstGeom prst="rect">
            <a:avLst/>
          </a:prstGeom>
        </p:spPr>
      </p:pic>
      <p:pic>
        <p:nvPicPr>
          <p:cNvPr id="12" name="図 11"/>
          <p:cNvPicPr>
            <a:picLocks noChangeAspect="1"/>
          </p:cNvPicPr>
          <p:nvPr/>
        </p:nvPicPr>
        <p:blipFill>
          <a:blip r:embed="rId5"/>
          <a:stretch>
            <a:fillRect/>
          </a:stretch>
        </p:blipFill>
        <p:spPr>
          <a:xfrm>
            <a:off x="1612919" y="4801030"/>
            <a:ext cx="4578493" cy="2017951"/>
          </a:xfrm>
          <a:prstGeom prst="rect">
            <a:avLst/>
          </a:prstGeom>
        </p:spPr>
      </p:pic>
      <p:pic>
        <p:nvPicPr>
          <p:cNvPr id="4" name="図 3"/>
          <p:cNvPicPr>
            <a:picLocks noChangeAspect="1"/>
          </p:cNvPicPr>
          <p:nvPr/>
        </p:nvPicPr>
        <p:blipFill>
          <a:blip r:embed="rId6"/>
          <a:stretch>
            <a:fillRect/>
          </a:stretch>
        </p:blipFill>
        <p:spPr>
          <a:xfrm>
            <a:off x="3786526" y="2730586"/>
            <a:ext cx="4316342" cy="1804572"/>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7"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長期療養（慢性期）の概要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3"/>
          <p:cNvSpPr txBox="1">
            <a:spLocks noChangeArrowheads="1"/>
          </p:cNvSpPr>
          <p:nvPr/>
        </p:nvSpPr>
        <p:spPr bwMode="auto">
          <a:xfrm>
            <a:off x="119201" y="1484095"/>
            <a:ext cx="3028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〇入院基本料別の状況</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3902166" y="4857492"/>
            <a:ext cx="1483280" cy="1657797"/>
          </a:xfrm>
          <a:prstGeom prst="roundRect">
            <a:avLst>
              <a:gd name="adj" fmla="val 1167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4439128" y="4801030"/>
            <a:ext cx="0" cy="1755443"/>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516216" y="2581163"/>
            <a:ext cx="0" cy="1696985"/>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4945083" y="2516855"/>
            <a:ext cx="1369984"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27" name="角丸四角形 26"/>
          <p:cNvSpPr/>
          <p:nvPr/>
        </p:nvSpPr>
        <p:spPr>
          <a:xfrm>
            <a:off x="6815710" y="2541112"/>
            <a:ext cx="1369984"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流入</a:t>
            </a:r>
            <a:r>
              <a:rPr kumimoji="1" lang="ja-JP" altLang="en-US" sz="1200" dirty="0">
                <a:latin typeface="HG丸ｺﾞｼｯｸM-PRO" panose="020F0600000000000000" pitchFamily="50" charset="-128"/>
                <a:ea typeface="HG丸ｺﾞｼｯｸM-PRO" panose="020F0600000000000000" pitchFamily="50" charset="-128"/>
              </a:rPr>
              <a:t>超過</a:t>
            </a:r>
          </a:p>
        </p:txBody>
      </p:sp>
      <p:pic>
        <p:nvPicPr>
          <p:cNvPr id="23" name="図 22"/>
          <p:cNvPicPr>
            <a:picLocks noChangeAspect="1"/>
          </p:cNvPicPr>
          <p:nvPr/>
        </p:nvPicPr>
        <p:blipFill>
          <a:blip r:embed="rId8"/>
          <a:stretch>
            <a:fillRect/>
          </a:stretch>
        </p:blipFill>
        <p:spPr>
          <a:xfrm>
            <a:off x="5779825" y="4899254"/>
            <a:ext cx="1467775" cy="1574272"/>
          </a:xfrm>
          <a:prstGeom prst="rect">
            <a:avLst/>
          </a:prstGeom>
        </p:spPr>
      </p:pic>
      <p:sp>
        <p:nvSpPr>
          <p:cNvPr id="26" name="タイトル 1">
            <a:extLst>
              <a:ext uri="{FF2B5EF4-FFF2-40B4-BE49-F238E27FC236}">
                <a16:creationId xmlns:a16="http://schemas.microsoft.com/office/drawing/2014/main" xmlns="" id="{77D78C8B-7190-4F9F-BF24-FAD4DFE9F181}"/>
              </a:ext>
            </a:extLst>
          </p:cNvPr>
          <p:cNvSpPr txBox="1">
            <a:spLocks/>
          </p:cNvSpPr>
          <p:nvPr/>
        </p:nvSpPr>
        <p:spPr>
          <a:xfrm>
            <a:off x="89662" y="589795"/>
            <a:ext cx="9059922" cy="90510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多く</a:t>
            </a:r>
            <a:r>
              <a:rPr lang="ja-JP" altLang="en-US" sz="2200" dirty="0">
                <a:latin typeface="HGP創英角ｺﾞｼｯｸUB" panose="020B0900000000000000" pitchFamily="50" charset="-128"/>
                <a:ea typeface="HGP創英角ｺﾞｼｯｸUB" panose="020B0900000000000000" pitchFamily="50" charset="-128"/>
              </a:rPr>
              <a:t>の入院基本料において、自己完結率が高く、 </a:t>
            </a:r>
            <a:r>
              <a:rPr lang="en-US" altLang="ja-JP" sz="2200" dirty="0">
                <a:latin typeface="HGP創英角ｺﾞｼｯｸUB" panose="020B0900000000000000" pitchFamily="50" charset="-128"/>
                <a:ea typeface="HGP創英角ｺﾞｼｯｸUB" panose="020B0900000000000000" pitchFamily="50" charset="-128"/>
              </a:rPr>
              <a:t>SCR</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50</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200</a:t>
            </a:r>
            <a:r>
              <a:rPr lang="ja-JP" altLang="en-US" sz="2200" dirty="0">
                <a:latin typeface="HGP創英角ｺﾞｼｯｸUB" panose="020B0900000000000000" pitchFamily="50" charset="-128"/>
                <a:ea typeface="HGP創英角ｺﾞｼｯｸUB" panose="020B0900000000000000" pitchFamily="50" charset="-128"/>
              </a:rPr>
              <a:t>）範囲に　含まれているが、障害者施設等入院料においては流入超過が見られる</a:t>
            </a:r>
            <a:endParaRPr lang="en-US" altLang="ja-JP" sz="2200" dirty="0">
              <a:latin typeface="HGP創英角ｺﾞｼｯｸUB" panose="020B0900000000000000" pitchFamily="50" charset="-128"/>
              <a:ea typeface="HGP創英角ｺﾞｼｯｸUB" panose="020B0900000000000000" pitchFamily="50" charset="-128"/>
            </a:endParaRPr>
          </a:p>
          <a:p>
            <a:pPr algn="l"/>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3"/>
          <p:cNvSpPr txBox="1">
            <a:spLocks noChangeArrowheads="1"/>
          </p:cNvSpPr>
          <p:nvPr/>
        </p:nvSpPr>
        <p:spPr bwMode="auto">
          <a:xfrm>
            <a:off x="243707" y="1850660"/>
            <a:ext cx="82186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3"/>
          <p:cNvSpPr txBox="1">
            <a:spLocks noChangeArrowheads="1"/>
          </p:cNvSpPr>
          <p:nvPr/>
        </p:nvSpPr>
        <p:spPr bwMode="auto">
          <a:xfrm>
            <a:off x="255620" y="4427719"/>
            <a:ext cx="7930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10">
            <a:extLst>
              <a:ext uri="{FF2B5EF4-FFF2-40B4-BE49-F238E27FC236}">
                <a16:creationId xmlns:a16="http://schemas.microsoft.com/office/drawing/2014/main" xmlns="" id="{A1B4B9D5-3A46-4E89-9845-61D97184FFE4}"/>
              </a:ext>
            </a:extLst>
          </p:cNvPr>
          <p:cNvSpPr txBox="1"/>
          <p:nvPr/>
        </p:nvSpPr>
        <p:spPr>
          <a:xfrm>
            <a:off x="428438" y="2202061"/>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30" name="テキスト ボックス 10">
            <a:extLst>
              <a:ext uri="{FF2B5EF4-FFF2-40B4-BE49-F238E27FC236}">
                <a16:creationId xmlns:a16="http://schemas.microsoft.com/office/drawing/2014/main" xmlns="" id="{CA4DFAE2-DCD3-4AF1-AD38-954CDF3265E7}"/>
              </a:ext>
            </a:extLst>
          </p:cNvPr>
          <p:cNvSpPr txBox="1"/>
          <p:nvPr/>
        </p:nvSpPr>
        <p:spPr>
          <a:xfrm>
            <a:off x="4519284" y="2194173"/>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1" name="直線コネクタ 30">
            <a:extLst>
              <a:ext uri="{FF2B5EF4-FFF2-40B4-BE49-F238E27FC236}">
                <a16:creationId xmlns:a16="http://schemas.microsoft.com/office/drawing/2014/main" xmlns="" id="{EAA710BF-0727-44D3-8195-2FC9447493E3}"/>
              </a:ext>
            </a:extLst>
          </p:cNvPr>
          <p:cNvCxnSpPr>
            <a:cxnSpLocks/>
          </p:cNvCxnSpPr>
          <p:nvPr/>
        </p:nvCxnSpPr>
        <p:spPr>
          <a:xfrm flipV="1">
            <a:off x="8191046" y="4242681"/>
            <a:ext cx="311871" cy="5543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30439F0E-9F48-4A3D-9245-F13BBAC27978}"/>
              </a:ext>
            </a:extLst>
          </p:cNvPr>
          <p:cNvCxnSpPr>
            <a:cxnSpLocks/>
          </p:cNvCxnSpPr>
          <p:nvPr/>
        </p:nvCxnSpPr>
        <p:spPr>
          <a:xfrm flipV="1">
            <a:off x="7009012" y="4878021"/>
            <a:ext cx="792090" cy="3252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10">
            <a:extLst>
              <a:ext uri="{FF2B5EF4-FFF2-40B4-BE49-F238E27FC236}">
                <a16:creationId xmlns:a16="http://schemas.microsoft.com/office/drawing/2014/main" xmlns="" id="{C93ABAF7-0149-496A-B1EB-4BA8D657AB3B}"/>
              </a:ext>
            </a:extLst>
          </p:cNvPr>
          <p:cNvSpPr txBox="1"/>
          <p:nvPr/>
        </p:nvSpPr>
        <p:spPr>
          <a:xfrm>
            <a:off x="6315067" y="4473178"/>
            <a:ext cx="257941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a:latin typeface="Meiryo UI" panose="020B0604030504040204" pitchFamily="50" charset="-128"/>
                <a:ea typeface="Meiryo UI" panose="020B0604030504040204" pitchFamily="50" charset="-128"/>
                <a:cs typeface="Times New Roman"/>
              </a:rPr>
              <a:t>年実績（</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432313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長期療養（慢性期）の概要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角丸四角形 9"/>
          <p:cNvSpPr/>
          <p:nvPr/>
        </p:nvSpPr>
        <p:spPr>
          <a:xfrm>
            <a:off x="411987" y="1173966"/>
            <a:ext cx="8320026" cy="4744176"/>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〇介護療養病床</a:t>
            </a:r>
            <a:r>
              <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rPr>
              <a:t>71</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床が全て転換済みとなっている。</a:t>
            </a: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障害者施設等入院料については、病床数が府平均より高くなっている</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ものの</a:t>
            </a: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　他圏域</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からの</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流入が多く、</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病床稼働率が９０％を超えている</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状況となって</a:t>
            </a:r>
            <a:r>
              <a:rPr lang="ja-JP" altLang="en-US" sz="1900" dirty="0" err="1" smtClean="0">
                <a:solidFill>
                  <a:schemeClr val="tx1"/>
                </a:solidFill>
                <a:latin typeface="HGP創英角ｺﾞｼｯｸUB" panose="020B0900000000000000" pitchFamily="50" charset="-128"/>
                <a:ea typeface="HGP創英角ｺﾞｼｯｸUB" panose="020B0900000000000000" pitchFamily="50" charset="-128"/>
              </a:rPr>
              <a:t>い</a:t>
            </a: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る。 </a:t>
            </a:r>
            <a:endParaRPr lang="ja-JP" altLang="en-US" sz="19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a:t>
            </a: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〇一方</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、長期療養における入院料</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に</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おいて</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病床稼働率は府平均より</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も</a:t>
            </a: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高い</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値となっているものの</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、人口</a:t>
            </a:r>
            <a:r>
              <a:rPr lang="en-US" altLang="ja-JP" sz="1900" dirty="0">
                <a:solidFill>
                  <a:schemeClr val="tx1"/>
                </a:solidFill>
                <a:latin typeface="HGP創英角ｺﾞｼｯｸUB" panose="020B0900000000000000" pitchFamily="50" charset="-128"/>
                <a:ea typeface="HGP創英角ｺﾞｼｯｸUB" panose="020B0900000000000000" pitchFamily="50" charset="-128"/>
              </a:rPr>
              <a:t>10</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万人当たりの療養病棟病床数は</a:t>
            </a: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府</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平均より低い値となっており</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、今後の回復期機能の需要</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の増加に対応</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した</a:t>
            </a:r>
            <a:endParaRPr lang="en-US" altLang="ja-JP" sz="19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　長期療養のあり方</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を検討して</a:t>
            </a:r>
            <a:r>
              <a:rPr lang="ja-JP" altLang="en-US" sz="1900" dirty="0" smtClean="0">
                <a:solidFill>
                  <a:schemeClr val="tx1"/>
                </a:solidFill>
                <a:latin typeface="HGP創英角ｺﾞｼｯｸUB" panose="020B0900000000000000" pitchFamily="50" charset="-128"/>
                <a:ea typeface="HGP創英角ｺﾞｼｯｸUB" panose="020B0900000000000000" pitchFamily="50" charset="-128"/>
              </a:rPr>
              <a:t>いく必要</a:t>
            </a:r>
            <a:r>
              <a:rPr lang="ja-JP" altLang="en-US" sz="1900" dirty="0">
                <a:solidFill>
                  <a:schemeClr val="tx1"/>
                </a:solidFill>
                <a:latin typeface="HGP創英角ｺﾞｼｯｸUB" panose="020B0900000000000000" pitchFamily="50" charset="-128"/>
                <a:ea typeface="HGP創英角ｺﾞｼｯｸUB" panose="020B0900000000000000" pitchFamily="50" charset="-128"/>
              </a:rPr>
              <a:t>がある。</a:t>
            </a:r>
          </a:p>
        </p:txBody>
      </p:sp>
    </p:spTree>
    <p:extLst>
      <p:ext uri="{BB962C8B-B14F-4D97-AF65-F5344CB8AC3E}">
        <p14:creationId xmlns:p14="http://schemas.microsoft.com/office/powerpoint/2010/main" val="4009051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extLst>
              <p:ext uri="{D42A27DB-BD31-4B8C-83A1-F6EECF244321}">
                <p14:modId xmlns:p14="http://schemas.microsoft.com/office/powerpoint/2010/main" val="1092326104"/>
              </p:ext>
            </p:extLst>
          </p:nvPr>
        </p:nvGraphicFramePr>
        <p:xfrm>
          <a:off x="2408887" y="4383455"/>
          <a:ext cx="4260492" cy="2474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p:cNvGraphicFramePr>
            <a:graphicFrameLocks/>
          </p:cNvGraphicFramePr>
          <p:nvPr>
            <p:extLst>
              <p:ext uri="{D42A27DB-BD31-4B8C-83A1-F6EECF244321}">
                <p14:modId xmlns:p14="http://schemas.microsoft.com/office/powerpoint/2010/main" val="3622046627"/>
              </p:ext>
            </p:extLst>
          </p:nvPr>
        </p:nvGraphicFramePr>
        <p:xfrm>
          <a:off x="1907065" y="1760052"/>
          <a:ext cx="6015508" cy="2623403"/>
        </p:xfrm>
        <a:graphic>
          <a:graphicData uri="http://schemas.openxmlformats.org/drawingml/2006/chart">
            <c:chart xmlns:c="http://schemas.openxmlformats.org/drawingml/2006/chart" xmlns:r="http://schemas.openxmlformats.org/officeDocument/2006/relationships" r:id="rId4"/>
          </a:graphicData>
        </a:graphic>
      </p:graphicFrame>
      <p:sp>
        <p:nvSpPr>
          <p:cNvPr id="45" name="タイトル 1">
            <a:extLst>
              <a:ext uri="{FF2B5EF4-FFF2-40B4-BE49-F238E27FC236}">
                <a16:creationId xmlns:a16="http://schemas.microsoft.com/office/drawing/2014/main" xmlns="" id="{30BE5A27-A407-4A14-A9BE-5866682C3C6B}"/>
              </a:ext>
            </a:extLst>
          </p:cNvPr>
          <p:cNvSpPr txBox="1">
            <a:spLocks/>
          </p:cNvSpPr>
          <p:nvPr/>
        </p:nvSpPr>
        <p:spPr>
          <a:xfrm>
            <a:off x="3707904" y="4059447"/>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xmlns="" id="{8AF4F525-33C2-458A-A335-F1F4602DA4AC}"/>
              </a:ext>
            </a:extLst>
          </p:cNvPr>
          <p:cNvSpPr/>
          <p:nvPr/>
        </p:nvSpPr>
        <p:spPr>
          <a:xfrm>
            <a:off x="3995936" y="5709250"/>
            <a:ext cx="2595720" cy="335807"/>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xmlns="" id="{71EA495F-493A-477B-BC7D-422C315F91CC}"/>
              </a:ext>
            </a:extLst>
          </p:cNvPr>
          <p:cNvSpPr/>
          <p:nvPr/>
        </p:nvSpPr>
        <p:spPr>
          <a:xfrm>
            <a:off x="2544124" y="1887822"/>
            <a:ext cx="4908196" cy="26338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29</a:t>
            </a:fld>
            <a:endParaRPr lang="ja-JP" altLang="en-US" sz="1800" dirty="0">
              <a:solidFill>
                <a:schemeClr val="tx1"/>
              </a:solidFill>
            </a:endParaRPr>
          </a:p>
        </p:txBody>
      </p:sp>
      <p:sp>
        <p:nvSpPr>
          <p:cNvPr id="32" name="テキスト ボックス 10">
            <a:extLst>
              <a:ext uri="{FF2B5EF4-FFF2-40B4-BE49-F238E27FC236}">
                <a16:creationId xmlns:a16="http://schemas.microsoft.com/office/drawing/2014/main" xmlns=""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xmlns="" id="{47FDF32D-43ED-4A66-9CFA-E114E8625D81}"/>
              </a:ext>
            </a:extLst>
          </p:cNvPr>
          <p:cNvSpPr txBox="1"/>
          <p:nvPr/>
        </p:nvSpPr>
        <p:spPr>
          <a:xfrm>
            <a:off x="203864" y="5335717"/>
            <a:ext cx="321600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a16="http://schemas.microsoft.com/office/drawing/2014/main" xmlns="" id="{8957656B-6DE6-44E0-85D6-7CF39E5B6647}"/>
              </a:ext>
            </a:extLst>
          </p:cNvPr>
          <p:cNvSpPr txBox="1"/>
          <p:nvPr/>
        </p:nvSpPr>
        <p:spPr>
          <a:xfrm>
            <a:off x="6420291" y="6555080"/>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8" name="Oval 64">
            <a:hlinkClick r:id="rId5"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9" name="タイトル 1">
            <a:extLst>
              <a:ext uri="{FF2B5EF4-FFF2-40B4-BE49-F238E27FC236}">
                <a16:creationId xmlns:a16="http://schemas.microsoft.com/office/drawing/2014/main" xmlns=""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将来のあるべき医療体制に向けて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年に向け各病院が</a:t>
            </a:r>
            <a:endPar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検討している病床機能</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タイトル 1">
            <a:extLst>
              <a:ext uri="{FF2B5EF4-FFF2-40B4-BE49-F238E27FC236}">
                <a16:creationId xmlns:a16="http://schemas.microsoft.com/office/drawing/2014/main" xmlns="" id="{30BE5A27-A407-4A14-A9BE-5866682C3C6B}"/>
              </a:ext>
            </a:extLst>
          </p:cNvPr>
          <p:cNvSpPr txBox="1">
            <a:spLocks/>
          </p:cNvSpPr>
          <p:nvPr/>
        </p:nvSpPr>
        <p:spPr>
          <a:xfrm>
            <a:off x="5776135" y="4424571"/>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31" name="四角形: 角を丸くする 18">
            <a:extLst>
              <a:ext uri="{FF2B5EF4-FFF2-40B4-BE49-F238E27FC236}">
                <a16:creationId xmlns:a16="http://schemas.microsoft.com/office/drawing/2014/main" xmlns="" id="{71EA495F-493A-477B-BC7D-422C315F91CC}"/>
              </a:ext>
            </a:extLst>
          </p:cNvPr>
          <p:cNvSpPr/>
          <p:nvPr/>
        </p:nvSpPr>
        <p:spPr>
          <a:xfrm>
            <a:off x="2544124" y="2692412"/>
            <a:ext cx="3396028" cy="28956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185985" y="5631166"/>
            <a:ext cx="3695210" cy="1093012"/>
          </a:xfrm>
          <a:prstGeom prst="rect">
            <a:avLst/>
          </a:prstGeom>
        </p:spPr>
      </p:pic>
      <p:sp>
        <p:nvSpPr>
          <p:cNvPr id="22" name="正方形/長方形 21"/>
          <p:cNvSpPr/>
          <p:nvPr/>
        </p:nvSpPr>
        <p:spPr>
          <a:xfrm>
            <a:off x="197903" y="6489323"/>
            <a:ext cx="3648761" cy="2348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xmlns="" id="{555F3B21-4086-4912-BEAA-83DDA902477B}"/>
              </a:ext>
            </a:extLst>
          </p:cNvPr>
          <p:cNvSpPr txBox="1">
            <a:spLocks/>
          </p:cNvSpPr>
          <p:nvPr/>
        </p:nvSpPr>
        <p:spPr>
          <a:xfrm>
            <a:off x="257618" y="74708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23" name="タイトル 1">
            <a:extLst>
              <a:ext uri="{FF2B5EF4-FFF2-40B4-BE49-F238E27FC236}">
                <a16:creationId xmlns:a16="http://schemas.microsoft.com/office/drawing/2014/main" xmlns="" id="{45F45CE9-985D-441B-AF35-C9A9C0C7A9C3}"/>
              </a:ext>
            </a:extLst>
          </p:cNvPr>
          <p:cNvSpPr txBox="1">
            <a:spLocks/>
          </p:cNvSpPr>
          <p:nvPr/>
        </p:nvSpPr>
        <p:spPr>
          <a:xfrm>
            <a:off x="6774289" y="4627406"/>
            <a:ext cx="2266182" cy="174434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096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8433" y="6492835"/>
            <a:ext cx="2133600" cy="365125"/>
          </a:xfrm>
        </p:spPr>
        <p:txBody>
          <a:bodyPr/>
          <a:lstStyle/>
          <a:p>
            <a:fld id="{A9848611-8FAA-4BFC-BAAD-33CAF1A3E273}" type="slidenum">
              <a:rPr kumimoji="1" lang="ja-JP" altLang="en-US" sz="1800" smtClean="0">
                <a:solidFill>
                  <a:schemeClr val="tx1"/>
                </a:solidFill>
              </a:rPr>
              <a:t>3</a:t>
            </a:fld>
            <a:endParaRPr kumimoji="1" lang="ja-JP" altLang="en-US" sz="1800" dirty="0">
              <a:solidFill>
                <a:schemeClr val="tx1"/>
              </a:solidFill>
            </a:endParaRPr>
          </a:p>
        </p:txBody>
      </p:sp>
      <p:sp>
        <p:nvSpPr>
          <p:cNvPr id="14" name="角丸四角形 13"/>
          <p:cNvSpPr/>
          <p:nvPr/>
        </p:nvSpPr>
        <p:spPr>
          <a:xfrm>
            <a:off x="4310814" y="1637528"/>
            <a:ext cx="4814162" cy="3807695"/>
          </a:xfrm>
          <a:prstGeom prst="roundRect">
            <a:avLst>
              <a:gd name="adj" fmla="val 8022"/>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テキスト ボックス 10">
            <a:extLst>
              <a:ext uri="{FF2B5EF4-FFF2-40B4-BE49-F238E27FC236}">
                <a16:creationId xmlns:a16="http://schemas.microsoft.com/office/drawing/2014/main" xmlns="" id="{0EFE806C-CD8B-4E60-9346-194C56764E78}"/>
              </a:ext>
            </a:extLst>
          </p:cNvPr>
          <p:cNvSpPr txBox="1"/>
          <p:nvPr/>
        </p:nvSpPr>
        <p:spPr>
          <a:xfrm>
            <a:off x="398006" y="1827359"/>
            <a:ext cx="36965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kern="100" dirty="0">
                <a:ea typeface="ＭＳ Ｐゴシック"/>
                <a:cs typeface="Times New Roman"/>
              </a:rPr>
              <a:t>病床機能ごとの医療需要の見込み（総計）</a:t>
            </a:r>
            <a:endParaRPr lang="ja-JP" altLang="en-US" sz="1400" dirty="0">
              <a:solidFill>
                <a:schemeClr val="tx1"/>
              </a:solidFill>
            </a:endParaRPr>
          </a:p>
        </p:txBody>
      </p:sp>
      <p:sp>
        <p:nvSpPr>
          <p:cNvPr id="18" name="テキスト ボックス 10">
            <a:extLst>
              <a:ext uri="{FF2B5EF4-FFF2-40B4-BE49-F238E27FC236}">
                <a16:creationId xmlns:a16="http://schemas.microsoft.com/office/drawing/2014/main" xmlns="" id="{0EFE806C-CD8B-4E60-9346-194C56764E78}"/>
              </a:ext>
            </a:extLst>
          </p:cNvPr>
          <p:cNvSpPr txBox="1"/>
          <p:nvPr/>
        </p:nvSpPr>
        <p:spPr>
          <a:xfrm>
            <a:off x="4572000" y="1720795"/>
            <a:ext cx="36965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kern="100" dirty="0">
                <a:ea typeface="ＭＳ Ｐゴシック"/>
                <a:cs typeface="Times New Roman"/>
              </a:rPr>
              <a:t>基準病床数の見込み</a:t>
            </a:r>
            <a:endParaRPr lang="ja-JP" altLang="en-US" sz="1400" dirty="0">
              <a:solidFill>
                <a:schemeClr val="tx1"/>
              </a:solidFill>
            </a:endParaRPr>
          </a:p>
        </p:txBody>
      </p:sp>
      <p:sp>
        <p:nvSpPr>
          <p:cNvPr id="21"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xmlns="" id="{30BE5A27-A407-4A14-A9BE-5866682C3C6B}"/>
              </a:ext>
            </a:extLst>
          </p:cNvPr>
          <p:cNvSpPr txBox="1">
            <a:spLocks/>
          </p:cNvSpPr>
          <p:nvPr/>
        </p:nvSpPr>
        <p:spPr>
          <a:xfrm>
            <a:off x="134349"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今後の医療需要の見込み</a:t>
            </a: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6916747" y="6165302"/>
            <a:ext cx="21852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：第７次大阪府医療計画</a:t>
            </a:r>
            <a:endParaRPr lang="en-US" altLang="ja-JP" sz="120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a:effectLst/>
                <a:latin typeface="Meiryo UI" panose="020B0604030504040204" pitchFamily="50" charset="-128"/>
                <a:ea typeface="Meiryo UI" panose="020B0604030504040204" pitchFamily="50" charset="-128"/>
                <a:cs typeface="Times New Roman"/>
              </a:rPr>
              <a:t>一部改編</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0">
            <a:extLst>
              <a:ext uri="{FF2B5EF4-FFF2-40B4-BE49-F238E27FC236}">
                <a16:creationId xmlns:a16="http://schemas.microsoft.com/office/drawing/2014/main" xmlns="" id="{0EFE806C-CD8B-4E60-9346-194C56764E78}"/>
              </a:ext>
            </a:extLst>
          </p:cNvPr>
          <p:cNvSpPr txBox="1"/>
          <p:nvPr/>
        </p:nvSpPr>
        <p:spPr>
          <a:xfrm>
            <a:off x="5292080" y="4906246"/>
            <a:ext cx="3696589"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基準病床数の将来見込みでは、</a:t>
            </a:r>
            <a:r>
              <a:rPr lang="en-US" altLang="ja-JP" sz="1400" dirty="0">
                <a:solidFill>
                  <a:schemeClr val="tx1"/>
                </a:solidFill>
              </a:rPr>
              <a:t>2030</a:t>
            </a:r>
            <a:r>
              <a:rPr lang="ja-JP" altLang="en-US" sz="1400" dirty="0">
                <a:solidFill>
                  <a:schemeClr val="tx1"/>
                </a:solidFill>
              </a:rPr>
              <a:t>年に</a:t>
            </a:r>
            <a:endParaRPr lang="en-US" altLang="ja-JP" sz="1400" dirty="0">
              <a:solidFill>
                <a:schemeClr val="tx1"/>
              </a:solidFill>
            </a:endParaRPr>
          </a:p>
          <a:p>
            <a:r>
              <a:rPr lang="ja-JP" altLang="en-US" sz="1400" dirty="0">
                <a:solidFill>
                  <a:schemeClr val="tx1"/>
                </a:solidFill>
              </a:rPr>
              <a:t>　おいても、既存病床数に達しない見込み。</a:t>
            </a:r>
          </a:p>
        </p:txBody>
      </p:sp>
      <p:sp>
        <p:nvSpPr>
          <p:cNvPr id="20" name="二等辺三角形 19"/>
          <p:cNvSpPr/>
          <p:nvPr/>
        </p:nvSpPr>
        <p:spPr>
          <a:xfrm rot="5400000">
            <a:off x="5001205" y="5057944"/>
            <a:ext cx="516470" cy="213077"/>
          </a:xfrm>
          <a:prstGeom prst="triangle">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00" y="2109424"/>
            <a:ext cx="405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526" y="2048656"/>
            <a:ext cx="3608018"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081" y="5560464"/>
            <a:ext cx="63531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タイトル 1">
            <a:extLst>
              <a:ext uri="{FF2B5EF4-FFF2-40B4-BE49-F238E27FC236}">
                <a16:creationId xmlns:a16="http://schemas.microsoft.com/office/drawing/2014/main" xmlns="" id="{77D78C8B-7190-4F9F-BF24-FAD4DFE9F181}"/>
              </a:ext>
            </a:extLst>
          </p:cNvPr>
          <p:cNvSpPr txBox="1">
            <a:spLocks/>
          </p:cNvSpPr>
          <p:nvPr/>
        </p:nvSpPr>
        <p:spPr>
          <a:xfrm>
            <a:off x="42039" y="548680"/>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三島二次医療圏では、今後、</a:t>
            </a:r>
            <a:r>
              <a:rPr lang="en-US" altLang="ja-JP" sz="2200" dirty="0">
                <a:latin typeface="HGP創英角ｺﾞｼｯｸUB" panose="020B0900000000000000" pitchFamily="50" charset="-128"/>
                <a:ea typeface="HGP創英角ｺﾞｼｯｸUB" panose="020B0900000000000000" pitchFamily="50" charset="-128"/>
              </a:rPr>
              <a:t>2030</a:t>
            </a:r>
            <a:r>
              <a:rPr lang="ja-JP" altLang="en-US" sz="2200" dirty="0">
                <a:latin typeface="HGP創英角ｺﾞｼｯｸUB" panose="020B0900000000000000" pitchFamily="50" charset="-128"/>
                <a:ea typeface="HGP創英角ｺﾞｼｯｸUB" panose="020B0900000000000000" pitchFamily="50" charset="-128"/>
              </a:rPr>
              <a:t>年をピークに医療需要（特に回復期）が</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増加する見込み</a:t>
            </a:r>
            <a:endParaRPr lang="en-US" altLang="ja-JP"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65148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xmlns="" id="{30BE5A27-A407-4A14-A9BE-5866682C3C6B}"/>
              </a:ext>
            </a:extLst>
          </p:cNvPr>
          <p:cNvSpPr txBox="1">
            <a:spLocks/>
          </p:cNvSpPr>
          <p:nvPr/>
        </p:nvSpPr>
        <p:spPr>
          <a:xfrm>
            <a:off x="145073" y="36272"/>
            <a:ext cx="8819416" cy="872447"/>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将来のあるべき医療体制に向けて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a:t>
            </a:r>
            <a:r>
              <a:rPr lang="ja-JP" altLang="en-US" sz="2200" dirty="0">
                <a:solidFill>
                  <a:schemeClr val="tx2"/>
                </a:solidFill>
                <a:latin typeface="HGP創英角ｺﾞｼｯｸUB" panose="020B0900000000000000" pitchFamily="50" charset="-128"/>
                <a:ea typeface="HGP創英角ｺﾞｼｯｸUB" panose="020B0900000000000000" pitchFamily="50" charset="-128"/>
              </a:rPr>
              <a:t>向け</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各病院が</a:t>
            </a:r>
            <a:endPar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200">
                <a:solidFill>
                  <a:schemeClr val="accent1">
                    <a:lumMod val="75000"/>
                  </a:schemeClr>
                </a:solidFill>
                <a:latin typeface="HGP創英角ｺﾞｼｯｸUB" panose="020B0900000000000000" pitchFamily="50" charset="-128"/>
                <a:ea typeface="HGP創英角ｺﾞｼｯｸUB" panose="020B0900000000000000" pitchFamily="50" charset="-128"/>
              </a:rPr>
              <a:t>　検討して</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いる病床機能のまとめ</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角丸四角形 9">
            <a:extLst>
              <a:ext uri="{FF2B5EF4-FFF2-40B4-BE49-F238E27FC236}">
                <a16:creationId xmlns:a16="http://schemas.microsoft.com/office/drawing/2014/main" xmlns="" id="{EE18614C-8B18-4E2F-9FFE-A831B4A8A867}"/>
              </a:ext>
            </a:extLst>
          </p:cNvPr>
          <p:cNvSpPr/>
          <p:nvPr/>
        </p:nvSpPr>
        <p:spPr>
          <a:xfrm>
            <a:off x="530122" y="1267015"/>
            <a:ext cx="7989374" cy="3530414"/>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〇将来に向けて地域包括ケア病棟・回復期リハビリテーション病棟の病床数は</a:t>
            </a: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　増加する傾向が見込まれる</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〇また、救命救急入院料・特定集中治療室管理料等の高度急性期機能への</a:t>
            </a: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　転換を検討している医療機関が一定数存在する。</a:t>
            </a:r>
          </a:p>
        </p:txBody>
      </p:sp>
    </p:spTree>
    <p:extLst>
      <p:ext uri="{BB962C8B-B14F-4D97-AF65-F5344CB8AC3E}">
        <p14:creationId xmlns:p14="http://schemas.microsoft.com/office/powerpoint/2010/main" val="307464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52922" y="2088000"/>
            <a:ext cx="6191286" cy="4444625"/>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23405" y="6460955"/>
            <a:ext cx="2133600" cy="365125"/>
          </a:xfrm>
        </p:spPr>
        <p:txBody>
          <a:bodyPr/>
          <a:lstStyle/>
          <a:p>
            <a:fld id="{A9848611-8FAA-4BFC-BAAD-33CAF1A3E273}" type="slidenum">
              <a:rPr kumimoji="1" lang="ja-JP" altLang="en-US" sz="1800" smtClean="0">
                <a:solidFill>
                  <a:schemeClr val="tx1"/>
                </a:solidFill>
              </a:rPr>
              <a:t>4</a:t>
            </a:fld>
            <a:endParaRPr kumimoji="1" lang="ja-JP" altLang="en-US" sz="1800" dirty="0">
              <a:solidFill>
                <a:schemeClr val="tx1"/>
              </a:solidFill>
            </a:endParaRPr>
          </a:p>
        </p:txBody>
      </p:sp>
      <p:sp>
        <p:nvSpPr>
          <p:cNvPr id="9" name="Oval 64">
            <a:hlinkClick r:id="rId4"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xmlns=""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sp>
        <p:nvSpPr>
          <p:cNvPr id="11" name="テキスト ボックス 10">
            <a:extLst>
              <a:ext uri="{FF2B5EF4-FFF2-40B4-BE49-F238E27FC236}">
                <a16:creationId xmlns:a16="http://schemas.microsoft.com/office/drawing/2014/main" xmlns="" id="{0EFE806C-CD8B-4E60-9346-194C56764E78}"/>
              </a:ext>
            </a:extLst>
          </p:cNvPr>
          <p:cNvSpPr txBox="1"/>
          <p:nvPr/>
        </p:nvSpPr>
        <p:spPr>
          <a:xfrm>
            <a:off x="213103" y="1729962"/>
            <a:ext cx="226810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p>
        </p:txBody>
      </p:sp>
      <p:sp>
        <p:nvSpPr>
          <p:cNvPr id="12" name="テキスト ボックス 10">
            <a:extLst>
              <a:ext uri="{FF2B5EF4-FFF2-40B4-BE49-F238E27FC236}">
                <a16:creationId xmlns:a16="http://schemas.microsoft.com/office/drawing/2014/main" xmlns="" id="{8957656B-6DE6-44E0-85D6-7CF39E5B6647}"/>
              </a:ext>
            </a:extLst>
          </p:cNvPr>
          <p:cNvSpPr txBox="1"/>
          <p:nvPr/>
        </p:nvSpPr>
        <p:spPr>
          <a:xfrm>
            <a:off x="5774797" y="6452113"/>
            <a:ext cx="31683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：第７次大阪府医療計画一部改編</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4" name="正方形/長方形 3"/>
          <p:cNvSpPr/>
          <p:nvPr/>
        </p:nvSpPr>
        <p:spPr>
          <a:xfrm>
            <a:off x="2606011" y="2088000"/>
            <a:ext cx="720000" cy="406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図 7"/>
          <p:cNvPicPr>
            <a:picLocks noChangeAspect="1"/>
          </p:cNvPicPr>
          <p:nvPr/>
        </p:nvPicPr>
        <p:blipFill>
          <a:blip r:embed="rId5"/>
          <a:stretch>
            <a:fillRect/>
          </a:stretch>
        </p:blipFill>
        <p:spPr>
          <a:xfrm>
            <a:off x="6647819" y="1613272"/>
            <a:ext cx="2023822" cy="2499652"/>
          </a:xfrm>
          <a:prstGeom prst="rect">
            <a:avLst/>
          </a:prstGeom>
        </p:spPr>
      </p:pic>
      <p:sp>
        <p:nvSpPr>
          <p:cNvPr id="17" name="正方形/長方形 16"/>
          <p:cNvSpPr/>
          <p:nvPr/>
        </p:nvSpPr>
        <p:spPr>
          <a:xfrm>
            <a:off x="6647819" y="5030830"/>
            <a:ext cx="2295330"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33</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0</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：６</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27</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4" name="タイトル 1">
            <a:extLst>
              <a:ext uri="{FF2B5EF4-FFF2-40B4-BE49-F238E27FC236}">
                <a16:creationId xmlns:a16="http://schemas.microsoft.com/office/drawing/2014/main" xmlns="" id="{77D78C8B-7190-4F9F-BF24-FAD4DFE9F181}"/>
              </a:ext>
            </a:extLst>
          </p:cNvPr>
          <p:cNvSpPr txBox="1">
            <a:spLocks/>
          </p:cNvSpPr>
          <p:nvPr/>
        </p:nvSpPr>
        <p:spPr>
          <a:xfrm>
            <a:off x="97083" y="636420"/>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三島二次医療圏では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a:t>
            </a:r>
            <a:r>
              <a:rPr lang="ja-JP" altLang="en-US" sz="2200" dirty="0" smtClean="0">
                <a:latin typeface="HGP創英角ｺﾞｼｯｸUB" panose="020B0900000000000000" pitchFamily="50" charset="-128"/>
                <a:ea typeface="HGP創英角ｺﾞｼｯｸUB" panose="020B0900000000000000" pitchFamily="50" charset="-128"/>
              </a:rPr>
              <a:t>が６病院</a:t>
            </a:r>
            <a:r>
              <a:rPr lang="ja-JP" altLang="en-US" sz="2200" dirty="0">
                <a:latin typeface="HGP創英角ｺﾞｼｯｸUB" panose="020B0900000000000000" pitchFamily="50" charset="-128"/>
                <a:ea typeface="HGP創英角ｺﾞｼｯｸUB" panose="020B0900000000000000" pitchFamily="50" charset="-128"/>
              </a:rPr>
              <a:t>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xmlns="" id="{32F0F5E6-1236-491B-97D6-F03051458D19}"/>
              </a:ext>
            </a:extLst>
          </p:cNvPr>
          <p:cNvSpPr/>
          <p:nvPr/>
        </p:nvSpPr>
        <p:spPr>
          <a:xfrm>
            <a:off x="6801444" y="4364979"/>
            <a:ext cx="1915648" cy="40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注：公的医療機関等</a:t>
            </a:r>
            <a:r>
              <a:rPr lang="en-US" altLang="ja-JP" sz="1000" dirty="0">
                <a:solidFill>
                  <a:schemeClr val="tx1"/>
                </a:solidFill>
                <a:latin typeface="HGS創英角ｺﾞｼｯｸUB" panose="020B0900000000000000" pitchFamily="50" charset="-128"/>
                <a:ea typeface="HGS創英角ｺﾞｼｯｸUB" panose="020B0900000000000000" pitchFamily="50" charset="-128"/>
              </a:rPr>
              <a:t>2025</a:t>
            </a:r>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プラン</a:t>
            </a:r>
            <a:r>
              <a:rPr lang="ja-JP" altLang="en-US" sz="1000" dirty="0" smtClean="0">
                <a:solidFill>
                  <a:schemeClr val="tx1"/>
                </a:solidFill>
                <a:latin typeface="HGS創英角ｺﾞｼｯｸUB" panose="020B0900000000000000" pitchFamily="50" charset="-128"/>
                <a:ea typeface="HGS創英角ｺﾞｼｯｸUB" panose="020B0900000000000000" pitchFamily="50" charset="-128"/>
              </a:rPr>
              <a:t>策定依頼時</a:t>
            </a:r>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は、地域医療支援病院承認前であったため、「将来に向けた病院のプランに関する調査」に回答</a:t>
            </a:r>
            <a:endParaRPr kumimoji="1" lang="en-US" altLang="ja-JP" sz="1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9" name="正方形/長方形 18">
            <a:extLst>
              <a:ext uri="{FF2B5EF4-FFF2-40B4-BE49-F238E27FC236}">
                <a16:creationId xmlns:a16="http://schemas.microsoft.com/office/drawing/2014/main" xmlns="" id="{9928534E-C78D-4607-AA20-EE147AC84997}"/>
              </a:ext>
            </a:extLst>
          </p:cNvPr>
          <p:cNvSpPr/>
          <p:nvPr/>
        </p:nvSpPr>
        <p:spPr>
          <a:xfrm flipH="1">
            <a:off x="3086637" y="3931755"/>
            <a:ext cx="44054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HGS創英角ｺﾞｼｯｸUB" panose="020B0900000000000000" pitchFamily="50" charset="-128"/>
                <a:ea typeface="HGS創英角ｺﾞｼｯｸUB" panose="020B0900000000000000" pitchFamily="50" charset="-128"/>
              </a:rPr>
              <a:t>注</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865903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55576" y="2153456"/>
            <a:ext cx="7560840" cy="4570226"/>
          </a:xfrm>
          <a:prstGeom prst="rect">
            <a:avLst/>
          </a:prstGeom>
        </p:spPr>
      </p:pic>
      <p:sp>
        <p:nvSpPr>
          <p:cNvPr id="8" name="Oval 64">
            <a:hlinkClick r:id="rId4"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xmlns=""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医療体制の概要②</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（病床機能別実態）</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10">
            <a:extLst>
              <a:ext uri="{FF2B5EF4-FFF2-40B4-BE49-F238E27FC236}">
                <a16:creationId xmlns:a16="http://schemas.microsoft.com/office/drawing/2014/main" xmlns="" id="{8957656B-6DE6-44E0-85D6-7CF39E5B6647}"/>
              </a:ext>
            </a:extLst>
          </p:cNvPr>
          <p:cNvSpPr txBox="1"/>
          <p:nvPr/>
        </p:nvSpPr>
        <p:spPr>
          <a:xfrm>
            <a:off x="6447580" y="6381328"/>
            <a:ext cx="24449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1" name="スライド番号プレースホルダー 2"/>
          <p:cNvSpPr>
            <a:spLocks noGrp="1"/>
          </p:cNvSpPr>
          <p:nvPr>
            <p:ph type="sldNum" sz="quarter" idx="12"/>
          </p:nvPr>
        </p:nvSpPr>
        <p:spPr>
          <a:xfrm>
            <a:off x="7023405" y="6460955"/>
            <a:ext cx="2133600" cy="365125"/>
          </a:xfrm>
        </p:spPr>
        <p:txBody>
          <a:bodyPr/>
          <a:lstStyle/>
          <a:p>
            <a:r>
              <a:rPr kumimoji="1" lang="en-US" altLang="ja-JP" sz="1800" dirty="0">
                <a:solidFill>
                  <a:schemeClr val="tx1"/>
                </a:solidFill>
              </a:rPr>
              <a:t>5</a:t>
            </a:r>
            <a:endParaRPr kumimoji="1" lang="ja-JP" altLang="en-US" sz="1800" dirty="0">
              <a:solidFill>
                <a:schemeClr val="tx1"/>
              </a:solidFill>
            </a:endParaRPr>
          </a:p>
        </p:txBody>
      </p:sp>
      <p:sp>
        <p:nvSpPr>
          <p:cNvPr id="12" name="タイトル 1">
            <a:extLst>
              <a:ext uri="{FF2B5EF4-FFF2-40B4-BE49-F238E27FC236}">
                <a16:creationId xmlns:a16="http://schemas.microsoft.com/office/drawing/2014/main" xmlns="" id="{77D78C8B-7190-4F9F-BF24-FAD4DFE9F181}"/>
              </a:ext>
            </a:extLst>
          </p:cNvPr>
          <p:cNvSpPr txBox="1">
            <a:spLocks/>
          </p:cNvSpPr>
          <p:nvPr/>
        </p:nvSpPr>
        <p:spPr>
          <a:xfrm>
            <a:off x="235176" y="698047"/>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急性期・回復期・慢性期において、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民間病院等が有する病床数が多い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xmlns="" id="{5D3DF4CE-28CD-4B70-88CF-91F10EC6FCE1}"/>
              </a:ext>
            </a:extLst>
          </p:cNvPr>
          <p:cNvSpPr txBox="1"/>
          <p:nvPr/>
        </p:nvSpPr>
        <p:spPr>
          <a:xfrm>
            <a:off x="1331640" y="2044373"/>
            <a:ext cx="35165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床</a:t>
            </a:r>
            <a:endParaRPr lang="en-US" altLang="ja-JP" sz="1400" dirty="0">
              <a:solidFill>
                <a:schemeClr val="tx1"/>
              </a:solidFill>
            </a:endParaRPr>
          </a:p>
        </p:txBody>
      </p:sp>
      <p:sp>
        <p:nvSpPr>
          <p:cNvPr id="13" name="テキスト ボックス 10">
            <a:extLst>
              <a:ext uri="{FF2B5EF4-FFF2-40B4-BE49-F238E27FC236}">
                <a16:creationId xmlns:a16="http://schemas.microsoft.com/office/drawing/2014/main" xmlns="" id="{2E21387F-3F8A-4897-BFB4-AE7226BDCA80}"/>
              </a:ext>
            </a:extLst>
          </p:cNvPr>
          <p:cNvSpPr txBox="1"/>
          <p:nvPr/>
        </p:nvSpPr>
        <p:spPr>
          <a:xfrm>
            <a:off x="925698" y="1690801"/>
            <a:ext cx="67497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病床機能別病床数（病院プラン等提出</a:t>
            </a:r>
            <a:r>
              <a:rPr lang="en-US" altLang="ja-JP" sz="1400" dirty="0">
                <a:solidFill>
                  <a:schemeClr val="tx1"/>
                </a:solidFill>
              </a:rPr>
              <a:t>42</a:t>
            </a:r>
            <a:r>
              <a:rPr lang="ja-JP" altLang="en-US" sz="1400" dirty="0">
                <a:solidFill>
                  <a:schemeClr val="tx1"/>
                </a:solidFill>
              </a:rPr>
              <a:t>病院（公立</a:t>
            </a:r>
            <a:r>
              <a:rPr lang="en-US" altLang="ja-JP" sz="1400" dirty="0">
                <a:solidFill>
                  <a:schemeClr val="tx1"/>
                </a:solidFill>
              </a:rPr>
              <a:t>0</a:t>
            </a:r>
            <a:r>
              <a:rPr lang="ja-JP" altLang="en-US" sz="1400" dirty="0">
                <a:solidFill>
                  <a:schemeClr val="tx1"/>
                </a:solidFill>
              </a:rPr>
              <a:t>、公的</a:t>
            </a:r>
            <a:r>
              <a:rPr lang="en-US" altLang="ja-JP" sz="1400" dirty="0">
                <a:solidFill>
                  <a:schemeClr val="tx1"/>
                </a:solidFill>
              </a:rPr>
              <a:t>5</a:t>
            </a:r>
            <a:r>
              <a:rPr lang="ja-JP" altLang="en-US" sz="1400" dirty="0">
                <a:solidFill>
                  <a:schemeClr val="tx1"/>
                </a:solidFill>
              </a:rPr>
              <a:t>、民間等</a:t>
            </a:r>
            <a:r>
              <a:rPr lang="en-US" altLang="ja-JP" sz="1400" dirty="0">
                <a:solidFill>
                  <a:schemeClr val="tx1"/>
                </a:solidFill>
              </a:rPr>
              <a:t>28</a:t>
            </a:r>
            <a:r>
              <a:rPr lang="ja-JP" altLang="en-US" sz="1400" dirty="0">
                <a:solidFill>
                  <a:schemeClr val="tx1"/>
                </a:solidFill>
              </a:rPr>
              <a:t>））</a:t>
            </a:r>
            <a:endParaRPr lang="en-US" altLang="ja-JP" sz="1400" dirty="0">
              <a:solidFill>
                <a:schemeClr val="tx1"/>
              </a:solidFill>
            </a:endParaRPr>
          </a:p>
        </p:txBody>
      </p:sp>
    </p:spTree>
    <p:extLst>
      <p:ext uri="{BB962C8B-B14F-4D97-AF65-F5344CB8AC3E}">
        <p14:creationId xmlns:p14="http://schemas.microsoft.com/office/powerpoint/2010/main" val="322594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10">
            <a:extLst>
              <a:ext uri="{FF2B5EF4-FFF2-40B4-BE49-F238E27FC236}">
                <a16:creationId xmlns:a16="http://schemas.microsoft.com/office/drawing/2014/main" xmlns="" id="{8957656B-6DE6-44E0-85D6-7CF39E5B6647}"/>
              </a:ext>
            </a:extLst>
          </p:cNvPr>
          <p:cNvSpPr txBox="1"/>
          <p:nvPr/>
        </p:nvSpPr>
        <p:spPr>
          <a:xfrm>
            <a:off x="6447580" y="6381328"/>
            <a:ext cx="24449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xmlns="" id="{30BE5A27-A407-4A14-A9BE-5866682C3C6B}"/>
              </a:ext>
            </a:extLst>
          </p:cNvPr>
          <p:cNvSpPr txBox="1">
            <a:spLocks/>
          </p:cNvSpPr>
          <p:nvPr/>
        </p:nvSpPr>
        <p:spPr>
          <a:xfrm>
            <a:off x="107504" y="121983"/>
            <a:ext cx="8784976"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医療体制の概要③</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a:p>
            <a:pPr algn="l"/>
            <a:endPar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518836" y="6136573"/>
            <a:ext cx="2520280" cy="549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a:t>
            </a:r>
            <a:r>
              <a:rPr kumimoji="1" lang="ja-JP" altLang="en-US" sz="1600" b="1" dirty="0">
                <a:solidFill>
                  <a:schemeClr val="tx1"/>
                </a:solidFill>
                <a:latin typeface="游ゴシック" panose="020B0400000000000000" pitchFamily="50" charset="-128"/>
                <a:ea typeface="游ゴシック" panose="020B0400000000000000" pitchFamily="50" charset="-128"/>
              </a:rPr>
              <a:t>公立医療機関はなし</a:t>
            </a:r>
          </a:p>
        </p:txBody>
      </p:sp>
      <p:pic>
        <p:nvPicPr>
          <p:cNvPr id="2" name="図 1"/>
          <p:cNvPicPr>
            <a:picLocks noChangeAspect="1"/>
          </p:cNvPicPr>
          <p:nvPr/>
        </p:nvPicPr>
        <p:blipFill>
          <a:blip r:embed="rId4"/>
          <a:stretch>
            <a:fillRect/>
          </a:stretch>
        </p:blipFill>
        <p:spPr>
          <a:xfrm>
            <a:off x="179512" y="2155803"/>
            <a:ext cx="4030962" cy="3617694"/>
          </a:xfrm>
          <a:prstGeom prst="rect">
            <a:avLst/>
          </a:prstGeom>
        </p:spPr>
      </p:pic>
      <p:pic>
        <p:nvPicPr>
          <p:cNvPr id="4" name="図 3"/>
          <p:cNvPicPr>
            <a:picLocks noChangeAspect="1"/>
          </p:cNvPicPr>
          <p:nvPr/>
        </p:nvPicPr>
        <p:blipFill>
          <a:blip r:embed="rId5"/>
          <a:stretch>
            <a:fillRect/>
          </a:stretch>
        </p:blipFill>
        <p:spPr>
          <a:xfrm>
            <a:off x="5076056" y="2257951"/>
            <a:ext cx="3528392" cy="3603600"/>
          </a:xfrm>
          <a:prstGeom prst="rect">
            <a:avLst/>
          </a:prstGeom>
        </p:spPr>
      </p:pic>
      <p:sp>
        <p:nvSpPr>
          <p:cNvPr id="12" name="スライド番号プレースホルダー 2"/>
          <p:cNvSpPr>
            <a:spLocks noGrp="1"/>
          </p:cNvSpPr>
          <p:nvPr>
            <p:ph type="sldNum" sz="quarter" idx="12"/>
          </p:nvPr>
        </p:nvSpPr>
        <p:spPr>
          <a:xfrm>
            <a:off x="7023405" y="6460955"/>
            <a:ext cx="2133600" cy="365125"/>
          </a:xfrm>
        </p:spPr>
        <p:txBody>
          <a:bodyPr/>
          <a:lstStyle/>
          <a:p>
            <a:r>
              <a:rPr kumimoji="1" lang="en-US" altLang="ja-JP" sz="1800" dirty="0">
                <a:solidFill>
                  <a:schemeClr val="tx1"/>
                </a:solidFill>
              </a:rPr>
              <a:t>6</a:t>
            </a:r>
            <a:endParaRPr kumimoji="1" lang="ja-JP" altLang="en-US" sz="1800" dirty="0">
              <a:solidFill>
                <a:schemeClr val="tx1"/>
              </a:solidFill>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363502" y="66862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smtClean="0">
                <a:latin typeface="HGP創英角ｺﾞｼｯｸUB" panose="020B0900000000000000" pitchFamily="50" charset="-128"/>
                <a:ea typeface="HGP創英角ｺﾞｼｯｸUB" panose="020B0900000000000000" pitchFamily="50" charset="-128"/>
              </a:rPr>
              <a:t>公的</a:t>
            </a:r>
            <a:r>
              <a:rPr lang="ja-JP" altLang="en-US" sz="2400" dirty="0">
                <a:latin typeface="HGP創英角ｺﾞｼｯｸUB" panose="020B0900000000000000" pitchFamily="50" charset="-128"/>
                <a:ea typeface="HGP創英角ｺﾞｼｯｸUB" panose="020B0900000000000000" pitchFamily="50" charset="-128"/>
              </a:rPr>
              <a:t>・民間等、それぞれにおいて有する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0">
            <a:extLst>
              <a:ext uri="{FF2B5EF4-FFF2-40B4-BE49-F238E27FC236}">
                <a16:creationId xmlns:a16="http://schemas.microsoft.com/office/drawing/2014/main" xmlns="" id="{DE6ADE63-86EC-431D-8CC5-1699C9EF63E0}"/>
              </a:ext>
            </a:extLst>
          </p:cNvPr>
          <p:cNvSpPr txBox="1"/>
          <p:nvPr/>
        </p:nvSpPr>
        <p:spPr>
          <a:xfrm>
            <a:off x="476288" y="1874591"/>
            <a:ext cx="746837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病院プラン等提出</a:t>
            </a:r>
            <a:r>
              <a:rPr lang="en-US" altLang="ja-JP" sz="1400" dirty="0">
                <a:solidFill>
                  <a:schemeClr val="tx1"/>
                </a:solidFill>
              </a:rPr>
              <a:t>33</a:t>
            </a:r>
            <a:r>
              <a:rPr lang="ja-JP" altLang="en-US" sz="1400" dirty="0">
                <a:solidFill>
                  <a:schemeClr val="tx1"/>
                </a:solidFill>
              </a:rPr>
              <a:t>病院（公立</a:t>
            </a:r>
            <a:r>
              <a:rPr lang="en-US" altLang="ja-JP" sz="1400" dirty="0">
                <a:solidFill>
                  <a:schemeClr val="tx1"/>
                </a:solidFill>
              </a:rPr>
              <a:t>0</a:t>
            </a:r>
            <a:r>
              <a:rPr lang="ja-JP" altLang="en-US" sz="1400" dirty="0">
                <a:solidFill>
                  <a:schemeClr val="tx1"/>
                </a:solidFill>
              </a:rPr>
              <a:t>、公的</a:t>
            </a:r>
            <a:r>
              <a:rPr lang="en-US" altLang="ja-JP" sz="1400" dirty="0">
                <a:solidFill>
                  <a:schemeClr val="tx1"/>
                </a:solidFill>
              </a:rPr>
              <a:t>5</a:t>
            </a:r>
            <a:r>
              <a:rPr lang="ja-JP" altLang="en-US" sz="1400" dirty="0">
                <a:solidFill>
                  <a:schemeClr val="tx1"/>
                </a:solidFill>
              </a:rPr>
              <a:t>、民間等</a:t>
            </a:r>
            <a:r>
              <a:rPr lang="en-US" altLang="ja-JP" sz="1400" dirty="0">
                <a:solidFill>
                  <a:schemeClr val="tx1"/>
                </a:solidFill>
              </a:rPr>
              <a:t>28</a:t>
            </a:r>
            <a:r>
              <a:rPr lang="ja-JP" altLang="en-US" sz="1400" dirty="0">
                <a:solidFill>
                  <a:schemeClr val="tx1"/>
                </a:solidFill>
              </a:rPr>
              <a:t>））</a:t>
            </a:r>
            <a:endParaRPr lang="en-US" altLang="ja-JP" sz="1400" dirty="0">
              <a:solidFill>
                <a:schemeClr val="tx1"/>
              </a:solidFill>
            </a:endParaRPr>
          </a:p>
        </p:txBody>
      </p:sp>
      <p:sp>
        <p:nvSpPr>
          <p:cNvPr id="14" name="テキスト ボックス 13"/>
          <p:cNvSpPr txBox="1"/>
          <p:nvPr/>
        </p:nvSpPr>
        <p:spPr>
          <a:xfrm>
            <a:off x="1068511" y="5615328"/>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2,218</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837241" y="5615329"/>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4</a:t>
            </a:r>
            <a:r>
              <a:rPr kumimoji="1" lang="en-US" altLang="ja-JP" sz="1400" dirty="0" smtClean="0">
                <a:latin typeface="Meiryo UI" panose="020B0604030504040204" pitchFamily="50" charset="-128"/>
                <a:ea typeface="Meiryo UI" panose="020B0604030504040204" pitchFamily="50" charset="-128"/>
              </a:rPr>
              <a:t>,173</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983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0775" y="1403463"/>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sp>
        <p:nvSpPr>
          <p:cNvPr id="61" name="テキスト ボックス 60"/>
          <p:cNvSpPr txBox="1"/>
          <p:nvPr/>
        </p:nvSpPr>
        <p:spPr>
          <a:xfrm>
            <a:off x="6229860" y="1388948"/>
            <a:ext cx="1890000" cy="300083"/>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63" name="テキスト ボックス 62"/>
          <p:cNvSpPr txBox="1"/>
          <p:nvPr/>
        </p:nvSpPr>
        <p:spPr>
          <a:xfrm>
            <a:off x="8157101" y="1388947"/>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93" name="グループ化 92"/>
          <p:cNvGrpSpPr/>
          <p:nvPr/>
        </p:nvGrpSpPr>
        <p:grpSpPr>
          <a:xfrm>
            <a:off x="236021" y="1786234"/>
            <a:ext cx="5922858" cy="4633803"/>
            <a:chOff x="101986" y="567691"/>
            <a:chExt cx="7897144" cy="6178404"/>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7</a:t>
                </a:r>
                <a:r>
                  <a:rPr lang="ja-JP" altLang="en-US" sz="900" dirty="0"/>
                  <a:t>施設 </a:t>
                </a:r>
                <a:r>
                  <a:rPr lang="en-US" altLang="ja-JP" sz="900" dirty="0"/>
                  <a:t> 2,849</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22</a:t>
              </a:r>
              <a:r>
                <a:rPr lang="ja-JP" altLang="en-US" sz="900" b="1" dirty="0"/>
                <a:t>施設</a:t>
              </a:r>
              <a:endParaRPr lang="en-US" altLang="ja-JP" sz="900" b="1" dirty="0"/>
            </a:p>
            <a:p>
              <a:pPr algn="ctr"/>
              <a:r>
                <a:rPr lang="en-US" altLang="ja-JP" sz="900" b="1" dirty="0"/>
                <a:t>2,484</a:t>
              </a:r>
              <a:r>
                <a:rPr lang="ja-JP" altLang="en-US" sz="900" b="1" dirty="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626</a:t>
              </a:r>
              <a:r>
                <a:rPr lang="ja-JP" altLang="en-US" sz="900" dirty="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9</a:t>
              </a:r>
              <a:r>
                <a:rPr lang="ja-JP" altLang="en-US" sz="900" b="1" dirty="0"/>
                <a:t>施設</a:t>
              </a:r>
              <a:endParaRPr lang="en-US" altLang="ja-JP" sz="900" b="1" dirty="0"/>
            </a:p>
            <a:p>
              <a:pPr algn="ctr"/>
              <a:r>
                <a:rPr lang="en-US" altLang="ja-JP" sz="900" b="1" dirty="0"/>
                <a:t>857</a:t>
              </a:r>
              <a:r>
                <a:rPr lang="ja-JP" altLang="en-US" sz="900" b="1" dirty="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134</a:t>
              </a:r>
              <a:r>
                <a:rPr lang="ja-JP" altLang="en-US" sz="900" dirty="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766</a:t>
              </a:r>
              <a:r>
                <a:rPr lang="ja-JP" altLang="en-US" sz="900" dirty="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19</a:t>
              </a:r>
              <a:r>
                <a:rPr lang="ja-JP" altLang="en-US" sz="900" dirty="0">
                  <a:solidFill>
                    <a:schemeClr val="tx1"/>
                  </a:solidFill>
                </a:rPr>
                <a:t>施設　</a:t>
              </a:r>
              <a:r>
                <a:rPr lang="en-US" altLang="ja-JP" sz="900" dirty="0">
                  <a:solidFill>
                    <a:schemeClr val="tx1"/>
                  </a:solidFill>
                </a:rPr>
                <a:t>199</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112</a:t>
              </a:r>
              <a:r>
                <a:rPr lang="ja-JP" altLang="en-US" sz="900" dirty="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00000"/>
              <a:chOff x="83559" y="5173698"/>
              <a:chExt cx="1821442" cy="1051200"/>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3298" y="5723604"/>
                <a:ext cx="1570823" cy="461665"/>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2323</a:t>
                </a:r>
                <a:r>
                  <a:rPr lang="ja-JP" altLang="en-US" sz="900" dirty="0"/>
                  <a:t>床</a:t>
                </a:r>
                <a:endParaRPr lang="en-US" altLang="ja-JP" sz="900" dirty="0"/>
              </a:p>
            </p:txBody>
          </p:sp>
        </p:grpSp>
        <p:grpSp>
          <p:nvGrpSpPr>
            <p:cNvPr id="7" name="グループ化 6"/>
            <p:cNvGrpSpPr/>
            <p:nvPr/>
          </p:nvGrpSpPr>
          <p:grpSpPr>
            <a:xfrm>
              <a:off x="2296739" y="5846095"/>
              <a:ext cx="2088000" cy="900000"/>
              <a:chOff x="1995911" y="5168182"/>
              <a:chExt cx="1821442" cy="1051539"/>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120693" y="5693946"/>
                <a:ext cx="1570823" cy="461665"/>
              </a:xfrm>
              <a:prstGeom prst="rect">
                <a:avLst/>
              </a:prstGeom>
              <a:noFill/>
            </p:spPr>
            <p:txBody>
              <a:bodyPr wrap="square" rtlCol="0">
                <a:noAutofit/>
              </a:bodyPr>
              <a:lstStyle/>
              <a:p>
                <a:pPr algn="ctr"/>
                <a:r>
                  <a:rPr lang="en-US" altLang="ja-JP" sz="900" dirty="0"/>
                  <a:t>0</a:t>
                </a:r>
                <a:r>
                  <a:rPr lang="ja-JP" altLang="en-US" sz="900" dirty="0"/>
                  <a:t>施設　</a:t>
                </a:r>
                <a:endParaRPr lang="en-US" altLang="ja-JP" sz="900" dirty="0"/>
              </a:p>
              <a:p>
                <a:pPr algn="ctr"/>
                <a:r>
                  <a:rPr lang="en-US" altLang="ja-JP" sz="900" dirty="0"/>
                  <a:t>0</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8635" y="5703240"/>
                <a:ext cx="1570823" cy="461665"/>
              </a:xfrm>
              <a:prstGeom prst="rect">
                <a:avLst/>
              </a:prstGeom>
              <a:noFill/>
            </p:spPr>
            <p:txBody>
              <a:bodyPr wrap="square" rtlCol="0">
                <a:noAutofit/>
              </a:bodyPr>
              <a:lstStyle/>
              <a:p>
                <a:pPr algn="ctr"/>
                <a:r>
                  <a:rPr lang="en-US" altLang="ja-JP" sz="900" dirty="0"/>
                  <a:t>0</a:t>
                </a:r>
                <a:r>
                  <a:rPr lang="ja-JP" altLang="en-US" sz="900" dirty="0"/>
                  <a:t>施設　</a:t>
                </a:r>
                <a:endParaRPr lang="en-US" altLang="ja-JP" sz="900" dirty="0"/>
              </a:p>
              <a:p>
                <a:pPr algn="ctr"/>
                <a:r>
                  <a:rPr lang="en-US" altLang="ja-JP" sz="900" dirty="0"/>
                  <a:t>0</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747</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22</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12</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28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57</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78"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a16="http://schemas.microsoft.com/office/drawing/2014/main" xmlns="" id="{30BE5A27-A407-4A14-A9BE-5866682C3C6B}"/>
              </a:ext>
            </a:extLst>
          </p:cNvPr>
          <p:cNvSpPr txBox="1">
            <a:spLocks/>
          </p:cNvSpPr>
          <p:nvPr/>
        </p:nvSpPr>
        <p:spPr>
          <a:xfrm>
            <a:off x="106255" y="69836"/>
            <a:ext cx="89725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医療体制の概要④（医療介護提供体制）</a:t>
            </a:r>
          </a:p>
        </p:txBody>
      </p:sp>
      <p:grpSp>
        <p:nvGrpSpPr>
          <p:cNvPr id="90" name="グループ化 89"/>
          <p:cNvGrpSpPr/>
          <p:nvPr/>
        </p:nvGrpSpPr>
        <p:grpSpPr>
          <a:xfrm>
            <a:off x="6247493" y="1764240"/>
            <a:ext cx="1620000" cy="4694726"/>
            <a:chOff x="8211502" y="617458"/>
            <a:chExt cx="1908002" cy="6120498"/>
          </a:xfrm>
        </p:grpSpPr>
        <p:sp>
          <p:nvSpPr>
            <p:cNvPr id="97" name="正方形/長方形 96"/>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98" name="角丸四角形 97"/>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2,280</a:t>
              </a:r>
              <a:r>
                <a:rPr lang="ja-JP" altLang="en-US" sz="900" dirty="0">
                  <a:solidFill>
                    <a:schemeClr val="tx1"/>
                  </a:solidFill>
                </a:rPr>
                <a:t>人定員</a:t>
              </a:r>
              <a:endParaRPr lang="en-US" altLang="ja-JP" sz="900" dirty="0">
                <a:solidFill>
                  <a:schemeClr val="tx1"/>
                </a:solidFill>
              </a:endParaRPr>
            </a:p>
          </p:txBody>
        </p:sp>
        <p:sp>
          <p:nvSpPr>
            <p:cNvPr id="99" name="テキスト ボックス 98"/>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48</a:t>
              </a:r>
              <a:r>
                <a:rPr lang="ja-JP" altLang="en-US" sz="900" b="1" dirty="0"/>
                <a:t>施設</a:t>
              </a:r>
              <a:endParaRPr lang="en-US" altLang="ja-JP" sz="900" b="1" dirty="0"/>
            </a:p>
            <a:p>
              <a:pPr algn="ctr"/>
              <a:r>
                <a:rPr lang="en-US" altLang="ja-JP" sz="900" b="1" dirty="0"/>
                <a:t>3,862</a:t>
              </a:r>
              <a:r>
                <a:rPr lang="ja-JP" altLang="en-US" sz="900" b="1" dirty="0"/>
                <a:t>人定員</a:t>
              </a:r>
              <a:endParaRPr lang="en-US" altLang="ja-JP" sz="900" b="1" dirty="0"/>
            </a:p>
          </p:txBody>
        </p:sp>
        <p:sp>
          <p:nvSpPr>
            <p:cNvPr id="101" name="角丸四角形 100"/>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17</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1,578</a:t>
              </a:r>
              <a:r>
                <a:rPr lang="ja-JP" altLang="en-US" sz="900" dirty="0">
                  <a:solidFill>
                    <a:schemeClr val="tx1"/>
                  </a:solidFill>
                </a:rPr>
                <a:t>人定員</a:t>
              </a:r>
              <a:endParaRPr lang="en-US" altLang="ja-JP" sz="900" dirty="0">
                <a:solidFill>
                  <a:schemeClr val="tx1"/>
                </a:solidFill>
              </a:endParaRPr>
            </a:p>
          </p:txBody>
        </p:sp>
        <p:sp>
          <p:nvSpPr>
            <p:cNvPr id="102" name="角丸四角形 101"/>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a:t>
              </a:r>
              <a:r>
                <a:rPr lang="ja-JP" altLang="en-US" sz="900" dirty="0">
                  <a:solidFill>
                    <a:schemeClr val="tx1"/>
                  </a:solidFill>
                </a:rPr>
                <a:t>人定員</a:t>
              </a:r>
              <a:endParaRPr lang="en-US" altLang="ja-JP" sz="900" dirty="0">
                <a:solidFill>
                  <a:schemeClr val="tx1"/>
                </a:solidFill>
              </a:endParaRPr>
            </a:p>
          </p:txBody>
        </p:sp>
        <p:sp>
          <p:nvSpPr>
            <p:cNvPr id="103" name="正方形/長方形 102"/>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04" name="テキスト ボックス 103"/>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57</a:t>
              </a:r>
              <a:r>
                <a:rPr lang="ja-JP" altLang="en-US" sz="900" b="1" dirty="0"/>
                <a:t>施設</a:t>
              </a:r>
              <a:endParaRPr lang="en-US" altLang="ja-JP" sz="900" b="1" dirty="0"/>
            </a:p>
            <a:p>
              <a:pPr algn="ctr"/>
              <a:r>
                <a:rPr lang="en-US" altLang="ja-JP" sz="900" b="1" dirty="0"/>
                <a:t>1,016</a:t>
              </a:r>
              <a:r>
                <a:rPr lang="ja-JP" altLang="en-US" sz="900" b="1" dirty="0"/>
                <a:t>人定員</a:t>
              </a:r>
              <a:endParaRPr lang="en-US" altLang="ja-JP" sz="900" b="1" dirty="0"/>
            </a:p>
          </p:txBody>
        </p:sp>
        <p:sp>
          <p:nvSpPr>
            <p:cNvPr id="105" name="角丸四角形 104"/>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395</a:t>
              </a:r>
              <a:r>
                <a:rPr lang="ja-JP" altLang="en-US" sz="900" dirty="0">
                  <a:solidFill>
                    <a:schemeClr val="tx1"/>
                  </a:solidFill>
                </a:rPr>
                <a:t>人定員</a:t>
              </a:r>
              <a:endParaRPr lang="en-US" altLang="ja-JP" sz="900" dirty="0">
                <a:solidFill>
                  <a:schemeClr val="tx1"/>
                </a:solidFill>
              </a:endParaRPr>
            </a:p>
          </p:txBody>
        </p:sp>
        <p:sp>
          <p:nvSpPr>
            <p:cNvPr id="106" name="角丸四角形 105"/>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43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621</a:t>
              </a:r>
              <a:r>
                <a:rPr lang="ja-JP" altLang="en-US" sz="900" dirty="0">
                  <a:solidFill>
                    <a:schemeClr val="tx1"/>
                  </a:solidFill>
                </a:rPr>
                <a:t>人定員</a:t>
              </a:r>
              <a:endParaRPr lang="en-US" altLang="ja-JP" sz="900" dirty="0">
                <a:solidFill>
                  <a:schemeClr val="tx1"/>
                </a:solidFill>
              </a:endParaRPr>
            </a:p>
          </p:txBody>
        </p:sp>
      </p:grpSp>
      <p:grpSp>
        <p:nvGrpSpPr>
          <p:cNvPr id="109" name="グループ化 108"/>
          <p:cNvGrpSpPr/>
          <p:nvPr/>
        </p:nvGrpSpPr>
        <p:grpSpPr>
          <a:xfrm>
            <a:off x="7919998" y="1785274"/>
            <a:ext cx="1195904" cy="2025000"/>
            <a:chOff x="10804492" y="1190142"/>
            <a:chExt cx="1594539" cy="2700000"/>
          </a:xfrm>
        </p:grpSpPr>
        <p:sp>
          <p:nvSpPr>
            <p:cNvPr id="110" name="正方形/長方形 109"/>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1" name="角丸四角形 110"/>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75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3,910</a:t>
              </a:r>
              <a:r>
                <a:rPr lang="ja-JP" altLang="en-US" sz="900" dirty="0">
                  <a:solidFill>
                    <a:schemeClr val="tx1"/>
                  </a:solidFill>
                </a:rPr>
                <a:t>人定員</a:t>
              </a:r>
              <a:endParaRPr lang="en-US" altLang="ja-JP" sz="900" dirty="0">
                <a:solidFill>
                  <a:schemeClr val="tx1"/>
                </a:solidFill>
              </a:endParaRPr>
            </a:p>
          </p:txBody>
        </p:sp>
        <p:sp>
          <p:nvSpPr>
            <p:cNvPr id="112" name="角丸四角形 111"/>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200</a:t>
              </a:r>
              <a:r>
                <a:rPr lang="ja-JP" altLang="en-US" sz="900" dirty="0">
                  <a:solidFill>
                    <a:schemeClr val="tx1"/>
                  </a:solidFill>
                </a:rPr>
                <a:t>人定員</a:t>
              </a:r>
              <a:endParaRPr lang="en-US" altLang="ja-JP" sz="900" dirty="0">
                <a:solidFill>
                  <a:schemeClr val="tx1"/>
                </a:solidFill>
              </a:endParaRPr>
            </a:p>
          </p:txBody>
        </p:sp>
        <p:sp>
          <p:nvSpPr>
            <p:cNvPr id="113" name="角丸四角形 112"/>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573</a:t>
              </a:r>
              <a:r>
                <a:rPr lang="ja-JP" altLang="en-US" sz="900" dirty="0">
                  <a:solidFill>
                    <a:schemeClr val="tx1"/>
                  </a:solidFill>
                </a:rPr>
                <a:t>人定員</a:t>
              </a:r>
              <a:endParaRPr lang="en-US" altLang="ja-JP" sz="900" dirty="0">
                <a:solidFill>
                  <a:schemeClr val="tx1"/>
                </a:solidFill>
              </a:endParaRPr>
            </a:p>
          </p:txBody>
        </p:sp>
      </p:grpSp>
      <p:sp>
        <p:nvSpPr>
          <p:cNvPr id="117" name="正方形/長方形 116"/>
          <p:cNvSpPr/>
          <p:nvPr/>
        </p:nvSpPr>
        <p:spPr>
          <a:xfrm>
            <a:off x="7901208" y="4341836"/>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7932611" y="4399752"/>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55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2,218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6288591" y="3926160"/>
            <a:ext cx="1548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72" name="スライド番号プレースホルダー 2"/>
          <p:cNvSpPr>
            <a:spLocks noGrp="1"/>
          </p:cNvSpPr>
          <p:nvPr>
            <p:ph type="sldNum" sz="quarter" idx="12"/>
          </p:nvPr>
        </p:nvSpPr>
        <p:spPr>
          <a:xfrm>
            <a:off x="7008295" y="6513227"/>
            <a:ext cx="2133600" cy="365125"/>
          </a:xfrm>
        </p:spPr>
        <p:txBody>
          <a:bodyPr/>
          <a:lstStyle/>
          <a:p>
            <a:r>
              <a:rPr kumimoji="1" lang="en-US" altLang="ja-JP" sz="1800" dirty="0">
                <a:solidFill>
                  <a:schemeClr val="tx1"/>
                </a:solidFill>
              </a:rPr>
              <a:t>7</a:t>
            </a:r>
            <a:endParaRPr kumimoji="1" lang="ja-JP" altLang="en-US" sz="1800" dirty="0">
              <a:solidFill>
                <a:schemeClr val="tx1"/>
              </a:solidFill>
            </a:endParaRPr>
          </a:p>
        </p:txBody>
      </p:sp>
      <p:sp>
        <p:nvSpPr>
          <p:cNvPr id="71" name="正方形/長方形 70"/>
          <p:cNvSpPr/>
          <p:nvPr/>
        </p:nvSpPr>
        <p:spPr>
          <a:xfrm>
            <a:off x="152389" y="6298283"/>
            <a:ext cx="8880232"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3" name="タイトル 1">
            <a:extLst>
              <a:ext uri="{FF2B5EF4-FFF2-40B4-BE49-F238E27FC236}">
                <a16:creationId xmlns:a16="http://schemas.microsoft.com/office/drawing/2014/main" xmlns="" id="{77D78C8B-7190-4F9F-BF24-FAD4DFE9F181}"/>
              </a:ext>
            </a:extLst>
          </p:cNvPr>
          <p:cNvSpPr txBox="1">
            <a:spLocks/>
          </p:cNvSpPr>
          <p:nvPr/>
        </p:nvSpPr>
        <p:spPr>
          <a:xfrm>
            <a:off x="236021" y="49561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Tree>
    <p:extLst>
      <p:ext uri="{BB962C8B-B14F-4D97-AF65-F5344CB8AC3E}">
        <p14:creationId xmlns:p14="http://schemas.microsoft.com/office/powerpoint/2010/main" val="1494227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4858" y="1963534"/>
            <a:ext cx="8171293" cy="4777834"/>
          </a:xfrm>
          <a:prstGeom prst="rect">
            <a:avLst/>
          </a:prstGeom>
        </p:spPr>
      </p:pic>
      <p:sp>
        <p:nvSpPr>
          <p:cNvPr id="12"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xmlns="" id="{30BE5A27-A407-4A14-A9BE-5866682C3C6B}"/>
              </a:ext>
            </a:extLst>
          </p:cNvPr>
          <p:cNvSpPr txBox="1">
            <a:spLocks/>
          </p:cNvSpPr>
          <p:nvPr/>
        </p:nvSpPr>
        <p:spPr>
          <a:xfrm>
            <a:off x="179512" y="89570"/>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三島二次医療圏の概要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医療体制の概要⑤ （入院料別の経年変化）</a:t>
            </a:r>
          </a:p>
        </p:txBody>
      </p:sp>
      <p:sp>
        <p:nvSpPr>
          <p:cNvPr id="10" name="テキスト ボックス 10">
            <a:extLst>
              <a:ext uri="{FF2B5EF4-FFF2-40B4-BE49-F238E27FC236}">
                <a16:creationId xmlns:a16="http://schemas.microsoft.com/office/drawing/2014/main" xmlns="" id="{8957656B-6DE6-44E0-85D6-7CF39E5B6647}"/>
              </a:ext>
            </a:extLst>
          </p:cNvPr>
          <p:cNvSpPr txBox="1"/>
          <p:nvPr/>
        </p:nvSpPr>
        <p:spPr>
          <a:xfrm>
            <a:off x="4312716" y="2306037"/>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136</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139</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3</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4312716" y="2584187"/>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134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134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xmlns="" id="{8957656B-6DE6-44E0-85D6-7CF39E5B6647}"/>
              </a:ext>
            </a:extLst>
          </p:cNvPr>
          <p:cNvSpPr txBox="1"/>
          <p:nvPr/>
        </p:nvSpPr>
        <p:spPr>
          <a:xfrm>
            <a:off x="5896892" y="2889324"/>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911</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911</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xmlns="" id="{8957656B-6DE6-44E0-85D6-7CF39E5B6647}"/>
              </a:ext>
            </a:extLst>
          </p:cNvPr>
          <p:cNvSpPr txBox="1"/>
          <p:nvPr/>
        </p:nvSpPr>
        <p:spPr>
          <a:xfrm>
            <a:off x="6965666" y="3390663"/>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1,759</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1,740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19</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xmlns="" id="{8957656B-6DE6-44E0-85D6-7CF39E5B6647}"/>
              </a:ext>
            </a:extLst>
          </p:cNvPr>
          <p:cNvSpPr txBox="1"/>
          <p:nvPr/>
        </p:nvSpPr>
        <p:spPr>
          <a:xfrm>
            <a:off x="5009118" y="3478976"/>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485</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485</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xmlns="" id="{8957656B-6DE6-44E0-85D6-7CF39E5B6647}"/>
              </a:ext>
            </a:extLst>
          </p:cNvPr>
          <p:cNvSpPr txBox="1"/>
          <p:nvPr/>
        </p:nvSpPr>
        <p:spPr>
          <a:xfrm>
            <a:off x="4455189" y="3757973"/>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139</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199</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+60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2" name="テキスト ボックス 10">
            <a:extLst>
              <a:ext uri="{FF2B5EF4-FFF2-40B4-BE49-F238E27FC236}">
                <a16:creationId xmlns:a16="http://schemas.microsoft.com/office/drawing/2014/main" xmlns="" id="{8957656B-6DE6-44E0-85D6-7CF39E5B6647}"/>
              </a:ext>
            </a:extLst>
          </p:cNvPr>
          <p:cNvSpPr txBox="1"/>
          <p:nvPr/>
        </p:nvSpPr>
        <p:spPr>
          <a:xfrm>
            <a:off x="4603589" y="4064893"/>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273</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60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213</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3" name="テキスト ボックス 10">
            <a:extLst>
              <a:ext uri="{FF2B5EF4-FFF2-40B4-BE49-F238E27FC236}">
                <a16:creationId xmlns:a16="http://schemas.microsoft.com/office/drawing/2014/main" xmlns="" id="{8957656B-6DE6-44E0-85D6-7CF39E5B6647}"/>
              </a:ext>
            </a:extLst>
          </p:cNvPr>
          <p:cNvSpPr txBox="1"/>
          <p:nvPr/>
        </p:nvSpPr>
        <p:spPr>
          <a:xfrm>
            <a:off x="4888780" y="4347411"/>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291</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349</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+58</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4" name="テキスト ボックス 10">
            <a:extLst>
              <a:ext uri="{FF2B5EF4-FFF2-40B4-BE49-F238E27FC236}">
                <a16:creationId xmlns:a16="http://schemas.microsoft.com/office/drawing/2014/main" xmlns="" id="{8957656B-6DE6-44E0-85D6-7CF39E5B6647}"/>
              </a:ext>
            </a:extLst>
          </p:cNvPr>
          <p:cNvSpPr txBox="1"/>
          <p:nvPr/>
        </p:nvSpPr>
        <p:spPr>
          <a:xfrm>
            <a:off x="5340518" y="4616155"/>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584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626</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+42</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5" name="テキスト ボックス 10">
            <a:extLst>
              <a:ext uri="{FF2B5EF4-FFF2-40B4-BE49-F238E27FC236}">
                <a16:creationId xmlns:a16="http://schemas.microsoft.com/office/drawing/2014/main" xmlns="" id="{8957656B-6DE6-44E0-85D6-7CF39E5B6647}"/>
              </a:ext>
            </a:extLst>
          </p:cNvPr>
          <p:cNvSpPr txBox="1"/>
          <p:nvPr/>
        </p:nvSpPr>
        <p:spPr>
          <a:xfrm>
            <a:off x="4312716" y="4925073"/>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108</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108</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6" name="テキスト ボックス 10">
            <a:extLst>
              <a:ext uri="{FF2B5EF4-FFF2-40B4-BE49-F238E27FC236}">
                <a16:creationId xmlns:a16="http://schemas.microsoft.com/office/drawing/2014/main" xmlns="" id="{8957656B-6DE6-44E0-85D6-7CF39E5B6647}"/>
              </a:ext>
            </a:extLst>
          </p:cNvPr>
          <p:cNvSpPr txBox="1"/>
          <p:nvPr/>
        </p:nvSpPr>
        <p:spPr>
          <a:xfrm>
            <a:off x="5817880" y="5206194"/>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786</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857</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+71</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7" name="テキスト ボックス 10">
            <a:extLst>
              <a:ext uri="{FF2B5EF4-FFF2-40B4-BE49-F238E27FC236}">
                <a16:creationId xmlns:a16="http://schemas.microsoft.com/office/drawing/2014/main" xmlns="" id="{8957656B-6DE6-44E0-85D6-7CF39E5B6647}"/>
              </a:ext>
            </a:extLst>
          </p:cNvPr>
          <p:cNvSpPr txBox="1"/>
          <p:nvPr/>
        </p:nvSpPr>
        <p:spPr>
          <a:xfrm>
            <a:off x="4153366" y="5487502"/>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71</a:t>
            </a:r>
            <a:r>
              <a:rPr lang="ja-JP" altLang="en-US" sz="1200" kern="100" dirty="0">
                <a:latin typeface="Meiryo UI" panose="020B0604030504040204" pitchFamily="50" charset="-128"/>
                <a:ea typeface="Meiryo UI" panose="020B0604030504040204" pitchFamily="50" charset="-128"/>
                <a:cs typeface="Times New Roman"/>
              </a:rPr>
              <a:t>床⇒０床（▲</a:t>
            </a:r>
            <a:r>
              <a:rPr lang="en-US" altLang="ja-JP" sz="1200" kern="100" dirty="0">
                <a:latin typeface="Meiryo UI" panose="020B0604030504040204" pitchFamily="50" charset="-128"/>
                <a:ea typeface="Meiryo UI" panose="020B0604030504040204" pitchFamily="50" charset="-128"/>
                <a:cs typeface="Times New Roman"/>
              </a:rPr>
              <a:t>71</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8" name="テキスト ボックス 10">
            <a:extLst>
              <a:ext uri="{FF2B5EF4-FFF2-40B4-BE49-F238E27FC236}">
                <a16:creationId xmlns:a16="http://schemas.microsoft.com/office/drawing/2014/main" xmlns="" id="{8957656B-6DE6-44E0-85D6-7CF39E5B6647}"/>
              </a:ext>
            </a:extLst>
          </p:cNvPr>
          <p:cNvSpPr txBox="1"/>
          <p:nvPr/>
        </p:nvSpPr>
        <p:spPr>
          <a:xfrm>
            <a:off x="5782879" y="5803245"/>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785</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823</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+38</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9" name="スライド番号プレースホルダー 2"/>
          <p:cNvSpPr txBox="1">
            <a:spLocks/>
          </p:cNvSpPr>
          <p:nvPr/>
        </p:nvSpPr>
        <p:spPr>
          <a:xfrm>
            <a:off x="6984413" y="651662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tx1"/>
                </a:solidFill>
              </a:rPr>
              <a:t>8</a:t>
            </a:r>
            <a:endParaRPr lang="ja-JP" altLang="en-US" sz="1800" dirty="0">
              <a:solidFill>
                <a:schemeClr val="tx1"/>
              </a:solidFill>
            </a:endParaRPr>
          </a:p>
        </p:txBody>
      </p:sp>
      <p:sp>
        <p:nvSpPr>
          <p:cNvPr id="30" name="テキスト ボックス 10">
            <a:extLst>
              <a:ext uri="{FF2B5EF4-FFF2-40B4-BE49-F238E27FC236}">
                <a16:creationId xmlns:a16="http://schemas.microsoft.com/office/drawing/2014/main" xmlns="" id="{ADFD06AE-F61B-4668-B2BF-FCC61C9EDA4D}"/>
              </a:ext>
            </a:extLst>
          </p:cNvPr>
          <p:cNvSpPr txBox="1"/>
          <p:nvPr/>
        </p:nvSpPr>
        <p:spPr>
          <a:xfrm>
            <a:off x="5885595" y="6293978"/>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1" name="テキスト ボックス 10">
            <a:extLst>
              <a:ext uri="{FF2B5EF4-FFF2-40B4-BE49-F238E27FC236}">
                <a16:creationId xmlns:a16="http://schemas.microsoft.com/office/drawing/2014/main" xmlns="" id="{28DE165C-CC79-425E-A3D5-DA3F598EF2AA}"/>
              </a:ext>
            </a:extLst>
          </p:cNvPr>
          <p:cNvSpPr txBox="1"/>
          <p:nvPr/>
        </p:nvSpPr>
        <p:spPr>
          <a:xfrm>
            <a:off x="358388" y="1827967"/>
            <a:ext cx="262943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入院料別報告病床数の推移</a:t>
            </a:r>
          </a:p>
        </p:txBody>
      </p:sp>
      <p:sp>
        <p:nvSpPr>
          <p:cNvPr id="32" name="テキスト ボックス 10">
            <a:extLst>
              <a:ext uri="{FF2B5EF4-FFF2-40B4-BE49-F238E27FC236}">
                <a16:creationId xmlns:a16="http://schemas.microsoft.com/office/drawing/2014/main" xmlns="" id="{D0EF24A2-326C-4E66-B5BC-B9629497EE84}"/>
              </a:ext>
            </a:extLst>
          </p:cNvPr>
          <p:cNvSpPr txBox="1"/>
          <p:nvPr/>
        </p:nvSpPr>
        <p:spPr>
          <a:xfrm>
            <a:off x="6554809" y="227575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33" name="タイトル 1">
            <a:extLst>
              <a:ext uri="{FF2B5EF4-FFF2-40B4-BE49-F238E27FC236}">
                <a16:creationId xmlns:a16="http://schemas.microsoft.com/office/drawing/2014/main" xmlns="" id="{D3FE7DF4-A6D5-4D15-B9D2-26A5FB540C5C}"/>
              </a:ext>
            </a:extLst>
          </p:cNvPr>
          <p:cNvSpPr txBox="1">
            <a:spLocks/>
          </p:cNvSpPr>
          <p:nvPr/>
        </p:nvSpPr>
        <p:spPr>
          <a:xfrm>
            <a:off x="247105" y="693790"/>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地域一般入院料３の報告病床数が一番多く減少している</a:t>
            </a:r>
          </a:p>
        </p:txBody>
      </p:sp>
      <p:sp>
        <p:nvSpPr>
          <p:cNvPr id="34" name="四角形: 角を丸くする 16">
            <a:extLst>
              <a:ext uri="{FF2B5EF4-FFF2-40B4-BE49-F238E27FC236}">
                <a16:creationId xmlns:a16="http://schemas.microsoft.com/office/drawing/2014/main" xmlns="" id="{5911F158-792D-472A-8C36-04A105ED6D67}"/>
              </a:ext>
            </a:extLst>
          </p:cNvPr>
          <p:cNvSpPr/>
          <p:nvPr/>
        </p:nvSpPr>
        <p:spPr>
          <a:xfrm>
            <a:off x="539552" y="4046776"/>
            <a:ext cx="8420522" cy="348633"/>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03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8756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xmlns="" id="{30BE5A27-A407-4A14-A9BE-5866682C3C6B}"/>
              </a:ext>
            </a:extLst>
          </p:cNvPr>
          <p:cNvSpPr txBox="1">
            <a:spLocks/>
          </p:cNvSpPr>
          <p:nvPr/>
        </p:nvSpPr>
        <p:spPr>
          <a:xfrm>
            <a:off x="193379" y="7157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三島二次医療圏の概要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医療体制の概要⑥（転換補助金）</a:t>
            </a:r>
          </a:p>
        </p:txBody>
      </p:sp>
      <p:graphicFrame>
        <p:nvGraphicFramePr>
          <p:cNvPr id="3" name="表 2"/>
          <p:cNvGraphicFramePr>
            <a:graphicFrameLocks noGrp="1"/>
          </p:cNvGraphicFramePr>
          <p:nvPr>
            <p:extLst>
              <p:ext uri="{D42A27DB-BD31-4B8C-83A1-F6EECF244321}">
                <p14:modId xmlns:p14="http://schemas.microsoft.com/office/powerpoint/2010/main" val="120727668"/>
              </p:ext>
            </p:extLst>
          </p:nvPr>
        </p:nvGraphicFramePr>
        <p:xfrm>
          <a:off x="251520" y="1889407"/>
          <a:ext cx="8712969" cy="2795439"/>
        </p:xfrm>
        <a:graphic>
          <a:graphicData uri="http://schemas.openxmlformats.org/drawingml/2006/table">
            <a:tbl>
              <a:tblPr/>
              <a:tblGrid>
                <a:gridCol w="755520">
                  <a:extLst>
                    <a:ext uri="{9D8B030D-6E8A-4147-A177-3AD203B41FA5}">
                      <a16:colId xmlns:a16="http://schemas.microsoft.com/office/drawing/2014/main" xmlns="" val="1266833089"/>
                    </a:ext>
                  </a:extLst>
                </a:gridCol>
                <a:gridCol w="849961">
                  <a:extLst>
                    <a:ext uri="{9D8B030D-6E8A-4147-A177-3AD203B41FA5}">
                      <a16:colId xmlns:a16="http://schemas.microsoft.com/office/drawing/2014/main" xmlns="" val="2007526340"/>
                    </a:ext>
                  </a:extLst>
                </a:gridCol>
                <a:gridCol w="1539023">
                  <a:extLst>
                    <a:ext uri="{9D8B030D-6E8A-4147-A177-3AD203B41FA5}">
                      <a16:colId xmlns:a16="http://schemas.microsoft.com/office/drawing/2014/main" xmlns="" val="3759119430"/>
                    </a:ext>
                  </a:extLst>
                </a:gridCol>
                <a:gridCol w="1539023">
                  <a:extLst>
                    <a:ext uri="{9D8B030D-6E8A-4147-A177-3AD203B41FA5}">
                      <a16:colId xmlns:a16="http://schemas.microsoft.com/office/drawing/2014/main" xmlns="" val="244265391"/>
                    </a:ext>
                  </a:extLst>
                </a:gridCol>
                <a:gridCol w="979378">
                  <a:extLst>
                    <a:ext uri="{9D8B030D-6E8A-4147-A177-3AD203B41FA5}">
                      <a16:colId xmlns:a16="http://schemas.microsoft.com/office/drawing/2014/main" xmlns="" val="2790870400"/>
                    </a:ext>
                  </a:extLst>
                </a:gridCol>
                <a:gridCol w="1525032">
                  <a:extLst>
                    <a:ext uri="{9D8B030D-6E8A-4147-A177-3AD203B41FA5}">
                      <a16:colId xmlns:a16="http://schemas.microsoft.com/office/drawing/2014/main" xmlns="" val="623850700"/>
                    </a:ext>
                  </a:extLst>
                </a:gridCol>
                <a:gridCol w="1525032">
                  <a:extLst>
                    <a:ext uri="{9D8B030D-6E8A-4147-A177-3AD203B41FA5}">
                      <a16:colId xmlns:a16="http://schemas.microsoft.com/office/drawing/2014/main" xmlns="" val="3117763663"/>
                    </a:ext>
                  </a:extLst>
                </a:gridCol>
              </a:tblGrid>
              <a:tr h="314366">
                <a:tc gridSpan="2">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大阪府全体</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2829437"/>
                  </a:ext>
                </a:extLst>
              </a:tr>
              <a:tr h="314366">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補助金交付病院数</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補助金交付病床数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4116503033"/>
                  </a:ext>
                </a:extLst>
              </a:tr>
              <a:tr h="314366">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802224632"/>
                  </a:ext>
                </a:extLst>
              </a:tr>
              <a:tr h="314366">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2015</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9861216"/>
                  </a:ext>
                </a:extLst>
              </a:tr>
              <a:tr h="314366">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2016</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1900124"/>
                  </a:ext>
                </a:extLst>
              </a:tr>
              <a:tr h="314366">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2017</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2290642"/>
                  </a:ext>
                </a:extLst>
              </a:tr>
              <a:tr h="314366">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3798610"/>
                  </a:ext>
                </a:extLst>
              </a:tr>
              <a:tr h="362730">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合計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3679724"/>
                  </a:ext>
                </a:extLst>
              </a:tr>
              <a:tr h="232147">
                <a:tc>
                  <a:txBody>
                    <a:bodyPr/>
                    <a:lstStyle/>
                    <a:p>
                      <a:pPr algn="l"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5">
                  <a:txBody>
                    <a:bodyPr/>
                    <a:lstStyle/>
                    <a:p>
                      <a:pPr algn="l" fontAlgn="ct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04607441"/>
                  </a:ext>
                </a:extLst>
              </a:tr>
            </a:tbl>
          </a:graphicData>
        </a:graphic>
      </p:graphicFrame>
      <p:sp>
        <p:nvSpPr>
          <p:cNvPr id="16" name="タイトル 1"/>
          <p:cNvSpPr txBox="1">
            <a:spLocks/>
          </p:cNvSpPr>
          <p:nvPr/>
        </p:nvSpPr>
        <p:spPr>
          <a:xfrm>
            <a:off x="1608994" y="1600897"/>
            <a:ext cx="5832648" cy="35998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病床転換促進事業補助金（実績）</a:t>
            </a:r>
          </a:p>
        </p:txBody>
      </p:sp>
      <p:graphicFrame>
        <p:nvGraphicFramePr>
          <p:cNvPr id="6" name="表 5"/>
          <p:cNvGraphicFramePr>
            <a:graphicFrameLocks noGrp="1"/>
          </p:cNvGraphicFramePr>
          <p:nvPr>
            <p:extLst>
              <p:ext uri="{D42A27DB-BD31-4B8C-83A1-F6EECF244321}">
                <p14:modId xmlns:p14="http://schemas.microsoft.com/office/powerpoint/2010/main" val="3355391167"/>
              </p:ext>
            </p:extLst>
          </p:nvPr>
        </p:nvGraphicFramePr>
        <p:xfrm>
          <a:off x="251521" y="4502941"/>
          <a:ext cx="8712968" cy="2037263"/>
        </p:xfrm>
        <a:graphic>
          <a:graphicData uri="http://schemas.openxmlformats.org/drawingml/2006/table">
            <a:tbl>
              <a:tblPr/>
              <a:tblGrid>
                <a:gridCol w="755217">
                  <a:extLst>
                    <a:ext uri="{9D8B030D-6E8A-4147-A177-3AD203B41FA5}">
                      <a16:colId xmlns:a16="http://schemas.microsoft.com/office/drawing/2014/main" xmlns="" val="3181503517"/>
                    </a:ext>
                  </a:extLst>
                </a:gridCol>
                <a:gridCol w="853116">
                  <a:extLst>
                    <a:ext uri="{9D8B030D-6E8A-4147-A177-3AD203B41FA5}">
                      <a16:colId xmlns:a16="http://schemas.microsoft.com/office/drawing/2014/main" xmlns="" val="3172867866"/>
                    </a:ext>
                  </a:extLst>
                </a:gridCol>
                <a:gridCol w="1538405">
                  <a:extLst>
                    <a:ext uri="{9D8B030D-6E8A-4147-A177-3AD203B41FA5}">
                      <a16:colId xmlns:a16="http://schemas.microsoft.com/office/drawing/2014/main" xmlns="" val="2803159325"/>
                    </a:ext>
                  </a:extLst>
                </a:gridCol>
                <a:gridCol w="1538405">
                  <a:extLst>
                    <a:ext uri="{9D8B030D-6E8A-4147-A177-3AD203B41FA5}">
                      <a16:colId xmlns:a16="http://schemas.microsoft.com/office/drawing/2014/main" xmlns="" val="10068041"/>
                    </a:ext>
                  </a:extLst>
                </a:gridCol>
                <a:gridCol w="978985">
                  <a:extLst>
                    <a:ext uri="{9D8B030D-6E8A-4147-A177-3AD203B41FA5}">
                      <a16:colId xmlns:a16="http://schemas.microsoft.com/office/drawing/2014/main" xmlns="" val="1892400924"/>
                    </a:ext>
                  </a:extLst>
                </a:gridCol>
                <a:gridCol w="1524420">
                  <a:extLst>
                    <a:ext uri="{9D8B030D-6E8A-4147-A177-3AD203B41FA5}">
                      <a16:colId xmlns:a16="http://schemas.microsoft.com/office/drawing/2014/main" xmlns="" val="3511685688"/>
                    </a:ext>
                  </a:extLst>
                </a:gridCol>
                <a:gridCol w="1524420">
                  <a:extLst>
                    <a:ext uri="{9D8B030D-6E8A-4147-A177-3AD203B41FA5}">
                      <a16:colId xmlns:a16="http://schemas.microsoft.com/office/drawing/2014/main" xmlns="" val="2484491558"/>
                    </a:ext>
                  </a:extLst>
                </a:gridCol>
              </a:tblGrid>
              <a:tr h="249853">
                <a:tc>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三島</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1022071"/>
                  </a:ext>
                </a:extLst>
              </a:tr>
              <a:tr h="249853">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補助金交付病院数</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補助金交付病床数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953540659"/>
                  </a:ext>
                </a:extLst>
              </a:tr>
              <a:tr h="249853">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25016022"/>
                  </a:ext>
                </a:extLst>
              </a:tr>
              <a:tr h="249853">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2015</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2550790"/>
                  </a:ext>
                </a:extLst>
              </a:tr>
              <a:tr h="249853">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2016</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2968705"/>
                  </a:ext>
                </a:extLst>
              </a:tr>
              <a:tr h="249853">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2017</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981906"/>
                  </a:ext>
                </a:extLst>
              </a:tr>
              <a:tr h="249853">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1934353"/>
                  </a:ext>
                </a:extLst>
              </a:tr>
              <a:tr h="288292">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合計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5028660"/>
                  </a:ext>
                </a:extLst>
              </a:tr>
            </a:tbl>
          </a:graphicData>
        </a:graphic>
      </p:graphicFrame>
      <p:sp>
        <p:nvSpPr>
          <p:cNvPr id="9" name="スライド番号プレースホルダー 2"/>
          <p:cNvSpPr>
            <a:spLocks noGrp="1"/>
          </p:cNvSpPr>
          <p:nvPr>
            <p:ph type="sldNum" sz="quarter" idx="12"/>
          </p:nvPr>
        </p:nvSpPr>
        <p:spPr>
          <a:xfrm>
            <a:off x="7010400" y="6540204"/>
            <a:ext cx="2133600" cy="365125"/>
          </a:xfrm>
        </p:spPr>
        <p:txBody>
          <a:bodyPr/>
          <a:lstStyle/>
          <a:p>
            <a:r>
              <a:rPr kumimoji="1" lang="en-US" altLang="ja-JP" sz="1800" dirty="0">
                <a:solidFill>
                  <a:schemeClr val="tx1"/>
                </a:solidFill>
              </a:rPr>
              <a:t>9</a:t>
            </a:r>
            <a:endParaRPr kumimoji="1" lang="ja-JP" altLang="en-US" sz="1800" dirty="0">
              <a:solidFill>
                <a:schemeClr val="tx1"/>
              </a:solidFill>
            </a:endParaRPr>
          </a:p>
        </p:txBody>
      </p:sp>
      <p:sp>
        <p:nvSpPr>
          <p:cNvPr id="10" name="タイトル 1">
            <a:extLst>
              <a:ext uri="{FF2B5EF4-FFF2-40B4-BE49-F238E27FC236}">
                <a16:creationId xmlns:a16="http://schemas.microsoft.com/office/drawing/2014/main" xmlns="" id="{77D78C8B-7190-4F9F-BF24-FAD4DFE9F181}"/>
              </a:ext>
            </a:extLst>
          </p:cNvPr>
          <p:cNvSpPr txBox="1">
            <a:spLocks/>
          </p:cNvSpPr>
          <p:nvPr/>
        </p:nvSpPr>
        <p:spPr>
          <a:xfrm>
            <a:off x="158156" y="564063"/>
            <a:ext cx="8734324" cy="9524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「病床転換促進事業補助金」の交付病院数は府全体で増加傾向であり、</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三島二次医療圏においては３病院に対し、交付実績がある</a:t>
            </a:r>
          </a:p>
        </p:txBody>
      </p:sp>
    </p:spTree>
    <p:extLst>
      <p:ext uri="{BB962C8B-B14F-4D97-AF65-F5344CB8AC3E}">
        <p14:creationId xmlns:p14="http://schemas.microsoft.com/office/powerpoint/2010/main" val="113826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E238E-5187-4482-BE1B-2A3B132B829E}">
  <ds:schemaRef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15780</TotalTime>
  <Words>3170</Words>
  <Application>Microsoft Office PowerPoint</Application>
  <PresentationFormat>画面に合わせる (4:3)</PresentationFormat>
  <Paragraphs>653</Paragraphs>
  <Slides>30</Slides>
  <Notes>29</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久保　京子</cp:lastModifiedBy>
  <cp:revision>1044</cp:revision>
  <cp:lastPrinted>2019-08-01T04:19:01Z</cp:lastPrinted>
  <dcterms:created xsi:type="dcterms:W3CDTF">2017-09-06T02:09:24Z</dcterms:created>
  <dcterms:modified xsi:type="dcterms:W3CDTF">2019-08-05T06:53:34Z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