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高槻市" initials="T" lastIdx="5" clrIdx="0"/>
  <p:cmAuthor id="1" name="中西　恵" initials="中西"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153" autoAdjust="0"/>
    <p:restoredTop sz="98198" autoAdjust="0"/>
  </p:normalViewPr>
  <p:slideViewPr>
    <p:cSldViewPr snapToGrid="0">
      <p:cViewPr>
        <p:scale>
          <a:sx n="100" d="100"/>
          <a:sy n="100" d="100"/>
        </p:scale>
        <p:origin x="294"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6888"/>
          </a:xfrm>
          <a:prstGeom prst="rect">
            <a:avLst/>
          </a:prstGeom>
        </p:spPr>
        <p:txBody>
          <a:bodyPr vert="horz" lIns="91434" tIns="45717" rIns="91434" bIns="45717" rtlCol="0"/>
          <a:lstStyle>
            <a:lvl1pPr algn="r">
              <a:defRPr sz="1200"/>
            </a:lvl1pPr>
          </a:lstStyle>
          <a:p>
            <a:fld id="{8A585FC2-8735-4B86-A839-2291FB02421F}" type="datetimeFigureOut">
              <a:rPr kumimoji="1" lang="ja-JP" altLang="en-US" smtClean="0"/>
              <a:t>2020/1/23</a:t>
            </a:fld>
            <a:endParaRPr kumimoji="1" lang="ja-JP" altLang="en-US"/>
          </a:p>
        </p:txBody>
      </p:sp>
      <p:sp>
        <p:nvSpPr>
          <p:cNvPr id="4"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F69C7D4F-AA94-491A-A6EA-045C8BB32946}" type="slidenum">
              <a:rPr kumimoji="1" lang="ja-JP" altLang="en-US" smtClean="0"/>
              <a:t>‹#›</a:t>
            </a:fld>
            <a:endParaRPr kumimoji="1" lang="ja-JP" altLang="en-US"/>
          </a:p>
        </p:txBody>
      </p:sp>
    </p:spTree>
    <p:extLst>
      <p:ext uri="{BB962C8B-B14F-4D97-AF65-F5344CB8AC3E}">
        <p14:creationId xmlns:p14="http://schemas.microsoft.com/office/powerpoint/2010/main" val="17448114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9C7D4F-AA94-491A-A6EA-045C8BB32946}" type="slidenum">
              <a:rPr kumimoji="1" lang="ja-JP" altLang="en-US" smtClean="0"/>
              <a:t>1</a:t>
            </a:fld>
            <a:endParaRPr kumimoji="1" lang="ja-JP" altLang="en-US"/>
          </a:p>
        </p:txBody>
      </p:sp>
    </p:spTree>
    <p:extLst>
      <p:ext uri="{BB962C8B-B14F-4D97-AF65-F5344CB8AC3E}">
        <p14:creationId xmlns:p14="http://schemas.microsoft.com/office/powerpoint/2010/main" val="178356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69C7D4F-AA94-491A-A6EA-045C8BB32946}" type="slidenum">
              <a:rPr kumimoji="1" lang="ja-JP" altLang="en-US" smtClean="0"/>
              <a:t>2</a:t>
            </a:fld>
            <a:endParaRPr kumimoji="1" lang="ja-JP" altLang="en-US"/>
          </a:p>
        </p:txBody>
      </p:sp>
    </p:spTree>
    <p:extLst>
      <p:ext uri="{BB962C8B-B14F-4D97-AF65-F5344CB8AC3E}">
        <p14:creationId xmlns:p14="http://schemas.microsoft.com/office/powerpoint/2010/main" val="4277693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827999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927480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619150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77820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810684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648832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669647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1873113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195347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614195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D7FCE4-121B-4BBF-81F5-CAA8B91D7AF0}" type="datetimeFigureOut">
              <a:rPr kumimoji="1" lang="ja-JP" altLang="en-US" smtClean="0"/>
              <a:t>2020/1/23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117955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7FCE4-121B-4BBF-81F5-CAA8B91D7AF0}" type="datetimeFigureOut">
              <a:rPr kumimoji="1" lang="ja-JP" altLang="en-US" smtClean="0"/>
              <a:t>2020/1/23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168972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030889223"/>
              </p:ext>
            </p:extLst>
          </p:nvPr>
        </p:nvGraphicFramePr>
        <p:xfrm>
          <a:off x="171379" y="376647"/>
          <a:ext cx="11736000" cy="6611809"/>
        </p:xfrm>
        <a:graphic>
          <a:graphicData uri="http://schemas.openxmlformats.org/drawingml/2006/table">
            <a:tbl>
              <a:tblPr firstRow="1" firstCol="1" bandRow="1">
                <a:tableStyleId>{7DF18680-E054-41AD-8BC1-D1AEF772440D}</a:tableStyleId>
              </a:tblPr>
              <a:tblGrid>
                <a:gridCol w="339886">
                  <a:extLst>
                    <a:ext uri="{9D8B030D-6E8A-4147-A177-3AD203B41FA5}">
                      <a16:colId xmlns="" xmlns:a16="http://schemas.microsoft.com/office/drawing/2014/main" val="20000"/>
                    </a:ext>
                  </a:extLst>
                </a:gridCol>
                <a:gridCol w="3312707">
                  <a:extLst>
                    <a:ext uri="{9D8B030D-6E8A-4147-A177-3AD203B41FA5}">
                      <a16:colId xmlns="" xmlns:a16="http://schemas.microsoft.com/office/drawing/2014/main" val="20001"/>
                    </a:ext>
                  </a:extLst>
                </a:gridCol>
                <a:gridCol w="3144610">
                  <a:extLst>
                    <a:ext uri="{9D8B030D-6E8A-4147-A177-3AD203B41FA5}">
                      <a16:colId xmlns="" xmlns:a16="http://schemas.microsoft.com/office/drawing/2014/main" val="20002"/>
                    </a:ext>
                  </a:extLst>
                </a:gridCol>
                <a:gridCol w="1361832">
                  <a:extLst>
                    <a:ext uri="{9D8B030D-6E8A-4147-A177-3AD203B41FA5}">
                      <a16:colId xmlns="" xmlns:a16="http://schemas.microsoft.com/office/drawing/2014/main" val="20003"/>
                    </a:ext>
                  </a:extLst>
                </a:gridCol>
                <a:gridCol w="3576965">
                  <a:extLst>
                    <a:ext uri="{9D8B030D-6E8A-4147-A177-3AD203B41FA5}">
                      <a16:colId xmlns="" xmlns:a16="http://schemas.microsoft.com/office/drawing/2014/main" val="20004"/>
                    </a:ext>
                  </a:extLst>
                </a:gridCol>
              </a:tblGrid>
              <a:tr h="523236">
                <a:tc rowSpan="2">
                  <a:txBody>
                    <a:bodyPr/>
                    <a:lstStyle/>
                    <a:p>
                      <a:pPr algn="ctr">
                        <a:spcAft>
                          <a:spcPts val="0"/>
                        </a:spcAft>
                      </a:pPr>
                      <a:r>
                        <a:rPr lang="ja-JP" sz="700" kern="100" dirty="0">
                          <a:effectLst/>
                        </a:rPr>
                        <a:t>項目</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sz="800" kern="100" dirty="0">
                          <a:effectLst/>
                        </a:rPr>
                        <a:t>中間年（</a:t>
                      </a:r>
                      <a:r>
                        <a:rPr lang="en-US" sz="800" kern="100" dirty="0">
                          <a:effectLst/>
                        </a:rPr>
                        <a:t>2020</a:t>
                      </a:r>
                      <a:r>
                        <a:rPr lang="ja-JP" sz="800" kern="100" dirty="0">
                          <a:effectLst/>
                        </a:rPr>
                        <a:t>年）まで</a:t>
                      </a:r>
                      <a:r>
                        <a:rPr lang="ja-JP" altLang="en-US" sz="800" kern="100" dirty="0">
                          <a:effectLst/>
                        </a:rPr>
                        <a:t>の</a:t>
                      </a:r>
                      <a:r>
                        <a:rPr lang="ja-JP" sz="800" kern="100" dirty="0">
                          <a:effectLst/>
                        </a:rPr>
                        <a:t>取組み</a:t>
                      </a:r>
                    </a:p>
                    <a:p>
                      <a:pPr algn="ctr">
                        <a:spcAft>
                          <a:spcPts val="0"/>
                        </a:spcAft>
                      </a:pPr>
                      <a:r>
                        <a:rPr lang="ja-JP" sz="800" kern="100" dirty="0">
                          <a:effectLst/>
                        </a:rPr>
                        <a:t>（計画より転記）</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gridSpan="2">
                  <a:txBody>
                    <a:bodyPr/>
                    <a:lstStyle/>
                    <a:p>
                      <a:pPr algn="ctr">
                        <a:spcAft>
                          <a:spcPts val="0"/>
                        </a:spcAft>
                      </a:pPr>
                      <a:r>
                        <a:rPr lang="en-US" sz="800" kern="100" dirty="0" smtClean="0">
                          <a:effectLst/>
                        </a:rPr>
                        <a:t>201</a:t>
                      </a:r>
                      <a:r>
                        <a:rPr lang="en-US" altLang="ja-JP" sz="800" kern="100" dirty="0" smtClean="0">
                          <a:effectLst/>
                        </a:rPr>
                        <a:t>9</a:t>
                      </a:r>
                      <a:r>
                        <a:rPr lang="ja-JP" sz="800" kern="100" dirty="0" smtClean="0">
                          <a:effectLst/>
                        </a:rPr>
                        <a:t>年度</a:t>
                      </a:r>
                      <a:r>
                        <a:rPr lang="ja-JP" sz="800" kern="100" dirty="0">
                          <a:effectLst/>
                        </a:rPr>
                        <a:t>の取組内容と結果</a:t>
                      </a:r>
                      <a:r>
                        <a:rPr lang="ja-JP" altLang="en-US" sz="800" kern="100" dirty="0">
                          <a:effectLst/>
                        </a:rPr>
                        <a:t>（予定含む）</a:t>
                      </a:r>
                      <a:endParaRPr lang="ja-JP" sz="800" kern="100" dirty="0">
                        <a:effectLst/>
                      </a:endParaRPr>
                    </a:p>
                    <a:p>
                      <a:pPr algn="ctr">
                        <a:spcAft>
                          <a:spcPts val="0"/>
                        </a:spcAft>
                      </a:pPr>
                      <a:r>
                        <a:rPr lang="ja-JP" sz="800" kern="100" dirty="0">
                          <a:effectLst/>
                        </a:rPr>
                        <a:t>（左記取組み内容を記載）</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hMerge="1">
                  <a:txBody>
                    <a:bodyPr/>
                    <a:lstStyle/>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altLang="en-US" sz="800" kern="100" dirty="0">
                          <a:effectLst/>
                        </a:rPr>
                        <a:t>次年度以降</a:t>
                      </a:r>
                      <a:r>
                        <a:rPr lang="ja-JP" altLang="en-US" sz="800" kern="100" dirty="0" smtClean="0">
                          <a:effectLst/>
                        </a:rPr>
                        <a:t>の取組み予定</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extLst>
                  <a:ext uri="{0D108BD9-81ED-4DB2-BD59-A6C34878D82A}">
                    <a16:rowId xmlns="" xmlns:a16="http://schemas.microsoft.com/office/drawing/2014/main" val="10000"/>
                  </a:ext>
                </a:extLst>
              </a:tr>
              <a:tr h="523236">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altLang="en-US" sz="800" kern="100" dirty="0" smtClean="0">
                          <a:effectLst/>
                        </a:rPr>
                        <a:t>取組み内容</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a:effectLst/>
                        </a:rPr>
                        <a:t>　　　　着手状況</a:t>
                      </a:r>
                      <a:endParaRPr lang="en-US" altLang="ja-JP" sz="800" kern="100" dirty="0">
                        <a:effectLst/>
                      </a:endParaRPr>
                    </a:p>
                    <a:p>
                      <a:pPr algn="l">
                        <a:spcAft>
                          <a:spcPts val="0"/>
                        </a:spcAft>
                      </a:pPr>
                      <a:r>
                        <a:rPr lang="ja-JP" altLang="en-US" sz="800" kern="100" dirty="0">
                          <a:effectLst/>
                        </a:rPr>
                        <a:t>　（◎：実施</a:t>
                      </a:r>
                      <a:endParaRPr lang="en-US" altLang="ja-JP" sz="800" kern="100" dirty="0">
                        <a:effectLst/>
                      </a:endParaRPr>
                    </a:p>
                    <a:p>
                      <a:pPr algn="l">
                        <a:spcAft>
                          <a:spcPts val="0"/>
                        </a:spcAft>
                      </a:pPr>
                      <a:r>
                        <a:rPr lang="ja-JP" altLang="en-US" sz="800" kern="100" dirty="0">
                          <a:effectLst/>
                        </a:rPr>
                        <a:t>　　○：今年度実施予定</a:t>
                      </a:r>
                      <a:endParaRPr lang="en-US" altLang="ja-JP" sz="800" kern="100" dirty="0">
                        <a:effectLst/>
                      </a:endParaRPr>
                    </a:p>
                    <a:p>
                      <a:pPr algn="l">
                        <a:spcAft>
                          <a:spcPts val="0"/>
                        </a:spcAft>
                      </a:pPr>
                      <a:r>
                        <a:rPr lang="ja-JP" altLang="en-US" sz="800" kern="100" dirty="0">
                          <a:effectLst/>
                        </a:rPr>
                        <a:t>　　△：次年度以降実施予定）</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vMerge="1">
                  <a:txBody>
                    <a:bodyPr/>
                    <a:lstStyle/>
                    <a:p>
                      <a:endParaRPr kumimoji="1" lang="ja-JP" altLang="en-US"/>
                    </a:p>
                  </a:txBody>
                  <a:tcPr/>
                </a:tc>
                <a:extLst>
                  <a:ext uri="{0D108BD9-81ED-4DB2-BD59-A6C34878D82A}">
                    <a16:rowId xmlns="" xmlns:a16="http://schemas.microsoft.com/office/drawing/2014/main" val="10001"/>
                  </a:ext>
                </a:extLst>
              </a:tr>
              <a:tr h="552073">
                <a:tc rowSpan="2">
                  <a:txBody>
                    <a:bodyPr/>
                    <a:lstStyle/>
                    <a:p>
                      <a:pPr algn="ctr">
                        <a:spcAft>
                          <a:spcPts val="0"/>
                        </a:spcAft>
                      </a:pPr>
                      <a:r>
                        <a:rPr lang="ja-JP" altLang="en-US" sz="700" kern="100" dirty="0">
                          <a:effectLst/>
                        </a:rPr>
                        <a:t>地域医療構想</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u="none" kern="100" dirty="0" smtClean="0">
                          <a:solidFill>
                            <a:schemeClr val="tx1"/>
                          </a:solidFill>
                          <a:effectLst/>
                          <a:latin typeface="+mn-ea"/>
                          <a:ea typeface="+mn-ea"/>
                        </a:rPr>
                        <a:t>「大阪府三島保健医療協議会」等において、地域で必要となる医療機能を検討するため、特に高齢化の影響で需要の増加が見込まれる疾患に関して、医療提供体制の現状分析と経年的評価に取り組みます。</a:t>
                      </a:r>
                      <a:endParaRPr lang="ja-JP" altLang="en-US" sz="800" u="none" kern="100" dirty="0">
                        <a:solidFill>
                          <a:schemeClr val="tx1"/>
                        </a:solidFill>
                        <a:effectLst/>
                        <a:latin typeface="+mn-ea"/>
                        <a:ea typeface="+mn-ea"/>
                      </a:endParaRP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第</a:t>
                      </a:r>
                      <a:r>
                        <a:rPr lang="en-US" altLang="ja-JP" sz="800" b="0" u="none" kern="100" dirty="0" smtClean="0">
                          <a:solidFill>
                            <a:schemeClr val="tx1"/>
                          </a:solidFill>
                          <a:effectLst/>
                          <a:latin typeface="+mn-ea"/>
                          <a:ea typeface="+mn-ea"/>
                          <a:cs typeface="Times New Roman" panose="02020603050405020304" pitchFamily="18" charset="0"/>
                        </a:rPr>
                        <a:t>2</a:t>
                      </a:r>
                      <a:r>
                        <a:rPr lang="ja-JP" altLang="en-US" sz="800" b="0" u="none" kern="100" dirty="0" smtClean="0">
                          <a:solidFill>
                            <a:schemeClr val="tx1"/>
                          </a:solidFill>
                          <a:effectLst/>
                          <a:latin typeface="+mn-ea"/>
                          <a:ea typeface="+mn-ea"/>
                          <a:cs typeface="Times New Roman" panose="02020603050405020304" pitchFamily="18" charset="0"/>
                        </a:rPr>
                        <a:t>回病院連絡会（</a:t>
                      </a:r>
                      <a:r>
                        <a:rPr lang="en-US" altLang="ja-JP" sz="800" b="0" u="none" kern="100" dirty="0" smtClean="0">
                          <a:solidFill>
                            <a:schemeClr val="tx1"/>
                          </a:solidFill>
                          <a:effectLst/>
                          <a:latin typeface="+mn-ea"/>
                          <a:ea typeface="+mn-ea"/>
                          <a:cs typeface="Times New Roman" panose="02020603050405020304" pitchFamily="18" charset="0"/>
                        </a:rPr>
                        <a:t>12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23</a:t>
                      </a:r>
                      <a:r>
                        <a:rPr lang="ja-JP" altLang="en-US" sz="800" b="0" u="none" kern="100" dirty="0" smtClean="0">
                          <a:solidFill>
                            <a:schemeClr val="tx1"/>
                          </a:solidFill>
                          <a:effectLst/>
                          <a:latin typeface="+mn-ea"/>
                          <a:ea typeface="+mn-ea"/>
                          <a:cs typeface="Times New Roman" panose="02020603050405020304" pitchFamily="18" charset="0"/>
                        </a:rPr>
                        <a:t>日）での意見をもとに、第</a:t>
                      </a:r>
                      <a:r>
                        <a:rPr lang="en-US" altLang="ja-JP" sz="800" b="0" u="none" kern="100" dirty="0" smtClean="0">
                          <a:solidFill>
                            <a:schemeClr val="tx1"/>
                          </a:solidFill>
                          <a:effectLst/>
                          <a:latin typeface="+mn-ea"/>
                          <a:ea typeface="+mn-ea"/>
                          <a:cs typeface="Times New Roman" panose="02020603050405020304" pitchFamily="18" charset="0"/>
                        </a:rPr>
                        <a:t>2</a:t>
                      </a:r>
                      <a:r>
                        <a:rPr lang="ja-JP" altLang="en-US" sz="800" b="0" u="none" kern="100" dirty="0" smtClean="0">
                          <a:solidFill>
                            <a:schemeClr val="tx1"/>
                          </a:solidFill>
                          <a:effectLst/>
                          <a:latin typeface="+mn-ea"/>
                          <a:ea typeface="+mn-ea"/>
                          <a:cs typeface="Times New Roman" panose="02020603050405020304" pitchFamily="18" charset="0"/>
                        </a:rPr>
                        <a:t>回大阪府三島医療・病床懇話会（</a:t>
                      </a:r>
                      <a:r>
                        <a:rPr lang="en-US" altLang="ja-JP" sz="800" b="0" u="none" kern="100" dirty="0" smtClean="0">
                          <a:solidFill>
                            <a:schemeClr val="tx1"/>
                          </a:solidFill>
                          <a:effectLst/>
                          <a:latin typeface="+mn-ea"/>
                          <a:ea typeface="+mn-ea"/>
                          <a:cs typeface="Times New Roman" panose="02020603050405020304" pitchFamily="18" charset="0"/>
                        </a:rPr>
                        <a:t>1</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21</a:t>
                      </a:r>
                      <a:r>
                        <a:rPr lang="ja-JP" altLang="en-US" sz="800" b="0" u="none" kern="100" dirty="0" smtClean="0">
                          <a:solidFill>
                            <a:schemeClr val="tx1"/>
                          </a:solidFill>
                          <a:effectLst/>
                          <a:latin typeface="+mn-ea"/>
                          <a:ea typeface="+mn-ea"/>
                          <a:cs typeface="Times New Roman" panose="02020603050405020304" pitchFamily="18" charset="0"/>
                        </a:rPr>
                        <a:t>日）、大阪府三島保健医療協議会（</a:t>
                      </a:r>
                      <a:r>
                        <a:rPr lang="en-US" altLang="ja-JP" sz="800" b="0" u="none" kern="100" dirty="0" smtClean="0">
                          <a:solidFill>
                            <a:schemeClr val="tx1"/>
                          </a:solidFill>
                          <a:effectLst/>
                          <a:latin typeface="+mn-ea"/>
                          <a:ea typeface="+mn-ea"/>
                          <a:cs typeface="Times New Roman" panose="02020603050405020304" pitchFamily="18" charset="0"/>
                        </a:rPr>
                        <a:t>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10</a:t>
                      </a:r>
                      <a:r>
                        <a:rPr lang="ja-JP" altLang="en-US" sz="800" b="0" u="none" kern="100" dirty="0" smtClean="0">
                          <a:solidFill>
                            <a:schemeClr val="tx1"/>
                          </a:solidFill>
                          <a:effectLst/>
                          <a:latin typeface="+mn-ea"/>
                          <a:ea typeface="+mn-ea"/>
                          <a:cs typeface="Times New Roman" panose="02020603050405020304" pitchFamily="18" charset="0"/>
                        </a:rPr>
                        <a:t>日予定）で、圏域内の各病院が地域で担う役割を確認し、地域で必要な医療機能、連携方策を検討予定です。</a:t>
                      </a: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「大阪府三島保健医療協議会」等で、データに基づき医療必要量ピーク時に地域で必要な医療機能、連携方策について検討を継続します。</a:t>
                      </a:r>
                    </a:p>
                  </a:txBody>
                  <a:tcPr marL="36000" marR="36000" marT="36000" marB="36000"/>
                </a:tc>
                <a:extLst>
                  <a:ext uri="{0D108BD9-81ED-4DB2-BD59-A6C34878D82A}">
                    <a16:rowId xmlns="" xmlns:a16="http://schemas.microsoft.com/office/drawing/2014/main" val="10002"/>
                  </a:ext>
                </a:extLst>
              </a:tr>
              <a:tr h="523236">
                <a:tc vMerge="1">
                  <a:txBody>
                    <a:bodyPr/>
                    <a:lstStyle/>
                    <a:p>
                      <a:endParaRPr kumimoji="1" lang="ja-JP" altLang="en-US"/>
                    </a:p>
                  </a:txBody>
                  <a:tcPr/>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圏域内の病院関係者に対し、医療提供体制の現状と各病院の病床機能報告の結果から、特に不足している医療機能について、情報提供する場を持ち、医療機関の自主的な取組みをさらに支援します。</a:t>
                      </a:r>
                      <a:endParaRPr lang="ja-JP" altLang="en-US" sz="800" b="0" u="none" kern="100" dirty="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圏域内すべての病床機能報告対象病院を対象に病院連絡会（</a:t>
                      </a:r>
                      <a:r>
                        <a:rPr lang="en-US" altLang="ja-JP" sz="800" b="0" u="none" kern="100" dirty="0" smtClean="0">
                          <a:solidFill>
                            <a:schemeClr val="tx1"/>
                          </a:solidFill>
                          <a:effectLst/>
                          <a:latin typeface="+mn-ea"/>
                          <a:ea typeface="+mn-ea"/>
                          <a:cs typeface="Times New Roman" panose="02020603050405020304" pitchFamily="18" charset="0"/>
                        </a:rPr>
                        <a:t>8</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6</a:t>
                      </a:r>
                      <a:r>
                        <a:rPr lang="ja-JP" altLang="en-US" sz="800" b="0" u="none" kern="100" dirty="0" smtClean="0">
                          <a:solidFill>
                            <a:schemeClr val="tx1"/>
                          </a:solidFill>
                          <a:effectLst/>
                          <a:latin typeface="+mn-ea"/>
                          <a:ea typeface="+mn-ea"/>
                          <a:cs typeface="Times New Roman" panose="02020603050405020304" pitchFamily="18" charset="0"/>
                        </a:rPr>
                        <a:t>日、</a:t>
                      </a:r>
                      <a:r>
                        <a:rPr lang="en-US" altLang="ja-JP" sz="800" b="0" u="none" kern="100" dirty="0" smtClean="0">
                          <a:solidFill>
                            <a:schemeClr val="tx1"/>
                          </a:solidFill>
                          <a:effectLst/>
                          <a:latin typeface="+mn-ea"/>
                          <a:ea typeface="+mn-ea"/>
                          <a:cs typeface="Times New Roman" panose="02020603050405020304" pitchFamily="18" charset="0"/>
                        </a:rPr>
                        <a:t>12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23</a:t>
                      </a:r>
                      <a:r>
                        <a:rPr lang="ja-JP" altLang="en-US" sz="800" b="0" u="none" kern="100" dirty="0" smtClean="0">
                          <a:solidFill>
                            <a:schemeClr val="tx1"/>
                          </a:solidFill>
                          <a:effectLst/>
                          <a:latin typeface="+mn-ea"/>
                          <a:ea typeface="+mn-ea"/>
                          <a:cs typeface="Times New Roman" panose="02020603050405020304" pitchFamily="18" charset="0"/>
                        </a:rPr>
                        <a:t>日）を開催し、地域医療構想の現状と今後の方向性を説明し、各病院が担う役割、地域で必要な医療機能について検討しました。</a:t>
                      </a:r>
                      <a:endParaRPr lang="en-US" altLang="ja-JP" sz="800" b="0" u="none" kern="100" dirty="0" smtClean="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病院連絡会を開催して、医療提供体制の現状・課題について継続協議し、医療連携強化、病院の自主的な</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lang="ja-JP" altLang="en-US" sz="800" b="0" u="none" kern="100" dirty="0" smtClean="0">
                          <a:solidFill>
                            <a:schemeClr val="tx1"/>
                          </a:solidFill>
                          <a:effectLst/>
                          <a:latin typeface="+mn-ea"/>
                          <a:ea typeface="+mn-ea"/>
                          <a:cs typeface="Times New Roman" panose="02020603050405020304" pitchFamily="18" charset="0"/>
                        </a:rPr>
                        <a:t>を支援します。</a:t>
                      </a:r>
                      <a:endParaRPr lang="en-US" altLang="ja-JP" sz="800" b="0" u="none" kern="100" dirty="0" smtClean="0">
                        <a:solidFill>
                          <a:schemeClr val="tx1"/>
                        </a:solidFill>
                        <a:effectLst/>
                        <a:latin typeface="+mn-ea"/>
                        <a:ea typeface="+mn-ea"/>
                        <a:cs typeface="Times New Roman" panose="02020603050405020304" pitchFamily="18" charset="0"/>
                      </a:endParaRPr>
                    </a:p>
                  </a:txBody>
                  <a:tcPr marL="36000" marR="36000" marT="36000" marB="36000"/>
                </a:tc>
                <a:extLst>
                  <a:ext uri="{0D108BD9-81ED-4DB2-BD59-A6C34878D82A}">
                    <a16:rowId xmlns="" xmlns:a16="http://schemas.microsoft.com/office/drawing/2014/main" val="10003"/>
                  </a:ext>
                </a:extLst>
              </a:tr>
              <a:tr h="370515">
                <a:tc rowSpan="3">
                  <a:txBody>
                    <a:bodyPr/>
                    <a:lstStyle/>
                    <a:p>
                      <a:pPr algn="ctr">
                        <a:spcAft>
                          <a:spcPts val="0"/>
                        </a:spcAft>
                      </a:pPr>
                      <a:r>
                        <a:rPr lang="ja-JP" altLang="en-US" sz="700" kern="100" dirty="0">
                          <a:effectLst/>
                        </a:rPr>
                        <a:t>在宅医療</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安定した在宅医療を推進するため、医療従事者に対して研修会や啓発媒体を活用し在宅医療を担う人材の確保に向けた</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を行います。</a:t>
                      </a: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各市町において、地域の医療・介護関係者を対象とした研修会などを行いました。圏域内の一部で、難病患者の災害支援をテーマとした関係機関研修（</a:t>
                      </a:r>
                      <a:r>
                        <a:rPr lang="en-US" altLang="ja-JP" sz="800" b="0" u="none" kern="100" dirty="0" smtClean="0">
                          <a:solidFill>
                            <a:schemeClr val="tx1"/>
                          </a:solidFill>
                          <a:effectLst/>
                          <a:latin typeface="+mn-ea"/>
                          <a:ea typeface="+mn-ea"/>
                          <a:cs typeface="Times New Roman" panose="02020603050405020304" pitchFamily="18" charset="0"/>
                        </a:rPr>
                        <a:t>10</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10</a:t>
                      </a:r>
                      <a:r>
                        <a:rPr lang="ja-JP" altLang="en-US" sz="800" b="0" u="none" kern="100" dirty="0" smtClean="0">
                          <a:solidFill>
                            <a:schemeClr val="tx1"/>
                          </a:solidFill>
                          <a:effectLst/>
                          <a:latin typeface="+mn-ea"/>
                          <a:ea typeface="+mn-ea"/>
                          <a:cs typeface="Times New Roman" panose="02020603050405020304" pitchFamily="18" charset="0"/>
                        </a:rPr>
                        <a:t>日実施、</a:t>
                      </a:r>
                      <a:r>
                        <a:rPr lang="en-US" altLang="ja-JP" sz="800" b="0" u="none" kern="100" dirty="0" smtClean="0">
                          <a:solidFill>
                            <a:schemeClr val="tx1"/>
                          </a:solidFill>
                          <a:effectLst/>
                          <a:latin typeface="+mn-ea"/>
                          <a:ea typeface="+mn-ea"/>
                          <a:cs typeface="Times New Roman" panose="02020603050405020304" pitchFamily="18" charset="0"/>
                        </a:rPr>
                        <a:t>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13</a:t>
                      </a:r>
                      <a:r>
                        <a:rPr lang="ja-JP" altLang="en-US" sz="800" b="0" u="none" kern="100" dirty="0" smtClean="0">
                          <a:solidFill>
                            <a:schemeClr val="tx1"/>
                          </a:solidFill>
                          <a:effectLst/>
                          <a:latin typeface="+mn-ea"/>
                          <a:ea typeface="+mn-ea"/>
                          <a:cs typeface="Times New Roman" panose="02020603050405020304" pitchFamily="18" charset="0"/>
                        </a:rPr>
                        <a:t>日予定）を実施します。</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各市町において、地域の医療・介護関係者を対象とした研修会などを継続して行います。</a:t>
                      </a:r>
                      <a:endParaRPr kumimoji="1" lang="ja-JP" altLang="en-US" sz="800" b="0" i="0" u="none" strike="noStrike" kern="100" cap="none" spc="0" normalizeH="0" baseline="0" noProof="0" dirty="0">
                        <a:ln>
                          <a:noFill/>
                        </a:ln>
                        <a:solidFill>
                          <a:schemeClr val="tx1"/>
                        </a:solidFill>
                        <a:effectLst/>
                        <a:uLnTx/>
                        <a:uFillTx/>
                        <a:latin typeface="ＭＳ Ｐゴシック"/>
                        <a:ea typeface="+mn-ea"/>
                        <a:cs typeface="Times New Roman" panose="02020603050405020304" pitchFamily="18" charset="0"/>
                      </a:endParaRPr>
                    </a:p>
                  </a:txBody>
                  <a:tcPr marL="36000" marR="36000" marT="36000" marB="36000"/>
                </a:tc>
                <a:extLst>
                  <a:ext uri="{0D108BD9-81ED-4DB2-BD59-A6C34878D82A}">
                    <a16:rowId xmlns="" xmlns:a16="http://schemas.microsoft.com/office/drawing/2014/main" val="10004"/>
                  </a:ext>
                </a:extLst>
              </a:tr>
              <a:tr h="52323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切れ目のない医療の提供体制を構築するため、中核的な病院がリーダーシップをとり入退院における連携について検討できるよう、圏域内の病院が集まる場などにおいて、情報交換、課題の検討を行います。</a:t>
                      </a: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圏域の地域医療支援病院の委員や医療・介護関係者等で構成される大阪府三島在宅医療懇話会を開催し（</a:t>
                      </a:r>
                      <a:r>
                        <a:rPr lang="en-US" altLang="ja-JP" sz="800" b="0" u="none" kern="100" dirty="0" smtClean="0">
                          <a:solidFill>
                            <a:schemeClr val="tx1"/>
                          </a:solidFill>
                          <a:effectLst/>
                          <a:latin typeface="+mn-ea"/>
                          <a:ea typeface="+mn-ea"/>
                          <a:cs typeface="Times New Roman" panose="02020603050405020304" pitchFamily="18" charset="0"/>
                        </a:rPr>
                        <a:t>8</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21</a:t>
                      </a:r>
                      <a:r>
                        <a:rPr lang="ja-JP" altLang="en-US" sz="800" b="0" u="none" kern="100" dirty="0" smtClean="0">
                          <a:solidFill>
                            <a:schemeClr val="tx1"/>
                          </a:solidFill>
                          <a:effectLst/>
                          <a:latin typeface="+mn-ea"/>
                          <a:ea typeface="+mn-ea"/>
                          <a:cs typeface="Times New Roman" panose="02020603050405020304" pitchFamily="18" charset="0"/>
                        </a:rPr>
                        <a:t>日）、在宅医療の現状と今後の方向性について情報共有を図りました。</a:t>
                      </a:r>
                      <a:endParaRPr lang="en-US" altLang="ja-JP" sz="800" b="0" u="none" kern="100" dirty="0" smtClean="0">
                        <a:solidFill>
                          <a:schemeClr val="tx1"/>
                        </a:solidFill>
                        <a:effectLst/>
                        <a:latin typeface="+mn-ea"/>
                        <a:ea typeface="+mn-ea"/>
                        <a:cs typeface="Times New Roman" panose="02020603050405020304" pitchFamily="18" charset="0"/>
                      </a:endParaRPr>
                    </a:p>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難病に関するネットワーク会議を難病拠点病院と開催し（</a:t>
                      </a:r>
                      <a:r>
                        <a:rPr lang="en-US" altLang="ja-JP" sz="800" b="0" u="none" kern="100" dirty="0" smtClean="0">
                          <a:solidFill>
                            <a:schemeClr val="tx1"/>
                          </a:solidFill>
                          <a:effectLst/>
                          <a:latin typeface="+mn-ea"/>
                          <a:ea typeface="+mn-ea"/>
                          <a:cs typeface="Times New Roman" panose="02020603050405020304" pitchFamily="18" charset="0"/>
                        </a:rPr>
                        <a:t>6</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21</a:t>
                      </a:r>
                      <a:r>
                        <a:rPr lang="ja-JP" altLang="en-US" sz="800" b="0" u="none" kern="100" dirty="0" smtClean="0">
                          <a:solidFill>
                            <a:schemeClr val="tx1"/>
                          </a:solidFill>
                          <a:effectLst/>
                          <a:latin typeface="+mn-ea"/>
                          <a:ea typeface="+mn-ea"/>
                          <a:cs typeface="Times New Roman" panose="02020603050405020304" pitchFamily="18" charset="0"/>
                        </a:rPr>
                        <a:t>日実施、</a:t>
                      </a:r>
                      <a:r>
                        <a:rPr lang="en-US" altLang="ja-JP" sz="800" b="0" u="none" kern="100" dirty="0" smtClean="0">
                          <a:solidFill>
                            <a:schemeClr val="tx1"/>
                          </a:solidFill>
                          <a:effectLst/>
                          <a:latin typeface="+mn-ea"/>
                          <a:ea typeface="+mn-ea"/>
                          <a:cs typeface="Times New Roman" panose="02020603050405020304" pitchFamily="18" charset="0"/>
                        </a:rPr>
                        <a:t>3</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11</a:t>
                      </a:r>
                      <a:r>
                        <a:rPr lang="ja-JP" altLang="en-US" sz="800" b="0" u="none" kern="100" dirty="0" smtClean="0">
                          <a:solidFill>
                            <a:schemeClr val="tx1"/>
                          </a:solidFill>
                          <a:effectLst/>
                          <a:latin typeface="+mn-ea"/>
                          <a:ea typeface="+mn-ea"/>
                          <a:cs typeface="Times New Roman" panose="02020603050405020304" pitchFamily="18" charset="0"/>
                        </a:rPr>
                        <a:t>日予定）、情報共有を行いました。</a:t>
                      </a:r>
                      <a:endParaRPr lang="en-US" altLang="ja-JP" sz="800" b="0" u="none" kern="100" dirty="0" smtClean="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大阪府三島在宅医療懇話会を開催し、在宅医療の現状と今後の方向性について情報共有し、課題を検討します。</a:t>
                      </a:r>
                      <a:endParaRPr kumimoji="1" lang="en-US" altLang="ja-JP"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地域の課題を分析共有し、次年度には解決に向けて取り組む予定です。</a:t>
                      </a:r>
                    </a:p>
                  </a:txBody>
                  <a:tcPr marL="36000" marR="36000" marT="36000" marB="36000"/>
                </a:tc>
                <a:extLst>
                  <a:ext uri="{0D108BD9-81ED-4DB2-BD59-A6C34878D82A}">
                    <a16:rowId xmlns="" xmlns:a16="http://schemas.microsoft.com/office/drawing/2014/main" val="10005"/>
                  </a:ext>
                </a:extLst>
              </a:tr>
              <a:tr h="552073">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市町における在宅医療・介護連携を推進するための</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において、顔の見える関係の中で地域における課題の抽出等を行い、市域・圏域で課題を共有し、互いの役割の確認を行います。</a:t>
                      </a: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各市町において、地域の医療・介護関係者を対象とした研修会等でグループワークを通じて課題を抽出し、対応策の検討を行いました。また、</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大阪府三島在宅医療懇話会</a:t>
                      </a:r>
                      <a:r>
                        <a:rPr lang="ja-JP" altLang="en-US" sz="800" b="0" u="none" kern="100" dirty="0" smtClean="0">
                          <a:solidFill>
                            <a:schemeClr val="tx1"/>
                          </a:solidFill>
                          <a:effectLst/>
                          <a:latin typeface="+mn-ea"/>
                          <a:ea typeface="+mn-ea"/>
                          <a:cs typeface="Times New Roman" panose="02020603050405020304" pitchFamily="18" charset="0"/>
                        </a:rPr>
                        <a:t>（</a:t>
                      </a:r>
                      <a:r>
                        <a:rPr lang="en-US" altLang="ja-JP" sz="800" b="0" u="none" kern="100" dirty="0" smtClean="0">
                          <a:solidFill>
                            <a:schemeClr val="tx1"/>
                          </a:solidFill>
                          <a:effectLst/>
                          <a:latin typeface="+mn-ea"/>
                          <a:ea typeface="+mn-ea"/>
                          <a:cs typeface="Times New Roman" panose="02020603050405020304" pitchFamily="18" charset="0"/>
                        </a:rPr>
                        <a:t>8</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21</a:t>
                      </a:r>
                      <a:r>
                        <a:rPr lang="ja-JP" altLang="en-US" sz="800" b="0" u="none" kern="100" dirty="0" smtClean="0">
                          <a:solidFill>
                            <a:schemeClr val="tx1"/>
                          </a:solidFill>
                          <a:effectLst/>
                          <a:latin typeface="+mn-ea"/>
                          <a:ea typeface="+mn-ea"/>
                          <a:cs typeface="Times New Roman" panose="02020603050405020304" pitchFamily="18" charset="0"/>
                        </a:rPr>
                        <a:t>日）</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で課題を共有しました。</a:t>
                      </a:r>
                      <a:endParaRPr lang="ja-JP" altLang="en-US" sz="800" b="0" u="none" kern="100" dirty="0" smtClean="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各市町において、地域の在宅医療・介護連携を推進するための取組みを通じて課題の抽出等を行い、大阪府三島在宅医療懇話会で圏域における課題の共有・検討を行います。</a:t>
                      </a:r>
                    </a:p>
                  </a:txBody>
                  <a:tcPr marL="36000" marR="36000" marT="36000" marB="36000"/>
                </a:tc>
              </a:tr>
              <a:tr h="552073">
                <a:tc rowSpan="2">
                  <a:txBody>
                    <a:bodyPr/>
                    <a:lstStyle/>
                    <a:p>
                      <a:pPr algn="ctr"/>
                      <a:r>
                        <a:rPr lang="ja-JP" sz="700" kern="100" dirty="0">
                          <a:effectLst/>
                        </a:rPr>
                        <a:t>がん </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endParaRPr>
                    </a:p>
                  </a:txBody>
                  <a:tcPr marL="27807" marR="27807" marT="0" marB="0" anchor="ctr"/>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市町、学校、関係団体、職域関係者と連携し、がんの予防につながる生活習慣の改善を促すとともに、がん検診受診率向上に向けた</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lang="ja-JP" altLang="en-US" sz="800" b="0" u="none" kern="100" dirty="0" smtClean="0">
                          <a:solidFill>
                            <a:schemeClr val="tx1"/>
                          </a:solidFill>
                          <a:effectLst/>
                          <a:latin typeface="+mn-ea"/>
                          <a:ea typeface="+mn-ea"/>
                          <a:cs typeface="Times New Roman" panose="02020603050405020304" pitchFamily="18" charset="0"/>
                        </a:rPr>
                        <a:t>を推進します。</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健康マイレージ事業に取り組む市も増えるなど、各市町において様々な取組みを行うことにより、若い世代</a:t>
                      </a:r>
                      <a:r>
                        <a:rPr lang="ja-JP" altLang="en-US" sz="800" b="0" u="none" strike="noStrike" kern="100" baseline="0" dirty="0" smtClean="0">
                          <a:solidFill>
                            <a:schemeClr val="tx1"/>
                          </a:solidFill>
                          <a:effectLst/>
                          <a:latin typeface="+mn-ea"/>
                          <a:ea typeface="+mn-ea"/>
                          <a:cs typeface="Times New Roman" panose="02020603050405020304" pitchFamily="18" charset="0"/>
                        </a:rPr>
                        <a:t>や</a:t>
                      </a:r>
                      <a:r>
                        <a:rPr lang="ja-JP" altLang="en-US" sz="800" b="0" u="none" kern="100" dirty="0" smtClean="0">
                          <a:solidFill>
                            <a:schemeClr val="tx1"/>
                          </a:solidFill>
                          <a:effectLst/>
                          <a:latin typeface="+mn-ea"/>
                          <a:ea typeface="+mn-ea"/>
                          <a:cs typeface="Times New Roman" panose="02020603050405020304" pitchFamily="18" charset="0"/>
                        </a:rPr>
                        <a:t>無（低）関心層への働きかけを行いました。また、圏域内の一部の市においては、協会けんぽ特定健診と市がん検診を同日同会場で行い検診受診率向上に取り組みました。</a:t>
                      </a:r>
                      <a:endParaRPr lang="en-US" altLang="ja-JP" sz="800" b="0" u="none" kern="100" dirty="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関係機関等と連携し、がんの予防につながる生活習慣の改善を促すととも</a:t>
                      </a:r>
                      <a:r>
                        <a:rPr lang="ja-JP" altLang="en-US" sz="800" b="0" u="none" kern="100" smtClean="0">
                          <a:solidFill>
                            <a:schemeClr val="tx1"/>
                          </a:solidFill>
                          <a:effectLst/>
                          <a:latin typeface="+mn-ea"/>
                          <a:ea typeface="+mn-ea"/>
                          <a:cs typeface="Times New Roman" panose="02020603050405020304" pitchFamily="18" charset="0"/>
                        </a:rPr>
                        <a:t>に、がん</a:t>
                      </a:r>
                      <a:r>
                        <a:rPr lang="ja-JP" altLang="en-US" sz="800" b="0" u="none" kern="100" dirty="0" smtClean="0">
                          <a:solidFill>
                            <a:schemeClr val="tx1"/>
                          </a:solidFill>
                          <a:effectLst/>
                          <a:latin typeface="+mn-ea"/>
                          <a:ea typeface="+mn-ea"/>
                          <a:cs typeface="Times New Roman" panose="02020603050405020304" pitchFamily="18" charset="0"/>
                        </a:rPr>
                        <a:t>検診受診率向上に向けた</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lang="ja-JP" altLang="en-US" sz="800" b="0" u="none" kern="100" dirty="0" smtClean="0">
                          <a:solidFill>
                            <a:schemeClr val="tx1"/>
                          </a:solidFill>
                          <a:effectLst/>
                          <a:latin typeface="+mn-ea"/>
                          <a:ea typeface="+mn-ea"/>
                          <a:cs typeface="Times New Roman" panose="02020603050405020304" pitchFamily="18" charset="0"/>
                        </a:rPr>
                        <a:t>の推進を継続します。</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tc>
                <a:extLst>
                  <a:ext uri="{0D108BD9-81ED-4DB2-BD59-A6C34878D82A}">
                    <a16:rowId xmlns="" xmlns:a16="http://schemas.microsoft.com/office/drawing/2014/main" val="10009"/>
                  </a:ext>
                </a:extLst>
              </a:tr>
              <a:tr h="523236">
                <a:tc vMerge="1">
                  <a:txBody>
                    <a:bodyPr/>
                    <a:lstStyle/>
                    <a:p>
                      <a:pPr algn="ct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endParaRPr>
                    </a:p>
                  </a:txBody>
                  <a:tcPr marL="27807" marR="27807"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u="none" kern="100" dirty="0" smtClean="0">
                          <a:solidFill>
                            <a:schemeClr val="tx1"/>
                          </a:solidFill>
                          <a:effectLst/>
                          <a:latin typeface="+mn-ea"/>
                          <a:ea typeface="+mn-ea"/>
                          <a:cs typeface="Times New Roman" panose="02020603050405020304" pitchFamily="18" charset="0"/>
                        </a:rPr>
                        <a:t>圏域のがん診療ネットワーク協議会へ参画し、情報収集に努めます。</a:t>
                      </a:r>
                      <a:endParaRPr lang="ja-JP" altLang="ja-JP" sz="800" b="0" u="none" kern="100" dirty="0" smtClean="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三島圏域の地域がん診療連携拠点病院を中心とした三島医療圏がん診療ネットワーク協議会（</a:t>
                      </a:r>
                      <a:r>
                        <a:rPr lang="en-US" altLang="ja-JP" sz="800" b="0" u="none" kern="100" dirty="0" smtClean="0">
                          <a:solidFill>
                            <a:schemeClr val="tx1"/>
                          </a:solidFill>
                          <a:effectLst/>
                          <a:latin typeface="+mn-ea"/>
                          <a:ea typeface="+mn-ea"/>
                          <a:cs typeface="Times New Roman" panose="02020603050405020304" pitchFamily="18" charset="0"/>
                        </a:rPr>
                        <a:t>1</a:t>
                      </a:r>
                      <a:r>
                        <a:rPr lang="ja-JP" altLang="en-US" sz="800" b="0" u="none" kern="100" dirty="0" smtClean="0">
                          <a:solidFill>
                            <a:schemeClr val="tx1"/>
                          </a:solidFill>
                          <a:effectLst/>
                          <a:latin typeface="+mn-ea"/>
                          <a:ea typeface="+mn-ea"/>
                          <a:cs typeface="Times New Roman" panose="02020603050405020304" pitchFamily="18" charset="0"/>
                        </a:rPr>
                        <a:t>月頃を予定）で情報交換、現状・課題の共有を行う予定です。委員の拡充予定です。</a:t>
                      </a:r>
                      <a:endParaRPr lang="en-US" altLang="ja-JP" sz="800" b="0" u="none" kern="100" dirty="0" smtClean="0">
                        <a:solidFill>
                          <a:schemeClr val="tx1"/>
                        </a:solidFill>
                        <a:effectLst/>
                        <a:latin typeface="+mn-ea"/>
                        <a:ea typeface="+mn-ea"/>
                        <a:cs typeface="Times New Roman" panose="02020603050405020304" pitchFamily="18" charset="0"/>
                      </a:endParaRPr>
                    </a:p>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また、がんに関する研修会を一部の市で実施し</a:t>
                      </a:r>
                      <a:r>
                        <a:rPr lang="en-US" altLang="ja-JP" sz="800" b="0" u="none" kern="100" dirty="0" smtClean="0">
                          <a:solidFill>
                            <a:schemeClr val="tx1"/>
                          </a:solidFill>
                          <a:effectLst/>
                          <a:latin typeface="+mn-ea"/>
                          <a:ea typeface="+mn-ea"/>
                          <a:cs typeface="Times New Roman" panose="02020603050405020304" pitchFamily="18" charset="0"/>
                        </a:rPr>
                        <a:t>(5</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25</a:t>
                      </a:r>
                      <a:r>
                        <a:rPr lang="ja-JP" altLang="en-US" sz="800" b="0" u="none" kern="100" dirty="0" smtClean="0">
                          <a:solidFill>
                            <a:schemeClr val="tx1"/>
                          </a:solidFill>
                          <a:effectLst/>
                          <a:latin typeface="+mn-ea"/>
                          <a:ea typeface="+mn-ea"/>
                          <a:cs typeface="Times New Roman" panose="02020603050405020304" pitchFamily="18" charset="0"/>
                        </a:rPr>
                        <a:t>日</a:t>
                      </a:r>
                      <a:r>
                        <a:rPr lang="en-US" altLang="ja-JP" sz="800" b="0" u="none" kern="100" dirty="0" smtClean="0">
                          <a:solidFill>
                            <a:schemeClr val="tx1"/>
                          </a:solidFill>
                          <a:effectLst/>
                          <a:latin typeface="+mn-ea"/>
                          <a:ea typeface="+mn-ea"/>
                          <a:cs typeface="Times New Roman" panose="02020603050405020304" pitchFamily="18" charset="0"/>
                        </a:rPr>
                        <a:t>)</a:t>
                      </a:r>
                      <a:r>
                        <a:rPr lang="ja-JP" altLang="en-US" sz="800" b="0" u="none" kern="100" dirty="0" err="1" smtClean="0">
                          <a:solidFill>
                            <a:schemeClr val="tx1"/>
                          </a:solidFill>
                          <a:effectLst/>
                          <a:latin typeface="+mn-ea"/>
                          <a:ea typeface="+mn-ea"/>
                          <a:cs typeface="Times New Roman" panose="02020603050405020304" pitchFamily="18" charset="0"/>
                        </a:rPr>
                        <a:t>、</a:t>
                      </a:r>
                      <a:r>
                        <a:rPr lang="ja-JP" altLang="en-US" sz="800" b="0" u="none" kern="100" dirty="0" smtClean="0">
                          <a:solidFill>
                            <a:schemeClr val="tx1"/>
                          </a:solidFill>
                          <a:effectLst/>
                          <a:latin typeface="+mn-ea"/>
                          <a:ea typeface="+mn-ea"/>
                          <a:cs typeface="Times New Roman" panose="02020603050405020304" pitchFamily="18" charset="0"/>
                        </a:rPr>
                        <a:t>がんに関する医療連携の課題を共有しました。</a:t>
                      </a:r>
                      <a:endParaRPr lang="en-US" altLang="ja-JP" sz="800" b="0" u="none" kern="100" dirty="0">
                        <a:solidFill>
                          <a:schemeClr val="tx1"/>
                        </a:solidFill>
                        <a:effectLst/>
                        <a:latin typeface="+mn-ea"/>
                        <a:ea typeface="+mn-ea"/>
                        <a:cs typeface="Times New Roman" panose="02020603050405020304" pitchFamily="18" charset="0"/>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圏域のがん診療ネットワーク協議会へ参画し、情報収集を継続します。</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tc>
              </a:tr>
              <a:tr h="523236">
                <a:tc rowSpan="3">
                  <a:txBody>
                    <a:bodyPr/>
                    <a:lstStyle/>
                    <a:p>
                      <a:pPr algn="ctr">
                        <a:spcAft>
                          <a:spcPts val="0"/>
                        </a:spcAft>
                      </a:pPr>
                      <a:r>
                        <a:rPr lang="ja-JP" altLang="en-US" sz="700" kern="100" dirty="0">
                          <a:effectLst/>
                        </a:rPr>
                        <a:t>脳卒中等の脳血管疾患、心筋梗塞等の心血管疾患、糖尿病</a:t>
                      </a:r>
                      <a:r>
                        <a:rPr lang="en-US" sz="700" kern="100" dirty="0">
                          <a:effectLst/>
                        </a:rPr>
                        <a:t> </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u="none" kern="100" dirty="0" smtClean="0">
                          <a:solidFill>
                            <a:schemeClr val="tx1"/>
                          </a:solidFill>
                          <a:effectLst/>
                          <a:latin typeface="+mn-ea"/>
                          <a:ea typeface="+mn-ea"/>
                        </a:rPr>
                        <a:t>圏域内で活用されているクリティカルパス等の情報把握を行っていきます。</a:t>
                      </a:r>
                      <a:endParaRPr lang="ja-JP" altLang="en-US" sz="800" u="none" kern="100" dirty="0">
                        <a:solidFill>
                          <a:schemeClr val="tx1"/>
                        </a:solidFill>
                        <a:effectLst/>
                        <a:latin typeface="+mn-ea"/>
                        <a:ea typeface="+mn-ea"/>
                      </a:endParaRPr>
                    </a:p>
                  </a:txBody>
                  <a:tcPr marL="36000" marR="36000" marT="36000" marB="36000"/>
                </a:tc>
                <a:tc>
                  <a:txBody>
                    <a:bodyPr/>
                    <a:lstStyle/>
                    <a:p>
                      <a:pPr algn="l">
                        <a:spcAft>
                          <a:spcPts val="0"/>
                        </a:spcAft>
                      </a:pPr>
                      <a:r>
                        <a:rPr lang="ja-JP" altLang="en-US" sz="800" u="none" kern="100" dirty="0" smtClean="0">
                          <a:solidFill>
                            <a:schemeClr val="tx1"/>
                          </a:solidFill>
                          <a:effectLst/>
                          <a:latin typeface="+mn-ea"/>
                          <a:ea typeface="+mn-ea"/>
                        </a:rPr>
                        <a:t>三島圏域地域リハビリテーション協議会（</a:t>
                      </a:r>
                      <a:r>
                        <a:rPr lang="en-US" altLang="ja-JP" sz="800" u="none" kern="100" dirty="0" smtClean="0">
                          <a:solidFill>
                            <a:schemeClr val="tx1"/>
                          </a:solidFill>
                          <a:effectLst/>
                          <a:latin typeface="+mn-ea"/>
                          <a:ea typeface="+mn-ea"/>
                        </a:rPr>
                        <a:t>6</a:t>
                      </a:r>
                      <a:r>
                        <a:rPr lang="ja-JP" altLang="en-US" sz="800" u="none" kern="100" dirty="0" smtClean="0">
                          <a:solidFill>
                            <a:schemeClr val="tx1"/>
                          </a:solidFill>
                          <a:effectLst/>
                          <a:latin typeface="+mn-ea"/>
                          <a:ea typeface="+mn-ea"/>
                        </a:rPr>
                        <a:t>月</a:t>
                      </a:r>
                      <a:r>
                        <a:rPr lang="en-US" altLang="ja-JP" sz="800" u="none" kern="100" dirty="0" smtClean="0">
                          <a:solidFill>
                            <a:schemeClr val="tx1"/>
                          </a:solidFill>
                          <a:effectLst/>
                          <a:latin typeface="+mn-ea"/>
                          <a:ea typeface="+mn-ea"/>
                        </a:rPr>
                        <a:t>5</a:t>
                      </a:r>
                      <a:r>
                        <a:rPr lang="ja-JP" altLang="en-US" sz="800" u="none" kern="100" dirty="0" smtClean="0">
                          <a:solidFill>
                            <a:schemeClr val="tx1"/>
                          </a:solidFill>
                          <a:effectLst/>
                          <a:latin typeface="+mn-ea"/>
                          <a:ea typeface="+mn-ea"/>
                        </a:rPr>
                        <a:t>日、</a:t>
                      </a:r>
                      <a:r>
                        <a:rPr lang="en-US" altLang="ja-JP" sz="800" u="none" kern="100" dirty="0" smtClean="0">
                          <a:solidFill>
                            <a:schemeClr val="tx1"/>
                          </a:solidFill>
                          <a:effectLst/>
                          <a:latin typeface="+mn-ea"/>
                          <a:ea typeface="+mn-ea"/>
                        </a:rPr>
                        <a:t>10</a:t>
                      </a:r>
                      <a:r>
                        <a:rPr lang="ja-JP" altLang="en-US" sz="800" u="none" kern="100" dirty="0" smtClean="0">
                          <a:solidFill>
                            <a:schemeClr val="tx1"/>
                          </a:solidFill>
                          <a:effectLst/>
                          <a:latin typeface="+mn-ea"/>
                          <a:ea typeface="+mn-ea"/>
                        </a:rPr>
                        <a:t>月</a:t>
                      </a:r>
                      <a:r>
                        <a:rPr lang="en-US" altLang="ja-JP" sz="800" u="none" kern="100" dirty="0" smtClean="0">
                          <a:solidFill>
                            <a:schemeClr val="tx1"/>
                          </a:solidFill>
                          <a:effectLst/>
                          <a:latin typeface="+mn-ea"/>
                          <a:ea typeface="+mn-ea"/>
                        </a:rPr>
                        <a:t>2</a:t>
                      </a:r>
                      <a:r>
                        <a:rPr lang="ja-JP" altLang="en-US" sz="800" u="none" kern="100" dirty="0" smtClean="0">
                          <a:solidFill>
                            <a:schemeClr val="tx1"/>
                          </a:solidFill>
                          <a:effectLst/>
                          <a:latin typeface="+mn-ea"/>
                          <a:ea typeface="+mn-ea"/>
                        </a:rPr>
                        <a:t>日実施、</a:t>
                      </a:r>
                      <a:r>
                        <a:rPr lang="en-US" altLang="ja-JP" sz="800" u="none" kern="100" dirty="0" smtClean="0">
                          <a:solidFill>
                            <a:schemeClr val="tx1"/>
                          </a:solidFill>
                          <a:effectLst/>
                          <a:latin typeface="+mn-ea"/>
                          <a:ea typeface="+mn-ea"/>
                        </a:rPr>
                        <a:t>2</a:t>
                      </a:r>
                      <a:r>
                        <a:rPr lang="ja-JP" altLang="en-US" sz="800" u="none" kern="100" dirty="0" smtClean="0">
                          <a:solidFill>
                            <a:schemeClr val="tx1"/>
                          </a:solidFill>
                          <a:effectLst/>
                          <a:latin typeface="+mn-ea"/>
                          <a:ea typeface="+mn-ea"/>
                        </a:rPr>
                        <a:t>月</a:t>
                      </a:r>
                      <a:r>
                        <a:rPr lang="en-US" altLang="ja-JP" sz="800" u="none" kern="100" dirty="0" smtClean="0">
                          <a:solidFill>
                            <a:schemeClr val="tx1"/>
                          </a:solidFill>
                          <a:effectLst/>
                          <a:latin typeface="+mn-ea"/>
                          <a:ea typeface="+mn-ea"/>
                        </a:rPr>
                        <a:t>5</a:t>
                      </a:r>
                      <a:r>
                        <a:rPr lang="ja-JP" altLang="en-US" sz="800" u="none" kern="100" dirty="0" smtClean="0">
                          <a:solidFill>
                            <a:schemeClr val="tx1"/>
                          </a:solidFill>
                          <a:effectLst/>
                          <a:latin typeface="+mn-ea"/>
                          <a:ea typeface="+mn-ea"/>
                        </a:rPr>
                        <a:t>日予定）等において、連携状況等の情報を把握しました。</a:t>
                      </a:r>
                      <a:endParaRPr lang="ja-JP" sz="800" u="none" kern="100" dirty="0">
                        <a:solidFill>
                          <a:schemeClr val="tx1"/>
                        </a:solidFill>
                        <a:effectLst/>
                        <a:latin typeface="+mn-ea"/>
                        <a:ea typeface="+mn-ea"/>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三島圏域地域リハビリテーション協議会等に参画し、圏域内で活用されているクリティカルパス等医療連携の情報把握を行い、医療連携に関する</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lang="ja-JP" altLang="en-US" sz="800" b="0" u="none" kern="100" dirty="0" smtClean="0">
                          <a:solidFill>
                            <a:schemeClr val="tx1"/>
                          </a:solidFill>
                          <a:effectLst/>
                          <a:latin typeface="+mn-ea"/>
                          <a:ea typeface="+mn-ea"/>
                          <a:cs typeface="Times New Roman" panose="02020603050405020304" pitchFamily="18" charset="0"/>
                        </a:rPr>
                        <a:t>の推進を継続します。</a:t>
                      </a:r>
                    </a:p>
                  </a:txBody>
                  <a:tcPr marL="36000" marR="36000" marT="36000" marB="36000"/>
                </a:tc>
                <a:extLst>
                  <a:ext uri="{0D108BD9-81ED-4DB2-BD59-A6C34878D82A}">
                    <a16:rowId xmlns="" xmlns:a16="http://schemas.microsoft.com/office/drawing/2014/main" val="10010"/>
                  </a:ext>
                </a:extLst>
              </a:tr>
              <a:tr h="52323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00" cap="none" spc="0" normalizeH="0" baseline="0" noProof="0" dirty="0" smtClean="0">
                          <a:ln>
                            <a:noFill/>
                          </a:ln>
                          <a:solidFill>
                            <a:schemeClr val="tx1"/>
                          </a:solidFill>
                          <a:effectLst/>
                          <a:uLnTx/>
                          <a:uFillTx/>
                          <a:latin typeface="+mn-ea"/>
                          <a:ea typeface="+mn-ea"/>
                          <a:cs typeface="+mn-cs"/>
                        </a:rPr>
                        <a:t>NDB</a:t>
                      </a:r>
                      <a:r>
                        <a:rPr kumimoji="1" lang="ja-JP" altLang="en-US" sz="800" b="0" i="0" u="none" strike="noStrike" kern="100" cap="none" spc="0" normalizeH="0" baseline="0" noProof="0" dirty="0" smtClean="0">
                          <a:ln>
                            <a:noFill/>
                          </a:ln>
                          <a:solidFill>
                            <a:schemeClr val="tx1"/>
                          </a:solidFill>
                          <a:effectLst/>
                          <a:uLnTx/>
                          <a:uFillTx/>
                          <a:latin typeface="+mn-ea"/>
                          <a:ea typeface="+mn-ea"/>
                          <a:cs typeface="+mn-cs"/>
                        </a:rPr>
                        <a:t>データ等を分析し、地域で必要な医療機能等について検討を行い、めざすべき方向性について、会議等を活用して圏域内の医療機関と情報共有に取り組みます。</a:t>
                      </a:r>
                      <a:endParaRPr kumimoji="1" lang="en-US" altLang="ja-JP" sz="800" b="0" i="0" u="none" strike="noStrike" kern="100" cap="none" spc="0" normalizeH="0" baseline="0" noProof="0" dirty="0">
                        <a:ln>
                          <a:noFill/>
                        </a:ln>
                        <a:solidFill>
                          <a:schemeClr val="tx1"/>
                        </a:solidFill>
                        <a:effectLst/>
                        <a:uLnTx/>
                        <a:uFillTx/>
                        <a:latin typeface="+mn-ea"/>
                        <a:ea typeface="+mn-ea"/>
                        <a:cs typeface="+mn-cs"/>
                      </a:endParaRPr>
                    </a:p>
                  </a:txBody>
                  <a:tcPr marL="36000" marR="36000" marT="36000" marB="36000"/>
                </a:tc>
                <a:tc>
                  <a:txBody>
                    <a:bodyPr/>
                    <a:lstStyle/>
                    <a:p>
                      <a:pPr algn="l">
                        <a:spcAft>
                          <a:spcPts val="0"/>
                        </a:spcAft>
                      </a:pPr>
                      <a:r>
                        <a:rPr lang="en-US" altLang="ja-JP" sz="800" u="none" kern="100" dirty="0" smtClean="0">
                          <a:solidFill>
                            <a:schemeClr val="tx1"/>
                          </a:solidFill>
                          <a:effectLst/>
                          <a:latin typeface="+mn-ea"/>
                          <a:ea typeface="+mn-ea"/>
                        </a:rPr>
                        <a:t>NDB</a:t>
                      </a:r>
                      <a:r>
                        <a:rPr lang="ja-JP" altLang="en-US" sz="800" u="none" kern="100" dirty="0" smtClean="0">
                          <a:solidFill>
                            <a:schemeClr val="tx1"/>
                          </a:solidFill>
                          <a:effectLst/>
                          <a:latin typeface="+mn-ea"/>
                          <a:ea typeface="+mn-ea"/>
                        </a:rPr>
                        <a:t>データ等の分析結果を第</a:t>
                      </a:r>
                      <a:r>
                        <a:rPr lang="en-US" altLang="ja-JP" sz="800" u="none" kern="100" dirty="0" smtClean="0">
                          <a:solidFill>
                            <a:schemeClr val="tx1"/>
                          </a:solidFill>
                          <a:effectLst/>
                          <a:latin typeface="+mn-ea"/>
                          <a:ea typeface="+mn-ea"/>
                        </a:rPr>
                        <a:t>1</a:t>
                      </a:r>
                      <a:r>
                        <a:rPr lang="ja-JP" altLang="en-US" sz="800" u="none" kern="100" dirty="0" smtClean="0">
                          <a:solidFill>
                            <a:schemeClr val="tx1"/>
                          </a:solidFill>
                          <a:effectLst/>
                          <a:latin typeface="+mn-ea"/>
                          <a:ea typeface="+mn-ea"/>
                        </a:rPr>
                        <a:t>回大阪府三島医療・病床懇話会（</a:t>
                      </a:r>
                      <a:r>
                        <a:rPr lang="en-US" altLang="ja-JP" sz="800" u="none" kern="100" dirty="0" smtClean="0">
                          <a:solidFill>
                            <a:schemeClr val="tx1"/>
                          </a:solidFill>
                          <a:effectLst/>
                          <a:latin typeface="+mn-ea"/>
                          <a:ea typeface="+mn-ea"/>
                        </a:rPr>
                        <a:t>8</a:t>
                      </a:r>
                      <a:r>
                        <a:rPr lang="ja-JP" altLang="en-US" sz="800" u="none" kern="100" dirty="0" smtClean="0">
                          <a:solidFill>
                            <a:schemeClr val="tx1"/>
                          </a:solidFill>
                          <a:effectLst/>
                          <a:latin typeface="+mn-ea"/>
                          <a:ea typeface="+mn-ea"/>
                        </a:rPr>
                        <a:t>月</a:t>
                      </a:r>
                      <a:r>
                        <a:rPr lang="en-US" altLang="ja-JP" sz="800" u="none" kern="100" dirty="0" smtClean="0">
                          <a:solidFill>
                            <a:schemeClr val="tx1"/>
                          </a:solidFill>
                          <a:effectLst/>
                          <a:latin typeface="+mn-ea"/>
                          <a:ea typeface="+mn-ea"/>
                        </a:rPr>
                        <a:t>6</a:t>
                      </a:r>
                      <a:r>
                        <a:rPr lang="ja-JP" altLang="en-US" sz="800" u="none" kern="100" dirty="0" smtClean="0">
                          <a:solidFill>
                            <a:schemeClr val="tx1"/>
                          </a:solidFill>
                          <a:effectLst/>
                          <a:latin typeface="+mn-ea"/>
                          <a:ea typeface="+mn-ea"/>
                        </a:rPr>
                        <a:t>日）や第</a:t>
                      </a:r>
                      <a:r>
                        <a:rPr lang="en-US" altLang="ja-JP" sz="800" u="none" kern="100" dirty="0" smtClean="0">
                          <a:solidFill>
                            <a:schemeClr val="tx1"/>
                          </a:solidFill>
                          <a:effectLst/>
                          <a:latin typeface="+mn-ea"/>
                          <a:ea typeface="+mn-ea"/>
                        </a:rPr>
                        <a:t>1</a:t>
                      </a:r>
                      <a:r>
                        <a:rPr lang="ja-JP" altLang="en-US" sz="800" u="none" kern="100" dirty="0" smtClean="0">
                          <a:solidFill>
                            <a:schemeClr val="tx1"/>
                          </a:solidFill>
                          <a:effectLst/>
                          <a:latin typeface="+mn-ea"/>
                          <a:ea typeface="+mn-ea"/>
                        </a:rPr>
                        <a:t>回病院連絡会（</a:t>
                      </a:r>
                      <a:r>
                        <a:rPr lang="en-US" altLang="ja-JP" sz="800" u="none" kern="100" dirty="0" smtClean="0">
                          <a:solidFill>
                            <a:schemeClr val="tx1"/>
                          </a:solidFill>
                          <a:effectLst/>
                          <a:latin typeface="+mn-ea"/>
                          <a:ea typeface="+mn-ea"/>
                        </a:rPr>
                        <a:t>8</a:t>
                      </a:r>
                      <a:r>
                        <a:rPr lang="ja-JP" altLang="en-US" sz="800" u="none" kern="100" dirty="0" smtClean="0">
                          <a:solidFill>
                            <a:schemeClr val="tx1"/>
                          </a:solidFill>
                          <a:effectLst/>
                          <a:latin typeface="+mn-ea"/>
                          <a:ea typeface="+mn-ea"/>
                        </a:rPr>
                        <a:t>月</a:t>
                      </a:r>
                      <a:r>
                        <a:rPr lang="en-US" altLang="ja-JP" sz="800" u="none" kern="100" dirty="0" smtClean="0">
                          <a:solidFill>
                            <a:schemeClr val="tx1"/>
                          </a:solidFill>
                          <a:effectLst/>
                          <a:latin typeface="+mn-ea"/>
                          <a:ea typeface="+mn-ea"/>
                        </a:rPr>
                        <a:t>6</a:t>
                      </a:r>
                      <a:r>
                        <a:rPr lang="ja-JP" altLang="en-US" sz="800" u="none" kern="100" dirty="0" smtClean="0">
                          <a:solidFill>
                            <a:schemeClr val="tx1"/>
                          </a:solidFill>
                          <a:effectLst/>
                          <a:latin typeface="+mn-ea"/>
                          <a:ea typeface="+mn-ea"/>
                        </a:rPr>
                        <a:t>日）で情報共有しました。</a:t>
                      </a:r>
                      <a:endParaRPr lang="en-US" altLang="ja-JP" sz="800" u="none" kern="100" dirty="0" smtClean="0">
                        <a:solidFill>
                          <a:schemeClr val="tx1"/>
                        </a:solidFill>
                        <a:effectLst/>
                        <a:latin typeface="+mn-ea"/>
                        <a:ea typeface="+mn-ea"/>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各種データを活用し、地域で必要な医療機能等を検討し、めざすべき方向性を会議等活用して圏域内の医療機関との情報共有を継続します。</a:t>
                      </a:r>
                    </a:p>
                  </a:txBody>
                  <a:tcPr marL="36000" marR="36000" marT="36000" marB="36000"/>
                </a:tc>
                <a:extLst>
                  <a:ext uri="{0D108BD9-81ED-4DB2-BD59-A6C34878D82A}">
                    <a16:rowId xmlns="" xmlns:a16="http://schemas.microsoft.com/office/drawing/2014/main" val="10011"/>
                  </a:ext>
                </a:extLst>
              </a:tr>
              <a:tr h="52323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ea"/>
                          <a:ea typeface="+mn-ea"/>
                          <a:cs typeface="+mn-cs"/>
                        </a:rPr>
                        <a:t>三島圏域内のポピュレーションアプローチ、特定健診・特定保健指導、重症化予防対策等における圏域内の好事例等の共有化をはかり、各機関の生活習慣病対策の推進に取り組みます。</a:t>
                      </a:r>
                      <a:endParaRPr kumimoji="1" lang="ja-JP" altLang="en-US" sz="800" b="0" i="0" u="none" strike="noStrike" kern="100" cap="none" spc="0" normalizeH="0" baseline="0" noProof="0" dirty="0">
                        <a:ln>
                          <a:noFill/>
                        </a:ln>
                        <a:solidFill>
                          <a:schemeClr val="tx1"/>
                        </a:solidFill>
                        <a:effectLst/>
                        <a:uLnTx/>
                        <a:uFillTx/>
                        <a:latin typeface="+mn-ea"/>
                        <a:ea typeface="+mn-ea"/>
                        <a:cs typeface="+mn-cs"/>
                      </a:endParaRPr>
                    </a:p>
                  </a:txBody>
                  <a:tcPr marL="36000" marR="36000" marT="36000" marB="36000"/>
                </a:tc>
                <a:tc>
                  <a:txBody>
                    <a:bodyPr/>
                    <a:lstStyle/>
                    <a:p>
                      <a:pPr algn="l">
                        <a:spcAft>
                          <a:spcPts val="0"/>
                        </a:spcAft>
                      </a:pPr>
                      <a:r>
                        <a:rPr lang="ja-JP" altLang="en-US" sz="800" u="none" kern="100" dirty="0" smtClean="0">
                          <a:solidFill>
                            <a:srgbClr val="FF0000"/>
                          </a:solidFill>
                          <a:effectLst/>
                          <a:latin typeface="+mn-ea"/>
                          <a:ea typeface="+mn-ea"/>
                        </a:rPr>
                        <a:t>圏域内の一部で実施している</a:t>
                      </a:r>
                      <a:r>
                        <a:rPr lang="ja-JP" altLang="en-US" sz="800" u="none" kern="100" dirty="0" smtClean="0">
                          <a:solidFill>
                            <a:schemeClr val="tx1"/>
                          </a:solidFill>
                          <a:effectLst/>
                          <a:latin typeface="+mn-ea"/>
                          <a:ea typeface="+mn-ea"/>
                        </a:rPr>
                        <a:t>地域・職域連携推進協議会（</a:t>
                      </a:r>
                      <a:r>
                        <a:rPr lang="en-US" altLang="ja-JP" sz="800" u="none" kern="100" dirty="0" smtClean="0">
                          <a:solidFill>
                            <a:schemeClr val="tx1"/>
                          </a:solidFill>
                          <a:effectLst/>
                          <a:latin typeface="+mn-ea"/>
                          <a:ea typeface="+mn-ea"/>
                        </a:rPr>
                        <a:t>2</a:t>
                      </a:r>
                      <a:r>
                        <a:rPr lang="ja-JP" altLang="en-US" sz="800" u="none" kern="100" dirty="0" smtClean="0">
                          <a:solidFill>
                            <a:schemeClr val="tx1"/>
                          </a:solidFill>
                          <a:effectLst/>
                          <a:latin typeface="+mn-ea"/>
                          <a:ea typeface="+mn-ea"/>
                        </a:rPr>
                        <a:t>月下旬予定）や各市町の審議会・協議会等で、事業所、市町等関係機関と情報共有予定です。</a:t>
                      </a:r>
                      <a:endParaRPr lang="ja-JP" sz="800" u="none" kern="100" dirty="0">
                        <a:solidFill>
                          <a:schemeClr val="tx1"/>
                        </a:solidFill>
                        <a:effectLst/>
                        <a:latin typeface="+mn-ea"/>
                        <a:ea typeface="+mn-ea"/>
                      </a:endParaRPr>
                    </a:p>
                  </a:txBody>
                  <a:tcPr marL="36000" marR="36000" marT="36000" marB="3600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36000" marR="36000" marT="36000" marB="3600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会議や研修の場で情報共有を継続します。</a:t>
                      </a:r>
                    </a:p>
                  </a:txBody>
                  <a:tcPr marL="36000" marR="36000" marT="36000" marB="36000"/>
                </a:tc>
                <a:extLst>
                  <a:ext uri="{0D108BD9-81ED-4DB2-BD59-A6C34878D82A}">
                    <a16:rowId xmlns="" xmlns:a16="http://schemas.microsoft.com/office/drawing/2014/main" val="10012"/>
                  </a:ext>
                </a:extLst>
              </a:tr>
            </a:tbl>
          </a:graphicData>
        </a:graphic>
      </p:graphicFrame>
      <p:sp>
        <p:nvSpPr>
          <p:cNvPr id="5" name="Rectangle 50"/>
          <p:cNvSpPr>
            <a:spLocks noChangeArrowheads="1"/>
          </p:cNvSpPr>
          <p:nvPr/>
        </p:nvSpPr>
        <p:spPr bwMode="auto">
          <a:xfrm>
            <a:off x="171381" y="-28575"/>
            <a:ext cx="108775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117000" rIns="74295" bIns="8890" anchor="t" anchorCtr="0" upright="1">
            <a:noAutofit/>
          </a:bodyPr>
          <a:lstStyle/>
          <a:p>
            <a:pPr algn="just">
              <a:spcAft>
                <a:spcPts val="0"/>
              </a:spcAft>
            </a:pP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201</a:t>
            </a:r>
            <a:r>
              <a:rPr lang="en-US" alt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9</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年度</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　第</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7</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次大阪府医療計画ＰＤＣＡ進捗管理票　</a:t>
            </a:r>
            <a:r>
              <a:rPr lang="ja-JP" altLang="en-US" sz="1400" u="sng"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三島</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二次</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医療圏</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
        <p:nvSpPr>
          <p:cNvPr id="12" name="テキスト ボックス 1"/>
          <p:cNvSpPr txBox="1"/>
          <p:nvPr/>
        </p:nvSpPr>
        <p:spPr>
          <a:xfrm>
            <a:off x="10550299" y="38405"/>
            <a:ext cx="1288598" cy="31402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600" kern="100" dirty="0" smtClean="0">
                <a:effectLst/>
                <a:ea typeface="ＭＳ ゴシック"/>
                <a:cs typeface="Times New Roman"/>
              </a:rPr>
              <a:t>資料</a:t>
            </a:r>
            <a:r>
              <a:rPr lang="en-US" altLang="ja-JP" sz="1600" kern="100" dirty="0" smtClean="0">
                <a:effectLst/>
                <a:ea typeface="ＭＳ ゴシック"/>
                <a:cs typeface="Times New Roman"/>
              </a:rPr>
              <a:t>7</a:t>
            </a:r>
            <a:endParaRPr lang="ja-JP" sz="1600" kern="100" dirty="0">
              <a:effectLst/>
              <a:ea typeface="ＭＳ 明朝"/>
              <a:cs typeface="Times New Roman"/>
            </a:endParaRPr>
          </a:p>
        </p:txBody>
      </p:sp>
    </p:spTree>
    <p:extLst>
      <p:ext uri="{BB962C8B-B14F-4D97-AF65-F5344CB8AC3E}">
        <p14:creationId xmlns:p14="http://schemas.microsoft.com/office/powerpoint/2010/main" val="2290073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000957301"/>
              </p:ext>
            </p:extLst>
          </p:nvPr>
        </p:nvGraphicFramePr>
        <p:xfrm>
          <a:off x="171380" y="396409"/>
          <a:ext cx="11736000" cy="6567352"/>
        </p:xfrm>
        <a:graphic>
          <a:graphicData uri="http://schemas.openxmlformats.org/drawingml/2006/table">
            <a:tbl>
              <a:tblPr firstRow="1" firstCol="1" bandRow="1">
                <a:tableStyleId>{7DF18680-E054-41AD-8BC1-D1AEF772440D}</a:tableStyleId>
              </a:tblPr>
              <a:tblGrid>
                <a:gridCol w="339659">
                  <a:extLst>
                    <a:ext uri="{9D8B030D-6E8A-4147-A177-3AD203B41FA5}">
                      <a16:colId xmlns="" xmlns:a16="http://schemas.microsoft.com/office/drawing/2014/main" val="20000"/>
                    </a:ext>
                  </a:extLst>
                </a:gridCol>
                <a:gridCol w="3338240">
                  <a:extLst>
                    <a:ext uri="{9D8B030D-6E8A-4147-A177-3AD203B41FA5}">
                      <a16:colId xmlns="" xmlns:a16="http://schemas.microsoft.com/office/drawing/2014/main" val="20001"/>
                    </a:ext>
                  </a:extLst>
                </a:gridCol>
                <a:gridCol w="3114758">
                  <a:extLst>
                    <a:ext uri="{9D8B030D-6E8A-4147-A177-3AD203B41FA5}">
                      <a16:colId xmlns="" xmlns:a16="http://schemas.microsoft.com/office/drawing/2014/main" val="20002"/>
                    </a:ext>
                  </a:extLst>
                </a:gridCol>
                <a:gridCol w="1360920">
                  <a:extLst>
                    <a:ext uri="{9D8B030D-6E8A-4147-A177-3AD203B41FA5}">
                      <a16:colId xmlns="" xmlns:a16="http://schemas.microsoft.com/office/drawing/2014/main" val="20003"/>
                    </a:ext>
                  </a:extLst>
                </a:gridCol>
                <a:gridCol w="3582423">
                  <a:extLst>
                    <a:ext uri="{9D8B030D-6E8A-4147-A177-3AD203B41FA5}">
                      <a16:colId xmlns="" xmlns:a16="http://schemas.microsoft.com/office/drawing/2014/main" val="20004"/>
                    </a:ext>
                  </a:extLst>
                </a:gridCol>
              </a:tblGrid>
              <a:tr h="698999">
                <a:tc rowSpan="2">
                  <a:txBody>
                    <a:bodyPr/>
                    <a:lstStyle/>
                    <a:p>
                      <a:pPr algn="ctr">
                        <a:spcAft>
                          <a:spcPts val="0"/>
                        </a:spcAft>
                      </a:pPr>
                      <a:r>
                        <a:rPr lang="ja-JP" sz="700" kern="100" dirty="0">
                          <a:effectLst/>
                        </a:rPr>
                        <a:t>項目</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sz="800" kern="100" dirty="0">
                          <a:effectLst/>
                        </a:rPr>
                        <a:t>中間年（</a:t>
                      </a:r>
                      <a:r>
                        <a:rPr lang="en-US" sz="800" kern="100" dirty="0">
                          <a:effectLst/>
                        </a:rPr>
                        <a:t>2020</a:t>
                      </a:r>
                      <a:r>
                        <a:rPr lang="ja-JP" sz="800" kern="100" dirty="0">
                          <a:effectLst/>
                        </a:rPr>
                        <a:t>年）まで</a:t>
                      </a:r>
                      <a:r>
                        <a:rPr lang="ja-JP" altLang="en-US" sz="800" kern="100" dirty="0">
                          <a:effectLst/>
                        </a:rPr>
                        <a:t>の</a:t>
                      </a:r>
                      <a:r>
                        <a:rPr lang="ja-JP" sz="800" kern="100" dirty="0">
                          <a:effectLst/>
                        </a:rPr>
                        <a:t>取組み</a:t>
                      </a:r>
                    </a:p>
                    <a:p>
                      <a:pPr algn="ctr">
                        <a:spcAft>
                          <a:spcPts val="0"/>
                        </a:spcAft>
                      </a:pPr>
                      <a:r>
                        <a:rPr lang="ja-JP" sz="800" kern="100" dirty="0">
                          <a:effectLst/>
                        </a:rPr>
                        <a:t>（計画より転記）</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gridSpan="2">
                  <a:txBody>
                    <a:bodyPr/>
                    <a:lstStyle/>
                    <a:p>
                      <a:pPr algn="ctr">
                        <a:spcAft>
                          <a:spcPts val="0"/>
                        </a:spcAft>
                      </a:pPr>
                      <a:r>
                        <a:rPr lang="en-US" sz="800" kern="100" dirty="0" smtClean="0">
                          <a:effectLst/>
                        </a:rPr>
                        <a:t>201</a:t>
                      </a:r>
                      <a:r>
                        <a:rPr lang="en-US" altLang="ja-JP" sz="800" kern="100" dirty="0" smtClean="0">
                          <a:effectLst/>
                        </a:rPr>
                        <a:t>9</a:t>
                      </a:r>
                      <a:r>
                        <a:rPr lang="ja-JP" sz="800" kern="100" dirty="0" smtClean="0">
                          <a:effectLst/>
                        </a:rPr>
                        <a:t>年度</a:t>
                      </a:r>
                      <a:r>
                        <a:rPr lang="ja-JP" sz="800" kern="100" dirty="0">
                          <a:effectLst/>
                        </a:rPr>
                        <a:t>の取組内容</a:t>
                      </a:r>
                    </a:p>
                    <a:p>
                      <a:pPr algn="ctr">
                        <a:spcAft>
                          <a:spcPts val="0"/>
                        </a:spcAft>
                      </a:pPr>
                      <a:r>
                        <a:rPr lang="ja-JP" sz="800" kern="100" dirty="0">
                          <a:effectLst/>
                        </a:rPr>
                        <a:t>（左記取組み内容を記載）</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hMerge="1">
                  <a:txBody>
                    <a:bodyPr/>
                    <a:lstStyle/>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kern="100" dirty="0" smtClean="0">
                          <a:effectLst/>
                        </a:rPr>
                        <a:t>次</a:t>
                      </a:r>
                      <a:r>
                        <a:rPr lang="ja-JP" altLang="en-US" sz="800" kern="100" dirty="0">
                          <a:effectLst/>
                        </a:rPr>
                        <a:t>年度以降の予定</a:t>
                      </a:r>
                      <a:endParaRPr lang="ja-JP" alt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extLst>
                  <a:ext uri="{0D108BD9-81ED-4DB2-BD59-A6C34878D82A}">
                    <a16:rowId xmlns="" xmlns:a16="http://schemas.microsoft.com/office/drawing/2014/main" val="10000"/>
                  </a:ext>
                </a:extLst>
              </a:tr>
              <a:tr h="698999">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altLang="en-US" sz="800" kern="100" dirty="0" smtClean="0">
                          <a:effectLst/>
                        </a:rPr>
                        <a:t>取組み内容</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a:effectLst/>
                        </a:rPr>
                        <a:t>着手状況</a:t>
                      </a:r>
                      <a:endParaRPr lang="en-US" altLang="ja-JP" sz="800" kern="100" dirty="0">
                        <a:effectLst/>
                      </a:endParaRPr>
                    </a:p>
                    <a:p>
                      <a:pPr algn="l">
                        <a:spcAft>
                          <a:spcPts val="0"/>
                        </a:spcAft>
                      </a:pPr>
                      <a:r>
                        <a:rPr lang="ja-JP" altLang="en-US" sz="800" kern="100" dirty="0">
                          <a:effectLst/>
                        </a:rPr>
                        <a:t>　（◎：実施</a:t>
                      </a:r>
                      <a:endParaRPr lang="en-US" altLang="ja-JP" sz="800" kern="100" dirty="0">
                        <a:effectLst/>
                      </a:endParaRPr>
                    </a:p>
                    <a:p>
                      <a:pPr algn="l">
                        <a:spcAft>
                          <a:spcPts val="0"/>
                        </a:spcAft>
                      </a:pPr>
                      <a:r>
                        <a:rPr lang="ja-JP" altLang="en-US" sz="800" kern="100" dirty="0">
                          <a:effectLst/>
                        </a:rPr>
                        <a:t>　　○：今年度実施予定</a:t>
                      </a:r>
                      <a:endParaRPr lang="en-US" altLang="ja-JP" sz="800" kern="100" dirty="0">
                        <a:effectLst/>
                      </a:endParaRPr>
                    </a:p>
                    <a:p>
                      <a:pPr algn="l">
                        <a:spcAft>
                          <a:spcPts val="0"/>
                        </a:spcAft>
                      </a:pPr>
                      <a:r>
                        <a:rPr lang="ja-JP" altLang="en-US" sz="800" kern="100" dirty="0">
                          <a:effectLst/>
                        </a:rPr>
                        <a:t>　　△：次年度以降実施予定）</a:t>
                      </a:r>
                      <a:endParaRPr kumimoji="1" lang="ja-JP" altLang="en-US" sz="800" b="0" i="0" u="none" strike="noStrike" kern="1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vMerge="1">
                  <a:txBody>
                    <a:bodyPr/>
                    <a:lstStyle/>
                    <a:p>
                      <a:endParaRPr kumimoji="1" lang="ja-JP" altLang="en-US"/>
                    </a:p>
                  </a:txBody>
                  <a:tcPr/>
                </a:tc>
                <a:extLst>
                  <a:ext uri="{0D108BD9-81ED-4DB2-BD59-A6C34878D82A}">
                    <a16:rowId xmlns="" xmlns:a16="http://schemas.microsoft.com/office/drawing/2014/main" val="10001"/>
                  </a:ext>
                </a:extLst>
              </a:tr>
              <a:tr h="698999">
                <a:tc rowSpan="3">
                  <a:txBody>
                    <a:bodyPr/>
                    <a:lstStyle/>
                    <a:p>
                      <a:pPr algn="ctr">
                        <a:spcAft>
                          <a:spcPts val="0"/>
                        </a:spcAft>
                      </a:pPr>
                      <a:r>
                        <a:rPr lang="ja-JP" altLang="en-US" sz="700" kern="100" dirty="0">
                          <a:effectLst/>
                        </a:rPr>
                        <a:t>精神疾患</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多様な精神疾患等に対応できる医療機関について、それぞれの医療機能を明確にするとともに、三島医療圏の医療機関関係者等による協議の場を設置して、医療の充実と地域関係機関との連携体制の構築について検討します。また圏域だけでは対応できない疾患については、他圏域医療機関との連携を図り対応します。</a:t>
                      </a:r>
                      <a:endParaRPr kumimoji="1" lang="en-US" altLang="ja-JP" sz="800" b="0" i="0" u="none" strike="noStrike" kern="100" cap="none" spc="0" normalizeH="0" baseline="0" noProof="0" dirty="0" smtClean="0">
                        <a:ln>
                          <a:noFill/>
                        </a:ln>
                        <a:solidFill>
                          <a:schemeClr val="tx1"/>
                        </a:solidFill>
                        <a:effectLst/>
                        <a:uLnTx/>
                        <a:uFillTx/>
                        <a:latin typeface="+mn-lt"/>
                        <a:ea typeface="+mn-ea"/>
                        <a:cs typeface="+mn-cs"/>
                      </a:endParaRPr>
                    </a:p>
                  </a:txBody>
                  <a:tcPr marL="36000" marR="36000" marT="36000" marB="3600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大阪府三島精神医療懇話会（</a:t>
                      </a:r>
                      <a:r>
                        <a:rPr lang="en-US" altLang="ja-JP" sz="800" b="0" u="none" kern="100" dirty="0" smtClean="0">
                          <a:solidFill>
                            <a:schemeClr val="tx1"/>
                          </a:solidFill>
                          <a:effectLst/>
                          <a:latin typeface="+mn-ea"/>
                          <a:ea typeface="+mn-ea"/>
                          <a:cs typeface="Times New Roman" panose="02020603050405020304" pitchFamily="18" charset="0"/>
                        </a:rPr>
                        <a:t>10</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4</a:t>
                      </a:r>
                      <a:r>
                        <a:rPr lang="ja-JP" altLang="en-US" sz="800" b="0" u="none" kern="100" dirty="0" smtClean="0">
                          <a:solidFill>
                            <a:schemeClr val="tx1"/>
                          </a:solidFill>
                          <a:effectLst/>
                          <a:latin typeface="+mn-ea"/>
                          <a:ea typeface="+mn-ea"/>
                          <a:cs typeface="Times New Roman" panose="02020603050405020304" pitchFamily="18" charset="0"/>
                        </a:rPr>
                        <a:t>日）において、地域拠点医療機関の現状や課題、他圏域との連携状況などについて、特に妊産婦メンタルヘルスの支援体制を中心に情報交換や意見交換を行いました。</a:t>
                      </a:r>
                      <a:endParaRPr lang="en-US" altLang="ja-JP" sz="800" b="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kern="100" dirty="0" smtClean="0">
                          <a:solidFill>
                            <a:schemeClr val="tx1"/>
                          </a:solidFill>
                          <a:effectLst/>
                          <a:latin typeface="+mj-ea"/>
                          <a:ea typeface="+mn-ea"/>
                          <a:cs typeface="Times New Roman" panose="02020603050405020304" pitchFamily="18" charset="0"/>
                        </a:rPr>
                        <a:t>◎</a:t>
                      </a:r>
                      <a:endParaRPr kumimoji="1" lang="ja-JP" altLang="ja-JP" sz="800" b="0" u="none" kern="100" dirty="0" smtClean="0">
                        <a:solidFill>
                          <a:schemeClr val="tx1"/>
                        </a:solidFill>
                        <a:effectLst/>
                        <a:latin typeface="+mj-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u="none" kern="100" dirty="0" smtClean="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医療の充実と連携体制の構築について、意見交換や協議を進めます。</a:t>
                      </a:r>
                      <a:endParaRPr lang="en-US" altLang="ja-JP" sz="800" b="0" u="none" kern="100" dirty="0" smtClean="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27807" marR="27807" marT="0" marB="0"/>
                </a:tc>
                <a:extLst>
                  <a:ext uri="{0D108BD9-81ED-4DB2-BD59-A6C34878D82A}">
                    <a16:rowId xmlns="" xmlns:a16="http://schemas.microsoft.com/office/drawing/2014/main" val="10002"/>
                  </a:ext>
                </a:extLst>
              </a:tr>
              <a:tr h="698999">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長期入院者の退院をめざし、関係機関（市町・保健所・精神科病院・地域援助事業者等）による地域移行ネットワーク構築について検討します。</a:t>
                      </a: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精神科医療、保健、福祉等の関係機関による会議を開催し、長期入院者の退院促進に向けた取り組み等について情報共有し、意見交換を行います。（高槻市：</a:t>
                      </a:r>
                      <a:r>
                        <a:rPr lang="en-US" altLang="ja-JP" sz="800" b="0" u="none" kern="100" dirty="0" smtClean="0">
                          <a:solidFill>
                            <a:schemeClr val="tx1"/>
                          </a:solidFill>
                          <a:effectLst/>
                          <a:latin typeface="+mn-ea"/>
                          <a:ea typeface="+mn-ea"/>
                          <a:cs typeface="Times New Roman" panose="02020603050405020304" pitchFamily="18" charset="0"/>
                        </a:rPr>
                        <a:t>12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19</a:t>
                      </a:r>
                      <a:r>
                        <a:rPr lang="ja-JP" altLang="en-US" sz="800" b="0" u="none" kern="100" dirty="0" smtClean="0">
                          <a:solidFill>
                            <a:schemeClr val="tx1"/>
                          </a:solidFill>
                          <a:effectLst/>
                          <a:latin typeface="+mn-ea"/>
                          <a:ea typeface="+mn-ea"/>
                          <a:cs typeface="Times New Roman" panose="02020603050405020304" pitchFamily="18" charset="0"/>
                        </a:rPr>
                        <a:t>日実施、茨木保健所管内：</a:t>
                      </a:r>
                      <a:r>
                        <a:rPr lang="en-US" altLang="ja-JP" sz="800" b="0" u="none" kern="100" dirty="0" smtClean="0">
                          <a:solidFill>
                            <a:schemeClr val="tx1"/>
                          </a:solidFill>
                          <a:effectLst/>
                          <a:latin typeface="+mn-ea"/>
                          <a:ea typeface="+mn-ea"/>
                          <a:cs typeface="Times New Roman" panose="02020603050405020304" pitchFamily="18" charset="0"/>
                        </a:rPr>
                        <a:t>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21</a:t>
                      </a:r>
                      <a:r>
                        <a:rPr lang="ja-JP" altLang="en-US" sz="800" b="0" u="none" kern="100" dirty="0" smtClean="0">
                          <a:solidFill>
                            <a:schemeClr val="tx1"/>
                          </a:solidFill>
                          <a:effectLst/>
                          <a:latin typeface="+mn-ea"/>
                          <a:ea typeface="+mn-ea"/>
                          <a:cs typeface="Times New Roman" panose="02020603050405020304" pitchFamily="18" charset="0"/>
                        </a:rPr>
                        <a:t>日予定）</a:t>
                      </a:r>
                      <a:endParaRPr lang="en-US" altLang="ja-JP" sz="800" b="0" u="none"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kern="100" dirty="0" smtClean="0">
                          <a:solidFill>
                            <a:schemeClr val="tx1"/>
                          </a:solidFill>
                          <a:effectLst/>
                          <a:latin typeface="+mj-ea"/>
                          <a:ea typeface="+mn-ea"/>
                          <a:cs typeface="Times New Roman" panose="02020603050405020304" pitchFamily="18" charset="0"/>
                        </a:rPr>
                        <a:t>○</a:t>
                      </a:r>
                      <a:endParaRPr kumimoji="1" lang="en-US" altLang="ja-JP" sz="800" b="0" u="none" kern="100" dirty="0" smtClean="0">
                        <a:solidFill>
                          <a:schemeClr val="tx1"/>
                        </a:solidFill>
                        <a:effectLst/>
                        <a:latin typeface="+mj-ea"/>
                        <a:ea typeface="+mn-ea"/>
                        <a:cs typeface="Times New Roman" panose="02020603050405020304" pitchFamily="18" charset="0"/>
                      </a:endParaRPr>
                    </a:p>
                  </a:txBody>
                  <a:tcPr marL="27807" marR="27807" marT="0" marB="0" anchor="ctr"/>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関係機関による会議を開催し、ネットワーク構築について意見交換を行います。</a:t>
                      </a:r>
                      <a:endParaRPr lang="en-US" altLang="ja-JP" sz="800" b="0" u="none" kern="100" dirty="0" smtClean="0">
                        <a:solidFill>
                          <a:schemeClr val="tx1"/>
                        </a:solidFill>
                        <a:effectLst/>
                        <a:latin typeface="+mn-ea"/>
                        <a:ea typeface="+mn-ea"/>
                        <a:cs typeface="Times New Roman" panose="02020603050405020304" pitchFamily="18" charset="0"/>
                      </a:endParaRPr>
                    </a:p>
                  </a:txBody>
                  <a:tcPr marL="27807" marR="27807" marT="0" marB="0"/>
                </a:tc>
              </a:tr>
              <a:tr h="698999">
                <a:tc vMerge="1">
                  <a:txBody>
                    <a:bodyPr/>
                    <a:lstStyle/>
                    <a:p>
                      <a:endParaRPr kumimoji="1" lang="ja-JP" altLang="en-US"/>
                    </a:p>
                  </a:txBody>
                  <a:tcPr/>
                </a:tc>
                <a:tc>
                  <a:txBody>
                    <a:bodyPr/>
                    <a:lstStyle/>
                    <a:p>
                      <a:pPr algn="l">
                        <a:spcAft>
                          <a:spcPts val="0"/>
                        </a:spcAft>
                      </a:pPr>
                      <a:r>
                        <a:rPr lang="ja-JP" altLang="en-US" sz="800" b="0" u="none" kern="100" dirty="0" smtClean="0">
                          <a:solidFill>
                            <a:schemeClr val="tx1"/>
                          </a:solidFill>
                          <a:effectLst/>
                          <a:latin typeface="+mn-ea"/>
                          <a:ea typeface="+mn-ea"/>
                        </a:rPr>
                        <a:t>自殺対策推進のため、関係機関（市町・保健所・医療機関・消防・警察等）との連携を図り、啓発活動を行うとともに自殺未遂者支援の充実に</a:t>
                      </a:r>
                      <a:r>
                        <a:rPr lang="ja-JP" altLang="en-US" sz="800" b="0" u="none" strike="noStrike" kern="100" dirty="0" smtClean="0">
                          <a:solidFill>
                            <a:schemeClr val="tx1"/>
                          </a:solidFill>
                          <a:effectLst/>
                          <a:latin typeface="+mn-ea"/>
                          <a:ea typeface="+mn-ea"/>
                        </a:rPr>
                        <a:t>取り組みます。</a:t>
                      </a:r>
                      <a:endParaRPr lang="en-US" altLang="ja-JP" sz="800" b="0" u="none" strike="noStrike" kern="100" dirty="0" smtClean="0">
                        <a:solidFill>
                          <a:schemeClr val="tx1"/>
                        </a:solidFill>
                        <a:effectLst/>
                        <a:latin typeface="+mn-ea"/>
                        <a:ea typeface="+mn-ea"/>
                      </a:endParaRP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警察等と連携した自殺未遂者支援事業をはじめ、大阪府三島救命救急センターとの自殺未遂者支援連携事業や自殺対策ネットワーク会議等の各種</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lang="ja-JP" altLang="en-US" sz="800" b="0" u="none" kern="100" dirty="0" smtClean="0">
                          <a:solidFill>
                            <a:schemeClr val="tx1"/>
                          </a:solidFill>
                          <a:effectLst/>
                          <a:latin typeface="+mn-ea"/>
                          <a:ea typeface="+mn-ea"/>
                          <a:cs typeface="Times New Roman" panose="02020603050405020304" pitchFamily="18" charset="0"/>
                        </a:rPr>
                        <a:t>を行います（高槻市：</a:t>
                      </a:r>
                      <a:r>
                        <a:rPr lang="en-US" altLang="ja-JP" sz="800" b="0" u="none" kern="100" dirty="0" smtClean="0">
                          <a:solidFill>
                            <a:schemeClr val="tx1"/>
                          </a:solidFill>
                          <a:effectLst/>
                          <a:latin typeface="+mn-ea"/>
                          <a:ea typeface="+mn-ea"/>
                          <a:cs typeface="Times New Roman" panose="02020603050405020304" pitchFamily="18" charset="0"/>
                        </a:rPr>
                        <a:t>11</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14</a:t>
                      </a:r>
                      <a:r>
                        <a:rPr lang="ja-JP" altLang="en-US" sz="800" b="0" u="none" kern="100" dirty="0" smtClean="0">
                          <a:solidFill>
                            <a:schemeClr val="tx1"/>
                          </a:solidFill>
                          <a:effectLst/>
                          <a:latin typeface="+mn-ea"/>
                          <a:ea typeface="+mn-ea"/>
                          <a:cs typeface="Times New Roman" panose="02020603050405020304" pitchFamily="18" charset="0"/>
                        </a:rPr>
                        <a:t>日実施、</a:t>
                      </a:r>
                      <a:r>
                        <a:rPr lang="en-US" altLang="ja-JP" sz="800" b="0" u="none" kern="100" dirty="0" smtClean="0">
                          <a:solidFill>
                            <a:schemeClr val="tx1"/>
                          </a:solidFill>
                          <a:effectLst/>
                          <a:latin typeface="+mn-ea"/>
                          <a:ea typeface="+mn-ea"/>
                          <a:cs typeface="Times New Roman" panose="02020603050405020304" pitchFamily="18" charset="0"/>
                        </a:rPr>
                        <a:t>2</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4</a:t>
                      </a:r>
                      <a:r>
                        <a:rPr lang="ja-JP" altLang="en-US" sz="800" b="0" u="none" kern="100" dirty="0" smtClean="0">
                          <a:solidFill>
                            <a:schemeClr val="tx1"/>
                          </a:solidFill>
                          <a:effectLst/>
                          <a:latin typeface="+mn-ea"/>
                          <a:ea typeface="+mn-ea"/>
                          <a:cs typeface="Times New Roman" panose="02020603050405020304" pitchFamily="18" charset="0"/>
                        </a:rPr>
                        <a:t>日予定、茨木保健所管内：</a:t>
                      </a:r>
                      <a:r>
                        <a:rPr lang="en-US" altLang="ja-JP" sz="800" b="0" u="none" kern="100" dirty="0" smtClean="0">
                          <a:solidFill>
                            <a:schemeClr val="tx1"/>
                          </a:solidFill>
                          <a:effectLst/>
                          <a:latin typeface="+mn-ea"/>
                          <a:ea typeface="+mn-ea"/>
                          <a:cs typeface="Times New Roman" panose="02020603050405020304" pitchFamily="18" charset="0"/>
                        </a:rPr>
                        <a:t>1</a:t>
                      </a:r>
                      <a:r>
                        <a:rPr lang="ja-JP" altLang="en-US" sz="800" b="0" u="none" kern="100" dirty="0" smtClean="0">
                          <a:solidFill>
                            <a:schemeClr val="tx1"/>
                          </a:solidFill>
                          <a:effectLst/>
                          <a:latin typeface="+mn-ea"/>
                          <a:ea typeface="+mn-ea"/>
                          <a:cs typeface="Times New Roman" panose="02020603050405020304" pitchFamily="18" charset="0"/>
                        </a:rPr>
                        <a:t>月</a:t>
                      </a:r>
                      <a:r>
                        <a:rPr lang="en-US" altLang="ja-JP" sz="800" b="0" u="none" kern="100" dirty="0" smtClean="0">
                          <a:solidFill>
                            <a:schemeClr val="tx1"/>
                          </a:solidFill>
                          <a:effectLst/>
                          <a:latin typeface="+mn-ea"/>
                          <a:ea typeface="+mn-ea"/>
                          <a:cs typeface="Times New Roman" panose="02020603050405020304" pitchFamily="18" charset="0"/>
                        </a:rPr>
                        <a:t>30</a:t>
                      </a:r>
                      <a:r>
                        <a:rPr lang="ja-JP" altLang="en-US" sz="800" b="0" u="none" kern="100" dirty="0" smtClean="0">
                          <a:solidFill>
                            <a:schemeClr val="tx1"/>
                          </a:solidFill>
                          <a:effectLst/>
                          <a:latin typeface="+mn-ea"/>
                          <a:ea typeface="+mn-ea"/>
                          <a:cs typeface="Times New Roman" panose="02020603050405020304" pitchFamily="18" charset="0"/>
                        </a:rPr>
                        <a:t>日予定）</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en-US" altLang="ja-JP" sz="800" b="0" u="none" kern="100" dirty="0" smtClean="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関係機関と連携を図り、自殺未遂者支援事業及び啓発活動を引き続き実施します。</a:t>
                      </a:r>
                      <a:endParaRPr lang="en-US" altLang="ja-JP" sz="800" b="0" u="none" kern="100" dirty="0" smtClean="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 xmlns:a16="http://schemas.microsoft.com/office/drawing/2014/main" val="10003"/>
                  </a:ext>
                </a:extLst>
              </a:tr>
              <a:tr h="698999">
                <a:tc>
                  <a:txBody>
                    <a:bodyPr/>
                    <a:lstStyle/>
                    <a:p>
                      <a:pPr algn="ctr">
                        <a:spcAft>
                          <a:spcPts val="0"/>
                        </a:spcAft>
                      </a:pPr>
                      <a:r>
                        <a:rPr lang="zh-TW" altLang="en-US" sz="700" kern="100" dirty="0">
                          <a:effectLst/>
                        </a:rPr>
                        <a:t>救急医療、災害医療</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u="none" kern="100" dirty="0" smtClean="0">
                          <a:solidFill>
                            <a:schemeClr val="tx1"/>
                          </a:solidFill>
                          <a:effectLst/>
                        </a:rPr>
                        <a:t>三次救急医療機関及び災害拠点病院が一層円滑に機能できるよう、耐震化の早期実現及び、安定的・持続可能な医療提供体制の構築に向けて、関係機関において検討を進めていきます。</a:t>
                      </a:r>
                      <a:endParaRPr lang="ja-JP" altLang="en-US" sz="800" u="none" kern="100" dirty="0">
                        <a:solidFill>
                          <a:schemeClr val="tx1"/>
                        </a:solidFill>
                        <a:effectLst/>
                      </a:endParaRP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三次救急医療機関及び災害拠点病院である大阪府三島救命救急センターが円滑に移転できるよう、関係機関で具体的な医療体制や行政支援に関する協議を進めました。</a:t>
                      </a:r>
                      <a:endParaRPr lang="en-US" altLang="ja-JP" sz="800" b="0" u="none"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u="none" kern="100" dirty="0" smtClean="0">
                          <a:solidFill>
                            <a:schemeClr val="tx1"/>
                          </a:solidFill>
                          <a:effectLst/>
                          <a:latin typeface="+mj-ea"/>
                          <a:ea typeface="+mj-ea"/>
                          <a:cs typeface="Times New Roman" panose="02020603050405020304" pitchFamily="18" charset="0"/>
                        </a:rPr>
                        <a:t>◎</a:t>
                      </a:r>
                      <a:endParaRPr lang="ja-JP" sz="800" b="0" u="none" kern="100" dirty="0">
                        <a:solidFill>
                          <a:schemeClr val="tx1"/>
                        </a:solidFill>
                        <a:effectLst/>
                        <a:latin typeface="+mj-ea"/>
                        <a:ea typeface="+mj-ea"/>
                        <a:cs typeface="Times New Roman" panose="02020603050405020304" pitchFamily="18" charset="0"/>
                      </a:endParaRPr>
                    </a:p>
                  </a:txBody>
                  <a:tcPr marL="27807" marR="27807" marT="0" marB="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令和</a:t>
                      </a:r>
                      <a:r>
                        <a:rPr lang="en-US" altLang="ja-JP" sz="800" b="0" u="none" kern="100" dirty="0" smtClean="0">
                          <a:solidFill>
                            <a:schemeClr val="tx1"/>
                          </a:solidFill>
                          <a:effectLst/>
                          <a:latin typeface="+mn-ea"/>
                          <a:ea typeface="+mn-ea"/>
                          <a:cs typeface="Times New Roman" panose="02020603050405020304" pitchFamily="18" charset="0"/>
                        </a:rPr>
                        <a:t>4</a:t>
                      </a:r>
                      <a:r>
                        <a:rPr lang="ja-JP" altLang="en-US" sz="800" b="0" u="none" kern="100" dirty="0" smtClean="0">
                          <a:solidFill>
                            <a:schemeClr val="tx1"/>
                          </a:solidFill>
                          <a:effectLst/>
                          <a:latin typeface="+mn-ea"/>
                          <a:ea typeface="+mn-ea"/>
                          <a:cs typeface="Times New Roman" panose="02020603050405020304" pitchFamily="18" charset="0"/>
                        </a:rPr>
                        <a:t>年度に予定されている移転が円滑に行われるよう、引き続き、関係機関と具体的な医療体制等について協議を進めます。</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 xmlns:a16="http://schemas.microsoft.com/office/drawing/2014/main" val="10004"/>
                  </a:ext>
                </a:extLst>
              </a:tr>
              <a:tr h="698999">
                <a:tc rowSpan="3">
                  <a:txBody>
                    <a:bodyPr/>
                    <a:lstStyle/>
                    <a:p>
                      <a:pPr algn="ctr">
                        <a:spcAft>
                          <a:spcPts val="0"/>
                        </a:spcAft>
                      </a:pPr>
                      <a:r>
                        <a:rPr lang="ja-JP" altLang="en-US" sz="700" kern="100" dirty="0">
                          <a:effectLst/>
                        </a:rPr>
                        <a:t>周産期医療、小児医療</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u="none" kern="100" dirty="0" smtClean="0">
                          <a:solidFill>
                            <a:schemeClr val="tx1"/>
                          </a:solidFill>
                          <a:effectLst/>
                          <a:latin typeface="+mn-ea"/>
                          <a:ea typeface="+mn-ea"/>
                        </a:rPr>
                        <a:t>要養育支援者情報提供票の活用による医療機関と保健機関の連携により、支援の必要な妊産婦・乳幼児を適時把握し、児童虐待の発生を予防する</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a:t>
                      </a:r>
                      <a:r>
                        <a:rPr lang="ja-JP" altLang="en-US" sz="800" u="none" kern="100" dirty="0" smtClean="0">
                          <a:solidFill>
                            <a:schemeClr val="tx1"/>
                          </a:solidFill>
                          <a:effectLst/>
                          <a:latin typeface="+mn-ea"/>
                          <a:ea typeface="+mn-ea"/>
                        </a:rPr>
                        <a:t>を推進します。</a:t>
                      </a:r>
                      <a:endParaRPr lang="ja-JP" altLang="en-US" sz="800" u="none"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要養育支援者情報提供票を活用し、必要に応じ家庭訪問等の対応を行うことにより、児童虐待発生予防に取り組みました。</a:t>
                      </a:r>
                      <a:endParaRPr lang="en-US" altLang="ja-JP" sz="800" b="0" u="none"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要養育支援者情報提供票を活用し、児童虐待発生予防の</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取組みを</a:t>
                      </a:r>
                      <a:r>
                        <a:rPr lang="ja-JP" altLang="en-US" sz="800" b="0" u="none" kern="100" dirty="0" smtClean="0">
                          <a:solidFill>
                            <a:schemeClr val="tx1"/>
                          </a:solidFill>
                          <a:effectLst/>
                          <a:latin typeface="+mn-ea"/>
                          <a:ea typeface="+mn-ea"/>
                          <a:cs typeface="Times New Roman" panose="02020603050405020304" pitchFamily="18" charset="0"/>
                        </a:rPr>
                        <a:t>継続します。救急告示医療機関に虐待児早期発見体制の整備状況を継続して確認します。</a:t>
                      </a:r>
                    </a:p>
                  </a:txBody>
                  <a:tcPr marL="27807" marR="27807" marT="0" marB="0"/>
                </a:tc>
                <a:extLst>
                  <a:ext uri="{0D108BD9-81ED-4DB2-BD59-A6C34878D82A}">
                    <a16:rowId xmlns="" xmlns:a16="http://schemas.microsoft.com/office/drawing/2014/main" val="10009"/>
                  </a:ext>
                </a:extLst>
              </a:tr>
              <a:tr h="698999">
                <a:tc vMerge="1">
                  <a:txBody>
                    <a:bodyPr/>
                    <a:lstStyle/>
                    <a:p>
                      <a:endParaRPr kumimoji="1" lang="ja-JP" altLang="en-US"/>
                    </a:p>
                  </a:txBody>
                  <a:tcPr/>
                </a:tc>
                <a:tc>
                  <a:txBody>
                    <a:bodyPr/>
                    <a:lstStyle/>
                    <a:p>
                      <a:pPr algn="l">
                        <a:spcAft>
                          <a:spcPts val="0"/>
                        </a:spcAft>
                      </a:pPr>
                      <a:r>
                        <a:rPr lang="ja-JP" altLang="en-US" sz="800" b="0" u="none" kern="100" dirty="0" smtClean="0">
                          <a:solidFill>
                            <a:schemeClr val="tx1"/>
                          </a:solidFill>
                          <a:effectLst/>
                          <a:latin typeface="+mn-ea"/>
                          <a:ea typeface="+mn-ea"/>
                        </a:rPr>
                        <a:t>地域における保健・医療・福祉・教育機関等の連携会議・症例検討・研修会等によるネットワーク構築を進めます。</a:t>
                      </a:r>
                      <a:endParaRPr lang="ja-JP" altLang="en-US" sz="800" b="0" u="none"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市町の要保護児童対策地域協議会において症例検討を行いました（高槻市：年</a:t>
                      </a:r>
                      <a:r>
                        <a:rPr lang="en-US" altLang="ja-JP" sz="800" b="0" u="none" kern="100" dirty="0" smtClean="0">
                          <a:solidFill>
                            <a:schemeClr val="tx1"/>
                          </a:solidFill>
                          <a:effectLst/>
                          <a:latin typeface="+mn-ea"/>
                          <a:ea typeface="+mn-ea"/>
                          <a:cs typeface="Times New Roman" panose="02020603050405020304" pitchFamily="18" charset="0"/>
                        </a:rPr>
                        <a:t>31</a:t>
                      </a:r>
                      <a:r>
                        <a:rPr lang="ja-JP" altLang="en-US" sz="800" b="0" u="none" kern="100" dirty="0" smtClean="0">
                          <a:solidFill>
                            <a:schemeClr val="tx1"/>
                          </a:solidFill>
                          <a:effectLst/>
                          <a:latin typeface="+mn-ea"/>
                          <a:ea typeface="+mn-ea"/>
                          <a:cs typeface="Times New Roman" panose="02020603050405020304" pitchFamily="18" charset="0"/>
                        </a:rPr>
                        <a:t>回、茨木市：年</a:t>
                      </a:r>
                      <a:r>
                        <a:rPr lang="en-US" altLang="ja-JP" sz="800" b="0" u="none" kern="100" dirty="0" smtClean="0">
                          <a:solidFill>
                            <a:schemeClr val="tx1"/>
                          </a:solidFill>
                          <a:effectLst/>
                          <a:latin typeface="+mn-ea"/>
                          <a:ea typeface="+mn-ea"/>
                          <a:cs typeface="Times New Roman" panose="02020603050405020304" pitchFamily="18" charset="0"/>
                        </a:rPr>
                        <a:t>26</a:t>
                      </a:r>
                      <a:r>
                        <a:rPr lang="ja-JP" altLang="en-US" sz="800" b="0" u="none" kern="100" dirty="0" smtClean="0">
                          <a:solidFill>
                            <a:schemeClr val="tx1"/>
                          </a:solidFill>
                          <a:effectLst/>
                          <a:latin typeface="+mn-ea"/>
                          <a:ea typeface="+mn-ea"/>
                          <a:cs typeface="Times New Roman" panose="02020603050405020304" pitchFamily="18" charset="0"/>
                        </a:rPr>
                        <a:t>回、摂津市：年</a:t>
                      </a:r>
                      <a:r>
                        <a:rPr lang="en-US" altLang="ja-JP" sz="800" b="0" u="none" kern="100" dirty="0" smtClean="0">
                          <a:solidFill>
                            <a:schemeClr val="tx1"/>
                          </a:solidFill>
                          <a:effectLst/>
                          <a:latin typeface="+mn-ea"/>
                          <a:ea typeface="+mn-ea"/>
                          <a:cs typeface="Times New Roman" panose="02020603050405020304" pitchFamily="18" charset="0"/>
                        </a:rPr>
                        <a:t>20</a:t>
                      </a:r>
                      <a:r>
                        <a:rPr lang="ja-JP" altLang="en-US" sz="800" b="0" u="none" kern="100" dirty="0" smtClean="0">
                          <a:solidFill>
                            <a:schemeClr val="tx1"/>
                          </a:solidFill>
                          <a:effectLst/>
                          <a:latin typeface="+mn-ea"/>
                          <a:ea typeface="+mn-ea"/>
                          <a:cs typeface="Times New Roman" panose="02020603050405020304" pitchFamily="18" charset="0"/>
                        </a:rPr>
                        <a:t>回、島本町：年</a:t>
                      </a:r>
                      <a:r>
                        <a:rPr lang="en-US" altLang="ja-JP" sz="800" b="0" u="none" kern="100" dirty="0" smtClean="0">
                          <a:solidFill>
                            <a:schemeClr val="tx1"/>
                          </a:solidFill>
                          <a:effectLst/>
                          <a:latin typeface="+mn-ea"/>
                          <a:ea typeface="+mn-ea"/>
                          <a:cs typeface="Times New Roman" panose="02020603050405020304" pitchFamily="18" charset="0"/>
                        </a:rPr>
                        <a:t>8</a:t>
                      </a:r>
                      <a:r>
                        <a:rPr lang="ja-JP" altLang="en-US" sz="800" b="0" u="none" kern="100" dirty="0" smtClean="0">
                          <a:solidFill>
                            <a:schemeClr val="tx1"/>
                          </a:solidFill>
                          <a:effectLst/>
                          <a:latin typeface="+mn-ea"/>
                          <a:ea typeface="+mn-ea"/>
                          <a:cs typeface="Times New Roman" panose="02020603050405020304" pitchFamily="18" charset="0"/>
                        </a:rPr>
                        <a:t>回）。</a:t>
                      </a:r>
                      <a:endParaRPr lang="en-US" altLang="ja-JP" sz="800" b="0" u="none" strike="noStrike" kern="100" dirty="0" smtClean="0">
                        <a:solidFill>
                          <a:schemeClr val="tx1"/>
                        </a:solidFill>
                        <a:effectLst/>
                        <a:latin typeface="+mn-ea"/>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u="none" strike="noStrike" kern="100" dirty="0" smtClean="0">
                          <a:solidFill>
                            <a:schemeClr val="tx1"/>
                          </a:solidFill>
                          <a:effectLst/>
                          <a:latin typeface="+mn-ea"/>
                          <a:ea typeface="+mn-ea"/>
                          <a:cs typeface="Times New Roman" panose="02020603050405020304" pitchFamily="18" charset="0"/>
                        </a:rPr>
                        <a:t>また、茨木保健所管内で子育て中の親に対する関係機関対象の研修会（</a:t>
                      </a:r>
                      <a:r>
                        <a:rPr lang="en-US" altLang="ja-JP" sz="800" b="0" u="none" strike="noStrike" kern="100" dirty="0" smtClean="0">
                          <a:solidFill>
                            <a:schemeClr val="tx1"/>
                          </a:solidFill>
                          <a:effectLst/>
                          <a:latin typeface="+mn-ea"/>
                          <a:ea typeface="+mn-ea"/>
                          <a:cs typeface="Times New Roman" panose="02020603050405020304" pitchFamily="18" charset="0"/>
                        </a:rPr>
                        <a:t>11</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13</a:t>
                      </a:r>
                      <a:r>
                        <a:rPr lang="ja-JP" altLang="en-US" sz="800" b="0" u="none" strike="noStrike" kern="100" dirty="0" smtClean="0">
                          <a:solidFill>
                            <a:schemeClr val="tx1"/>
                          </a:solidFill>
                          <a:effectLst/>
                          <a:latin typeface="+mn-ea"/>
                          <a:ea typeface="+mn-ea"/>
                          <a:cs typeface="Times New Roman" panose="02020603050405020304" pitchFamily="18" charset="0"/>
                        </a:rPr>
                        <a:t>日）を実施しました。小児訪問看護事業所とワーキングを開催</a:t>
                      </a:r>
                      <a:r>
                        <a:rPr lang="en-US" altLang="ja-JP" sz="800" b="0" u="none" strike="noStrike" kern="100" dirty="0" smtClean="0">
                          <a:solidFill>
                            <a:schemeClr val="tx1"/>
                          </a:solidFill>
                          <a:effectLst/>
                          <a:latin typeface="+mn-ea"/>
                          <a:ea typeface="+mn-ea"/>
                          <a:cs typeface="Times New Roman" panose="02020603050405020304" pitchFamily="18" charset="0"/>
                        </a:rPr>
                        <a:t>(7</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18</a:t>
                      </a:r>
                      <a:r>
                        <a:rPr lang="ja-JP" altLang="en-US" sz="800" b="0" u="none" strike="noStrike" kern="100" dirty="0" smtClean="0">
                          <a:solidFill>
                            <a:schemeClr val="tx1"/>
                          </a:solidFill>
                          <a:effectLst/>
                          <a:latin typeface="+mn-ea"/>
                          <a:ea typeface="+mn-ea"/>
                          <a:cs typeface="Times New Roman" panose="02020603050405020304" pitchFamily="18" charset="0"/>
                        </a:rPr>
                        <a:t>日、</a:t>
                      </a:r>
                      <a:r>
                        <a:rPr lang="en-US" altLang="ja-JP" sz="800" b="0" u="none" strike="noStrike" kern="100" dirty="0" smtClean="0">
                          <a:solidFill>
                            <a:schemeClr val="tx1"/>
                          </a:solidFill>
                          <a:effectLst/>
                          <a:latin typeface="+mn-ea"/>
                          <a:ea typeface="+mn-ea"/>
                          <a:cs typeface="Times New Roman" panose="02020603050405020304" pitchFamily="18" charset="0"/>
                        </a:rPr>
                        <a:t>10</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8</a:t>
                      </a:r>
                      <a:r>
                        <a:rPr lang="ja-JP" altLang="en-US" sz="800" b="0" u="none" strike="noStrike" kern="100" dirty="0" smtClean="0">
                          <a:solidFill>
                            <a:schemeClr val="tx1"/>
                          </a:solidFill>
                          <a:effectLst/>
                          <a:latin typeface="+mn-ea"/>
                          <a:ea typeface="+mn-ea"/>
                          <a:cs typeface="Times New Roman" panose="02020603050405020304" pitchFamily="18" charset="0"/>
                        </a:rPr>
                        <a:t>日</a:t>
                      </a:r>
                      <a:r>
                        <a:rPr lang="en-US" altLang="ja-JP" sz="800" b="0" u="none" strike="noStrike" kern="100" dirty="0" smtClean="0">
                          <a:solidFill>
                            <a:schemeClr val="tx1"/>
                          </a:solidFill>
                          <a:effectLst/>
                          <a:latin typeface="+mn-ea"/>
                          <a:ea typeface="+mn-ea"/>
                          <a:cs typeface="Times New Roman" panose="02020603050405020304" pitchFamily="18" charset="0"/>
                        </a:rPr>
                        <a:t>)</a:t>
                      </a:r>
                      <a:r>
                        <a:rPr lang="ja-JP" altLang="en-US" sz="800" b="0" u="none" strike="noStrike" kern="100" dirty="0" smtClean="0">
                          <a:solidFill>
                            <a:schemeClr val="tx1"/>
                          </a:solidFill>
                          <a:effectLst/>
                          <a:latin typeface="+mn-ea"/>
                          <a:ea typeface="+mn-ea"/>
                          <a:cs typeface="Times New Roman" panose="02020603050405020304" pitchFamily="18" charset="0"/>
                        </a:rPr>
                        <a:t>し、医療的ケア児の在宅医療支援ネットワーク会議を、医療、福祉、教育機関と開催しました（</a:t>
                      </a:r>
                      <a:r>
                        <a:rPr lang="en-US" altLang="ja-JP" sz="800" b="0" u="none" strike="noStrike" kern="100" dirty="0" smtClean="0">
                          <a:solidFill>
                            <a:schemeClr val="tx1"/>
                          </a:solidFill>
                          <a:effectLst/>
                          <a:latin typeface="+mn-ea"/>
                          <a:ea typeface="+mn-ea"/>
                          <a:cs typeface="Times New Roman" panose="02020603050405020304" pitchFamily="18" charset="0"/>
                        </a:rPr>
                        <a:t>11</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10</a:t>
                      </a:r>
                      <a:r>
                        <a:rPr lang="ja-JP" altLang="en-US" sz="800" b="0" u="none" strike="noStrike" kern="100" dirty="0" smtClean="0">
                          <a:solidFill>
                            <a:schemeClr val="tx1"/>
                          </a:solidFill>
                          <a:effectLst/>
                          <a:latin typeface="+mn-ea"/>
                          <a:ea typeface="+mn-ea"/>
                          <a:cs typeface="Times New Roman" panose="02020603050405020304" pitchFamily="18" charset="0"/>
                        </a:rPr>
                        <a:t>日）。</a:t>
                      </a:r>
                      <a:endParaRPr lang="en-US" altLang="ja-JP" sz="800" b="0" u="none" strike="noStrike" kern="100" smtClean="0">
                        <a:solidFill>
                          <a:schemeClr val="tx1"/>
                        </a:solidFill>
                        <a:effectLst/>
                        <a:latin typeface="+mn-ea"/>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u="none" strike="noStrike" kern="100" smtClean="0">
                          <a:solidFill>
                            <a:schemeClr val="tx1"/>
                          </a:solidFill>
                          <a:effectLst/>
                          <a:latin typeface="+mn-ea"/>
                          <a:ea typeface="+mn-ea"/>
                          <a:cs typeface="Times New Roman" panose="02020603050405020304" pitchFamily="18" charset="0"/>
                        </a:rPr>
                        <a:t>高槻</a:t>
                      </a:r>
                      <a:r>
                        <a:rPr lang="ja-JP" altLang="en-US" sz="800" b="0" u="none" strike="noStrike" kern="100" dirty="0" smtClean="0">
                          <a:solidFill>
                            <a:schemeClr val="tx1"/>
                          </a:solidFill>
                          <a:effectLst/>
                          <a:latin typeface="+mn-ea"/>
                          <a:ea typeface="+mn-ea"/>
                          <a:cs typeface="Times New Roman" panose="02020603050405020304" pitchFamily="18" charset="0"/>
                        </a:rPr>
                        <a:t>市内で周産期医療機関の連絡会を　</a:t>
                      </a:r>
                      <a:r>
                        <a:rPr lang="en-US" altLang="ja-JP" sz="800" b="0" u="none" strike="noStrike" kern="100" dirty="0" smtClean="0">
                          <a:solidFill>
                            <a:schemeClr val="tx1"/>
                          </a:solidFill>
                          <a:effectLst/>
                          <a:latin typeface="+mn-ea"/>
                          <a:ea typeface="+mn-ea"/>
                          <a:cs typeface="Times New Roman" panose="02020603050405020304" pitchFamily="18" charset="0"/>
                        </a:rPr>
                        <a:t>5</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8</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9</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10</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1</a:t>
                      </a:r>
                      <a:r>
                        <a:rPr lang="ja-JP" altLang="en-US" sz="800" b="0" u="none" strike="noStrike" kern="100" dirty="0" smtClean="0">
                          <a:solidFill>
                            <a:schemeClr val="tx1"/>
                          </a:solidFill>
                          <a:effectLst/>
                          <a:latin typeface="+mn-ea"/>
                          <a:ea typeface="+mn-ea"/>
                          <a:cs typeface="Times New Roman" panose="02020603050405020304" pitchFamily="18" charset="0"/>
                        </a:rPr>
                        <a:t>月、</a:t>
                      </a:r>
                      <a:r>
                        <a:rPr lang="en-US" altLang="ja-JP" sz="800" b="0" u="none" strike="noStrike" kern="100" dirty="0" smtClean="0">
                          <a:solidFill>
                            <a:schemeClr val="tx1"/>
                          </a:solidFill>
                          <a:effectLst/>
                          <a:latin typeface="+mn-ea"/>
                          <a:ea typeface="+mn-ea"/>
                          <a:cs typeface="Times New Roman" panose="02020603050405020304" pitchFamily="18" charset="0"/>
                        </a:rPr>
                        <a:t>2</a:t>
                      </a:r>
                      <a:r>
                        <a:rPr lang="ja-JP" altLang="en-US" sz="800" b="0" u="none" strike="noStrike" kern="100" dirty="0" smtClean="0">
                          <a:solidFill>
                            <a:schemeClr val="tx1"/>
                          </a:solidFill>
                          <a:effectLst/>
                          <a:latin typeface="+mn-ea"/>
                          <a:ea typeface="+mn-ea"/>
                          <a:cs typeface="Times New Roman" panose="02020603050405020304" pitchFamily="18" charset="0"/>
                        </a:rPr>
                        <a:t>月に開催します。</a:t>
                      </a:r>
                      <a:endParaRPr lang="en-US" altLang="ja-JP" sz="800" b="0" u="none" strike="noStrike"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u="none" kern="100" dirty="0" smtClean="0">
                          <a:solidFill>
                            <a:schemeClr val="tx1"/>
                          </a:solidFill>
                          <a:effectLst/>
                          <a:latin typeface="+mn-ea"/>
                          <a:ea typeface="+mn-ea"/>
                          <a:cs typeface="Times New Roman" panose="02020603050405020304" pitchFamily="18" charset="0"/>
                        </a:rPr>
                        <a:t>○</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市町の要保護児童対策地域協議会等において、検討を継続します。</a:t>
                      </a:r>
                      <a:endParaRPr lang="en-US" altLang="ja-JP" sz="800" b="0" u="none" kern="100" dirty="0" smtClean="0">
                        <a:solidFill>
                          <a:schemeClr val="tx1"/>
                        </a:solidFill>
                        <a:effectLst/>
                        <a:latin typeface="+mn-ea"/>
                        <a:ea typeface="+mn-ea"/>
                        <a:cs typeface="Times New Roman" panose="02020603050405020304" pitchFamily="18" charset="0"/>
                      </a:endParaRPr>
                    </a:p>
                    <a:p>
                      <a:pPr algn="just">
                        <a:spcAft>
                          <a:spcPts val="0"/>
                        </a:spcAft>
                      </a:pPr>
                      <a:r>
                        <a:rPr lang="ja-JP" altLang="en-US" sz="800" b="0" u="none" kern="100" dirty="0" smtClean="0">
                          <a:solidFill>
                            <a:schemeClr val="tx1"/>
                          </a:solidFill>
                          <a:effectLst/>
                          <a:latin typeface="+mn-ea"/>
                          <a:ea typeface="+mn-ea"/>
                          <a:cs typeface="Times New Roman" panose="02020603050405020304" pitchFamily="18" charset="0"/>
                        </a:rPr>
                        <a:t>また、年１回ネットワーク会議を職種別にワーキングを実施の上継続します。</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tc>
              </a:tr>
              <a:tr h="698999">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mn-cs"/>
                        </a:rPr>
                        <a:t>小児救急医療体制の拠点である高槻島本夜間休日応急診療所については、施設の狭隘性・耐震化の課題を解決し、円滑な運用が図れるよう関係機関において検討を進めていきます。</a:t>
                      </a: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高槻島本夜間休日応急診療所の施設の狭隘性・耐震化の課題</a:t>
                      </a: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mn-cs"/>
                        </a:rPr>
                        <a:t>を解決し、円滑な運用が図れるよう関係機関</a:t>
                      </a:r>
                      <a:r>
                        <a:rPr lang="ja-JP" altLang="en-US" sz="800" b="0" u="none" kern="100" dirty="0" smtClean="0">
                          <a:solidFill>
                            <a:schemeClr val="tx1"/>
                          </a:solidFill>
                          <a:effectLst/>
                          <a:latin typeface="+mn-ea"/>
                          <a:ea typeface="+mn-ea"/>
                          <a:cs typeface="Times New Roman" panose="02020603050405020304" pitchFamily="18" charset="0"/>
                        </a:rPr>
                        <a:t>において移転について検討を行いました。</a:t>
                      </a:r>
                    </a:p>
                  </a:txBody>
                  <a:tcPr marL="27807" marR="27807" marT="0" marB="0"/>
                </a:tc>
                <a:tc>
                  <a:txBody>
                    <a:bodyPr/>
                    <a:lstStyle/>
                    <a:p>
                      <a:pPr algn="ctr">
                        <a:spcAft>
                          <a:spcPts val="0"/>
                        </a:spcAft>
                      </a:pPr>
                      <a:endParaRPr lang="en-US" altLang="ja-JP" sz="800" b="0" u="none" kern="100" dirty="0" smtClean="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endParaRPr lang="en-US" altLang="ja-JP" sz="800" b="0" u="none" kern="100" dirty="0" smtClean="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Times New Roman" panose="02020603050405020304" pitchFamily="18" charset="0"/>
                        </a:rPr>
                        <a:t>◎</a:t>
                      </a:r>
                      <a:endParaRPr lang="ja-JP" sz="800" b="0" u="none"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ＭＳ Ｐゴシック"/>
                          <a:ea typeface="+mn-ea"/>
                          <a:cs typeface="+mn-cs"/>
                        </a:rPr>
                        <a:t>移転に向けて、引き続き、関係機関</a:t>
                      </a:r>
                      <a:r>
                        <a:rPr lang="ja-JP" altLang="en-US" sz="800" b="0" u="none" kern="100" dirty="0" smtClean="0">
                          <a:solidFill>
                            <a:schemeClr val="tx1"/>
                          </a:solidFill>
                          <a:effectLst/>
                          <a:latin typeface="+mn-ea"/>
                          <a:ea typeface="+mn-ea"/>
                          <a:cs typeface="Times New Roman" panose="02020603050405020304" pitchFamily="18" charset="0"/>
                        </a:rPr>
                        <a:t>において検討を進めます。</a:t>
                      </a:r>
                    </a:p>
                  </a:txBody>
                  <a:tcPr marL="27807" marR="27807" marT="0" marB="0"/>
                </a:tc>
                <a:extLst>
                  <a:ext uri="{0D108BD9-81ED-4DB2-BD59-A6C34878D82A}">
                    <a16:rowId xmlns="" xmlns:a16="http://schemas.microsoft.com/office/drawing/2014/main" val="10010"/>
                  </a:ext>
                </a:extLst>
              </a:tr>
            </a:tbl>
          </a:graphicData>
        </a:graphic>
      </p:graphicFrame>
      <p:sp>
        <p:nvSpPr>
          <p:cNvPr id="5" name="Rectangle 50"/>
          <p:cNvSpPr>
            <a:spLocks noChangeArrowheads="1"/>
          </p:cNvSpPr>
          <p:nvPr/>
        </p:nvSpPr>
        <p:spPr bwMode="auto">
          <a:xfrm>
            <a:off x="171381" y="-28575"/>
            <a:ext cx="108775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117000" rIns="74295" bIns="8890" anchor="t" anchorCtr="0" upright="1">
            <a:noAutofit/>
          </a:bodyPr>
          <a:lstStyle/>
          <a:p>
            <a:pPr algn="just">
              <a:spcAft>
                <a:spcPts val="0"/>
              </a:spcAft>
            </a:pP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201</a:t>
            </a:r>
            <a:r>
              <a:rPr lang="en-US" alt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9</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年度</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　第</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7</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次大阪府医療計画ＰＤＣＡ進捗管理票　</a:t>
            </a:r>
            <a:r>
              <a:rPr lang="ja-JP" altLang="en-US" sz="1400" u="sng"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三島</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二次</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医療圏</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Tree>
    <p:extLst>
      <p:ext uri="{BB962C8B-B14F-4D97-AF65-F5344CB8AC3E}">
        <p14:creationId xmlns:p14="http://schemas.microsoft.com/office/powerpoint/2010/main" val="1719454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AD810D-D694-4539-B94D-1C6E6D174A7C}">
  <ds:schemaRefs>
    <ds:schemaRef ds:uri="http://schemas.microsoft.com/office/2006/documentManagement/types"/>
    <ds:schemaRef ds:uri="http://purl.org/dc/elements/1.1/"/>
    <ds:schemaRef ds:uri="http://purl.org/dc/dcmitype/"/>
    <ds:schemaRef ds:uri="http://schemas.microsoft.com/office/infopath/2007/PartnerControls"/>
    <ds:schemaRef ds:uri="http://www.w3.org/XML/1998/namespace"/>
    <ds:schemaRef ds:uri="http://purl.org/dc/term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0EF6FCA7-8128-4D1A-8786-60DA1A1C89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1B67C5C-00B5-4050-96F6-EE9B1F31C4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527</TotalTime>
  <Words>2281</Words>
  <Application>Microsoft Office PowerPoint</Application>
  <PresentationFormat>ユーザー設定</PresentationFormat>
  <Paragraphs>117</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小川　祐司</dc:creator>
  <cp:lastModifiedBy>久保　京子</cp:lastModifiedBy>
  <cp:revision>11</cp:revision>
  <cp:lastPrinted>2020-01-16T10:17:56Z</cp:lastPrinted>
  <dcterms:modified xsi:type="dcterms:W3CDTF">2020-01-23T08:01:11Z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