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9ED"/>
    <a:srgbClr val="66CCFF"/>
    <a:srgbClr val="0066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434" autoAdjust="0"/>
  </p:normalViewPr>
  <p:slideViewPr>
    <p:cSldViewPr>
      <p:cViewPr>
        <p:scale>
          <a:sx n="81" d="100"/>
          <a:sy n="81" d="100"/>
        </p:scale>
        <p:origin x="-118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C9B4FF1-FB9E-47FE-B977-AEE7813E2392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84A1C1A-8E36-408A-B9AE-DF492118C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35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A1C1A-8E36-408A-B9AE-DF492118C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6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3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3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27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91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92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7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7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9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E377-D9C5-45E0-807F-1C0C7A57E21E}" type="datetimeFigureOut">
              <a:rPr kumimoji="1" lang="ja-JP" altLang="en-US" smtClean="0"/>
              <a:t>2020/1/23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8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78" y="2368909"/>
            <a:ext cx="1834146" cy="154698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455325" y="-33278"/>
            <a:ext cx="418873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大阪府外来医療計画（素案）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180214" y="636572"/>
            <a:ext cx="1627816" cy="71826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平成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年７月の医療法の一部改正に伴い、新たに「外来医療に係る医療提供体制の確保に関する事項」を都道府県医療計画に追加。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35571" y="235451"/>
            <a:ext cx="8914964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 計画のポイント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100224" y="468918"/>
            <a:ext cx="8850968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計画の趣旨　　　　　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計画期間　　　　　　　　　　　　　　　　　　　　　　　　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計画の取り組み　　　　　　　　　　　　　　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　　　　● </a:t>
            </a:r>
            <a:r>
              <a:rPr lang="en-US" altLang="ja-JP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PDCA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サイクルの推進　　　　　　　　　　　　　　　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1532" y="1559758"/>
            <a:ext cx="8914964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 外来医療体制の現状と新規開業者等への対応 （一般診療所）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0" name="コンテンツ プレースホルダー 2"/>
          <p:cNvSpPr txBox="1">
            <a:spLocks/>
          </p:cNvSpPr>
          <p:nvPr/>
        </p:nvSpPr>
        <p:spPr>
          <a:xfrm>
            <a:off x="74626" y="4874625"/>
            <a:ext cx="8889428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対象となる医療機器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医療機器の配置状況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1" name="コンテンツ プレースホルダー 2"/>
          <p:cNvSpPr txBox="1">
            <a:spLocks/>
          </p:cNvSpPr>
          <p:nvPr/>
        </p:nvSpPr>
        <p:spPr>
          <a:xfrm>
            <a:off x="1855080" y="657641"/>
            <a:ext cx="2711088" cy="67996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◆令和２（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 ３月に第７次大阪府医療計画を改定し追加予定。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◆令和２（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）年度から令和５（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2023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）年度の４年間を最初の計画期間とする。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◆令和６（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2024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）年度以降、３年毎に計画の見直しを実施する。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2" name="コンテンツ プレースホルダー 2"/>
          <p:cNvSpPr txBox="1">
            <a:spLocks/>
          </p:cNvSpPr>
          <p:nvPr/>
        </p:nvSpPr>
        <p:spPr>
          <a:xfrm>
            <a:off x="4683499" y="638961"/>
            <a:ext cx="2927850" cy="67996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◆外来医療機能に係る可視化した情報（外来医療計画）の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医療関係者への周知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⇒地域医療の現状を把握いただき、自発的な協力を促す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endParaRPr lang="en-US" altLang="ja-JP" sz="4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◆新規開業者に地域医療への協力にかかる意向書提出を依頼　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◆医療機器新規購入者等に共同利用にかかる意向書提出を依頼　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⇒地域医療への協力について、啓発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05" name="図 104" title="大阪府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262" y="12028"/>
            <a:ext cx="590103" cy="22469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コンテンツ プレースホルダー 2"/>
          <p:cNvSpPr txBox="1">
            <a:spLocks/>
          </p:cNvSpPr>
          <p:nvPr/>
        </p:nvSpPr>
        <p:spPr>
          <a:xfrm>
            <a:off x="74626" y="1774315"/>
            <a:ext cx="8850968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一般診療所医師の状況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外来医療機能等にかかる状況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9" name="コンテンツ プレースホルダー 2"/>
          <p:cNvSpPr txBox="1">
            <a:spLocks/>
          </p:cNvSpPr>
          <p:nvPr/>
        </p:nvSpPr>
        <p:spPr>
          <a:xfrm>
            <a:off x="1996600" y="2219770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◆一般診療所の時間外診療（日曜日・祝日）状況（令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和元年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)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3" name="コンテンツ プレースホルダー 2"/>
          <p:cNvSpPr txBox="1">
            <a:spLocks/>
          </p:cNvSpPr>
          <p:nvPr/>
        </p:nvSpPr>
        <p:spPr>
          <a:xfrm>
            <a:off x="96078" y="2287788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◆外来医師偏在指標（調整人口</a:t>
            </a:r>
            <a:r>
              <a:rPr lang="en-US" altLang="ja-JP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万当たり診療所医師数）</a:t>
            </a:r>
            <a:r>
              <a:rPr lang="en-US" altLang="ja-JP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※</a:t>
            </a:r>
          </a:p>
        </p:txBody>
      </p:sp>
      <p:sp>
        <p:nvSpPr>
          <p:cNvPr id="116" name="ホームベース 115"/>
          <p:cNvSpPr/>
          <p:nvPr/>
        </p:nvSpPr>
        <p:spPr>
          <a:xfrm>
            <a:off x="5298543" y="2799869"/>
            <a:ext cx="173026" cy="103020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コンテンツ プレースホルダー 2"/>
          <p:cNvSpPr txBox="1">
            <a:spLocks/>
          </p:cNvSpPr>
          <p:nvPr/>
        </p:nvSpPr>
        <p:spPr>
          <a:xfrm>
            <a:off x="7443017" y="638961"/>
            <a:ext cx="1607518" cy="67996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◆医療審議会における進捗管理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毎年度：取組評価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令和５（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2023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）年度：計画評価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5571325" y="4346578"/>
            <a:ext cx="337986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地域医療に関する意向書の認知度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53" name="角丸四角形 152"/>
          <p:cNvSpPr/>
          <p:nvPr/>
        </p:nvSpPr>
        <p:spPr>
          <a:xfrm>
            <a:off x="5606905" y="6583834"/>
            <a:ext cx="350379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医療機器の共同利用計画書の認知度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61" name="コンテンツ プレースホルダー 2"/>
          <p:cNvSpPr txBox="1">
            <a:spLocks/>
          </p:cNvSpPr>
          <p:nvPr/>
        </p:nvSpPr>
        <p:spPr>
          <a:xfrm>
            <a:off x="33669" y="5129070"/>
            <a:ext cx="1677772" cy="139264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（全てのマルチスライス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及びマルチスライス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以外の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　　　　　　　　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MRI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1.5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テスラ未満、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1.5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テスラ以上　　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3.0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テスラ未満及び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3.0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テスラ以上の　　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MRI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PET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PET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及び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PRT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－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放射線治療（リニアック及び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ガンマナイフ）　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マンモグラフィ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64" name="コンテンツ プレースホルダー 2"/>
          <p:cNvSpPr txBox="1">
            <a:spLocks/>
          </p:cNvSpPr>
          <p:nvPr/>
        </p:nvSpPr>
        <p:spPr>
          <a:xfrm>
            <a:off x="1572345" y="5290742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◆調整人口当たりの医療機器保有台数（令和元年）</a:t>
            </a:r>
          </a:p>
        </p:txBody>
      </p:sp>
      <p:sp>
        <p:nvSpPr>
          <p:cNvPr id="166" name="コンテンツ プレースホルダー 2"/>
          <p:cNvSpPr txBox="1">
            <a:spLocks/>
          </p:cNvSpPr>
          <p:nvPr/>
        </p:nvSpPr>
        <p:spPr>
          <a:xfrm>
            <a:off x="1975364" y="3383602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人口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万対訪問診療実施施設数（平成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29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3562" y="3523660"/>
            <a:ext cx="1633041" cy="1244776"/>
          </a:xfrm>
          <a:prstGeom prst="rect">
            <a:avLst/>
          </a:prstGeom>
        </p:spPr>
      </p:pic>
      <p:sp>
        <p:nvSpPr>
          <p:cNvPr id="84" name="テキスト ボックス 83"/>
          <p:cNvSpPr txBox="1"/>
          <p:nvPr/>
        </p:nvSpPr>
        <p:spPr>
          <a:xfrm>
            <a:off x="121532" y="4646326"/>
            <a:ext cx="8914964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 医療機器の整備状況と医療機器新規購入・更新医療機関への対応 （一般診療所・病院）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67" name="図 16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947" y="2403809"/>
            <a:ext cx="1571827" cy="1070854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コンテンツ プレースホルダー 2"/>
          <p:cNvSpPr txBox="1">
            <a:spLocks/>
          </p:cNvSpPr>
          <p:nvPr/>
        </p:nvSpPr>
        <p:spPr>
          <a:xfrm>
            <a:off x="3661927" y="2214967"/>
            <a:ext cx="2043144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◆学校医の出務の有無（令和元年）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20" name="テキスト ボックス 106"/>
          <p:cNvSpPr txBox="1"/>
          <p:nvPr/>
        </p:nvSpPr>
        <p:spPr>
          <a:xfrm>
            <a:off x="194315" y="3751840"/>
            <a:ext cx="1411677" cy="4423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5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5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地域の診療所医師の配置状況を測定する指標。全国上位３分の１以上となる「外来医師多数区域」となっている。</a:t>
            </a:r>
          </a:p>
        </p:txBody>
      </p:sp>
      <p:sp>
        <p:nvSpPr>
          <p:cNvPr id="172" name="角丸四角形 171"/>
          <p:cNvSpPr/>
          <p:nvPr/>
        </p:nvSpPr>
        <p:spPr>
          <a:xfrm>
            <a:off x="5532700" y="1865471"/>
            <a:ext cx="3428714" cy="2308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新規開業者への対応（一般診療所）　</a:t>
            </a:r>
          </a:p>
        </p:txBody>
      </p:sp>
      <p:sp>
        <p:nvSpPr>
          <p:cNvPr id="173" name="角丸四角形 172"/>
          <p:cNvSpPr/>
          <p:nvPr/>
        </p:nvSpPr>
        <p:spPr>
          <a:xfrm>
            <a:off x="5606906" y="4909773"/>
            <a:ext cx="3503797" cy="2308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医療機器新規購入・更新医療機関への対応 （一般診療所・病院）</a:t>
            </a:r>
            <a:endParaRPr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4286" y="3467417"/>
            <a:ext cx="1668797" cy="1145908"/>
          </a:xfrm>
          <a:prstGeom prst="rect">
            <a:avLst/>
          </a:prstGeom>
        </p:spPr>
      </p:pic>
      <p:sp>
        <p:nvSpPr>
          <p:cNvPr id="115" name="コンテンツ プレースホルダー 2"/>
          <p:cNvSpPr txBox="1">
            <a:spLocks/>
          </p:cNvSpPr>
          <p:nvPr/>
        </p:nvSpPr>
        <p:spPr>
          <a:xfrm>
            <a:off x="3641197" y="3399039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◆年齢別医師の状況（令和元年）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86105" y="5488531"/>
            <a:ext cx="1753380" cy="104117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9929" y="5392459"/>
            <a:ext cx="1811753" cy="1465541"/>
          </a:xfrm>
          <a:prstGeom prst="rect">
            <a:avLst/>
          </a:prstGeom>
        </p:spPr>
      </p:pic>
      <p:sp>
        <p:nvSpPr>
          <p:cNvPr id="155" name="ホームベース 154"/>
          <p:cNvSpPr/>
          <p:nvPr/>
        </p:nvSpPr>
        <p:spPr>
          <a:xfrm>
            <a:off x="5289515" y="5325839"/>
            <a:ext cx="173026" cy="103020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>
          <a:xfrm>
            <a:off x="5494890" y="2147473"/>
            <a:ext cx="3346767" cy="368204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◆一般診療所の新規開業等、開設届けの届出を行おうとする者に対し、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「診療所開設後の地域医療への協力について」の意向書の提出を依頼。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744889" y="2796723"/>
            <a:ext cx="584659" cy="3360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/>
              <a:t>新規</a:t>
            </a:r>
            <a:endParaRPr lang="en-US" altLang="ja-JP" sz="600" dirty="0"/>
          </a:p>
          <a:p>
            <a:pPr algn="ctr"/>
            <a:r>
              <a:rPr kumimoji="1" lang="ja-JP" altLang="en-US" sz="600" dirty="0"/>
              <a:t>開業者</a:t>
            </a:r>
          </a:p>
        </p:txBody>
      </p:sp>
      <p:sp>
        <p:nvSpPr>
          <p:cNvPr id="12" name="右矢印 11"/>
          <p:cNvSpPr/>
          <p:nvPr/>
        </p:nvSpPr>
        <p:spPr>
          <a:xfrm>
            <a:off x="6371817" y="2816099"/>
            <a:ext cx="145311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角丸四角形 49"/>
          <p:cNvSpPr/>
          <p:nvPr/>
        </p:nvSpPr>
        <p:spPr>
          <a:xfrm>
            <a:off x="6559397" y="2782215"/>
            <a:ext cx="592233" cy="3360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/>
              <a:t>保健所等</a:t>
            </a:r>
            <a:endParaRPr lang="en-US" altLang="ja-JP" sz="600" dirty="0"/>
          </a:p>
        </p:txBody>
      </p:sp>
      <p:sp>
        <p:nvSpPr>
          <p:cNvPr id="52" name="角丸四角形 51"/>
          <p:cNvSpPr/>
          <p:nvPr/>
        </p:nvSpPr>
        <p:spPr>
          <a:xfrm>
            <a:off x="7377734" y="2748250"/>
            <a:ext cx="891084" cy="4068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" dirty="0">
                <a:solidFill>
                  <a:schemeClr val="tx1"/>
                </a:solidFill>
              </a:rPr>
              <a:t>【</a:t>
            </a:r>
            <a:r>
              <a:rPr lang="ja-JP" altLang="en-US" sz="600" dirty="0">
                <a:solidFill>
                  <a:schemeClr val="tx1"/>
                </a:solidFill>
              </a:rPr>
              <a:t>各二次医療圏</a:t>
            </a:r>
            <a:r>
              <a:rPr lang="en-US" altLang="ja-JP" sz="600" dirty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医療・病床懇話会</a:t>
            </a:r>
            <a:endParaRPr lang="en-US" altLang="ja-JP" sz="600" dirty="0">
              <a:solidFill>
                <a:schemeClr val="tx1"/>
              </a:solidFill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保健医療協議会</a:t>
            </a:r>
            <a:endParaRPr lang="en-US" altLang="ja-JP" sz="600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106"/>
          <p:cNvSpPr txBox="1"/>
          <p:nvPr/>
        </p:nvSpPr>
        <p:spPr>
          <a:xfrm>
            <a:off x="5822035" y="3218448"/>
            <a:ext cx="1204355" cy="111510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報告内容</a:t>
            </a:r>
            <a:r>
              <a:rPr lang="en-US" altLang="ja-JP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】</a:t>
            </a: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地域医療への協力の意向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＜確認内容＞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・休日夜間急患センター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の出務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・在宅医療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・産業医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・学校医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・その他</a:t>
            </a:r>
          </a:p>
        </p:txBody>
      </p:sp>
      <p:sp>
        <p:nvSpPr>
          <p:cNvPr id="58" name="コンテンツ プレースホルダー 2"/>
          <p:cNvSpPr txBox="1">
            <a:spLocks/>
          </p:cNvSpPr>
          <p:nvPr/>
        </p:nvSpPr>
        <p:spPr>
          <a:xfrm>
            <a:off x="6153452" y="2575953"/>
            <a:ext cx="560951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意向書の提出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59" name="右矢印 58"/>
          <p:cNvSpPr/>
          <p:nvPr/>
        </p:nvSpPr>
        <p:spPr>
          <a:xfrm>
            <a:off x="7164951" y="2819680"/>
            <a:ext cx="145311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コンテンツ プレースホルダー 2"/>
          <p:cNvSpPr txBox="1">
            <a:spLocks/>
          </p:cNvSpPr>
          <p:nvPr/>
        </p:nvSpPr>
        <p:spPr>
          <a:xfrm>
            <a:off x="7016239" y="2590148"/>
            <a:ext cx="393884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状況報告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61" name="テキスト ボックス 106"/>
          <p:cNvSpPr txBox="1"/>
          <p:nvPr/>
        </p:nvSpPr>
        <p:spPr>
          <a:xfrm>
            <a:off x="7404590" y="3220896"/>
            <a:ext cx="1363527" cy="20843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保健医療協議会等で医療機関別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の報告状況を保健所等から報告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7450572" y="3603914"/>
            <a:ext cx="1391086" cy="514843"/>
          </a:xfrm>
          <a:prstGeom prst="roundRect">
            <a:avLst>
              <a:gd name="adj" fmla="val 8042"/>
            </a:avLst>
          </a:prstGeom>
          <a:ln w="19050" cap="rnd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＜外来医師多数区域のみ＞</a:t>
            </a:r>
            <a:endParaRPr lang="en-US" altLang="ja-JP" sz="6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報告内容等について、保健医療協議会に出席を依頼することがあります。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コンテンツ プレースホルダー 2"/>
          <p:cNvSpPr txBox="1">
            <a:spLocks/>
          </p:cNvSpPr>
          <p:nvPr/>
        </p:nvSpPr>
        <p:spPr>
          <a:xfrm>
            <a:off x="3385467" y="5264373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◆医療機器別共同利用の希望一般診療所数の割合（令和元年）</a:t>
            </a: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5606906" y="5163829"/>
            <a:ext cx="3346767" cy="368204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◆医療機器を新規購入・更新した医療機関は、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「医療機器の</a:t>
            </a:r>
            <a:r>
              <a:rPr lang="ja-JP" altLang="en-US" sz="70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共同利用に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ついて」の意向書の提出を依頼。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5780510" y="5679517"/>
            <a:ext cx="584659" cy="3360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/>
              <a:t>医療機関</a:t>
            </a:r>
            <a:endParaRPr lang="en-US" altLang="ja-JP" sz="600" dirty="0"/>
          </a:p>
        </p:txBody>
      </p:sp>
      <p:sp>
        <p:nvSpPr>
          <p:cNvPr id="66" name="右矢印 65"/>
          <p:cNvSpPr/>
          <p:nvPr/>
        </p:nvSpPr>
        <p:spPr>
          <a:xfrm>
            <a:off x="6394765" y="5688441"/>
            <a:ext cx="145311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角丸四角形 66"/>
          <p:cNvSpPr/>
          <p:nvPr/>
        </p:nvSpPr>
        <p:spPr>
          <a:xfrm>
            <a:off x="6578773" y="5679438"/>
            <a:ext cx="592233" cy="3360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/>
              <a:t>保健所等</a:t>
            </a:r>
            <a:endParaRPr lang="en-US" altLang="ja-JP" sz="600" dirty="0"/>
          </a:p>
        </p:txBody>
      </p:sp>
      <p:sp>
        <p:nvSpPr>
          <p:cNvPr id="68" name="角丸四角形 67"/>
          <p:cNvSpPr/>
          <p:nvPr/>
        </p:nvSpPr>
        <p:spPr>
          <a:xfrm>
            <a:off x="7384701" y="5603686"/>
            <a:ext cx="891084" cy="4068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" dirty="0">
                <a:solidFill>
                  <a:schemeClr val="tx1"/>
                </a:solidFill>
              </a:rPr>
              <a:t>【</a:t>
            </a:r>
            <a:r>
              <a:rPr lang="ja-JP" altLang="en-US" sz="600" dirty="0">
                <a:solidFill>
                  <a:schemeClr val="tx1"/>
                </a:solidFill>
              </a:rPr>
              <a:t>各二次医療圏</a:t>
            </a:r>
            <a:r>
              <a:rPr lang="en-US" altLang="ja-JP" sz="600" dirty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医療・病床懇話会</a:t>
            </a:r>
            <a:endParaRPr lang="en-US" altLang="ja-JP" sz="600" dirty="0">
              <a:solidFill>
                <a:schemeClr val="tx1"/>
              </a:solidFill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保健医療協議会</a:t>
            </a:r>
            <a:endParaRPr lang="en-US" altLang="ja-JP" sz="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106"/>
          <p:cNvSpPr txBox="1"/>
          <p:nvPr/>
        </p:nvSpPr>
        <p:spPr>
          <a:xfrm>
            <a:off x="5738446" y="6031619"/>
            <a:ext cx="1204355" cy="4412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報告内容</a:t>
            </a:r>
            <a:r>
              <a:rPr lang="en-US" altLang="ja-JP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】</a:t>
            </a: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医療機器の共同利用の意向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0" name="コンテンツ プレースホルダー 2"/>
          <p:cNvSpPr txBox="1">
            <a:spLocks/>
          </p:cNvSpPr>
          <p:nvPr/>
        </p:nvSpPr>
        <p:spPr>
          <a:xfrm>
            <a:off x="6186838" y="5472958"/>
            <a:ext cx="560951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意向書の提出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1" name="右矢印 70"/>
          <p:cNvSpPr/>
          <p:nvPr/>
        </p:nvSpPr>
        <p:spPr>
          <a:xfrm>
            <a:off x="7187514" y="5699348"/>
            <a:ext cx="145311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コンテンツ プレースホルダー 2"/>
          <p:cNvSpPr txBox="1">
            <a:spLocks/>
          </p:cNvSpPr>
          <p:nvPr/>
        </p:nvSpPr>
        <p:spPr>
          <a:xfrm>
            <a:off x="7033258" y="5481369"/>
            <a:ext cx="393884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状況報告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3" name="テキスト ボックス 106"/>
          <p:cNvSpPr txBox="1"/>
          <p:nvPr/>
        </p:nvSpPr>
        <p:spPr>
          <a:xfrm>
            <a:off x="7446911" y="5993530"/>
            <a:ext cx="1363527" cy="20843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保健医療協議会等で医療機関別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の報告状況を保健所等から報告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131897" y="1976828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・地域間で診療所医師には偏在があり、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中河内以外は外来医師多数区域となっている。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6" name="コンテンツ プレースホルダー 2"/>
          <p:cNvSpPr txBox="1">
            <a:spLocks/>
          </p:cNvSpPr>
          <p:nvPr/>
        </p:nvSpPr>
        <p:spPr>
          <a:xfrm>
            <a:off x="2012220" y="1913642"/>
            <a:ext cx="30241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・時間外の外来診療、在宅医療（訪問診療）、産業医、学校医は、地域の医師によって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支えられているが、一般診療所医師は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60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代以上が約半数を占め、新規開業者の地域　　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医療への協力が必要。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8" name="コンテンツ プレースホルダー 2"/>
          <p:cNvSpPr txBox="1">
            <a:spLocks/>
          </p:cNvSpPr>
          <p:nvPr/>
        </p:nvSpPr>
        <p:spPr>
          <a:xfrm>
            <a:off x="1660960" y="5044680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・府内医療機関の人口当たりの医療機器数は、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全国と大きな差はない。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9" name="コンテンツ プレースホルダー 2"/>
          <p:cNvSpPr txBox="1">
            <a:spLocks/>
          </p:cNvSpPr>
          <p:nvPr/>
        </p:nvSpPr>
        <p:spPr>
          <a:xfrm>
            <a:off x="3481324" y="5055728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・ＣＴ・ＭＲＩ等の医療機器は、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％強の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一般診療所が共同利用の希望がある。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7452431" y="6251946"/>
            <a:ext cx="1475023" cy="281905"/>
          </a:xfrm>
          <a:prstGeom prst="roundRect">
            <a:avLst>
              <a:gd name="adj" fmla="val 8042"/>
            </a:avLst>
          </a:prstGeom>
          <a:ln w="19050" cap="rnd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報告内容等について、保健医療協議会に出席を依頼することがあります。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7" name="図 76">
            <a:extLst>
              <a:ext uri="{FF2B5EF4-FFF2-40B4-BE49-F238E27FC236}">
                <a16:creationId xmlns:a16="http://schemas.microsoft.com/office/drawing/2014/main" xmlns="" id="{84EBD235-E18D-4C9E-9F9B-8F53DFB6B037}"/>
              </a:ext>
            </a:extLst>
          </p:cNvPr>
          <p:cNvPicPr/>
          <p:nvPr/>
        </p:nvPicPr>
        <p:blipFill>
          <a:blip r:embed="rId10"/>
          <a:stretch>
            <a:fillRect/>
          </a:stretch>
        </p:blipFill>
        <p:spPr>
          <a:xfrm>
            <a:off x="2041520" y="2392560"/>
            <a:ext cx="1660672" cy="1061830"/>
          </a:xfrm>
          <a:prstGeom prst="rect">
            <a:avLst/>
          </a:prstGeom>
        </p:spPr>
      </p:pic>
      <p:sp>
        <p:nvSpPr>
          <p:cNvPr id="81" name="テキスト ボックス 80"/>
          <p:cNvSpPr txBox="1"/>
          <p:nvPr/>
        </p:nvSpPr>
        <p:spPr>
          <a:xfrm>
            <a:off x="8158034" y="-4346"/>
            <a:ext cx="95266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資料</a:t>
            </a:r>
            <a:r>
              <a:rPr lang="ja-JP" altLang="en-US" sz="1200" dirty="0"/>
              <a:t>６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0818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7382</TotalTime>
  <Words>592</Words>
  <Application>Microsoft Office PowerPoint</Application>
  <PresentationFormat>画面に合わせる (4:3)</PresentationFormat>
  <Paragraphs>95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久保　京子</cp:lastModifiedBy>
  <cp:revision>588</cp:revision>
  <cp:lastPrinted>2019-12-19T09:14:32Z</cp:lastPrinted>
  <dcterms:created xsi:type="dcterms:W3CDTF">2017-07-14T05:43:13Z</dcterms:created>
  <dcterms:modified xsi:type="dcterms:W3CDTF">2020-01-23T07:48:42Z</dcterms:modified>
</cp:coreProperties>
</file>