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284" r:id="rId3"/>
    <p:sldId id="290" r:id="rId4"/>
    <p:sldId id="286" r:id="rId5"/>
    <p:sldId id="29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061"/>
    <a:srgbClr val="10253F"/>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2933" autoAdjust="0"/>
  </p:normalViewPr>
  <p:slideViewPr>
    <p:cSldViewPr>
      <p:cViewPr varScale="1">
        <p:scale>
          <a:sx n="68" d="100"/>
          <a:sy n="68" d="100"/>
        </p:scale>
        <p:origin x="-118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112" tIns="45556" rIns="91112" bIns="455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112" tIns="45556" rIns="91112" bIns="45556" rtlCol="0"/>
          <a:lstStyle>
            <a:lvl1pPr algn="r">
              <a:defRPr sz="1200"/>
            </a:lvl1pPr>
          </a:lstStyle>
          <a:p>
            <a:fld id="{30305E24-1B22-4EB4-8F81-519F8D0DFF67}" type="datetimeFigureOut">
              <a:rPr kumimoji="1" lang="ja-JP" altLang="en-US" smtClean="0"/>
              <a:t>2020/1/23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112" tIns="45556" rIns="91112" bIns="45556"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112" tIns="45556" rIns="91112" bIns="455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112" tIns="45556" rIns="91112" bIns="455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112" tIns="45556" rIns="91112" bIns="45556" rtlCol="0" anchor="b"/>
          <a:lstStyle>
            <a:lvl1pPr algn="r">
              <a:defRPr sz="1200"/>
            </a:lvl1pPr>
          </a:lstStyle>
          <a:p>
            <a:fld id="{87FE991F-5A9F-452D-9998-F6E845966F1C}" type="slidenum">
              <a:rPr kumimoji="1" lang="ja-JP" altLang="en-US" smtClean="0"/>
              <a:t>‹#›</a:t>
            </a:fld>
            <a:endParaRPr kumimoji="1" lang="ja-JP" altLang="en-US"/>
          </a:p>
        </p:txBody>
      </p:sp>
    </p:spTree>
    <p:extLst>
      <p:ext uri="{BB962C8B-B14F-4D97-AF65-F5344CB8AC3E}">
        <p14:creationId xmlns:p14="http://schemas.microsoft.com/office/powerpoint/2010/main" val="40006983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84509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3811337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3247804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4070207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1967469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3494228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3958680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1863278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268157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25048620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445746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16361608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4122374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1409240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55B510-91B5-4D20-8161-0D968295FCF6}"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977612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1703020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87838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278398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197606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2203890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407661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75E56B-451C-4F94-8829-1C518FD032C4}" type="datetimeFigureOut">
              <a:rPr kumimoji="1" lang="ja-JP" altLang="en-US" smtClean="0"/>
              <a:t>2020/1/23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201568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75E56B-451C-4F94-8829-1C518FD032C4}" type="datetimeFigureOut">
              <a:rPr kumimoji="1" lang="ja-JP" altLang="en-US" smtClean="0"/>
              <a:t>2020/1/23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26BB1-DC26-4A01-9490-F91EC0F43E0D}" type="slidenum">
              <a:rPr kumimoji="1" lang="ja-JP" altLang="en-US" smtClean="0"/>
              <a:t>‹#›</a:t>
            </a:fld>
            <a:endParaRPr kumimoji="1" lang="ja-JP" altLang="en-US"/>
          </a:p>
        </p:txBody>
      </p:sp>
    </p:spTree>
    <p:extLst>
      <p:ext uri="{BB962C8B-B14F-4D97-AF65-F5344CB8AC3E}">
        <p14:creationId xmlns:p14="http://schemas.microsoft.com/office/powerpoint/2010/main" val="377763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955B510-91B5-4D20-8161-0D968295FCF6}" type="datetimeFigureOut">
              <a:rPr kumimoji="1" lang="ja-JP" altLang="en-US" smtClean="0"/>
              <a:t>2020/1/23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2C90C6-5379-4FD1-8122-2B628CF11BBA}" type="slidenum">
              <a:rPr kumimoji="1" lang="ja-JP" altLang="en-US" smtClean="0"/>
              <a:t>‹#›</a:t>
            </a:fld>
            <a:endParaRPr kumimoji="1" lang="ja-JP" altLang="en-US"/>
          </a:p>
        </p:txBody>
      </p:sp>
    </p:spTree>
    <p:extLst>
      <p:ext uri="{BB962C8B-B14F-4D97-AF65-F5344CB8AC3E}">
        <p14:creationId xmlns:p14="http://schemas.microsoft.com/office/powerpoint/2010/main" val="1456413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xmlns="" id="{50DF0237-9C82-4CB1-8CF0-FD53CA4D6B2C}"/>
              </a:ext>
            </a:extLst>
          </p:cNvPr>
          <p:cNvSpPr/>
          <p:nvPr/>
        </p:nvSpPr>
        <p:spPr>
          <a:xfrm>
            <a:off x="68988" y="313808"/>
            <a:ext cx="8895500" cy="6376104"/>
          </a:xfrm>
          <a:prstGeom prst="rect">
            <a:avLst/>
          </a:prstGeom>
          <a:ln w="28575">
            <a:solidFill>
              <a:schemeClr val="accent1">
                <a:shade val="50000"/>
              </a:schemeClr>
            </a:solidFill>
            <a:prstDash val="solid"/>
          </a:ln>
        </p:spPr>
        <p:txBody>
          <a:bodyPr wrap="square">
            <a:spAutoFit/>
          </a:bodyPr>
          <a:lstStyle/>
          <a:p>
            <a:pPr>
              <a:lnSpc>
                <a:spcPts val="1400"/>
              </a:lnSpc>
            </a:pPr>
            <a:r>
              <a:rPr lang="ja-JP" altLang="en-US" sz="1400" b="1" dirty="0" smtClean="0">
                <a:latin typeface="+mn-ea"/>
              </a:rPr>
              <a:t>必要医師数の分析について（周産期・小児科及び救急科</a:t>
            </a:r>
            <a:r>
              <a:rPr lang="ja-JP" altLang="en-US" sz="1400" dirty="0" smtClean="0">
                <a:latin typeface="+mn-ea"/>
              </a:rPr>
              <a:t>）</a:t>
            </a:r>
            <a:endParaRPr lang="en-US" altLang="ja-JP" sz="1400" dirty="0" smtClean="0">
              <a:latin typeface="+mn-ea"/>
            </a:endParaRPr>
          </a:p>
          <a:p>
            <a:pPr>
              <a:lnSpc>
                <a:spcPts val="1400"/>
              </a:lnSpc>
            </a:pPr>
            <a:endParaRPr lang="en-US" altLang="ja-JP" sz="14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smtClean="0">
              <a:latin typeface="+mn-ea"/>
            </a:endParaRPr>
          </a:p>
          <a:p>
            <a:pPr>
              <a:lnSpc>
                <a:spcPts val="1400"/>
              </a:lnSpc>
            </a:pPr>
            <a:endParaRPr lang="en-US" altLang="ja-JP" sz="1200" b="1" dirty="0">
              <a:latin typeface="+mn-ea"/>
            </a:endParaRPr>
          </a:p>
          <a:p>
            <a:pPr>
              <a:lnSpc>
                <a:spcPts val="1400"/>
              </a:lnSpc>
            </a:pPr>
            <a:endParaRPr lang="en-US" altLang="ja-JP" sz="1200" b="1" dirty="0">
              <a:latin typeface="+mn-ea"/>
            </a:endParaRPr>
          </a:p>
        </p:txBody>
      </p:sp>
      <p:sp>
        <p:nvSpPr>
          <p:cNvPr id="12" name="正方形/長方形 11"/>
          <p:cNvSpPr/>
          <p:nvPr/>
        </p:nvSpPr>
        <p:spPr>
          <a:xfrm>
            <a:off x="109451" y="2927818"/>
            <a:ext cx="8732128" cy="359752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コンテンツ プレースホルダー 3">
            <a:extLst>
              <a:ext uri="{FF2B5EF4-FFF2-40B4-BE49-F238E27FC236}">
                <a16:creationId xmlns:a16="http://schemas.microsoft.com/office/drawing/2014/main" xmlns="" id="{4D140CAD-D23D-42CE-A9E0-7D01DEBE456A}"/>
              </a:ext>
            </a:extLst>
          </p:cNvPr>
          <p:cNvGraphicFramePr>
            <a:graphicFrameLocks/>
          </p:cNvGraphicFramePr>
          <p:nvPr>
            <p:extLst>
              <p:ext uri="{D42A27DB-BD31-4B8C-83A1-F6EECF244321}">
                <p14:modId xmlns:p14="http://schemas.microsoft.com/office/powerpoint/2010/main" val="3989321303"/>
              </p:ext>
            </p:extLst>
          </p:nvPr>
        </p:nvGraphicFramePr>
        <p:xfrm>
          <a:off x="109451" y="1303783"/>
          <a:ext cx="8732128" cy="654477"/>
        </p:xfrm>
        <a:graphic>
          <a:graphicData uri="http://schemas.openxmlformats.org/drawingml/2006/table">
            <a:tbl>
              <a:tblPr firstRow="1" firstCol="1" bandRow="1"/>
              <a:tblGrid>
                <a:gridCol w="8732128">
                  <a:extLst>
                    <a:ext uri="{9D8B030D-6E8A-4147-A177-3AD203B41FA5}">
                      <a16:colId xmlns:a16="http://schemas.microsoft.com/office/drawing/2014/main" xmlns="" val="2927550079"/>
                    </a:ext>
                  </a:extLst>
                </a:gridCol>
              </a:tblGrid>
              <a:tr h="654477">
                <a:tc>
                  <a:txBody>
                    <a:bodyPr/>
                    <a:lstStyle/>
                    <a:p>
                      <a:pPr marL="200025" indent="-200025" algn="just">
                        <a:spcAft>
                          <a:spcPts val="0"/>
                        </a:spcAft>
                      </a:pPr>
                      <a:endParaRPr lang="en-US" altLang="ja-JP" sz="1000" kern="100" dirty="0" smtClean="0">
                        <a:effectLst/>
                        <a:latin typeface="+mj-ea"/>
                        <a:ea typeface="+mj-ea"/>
                        <a:cs typeface="Times New Roman" panose="02020603050405020304" pitchFamily="18" charset="0"/>
                      </a:endParaRPr>
                    </a:p>
                    <a:p>
                      <a:pPr marL="200025" indent="-200025" algn="just">
                        <a:spcAft>
                          <a:spcPts val="0"/>
                        </a:spcAft>
                      </a:pPr>
                      <a:r>
                        <a:rPr lang="ja-JP" altLang="en-US" sz="1000" kern="100" dirty="0" smtClean="0">
                          <a:effectLst/>
                          <a:latin typeface="+mj-ea"/>
                          <a:ea typeface="+mj-ea"/>
                          <a:cs typeface="Times New Roman" panose="02020603050405020304" pitchFamily="18" charset="0"/>
                        </a:rPr>
                        <a:t>〇産科（周産期）・小児・救急とも</a:t>
                      </a:r>
                      <a:r>
                        <a:rPr lang="ja-JP" altLang="en-US" sz="1000" kern="100" dirty="0">
                          <a:effectLst/>
                          <a:latin typeface="+mj-ea"/>
                          <a:ea typeface="+mj-ea"/>
                          <a:cs typeface="Times New Roman" panose="02020603050405020304" pitchFamily="18" charset="0"/>
                        </a:rPr>
                        <a:t>、</a:t>
                      </a:r>
                      <a:r>
                        <a:rPr lang="ja-JP" sz="1000" kern="100" dirty="0">
                          <a:effectLst/>
                          <a:latin typeface="+mj-ea"/>
                          <a:ea typeface="+mj-ea"/>
                          <a:cs typeface="Times New Roman" panose="02020603050405020304" pitchFamily="18" charset="0"/>
                        </a:rPr>
                        <a:t>長時間労働の医師が多</a:t>
                      </a:r>
                      <a:r>
                        <a:rPr lang="ja-JP" altLang="en-US" sz="1000" kern="100" dirty="0">
                          <a:effectLst/>
                          <a:latin typeface="+mj-ea"/>
                          <a:ea typeface="+mj-ea"/>
                          <a:cs typeface="Times New Roman" panose="02020603050405020304" pitchFamily="18" charset="0"/>
                        </a:rPr>
                        <a:t>い診療科であり</a:t>
                      </a:r>
                      <a:r>
                        <a:rPr lang="ja-JP" sz="1000" kern="100" dirty="0">
                          <a:effectLst/>
                          <a:latin typeface="+mj-ea"/>
                          <a:ea typeface="+mj-ea"/>
                          <a:cs typeface="Times New Roman" panose="02020603050405020304" pitchFamily="18" charset="0"/>
                        </a:rPr>
                        <a:t>、安全な医療の提供という面で潜在的なリスクを抱えていると考えられる。</a:t>
                      </a:r>
                      <a:endParaRPr lang="en-US" altLang="ja-JP" sz="1000" kern="100" dirty="0">
                        <a:effectLst/>
                        <a:latin typeface="+mj-ea"/>
                        <a:ea typeface="+mj-ea"/>
                        <a:cs typeface="Times New Roman" panose="02020603050405020304" pitchFamily="18" charset="0"/>
                      </a:endParaRPr>
                    </a:p>
                    <a:p>
                      <a:pPr marL="200025" indent="-200025" algn="just">
                        <a:spcAft>
                          <a:spcPts val="0"/>
                        </a:spcAft>
                      </a:pPr>
                      <a:r>
                        <a:rPr lang="ja-JP" altLang="en-US" sz="1000" kern="100" dirty="0" smtClean="0">
                          <a:effectLst/>
                          <a:latin typeface="+mj-ea"/>
                          <a:ea typeface="+mj-ea"/>
                          <a:cs typeface="Times New Roman" panose="02020603050405020304" pitchFamily="18" charset="0"/>
                        </a:rPr>
                        <a:t>〇非常勤</a:t>
                      </a:r>
                      <a:r>
                        <a:rPr lang="ja-JP" altLang="en-US" sz="1000" kern="100" dirty="0">
                          <a:effectLst/>
                          <a:latin typeface="+mj-ea"/>
                          <a:ea typeface="+mj-ea"/>
                          <a:cs typeface="Times New Roman" panose="02020603050405020304" pitchFamily="18" charset="0"/>
                        </a:rPr>
                        <a:t>職員を配置することで、当直体制を確保して</a:t>
                      </a:r>
                      <a:r>
                        <a:rPr lang="ja-JP" altLang="en-US" sz="1000" kern="100" dirty="0" smtClean="0">
                          <a:effectLst/>
                          <a:latin typeface="+mj-ea"/>
                          <a:ea typeface="+mj-ea"/>
                          <a:cs typeface="Times New Roman" panose="02020603050405020304" pitchFamily="18" charset="0"/>
                        </a:rPr>
                        <a:t>いる病院も多い</a:t>
                      </a:r>
                      <a:r>
                        <a:rPr lang="ja-JP" altLang="en-US" sz="1000" kern="100" dirty="0">
                          <a:effectLst/>
                          <a:latin typeface="+mj-ea"/>
                          <a:ea typeface="+mj-ea"/>
                          <a:cs typeface="Times New Roman" panose="02020603050405020304" pitchFamily="18" charset="0"/>
                        </a:rPr>
                        <a:t>。</a:t>
                      </a:r>
                      <a:endParaRPr lang="en-US" altLang="ja-JP" sz="1000" kern="100" dirty="0">
                        <a:effectLst/>
                        <a:latin typeface="+mj-ea"/>
                        <a:ea typeface="+mj-ea"/>
                        <a:cs typeface="Times New Roman" panose="02020603050405020304" pitchFamily="18" charset="0"/>
                      </a:endParaRPr>
                    </a:p>
                    <a:p>
                      <a:pPr marL="200025" indent="-200025" algn="just">
                        <a:spcAft>
                          <a:spcPts val="0"/>
                        </a:spcAft>
                      </a:pPr>
                      <a:r>
                        <a:rPr lang="ja-JP" altLang="en-US" sz="1000" kern="100" dirty="0" smtClean="0">
                          <a:effectLst/>
                          <a:latin typeface="+mj-ea"/>
                          <a:ea typeface="+mj-ea"/>
                          <a:cs typeface="Times New Roman" panose="02020603050405020304" pitchFamily="18" charset="0"/>
                        </a:rPr>
                        <a:t>〇医師</a:t>
                      </a:r>
                      <a:r>
                        <a:rPr lang="ja-JP" altLang="en-US" sz="1000" kern="100" dirty="0">
                          <a:effectLst/>
                          <a:latin typeface="+mj-ea"/>
                          <a:ea typeface="+mj-ea"/>
                          <a:cs typeface="Times New Roman" panose="02020603050405020304" pitchFamily="18" charset="0"/>
                        </a:rPr>
                        <a:t>の働き方改革により、</a:t>
                      </a:r>
                      <a:r>
                        <a:rPr lang="ja-JP" sz="1000" kern="100" dirty="0">
                          <a:effectLst/>
                          <a:latin typeface="+mj-ea"/>
                          <a:ea typeface="+mj-ea"/>
                          <a:cs typeface="Times New Roman" panose="02020603050405020304" pitchFamily="18" charset="0"/>
                        </a:rPr>
                        <a:t>労働時間に係る上限が義務化されると、上限を満たせなくなった医療機関の撤退が生じ、地域の医療崩壊を招く恐れも想定される</a:t>
                      </a:r>
                      <a:r>
                        <a:rPr lang="ja-JP" sz="1000" kern="100" dirty="0" smtClean="0">
                          <a:effectLst/>
                          <a:latin typeface="+mj-ea"/>
                          <a:ea typeface="+mj-ea"/>
                          <a:cs typeface="Times New Roman" panose="02020603050405020304" pitchFamily="18" charset="0"/>
                        </a:rPr>
                        <a:t>。</a:t>
                      </a:r>
                      <a:endParaRPr lang="en-US" altLang="ja-JP" sz="10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5559309"/>
                  </a:ext>
                </a:extLst>
              </a:tr>
            </a:tbl>
          </a:graphicData>
        </a:graphic>
      </p:graphicFrame>
      <p:sp>
        <p:nvSpPr>
          <p:cNvPr id="9" name="正方形/長方形 8">
            <a:extLst>
              <a:ext uri="{FF2B5EF4-FFF2-40B4-BE49-F238E27FC236}">
                <a16:creationId xmlns:a16="http://schemas.microsoft.com/office/drawing/2014/main" xmlns="" id="{AEFE2E47-A44A-4D7B-829C-AAB3B22829E9}"/>
              </a:ext>
            </a:extLst>
          </p:cNvPr>
          <p:cNvSpPr/>
          <p:nvPr/>
        </p:nvSpPr>
        <p:spPr>
          <a:xfrm>
            <a:off x="109451" y="1166462"/>
            <a:ext cx="8732128" cy="2746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400" b="1" dirty="0"/>
              <a:t>２</a:t>
            </a:r>
            <a:r>
              <a:rPr lang="en-US" altLang="ja-JP" sz="1400" b="1" dirty="0" smtClean="0"/>
              <a:t>. </a:t>
            </a:r>
            <a:r>
              <a:rPr lang="ja-JP" altLang="en-US" sz="1400" b="1" dirty="0" smtClean="0"/>
              <a:t>医師の勤務実態の把握（概要）</a:t>
            </a:r>
            <a:endParaRPr kumimoji="1" lang="ja-JP" altLang="en-US" sz="1400" b="1" dirty="0"/>
          </a:p>
        </p:txBody>
      </p:sp>
      <p:graphicFrame>
        <p:nvGraphicFramePr>
          <p:cNvPr id="13" name="表 12">
            <a:extLst>
              <a:ext uri="{FF2B5EF4-FFF2-40B4-BE49-F238E27FC236}">
                <a16:creationId xmlns:a16="http://schemas.microsoft.com/office/drawing/2014/main" xmlns="" id="{8DA72633-2902-4D60-BD35-2B0C02DB5740}"/>
              </a:ext>
            </a:extLst>
          </p:cNvPr>
          <p:cNvGraphicFramePr>
            <a:graphicFrameLocks noGrp="1"/>
          </p:cNvGraphicFramePr>
          <p:nvPr>
            <p:extLst>
              <p:ext uri="{D42A27DB-BD31-4B8C-83A1-F6EECF244321}">
                <p14:modId xmlns:p14="http://schemas.microsoft.com/office/powerpoint/2010/main" val="3843012426"/>
              </p:ext>
            </p:extLst>
          </p:nvPr>
        </p:nvGraphicFramePr>
        <p:xfrm>
          <a:off x="578029" y="4095946"/>
          <a:ext cx="4346688" cy="1702824"/>
        </p:xfrm>
        <a:graphic>
          <a:graphicData uri="http://schemas.openxmlformats.org/drawingml/2006/table">
            <a:tbl>
              <a:tblPr firstRow="1" firstCol="1" bandRow="1"/>
              <a:tblGrid>
                <a:gridCol w="1264513">
                  <a:extLst>
                    <a:ext uri="{9D8B030D-6E8A-4147-A177-3AD203B41FA5}">
                      <a16:colId xmlns:a16="http://schemas.microsoft.com/office/drawing/2014/main" xmlns="" val="832921653"/>
                    </a:ext>
                  </a:extLst>
                </a:gridCol>
                <a:gridCol w="3082175">
                  <a:extLst>
                    <a:ext uri="{9D8B030D-6E8A-4147-A177-3AD203B41FA5}">
                      <a16:colId xmlns:a16="http://schemas.microsoft.com/office/drawing/2014/main" xmlns="" val="4038331915"/>
                    </a:ext>
                  </a:extLst>
                </a:gridCol>
              </a:tblGrid>
              <a:tr h="459806">
                <a:tc>
                  <a:txBody>
                    <a:bodyPr/>
                    <a:lstStyle/>
                    <a:p>
                      <a:pPr algn="just">
                        <a:spcAft>
                          <a:spcPts val="0"/>
                        </a:spcAft>
                      </a:pPr>
                      <a:r>
                        <a:rPr lang="ja-JP" altLang="en-US"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②</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現在需要を</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算出</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33350" indent="-133350" algn="just">
                        <a:spcAft>
                          <a:spcPts val="0"/>
                        </a:spcAft>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大阪府</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の性・</a:t>
                      </a:r>
                      <a:r>
                        <a:rPr lang="en-US"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患者数を性</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歳階級別の人口で除し</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歳階級別の小児の入院受療率、外来受療率を得る。また</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、母親の</a:t>
                      </a:r>
                      <a:r>
                        <a:rPr lang="en-US"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歳階級別の出生数</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a:t>
                      </a:r>
                      <a:r>
                        <a:rPr 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歳階級別の女性人口で除し、女性人口対比の出生率を得る。</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650672170"/>
                  </a:ext>
                </a:extLst>
              </a:tr>
              <a:tr h="573566">
                <a:tc>
                  <a:txBody>
                    <a:bodyPr/>
                    <a:lstStyle/>
                    <a:p>
                      <a:pPr marL="133350" indent="-133350" algn="just">
                        <a:spcAft>
                          <a:spcPts val="0"/>
                        </a:spcAft>
                      </a:pPr>
                      <a:r>
                        <a:rPr lang="ja-JP" altLang="en-US"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③</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将来</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需要予測を</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考慮</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33350" indent="-133350" algn="just">
                        <a:spcAft>
                          <a:spcPts val="0"/>
                        </a:spcAft>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②</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で算出</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した小児入院受療率</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、外来受療率や</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出生</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率</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に</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、将来に</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おける性</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歳階級別の人口を乗じて、将来における小児患者数や出生数（患者住所地ベース）を得る。</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66716375"/>
                  </a:ext>
                </a:extLst>
              </a:tr>
              <a:tr h="580618">
                <a:tc>
                  <a:txBody>
                    <a:bodyPr/>
                    <a:lstStyle/>
                    <a:p>
                      <a:pPr marL="133350" indent="-133350" algn="just">
                        <a:spcAft>
                          <a:spcPts val="0"/>
                        </a:spcAft>
                      </a:pPr>
                      <a:r>
                        <a:rPr lang="ja-JP" altLang="en-US"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④増加率</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を考慮</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33350" indent="-133350" algn="just">
                        <a:spcAft>
                          <a:spcPts val="0"/>
                        </a:spcAft>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現在</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に</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比べ将来</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の小児</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患者</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数や分娩件数</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が</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どの程度増減する</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か値</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を得る。</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26438498"/>
                  </a:ext>
                </a:extLst>
              </a:tr>
            </a:tbl>
          </a:graphicData>
        </a:graphic>
      </p:graphicFrame>
      <p:graphicFrame>
        <p:nvGraphicFramePr>
          <p:cNvPr id="14" name="表 13">
            <a:extLst>
              <a:ext uri="{FF2B5EF4-FFF2-40B4-BE49-F238E27FC236}">
                <a16:creationId xmlns:a16="http://schemas.microsoft.com/office/drawing/2014/main" xmlns="" id="{BCE53E62-77F3-4E0D-B046-9974AF6B6BA7}"/>
              </a:ext>
            </a:extLst>
          </p:cNvPr>
          <p:cNvGraphicFramePr>
            <a:graphicFrameLocks noGrp="1"/>
          </p:cNvGraphicFramePr>
          <p:nvPr>
            <p:extLst>
              <p:ext uri="{D42A27DB-BD31-4B8C-83A1-F6EECF244321}">
                <p14:modId xmlns:p14="http://schemas.microsoft.com/office/powerpoint/2010/main" val="3232426605"/>
              </p:ext>
            </p:extLst>
          </p:nvPr>
        </p:nvGraphicFramePr>
        <p:xfrm>
          <a:off x="5019308" y="4089928"/>
          <a:ext cx="3312368" cy="1721993"/>
        </p:xfrm>
        <a:graphic>
          <a:graphicData uri="http://schemas.openxmlformats.org/drawingml/2006/table">
            <a:tbl>
              <a:tblPr firstRow="1" firstCol="1" bandRow="1"/>
              <a:tblGrid>
                <a:gridCol w="3312368">
                  <a:extLst>
                    <a:ext uri="{9D8B030D-6E8A-4147-A177-3AD203B41FA5}">
                      <a16:colId xmlns:a16="http://schemas.microsoft.com/office/drawing/2014/main" xmlns="" val="208304770"/>
                    </a:ext>
                  </a:extLst>
                </a:gridCol>
              </a:tblGrid>
              <a:tr h="517694">
                <a:tc>
                  <a:txBody>
                    <a:bodyPr/>
                    <a:lstStyle/>
                    <a:p>
                      <a:pPr marL="133350" indent="-133350" algn="l">
                        <a:spcAft>
                          <a:spcPts val="0"/>
                        </a:spcAft>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大阪</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府の</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性</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歳階級別の患者数を性・</a:t>
                      </a:r>
                      <a:r>
                        <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歳階級別の人口で除し、</a:t>
                      </a:r>
                      <a:r>
                        <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5</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歳階級別の</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救急</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搬送の発生率</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得る。</a:t>
                      </a:r>
                      <a:endParaRPr lang="ja-JP" sz="900" kern="100" dirty="0">
                        <a:effectLst/>
                        <a:latin typeface="游明朝" panose="02020400000000000000" pitchFamily="18" charset="-128"/>
                        <a:ea typeface="游明朝" panose="02020400000000000000" pitchFamily="18" charset="-128"/>
                        <a:cs typeface="游明朝"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336379212"/>
                  </a:ext>
                </a:extLst>
              </a:tr>
              <a:tr h="605512">
                <a:tc>
                  <a:txBody>
                    <a:bodyPr/>
                    <a:lstStyle/>
                    <a:p>
                      <a:pPr marL="133350" marR="0" lvl="0" indent="-13335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②に</a:t>
                      </a:r>
                      <a:r>
                        <a:rPr lang="ja-JP"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将来</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における</a:t>
                      </a:r>
                      <a:r>
                        <a:rPr lang="ja-JP"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人口構成を乗じて、将来における救急搬送患者</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数</a:t>
                      </a:r>
                      <a:r>
                        <a:rPr lang="ja-JP"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得る。</a:t>
                      </a:r>
                      <a:endParaRPr lang="ja-JP" altLang="ja-JP" sz="900" kern="100" dirty="0" smtClean="0">
                        <a:effectLst/>
                        <a:latin typeface="游明朝" panose="02020400000000000000" pitchFamily="18" charset="-128"/>
                        <a:ea typeface="游明朝" panose="02020400000000000000" pitchFamily="18" charset="-128"/>
                        <a:cs typeface="游明朝" panose="02020400000000000000" pitchFamily="18" charset="-128"/>
                      </a:endParaRPr>
                    </a:p>
                    <a:p>
                      <a:pPr marL="133350" indent="-133350" algn="l">
                        <a:spcAft>
                          <a:spcPts val="0"/>
                        </a:spcAft>
                      </a:pPr>
                      <a:endParaRPr lang="ja-JP" sz="900" kern="100" dirty="0">
                        <a:effectLst/>
                        <a:latin typeface="游明朝" panose="02020400000000000000" pitchFamily="18" charset="-128"/>
                        <a:ea typeface="游明朝" panose="02020400000000000000" pitchFamily="18" charset="-128"/>
                        <a:cs typeface="游明朝"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372838526"/>
                  </a:ext>
                </a:extLst>
              </a:tr>
              <a:tr h="598787">
                <a:tc>
                  <a:txBody>
                    <a:bodyPr/>
                    <a:lstStyle/>
                    <a:p>
                      <a:pPr marL="133350" marR="0" lvl="0" indent="-13335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現在に比べ将来の救急搬送</a:t>
                      </a:r>
                      <a:r>
                        <a:rPr lang="ja-JP"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患者数が</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どの程度増減す</a:t>
                      </a:r>
                      <a:r>
                        <a:rPr lang="ja-JP"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るか</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値を得る</a:t>
                      </a:r>
                      <a:r>
                        <a:rPr lang="ja-JP"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endParaRPr lang="ja-JP" altLang="ja-JP" sz="900" kern="100" dirty="0" smtClean="0">
                        <a:effectLst/>
                        <a:latin typeface="游明朝" panose="02020400000000000000" pitchFamily="18" charset="-128"/>
                        <a:ea typeface="游明朝" panose="02020400000000000000" pitchFamily="18" charset="-128"/>
                        <a:cs typeface="游明朝" panose="02020400000000000000" pitchFamily="18" charset="-128"/>
                      </a:endParaRPr>
                    </a:p>
                    <a:p>
                      <a:pPr marL="133350" indent="-133350" algn="l">
                        <a:spcAft>
                          <a:spcPts val="0"/>
                        </a:spcAft>
                      </a:pPr>
                      <a:endParaRPr lang="ja-JP" sz="900" kern="100" dirty="0">
                        <a:effectLst/>
                        <a:latin typeface="游明朝" panose="02020400000000000000" pitchFamily="18" charset="-128"/>
                        <a:ea typeface="游明朝" panose="02020400000000000000" pitchFamily="18" charset="-128"/>
                        <a:cs typeface="游明朝"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549400680"/>
                  </a:ext>
                </a:extLst>
              </a:tr>
            </a:tbl>
          </a:graphicData>
        </a:graphic>
      </p:graphicFrame>
      <p:sp>
        <p:nvSpPr>
          <p:cNvPr id="15" name="正方形/長方形 14">
            <a:extLst>
              <a:ext uri="{FF2B5EF4-FFF2-40B4-BE49-F238E27FC236}">
                <a16:creationId xmlns:a16="http://schemas.microsoft.com/office/drawing/2014/main" xmlns="" id="{1C06E3DC-CF31-4D94-8859-0017FA4A716E}"/>
              </a:ext>
            </a:extLst>
          </p:cNvPr>
          <p:cNvSpPr/>
          <p:nvPr/>
        </p:nvSpPr>
        <p:spPr>
          <a:xfrm>
            <a:off x="109451" y="2050216"/>
            <a:ext cx="8732128" cy="249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nSpc>
                <a:spcPts val="1400"/>
              </a:lnSpc>
            </a:pPr>
            <a:r>
              <a:rPr kumimoji="1" lang="ja-JP" altLang="en-US" sz="1400" b="1" dirty="0" smtClean="0"/>
              <a:t>  ３．必要医師数算出</a:t>
            </a:r>
            <a:r>
              <a:rPr kumimoji="1" lang="ja-JP" altLang="en-US" sz="1400" b="1" dirty="0"/>
              <a:t>の考え方</a:t>
            </a:r>
          </a:p>
        </p:txBody>
      </p:sp>
      <p:sp>
        <p:nvSpPr>
          <p:cNvPr id="16" name="正方形/長方形 15">
            <a:extLst>
              <a:ext uri="{FF2B5EF4-FFF2-40B4-BE49-F238E27FC236}">
                <a16:creationId xmlns:a16="http://schemas.microsoft.com/office/drawing/2014/main" xmlns="" id="{8A85D62D-76E9-40E9-A312-E44A457FE60A}"/>
              </a:ext>
            </a:extLst>
          </p:cNvPr>
          <p:cNvSpPr/>
          <p:nvPr/>
        </p:nvSpPr>
        <p:spPr>
          <a:xfrm>
            <a:off x="109451" y="2313597"/>
            <a:ext cx="8732128" cy="2337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r>
              <a:rPr lang="ja-JP" altLang="en-US" sz="1000" dirty="0" smtClean="0">
                <a:solidFill>
                  <a:schemeClr val="tx1"/>
                </a:solidFill>
              </a:rPr>
              <a:t>　 医師の</a:t>
            </a:r>
            <a:r>
              <a:rPr kumimoji="1" lang="ja-JP" altLang="en-US" sz="1000" dirty="0" smtClean="0">
                <a:solidFill>
                  <a:schemeClr val="tx1"/>
                </a:solidFill>
              </a:rPr>
              <a:t>働き方</a:t>
            </a:r>
            <a:r>
              <a:rPr kumimoji="1" lang="ja-JP" altLang="en-US" sz="1000" dirty="0">
                <a:solidFill>
                  <a:schemeClr val="tx1"/>
                </a:solidFill>
              </a:rPr>
              <a:t>改革を踏まえ</a:t>
            </a:r>
            <a:r>
              <a:rPr kumimoji="1" lang="ja-JP" altLang="en-US" sz="1000" dirty="0" smtClean="0">
                <a:solidFill>
                  <a:schemeClr val="tx1"/>
                </a:solidFill>
              </a:rPr>
              <a:t>、医師の時間外労働時間をＡ水準（</a:t>
            </a:r>
            <a:r>
              <a:rPr kumimoji="1" lang="en-US" altLang="ja-JP" sz="1000" dirty="0" smtClean="0">
                <a:solidFill>
                  <a:schemeClr val="tx1"/>
                </a:solidFill>
              </a:rPr>
              <a:t>960</a:t>
            </a:r>
            <a:r>
              <a:rPr kumimoji="1" lang="ja-JP" altLang="en-US" sz="1000" dirty="0" smtClean="0">
                <a:solidFill>
                  <a:schemeClr val="tx1"/>
                </a:solidFill>
              </a:rPr>
              <a:t>ｈ）以下</a:t>
            </a:r>
            <a:r>
              <a:rPr kumimoji="1" lang="ja-JP" altLang="en-US" sz="1000" dirty="0">
                <a:solidFill>
                  <a:schemeClr val="tx1"/>
                </a:solidFill>
              </a:rPr>
              <a:t>に抑制した場合、どれだけ医師が必要と</a:t>
            </a:r>
            <a:r>
              <a:rPr kumimoji="1" lang="ja-JP" altLang="en-US" sz="1000" dirty="0" smtClean="0">
                <a:solidFill>
                  <a:schemeClr val="tx1"/>
                </a:solidFill>
              </a:rPr>
              <a:t>なるか算出する。</a:t>
            </a:r>
            <a:endParaRPr kumimoji="1" lang="ja-JP" altLang="en-US" sz="1000" dirty="0">
              <a:solidFill>
                <a:schemeClr val="tx1"/>
              </a:solidFill>
            </a:endParaRPr>
          </a:p>
        </p:txBody>
      </p:sp>
      <p:sp>
        <p:nvSpPr>
          <p:cNvPr id="23" name="正方形/長方形 22">
            <a:extLst>
              <a:ext uri="{FF2B5EF4-FFF2-40B4-BE49-F238E27FC236}">
                <a16:creationId xmlns:a16="http://schemas.microsoft.com/office/drawing/2014/main" xmlns="" id="{50DF0237-9C82-4CB1-8CF0-FD53CA4D6B2C}"/>
              </a:ext>
            </a:extLst>
          </p:cNvPr>
          <p:cNvSpPr/>
          <p:nvPr/>
        </p:nvSpPr>
        <p:spPr>
          <a:xfrm>
            <a:off x="113093" y="634488"/>
            <a:ext cx="8728486" cy="451406"/>
          </a:xfrm>
          <a:prstGeom prst="rect">
            <a:avLst/>
          </a:prstGeom>
          <a:ln w="28575">
            <a:solidFill>
              <a:schemeClr val="accent1">
                <a:shade val="50000"/>
              </a:schemeClr>
            </a:solidFill>
            <a:prstDash val="solid"/>
          </a:ln>
        </p:spPr>
        <p:txBody>
          <a:bodyPr wrap="square">
            <a:spAutoFit/>
          </a:bodyPr>
          <a:lstStyle/>
          <a:p>
            <a:pPr>
              <a:lnSpc>
                <a:spcPts val="1400"/>
              </a:lnSpc>
            </a:pPr>
            <a:r>
              <a:rPr lang="ja-JP" altLang="en-US" sz="1100" dirty="0">
                <a:latin typeface="+mn-ea"/>
              </a:rPr>
              <a:t>　</a:t>
            </a:r>
            <a:r>
              <a:rPr lang="ja-JP" altLang="en-US" sz="1100" dirty="0" smtClean="0">
                <a:latin typeface="+mn-ea"/>
              </a:rPr>
              <a:t>　　　　　　　　</a:t>
            </a:r>
            <a:r>
              <a:rPr lang="ja-JP" altLang="en-US" sz="1200" dirty="0" smtClean="0">
                <a:latin typeface="+mn-ea"/>
              </a:rPr>
              <a:t>医師確保計画の策定にあたり、産科（周産期）・小児科・救急科の３科については、医師</a:t>
            </a:r>
            <a:r>
              <a:rPr lang="ja-JP" altLang="en-US" sz="1200" dirty="0">
                <a:latin typeface="+mn-ea"/>
              </a:rPr>
              <a:t>の勤務</a:t>
            </a:r>
            <a:r>
              <a:rPr lang="ja-JP" altLang="en-US" sz="1200" dirty="0" smtClean="0">
                <a:latin typeface="+mn-ea"/>
              </a:rPr>
              <a:t>実態等を</a:t>
            </a:r>
            <a:r>
              <a:rPr lang="ja-JP" altLang="en-US" sz="1200" dirty="0">
                <a:latin typeface="+mn-ea"/>
              </a:rPr>
              <a:t>把握した</a:t>
            </a:r>
            <a:r>
              <a:rPr lang="ja-JP" altLang="en-US" sz="1200" dirty="0" smtClean="0">
                <a:latin typeface="+mn-ea"/>
              </a:rPr>
              <a:t>上で、　　　　　</a:t>
            </a:r>
            <a:endParaRPr lang="en-US" altLang="ja-JP" sz="1200" dirty="0" smtClean="0">
              <a:latin typeface="+mn-ea"/>
            </a:endParaRPr>
          </a:p>
          <a:p>
            <a:pPr>
              <a:lnSpc>
                <a:spcPts val="1400"/>
              </a:lnSpc>
            </a:pPr>
            <a:r>
              <a:rPr lang="ja-JP" altLang="en-US" sz="1200" dirty="0">
                <a:latin typeface="+mn-ea"/>
              </a:rPr>
              <a:t>　</a:t>
            </a:r>
            <a:r>
              <a:rPr lang="ja-JP" altLang="en-US" sz="1200" dirty="0" smtClean="0">
                <a:latin typeface="+mn-ea"/>
              </a:rPr>
              <a:t>　　　　 　　 将来</a:t>
            </a:r>
            <a:r>
              <a:rPr lang="ja-JP" altLang="en-US" sz="1200" dirty="0">
                <a:latin typeface="+mn-ea"/>
              </a:rPr>
              <a:t>の医療提供体制（周産期・</a:t>
            </a:r>
            <a:r>
              <a:rPr lang="ja-JP" altLang="en-US" sz="1200" dirty="0" smtClean="0">
                <a:latin typeface="+mn-ea"/>
              </a:rPr>
              <a:t>小児）の在り方や必要な医師数を</a:t>
            </a:r>
            <a:r>
              <a:rPr lang="ja-JP" altLang="en-US" sz="1200" dirty="0">
                <a:latin typeface="+mn-ea"/>
              </a:rPr>
              <a:t>推計する</a:t>
            </a:r>
            <a:r>
              <a:rPr lang="ja-JP" altLang="en-US" sz="1200" dirty="0" smtClean="0">
                <a:latin typeface="+mn-ea"/>
              </a:rPr>
              <a:t>。</a:t>
            </a:r>
            <a:r>
              <a:rPr lang="ja-JP" altLang="en-US" sz="1200" dirty="0">
                <a:latin typeface="+mn-ea"/>
              </a:rPr>
              <a:t>　</a:t>
            </a:r>
            <a:r>
              <a:rPr lang="ja-JP" altLang="en-US" sz="1100" dirty="0">
                <a:latin typeface="+mn-ea"/>
              </a:rPr>
              <a:t>　</a:t>
            </a:r>
            <a:endParaRPr lang="en-US" altLang="ja-JP" sz="1100" dirty="0">
              <a:latin typeface="+mn-ea"/>
            </a:endParaRPr>
          </a:p>
        </p:txBody>
      </p:sp>
      <p:sp>
        <p:nvSpPr>
          <p:cNvPr id="17" name="正方形/長方形 16">
            <a:extLst>
              <a:ext uri="{FF2B5EF4-FFF2-40B4-BE49-F238E27FC236}">
                <a16:creationId xmlns:a16="http://schemas.microsoft.com/office/drawing/2014/main" xmlns="" id="{1C06E3DC-CF31-4D94-8859-0017FA4A716E}"/>
              </a:ext>
            </a:extLst>
          </p:cNvPr>
          <p:cNvSpPr/>
          <p:nvPr/>
        </p:nvSpPr>
        <p:spPr>
          <a:xfrm>
            <a:off x="109451" y="2692812"/>
            <a:ext cx="8732128" cy="306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400" b="1" dirty="0" smtClean="0"/>
              <a:t>４．必要医師数</a:t>
            </a:r>
            <a:r>
              <a:rPr lang="ja-JP" altLang="en-US" sz="1400" b="1" dirty="0" smtClean="0"/>
              <a:t>推計の手順（案）</a:t>
            </a:r>
            <a:endParaRPr kumimoji="1" lang="ja-JP" altLang="en-US" sz="1400" b="1" dirty="0"/>
          </a:p>
        </p:txBody>
      </p:sp>
      <p:sp>
        <p:nvSpPr>
          <p:cNvPr id="2" name="正方形/長方形 1"/>
          <p:cNvSpPr/>
          <p:nvPr/>
        </p:nvSpPr>
        <p:spPr>
          <a:xfrm>
            <a:off x="91986" y="-26877"/>
            <a:ext cx="8876144" cy="369332"/>
          </a:xfrm>
          <a:prstGeom prst="rect">
            <a:avLst/>
          </a:prstGeom>
        </p:spPr>
        <p:txBody>
          <a:bodyPr wrap="square">
            <a:spAutoFit/>
          </a:bodyPr>
          <a:lstStyle/>
          <a:p>
            <a:r>
              <a:rPr lang="ja-JP" altLang="en-US" b="1" dirty="0" smtClean="0"/>
              <a:t>　　　　　　　　</a:t>
            </a:r>
            <a:r>
              <a:rPr lang="ja-JP" altLang="en-US" sz="1600" b="1" dirty="0" smtClean="0"/>
              <a:t>大阪府医師確保計画における医療提供体制の検討について</a:t>
            </a:r>
            <a:endParaRPr lang="en-US" altLang="ja-JP" sz="1600" b="1" dirty="0"/>
          </a:p>
        </p:txBody>
      </p:sp>
      <p:graphicFrame>
        <p:nvGraphicFramePr>
          <p:cNvPr id="8" name="表 7"/>
          <p:cNvGraphicFramePr>
            <a:graphicFrameLocks noGrp="1"/>
          </p:cNvGraphicFramePr>
          <p:nvPr>
            <p:extLst>
              <p:ext uri="{D42A27DB-BD31-4B8C-83A1-F6EECF244321}">
                <p14:modId xmlns:p14="http://schemas.microsoft.com/office/powerpoint/2010/main" val="4065888867"/>
              </p:ext>
            </p:extLst>
          </p:nvPr>
        </p:nvGraphicFramePr>
        <p:xfrm>
          <a:off x="550162" y="3109970"/>
          <a:ext cx="7788883" cy="639896"/>
        </p:xfrm>
        <a:graphic>
          <a:graphicData uri="http://schemas.openxmlformats.org/drawingml/2006/table">
            <a:tbl>
              <a:tblPr firstRow="1" firstCol="1" bandRow="1"/>
              <a:tblGrid>
                <a:gridCol w="1296144">
                  <a:extLst>
                    <a:ext uri="{9D8B030D-6E8A-4147-A177-3AD203B41FA5}">
                      <a16:colId xmlns:a16="http://schemas.microsoft.com/office/drawing/2014/main" xmlns="" val="1755423791"/>
                    </a:ext>
                  </a:extLst>
                </a:gridCol>
                <a:gridCol w="6492739">
                  <a:extLst>
                    <a:ext uri="{9D8B030D-6E8A-4147-A177-3AD203B41FA5}">
                      <a16:colId xmlns:a16="http://schemas.microsoft.com/office/drawing/2014/main" xmlns="" val="2462364836"/>
                    </a:ext>
                  </a:extLst>
                </a:gridCol>
              </a:tblGrid>
              <a:tr h="124628">
                <a:tc gridSpan="2">
                  <a:txBody>
                    <a:bodyPr/>
                    <a:lstStyle/>
                    <a:p>
                      <a:pPr algn="ctr">
                        <a:lnSpc>
                          <a:spcPts val="1200"/>
                        </a:lnSpc>
                        <a:spcAft>
                          <a:spcPts val="0"/>
                        </a:spcAft>
                      </a:pPr>
                      <a:r>
                        <a:rPr lang="ja-JP" altLang="en-US" sz="1000" b="1" kern="100" dirty="0" smtClean="0">
                          <a:effectLst/>
                          <a:latin typeface="游明朝" panose="02020400000000000000" pitchFamily="18" charset="-128"/>
                          <a:ea typeface="HG丸ｺﾞｼｯｸM-PRO" panose="020F0600000000000000" pitchFamily="50" charset="-128"/>
                          <a:cs typeface="Times New Roman" panose="02020603050405020304" pitchFamily="18" charset="0"/>
                        </a:rPr>
                        <a:t>産科・小児科・救急科</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9D9D9"/>
                      </a:bgClr>
                    </a:pattFill>
                  </a:tcPr>
                </a:tc>
                <a:tc hMerge="1">
                  <a:txBody>
                    <a:bodyPr/>
                    <a:lstStyle/>
                    <a:p>
                      <a:endParaRPr kumimoji="1" lang="ja-JP" altLang="en-US"/>
                    </a:p>
                  </a:txBody>
                  <a:tcPr/>
                </a:tc>
                <a:extLst>
                  <a:ext uri="{0D108BD9-81ED-4DB2-BD59-A6C34878D82A}">
                    <a16:rowId xmlns:a16="http://schemas.microsoft.com/office/drawing/2014/main" xmlns="" val="881903613"/>
                  </a:ext>
                </a:extLst>
              </a:tr>
              <a:tr h="487496">
                <a:tc>
                  <a:txBody>
                    <a:bodyPr/>
                    <a:lstStyle/>
                    <a:p>
                      <a:pPr marL="133350" indent="-133350" algn="l">
                        <a:spcAft>
                          <a:spcPts val="0"/>
                        </a:spcAft>
                      </a:pPr>
                      <a:r>
                        <a:rPr lang="ja-JP" altLang="en-US"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①</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働き方</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改革を</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踏まえた</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場合の現在</a:t>
                      </a:r>
                      <a:r>
                        <a:rPr lang="ja-JP" altLang="en-US"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の</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必要医師数</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を算出</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33350" indent="-133350" algn="just">
                        <a:spcAft>
                          <a:spcPts val="0"/>
                        </a:spcAft>
                      </a:pPr>
                      <a:r>
                        <a:rPr lang="ja-JP" altLang="en-US" sz="8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産科・</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小児</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・救急</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の医師に</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ついて、</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α</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総労働時間数」と</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β</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制限超過分の労働時間数」を算出する</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endPar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marL="133350" indent="-133350" algn="just">
                        <a:spcAft>
                          <a:spcPts val="0"/>
                        </a:spcAft>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このうち</a:t>
                      </a:r>
                      <a:r>
                        <a:rPr lang="en-US" alt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β</a:t>
                      </a:r>
                      <a:r>
                        <a:rPr lang="ja-JP" sz="900" kern="100" dirty="0" err="1"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a:t>
                      </a:r>
                      <a:r>
                        <a:rPr lang="ja-JP" altLang="en-US" sz="900" kern="100" dirty="0" err="1"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解</a:t>
                      </a: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消</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させるために、</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新たに医師を確保するという考え方にたち、</a:t>
                      </a:r>
                      <a:r>
                        <a:rPr lang="en-US"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2016</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年</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医師数に</a:t>
                      </a:r>
                      <a:r>
                        <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α</a:t>
                      </a:r>
                      <a:r>
                        <a:rPr 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α</a:t>
                      </a:r>
                      <a:r>
                        <a:rPr 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β</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を乗じて</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a:t>
                      </a:r>
                      <a:endParaRPr lang="en-US" alt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marL="133350" indent="-133350" algn="just">
                        <a:spcAft>
                          <a:spcPts val="0"/>
                        </a:spcAft>
                      </a:pPr>
                      <a:r>
                        <a:rPr lang="ja-JP" altLang="en-US"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労働</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時間補正後の必要医師数（</a:t>
                      </a:r>
                      <a:r>
                        <a:rPr lang="en-US"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2016</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年）を算出する。</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212378964"/>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964111979"/>
              </p:ext>
            </p:extLst>
          </p:nvPr>
        </p:nvGraphicFramePr>
        <p:xfrm>
          <a:off x="556798" y="6043196"/>
          <a:ext cx="7782247" cy="304800"/>
        </p:xfrm>
        <a:graphic>
          <a:graphicData uri="http://schemas.openxmlformats.org/drawingml/2006/table">
            <a:tbl>
              <a:tblPr firstRow="1" firstCol="1" bandRow="1"/>
              <a:tblGrid>
                <a:gridCol w="1278897">
                  <a:extLst>
                    <a:ext uri="{9D8B030D-6E8A-4147-A177-3AD203B41FA5}">
                      <a16:colId xmlns:a16="http://schemas.microsoft.com/office/drawing/2014/main" xmlns="" val="1534193073"/>
                    </a:ext>
                  </a:extLst>
                </a:gridCol>
                <a:gridCol w="6503350">
                  <a:extLst>
                    <a:ext uri="{9D8B030D-6E8A-4147-A177-3AD203B41FA5}">
                      <a16:colId xmlns:a16="http://schemas.microsoft.com/office/drawing/2014/main" xmlns="" val="1953043165"/>
                    </a:ext>
                  </a:extLst>
                </a:gridCol>
              </a:tblGrid>
              <a:tr h="234860">
                <a:tc>
                  <a:txBody>
                    <a:bodyPr/>
                    <a:lstStyle/>
                    <a:p>
                      <a:pPr marL="133350" indent="-133350" algn="just">
                        <a:spcAft>
                          <a:spcPts val="0"/>
                        </a:spcAft>
                      </a:pPr>
                      <a:r>
                        <a:rPr lang="ja-JP" altLang="en-US"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⑤</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将来</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の必要医師数</a:t>
                      </a:r>
                      <a:endParaRPr lang="en-US" alt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endParaRPr>
                    </a:p>
                    <a:p>
                      <a:pPr marL="133350" indent="-133350" algn="just">
                        <a:spcAft>
                          <a:spcPts val="0"/>
                        </a:spcAft>
                      </a:pPr>
                      <a:r>
                        <a:rPr lang="ja-JP" altLang="en-US"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1000" b="1"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を</a:t>
                      </a:r>
                      <a:r>
                        <a:rPr lang="ja-JP" sz="1000" b="1"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算出</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33350" indent="-133350" algn="just">
                        <a:spcAft>
                          <a:spcPts val="0"/>
                        </a:spcAft>
                      </a:pPr>
                      <a:r>
                        <a:rPr lang="ja-JP" altLang="en-US" sz="8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　</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①</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で算出</a:t>
                      </a:r>
                      <a:r>
                        <a:rPr lang="ja-JP" sz="900" kern="100" dirty="0" smtClean="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した必要</a:t>
                      </a:r>
                      <a:r>
                        <a:rPr lang="ja-JP" sz="900" kern="100" dirty="0">
                          <a:solidFill>
                            <a:srgbClr val="000000"/>
                          </a:solidFill>
                          <a:effectLst/>
                          <a:latin typeface="游明朝" panose="02020400000000000000" pitchFamily="18" charset="-128"/>
                          <a:ea typeface="HG丸ｺﾞｼｯｸM-PRO" panose="020F0600000000000000" pitchFamily="50" charset="-128"/>
                          <a:cs typeface="Times New Roman" panose="02020603050405020304" pitchFamily="18" charset="0"/>
                        </a:rPr>
                        <a:t>医師数に、④で算出した患者の増加率を乗じて、将来の必要医師数とする。</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4640" marR="64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45460074"/>
                  </a:ext>
                </a:extLst>
              </a:tr>
            </a:tbl>
          </a:graphicData>
        </a:graphic>
      </p:graphicFrame>
      <p:sp>
        <p:nvSpPr>
          <p:cNvPr id="11" name="下矢印 10"/>
          <p:cNvSpPr/>
          <p:nvPr/>
        </p:nvSpPr>
        <p:spPr>
          <a:xfrm>
            <a:off x="2726804" y="3788537"/>
            <a:ext cx="432048" cy="1758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6089911" y="3794226"/>
            <a:ext cx="432048" cy="1644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2726804" y="5811920"/>
            <a:ext cx="432048" cy="1572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6089911" y="5811920"/>
            <a:ext cx="432048" cy="1758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209311" y="3790130"/>
            <a:ext cx="761747" cy="230832"/>
          </a:xfrm>
          <a:prstGeom prst="rect">
            <a:avLst/>
          </a:prstGeom>
          <a:noFill/>
        </p:spPr>
        <p:txBody>
          <a:bodyPr wrap="none" rtlCol="0">
            <a:spAutoFit/>
          </a:bodyPr>
          <a:lstStyle/>
          <a:p>
            <a:r>
              <a:rPr kumimoji="1" lang="ja-JP" altLang="en-US" sz="900" b="1" dirty="0" smtClean="0">
                <a:latin typeface="HG丸ｺﾞｼｯｸM-PRO" panose="020F0600000000000000" pitchFamily="50" charset="-128"/>
                <a:ea typeface="HG丸ｺﾞｼｯｸM-PRO" panose="020F0600000000000000" pitchFamily="50" charset="-128"/>
              </a:rPr>
              <a:t>産科・小児</a:t>
            </a:r>
            <a:endParaRPr kumimoji="1" lang="ja-JP" altLang="en-US" sz="900" b="1"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6588224" y="3779627"/>
            <a:ext cx="415498" cy="230832"/>
          </a:xfrm>
          <a:prstGeom prst="rect">
            <a:avLst/>
          </a:prstGeom>
          <a:noFill/>
        </p:spPr>
        <p:txBody>
          <a:bodyPr wrap="none" rtlCol="0">
            <a:spAutoFit/>
          </a:bodyPr>
          <a:lstStyle/>
          <a:p>
            <a:r>
              <a:rPr lang="ja-JP" altLang="en-US" sz="900" b="1" dirty="0" smtClean="0">
                <a:latin typeface="HG丸ｺﾞｼｯｸM-PRO" panose="020F0600000000000000" pitchFamily="50" charset="-128"/>
                <a:ea typeface="HG丸ｺﾞｼｯｸM-PRO" panose="020F0600000000000000" pitchFamily="50" charset="-128"/>
              </a:rPr>
              <a:t>救急</a:t>
            </a:r>
            <a:endParaRPr kumimoji="1" lang="ja-JP" altLang="en-US" sz="900" b="1"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556798" y="4069516"/>
            <a:ext cx="7782247" cy="1729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09451" y="634942"/>
            <a:ext cx="862149" cy="287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latin typeface="+mj-ea"/>
                <a:ea typeface="+mj-ea"/>
              </a:rPr>
              <a:t>1</a:t>
            </a:r>
            <a:r>
              <a:rPr lang="en-US" altLang="ja-JP" sz="1400" b="1" dirty="0" smtClean="0">
                <a:latin typeface="+mj-ea"/>
                <a:ea typeface="+mj-ea"/>
              </a:rPr>
              <a:t>. </a:t>
            </a:r>
            <a:r>
              <a:rPr kumimoji="1" lang="ja-JP" altLang="en-US" sz="1400" b="1" dirty="0" smtClean="0"/>
              <a:t>目的</a:t>
            </a:r>
            <a:endParaRPr kumimoji="1" lang="ja-JP" altLang="en-US" sz="1400" b="1" dirty="0"/>
          </a:p>
        </p:txBody>
      </p:sp>
      <p:sp>
        <p:nvSpPr>
          <p:cNvPr id="28" name="テキスト ボックス 27"/>
          <p:cNvSpPr txBox="1"/>
          <p:nvPr/>
        </p:nvSpPr>
        <p:spPr>
          <a:xfrm>
            <a:off x="7687335" y="5796"/>
            <a:ext cx="1303419" cy="400110"/>
          </a:xfrm>
          <a:prstGeom prst="rect">
            <a:avLst/>
          </a:prstGeom>
          <a:solidFill>
            <a:schemeClr val="bg1"/>
          </a:solidFill>
          <a:ln>
            <a:solidFill>
              <a:schemeClr val="tx1"/>
            </a:solidFill>
          </a:ln>
        </p:spPr>
        <p:txBody>
          <a:bodyPr wrap="square" rtlCol="0">
            <a:spAutoFit/>
          </a:bodyPr>
          <a:lstStyle/>
          <a:p>
            <a:pPr algn="ctr"/>
            <a:r>
              <a:rPr kumimoji="1" lang="ja-JP" altLang="en-US" sz="2000" dirty="0" smtClean="0"/>
              <a:t>資料</a:t>
            </a:r>
            <a:r>
              <a:rPr lang="ja-JP" altLang="en-US" sz="2000" dirty="0"/>
              <a:t>５</a:t>
            </a:r>
            <a:endParaRPr kumimoji="1" lang="en-US" altLang="ja-JP" sz="2000" dirty="0"/>
          </a:p>
        </p:txBody>
      </p:sp>
    </p:spTree>
    <p:extLst>
      <p:ext uri="{BB962C8B-B14F-4D97-AF65-F5344CB8AC3E}">
        <p14:creationId xmlns:p14="http://schemas.microsoft.com/office/powerpoint/2010/main" val="97796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3">
            <a:extLst>
              <a:ext uri="{FF2B5EF4-FFF2-40B4-BE49-F238E27FC236}">
                <a16:creationId xmlns:a16="http://schemas.microsoft.com/office/drawing/2014/main" xmlns="" id="{1C06E3DC-CF31-4D94-8859-0017FA4A716E}"/>
              </a:ext>
            </a:extLst>
          </p:cNvPr>
          <p:cNvSpPr txBox="1">
            <a:spLocks/>
          </p:cNvSpPr>
          <p:nvPr/>
        </p:nvSpPr>
        <p:spPr>
          <a:xfrm>
            <a:off x="191404" y="11333"/>
            <a:ext cx="8754160" cy="3566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685800" rtl="0" eaLnBrk="1" latinLnBrk="0" hangingPunct="1">
              <a:lnSpc>
                <a:spcPct val="90000"/>
              </a:lnSpc>
              <a:spcBef>
                <a:spcPct val="0"/>
              </a:spcBef>
              <a:buNone/>
              <a:defRPr kumimoji="1"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ts val="1400"/>
              </a:lnSpc>
            </a:pPr>
            <a:r>
              <a:rPr lang="ja-JP" altLang="en-US" sz="1400" b="1" dirty="0">
                <a:latin typeface="ＭＳ Ｐゴシック" panose="020B0600070205080204" pitchFamily="50" charset="-128"/>
                <a:ea typeface="ＭＳ Ｐゴシック" panose="020B0600070205080204" pitchFamily="50" charset="-128"/>
              </a:rPr>
              <a:t>５</a:t>
            </a:r>
            <a:r>
              <a:rPr lang="ja-JP" altLang="en-US" sz="1400" b="1" dirty="0" smtClean="0">
                <a:latin typeface="ＭＳ Ｐゴシック" panose="020B0600070205080204" pitchFamily="50" charset="-128"/>
                <a:ea typeface="ＭＳ Ｐゴシック" panose="020B0600070205080204" pitchFamily="50" charset="-128"/>
              </a:rPr>
              <a:t>．周産期・小児科における医療提供体制の検討にあたって（アプローチ</a:t>
            </a:r>
            <a:r>
              <a:rPr lang="ja-JP" altLang="en-US" sz="1400" b="1" dirty="0" smtClean="0"/>
              <a:t>）</a:t>
            </a:r>
            <a:endParaRPr lang="ja-JP" altLang="en-US" sz="1400" b="1" dirty="0"/>
          </a:p>
        </p:txBody>
      </p:sp>
      <p:sp>
        <p:nvSpPr>
          <p:cNvPr id="14" name="正方形/長方形 13">
            <a:extLst>
              <a:ext uri="{FF2B5EF4-FFF2-40B4-BE49-F238E27FC236}">
                <a16:creationId xmlns:a16="http://schemas.microsoft.com/office/drawing/2014/main" xmlns="" id="{474C6D12-236F-4664-A237-7E555FECC3DC}"/>
              </a:ext>
            </a:extLst>
          </p:cNvPr>
          <p:cNvSpPr/>
          <p:nvPr/>
        </p:nvSpPr>
        <p:spPr>
          <a:xfrm>
            <a:off x="205971" y="495713"/>
            <a:ext cx="8761389" cy="1138773"/>
          </a:xfrm>
          <a:prstGeom prst="rect">
            <a:avLst/>
          </a:prstGeom>
          <a:ln w="12700">
            <a:solidFill>
              <a:schemeClr val="tx1"/>
            </a:solidFill>
          </a:ln>
        </p:spPr>
        <p:txBody>
          <a:bodyPr wrap="square">
            <a:spAutoFit/>
          </a:bodyPr>
          <a:lstStyle/>
          <a:p>
            <a:pPr algn="just"/>
            <a:r>
              <a:rPr lang="ja-JP" altLang="en-US"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〇医療</a:t>
            </a: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提供体制を検討し、</a:t>
            </a:r>
            <a:r>
              <a:rPr lang="ja-JP"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より効率的な医師配置を行うことで、労働時間の上限設定に伴う必要医師数</a:t>
            </a:r>
            <a:r>
              <a:rPr lang="ja-JP"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a:t>
            </a:r>
            <a:endParaRPr lang="en-US"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増を</a:t>
            </a:r>
            <a:r>
              <a:rPr lang="ja-JP"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緩和で</a:t>
            </a: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きない</a:t>
            </a:r>
            <a:r>
              <a:rPr lang="ja-JP" altLang="en-US"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か検討</a:t>
            </a: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する。</a:t>
            </a:r>
            <a:endParaRPr lang="ja-JP"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〇</a:t>
            </a:r>
            <a:r>
              <a:rPr lang="ja-JP" altLang="en-US"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検討に当たっては、時間外</a:t>
            </a:r>
            <a:r>
              <a:rPr lang="ja-JP" altLang="en-US"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労働の上限を踏まえたモデル</a:t>
            </a:r>
            <a:r>
              <a:rPr lang="ja-JP" altLang="en-US"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勤務表を策定し、医師配置においてネックとなる　　「</a:t>
            </a:r>
            <a:r>
              <a:rPr lang="ja-JP"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当直</a:t>
            </a:r>
            <a:r>
              <a:rPr lang="ja-JP" altLang="en-US"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配置</a:t>
            </a:r>
            <a:r>
              <a:rPr lang="ja-JP" altLang="en-US"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を軸に</a:t>
            </a:r>
            <a:r>
              <a:rPr lang="ja-JP" altLang="en-US"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、検証する</a:t>
            </a:r>
            <a:r>
              <a:rPr lang="ja-JP"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400" b="1"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endParaRPr lang="ja-JP" altLang="ja-JP" sz="12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正方形/長方形 5"/>
          <p:cNvSpPr/>
          <p:nvPr/>
        </p:nvSpPr>
        <p:spPr>
          <a:xfrm>
            <a:off x="228310" y="4149080"/>
            <a:ext cx="8739049" cy="19442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3350" indent="-133350"/>
            <a:endParaRPr lang="ja-JP" altLang="ja-JP" sz="1400" b="1" kern="100" dirty="0">
              <a:ea typeface="游明朝" panose="02020400000000000000" pitchFamily="18" charset="-128"/>
              <a:cs typeface="Times New Roman" panose="02020603050405020304" pitchFamily="18" charset="0"/>
            </a:endParaRPr>
          </a:p>
          <a:p>
            <a:pPr marL="133350" indent="-133350"/>
            <a:r>
              <a:rPr lang="ja-JP" altLang="en-US" sz="1400" b="1" kern="100" dirty="0" smtClean="0">
                <a:solidFill>
                  <a:srgbClr val="000000"/>
                </a:solidFill>
                <a:ea typeface="HG丸ｺﾞｼｯｸM-PRO" panose="020F0600000000000000" pitchFamily="50" charset="-128"/>
                <a:cs typeface="Times New Roman" panose="02020603050405020304" pitchFamily="18" charset="0"/>
              </a:rPr>
              <a:t>　</a:t>
            </a:r>
            <a:endPar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r>
              <a:rPr lang="ja-JP" altLang="en-US"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人の当直配置を支えるのに必要な医師数」は、当直回数が最大週</a:t>
            </a:r>
            <a:r>
              <a:rPr lang="ja-JP" altLang="en-US"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回となり、かつ当直</a:t>
            </a:r>
            <a:r>
              <a:rPr lang="ja-JP" altLang="en-US"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曜日が</a:t>
            </a:r>
            <a:endParaRPr lang="en-US"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r>
              <a:rPr lang="ja-JP" altLang="en-US" sz="1400" b="1"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固定される</a:t>
            </a:r>
            <a:r>
              <a:rPr lang="ja-JP" altLang="ja-JP" sz="1400" b="1"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状況を避けるため</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en-US"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は、「８</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人</a:t>
            </a:r>
            <a:r>
              <a:rPr lang="ja-JP" altLang="en-US"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」必要と推測される</a:t>
            </a:r>
            <a:r>
              <a:rPr lang="ja-JP"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上記</a:t>
            </a:r>
            <a:r>
              <a:rPr lang="ja-JP" alt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人数は、</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家庭事情等で夜間の勤務が困難な医師の存在や、</a:t>
            </a:r>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学会出席</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や研究・教育等</a:t>
            </a:r>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の従事時間</a:t>
            </a:r>
            <a:endPar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r>
              <a:rPr lang="ja-JP" alt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帯</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を考慮した人数ではないため、さらなる人数の上積み</a:t>
            </a:r>
            <a:r>
              <a:rPr lang="ja-JP" alt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人）</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必要</a:t>
            </a:r>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である</a:t>
            </a:r>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endParaRPr lang="en-US"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水準（時間外労働</a:t>
            </a:r>
            <a:r>
              <a:rPr lang="en-US"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960</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時間</a:t>
            </a:r>
            <a:r>
              <a:rPr lang="en-US"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年など）を満たすには</a:t>
            </a:r>
            <a:r>
              <a:rPr lang="ja-JP" alt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８</a:t>
            </a:r>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人</a:t>
            </a:r>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」以上</a:t>
            </a:r>
            <a:r>
              <a:rPr lang="ja-JP" altLang="ja-JP"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常勤医師が必要</a:t>
            </a:r>
            <a:r>
              <a:rPr lang="ja-JP" alt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と推測される</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endParaRPr lang="en-US" altLang="ja-JP" sz="1400" b="1"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33350" indent="-133350"/>
            <a:r>
              <a:rPr lang="ja-JP" altLang="en-US" sz="14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400" kern="100" dirty="0" smtClean="0">
              <a:solidFill>
                <a:schemeClr val="tx1"/>
              </a:solidFill>
              <a:latin typeface="游明朝" panose="02020400000000000000" pitchFamily="18" charset="-128"/>
              <a:ea typeface="ＭＳ ゴシック" panose="020B0609070205080204" pitchFamily="49" charset="-128"/>
              <a:cs typeface="Times New Roman" panose="02020603050405020304" pitchFamily="18" charset="0"/>
            </a:endParaRPr>
          </a:p>
          <a:p>
            <a:pPr algn="just">
              <a:spcAft>
                <a:spcPts val="0"/>
              </a:spcAft>
            </a:pPr>
            <a:r>
              <a:rPr lang="ja-JP" altLang="en-US" sz="1400" kern="100" dirty="0" smtClean="0">
                <a:solidFill>
                  <a:schemeClr val="tx1"/>
                </a:solidFill>
                <a:latin typeface="游明朝" panose="02020400000000000000" pitchFamily="18" charset="-128"/>
                <a:ea typeface="ＭＳ ゴシック" panose="020B0609070205080204" pitchFamily="49" charset="-128"/>
                <a:cs typeface="Times New Roman" panose="02020603050405020304" pitchFamily="18" charset="0"/>
              </a:rPr>
              <a:t>　</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5" name="下矢印 14"/>
          <p:cNvSpPr/>
          <p:nvPr/>
        </p:nvSpPr>
        <p:spPr>
          <a:xfrm>
            <a:off x="3988424" y="3492774"/>
            <a:ext cx="1160119" cy="324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09775" y="2030873"/>
            <a:ext cx="8757585" cy="12961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33350" indent="-133350" algn="l">
              <a:spcAft>
                <a:spcPts val="0"/>
              </a:spcAft>
            </a:pPr>
            <a:r>
              <a:rPr lang="ja-JP" altLang="en-US" sz="1400" b="1" kern="100" dirty="0" smtClean="0">
                <a:solidFill>
                  <a:srgbClr val="000000"/>
                </a:solidFill>
                <a:effectLst/>
                <a:ea typeface="HG丸ｺﾞｼｯｸM-PRO" panose="020F0600000000000000" pitchFamily="50" charset="-128"/>
                <a:cs typeface="Times New Roman" panose="02020603050405020304" pitchFamily="18" charset="0"/>
              </a:rPr>
              <a:t>＜モデル</a:t>
            </a:r>
            <a:r>
              <a:rPr lang="ja-JP" sz="1400" b="1" kern="100" dirty="0" smtClean="0">
                <a:solidFill>
                  <a:srgbClr val="000000"/>
                </a:solidFill>
                <a:effectLst/>
                <a:ea typeface="HG丸ｺﾞｼｯｸM-PRO" panose="020F0600000000000000" pitchFamily="50" charset="-128"/>
                <a:cs typeface="Times New Roman" panose="02020603050405020304" pitchFamily="18" charset="0"/>
              </a:rPr>
              <a:t>勤務表</a:t>
            </a:r>
            <a:r>
              <a:rPr lang="ja-JP" altLang="en-US" sz="1400" b="1" kern="100" dirty="0" smtClean="0">
                <a:solidFill>
                  <a:srgbClr val="000000"/>
                </a:solidFill>
                <a:effectLst/>
                <a:ea typeface="HG丸ｺﾞｼｯｸM-PRO" panose="020F0600000000000000" pitchFamily="50" charset="-128"/>
                <a:cs typeface="Times New Roman" panose="02020603050405020304" pitchFamily="18" charset="0"/>
              </a:rPr>
              <a:t>について＞</a:t>
            </a:r>
            <a:endParaRPr lang="en-US" altLang="ja-JP" sz="1400" b="1" kern="100" dirty="0" smtClean="0">
              <a:solidFill>
                <a:srgbClr val="000000"/>
              </a:solidFill>
              <a:effectLst/>
              <a:ea typeface="HG丸ｺﾞｼｯｸM-PRO" panose="020F0600000000000000" pitchFamily="50" charset="-128"/>
              <a:cs typeface="Times New Roman" panose="02020603050405020304" pitchFamily="18" charset="0"/>
            </a:endParaRPr>
          </a:p>
          <a:p>
            <a:pPr marL="133350" indent="-133350" algn="l">
              <a:spcAft>
                <a:spcPts val="0"/>
              </a:spcAft>
            </a:pPr>
            <a:endParaRPr lang="ja-JP" sz="1400" b="1" kern="100" dirty="0">
              <a:effectLst/>
              <a:ea typeface="游明朝" panose="02020400000000000000" pitchFamily="18" charset="-128"/>
              <a:cs typeface="Times New Roman" panose="02020603050405020304" pitchFamily="18" charset="0"/>
            </a:endParaRPr>
          </a:p>
          <a:p>
            <a:pPr marL="133350" indent="-133350"/>
            <a:r>
              <a:rPr lang="ja-JP" sz="1400" b="1" kern="100" dirty="0" smtClean="0">
                <a:solidFill>
                  <a:srgbClr val="000000"/>
                </a:solidFill>
                <a:effectLst/>
                <a:ea typeface="HG丸ｺﾞｼｯｸM-PRO" panose="020F0600000000000000" pitchFamily="50" charset="-128"/>
                <a:cs typeface="Times New Roman" panose="02020603050405020304" pitchFamily="18" charset="0"/>
              </a:rPr>
              <a:t>・</a:t>
            </a:r>
            <a:r>
              <a:rPr lang="en-US" sz="1400" b="1" kern="100" dirty="0">
                <a:solidFill>
                  <a:srgbClr val="000000"/>
                </a:solidFill>
                <a:effectLst/>
                <a:ea typeface="HG丸ｺﾞｼｯｸM-PRO" panose="020F0600000000000000" pitchFamily="50" charset="-128"/>
                <a:cs typeface="Times New Roman" panose="02020603050405020304" pitchFamily="18" charset="0"/>
              </a:rPr>
              <a:t>2024</a:t>
            </a:r>
            <a:r>
              <a:rPr lang="ja-JP" sz="1400" b="1" kern="100" dirty="0">
                <a:solidFill>
                  <a:srgbClr val="000000"/>
                </a:solidFill>
                <a:effectLst/>
                <a:ea typeface="HG丸ｺﾞｼｯｸM-PRO" panose="020F0600000000000000" pitchFamily="50" charset="-128"/>
                <a:cs typeface="Times New Roman" panose="02020603050405020304" pitchFamily="18" charset="0"/>
              </a:rPr>
              <a:t>年</a:t>
            </a:r>
            <a:r>
              <a:rPr lang="en-US" sz="1400" b="1" kern="100" dirty="0">
                <a:solidFill>
                  <a:srgbClr val="000000"/>
                </a:solidFill>
                <a:effectLst/>
                <a:ea typeface="HG丸ｺﾞｼｯｸM-PRO" panose="020F0600000000000000" pitchFamily="50" charset="-128"/>
                <a:cs typeface="Times New Roman" panose="02020603050405020304" pitchFamily="18" charset="0"/>
              </a:rPr>
              <a:t>4</a:t>
            </a:r>
            <a:r>
              <a:rPr lang="ja-JP" sz="1400" b="1" kern="100" dirty="0">
                <a:solidFill>
                  <a:srgbClr val="000000"/>
                </a:solidFill>
                <a:effectLst/>
                <a:ea typeface="HG丸ｺﾞｼｯｸM-PRO" panose="020F0600000000000000" pitchFamily="50" charset="-128"/>
                <a:cs typeface="Times New Roman" panose="02020603050405020304" pitchFamily="18" charset="0"/>
              </a:rPr>
              <a:t>月から適用が開始される医師の時間外労働の</a:t>
            </a:r>
            <a:r>
              <a:rPr lang="ja-JP" sz="1400" b="1" kern="100" dirty="0" smtClean="0">
                <a:solidFill>
                  <a:srgbClr val="000000"/>
                </a:solidFill>
                <a:effectLst/>
                <a:ea typeface="HG丸ｺﾞｼｯｸM-PRO" panose="020F0600000000000000" pitchFamily="50" charset="-128"/>
                <a:cs typeface="Times New Roman" panose="02020603050405020304" pitchFamily="18" charset="0"/>
              </a:rPr>
              <a:t>上限を</a:t>
            </a:r>
            <a:r>
              <a:rPr lang="ja-JP" sz="1400" b="1" kern="100" dirty="0">
                <a:solidFill>
                  <a:srgbClr val="000000"/>
                </a:solidFill>
                <a:effectLst/>
                <a:ea typeface="HG丸ｺﾞｼｯｸM-PRO" panose="020F0600000000000000" pitchFamily="50" charset="-128"/>
                <a:cs typeface="Times New Roman" panose="02020603050405020304" pitchFamily="18" charset="0"/>
              </a:rPr>
              <a:t>満たすに当たり</a:t>
            </a:r>
            <a:r>
              <a:rPr lang="ja-JP" sz="1400" b="1" kern="100" dirty="0" smtClean="0">
                <a:solidFill>
                  <a:srgbClr val="000000"/>
                </a:solidFill>
                <a:effectLst/>
                <a:ea typeface="HG丸ｺﾞｼｯｸM-PRO" panose="020F0600000000000000" pitchFamily="50" charset="-128"/>
                <a:cs typeface="Times New Roman" panose="02020603050405020304" pitchFamily="18" charset="0"/>
              </a:rPr>
              <a:t>、</a:t>
            </a:r>
            <a:r>
              <a:rPr lang="ja-JP" altLang="en-US" sz="1400" b="1" kern="100" dirty="0" smtClean="0">
                <a:solidFill>
                  <a:srgbClr val="000000"/>
                </a:solidFill>
                <a:ea typeface="HG丸ｺﾞｼｯｸM-PRO" panose="020F0600000000000000" pitchFamily="50" charset="-128"/>
                <a:cs typeface="Times New Roman" panose="02020603050405020304" pitchFamily="18" charset="0"/>
              </a:rPr>
              <a:t>１人の</a:t>
            </a:r>
            <a:r>
              <a:rPr lang="ja-JP" altLang="en-US" sz="1400" b="1" kern="100" dirty="0">
                <a:solidFill>
                  <a:srgbClr val="000000"/>
                </a:solidFill>
                <a:ea typeface="HG丸ｺﾞｼｯｸM-PRO" panose="020F0600000000000000" pitchFamily="50" charset="-128"/>
                <a:cs typeface="Times New Roman" panose="02020603050405020304" pitchFamily="18" charset="0"/>
              </a:rPr>
              <a:t>当直</a:t>
            </a:r>
            <a:r>
              <a:rPr lang="ja-JP" altLang="en-US" sz="1400" b="1" kern="100" dirty="0" smtClean="0">
                <a:solidFill>
                  <a:srgbClr val="000000"/>
                </a:solidFill>
                <a:ea typeface="HG丸ｺﾞｼｯｸM-PRO" panose="020F0600000000000000" pitchFamily="50" charset="-128"/>
                <a:cs typeface="Times New Roman" panose="02020603050405020304" pitchFamily="18" charset="0"/>
              </a:rPr>
              <a:t>配置につき</a:t>
            </a:r>
            <a:r>
              <a:rPr lang="ja-JP" sz="1400" b="1" kern="100" dirty="0" smtClean="0">
                <a:solidFill>
                  <a:srgbClr val="000000"/>
                </a:solidFill>
                <a:effectLst/>
                <a:ea typeface="HG丸ｺﾞｼｯｸM-PRO" panose="020F0600000000000000" pitchFamily="50" charset="-128"/>
                <a:cs typeface="Times New Roman" panose="02020603050405020304" pitchFamily="18" charset="0"/>
              </a:rPr>
              <a:t>、</a:t>
            </a:r>
            <a:r>
              <a:rPr lang="ja-JP" sz="1400" b="1" kern="100" dirty="0">
                <a:solidFill>
                  <a:srgbClr val="000000"/>
                </a:solidFill>
                <a:effectLst/>
                <a:ea typeface="HG丸ｺﾞｼｯｸM-PRO" panose="020F0600000000000000" pitchFamily="50" charset="-128"/>
                <a:cs typeface="Times New Roman" panose="02020603050405020304" pitchFamily="18" charset="0"/>
              </a:rPr>
              <a:t>何名の常勤医師が必要となるかを検討するため、国の「医師の働き方改革に関する</a:t>
            </a:r>
            <a:r>
              <a:rPr lang="ja-JP" sz="1400" b="1" kern="100" dirty="0" smtClean="0">
                <a:solidFill>
                  <a:srgbClr val="000000"/>
                </a:solidFill>
                <a:effectLst/>
                <a:ea typeface="HG丸ｺﾞｼｯｸM-PRO" panose="020F0600000000000000" pitchFamily="50" charset="-128"/>
                <a:cs typeface="Times New Roman" panose="02020603050405020304" pitchFamily="18" charset="0"/>
              </a:rPr>
              <a:t>検討会報告書</a:t>
            </a:r>
            <a:r>
              <a:rPr lang="ja-JP" sz="1400" b="1" kern="100" dirty="0">
                <a:solidFill>
                  <a:srgbClr val="000000"/>
                </a:solidFill>
                <a:effectLst/>
                <a:ea typeface="HG丸ｺﾞｼｯｸM-PRO" panose="020F0600000000000000" pitchFamily="50" charset="-128"/>
                <a:cs typeface="Times New Roman" panose="02020603050405020304" pitchFamily="18" charset="0"/>
              </a:rPr>
              <a:t>」等を参考にしつつ、医療機関へのヒアリング結果も踏まえ、モデル的な勤務表を構築する</a:t>
            </a:r>
            <a:r>
              <a:rPr lang="ja-JP" sz="1400" b="1" kern="100" dirty="0" smtClean="0">
                <a:solidFill>
                  <a:srgbClr val="000000"/>
                </a:solidFill>
                <a:effectLst/>
                <a:ea typeface="HG丸ｺﾞｼｯｸM-PRO" panose="020F0600000000000000" pitchFamily="50" charset="-128"/>
                <a:cs typeface="Times New Roman" panose="02020603050405020304" pitchFamily="18" charset="0"/>
              </a:rPr>
              <a:t>。</a:t>
            </a:r>
            <a:endParaRPr lang="en-US" altLang="ja-JP" sz="1400" b="1" kern="100" dirty="0" smtClean="0">
              <a:solidFill>
                <a:srgbClr val="000000"/>
              </a:solidFill>
              <a:effectLst/>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628940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3">
            <a:extLst>
              <a:ext uri="{FF2B5EF4-FFF2-40B4-BE49-F238E27FC236}">
                <a16:creationId xmlns:a16="http://schemas.microsoft.com/office/drawing/2014/main" xmlns="" id="{87288FB8-6467-4794-A9F4-CC6C59731CDF}"/>
              </a:ext>
            </a:extLst>
          </p:cNvPr>
          <p:cNvGraphicFramePr>
            <a:graphicFrameLocks/>
          </p:cNvGraphicFramePr>
          <p:nvPr>
            <p:extLst>
              <p:ext uri="{D42A27DB-BD31-4B8C-83A1-F6EECF244321}">
                <p14:modId xmlns:p14="http://schemas.microsoft.com/office/powerpoint/2010/main" val="340618612"/>
              </p:ext>
            </p:extLst>
          </p:nvPr>
        </p:nvGraphicFramePr>
        <p:xfrm>
          <a:off x="187707" y="612566"/>
          <a:ext cx="8776781" cy="6128801"/>
        </p:xfrm>
        <a:graphic>
          <a:graphicData uri="http://schemas.openxmlformats.org/drawingml/2006/table">
            <a:tbl>
              <a:tblPr firstRow="1" firstCol="1" bandRow="1"/>
              <a:tblGrid>
                <a:gridCol w="8776781">
                  <a:extLst>
                    <a:ext uri="{9D8B030D-6E8A-4147-A177-3AD203B41FA5}">
                      <a16:colId xmlns:a16="http://schemas.microsoft.com/office/drawing/2014/main" xmlns="" val="2927550079"/>
                    </a:ext>
                  </a:extLst>
                </a:gridCol>
              </a:tblGrid>
              <a:tr h="6128801">
                <a:tc>
                  <a:txBody>
                    <a:bodyPr/>
                    <a:lstStyle/>
                    <a:p>
                      <a:pPr marL="200025" indent="-200025" algn="just">
                        <a:spcAft>
                          <a:spcPts val="0"/>
                        </a:spcAft>
                      </a:pPr>
                      <a:r>
                        <a:rPr lang="ja-JP" altLang="en-US" sz="1000" kern="100" dirty="0" smtClean="0">
                          <a:effectLst/>
                          <a:latin typeface="+mj-ea"/>
                          <a:ea typeface="+mj-ea"/>
                          <a:cs typeface="Times New Roman" panose="02020603050405020304" pitchFamily="18" charset="0"/>
                        </a:rPr>
                        <a:t> </a:t>
                      </a:r>
                      <a:endParaRPr lang="en-US" altLang="ja-JP" sz="1000" kern="100" dirty="0" smtClean="0">
                        <a:effectLst/>
                        <a:latin typeface="+mj-ea"/>
                        <a:ea typeface="+mj-ea"/>
                        <a:cs typeface="Times New Roman" panose="02020603050405020304" pitchFamily="18" charset="0"/>
                      </a:endParaRPr>
                    </a:p>
                    <a:p>
                      <a:pPr marL="200025" indent="-200025" algn="just">
                        <a:spcAft>
                          <a:spcPts val="0"/>
                        </a:spcAft>
                      </a:pPr>
                      <a:endParaRPr lang="en-US" altLang="ja-JP" sz="1000" kern="100" dirty="0" smtClean="0">
                        <a:effectLst/>
                        <a:latin typeface="+mj-ea"/>
                        <a:ea typeface="+mj-ea"/>
                        <a:cs typeface="Times New Roman" panose="02020603050405020304" pitchFamily="18" charset="0"/>
                      </a:endParaRPr>
                    </a:p>
                    <a:p>
                      <a:pPr marL="200025" indent="-200025" algn="just">
                        <a:spcAft>
                          <a:spcPts val="0"/>
                        </a:spcAft>
                      </a:pPr>
                      <a:endParaRPr lang="en-US" altLang="ja-JP" sz="1000" kern="100" dirty="0" smtClean="0">
                        <a:effectLst/>
                        <a:latin typeface="+mj-ea"/>
                        <a:ea typeface="+mj-ea"/>
                        <a:cs typeface="Times New Roman" panose="02020603050405020304" pitchFamily="18" charset="0"/>
                      </a:endParaRPr>
                    </a:p>
                    <a:p>
                      <a:pPr marL="200025" indent="-200025" algn="just">
                        <a:spcAft>
                          <a:spcPts val="0"/>
                        </a:spcAft>
                      </a:pPr>
                      <a:endParaRPr lang="en-US" altLang="ja-JP" sz="1000" kern="100" dirty="0" smtClean="0">
                        <a:effectLst/>
                        <a:latin typeface="+mj-ea"/>
                        <a:ea typeface="+mj-ea"/>
                        <a:cs typeface="Times New Roman" panose="02020603050405020304" pitchFamily="18" charset="0"/>
                      </a:endParaRPr>
                    </a:p>
                    <a:p>
                      <a:pPr marL="200025" indent="-200025" algn="just">
                        <a:spcAft>
                          <a:spcPts val="0"/>
                        </a:spcAft>
                      </a:pPr>
                      <a:endParaRPr lang="en-US" altLang="ja-JP" sz="1000" kern="100" dirty="0" smtClean="0">
                        <a:effectLst/>
                        <a:latin typeface="+mj-ea"/>
                        <a:ea typeface="+mj-ea"/>
                        <a:cs typeface="Times New Roman" panose="02020603050405020304" pitchFamily="18" charset="0"/>
                      </a:endParaRPr>
                    </a:p>
                    <a:p>
                      <a:pPr marL="200025" indent="-200025" algn="just">
                        <a:spcAft>
                          <a:spcPts val="0"/>
                        </a:spcAft>
                      </a:pPr>
                      <a:endParaRPr lang="en-US" altLang="ja-JP" sz="1200" b="1" kern="100" dirty="0" smtClean="0">
                        <a:effectLst/>
                        <a:latin typeface="+mj-ea"/>
                        <a:ea typeface="+mj-ea"/>
                        <a:cs typeface="Times New Roman" panose="02020603050405020304" pitchFamily="18" charset="0"/>
                      </a:endParaRPr>
                    </a:p>
                    <a:p>
                      <a:pPr marL="200025" indent="-200025" algn="just">
                        <a:spcAft>
                          <a:spcPts val="0"/>
                        </a:spcAft>
                      </a:pPr>
                      <a:r>
                        <a:rPr lang="ja-JP" altLang="en-US" sz="1000" b="1" kern="100" dirty="0" smtClean="0">
                          <a:effectLst/>
                          <a:latin typeface="+mj-ea"/>
                          <a:ea typeface="+mj-ea"/>
                          <a:cs typeface="Times New Roman" panose="02020603050405020304" pitchFamily="18" charset="0"/>
                        </a:rPr>
                        <a:t>　周産期病院の類型化と必要と考えられる当直人数を設定（イメージ）</a:t>
                      </a:r>
                      <a:endParaRPr lang="en-US" altLang="ja-JP" sz="1000" b="1" kern="100" dirty="0" smtClean="0">
                        <a:effectLst/>
                        <a:latin typeface="+mj-ea"/>
                        <a:ea typeface="+mj-ea"/>
                        <a:cs typeface="Times New Roman" panose="02020603050405020304" pitchFamily="18" charset="0"/>
                      </a:endParaRPr>
                    </a:p>
                    <a:p>
                      <a:pPr marL="200025" indent="-200025" algn="just">
                        <a:spcAft>
                          <a:spcPts val="0"/>
                        </a:spcAft>
                      </a:pPr>
                      <a:endParaRPr lang="en-US" altLang="ja-JP" sz="1200" b="1" kern="100" dirty="0" smtClean="0">
                        <a:effectLst/>
                        <a:latin typeface="+mj-ea"/>
                        <a:ea typeface="+mj-ea"/>
                        <a:cs typeface="Times New Roman" panose="02020603050405020304" pitchFamily="18" charset="0"/>
                      </a:endParaRPr>
                    </a:p>
                    <a:p>
                      <a:pPr marL="200025" indent="-200025" algn="just">
                        <a:spcAft>
                          <a:spcPts val="0"/>
                        </a:spcAft>
                      </a:pPr>
                      <a:endParaRPr lang="en-US" altLang="ja-JP" sz="1200" b="1" kern="100" dirty="0" smtClean="0">
                        <a:effectLst/>
                        <a:latin typeface="+mj-ea"/>
                        <a:ea typeface="+mj-ea"/>
                        <a:cs typeface="Times New Roman" panose="02020603050405020304" pitchFamily="18" charset="0"/>
                      </a:endParaRPr>
                    </a:p>
                    <a:p>
                      <a:pPr marL="200025" indent="-200025" algn="just">
                        <a:spcAft>
                          <a:spcPts val="0"/>
                        </a:spcAft>
                      </a:pPr>
                      <a:r>
                        <a:rPr lang="ja-JP" altLang="en-US" sz="1000" kern="100" dirty="0" smtClean="0">
                          <a:effectLst/>
                          <a:latin typeface="+mj-ea"/>
                          <a:ea typeface="+mj-ea"/>
                          <a:cs typeface="Times New Roman" panose="02020603050405020304" pitchFamily="18" charset="0"/>
                        </a:rPr>
                        <a:t>　</a:t>
                      </a:r>
                      <a:endParaRPr lang="en-US" altLang="ja-JP" sz="10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915559309"/>
                  </a:ext>
                </a:extLst>
              </a:tr>
            </a:tbl>
          </a:graphicData>
        </a:graphic>
      </p:graphicFrame>
      <p:sp>
        <p:nvSpPr>
          <p:cNvPr id="4" name="テキスト ボックス 3"/>
          <p:cNvSpPr txBox="1"/>
          <p:nvPr/>
        </p:nvSpPr>
        <p:spPr>
          <a:xfrm>
            <a:off x="247018" y="2930463"/>
            <a:ext cx="8568161" cy="2554545"/>
          </a:xfrm>
          <a:prstGeom prst="rect">
            <a:avLst/>
          </a:prstGeom>
          <a:noFill/>
          <a:ln w="9525">
            <a:solidFill>
              <a:schemeClr val="tx1"/>
            </a:solidFill>
          </a:ln>
        </p:spPr>
        <p:txBody>
          <a:bodyPr wrap="square" rtlCol="0">
            <a:spAutoFit/>
          </a:bodyPr>
          <a:lstStyle/>
          <a:p>
            <a:r>
              <a:rPr lang="en-US" altLang="ja-JP" sz="1000" b="1" dirty="0" smtClean="0"/>
              <a:t>【</a:t>
            </a:r>
            <a:r>
              <a:rPr lang="ja-JP" altLang="en-US" sz="1000" b="1" dirty="0" smtClean="0"/>
              <a:t>集約イメージの考え方</a:t>
            </a:r>
            <a:r>
              <a:rPr lang="en-US" altLang="ja-JP" sz="1000" b="1" dirty="0" smtClean="0"/>
              <a:t>】</a:t>
            </a:r>
          </a:p>
          <a:p>
            <a:r>
              <a:rPr lang="ja-JP" altLang="en-US" sz="1000" dirty="0" smtClean="0"/>
              <a:t>　・２類型を３病院から２病院</a:t>
            </a:r>
            <a:r>
              <a:rPr lang="ja-JP" altLang="en-US" sz="1000" dirty="0"/>
              <a:t>に</a:t>
            </a:r>
            <a:r>
              <a:rPr lang="ja-JP" altLang="en-US" sz="1000" dirty="0" smtClean="0"/>
              <a:t>集約、分娩取扱病院を</a:t>
            </a:r>
            <a:r>
              <a:rPr lang="ja-JP" altLang="en-US" sz="1000" dirty="0"/>
              <a:t>８</a:t>
            </a:r>
            <a:r>
              <a:rPr lang="ja-JP" altLang="en-US" sz="1000" dirty="0" smtClean="0"/>
              <a:t>病院から４病院</a:t>
            </a:r>
            <a:r>
              <a:rPr lang="ja-JP" altLang="en-US" sz="1000" dirty="0"/>
              <a:t>に</a:t>
            </a:r>
            <a:r>
              <a:rPr lang="ja-JP" altLang="en-US" sz="1000" dirty="0" smtClean="0"/>
              <a:t>集約した場合を想定。</a:t>
            </a:r>
            <a:endParaRPr lang="en-US" altLang="ja-JP" sz="1000" dirty="0" smtClean="0"/>
          </a:p>
          <a:p>
            <a:r>
              <a:rPr kumimoji="1" lang="ja-JP" altLang="en-US" sz="1000" dirty="0"/>
              <a:t>　</a:t>
            </a:r>
            <a:r>
              <a:rPr lang="ja-JP" altLang="en-US" sz="1000" dirty="0"/>
              <a:t>・</a:t>
            </a:r>
            <a:r>
              <a:rPr kumimoji="1" lang="en-US" altLang="ja-JP" sz="1000" dirty="0" smtClean="0"/>
              <a:t>NICU</a:t>
            </a:r>
            <a:r>
              <a:rPr kumimoji="1" lang="ja-JP" altLang="en-US" sz="1000" dirty="0" smtClean="0"/>
              <a:t>の設置病院についても４病院から３病院に集約した場合を想定。</a:t>
            </a:r>
            <a:endParaRPr kumimoji="1" lang="en-US" altLang="ja-JP" sz="1000" dirty="0" smtClean="0"/>
          </a:p>
          <a:p>
            <a:endParaRPr lang="en-US" altLang="ja-JP" sz="1000" dirty="0"/>
          </a:p>
          <a:p>
            <a:endParaRPr kumimoji="1" lang="en-US" altLang="ja-JP" sz="1000" dirty="0" smtClean="0"/>
          </a:p>
          <a:p>
            <a:endParaRPr lang="en-US" altLang="ja-JP" sz="1000" dirty="0"/>
          </a:p>
          <a:p>
            <a:endParaRPr kumimoji="1" lang="en-US" altLang="ja-JP" sz="1000" dirty="0" smtClean="0"/>
          </a:p>
          <a:p>
            <a:endParaRPr lang="en-US" altLang="ja-JP" sz="1000" dirty="0"/>
          </a:p>
          <a:p>
            <a:endParaRPr kumimoji="1" lang="en-US" altLang="ja-JP" sz="1000" dirty="0" smtClean="0"/>
          </a:p>
          <a:p>
            <a:endParaRPr lang="en-US" altLang="ja-JP" sz="1000" dirty="0"/>
          </a:p>
          <a:p>
            <a:endParaRPr kumimoji="1" lang="en-US" altLang="ja-JP" sz="1000" dirty="0" smtClean="0"/>
          </a:p>
          <a:p>
            <a:endParaRPr lang="en-US" altLang="ja-JP" sz="1000" dirty="0"/>
          </a:p>
          <a:p>
            <a:endParaRPr kumimoji="1" lang="en-US" altLang="ja-JP" sz="1000" dirty="0" smtClean="0"/>
          </a:p>
          <a:p>
            <a:endParaRPr lang="en-US" altLang="ja-JP" sz="1000" dirty="0"/>
          </a:p>
          <a:p>
            <a:endParaRPr kumimoji="1" lang="en-US" altLang="ja-JP" sz="1000" dirty="0" smtClean="0"/>
          </a:p>
          <a:p>
            <a:endParaRPr kumimoji="1" lang="ja-JP" altLang="en-US" sz="1000" dirty="0"/>
          </a:p>
        </p:txBody>
      </p:sp>
      <p:sp>
        <p:nvSpPr>
          <p:cNvPr id="6" name="正方形/長方形 5"/>
          <p:cNvSpPr/>
          <p:nvPr/>
        </p:nvSpPr>
        <p:spPr>
          <a:xfrm>
            <a:off x="268772" y="1513988"/>
            <a:ext cx="8568161" cy="1367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xmlns="" id="{474C6D12-236F-4664-A237-7E555FECC3DC}"/>
              </a:ext>
            </a:extLst>
          </p:cNvPr>
          <p:cNvSpPr/>
          <p:nvPr/>
        </p:nvSpPr>
        <p:spPr>
          <a:xfrm>
            <a:off x="187707" y="656364"/>
            <a:ext cx="8649226" cy="707886"/>
          </a:xfrm>
          <a:prstGeom prst="rect">
            <a:avLst/>
          </a:prstGeom>
          <a:ln w="12700">
            <a:solidFill>
              <a:schemeClr val="tx1"/>
            </a:solidFill>
          </a:ln>
        </p:spPr>
        <p:txBody>
          <a:bodyPr wrap="square">
            <a:spAutoFit/>
          </a:bodyPr>
          <a:lstStyle/>
          <a:p>
            <a:pPr algn="just">
              <a:spcAft>
                <a:spcPts val="0"/>
              </a:spcAft>
            </a:pPr>
            <a:r>
              <a:rPr lang="en-US" altLang="ja-JP" sz="10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000" b="1" kern="100" dirty="0" smtClean="0">
                <a:latin typeface="游明朝" panose="02020400000000000000" pitchFamily="18" charset="-128"/>
                <a:ea typeface="ＭＳ ゴシック" panose="020B0609070205080204" pitchFamily="49" charset="-128"/>
                <a:cs typeface="Times New Roman" panose="02020603050405020304" pitchFamily="18" charset="0"/>
              </a:rPr>
              <a:t>医療</a:t>
            </a:r>
            <a:r>
              <a:rPr lang="ja-JP" altLang="en-US" sz="1000" b="1" kern="100" dirty="0">
                <a:latin typeface="游明朝" panose="02020400000000000000" pitchFamily="18" charset="-128"/>
                <a:ea typeface="ＭＳ ゴシック" panose="020B0609070205080204" pitchFamily="49" charset="-128"/>
                <a:cs typeface="Times New Roman" panose="02020603050405020304" pitchFamily="18" charset="0"/>
              </a:rPr>
              <a:t>提供体制の検討の</a:t>
            </a:r>
            <a:r>
              <a:rPr lang="ja-JP" altLang="en-US" sz="1000" b="1" kern="100" dirty="0" smtClean="0">
                <a:latin typeface="游明朝" panose="02020400000000000000" pitchFamily="18" charset="-128"/>
                <a:ea typeface="ＭＳ ゴシック" panose="020B0609070205080204" pitchFamily="49" charset="-128"/>
                <a:cs typeface="Times New Roman" panose="02020603050405020304" pitchFamily="18" charset="0"/>
              </a:rPr>
              <a:t>考え方</a:t>
            </a:r>
            <a:r>
              <a:rPr lang="en-US" altLang="ja-JP" sz="10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en-US" altLang="ja-JP" sz="1000" b="1" kern="100" dirty="0">
              <a:latin typeface="游明朝" panose="02020400000000000000" pitchFamily="18" charset="-128"/>
              <a:ea typeface="ＭＳ ゴシック" panose="020B0609070205080204" pitchFamily="49" charset="-128"/>
              <a:cs typeface="Times New Roman" panose="02020603050405020304" pitchFamily="18" charset="0"/>
            </a:endParaRPr>
          </a:p>
          <a:p>
            <a:pPr algn="just">
              <a:spcAft>
                <a:spcPts val="0"/>
              </a:spcAft>
            </a:pPr>
            <a:r>
              <a:rPr lang="ja-JP" altLang="en-US" sz="1000" kern="100" dirty="0" smtClean="0">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①</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医療提供体制の</a:t>
            </a:r>
            <a:r>
              <a:rPr lang="ja-JP" altLang="en-US" sz="1000" kern="100" dirty="0">
                <a:latin typeface="游明朝" panose="02020400000000000000" pitchFamily="18" charset="-128"/>
                <a:ea typeface="ＭＳ ゴシック" panose="020B0609070205080204" pitchFamily="49" charset="-128"/>
                <a:cs typeface="Times New Roman" panose="02020603050405020304" pitchFamily="18" charset="0"/>
              </a:rPr>
              <a:t>検討</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にあたってはネックとなる当直配置を軸に考える</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en-US"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endParaRPr>
          </a:p>
          <a:p>
            <a:pPr algn="just">
              <a:spcAft>
                <a:spcPts val="0"/>
              </a:spcAft>
            </a:pPr>
            <a:r>
              <a:rPr lang="ja-JP" altLang="en-US" sz="1000"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②</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a:t>
            </a:r>
            <a:r>
              <a:rPr lang="en-US"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1</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人の当直配置を支えるのに必要な医師数」は</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、当直</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回数が最大週</a:t>
            </a:r>
            <a:r>
              <a:rPr lang="en-US"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1</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回となり</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、かつ</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当直の曜日が固定される</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状況</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を避けるため</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に必要</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な「</a:t>
            </a:r>
            <a:r>
              <a:rPr lang="en-US"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8</a:t>
            </a:r>
            <a:r>
              <a:rPr lang="ja-JP" altLang="ja-JP" sz="1000" kern="100" dirty="0">
                <a:latin typeface="游明朝" panose="02020400000000000000" pitchFamily="18" charset="-128"/>
                <a:ea typeface="ＭＳ ゴシック" panose="020B0609070205080204" pitchFamily="49" charset="-128"/>
                <a:cs typeface="Times New Roman" panose="02020603050405020304" pitchFamily="18" charset="0"/>
              </a:rPr>
              <a:t>人</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en-US"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endParaRPr>
          </a:p>
          <a:p>
            <a:pPr algn="just">
              <a:spcAft>
                <a:spcPts val="0"/>
              </a:spcAft>
            </a:pPr>
            <a:r>
              <a:rPr lang="ja-JP" altLang="en-US" sz="1000"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en-US" sz="1000" kern="100" dirty="0" smtClean="0">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rPr>
              <a:t>とする</a:t>
            </a:r>
            <a:r>
              <a:rPr lang="ja-JP" altLang="en-US" sz="1000"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ja-JP" altLang="ja-JP"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xmlns="" id="{0BA429C7-293D-4308-8145-B4341D691071}"/>
              </a:ext>
            </a:extLst>
          </p:cNvPr>
          <p:cNvSpPr/>
          <p:nvPr/>
        </p:nvSpPr>
        <p:spPr>
          <a:xfrm>
            <a:off x="212934" y="5485008"/>
            <a:ext cx="8636328" cy="1214460"/>
          </a:xfrm>
          <a:prstGeom prst="rect">
            <a:avLst/>
          </a:prstGeom>
          <a:solidFill>
            <a:srgbClr val="FFC000">
              <a:lumMod val="40000"/>
              <a:lumOff val="60000"/>
            </a:srgbClr>
          </a:solidFill>
          <a:ln w="12700" cap="flat" cmpd="sng" algn="ctr">
            <a:solidFill>
              <a:srgbClr val="ED7D31">
                <a:lumMod val="7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635" indent="-127635">
              <a:lnSpc>
                <a:spcPts val="1400"/>
              </a:lnSpc>
              <a:spcAft>
                <a:spcPts val="0"/>
              </a:spcAft>
            </a:pPr>
            <a:r>
              <a:rPr lang="ja-JP" sz="900" b="1" u="sng" kern="100" dirty="0">
                <a:solidFill>
                  <a:srgbClr val="000000"/>
                </a:solidFill>
                <a:effectLst/>
                <a:latin typeface="+mn-ea"/>
                <a:cs typeface="Times New Roman" panose="02020603050405020304" pitchFamily="18" charset="0"/>
              </a:rPr>
              <a:t>＜機能の</a:t>
            </a:r>
            <a:r>
              <a:rPr lang="ja-JP" sz="900" b="1" u="sng" kern="100" dirty="0" smtClean="0">
                <a:solidFill>
                  <a:srgbClr val="000000"/>
                </a:solidFill>
                <a:effectLst/>
                <a:latin typeface="+mn-ea"/>
                <a:cs typeface="Times New Roman" panose="02020603050405020304" pitchFamily="18" charset="0"/>
              </a:rPr>
              <a:t>集約化</a:t>
            </a:r>
            <a:r>
              <a:rPr lang="ja-JP" altLang="en-US" sz="900" b="1" u="sng" kern="100" dirty="0" smtClean="0">
                <a:solidFill>
                  <a:srgbClr val="000000"/>
                </a:solidFill>
                <a:effectLst/>
                <a:latin typeface="+mn-ea"/>
                <a:cs typeface="Times New Roman" panose="02020603050405020304" pitchFamily="18" charset="0"/>
              </a:rPr>
              <a:t>を踏まえた</a:t>
            </a:r>
            <a:r>
              <a:rPr lang="ja-JP" sz="900" b="1" u="sng" kern="100" dirty="0" smtClean="0">
                <a:solidFill>
                  <a:srgbClr val="000000"/>
                </a:solidFill>
                <a:effectLst/>
                <a:latin typeface="+mn-ea"/>
                <a:cs typeface="Times New Roman" panose="02020603050405020304" pitchFamily="18" charset="0"/>
              </a:rPr>
              <a:t>必要医師数</a:t>
            </a:r>
            <a:r>
              <a:rPr lang="ja-JP" altLang="en-US" sz="900" b="1" u="sng" kern="100" dirty="0">
                <a:solidFill>
                  <a:srgbClr val="000000"/>
                </a:solidFill>
                <a:effectLst/>
                <a:latin typeface="+mn-ea"/>
                <a:cs typeface="Times New Roman" panose="02020603050405020304" pitchFamily="18" charset="0"/>
              </a:rPr>
              <a:t>のイメージ</a:t>
            </a:r>
            <a:r>
              <a:rPr lang="ja-JP" sz="900" b="1" u="sng" kern="100" dirty="0">
                <a:solidFill>
                  <a:srgbClr val="000000"/>
                </a:solidFill>
                <a:effectLst/>
                <a:latin typeface="+mn-ea"/>
                <a:cs typeface="Times New Roman" panose="02020603050405020304" pitchFamily="18" charset="0"/>
              </a:rPr>
              <a:t>＞</a:t>
            </a:r>
            <a:endParaRPr lang="ja-JP" sz="900" kern="100" dirty="0">
              <a:effectLst/>
              <a:latin typeface="+mn-ea"/>
              <a:cs typeface="Times New Roman" panose="02020603050405020304" pitchFamily="18" charset="0"/>
            </a:endParaRPr>
          </a:p>
          <a:p>
            <a:pPr marL="127000" indent="-127000">
              <a:lnSpc>
                <a:spcPts val="1400"/>
              </a:lnSpc>
            </a:pPr>
            <a:r>
              <a:rPr lang="ja-JP" sz="900" kern="100" dirty="0" smtClean="0">
                <a:solidFill>
                  <a:srgbClr val="000000"/>
                </a:solidFill>
                <a:effectLst/>
                <a:latin typeface="+mn-ea"/>
                <a:cs typeface="Times New Roman" panose="02020603050405020304" pitchFamily="18" charset="0"/>
              </a:rPr>
              <a:t>◆</a:t>
            </a:r>
            <a:r>
              <a:rPr lang="en-US" sz="900" kern="100" dirty="0" smtClean="0">
                <a:solidFill>
                  <a:srgbClr val="000000"/>
                </a:solidFill>
                <a:effectLst/>
                <a:latin typeface="+mn-ea"/>
                <a:cs typeface="Times New Roman" panose="02020603050405020304" pitchFamily="18" charset="0"/>
              </a:rPr>
              <a:t>A</a:t>
            </a:r>
            <a:r>
              <a:rPr lang="ja-JP" sz="900" kern="100" dirty="0">
                <a:solidFill>
                  <a:srgbClr val="000000"/>
                </a:solidFill>
                <a:effectLst/>
                <a:latin typeface="+mn-ea"/>
                <a:cs typeface="Times New Roman" panose="02020603050405020304" pitchFamily="18" charset="0"/>
              </a:rPr>
              <a:t>水準を満たす</a:t>
            </a:r>
            <a:r>
              <a:rPr lang="ja-JP" sz="900" kern="100" dirty="0" smtClean="0">
                <a:solidFill>
                  <a:srgbClr val="000000"/>
                </a:solidFill>
                <a:effectLst/>
                <a:latin typeface="+mn-ea"/>
                <a:cs typeface="Times New Roman" panose="02020603050405020304" pitchFamily="18" charset="0"/>
              </a:rPr>
              <a:t>ため</a:t>
            </a:r>
            <a:r>
              <a:rPr lang="ja-JP" altLang="en-US" sz="900" kern="100" dirty="0" smtClean="0">
                <a:solidFill>
                  <a:srgbClr val="000000"/>
                </a:solidFill>
                <a:latin typeface="+mn-ea"/>
                <a:cs typeface="Times New Roman" panose="02020603050405020304" pitchFamily="18" charset="0"/>
              </a:rPr>
              <a:t>に</a:t>
            </a:r>
            <a:r>
              <a:rPr lang="ja-JP" sz="900" kern="100" dirty="0" smtClean="0">
                <a:solidFill>
                  <a:srgbClr val="000000"/>
                </a:solidFill>
                <a:effectLst/>
                <a:latin typeface="+mn-ea"/>
                <a:cs typeface="Times New Roman" panose="02020603050405020304" pitchFamily="18" charset="0"/>
              </a:rPr>
              <a:t>、</a:t>
            </a:r>
            <a:r>
              <a:rPr lang="ja-JP" altLang="en-US" sz="900" kern="100" dirty="0" smtClean="0">
                <a:solidFill>
                  <a:srgbClr val="000000"/>
                </a:solidFill>
                <a:effectLst/>
                <a:latin typeface="+mn-ea"/>
                <a:cs typeface="Times New Roman" panose="02020603050405020304" pitchFamily="18" charset="0"/>
              </a:rPr>
              <a:t>「</a:t>
            </a:r>
            <a:r>
              <a:rPr lang="en-US" altLang="ja-JP" sz="900" kern="100" dirty="0" smtClean="0">
                <a:solidFill>
                  <a:srgbClr val="000000"/>
                </a:solidFill>
                <a:effectLst/>
                <a:latin typeface="+mn-ea"/>
                <a:cs typeface="Times New Roman" panose="02020603050405020304" pitchFamily="18" charset="0"/>
              </a:rPr>
              <a:t>1</a:t>
            </a:r>
            <a:r>
              <a:rPr lang="ja-JP" altLang="en-US" sz="900" kern="100" dirty="0" smtClean="0">
                <a:solidFill>
                  <a:srgbClr val="000000"/>
                </a:solidFill>
                <a:effectLst/>
                <a:latin typeface="+mn-ea"/>
                <a:cs typeface="Times New Roman" panose="02020603050405020304" pitchFamily="18" charset="0"/>
              </a:rPr>
              <a:t>人の</a:t>
            </a:r>
            <a:r>
              <a:rPr lang="ja-JP" sz="900" kern="100" dirty="0" smtClean="0">
                <a:solidFill>
                  <a:srgbClr val="000000"/>
                </a:solidFill>
                <a:effectLst/>
                <a:latin typeface="+mn-ea"/>
                <a:cs typeface="Times New Roman" panose="02020603050405020304" pitchFamily="18" charset="0"/>
              </a:rPr>
              <a:t>当直</a:t>
            </a:r>
            <a:r>
              <a:rPr lang="ja-JP" altLang="en-US" sz="900" kern="100" dirty="0" smtClean="0">
                <a:solidFill>
                  <a:srgbClr val="000000"/>
                </a:solidFill>
                <a:effectLst/>
                <a:latin typeface="+mn-ea"/>
                <a:cs typeface="Times New Roman" panose="02020603050405020304" pitchFamily="18" charset="0"/>
              </a:rPr>
              <a:t>配置を支える</a:t>
            </a:r>
            <a:r>
              <a:rPr lang="ja-JP" altLang="en-US" sz="900" kern="100" dirty="0" smtClean="0">
                <a:solidFill>
                  <a:srgbClr val="000000"/>
                </a:solidFill>
                <a:latin typeface="+mn-ea"/>
                <a:cs typeface="Times New Roman" panose="02020603050405020304" pitchFamily="18" charset="0"/>
              </a:rPr>
              <a:t>のに必要な</a:t>
            </a:r>
            <a:r>
              <a:rPr lang="ja-JP" altLang="en-US" sz="900" kern="100" dirty="0" smtClean="0">
                <a:solidFill>
                  <a:srgbClr val="000000"/>
                </a:solidFill>
                <a:effectLst/>
                <a:latin typeface="+mn-ea"/>
                <a:cs typeface="Times New Roman" panose="02020603050405020304" pitchFamily="18" charset="0"/>
              </a:rPr>
              <a:t>医師数」は、</a:t>
            </a:r>
            <a:r>
              <a:rPr lang="en-US" altLang="ja-JP" sz="900" kern="100" dirty="0" smtClean="0">
                <a:solidFill>
                  <a:srgbClr val="000000"/>
                </a:solidFill>
                <a:effectLst/>
                <a:latin typeface="+mn-ea"/>
                <a:cs typeface="Times New Roman" panose="02020603050405020304" pitchFamily="18" charset="0"/>
              </a:rPr>
              <a:t>8</a:t>
            </a:r>
            <a:r>
              <a:rPr lang="ja-JP" altLang="en-US" sz="900" kern="100" dirty="0" smtClean="0">
                <a:solidFill>
                  <a:srgbClr val="000000"/>
                </a:solidFill>
                <a:latin typeface="+mn-ea"/>
                <a:cs typeface="Times New Roman" panose="02020603050405020304" pitchFamily="18" charset="0"/>
              </a:rPr>
              <a:t>人</a:t>
            </a:r>
            <a:r>
              <a:rPr lang="ja-JP" sz="900" kern="100" dirty="0" smtClean="0">
                <a:solidFill>
                  <a:srgbClr val="000000"/>
                </a:solidFill>
                <a:effectLst/>
                <a:latin typeface="+mn-ea"/>
                <a:cs typeface="Times New Roman" panose="02020603050405020304" pitchFamily="18" charset="0"/>
              </a:rPr>
              <a:t>以上</a:t>
            </a:r>
            <a:r>
              <a:rPr lang="ja-JP" altLang="en-US" sz="900" kern="100" dirty="0" smtClean="0">
                <a:solidFill>
                  <a:srgbClr val="000000"/>
                </a:solidFill>
                <a:effectLst/>
                <a:latin typeface="+mn-ea"/>
                <a:cs typeface="Times New Roman" panose="02020603050405020304" pitchFamily="18" charset="0"/>
              </a:rPr>
              <a:t>。</a:t>
            </a:r>
            <a:endParaRPr lang="ja-JP" sz="900" kern="100" dirty="0">
              <a:effectLst/>
              <a:latin typeface="+mn-ea"/>
              <a:cs typeface="Times New Roman" panose="02020603050405020304" pitchFamily="18" charset="0"/>
            </a:endParaRPr>
          </a:p>
          <a:p>
            <a:pPr marL="127000" indent="-127000" algn="l">
              <a:lnSpc>
                <a:spcPts val="1400"/>
              </a:lnSpc>
              <a:spcAft>
                <a:spcPts val="0"/>
              </a:spcAft>
            </a:pPr>
            <a:r>
              <a:rPr lang="ja-JP" sz="900" kern="100" dirty="0">
                <a:solidFill>
                  <a:srgbClr val="000000"/>
                </a:solidFill>
                <a:effectLst/>
                <a:latin typeface="+mn-ea"/>
                <a:cs typeface="Times New Roman" panose="02020603050405020304" pitchFamily="18" charset="0"/>
              </a:rPr>
              <a:t>◆但し、産育休の医師、家庭事情や年齢等のために夜間の勤務が困難な医師、管理者たる医師の存在や、学会等への出席や休暇取得の必要性等を考慮すると</a:t>
            </a:r>
            <a:r>
              <a:rPr lang="ja-JP" sz="900" kern="100" dirty="0" smtClean="0">
                <a:solidFill>
                  <a:srgbClr val="000000"/>
                </a:solidFill>
                <a:effectLst/>
                <a:latin typeface="+mn-ea"/>
                <a:cs typeface="Times New Roman" panose="02020603050405020304" pitchFamily="18" charset="0"/>
              </a:rPr>
              <a:t>、</a:t>
            </a:r>
            <a:r>
              <a:rPr lang="en-US" altLang="ja-JP" sz="900" kern="100" dirty="0">
                <a:solidFill>
                  <a:srgbClr val="000000"/>
                </a:solidFill>
                <a:latin typeface="+mn-ea"/>
                <a:cs typeface="Times New Roman" panose="02020603050405020304" pitchFamily="18" charset="0"/>
              </a:rPr>
              <a:t>8</a:t>
            </a:r>
            <a:r>
              <a:rPr lang="ja-JP" altLang="en-US" sz="900" kern="100" dirty="0" smtClean="0">
                <a:solidFill>
                  <a:srgbClr val="000000"/>
                </a:solidFill>
                <a:latin typeface="+mn-ea"/>
                <a:cs typeface="Times New Roman" panose="02020603050405020304" pitchFamily="18" charset="0"/>
              </a:rPr>
              <a:t>人</a:t>
            </a:r>
            <a:r>
              <a:rPr lang="ja-JP" sz="900" kern="100" dirty="0" smtClean="0">
                <a:solidFill>
                  <a:srgbClr val="000000"/>
                </a:solidFill>
                <a:effectLst/>
                <a:latin typeface="+mn-ea"/>
                <a:cs typeface="Times New Roman" panose="02020603050405020304" pitchFamily="18" charset="0"/>
              </a:rPr>
              <a:t>より</a:t>
            </a:r>
            <a:r>
              <a:rPr lang="ja-JP" sz="900" kern="100" dirty="0">
                <a:solidFill>
                  <a:srgbClr val="000000"/>
                </a:solidFill>
                <a:effectLst/>
                <a:latin typeface="+mn-ea"/>
                <a:cs typeface="Times New Roman" panose="02020603050405020304" pitchFamily="18" charset="0"/>
              </a:rPr>
              <a:t>多い</a:t>
            </a:r>
            <a:r>
              <a:rPr lang="ja-JP" sz="900" kern="100" dirty="0" smtClean="0">
                <a:solidFill>
                  <a:srgbClr val="000000"/>
                </a:solidFill>
                <a:effectLst/>
                <a:latin typeface="+mn-ea"/>
                <a:cs typeface="Times New Roman" panose="02020603050405020304" pitchFamily="18" charset="0"/>
              </a:rPr>
              <a:t>、</a:t>
            </a:r>
            <a:r>
              <a:rPr lang="en-US" altLang="ja-JP" sz="900" kern="100" dirty="0" smtClean="0">
                <a:solidFill>
                  <a:srgbClr val="000000"/>
                </a:solidFill>
                <a:latin typeface="+mn-ea"/>
                <a:cs typeface="Times New Roman" panose="02020603050405020304" pitchFamily="18" charset="0"/>
              </a:rPr>
              <a:t>10</a:t>
            </a:r>
            <a:r>
              <a:rPr lang="ja-JP" altLang="en-US" sz="900" kern="100" dirty="0" smtClean="0">
                <a:solidFill>
                  <a:srgbClr val="000000"/>
                </a:solidFill>
                <a:latin typeface="+mn-ea"/>
                <a:cs typeface="Times New Roman" panose="02020603050405020304" pitchFamily="18" charset="0"/>
              </a:rPr>
              <a:t>人</a:t>
            </a:r>
            <a:r>
              <a:rPr lang="ja-JP" sz="900" kern="100" dirty="0" smtClean="0">
                <a:solidFill>
                  <a:srgbClr val="000000"/>
                </a:solidFill>
                <a:effectLst/>
                <a:latin typeface="+mn-ea"/>
                <a:cs typeface="Times New Roman" panose="02020603050405020304" pitchFamily="18" charset="0"/>
              </a:rPr>
              <a:t>程度</a:t>
            </a:r>
            <a:r>
              <a:rPr lang="ja-JP" sz="900" kern="100" dirty="0">
                <a:solidFill>
                  <a:srgbClr val="000000"/>
                </a:solidFill>
                <a:effectLst/>
                <a:latin typeface="+mn-ea"/>
                <a:cs typeface="Times New Roman" panose="02020603050405020304" pitchFamily="18" charset="0"/>
              </a:rPr>
              <a:t>の医師がいることが望ましい。</a:t>
            </a:r>
            <a:endParaRPr lang="ja-JP" sz="900" kern="100" dirty="0">
              <a:effectLst/>
              <a:latin typeface="+mn-ea"/>
              <a:cs typeface="Times New Roman" panose="02020603050405020304" pitchFamily="18" charset="0"/>
            </a:endParaRPr>
          </a:p>
          <a:p>
            <a:pPr marL="127000" indent="-127000" algn="l">
              <a:lnSpc>
                <a:spcPts val="1400"/>
              </a:lnSpc>
              <a:spcAft>
                <a:spcPts val="0"/>
              </a:spcAft>
            </a:pPr>
            <a:r>
              <a:rPr lang="ja-JP" sz="900" kern="100" dirty="0">
                <a:solidFill>
                  <a:srgbClr val="000000"/>
                </a:solidFill>
                <a:effectLst/>
                <a:latin typeface="+mn-ea"/>
                <a:cs typeface="Times New Roman" panose="02020603050405020304" pitchFamily="18" charset="0"/>
              </a:rPr>
              <a:t>◆これらを考慮すると、</a:t>
            </a:r>
            <a:r>
              <a:rPr lang="ja-JP" altLang="en-US" sz="900" kern="100" dirty="0">
                <a:solidFill>
                  <a:srgbClr val="000000"/>
                </a:solidFill>
                <a:effectLst/>
                <a:latin typeface="+mn-ea"/>
                <a:cs typeface="Times New Roman" panose="02020603050405020304" pitchFamily="18" charset="0"/>
              </a:rPr>
              <a:t>モデル</a:t>
            </a:r>
            <a:r>
              <a:rPr lang="ja-JP" sz="900" kern="100" dirty="0">
                <a:solidFill>
                  <a:srgbClr val="000000"/>
                </a:solidFill>
                <a:effectLst/>
                <a:latin typeface="+mn-ea"/>
                <a:cs typeface="Times New Roman" panose="02020603050405020304" pitchFamily="18" charset="0"/>
              </a:rPr>
              <a:t>病院の医師だけで</a:t>
            </a:r>
            <a:r>
              <a:rPr lang="ja-JP" sz="900" kern="100" dirty="0" smtClean="0">
                <a:solidFill>
                  <a:srgbClr val="000000"/>
                </a:solidFill>
                <a:effectLst/>
                <a:latin typeface="+mn-ea"/>
                <a:cs typeface="Times New Roman" panose="02020603050405020304" pitchFamily="18" charset="0"/>
              </a:rPr>
              <a:t>、</a:t>
            </a:r>
            <a:r>
              <a:rPr lang="en-US" altLang="ja-JP" sz="900" kern="100" dirty="0" smtClean="0">
                <a:solidFill>
                  <a:srgbClr val="000000"/>
                </a:solidFill>
                <a:effectLst/>
                <a:latin typeface="+mn-ea"/>
                <a:cs typeface="Times New Roman" panose="02020603050405020304" pitchFamily="18" charset="0"/>
              </a:rPr>
              <a:t>216</a:t>
            </a:r>
            <a:r>
              <a:rPr lang="ja-JP" altLang="en-US" sz="900" kern="100" dirty="0" smtClean="0">
                <a:solidFill>
                  <a:srgbClr val="000000"/>
                </a:solidFill>
                <a:effectLst/>
                <a:latin typeface="+mn-ea"/>
                <a:cs typeface="Times New Roman" panose="02020603050405020304" pitchFamily="18" charset="0"/>
              </a:rPr>
              <a:t>～</a:t>
            </a:r>
            <a:r>
              <a:rPr lang="en-US" altLang="ja-JP" sz="900" kern="100" dirty="0" smtClean="0">
                <a:solidFill>
                  <a:srgbClr val="000000"/>
                </a:solidFill>
                <a:effectLst/>
                <a:latin typeface="+mn-ea"/>
                <a:cs typeface="Times New Roman" panose="02020603050405020304" pitchFamily="18" charset="0"/>
              </a:rPr>
              <a:t>270</a:t>
            </a:r>
            <a:r>
              <a:rPr lang="ja-JP" altLang="en-US" sz="900" kern="100" dirty="0" smtClean="0">
                <a:solidFill>
                  <a:srgbClr val="000000"/>
                </a:solidFill>
                <a:latin typeface="+mn-ea"/>
                <a:cs typeface="Times New Roman" panose="02020603050405020304" pitchFamily="18" charset="0"/>
              </a:rPr>
              <a:t>人</a:t>
            </a:r>
            <a:r>
              <a:rPr lang="ja-JP" altLang="en-US" sz="900" kern="100" dirty="0" smtClean="0">
                <a:solidFill>
                  <a:srgbClr val="000000"/>
                </a:solidFill>
                <a:effectLst/>
                <a:latin typeface="+mn-ea"/>
                <a:cs typeface="Times New Roman" panose="02020603050405020304" pitchFamily="18" charset="0"/>
              </a:rPr>
              <a:t>の</a:t>
            </a:r>
            <a:r>
              <a:rPr lang="ja-JP" sz="900" kern="100" dirty="0">
                <a:solidFill>
                  <a:srgbClr val="000000"/>
                </a:solidFill>
                <a:effectLst/>
                <a:latin typeface="+mn-ea"/>
                <a:cs typeface="Times New Roman" panose="02020603050405020304" pitchFamily="18" charset="0"/>
              </a:rPr>
              <a:t>医師が必要となる。</a:t>
            </a:r>
            <a:endParaRPr lang="ja-JP" sz="900" kern="100" dirty="0">
              <a:effectLst/>
              <a:latin typeface="+mn-ea"/>
              <a:cs typeface="Times New Roman" panose="02020603050405020304" pitchFamily="18" charset="0"/>
            </a:endParaRPr>
          </a:p>
          <a:p>
            <a:pPr marL="127000" indent="-127000" algn="l">
              <a:lnSpc>
                <a:spcPts val="1400"/>
              </a:lnSpc>
              <a:spcAft>
                <a:spcPts val="0"/>
              </a:spcAft>
            </a:pPr>
            <a:r>
              <a:rPr lang="ja-JP" sz="900" kern="100" dirty="0">
                <a:solidFill>
                  <a:srgbClr val="000000"/>
                </a:solidFill>
                <a:effectLst/>
                <a:latin typeface="+mn-ea"/>
                <a:cs typeface="Times New Roman" panose="02020603050405020304" pitchFamily="18" charset="0"/>
              </a:rPr>
              <a:t>◆上記の機能の集約化では、必要な当直数が地域全体</a:t>
            </a:r>
            <a:r>
              <a:rPr lang="ja-JP" sz="900" kern="100" dirty="0" smtClean="0">
                <a:solidFill>
                  <a:srgbClr val="000000"/>
                </a:solidFill>
                <a:effectLst/>
                <a:latin typeface="+mn-ea"/>
                <a:cs typeface="Times New Roman" panose="02020603050405020304" pitchFamily="18" charset="0"/>
              </a:rPr>
              <a:t>で</a:t>
            </a:r>
            <a:r>
              <a:rPr lang="ja-JP" altLang="en-US" sz="900" kern="100" dirty="0" smtClean="0">
                <a:solidFill>
                  <a:srgbClr val="000000"/>
                </a:solidFill>
                <a:effectLst/>
                <a:latin typeface="+mn-ea"/>
                <a:cs typeface="Times New Roman" panose="02020603050405020304" pitchFamily="18" charset="0"/>
              </a:rPr>
              <a:t>小児科（新生児科）</a:t>
            </a:r>
            <a:r>
              <a:rPr lang="ja-JP" altLang="en-US" sz="900" kern="100" dirty="0">
                <a:solidFill>
                  <a:srgbClr val="000000"/>
                </a:solidFill>
                <a:latin typeface="+mn-ea"/>
                <a:cs typeface="Times New Roman" panose="02020603050405020304" pitchFamily="18" charset="0"/>
              </a:rPr>
              <a:t>３</a:t>
            </a:r>
            <a:r>
              <a:rPr lang="ja-JP" altLang="en-US" sz="900" kern="100" dirty="0" smtClean="0">
                <a:solidFill>
                  <a:srgbClr val="000000"/>
                </a:solidFill>
                <a:latin typeface="+mn-ea"/>
                <a:cs typeface="Times New Roman" panose="02020603050405020304" pitchFamily="18" charset="0"/>
              </a:rPr>
              <a:t>人</a:t>
            </a:r>
            <a:r>
              <a:rPr lang="ja-JP" sz="900" kern="100" dirty="0" smtClean="0">
                <a:solidFill>
                  <a:srgbClr val="000000"/>
                </a:solidFill>
                <a:effectLst/>
                <a:latin typeface="+mn-ea"/>
                <a:cs typeface="Times New Roman" panose="02020603050405020304" pitchFamily="18" charset="0"/>
              </a:rPr>
              <a:t>、産婦人科</a:t>
            </a:r>
            <a:r>
              <a:rPr lang="ja-JP" altLang="en-US" sz="900" kern="100" dirty="0">
                <a:solidFill>
                  <a:srgbClr val="000000"/>
                </a:solidFill>
                <a:latin typeface="+mn-ea"/>
                <a:cs typeface="Times New Roman" panose="02020603050405020304" pitchFamily="18" charset="0"/>
              </a:rPr>
              <a:t>４</a:t>
            </a:r>
            <a:r>
              <a:rPr lang="ja-JP" altLang="en-US" sz="900" kern="100" dirty="0" smtClean="0">
                <a:solidFill>
                  <a:srgbClr val="000000"/>
                </a:solidFill>
                <a:effectLst/>
                <a:latin typeface="+mn-ea"/>
                <a:cs typeface="Times New Roman" panose="02020603050405020304" pitchFamily="18" charset="0"/>
              </a:rPr>
              <a:t>人</a:t>
            </a:r>
            <a:r>
              <a:rPr lang="ja-JP" sz="900" kern="100" dirty="0" smtClean="0">
                <a:solidFill>
                  <a:srgbClr val="000000"/>
                </a:solidFill>
                <a:effectLst/>
                <a:latin typeface="+mn-ea"/>
                <a:cs typeface="Times New Roman" panose="02020603050405020304" pitchFamily="18" charset="0"/>
              </a:rPr>
              <a:t>減る</a:t>
            </a:r>
            <a:r>
              <a:rPr lang="ja-JP" sz="900" kern="100" dirty="0">
                <a:solidFill>
                  <a:srgbClr val="000000"/>
                </a:solidFill>
                <a:effectLst/>
                <a:latin typeface="+mn-ea"/>
                <a:cs typeface="Times New Roman" panose="02020603050405020304" pitchFamily="18" charset="0"/>
              </a:rPr>
              <a:t>こととなる。</a:t>
            </a:r>
            <a:endParaRPr lang="en-US" altLang="ja-JP" sz="900" kern="100" dirty="0">
              <a:solidFill>
                <a:srgbClr val="000000"/>
              </a:solidFill>
              <a:effectLst/>
              <a:latin typeface="+mn-ea"/>
              <a:cs typeface="Times New Roman" panose="02020603050405020304" pitchFamily="18" charset="0"/>
            </a:endParaRPr>
          </a:p>
          <a:p>
            <a:pPr marL="127000" indent="-127000" algn="l">
              <a:lnSpc>
                <a:spcPts val="1400"/>
              </a:lnSpc>
              <a:spcAft>
                <a:spcPts val="0"/>
              </a:spcAft>
            </a:pPr>
            <a:r>
              <a:rPr lang="ja-JP" altLang="en-US" sz="900" kern="100" dirty="0">
                <a:solidFill>
                  <a:srgbClr val="000000"/>
                </a:solidFill>
                <a:effectLst/>
                <a:latin typeface="+mn-ea"/>
                <a:cs typeface="Times New Roman" panose="02020603050405020304" pitchFamily="18" charset="0"/>
              </a:rPr>
              <a:t>　　</a:t>
            </a:r>
            <a:r>
              <a:rPr lang="ja-JP" sz="900" kern="100" dirty="0">
                <a:solidFill>
                  <a:srgbClr val="000000"/>
                </a:solidFill>
                <a:effectLst/>
                <a:latin typeface="+mn-ea"/>
                <a:cs typeface="Times New Roman" panose="02020603050405020304" pitchFamily="18" charset="0"/>
              </a:rPr>
              <a:t>これ</a:t>
            </a:r>
            <a:r>
              <a:rPr lang="ja-JP" sz="900" kern="100" dirty="0" smtClean="0">
                <a:solidFill>
                  <a:srgbClr val="000000"/>
                </a:solidFill>
                <a:effectLst/>
                <a:latin typeface="+mn-ea"/>
                <a:cs typeface="Times New Roman" panose="02020603050405020304" pitchFamily="18" charset="0"/>
              </a:rPr>
              <a:t>を換算</a:t>
            </a:r>
            <a:r>
              <a:rPr lang="ja-JP" sz="900" kern="100" dirty="0">
                <a:solidFill>
                  <a:srgbClr val="000000"/>
                </a:solidFill>
                <a:effectLst/>
                <a:latin typeface="+mn-ea"/>
                <a:cs typeface="Times New Roman" panose="02020603050405020304" pitchFamily="18" charset="0"/>
              </a:rPr>
              <a:t>すると</a:t>
            </a:r>
            <a:r>
              <a:rPr lang="ja-JP" sz="900" kern="100" dirty="0" smtClean="0">
                <a:solidFill>
                  <a:srgbClr val="000000"/>
                </a:solidFill>
                <a:effectLst/>
                <a:latin typeface="+mn-ea"/>
                <a:cs typeface="Times New Roman" panose="02020603050405020304" pitchFamily="18" charset="0"/>
              </a:rPr>
              <a:t>、</a:t>
            </a:r>
            <a:r>
              <a:rPr lang="ja-JP" altLang="en-US" sz="900" kern="100" dirty="0" smtClean="0">
                <a:solidFill>
                  <a:srgbClr val="000000"/>
                </a:solidFill>
                <a:latin typeface="+mn-ea"/>
                <a:cs typeface="Times New Roman" panose="02020603050405020304" pitchFamily="18" charset="0"/>
              </a:rPr>
              <a:t>常勤</a:t>
            </a:r>
            <a:r>
              <a:rPr lang="ja-JP" altLang="en-US" sz="900" kern="100" dirty="0">
                <a:solidFill>
                  <a:srgbClr val="000000"/>
                </a:solidFill>
                <a:latin typeface="+mn-ea"/>
                <a:cs typeface="Times New Roman" panose="02020603050405020304" pitchFamily="18" charset="0"/>
              </a:rPr>
              <a:t>医師</a:t>
            </a:r>
            <a:r>
              <a:rPr lang="ja-JP" sz="900" kern="100" dirty="0" smtClean="0">
                <a:solidFill>
                  <a:srgbClr val="000000"/>
                </a:solidFill>
                <a:effectLst/>
                <a:latin typeface="+mn-ea"/>
                <a:cs typeface="Times New Roman" panose="02020603050405020304" pitchFamily="18" charset="0"/>
              </a:rPr>
              <a:t>確保</a:t>
            </a:r>
            <a:r>
              <a:rPr lang="ja-JP" sz="900" kern="100" dirty="0">
                <a:solidFill>
                  <a:srgbClr val="000000"/>
                </a:solidFill>
                <a:effectLst/>
                <a:latin typeface="+mn-ea"/>
                <a:cs typeface="Times New Roman" panose="02020603050405020304" pitchFamily="18" charset="0"/>
              </a:rPr>
              <a:t>が必要な医師数を、</a:t>
            </a:r>
            <a:r>
              <a:rPr lang="en-US" sz="900" kern="100" dirty="0">
                <a:solidFill>
                  <a:srgbClr val="000000"/>
                </a:solidFill>
                <a:effectLst/>
                <a:latin typeface="+mn-ea"/>
                <a:cs typeface="Times New Roman" panose="02020603050405020304" pitchFamily="18" charset="0"/>
              </a:rPr>
              <a:t>8</a:t>
            </a:r>
            <a:r>
              <a:rPr lang="ja-JP" sz="900" kern="100" dirty="0">
                <a:solidFill>
                  <a:srgbClr val="000000"/>
                </a:solidFill>
                <a:effectLst/>
                <a:latin typeface="+mn-ea"/>
                <a:cs typeface="Times New Roman" panose="02020603050405020304" pitchFamily="18" charset="0"/>
              </a:rPr>
              <a:t>倍で</a:t>
            </a:r>
            <a:r>
              <a:rPr lang="ja-JP" sz="900" kern="100" dirty="0" smtClean="0">
                <a:solidFill>
                  <a:srgbClr val="000000"/>
                </a:solidFill>
                <a:effectLst/>
                <a:latin typeface="+mn-ea"/>
                <a:cs typeface="Times New Roman" panose="02020603050405020304" pitchFamily="18" charset="0"/>
              </a:rPr>
              <a:t>あれば</a:t>
            </a:r>
            <a:r>
              <a:rPr lang="ja-JP" altLang="en-US" sz="900" kern="100" dirty="0" smtClean="0">
                <a:solidFill>
                  <a:srgbClr val="000000"/>
                </a:solidFill>
                <a:latin typeface="+mn-ea"/>
                <a:cs typeface="Times New Roman" panose="02020603050405020304" pitchFamily="18" charset="0"/>
              </a:rPr>
              <a:t>小児科（新生児科）</a:t>
            </a:r>
            <a:r>
              <a:rPr lang="en-US" altLang="ja-JP" sz="900" kern="100" dirty="0" smtClean="0">
                <a:solidFill>
                  <a:srgbClr val="000000"/>
                </a:solidFill>
                <a:latin typeface="+mn-ea"/>
                <a:cs typeface="Times New Roman" panose="02020603050405020304" pitchFamily="18" charset="0"/>
              </a:rPr>
              <a:t>24</a:t>
            </a:r>
            <a:r>
              <a:rPr lang="ja-JP" altLang="en-US" sz="900" kern="100" dirty="0" smtClean="0">
                <a:solidFill>
                  <a:srgbClr val="000000"/>
                </a:solidFill>
                <a:latin typeface="+mn-ea"/>
                <a:cs typeface="Times New Roman" panose="02020603050405020304" pitchFamily="18" charset="0"/>
              </a:rPr>
              <a:t>人</a:t>
            </a:r>
            <a:r>
              <a:rPr lang="ja-JP" altLang="en-US" sz="900" kern="100" dirty="0">
                <a:solidFill>
                  <a:srgbClr val="000000"/>
                </a:solidFill>
                <a:latin typeface="+mn-ea"/>
                <a:cs typeface="Times New Roman" panose="02020603050405020304" pitchFamily="18" charset="0"/>
              </a:rPr>
              <a:t>、</a:t>
            </a:r>
            <a:r>
              <a:rPr lang="ja-JP" sz="900" kern="100" dirty="0" smtClean="0">
                <a:solidFill>
                  <a:srgbClr val="000000"/>
                </a:solidFill>
                <a:effectLst/>
                <a:latin typeface="+mn-ea"/>
                <a:cs typeface="Times New Roman" panose="02020603050405020304" pitchFamily="18" charset="0"/>
              </a:rPr>
              <a:t>産婦人科</a:t>
            </a:r>
            <a:r>
              <a:rPr lang="en-US" altLang="ja-JP" sz="900" kern="100" dirty="0" smtClean="0">
                <a:solidFill>
                  <a:srgbClr val="000000"/>
                </a:solidFill>
                <a:effectLst/>
                <a:latin typeface="+mn-ea"/>
                <a:cs typeface="Times New Roman" panose="02020603050405020304" pitchFamily="18" charset="0"/>
              </a:rPr>
              <a:t>32 </a:t>
            </a:r>
            <a:r>
              <a:rPr lang="ja-JP" altLang="en-US" sz="900" kern="100" dirty="0" smtClean="0">
                <a:solidFill>
                  <a:srgbClr val="000000"/>
                </a:solidFill>
                <a:latin typeface="+mn-ea"/>
                <a:cs typeface="Times New Roman" panose="02020603050405020304" pitchFamily="18" charset="0"/>
              </a:rPr>
              <a:t>人</a:t>
            </a:r>
            <a:r>
              <a:rPr lang="ja-JP" sz="900" kern="100" dirty="0" smtClean="0">
                <a:solidFill>
                  <a:srgbClr val="000000"/>
                </a:solidFill>
                <a:effectLst/>
                <a:latin typeface="+mn-ea"/>
                <a:cs typeface="Times New Roman" panose="02020603050405020304" pitchFamily="18" charset="0"/>
              </a:rPr>
              <a:t>、</a:t>
            </a:r>
            <a:r>
              <a:rPr lang="en-US" sz="900" kern="100" dirty="0">
                <a:solidFill>
                  <a:srgbClr val="000000"/>
                </a:solidFill>
                <a:effectLst/>
                <a:latin typeface="+mn-ea"/>
                <a:cs typeface="Times New Roman" panose="02020603050405020304" pitchFamily="18" charset="0"/>
              </a:rPr>
              <a:t>10</a:t>
            </a:r>
            <a:r>
              <a:rPr lang="ja-JP" sz="900" kern="100" dirty="0">
                <a:solidFill>
                  <a:srgbClr val="000000"/>
                </a:solidFill>
                <a:effectLst/>
                <a:latin typeface="+mn-ea"/>
                <a:cs typeface="Times New Roman" panose="02020603050405020304" pitchFamily="18" charset="0"/>
              </a:rPr>
              <a:t>倍で</a:t>
            </a:r>
            <a:r>
              <a:rPr lang="ja-JP" sz="900" kern="100" dirty="0" smtClean="0">
                <a:solidFill>
                  <a:srgbClr val="000000"/>
                </a:solidFill>
                <a:effectLst/>
                <a:latin typeface="+mn-ea"/>
                <a:cs typeface="Times New Roman" panose="02020603050405020304" pitchFamily="18" charset="0"/>
              </a:rPr>
              <a:t>あれば</a:t>
            </a:r>
            <a:r>
              <a:rPr lang="ja-JP" altLang="en-US" sz="900" kern="100" dirty="0" smtClean="0">
                <a:solidFill>
                  <a:srgbClr val="000000"/>
                </a:solidFill>
                <a:effectLst/>
                <a:latin typeface="+mn-ea"/>
                <a:cs typeface="Times New Roman" panose="02020603050405020304" pitchFamily="18" charset="0"/>
              </a:rPr>
              <a:t>小児科（新生児科）</a:t>
            </a:r>
            <a:r>
              <a:rPr lang="en-US" altLang="ja-JP" sz="900" kern="100" dirty="0" smtClean="0">
                <a:solidFill>
                  <a:srgbClr val="000000"/>
                </a:solidFill>
                <a:effectLst/>
                <a:latin typeface="+mn-ea"/>
                <a:cs typeface="Times New Roman" panose="02020603050405020304" pitchFamily="18" charset="0"/>
              </a:rPr>
              <a:t>30</a:t>
            </a:r>
            <a:r>
              <a:rPr lang="ja-JP" altLang="en-US" sz="900" kern="100" dirty="0" smtClean="0">
                <a:solidFill>
                  <a:srgbClr val="000000"/>
                </a:solidFill>
                <a:latin typeface="+mn-ea"/>
                <a:cs typeface="Times New Roman" panose="02020603050405020304" pitchFamily="18" charset="0"/>
              </a:rPr>
              <a:t>人</a:t>
            </a:r>
            <a:r>
              <a:rPr lang="ja-JP" altLang="en-US" sz="900" kern="100" dirty="0">
                <a:solidFill>
                  <a:srgbClr val="000000"/>
                </a:solidFill>
                <a:latin typeface="+mn-ea"/>
                <a:cs typeface="Times New Roman" panose="02020603050405020304" pitchFamily="18" charset="0"/>
              </a:rPr>
              <a:t>、</a:t>
            </a:r>
            <a:r>
              <a:rPr lang="ja-JP" sz="900" kern="100" dirty="0" smtClean="0">
                <a:solidFill>
                  <a:srgbClr val="000000"/>
                </a:solidFill>
                <a:effectLst/>
                <a:latin typeface="+mn-ea"/>
                <a:cs typeface="Times New Roman" panose="02020603050405020304" pitchFamily="18" charset="0"/>
              </a:rPr>
              <a:t>産婦人科</a:t>
            </a:r>
            <a:r>
              <a:rPr lang="en-US" altLang="ja-JP" sz="900" kern="100" dirty="0">
                <a:solidFill>
                  <a:srgbClr val="000000"/>
                </a:solidFill>
                <a:latin typeface="+mn-ea"/>
                <a:cs typeface="Times New Roman" panose="02020603050405020304" pitchFamily="18" charset="0"/>
              </a:rPr>
              <a:t>40</a:t>
            </a:r>
            <a:r>
              <a:rPr lang="ja-JP" altLang="en-US" sz="900" kern="100" dirty="0" smtClean="0">
                <a:solidFill>
                  <a:srgbClr val="000000"/>
                </a:solidFill>
                <a:effectLst/>
                <a:latin typeface="+mn-ea"/>
                <a:cs typeface="Times New Roman" panose="02020603050405020304" pitchFamily="18" charset="0"/>
              </a:rPr>
              <a:t>人</a:t>
            </a:r>
            <a:r>
              <a:rPr lang="ja-JP" sz="900" kern="100" dirty="0" smtClean="0">
                <a:solidFill>
                  <a:srgbClr val="000000"/>
                </a:solidFill>
                <a:effectLst/>
                <a:latin typeface="+mn-ea"/>
                <a:cs typeface="Times New Roman" panose="02020603050405020304" pitchFamily="18" charset="0"/>
              </a:rPr>
              <a:t>抑制</a:t>
            </a:r>
            <a:r>
              <a:rPr lang="ja-JP" sz="900" kern="100" dirty="0">
                <a:solidFill>
                  <a:srgbClr val="000000"/>
                </a:solidFill>
                <a:effectLst/>
                <a:latin typeface="+mn-ea"/>
                <a:cs typeface="Times New Roman" panose="02020603050405020304" pitchFamily="18" charset="0"/>
              </a:rPr>
              <a:t>できる。</a:t>
            </a:r>
            <a:endParaRPr lang="ja-JP" sz="900" kern="100" dirty="0">
              <a:effectLst/>
              <a:latin typeface="+mn-ea"/>
              <a:cs typeface="Times New Roman" panose="02020603050405020304" pitchFamily="18" charset="0"/>
            </a:endParaRPr>
          </a:p>
        </p:txBody>
      </p:sp>
      <p:sp>
        <p:nvSpPr>
          <p:cNvPr id="16" name="テキスト ボックス 15"/>
          <p:cNvSpPr txBox="1"/>
          <p:nvPr/>
        </p:nvSpPr>
        <p:spPr>
          <a:xfrm>
            <a:off x="4613718" y="1999863"/>
            <a:ext cx="4201461" cy="784830"/>
          </a:xfrm>
          <a:prstGeom prst="rect">
            <a:avLst/>
          </a:prstGeom>
          <a:ln w="12700">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ja-JP" sz="900" dirty="0"/>
              <a:t>※</a:t>
            </a:r>
            <a:r>
              <a:rPr lang="en-US" altLang="ja-JP" sz="900" dirty="0" smtClean="0"/>
              <a:t>1</a:t>
            </a:r>
            <a:r>
              <a:rPr lang="ja-JP" altLang="ja-JP" sz="900" dirty="0" smtClean="0"/>
              <a:t>は</a:t>
            </a:r>
            <a:r>
              <a:rPr lang="ja-JP" altLang="ja-JP" sz="900" dirty="0"/>
              <a:t>、総合周産期母子医療センターの他、</a:t>
            </a:r>
            <a:r>
              <a:rPr lang="en-US" altLang="ja-JP" sz="900" dirty="0"/>
              <a:t>MFICU</a:t>
            </a:r>
            <a:r>
              <a:rPr lang="ja-JP" altLang="ja-JP" sz="900" dirty="0"/>
              <a:t>を有する地域周産期母子医療</a:t>
            </a:r>
            <a:r>
              <a:rPr lang="ja-JP" altLang="ja-JP" sz="900" dirty="0" smtClean="0"/>
              <a:t>セ</a:t>
            </a:r>
            <a:r>
              <a:rPr lang="ja-JP" altLang="en-US" sz="900" dirty="0" smtClean="0"/>
              <a:t>　</a:t>
            </a:r>
            <a:endParaRPr lang="en-US" altLang="ja-JP" sz="900" dirty="0" smtClean="0"/>
          </a:p>
          <a:p>
            <a:r>
              <a:rPr lang="ja-JP" altLang="en-US" sz="900" dirty="0"/>
              <a:t>　</a:t>
            </a:r>
            <a:r>
              <a:rPr lang="ja-JP" altLang="en-US" sz="900" dirty="0" smtClean="0"/>
              <a:t>　</a:t>
            </a:r>
            <a:r>
              <a:rPr lang="ja-JP" altLang="ja-JP" sz="900" dirty="0" smtClean="0"/>
              <a:t>ンター</a:t>
            </a:r>
            <a:r>
              <a:rPr lang="ja-JP" altLang="ja-JP" sz="900" dirty="0"/>
              <a:t>を含む。</a:t>
            </a:r>
          </a:p>
          <a:p>
            <a:r>
              <a:rPr lang="ja-JP" altLang="ja-JP" sz="900" dirty="0"/>
              <a:t>※</a:t>
            </a:r>
            <a:r>
              <a:rPr lang="en-US" altLang="ja-JP" sz="900" dirty="0" smtClean="0"/>
              <a:t>2</a:t>
            </a:r>
            <a:r>
              <a:rPr lang="ja-JP" altLang="ja-JP" sz="900" dirty="0" smtClean="0"/>
              <a:t>は</a:t>
            </a:r>
            <a:r>
              <a:rPr lang="ja-JP" altLang="ja-JP" sz="900" dirty="0"/>
              <a:t>、専従医師が要件となる新生児特定集中治療室管理料１を算定する地域</a:t>
            </a:r>
            <a:r>
              <a:rPr lang="ja-JP" altLang="ja-JP" sz="900" dirty="0" smtClean="0"/>
              <a:t>周産</a:t>
            </a:r>
            <a:endParaRPr lang="en-US" altLang="ja-JP" sz="900" dirty="0" smtClean="0"/>
          </a:p>
          <a:p>
            <a:r>
              <a:rPr lang="ja-JP" altLang="en-US" sz="900" dirty="0"/>
              <a:t>　</a:t>
            </a:r>
            <a:r>
              <a:rPr lang="ja-JP" altLang="en-US" sz="900" dirty="0" smtClean="0"/>
              <a:t>　</a:t>
            </a:r>
            <a:r>
              <a:rPr lang="ja-JP" altLang="ja-JP" sz="900" dirty="0" smtClean="0"/>
              <a:t>期</a:t>
            </a:r>
            <a:r>
              <a:rPr lang="ja-JP" altLang="ja-JP" sz="900" dirty="0"/>
              <a:t>母子医療センターとする。</a:t>
            </a:r>
          </a:p>
          <a:p>
            <a:r>
              <a:rPr lang="ja-JP" altLang="ja-JP" sz="900" dirty="0"/>
              <a:t>※</a:t>
            </a:r>
            <a:r>
              <a:rPr lang="en-US" altLang="ja-JP" sz="900" dirty="0" smtClean="0"/>
              <a:t>3</a:t>
            </a:r>
            <a:r>
              <a:rPr lang="ja-JP" altLang="ja-JP" sz="900" dirty="0" smtClean="0"/>
              <a:t>は、</a:t>
            </a:r>
            <a:r>
              <a:rPr lang="en-US" altLang="ja-JP" sz="900" dirty="0" smtClean="0"/>
              <a:t>1</a:t>
            </a:r>
            <a:r>
              <a:rPr lang="ja-JP" altLang="en-US" sz="900" dirty="0" err="1"/>
              <a:t>、</a:t>
            </a:r>
            <a:r>
              <a:rPr lang="en-US" altLang="ja-JP" sz="900" dirty="0" smtClean="0"/>
              <a:t>2</a:t>
            </a:r>
            <a:r>
              <a:rPr lang="ja-JP" altLang="ja-JP" sz="900" dirty="0" smtClean="0"/>
              <a:t>以外</a:t>
            </a:r>
            <a:r>
              <a:rPr lang="ja-JP" altLang="ja-JP" sz="900" dirty="0"/>
              <a:t>で</a:t>
            </a:r>
            <a:r>
              <a:rPr lang="en-US" altLang="ja-JP" sz="900" dirty="0"/>
              <a:t>24</a:t>
            </a:r>
            <a:r>
              <a:rPr lang="ja-JP" altLang="ja-JP" sz="900" dirty="0"/>
              <a:t>時間の緊急帝王切開に対応可能な病院とする</a:t>
            </a:r>
            <a:r>
              <a:rPr lang="ja-JP" altLang="ja-JP" sz="900" dirty="0" smtClean="0"/>
              <a:t>。</a:t>
            </a:r>
            <a:r>
              <a:rPr lang="ja-JP" altLang="en-US" sz="900" dirty="0" smtClean="0"/>
              <a:t>　</a:t>
            </a:r>
            <a:endParaRPr kumimoji="1" lang="ja-JP" altLang="en-US" sz="900" dirty="0"/>
          </a:p>
        </p:txBody>
      </p:sp>
      <p:sp>
        <p:nvSpPr>
          <p:cNvPr id="18" name="タイトル 3">
            <a:extLst>
              <a:ext uri="{FF2B5EF4-FFF2-40B4-BE49-F238E27FC236}">
                <a16:creationId xmlns:a16="http://schemas.microsoft.com/office/drawing/2014/main" xmlns="" id="{1C06E3DC-CF31-4D94-8859-0017FA4A716E}"/>
              </a:ext>
            </a:extLst>
          </p:cNvPr>
          <p:cNvSpPr>
            <a:spLocks noGrp="1"/>
          </p:cNvSpPr>
          <p:nvPr>
            <p:ph type="title"/>
          </p:nvPr>
        </p:nvSpPr>
        <p:spPr>
          <a:xfrm>
            <a:off x="191403" y="11333"/>
            <a:ext cx="8755539" cy="288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lnSpc>
                <a:spcPts val="1400"/>
              </a:lnSpc>
            </a:pPr>
            <a:r>
              <a:rPr lang="ja-JP" altLang="en-US" sz="1400" b="1" dirty="0"/>
              <a:t>６</a:t>
            </a:r>
            <a:r>
              <a:rPr kumimoji="1" lang="ja-JP" altLang="en-US" sz="1400" b="1" dirty="0" smtClean="0"/>
              <a:t>．周産期・小児科における医療提供体制の検討</a:t>
            </a:r>
            <a:r>
              <a:rPr lang="ja-JP" altLang="en-US" sz="1400" b="1" dirty="0" smtClean="0"/>
              <a:t>（案）</a:t>
            </a:r>
            <a:endParaRPr kumimoji="1" lang="ja-JP" altLang="en-US" sz="1400" b="1" dirty="0"/>
          </a:p>
        </p:txBody>
      </p:sp>
      <p:sp>
        <p:nvSpPr>
          <p:cNvPr id="21" name="タイトル 3">
            <a:extLst>
              <a:ext uri="{FF2B5EF4-FFF2-40B4-BE49-F238E27FC236}">
                <a16:creationId xmlns:a16="http://schemas.microsoft.com/office/drawing/2014/main" xmlns="" id="{1C06E3DC-CF31-4D94-8859-0017FA4A716E}"/>
              </a:ext>
            </a:extLst>
          </p:cNvPr>
          <p:cNvSpPr txBox="1">
            <a:spLocks/>
          </p:cNvSpPr>
          <p:nvPr/>
        </p:nvSpPr>
        <p:spPr>
          <a:xfrm>
            <a:off x="187707" y="368211"/>
            <a:ext cx="3803139" cy="253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1400"/>
              </a:lnSpc>
            </a:pPr>
            <a:r>
              <a:rPr lang="ja-JP" altLang="en-US" sz="1000" b="1" dirty="0" smtClean="0"/>
              <a:t>周産期の集約シミュレーション</a:t>
            </a:r>
            <a:r>
              <a:rPr lang="ja-JP" altLang="en-US" sz="1000" b="1" dirty="0"/>
              <a:t>（</a:t>
            </a:r>
            <a:r>
              <a:rPr lang="ja-JP" altLang="en-US" sz="1000" b="1" dirty="0" smtClean="0"/>
              <a:t>モデル案）</a:t>
            </a:r>
            <a:endParaRPr lang="ja-JP" altLang="en-US" sz="1000" b="1" dirty="0"/>
          </a:p>
        </p:txBody>
      </p:sp>
      <p:pic>
        <p:nvPicPr>
          <p:cNvPr id="2" name="図 1"/>
          <p:cNvPicPr>
            <a:picLocks noChangeAspect="1"/>
          </p:cNvPicPr>
          <p:nvPr/>
        </p:nvPicPr>
        <p:blipFill>
          <a:blip r:embed="rId2"/>
          <a:stretch>
            <a:fillRect/>
          </a:stretch>
        </p:blipFill>
        <p:spPr>
          <a:xfrm>
            <a:off x="351703" y="3448134"/>
            <a:ext cx="7619177" cy="2008040"/>
          </a:xfrm>
          <a:prstGeom prst="rect">
            <a:avLst/>
          </a:prstGeom>
        </p:spPr>
      </p:pic>
      <p:sp>
        <p:nvSpPr>
          <p:cNvPr id="20" name="正方形/長方形 19"/>
          <p:cNvSpPr/>
          <p:nvPr/>
        </p:nvSpPr>
        <p:spPr>
          <a:xfrm>
            <a:off x="4457526" y="5269610"/>
            <a:ext cx="360040" cy="1673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869908" y="5268261"/>
            <a:ext cx="360040" cy="1673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166901" y="5266494"/>
            <a:ext cx="360040" cy="1673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7579283" y="5273230"/>
            <a:ext cx="360040" cy="1673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3"/>
          <a:stretch>
            <a:fillRect/>
          </a:stretch>
        </p:blipFill>
        <p:spPr>
          <a:xfrm>
            <a:off x="354260" y="1740040"/>
            <a:ext cx="4158060" cy="1068246"/>
          </a:xfrm>
          <a:prstGeom prst="rect">
            <a:avLst/>
          </a:prstGeom>
        </p:spPr>
      </p:pic>
    </p:spTree>
    <p:extLst>
      <p:ext uri="{BB962C8B-B14F-4D97-AF65-F5344CB8AC3E}">
        <p14:creationId xmlns:p14="http://schemas.microsoft.com/office/powerpoint/2010/main" val="4828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メモ 13"/>
          <p:cNvSpPr/>
          <p:nvPr/>
        </p:nvSpPr>
        <p:spPr>
          <a:xfrm>
            <a:off x="4698467" y="4675198"/>
            <a:ext cx="4356323" cy="1233617"/>
          </a:xfrm>
          <a:prstGeom prst="foldedCorner">
            <a:avLst/>
          </a:prstGeom>
        </p:spPr>
        <p:style>
          <a:lnRef idx="2">
            <a:schemeClr val="dk1"/>
          </a:lnRef>
          <a:fillRef idx="1">
            <a:schemeClr val="lt1"/>
          </a:fillRef>
          <a:effectRef idx="0">
            <a:schemeClr val="dk1"/>
          </a:effectRef>
          <a:fontRef idx="minor">
            <a:schemeClr val="dk1"/>
          </a:fontRef>
        </p:style>
        <p:txBody>
          <a:bodyPr rtlCol="0" anchor="t"/>
          <a:lstStyle/>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概ね週１回の当直（宿日直許可なし）を含む週６日勤務</a:t>
            </a:r>
            <a:endParaRPr kumimoji="0" lang="en-US" altLang="ja-JP" sz="1292" dirty="0">
              <a:solidFill>
                <a:prstClr val="black"/>
              </a:solidFill>
              <a:latin typeface="ＭＳ ゴシック" panose="020B0609070205080204" pitchFamily="49" charset="-128"/>
              <a:ea typeface="ＭＳ ゴシック" panose="020B0609070205080204" pitchFamily="49" charset="-128"/>
            </a:endParaRPr>
          </a:p>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当直日とその翌日を除く４日間は早出又は残業を含め平均</a:t>
            </a:r>
            <a:r>
              <a:rPr kumimoji="0" lang="en-US" altLang="ja-JP" sz="1292" dirty="0">
                <a:solidFill>
                  <a:prstClr val="black"/>
                </a:solidFill>
                <a:latin typeface="ＭＳ ゴシック" panose="020B0609070205080204" pitchFamily="49" charset="-128"/>
                <a:ea typeface="ＭＳ ゴシック" panose="020B0609070205080204" pitchFamily="49" charset="-128"/>
              </a:rPr>
              <a:t>14</a:t>
            </a:r>
            <a:r>
              <a:rPr kumimoji="0" lang="ja-JP" altLang="en-US" sz="1292" dirty="0">
                <a:solidFill>
                  <a:prstClr val="black"/>
                </a:solidFill>
                <a:latin typeface="ＭＳ ゴシック" panose="020B0609070205080204" pitchFamily="49" charset="-128"/>
                <a:ea typeface="ＭＳ ゴシック" panose="020B0609070205080204" pitchFamily="49" charset="-128"/>
              </a:rPr>
              <a:t>時間弱の勤務</a:t>
            </a:r>
            <a:endParaRPr kumimoji="0" lang="en-US" altLang="ja-JP" sz="1292" dirty="0">
              <a:solidFill>
                <a:prstClr val="black"/>
              </a:solidFill>
              <a:latin typeface="ＭＳ ゴシック" panose="020B0609070205080204" pitchFamily="49" charset="-128"/>
              <a:ea typeface="ＭＳ ゴシック" panose="020B0609070205080204" pitchFamily="49" charset="-128"/>
            </a:endParaRPr>
          </a:p>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当直明けは昼まで</a:t>
            </a:r>
            <a:endParaRPr kumimoji="0" lang="en-US" altLang="ja-JP" sz="1292" dirty="0">
              <a:solidFill>
                <a:prstClr val="black"/>
              </a:solidFill>
              <a:latin typeface="ＭＳ ゴシック" panose="020B0609070205080204" pitchFamily="49" charset="-128"/>
              <a:ea typeface="ＭＳ ゴシック" panose="020B0609070205080204" pitchFamily="49" charset="-128"/>
            </a:endParaRPr>
          </a:p>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年間</a:t>
            </a:r>
            <a:r>
              <a:rPr kumimoji="0" lang="en-US" altLang="ja-JP" sz="1292" dirty="0">
                <a:solidFill>
                  <a:prstClr val="black"/>
                </a:solidFill>
                <a:latin typeface="ＭＳ ゴシック" panose="020B0609070205080204" pitchFamily="49" charset="-128"/>
                <a:ea typeface="ＭＳ ゴシック" panose="020B0609070205080204" pitchFamily="49" charset="-128"/>
              </a:rPr>
              <a:t>80</a:t>
            </a:r>
            <a:r>
              <a:rPr kumimoji="0" lang="ja-JP" altLang="en-US" sz="1292" dirty="0">
                <a:solidFill>
                  <a:prstClr val="black"/>
                </a:solidFill>
                <a:latin typeface="ＭＳ ゴシック" panose="020B0609070205080204" pitchFamily="49" charset="-128"/>
                <a:ea typeface="ＭＳ ゴシック" panose="020B0609070205080204" pitchFamily="49" charset="-128"/>
              </a:rPr>
              <a:t>日程度の休日（概ね４週６休に相当）</a:t>
            </a:r>
            <a:endParaRPr lang="ja-JP" altLang="en-US" sz="1292" dirty="0">
              <a:solidFill>
                <a:prstClr val="black"/>
              </a:solidFill>
              <a:latin typeface="Calibri" panose="020F0502020204030204"/>
              <a:ea typeface="游ゴシック" panose="020B0400000000000000" pitchFamily="50" charset="-128"/>
            </a:endParaRPr>
          </a:p>
        </p:txBody>
      </p:sp>
      <p:sp>
        <p:nvSpPr>
          <p:cNvPr id="36" name="額縁 35"/>
          <p:cNvSpPr/>
          <p:nvPr/>
        </p:nvSpPr>
        <p:spPr>
          <a:xfrm>
            <a:off x="-25014" y="345546"/>
            <a:ext cx="9144000" cy="546158"/>
          </a:xfrm>
          <a:prstGeom prst="bevel">
            <a:avLst/>
          </a:prstGeom>
          <a:solidFill>
            <a:srgbClr val="CCCCFF"/>
          </a:solidFill>
          <a:ln>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defTabSz="422041">
              <a:defRPr/>
            </a:pPr>
            <a:r>
              <a:rPr kumimoji="0" lang="ja-JP" altLang="en-US" sz="2215" dirty="0">
                <a:solidFill>
                  <a:prstClr val="black"/>
                </a:solidFill>
                <a:latin typeface="HGP創英角ｺﾞｼｯｸUB" panose="020B0900000000000000" pitchFamily="50" charset="-128"/>
                <a:ea typeface="HGP創英角ｺﾞｼｯｸUB" panose="020B0900000000000000" pitchFamily="50" charset="-128"/>
              </a:rPr>
              <a:t>（Ａ）・（Ｂ）の上限水準に極めて近い働き方のイメージ</a:t>
            </a:r>
            <a:endParaRPr kumimoji="0" lang="en-US" altLang="ja-JP" sz="2215"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p:nvSpPr>
        <p:spPr>
          <a:xfrm>
            <a:off x="202027" y="906004"/>
            <a:ext cx="4232249" cy="291170"/>
          </a:xfrm>
          <a:prstGeom prst="rect">
            <a:avLst/>
          </a:prstGeom>
          <a:solidFill>
            <a:schemeClr val="bg1">
              <a:lumMod val="85000"/>
            </a:schemeClr>
          </a:solidFill>
        </p:spPr>
        <p:txBody>
          <a:bodyPr wrap="none" rtlCol="0">
            <a:spAutoFit/>
          </a:bodyPr>
          <a:lstStyle/>
          <a:p>
            <a:pPr defTabSz="844083">
              <a:defRPr/>
            </a:pPr>
            <a:r>
              <a:rPr lang="ja-JP" altLang="en-US" sz="1292" b="1" dirty="0">
                <a:solidFill>
                  <a:prstClr val="black"/>
                </a:solidFill>
                <a:latin typeface="Calibri" panose="020F0502020204030204"/>
                <a:ea typeface="ＭＳ Ｐゴシック" panose="020B0600070205080204" pitchFamily="50" charset="-128"/>
              </a:rPr>
              <a:t>（Ａ）時間外労働年</a:t>
            </a:r>
            <a:r>
              <a:rPr lang="en-US" altLang="ja-JP" sz="1292" b="1" dirty="0">
                <a:solidFill>
                  <a:prstClr val="black"/>
                </a:solidFill>
                <a:latin typeface="Calibri" panose="020F0502020204030204"/>
                <a:ea typeface="ＭＳ Ｐゴシック" panose="020B0600070205080204" pitchFamily="50" charset="-128"/>
              </a:rPr>
              <a:t>960</a:t>
            </a:r>
            <a:r>
              <a:rPr lang="ja-JP" altLang="en-US" sz="1292" b="1" dirty="0">
                <a:solidFill>
                  <a:prstClr val="black"/>
                </a:solidFill>
                <a:latin typeface="Calibri" panose="020F0502020204030204"/>
                <a:ea typeface="ＭＳ Ｐゴシック" panose="020B0600070205080204" pitchFamily="50" charset="-128"/>
              </a:rPr>
              <a:t>時間程度≒週</a:t>
            </a:r>
            <a:r>
              <a:rPr lang="en-US" altLang="ja-JP" sz="1292" b="1" dirty="0">
                <a:solidFill>
                  <a:prstClr val="black"/>
                </a:solidFill>
                <a:latin typeface="Calibri" panose="020F0502020204030204"/>
                <a:ea typeface="ＭＳ Ｐゴシック" panose="020B0600070205080204" pitchFamily="50" charset="-128"/>
              </a:rPr>
              <a:t>20</a:t>
            </a:r>
            <a:r>
              <a:rPr lang="ja-JP" altLang="en-US" sz="1292" b="1" dirty="0">
                <a:solidFill>
                  <a:prstClr val="black"/>
                </a:solidFill>
                <a:latin typeface="Calibri" panose="020F0502020204030204"/>
                <a:ea typeface="ＭＳ Ｐゴシック" panose="020B0600070205080204" pitchFamily="50" charset="-128"/>
              </a:rPr>
              <a:t>時間 の働き方（例）</a:t>
            </a:r>
          </a:p>
        </p:txBody>
      </p:sp>
      <p:sp>
        <p:nvSpPr>
          <p:cNvPr id="9" name="テキスト ボックス 8"/>
          <p:cNvSpPr txBox="1"/>
          <p:nvPr/>
        </p:nvSpPr>
        <p:spPr>
          <a:xfrm>
            <a:off x="4734993" y="906004"/>
            <a:ext cx="4333238" cy="291170"/>
          </a:xfrm>
          <a:prstGeom prst="rect">
            <a:avLst/>
          </a:prstGeom>
          <a:solidFill>
            <a:schemeClr val="bg1">
              <a:lumMod val="85000"/>
            </a:schemeClr>
          </a:solidFill>
        </p:spPr>
        <p:txBody>
          <a:bodyPr wrap="none" rtlCol="0">
            <a:spAutoFit/>
          </a:bodyPr>
          <a:lstStyle/>
          <a:p>
            <a:pPr defTabSz="844083">
              <a:defRPr/>
            </a:pPr>
            <a:r>
              <a:rPr lang="ja-JP" altLang="en-US" sz="1292" b="1" dirty="0">
                <a:solidFill>
                  <a:prstClr val="black"/>
                </a:solidFill>
                <a:latin typeface="Calibri" panose="020F0502020204030204"/>
                <a:ea typeface="ＭＳ Ｐゴシック" panose="020B0600070205080204" pitchFamily="50" charset="-128"/>
              </a:rPr>
              <a:t>（Ｂ）時間外労働年</a:t>
            </a:r>
            <a:r>
              <a:rPr lang="en-US" altLang="ja-JP" sz="1292" b="1" dirty="0">
                <a:solidFill>
                  <a:prstClr val="black"/>
                </a:solidFill>
                <a:latin typeface="Calibri" panose="020F0502020204030204"/>
                <a:ea typeface="ＭＳ Ｐゴシック" panose="020B0600070205080204" pitchFamily="50" charset="-128"/>
              </a:rPr>
              <a:t>1,800</a:t>
            </a:r>
            <a:r>
              <a:rPr lang="ja-JP" altLang="en-US" sz="1292" b="1" dirty="0">
                <a:solidFill>
                  <a:prstClr val="black"/>
                </a:solidFill>
                <a:latin typeface="Calibri" panose="020F0502020204030204"/>
                <a:ea typeface="ＭＳ Ｐゴシック" panose="020B0600070205080204" pitchFamily="50" charset="-128"/>
              </a:rPr>
              <a:t>時間程度≒週</a:t>
            </a:r>
            <a:r>
              <a:rPr lang="en-US" altLang="ja-JP" sz="1292" b="1" dirty="0">
                <a:solidFill>
                  <a:prstClr val="black"/>
                </a:solidFill>
                <a:latin typeface="Calibri" panose="020F0502020204030204"/>
                <a:ea typeface="ＭＳ Ｐゴシック" panose="020B0600070205080204" pitchFamily="50" charset="-128"/>
              </a:rPr>
              <a:t>38</a:t>
            </a:r>
            <a:r>
              <a:rPr lang="ja-JP" altLang="en-US" sz="1292" b="1" dirty="0">
                <a:solidFill>
                  <a:prstClr val="black"/>
                </a:solidFill>
                <a:latin typeface="Calibri" panose="020F0502020204030204"/>
                <a:ea typeface="ＭＳ Ｐゴシック" panose="020B0600070205080204" pitchFamily="50" charset="-128"/>
              </a:rPr>
              <a:t>時間の働き方（例）</a:t>
            </a:r>
          </a:p>
        </p:txBody>
      </p:sp>
      <p:sp>
        <p:nvSpPr>
          <p:cNvPr id="10" name="メモ 9"/>
          <p:cNvSpPr/>
          <p:nvPr/>
        </p:nvSpPr>
        <p:spPr>
          <a:xfrm>
            <a:off x="110965" y="4662601"/>
            <a:ext cx="4479850" cy="1233617"/>
          </a:xfrm>
          <a:prstGeom prst="foldedCorner">
            <a:avLst/>
          </a:prstGeom>
        </p:spPr>
        <p:style>
          <a:lnRef idx="2">
            <a:schemeClr val="dk1"/>
          </a:lnRef>
          <a:fillRef idx="1">
            <a:schemeClr val="lt1"/>
          </a:fillRef>
          <a:effectRef idx="0">
            <a:schemeClr val="dk1"/>
          </a:effectRef>
          <a:fontRef idx="minor">
            <a:schemeClr val="dk1"/>
          </a:fontRef>
        </p:style>
        <p:txBody>
          <a:bodyPr rtlCol="0" anchor="t"/>
          <a:lstStyle/>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概ね週１回の当直（宿日直許可なし）を含む週６日勤務</a:t>
            </a:r>
            <a:endParaRPr kumimoji="0" lang="en-US" altLang="ja-JP" sz="1292" dirty="0">
              <a:solidFill>
                <a:prstClr val="black"/>
              </a:solidFill>
              <a:latin typeface="ＭＳ ゴシック" panose="020B0609070205080204" pitchFamily="49" charset="-128"/>
              <a:ea typeface="ＭＳ ゴシック" panose="020B0609070205080204" pitchFamily="49" charset="-128"/>
            </a:endParaRPr>
          </a:p>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当直日とその翌日を除く４日間のうち１日は半日勤務で、各日は１時間程度の時間外労働（早出又は残業）</a:t>
            </a:r>
            <a:endParaRPr kumimoji="0" lang="en-US" altLang="ja-JP" sz="1292" dirty="0">
              <a:solidFill>
                <a:prstClr val="black"/>
              </a:solidFill>
              <a:latin typeface="ＭＳ ゴシック" panose="020B0609070205080204" pitchFamily="49" charset="-128"/>
              <a:ea typeface="ＭＳ ゴシック" panose="020B0609070205080204" pitchFamily="49" charset="-128"/>
            </a:endParaRPr>
          </a:p>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当直明けは昼まで</a:t>
            </a:r>
            <a:endParaRPr kumimoji="0" lang="en-US" altLang="ja-JP" sz="1292" dirty="0">
              <a:solidFill>
                <a:prstClr val="black"/>
              </a:solidFill>
              <a:latin typeface="ＭＳ ゴシック" panose="020B0609070205080204" pitchFamily="49" charset="-128"/>
              <a:ea typeface="ＭＳ ゴシック" panose="020B0609070205080204" pitchFamily="49" charset="-128"/>
            </a:endParaRPr>
          </a:p>
          <a:p>
            <a:pPr marL="263776" indent="-263776" defTabSz="422041">
              <a:buFont typeface="Wingdings" panose="05000000000000000000" pitchFamily="2" charset="2"/>
              <a:buChar char="p"/>
              <a:defRPr/>
            </a:pPr>
            <a:r>
              <a:rPr kumimoji="0" lang="ja-JP" altLang="en-US" sz="1292" dirty="0">
                <a:solidFill>
                  <a:prstClr val="black"/>
                </a:solidFill>
                <a:latin typeface="ＭＳ ゴシック" panose="020B0609070205080204" pitchFamily="49" charset="-128"/>
                <a:ea typeface="ＭＳ ゴシック" panose="020B0609070205080204" pitchFamily="49" charset="-128"/>
              </a:rPr>
              <a:t>年間</a:t>
            </a:r>
            <a:r>
              <a:rPr kumimoji="0" lang="en-US" altLang="ja-JP" sz="1292" dirty="0">
                <a:solidFill>
                  <a:prstClr val="black"/>
                </a:solidFill>
                <a:latin typeface="ＭＳ ゴシック" panose="020B0609070205080204" pitchFamily="49" charset="-128"/>
                <a:ea typeface="ＭＳ ゴシック" panose="020B0609070205080204" pitchFamily="49" charset="-128"/>
              </a:rPr>
              <a:t>80</a:t>
            </a:r>
            <a:r>
              <a:rPr kumimoji="0" lang="ja-JP" altLang="en-US" sz="1292" dirty="0">
                <a:solidFill>
                  <a:prstClr val="black"/>
                </a:solidFill>
                <a:latin typeface="ＭＳ ゴシック" panose="020B0609070205080204" pitchFamily="49" charset="-128"/>
                <a:ea typeface="ＭＳ ゴシック" panose="020B0609070205080204" pitchFamily="49" charset="-128"/>
              </a:rPr>
              <a:t>日程度の休日（概ね４週６休に相当）</a:t>
            </a:r>
            <a:endParaRPr lang="ja-JP" altLang="en-US" sz="1292" dirty="0">
              <a:solidFill>
                <a:prstClr val="black"/>
              </a:solidFill>
              <a:latin typeface="Calibri" panose="020F0502020204030204"/>
              <a:ea typeface="游ゴシック" panose="020B0400000000000000" pitchFamily="50" charset="-128"/>
            </a:endParaRPr>
          </a:p>
        </p:txBody>
      </p:sp>
      <p:sp>
        <p:nvSpPr>
          <p:cNvPr id="11" name="テキスト ボックス 10"/>
          <p:cNvSpPr txBox="1"/>
          <p:nvPr/>
        </p:nvSpPr>
        <p:spPr>
          <a:xfrm>
            <a:off x="5764610" y="4456657"/>
            <a:ext cx="3466013" cy="262829"/>
          </a:xfrm>
          <a:prstGeom prst="rect">
            <a:avLst/>
          </a:prstGeom>
          <a:noFill/>
        </p:spPr>
        <p:txBody>
          <a:bodyPr wrap="none" rtlCol="0">
            <a:spAutoFit/>
          </a:bodyPr>
          <a:lstStyle/>
          <a:p>
            <a:pPr defTabSz="422041">
              <a:defRPr/>
            </a:pPr>
            <a:r>
              <a:rPr lang="en-US" altLang="ja-JP" sz="1108" dirty="0">
                <a:solidFill>
                  <a:prstClr val="black"/>
                </a:solidFill>
                <a:latin typeface="ＭＳ ゴシック" panose="020B0609070205080204" pitchFamily="49" charset="-128"/>
                <a:ea typeface="ＭＳ ゴシック" panose="020B0609070205080204" pitchFamily="49" charset="-128"/>
              </a:rPr>
              <a:t>※</a:t>
            </a:r>
            <a:r>
              <a:rPr lang="ja-JP" altLang="en-US" sz="1108" dirty="0">
                <a:solidFill>
                  <a:prstClr val="black"/>
                </a:solidFill>
                <a:latin typeface="ＭＳ ゴシック" panose="020B0609070205080204" pitchFamily="49" charset="-128"/>
                <a:ea typeface="ＭＳ ゴシック" panose="020B0609070205080204" pitchFamily="49" charset="-128"/>
              </a:rPr>
              <a:t>図中の勤務時間を示す帯には各日法定休憩を含む</a:t>
            </a:r>
          </a:p>
        </p:txBody>
      </p:sp>
      <p:sp>
        <p:nvSpPr>
          <p:cNvPr id="16" name="テキスト ボックス 15"/>
          <p:cNvSpPr txBox="1"/>
          <p:nvPr/>
        </p:nvSpPr>
        <p:spPr>
          <a:xfrm>
            <a:off x="110966" y="5910518"/>
            <a:ext cx="8709506" cy="433324"/>
          </a:xfrm>
          <a:prstGeom prst="rect">
            <a:avLst/>
          </a:prstGeom>
          <a:noFill/>
        </p:spPr>
        <p:txBody>
          <a:bodyPr wrap="square" rtlCol="0">
            <a:spAutoFit/>
          </a:bodyPr>
          <a:lstStyle/>
          <a:p>
            <a:pPr defTabSz="422041">
              <a:defRPr/>
            </a:pPr>
            <a:r>
              <a:rPr lang="en-US" altLang="ja-JP" sz="1108" dirty="0">
                <a:solidFill>
                  <a:prstClr val="black"/>
                </a:solidFill>
                <a:latin typeface="ＭＳ ゴシック" panose="020B0609070205080204" pitchFamily="49" charset="-128"/>
                <a:ea typeface="ＭＳ ゴシック" panose="020B0609070205080204" pitchFamily="49" charset="-128"/>
              </a:rPr>
              <a:t>※</a:t>
            </a:r>
            <a:r>
              <a:rPr lang="ja-JP" altLang="en-US" sz="1108" dirty="0">
                <a:solidFill>
                  <a:prstClr val="black"/>
                </a:solidFill>
                <a:latin typeface="ＭＳ ゴシック" panose="020B0609070205080204" pitchFamily="49" charset="-128"/>
                <a:ea typeface="ＭＳ ゴシック" panose="020B0609070205080204" pitchFamily="49" charset="-128"/>
              </a:rPr>
              <a:t>勤務間インターバル９時間、連続勤務時間制限</a:t>
            </a:r>
            <a:r>
              <a:rPr lang="en-US" altLang="ja-JP" sz="1108" dirty="0">
                <a:solidFill>
                  <a:prstClr val="black"/>
                </a:solidFill>
                <a:latin typeface="ＭＳ ゴシック" panose="020B0609070205080204" pitchFamily="49" charset="-128"/>
                <a:ea typeface="ＭＳ ゴシック" panose="020B0609070205080204" pitchFamily="49" charset="-128"/>
              </a:rPr>
              <a:t>28</a:t>
            </a:r>
            <a:r>
              <a:rPr lang="ja-JP" altLang="en-US" sz="1108" dirty="0">
                <a:solidFill>
                  <a:prstClr val="black"/>
                </a:solidFill>
                <a:latin typeface="ＭＳ ゴシック" panose="020B0609070205080204" pitchFamily="49" charset="-128"/>
                <a:ea typeface="ＭＳ ゴシック" panose="020B0609070205080204" pitchFamily="49" charset="-128"/>
              </a:rPr>
              <a:t>時間等を遵守して最大まで勤務する場合の年間時間外労働は、法定休日年間</a:t>
            </a:r>
            <a:r>
              <a:rPr lang="en-US" altLang="ja-JP" sz="1108" dirty="0">
                <a:solidFill>
                  <a:prstClr val="black"/>
                </a:solidFill>
                <a:latin typeface="ＭＳ ゴシック" panose="020B0609070205080204" pitchFamily="49" charset="-128"/>
                <a:ea typeface="ＭＳ ゴシック" panose="020B0609070205080204" pitchFamily="49" charset="-128"/>
              </a:rPr>
              <a:t>52</a:t>
            </a:r>
            <a:r>
              <a:rPr lang="ja-JP" altLang="en-US" sz="1108" dirty="0">
                <a:solidFill>
                  <a:prstClr val="black"/>
                </a:solidFill>
                <a:latin typeface="ＭＳ ゴシック" panose="020B0609070205080204" pitchFamily="49" charset="-128"/>
                <a:ea typeface="ＭＳ ゴシック" panose="020B0609070205080204" pitchFamily="49" charset="-128"/>
              </a:rPr>
              <a:t>日の</a:t>
            </a:r>
            <a:endParaRPr lang="en-US" altLang="ja-JP" sz="1108" dirty="0">
              <a:solidFill>
                <a:prstClr val="black"/>
              </a:solidFill>
              <a:latin typeface="ＭＳ ゴシック" panose="020B0609070205080204" pitchFamily="49" charset="-128"/>
              <a:ea typeface="ＭＳ ゴシック" panose="020B0609070205080204" pitchFamily="49" charset="-128"/>
            </a:endParaRPr>
          </a:p>
          <a:p>
            <a:pPr defTabSz="422041">
              <a:defRPr/>
            </a:pPr>
            <a:r>
              <a:rPr lang="ja-JP" altLang="en-US" sz="1108" dirty="0">
                <a:solidFill>
                  <a:prstClr val="black"/>
                </a:solidFill>
                <a:latin typeface="ＭＳ ゴシック" panose="020B0609070205080204" pitchFamily="49" charset="-128"/>
                <a:ea typeface="ＭＳ ゴシック" panose="020B0609070205080204" pitchFamily="49" charset="-128"/>
              </a:rPr>
              <a:t>　</a:t>
            </a:r>
            <a:r>
              <a:rPr lang="ja-JP" altLang="en-US" sz="1108" dirty="0" err="1">
                <a:solidFill>
                  <a:prstClr val="black"/>
                </a:solidFill>
                <a:latin typeface="ＭＳ ゴシック" panose="020B0609070205080204" pitchFamily="49" charset="-128"/>
                <a:ea typeface="ＭＳ ゴシック" panose="020B0609070205080204" pitchFamily="49" charset="-128"/>
              </a:rPr>
              <a:t>み</a:t>
            </a:r>
            <a:r>
              <a:rPr lang="ja-JP" altLang="en-US" sz="1108" dirty="0">
                <a:solidFill>
                  <a:prstClr val="black"/>
                </a:solidFill>
                <a:latin typeface="ＭＳ ゴシック" panose="020B0609070205080204" pitchFamily="49" charset="-128"/>
                <a:ea typeface="ＭＳ ゴシック" panose="020B0609070205080204" pitchFamily="49" charset="-128"/>
              </a:rPr>
              <a:t>見込むと</a:t>
            </a:r>
            <a:r>
              <a:rPr lang="en-US" altLang="ja-JP" sz="1108" dirty="0">
                <a:solidFill>
                  <a:prstClr val="black"/>
                </a:solidFill>
                <a:latin typeface="ＭＳ ゴシック" panose="020B0609070205080204" pitchFamily="49" charset="-128"/>
                <a:ea typeface="ＭＳ ゴシック" panose="020B0609070205080204" pitchFamily="49" charset="-128"/>
              </a:rPr>
              <a:t>2,300</a:t>
            </a:r>
            <a:r>
              <a:rPr lang="ja-JP" altLang="en-US" sz="1108" dirty="0">
                <a:solidFill>
                  <a:prstClr val="black"/>
                </a:solidFill>
                <a:latin typeface="ＭＳ ゴシック" panose="020B0609070205080204" pitchFamily="49" charset="-128"/>
                <a:ea typeface="ＭＳ ゴシック" panose="020B0609070205080204" pitchFamily="49" charset="-128"/>
              </a:rPr>
              <a:t>時間程度、（Ａ）・（Ｂ）と同様に</a:t>
            </a:r>
            <a:r>
              <a:rPr lang="en-US" altLang="ja-JP" sz="1108" dirty="0">
                <a:solidFill>
                  <a:prstClr val="black"/>
                </a:solidFill>
                <a:latin typeface="ＭＳ ゴシック" panose="020B0609070205080204" pitchFamily="49" charset="-128"/>
                <a:ea typeface="ＭＳ ゴシック" panose="020B0609070205080204" pitchFamily="49" charset="-128"/>
              </a:rPr>
              <a:t>80</a:t>
            </a:r>
            <a:r>
              <a:rPr lang="ja-JP" altLang="en-US" sz="1108" dirty="0">
                <a:solidFill>
                  <a:prstClr val="black"/>
                </a:solidFill>
                <a:latin typeface="ＭＳ ゴシック" panose="020B0609070205080204" pitchFamily="49" charset="-128"/>
                <a:ea typeface="ＭＳ ゴシック" panose="020B0609070205080204" pitchFamily="49" charset="-128"/>
              </a:rPr>
              <a:t>日程度の休日を見込むと年</a:t>
            </a:r>
            <a:r>
              <a:rPr lang="en-US" altLang="ja-JP" sz="1108" dirty="0">
                <a:solidFill>
                  <a:prstClr val="black"/>
                </a:solidFill>
                <a:latin typeface="ＭＳ ゴシック" panose="020B0609070205080204" pitchFamily="49" charset="-128"/>
                <a:ea typeface="ＭＳ ゴシック" panose="020B0609070205080204" pitchFamily="49" charset="-128"/>
              </a:rPr>
              <a:t>2,100</a:t>
            </a:r>
            <a:r>
              <a:rPr lang="ja-JP" altLang="en-US" sz="1108" dirty="0">
                <a:solidFill>
                  <a:prstClr val="black"/>
                </a:solidFill>
                <a:latin typeface="ＭＳ ゴシック" panose="020B0609070205080204" pitchFamily="49" charset="-128"/>
                <a:ea typeface="ＭＳ ゴシック" panose="020B0609070205080204" pitchFamily="49" charset="-128"/>
              </a:rPr>
              <a:t>時間程度となる。</a:t>
            </a:r>
          </a:p>
        </p:txBody>
      </p:sp>
      <p:pic>
        <p:nvPicPr>
          <p:cNvPr id="3" name="図 2"/>
          <p:cNvPicPr>
            <a:picLocks noChangeAspect="1"/>
          </p:cNvPicPr>
          <p:nvPr/>
        </p:nvPicPr>
        <p:blipFill>
          <a:blip r:embed="rId2"/>
          <a:stretch>
            <a:fillRect/>
          </a:stretch>
        </p:blipFill>
        <p:spPr>
          <a:xfrm>
            <a:off x="13234" y="1265164"/>
            <a:ext cx="4562295" cy="3456532"/>
          </a:xfrm>
          <a:prstGeom prst="rect">
            <a:avLst/>
          </a:prstGeom>
        </p:spPr>
      </p:pic>
      <p:pic>
        <p:nvPicPr>
          <p:cNvPr id="4" name="図 3"/>
          <p:cNvPicPr>
            <a:picLocks noChangeAspect="1"/>
          </p:cNvPicPr>
          <p:nvPr/>
        </p:nvPicPr>
        <p:blipFill>
          <a:blip r:embed="rId3"/>
          <a:stretch>
            <a:fillRect/>
          </a:stretch>
        </p:blipFill>
        <p:spPr>
          <a:xfrm>
            <a:off x="4694801" y="1266370"/>
            <a:ext cx="4494039" cy="3336916"/>
          </a:xfrm>
          <a:prstGeom prst="rect">
            <a:avLst/>
          </a:prstGeom>
        </p:spPr>
      </p:pic>
      <p:sp>
        <p:nvSpPr>
          <p:cNvPr id="12" name="テキスト ボックス 11"/>
          <p:cNvSpPr txBox="1"/>
          <p:nvPr/>
        </p:nvSpPr>
        <p:spPr>
          <a:xfrm>
            <a:off x="8644968" y="6154248"/>
            <a:ext cx="434734" cy="291170"/>
          </a:xfrm>
          <a:prstGeom prst="rect">
            <a:avLst/>
          </a:prstGeom>
          <a:noFill/>
        </p:spPr>
        <p:txBody>
          <a:bodyPr wrap="none" rtlCol="0">
            <a:spAutoFit/>
          </a:bodyPr>
          <a:lstStyle/>
          <a:p>
            <a:pPr defTabSz="839119">
              <a:defRPr/>
            </a:pPr>
            <a:fld id="{D5E96AE9-1E20-4484-8551-6D8C95CC81D6}" type="slidenum">
              <a:rPr lang="ja-JP" altLang="en-US" sz="1292">
                <a:solidFill>
                  <a:prstClr val="black"/>
                </a:solidFill>
                <a:latin typeface="ＭＳ Ｐゴシック" panose="020B0600070205080204" pitchFamily="50" charset="-128"/>
                <a:ea typeface="ＭＳ Ｐゴシック" panose="020B0600070205080204" pitchFamily="50" charset="-128"/>
              </a:rPr>
              <a:pPr defTabSz="839119">
                <a:defRPr/>
              </a:pPr>
              <a:t>4</a:t>
            </a:fld>
            <a:endParaRPr lang="ja-JP" altLang="en-US" sz="1292" dirty="0">
              <a:solidFill>
                <a:prstClr val="black"/>
              </a:solidFill>
              <a:latin typeface="ＭＳ Ｐゴシック" panose="020B0600070205080204" pitchFamily="50" charset="-128"/>
              <a:ea typeface="ＭＳ Ｐゴシック" panose="020B0600070205080204" pitchFamily="50" charset="-128"/>
            </a:endParaRPr>
          </a:p>
        </p:txBody>
      </p:sp>
      <p:sp>
        <p:nvSpPr>
          <p:cNvPr id="13" name="正方形/長方形 12"/>
          <p:cNvSpPr/>
          <p:nvPr/>
        </p:nvSpPr>
        <p:spPr>
          <a:xfrm>
            <a:off x="6613271" y="65482"/>
            <a:ext cx="2488844" cy="44907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39" dirty="0"/>
              <a:t>出典：</a:t>
            </a:r>
            <a:r>
              <a:rPr lang="ja-JP" altLang="en-US" sz="1039" dirty="0" smtClean="0"/>
              <a:t>第</a:t>
            </a:r>
            <a:r>
              <a:rPr lang="en-US" altLang="ja-JP" sz="1039" dirty="0" smtClean="0"/>
              <a:t>20</a:t>
            </a:r>
            <a:r>
              <a:rPr lang="ja-JP" altLang="en-US" sz="1039" dirty="0" smtClean="0"/>
              <a:t>回医師の働き方改革に</a:t>
            </a:r>
            <a:endParaRPr lang="en-US" altLang="ja-JP" sz="1039" dirty="0" smtClean="0"/>
          </a:p>
          <a:p>
            <a:pPr algn="ctr"/>
            <a:r>
              <a:rPr lang="ja-JP" altLang="en-US" sz="1039" dirty="0" smtClean="0"/>
              <a:t>関する検討会（</a:t>
            </a:r>
            <a:r>
              <a:rPr lang="ja-JP" altLang="en-US" sz="1039" dirty="0"/>
              <a:t>厚生労働省）</a:t>
            </a:r>
          </a:p>
        </p:txBody>
      </p:sp>
    </p:spTree>
    <p:extLst>
      <p:ext uri="{BB962C8B-B14F-4D97-AF65-F5344CB8AC3E}">
        <p14:creationId xmlns:p14="http://schemas.microsoft.com/office/powerpoint/2010/main" val="3649243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7299</TotalTime>
  <Words>761</Words>
  <Application>Microsoft Office PowerPoint</Application>
  <PresentationFormat>画面に合わせる (4:3)</PresentationFormat>
  <Paragraphs>141</Paragraphs>
  <Slides>4</Slides>
  <Notes>0</Notes>
  <HiddenSlides>0</HiddenSlides>
  <MMClips>0</MMClips>
  <ScaleCrop>false</ScaleCrop>
  <HeadingPairs>
    <vt:vector size="4" baseType="variant">
      <vt:variant>
        <vt:lpstr>テーマ</vt:lpstr>
      </vt:variant>
      <vt:variant>
        <vt:i4>2</vt:i4>
      </vt:variant>
      <vt:variant>
        <vt:lpstr>スライド タイトル</vt:lpstr>
      </vt:variant>
      <vt:variant>
        <vt:i4>4</vt:i4>
      </vt:variant>
    </vt:vector>
  </HeadingPairs>
  <TitlesOfParts>
    <vt:vector size="6" baseType="lpstr">
      <vt:lpstr>Office ​​テーマ</vt:lpstr>
      <vt:lpstr>Office テーマ</vt:lpstr>
      <vt:lpstr>PowerPoint プレゼンテーション</vt:lpstr>
      <vt:lpstr>PowerPoint プレゼンテーション</vt:lpstr>
      <vt:lpstr>６．周産期・小児科における医療提供体制の検討（案）</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在宅歯科ケアステーション（仮称）事業のイメージ図</dc:title>
  <dc:creator>FJ-USER</dc:creator>
  <cp:lastModifiedBy>久保　京子</cp:lastModifiedBy>
  <cp:revision>482</cp:revision>
  <cp:lastPrinted>2019-11-28T04:17:05Z</cp:lastPrinted>
  <dcterms:created xsi:type="dcterms:W3CDTF">2014-05-06T02:38:06Z</dcterms:created>
  <dcterms:modified xsi:type="dcterms:W3CDTF">2020-01-23T07:47:36Z</dcterms:modified>
</cp:coreProperties>
</file>