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45" r:id="rId5"/>
    <p:sldId id="341" r:id="rId6"/>
    <p:sldId id="344" r:id="rId7"/>
    <p:sldId id="347" r:id="rId8"/>
    <p:sldId id="342" r:id="rId9"/>
    <p:sldId id="346" r:id="rId10"/>
    <p:sldId id="337" r:id="rId11"/>
    <p:sldId id="343" r:id="rId12"/>
    <p:sldId id="348" r:id="rId13"/>
    <p:sldId id="349"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660"/>
  </p:normalViewPr>
  <p:slideViewPr>
    <p:cSldViewPr>
      <p:cViewPr varScale="1">
        <p:scale>
          <a:sx n="74" d="100"/>
          <a:sy n="74" d="100"/>
        </p:scale>
        <p:origin x="-1302"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入院基本料【三島】!$B$103:$B$107</c:f>
              <c:strCache>
                <c:ptCount val="5"/>
                <c:pt idx="0">
                  <c:v>障害者施設等・特殊疾患病棟</c:v>
                </c:pt>
                <c:pt idx="1">
                  <c:v>地域一般入院料３・一般病棟特別入院基本料（15対1）</c:v>
                </c:pt>
                <c:pt idx="2">
                  <c:v>急性期一般入院料１（7対1）</c:v>
                </c:pt>
                <c:pt idx="3">
                  <c:v>地域一般入院料１・２（13対1）</c:v>
                </c:pt>
                <c:pt idx="4">
                  <c:v>療養病棟入院料</c:v>
                </c:pt>
              </c:strCache>
            </c:strRef>
          </c:cat>
          <c:val>
            <c:numRef>
              <c:f>入院基本料【三島】!$C$103:$C$107</c:f>
              <c:numCache>
                <c:formatCode>#,##0;"▲ "#,##0</c:formatCode>
                <c:ptCount val="5"/>
                <c:pt idx="0">
                  <c:v>-46</c:v>
                </c:pt>
                <c:pt idx="1">
                  <c:v>-48</c:v>
                </c:pt>
                <c:pt idx="2">
                  <c:v>-48</c:v>
                </c:pt>
                <c:pt idx="3">
                  <c:v>-60</c:v>
                </c:pt>
                <c:pt idx="4">
                  <c:v>-85</c:v>
                </c:pt>
              </c:numCache>
            </c:numRef>
          </c:val>
          <c:extLst xmlns:c16r2="http://schemas.microsoft.com/office/drawing/2015/06/chart">
            <c:ext xmlns:c16="http://schemas.microsoft.com/office/drawing/2014/chart" uri="{C3380CC4-5D6E-409C-BE32-E72D297353CC}">
              <c16:uniqueId val="{00000000-AE76-44CD-ADDF-BCAA3B3244F9}"/>
            </c:ext>
          </c:extLst>
        </c:ser>
        <c:dLbls>
          <c:showLegendKey val="0"/>
          <c:showVal val="0"/>
          <c:showCatName val="0"/>
          <c:showSerName val="0"/>
          <c:showPercent val="0"/>
          <c:showBubbleSize val="0"/>
        </c:dLbls>
        <c:gapWidth val="182"/>
        <c:axId val="39534080"/>
        <c:axId val="37892608"/>
      </c:barChart>
      <c:catAx>
        <c:axId val="3953408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7892608"/>
        <c:crosses val="autoZero"/>
        <c:auto val="1"/>
        <c:lblAlgn val="ctr"/>
        <c:lblOffset val="100"/>
        <c:noMultiLvlLbl val="0"/>
      </c:catAx>
      <c:valAx>
        <c:axId val="37892608"/>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95340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入院基本料【三島】!$B$93:$B$97</c:f>
              <c:strCache>
                <c:ptCount val="5"/>
                <c:pt idx="0">
                  <c:v>地域包括ケア病棟入院料・入院医療管理料</c:v>
                </c:pt>
                <c:pt idx="1">
                  <c:v>急性期一般入院料２～７（10対1）</c:v>
                </c:pt>
                <c:pt idx="2">
                  <c:v>回復期リハビリテーション病棟入院料</c:v>
                </c:pt>
                <c:pt idx="3">
                  <c:v>救命救急入院料・特定集中治療室管理料等</c:v>
                </c:pt>
                <c:pt idx="4">
                  <c:v>周産期・新生児・小児集中治療室管理料等</c:v>
                </c:pt>
              </c:strCache>
            </c:strRef>
          </c:cat>
          <c:val>
            <c:numRef>
              <c:f>入院基本料【三島】!$C$93:$C$97</c:f>
              <c:numCache>
                <c:formatCode>#,##0;"▲ "#,##0</c:formatCode>
                <c:ptCount val="5"/>
                <c:pt idx="0">
                  <c:v>121</c:v>
                </c:pt>
                <c:pt idx="1">
                  <c:v>110</c:v>
                </c:pt>
                <c:pt idx="2">
                  <c:v>51</c:v>
                </c:pt>
                <c:pt idx="3">
                  <c:v>8</c:v>
                </c:pt>
                <c:pt idx="4">
                  <c:v>3</c:v>
                </c:pt>
              </c:numCache>
            </c:numRef>
          </c:val>
          <c:extLst xmlns:c16r2="http://schemas.microsoft.com/office/drawing/2015/06/chart">
            <c:ext xmlns:c16="http://schemas.microsoft.com/office/drawing/2014/chart" uri="{C3380CC4-5D6E-409C-BE32-E72D297353CC}">
              <c16:uniqueId val="{00000000-9D4B-46E2-9B4A-AC491A72D0E9}"/>
            </c:ext>
          </c:extLst>
        </c:ser>
        <c:dLbls>
          <c:showLegendKey val="0"/>
          <c:showVal val="0"/>
          <c:showCatName val="0"/>
          <c:showSerName val="0"/>
          <c:showPercent val="0"/>
          <c:showBubbleSize val="0"/>
        </c:dLbls>
        <c:gapWidth val="182"/>
        <c:axId val="40086528"/>
        <c:axId val="37891456"/>
      </c:barChart>
      <c:catAx>
        <c:axId val="40086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37891456"/>
        <c:crosses val="autoZero"/>
        <c:auto val="1"/>
        <c:lblAlgn val="ctr"/>
        <c:lblOffset val="100"/>
        <c:noMultiLvlLbl val="0"/>
      </c:catAx>
      <c:valAx>
        <c:axId val="3789145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400865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A水準
(27病院)</c:v>
                </c:pt>
                <c:pt idx="1">
                  <c:v>B水準
（7病院）</c:v>
                </c:pt>
                <c:pt idx="2">
                  <c:v>C-1水準
（2病院）</c:v>
                </c:pt>
                <c:pt idx="3">
                  <c:v>C-2水準
（2病院）</c:v>
                </c:pt>
              </c:strCache>
            </c:strRef>
          </c:cat>
          <c:val>
            <c:numRef>
              <c:f>Sheet2!$B$3:$E$3</c:f>
              <c:numCache>
                <c:formatCode>0.0%</c:formatCode>
                <c:ptCount val="4"/>
                <c:pt idx="0">
                  <c:v>0.71052631578947367</c:v>
                </c:pt>
                <c:pt idx="1">
                  <c:v>0.18421052631578946</c:v>
                </c:pt>
                <c:pt idx="2">
                  <c:v>5.2631578947368418E-2</c:v>
                </c:pt>
                <c:pt idx="3">
                  <c:v>5.2631578947368418E-2</c:v>
                </c:pt>
              </c:numCache>
            </c:numRef>
          </c:val>
          <c:extLst xmlns:c16r2="http://schemas.microsoft.com/office/drawing/2015/06/chart">
            <c:ext xmlns:c16="http://schemas.microsoft.com/office/drawing/2014/chart" uri="{C3380CC4-5D6E-409C-BE32-E72D297353CC}">
              <c16:uniqueId val="{00000000-7D66-414A-93E7-438DF4299A34}"/>
            </c:ext>
          </c:extLst>
        </c:ser>
        <c:dLbls>
          <c:showLegendKey val="0"/>
          <c:showVal val="0"/>
          <c:showCatName val="0"/>
          <c:showSerName val="0"/>
          <c:showPercent val="0"/>
          <c:showBubbleSize val="0"/>
        </c:dLbls>
        <c:gapWidth val="219"/>
        <c:overlap val="-27"/>
        <c:axId val="201371136"/>
        <c:axId val="126230528"/>
      </c:barChart>
      <c:catAx>
        <c:axId val="201371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26230528"/>
        <c:crosses val="autoZero"/>
        <c:auto val="1"/>
        <c:lblAlgn val="ctr"/>
        <c:lblOffset val="100"/>
        <c:noMultiLvlLbl val="0"/>
      </c:catAx>
      <c:valAx>
        <c:axId val="1262305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01371136"/>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6" tIns="45712" rIns="91426"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26" tIns="45712" rIns="91426" bIns="45712" rtlCol="0"/>
          <a:lstStyle>
            <a:lvl1pPr algn="r">
              <a:defRPr sz="1200"/>
            </a:lvl1pPr>
          </a:lstStyle>
          <a:p>
            <a:fld id="{8C0B6B46-DA86-44B1-BF26-2C06D2A671C0}"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6" tIns="45712" rIns="91426" bIns="45712"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6" tIns="45712" rIns="91426"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6" tIns="45712" rIns="91426"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5"/>
            <a:ext cx="2949575" cy="496887"/>
          </a:xfrm>
          <a:prstGeom prst="rect">
            <a:avLst/>
          </a:prstGeom>
        </p:spPr>
        <p:txBody>
          <a:bodyPr vert="horz" lIns="91426" tIns="45712" rIns="91426" bIns="45712"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lang="ja-JP" altLang="en-US" dirty="0"/>
              <a:t>・北河内二次医療圏における地域医療構想を推進するにあたり、現状と今後の方向性について、ご説明します。</a:t>
            </a:r>
          </a:p>
        </p:txBody>
      </p:sp>
      <p:sp>
        <p:nvSpPr>
          <p:cNvPr id="4" name="スライド番号プレースホルダー 3"/>
          <p:cNvSpPr>
            <a:spLocks noGrp="1"/>
          </p:cNvSpPr>
          <p:nvPr>
            <p:ph type="sldNum" sz="quarter" idx="10"/>
          </p:nvPr>
        </p:nvSpPr>
        <p:spPr/>
        <p:txBody>
          <a:bodyPr/>
          <a:lstStyle/>
          <a:p>
            <a:fld id="{CDCFC374-814C-4296-BB26-A4ADC52CB336}" type="slidenum">
              <a:rPr kumimoji="1" lang="ja-JP" altLang="en-US" smtClean="0"/>
              <a:t>1</a:t>
            </a:fld>
            <a:endParaRPr kumimoji="1" lang="ja-JP" altLang="en-US" dirty="0"/>
          </a:p>
        </p:txBody>
      </p:sp>
    </p:spTree>
    <p:extLst>
      <p:ext uri="{BB962C8B-B14F-4D97-AF65-F5344CB8AC3E}">
        <p14:creationId xmlns:p14="http://schemas.microsoft.com/office/powerpoint/2010/main" val="68440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665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pPr lvl="0"/>
            <a:r>
              <a:rPr lang="ja-JP" altLang="en-US" dirty="0">
                <a:solidFill>
                  <a:prstClr val="black"/>
                </a:solidFill>
              </a:rPr>
              <a:t>・新公立病院改革プラン補足調査対象病院が２か所（大阪府立精神医療センター、市立ひらかた）、公的医療機関等２０２５プラン対象病院が４カ所（松下記念、関西医大附属枚方病院、枚方公済、星ヶ丘医療センター）となっております。</a:t>
            </a:r>
            <a:endParaRPr lang="en-US" altLang="ja-JP" dirty="0">
              <a:solidFill>
                <a:prstClr val="black"/>
              </a:solidFill>
            </a:endParaRPr>
          </a:p>
          <a:p>
            <a:pPr lvl="0"/>
            <a:endParaRPr lang="en-US" altLang="ja-JP" dirty="0">
              <a:solidFill>
                <a:prstClr val="black"/>
              </a:solidFill>
            </a:endParaRPr>
          </a:p>
          <a:p>
            <a:pPr lvl="0"/>
            <a:r>
              <a:rPr lang="ja-JP" altLang="en-US" dirty="0">
                <a:solidFill>
                  <a:prstClr val="black"/>
                </a:solidFill>
              </a:rPr>
              <a:t>（・プランで言うところの「公的」とは、医療法上の公的医療機関とは異なり、特定機能病院、地域医療支援病院が「プラン対象施設」とされています）</a:t>
            </a:r>
            <a:endParaRPr lang="en-US" altLang="ja-JP" dirty="0">
              <a:solidFill>
                <a:prstClr val="black"/>
              </a:solidFill>
            </a:endParaRPr>
          </a:p>
          <a:p>
            <a:pPr lvl="0"/>
            <a:endParaRPr lang="en-US" altLang="ja-JP" dirty="0">
              <a:solidFill>
                <a:prstClr val="black"/>
              </a:solidFill>
            </a:endParaRPr>
          </a:p>
          <a:p>
            <a:pPr lvl="0"/>
            <a:r>
              <a:rPr lang="en-US" altLang="ja-JP" dirty="0">
                <a:solidFill>
                  <a:prstClr val="black"/>
                </a:solidFill>
              </a:rPr>
              <a:t>※</a:t>
            </a:r>
            <a:r>
              <a:rPr lang="ja-JP" altLang="en-US" dirty="0">
                <a:solidFill>
                  <a:prstClr val="black"/>
                </a:solidFill>
              </a:rPr>
              <a:t>参考</a:t>
            </a:r>
          </a:p>
          <a:p>
            <a:pPr lvl="0"/>
            <a:r>
              <a:rPr lang="ja-JP" altLang="en-US" dirty="0">
                <a:solidFill>
                  <a:prstClr val="black"/>
                </a:solidFill>
              </a:rPr>
              <a:t>病院事業を設置する地方公共団体においては、「新公立病院改革ガイドライン」（平成</a:t>
            </a:r>
            <a:r>
              <a:rPr lang="en-US" altLang="ja-JP" dirty="0">
                <a:solidFill>
                  <a:prstClr val="black"/>
                </a:solidFill>
              </a:rPr>
              <a:t>27 </a:t>
            </a:r>
            <a:r>
              <a:rPr lang="ja-JP" altLang="en-US" dirty="0">
                <a:solidFill>
                  <a:prstClr val="black"/>
                </a:solidFill>
              </a:rPr>
              <a:t>年３月</a:t>
            </a:r>
            <a:r>
              <a:rPr lang="en-US" altLang="ja-JP" dirty="0">
                <a:solidFill>
                  <a:prstClr val="black"/>
                </a:solidFill>
              </a:rPr>
              <a:t>31 </a:t>
            </a:r>
            <a:r>
              <a:rPr lang="ja-JP" altLang="en-US" dirty="0">
                <a:solidFill>
                  <a:prstClr val="black"/>
                </a:solidFill>
              </a:rPr>
              <a:t>日付け総財準第</a:t>
            </a:r>
            <a:r>
              <a:rPr lang="en-US" altLang="ja-JP" dirty="0">
                <a:solidFill>
                  <a:prstClr val="black"/>
                </a:solidFill>
              </a:rPr>
              <a:t>59 </a:t>
            </a:r>
            <a:r>
              <a:rPr lang="ja-JP" altLang="en-US" dirty="0">
                <a:solidFill>
                  <a:prstClr val="black"/>
                </a:solidFill>
              </a:rPr>
              <a:t>号総務省自治財政局長通知）を参考に、平成</a:t>
            </a:r>
            <a:r>
              <a:rPr lang="en-US" altLang="ja-JP" dirty="0">
                <a:solidFill>
                  <a:prstClr val="black"/>
                </a:solidFill>
              </a:rPr>
              <a:t>28 </a:t>
            </a:r>
            <a:r>
              <a:rPr lang="ja-JP" altLang="en-US" dirty="0">
                <a:solidFill>
                  <a:prstClr val="black"/>
                </a:solidFill>
              </a:rPr>
              <a:t>年度中に「新公立病院改革プラン」を策定することとされており、策定した「新公立院改革プラン」をもとに、地域医療構想調整会議に参加することで、地域医療構想の達成に向けた具体的な議論が促進されるものと考えております。</a:t>
            </a:r>
          </a:p>
          <a:p>
            <a:pPr lvl="0"/>
            <a:r>
              <a:rPr lang="ja-JP" altLang="en-US" dirty="0">
                <a:solidFill>
                  <a:prstClr val="black"/>
                </a:solidFill>
              </a:rPr>
              <a:t>民間病院が約９割を占め、全国より約１割高い大阪府では、公立、公的医療プランに加え、民間病院にも医療プラン２０２５の策定をおこない地域の課題を共有する予定です。</a:t>
            </a:r>
          </a:p>
        </p:txBody>
      </p:sp>
    </p:spTree>
    <p:extLst>
      <p:ext uri="{BB962C8B-B14F-4D97-AF65-F5344CB8AC3E}">
        <p14:creationId xmlns:p14="http://schemas.microsoft.com/office/powerpoint/2010/main" val="247058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3</a:t>
            </a:fld>
            <a:endParaRPr kumimoji="1" lang="ja-JP" altLang="en-US"/>
          </a:p>
        </p:txBody>
      </p:sp>
    </p:spTree>
    <p:extLst>
      <p:ext uri="{BB962C8B-B14F-4D97-AF65-F5344CB8AC3E}">
        <p14:creationId xmlns:p14="http://schemas.microsoft.com/office/powerpoint/2010/main" val="378169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4</a:t>
            </a:fld>
            <a:endParaRPr kumimoji="1" lang="ja-JP" altLang="en-US"/>
          </a:p>
        </p:txBody>
      </p:sp>
    </p:spTree>
    <p:extLst>
      <p:ext uri="{BB962C8B-B14F-4D97-AF65-F5344CB8AC3E}">
        <p14:creationId xmlns:p14="http://schemas.microsoft.com/office/powerpoint/2010/main" val="388036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5</a:t>
            </a:fld>
            <a:endParaRPr kumimoji="1" lang="ja-JP" altLang="en-US"/>
          </a:p>
        </p:txBody>
      </p:sp>
    </p:spTree>
    <p:extLst>
      <p:ext uri="{BB962C8B-B14F-4D97-AF65-F5344CB8AC3E}">
        <p14:creationId xmlns:p14="http://schemas.microsoft.com/office/powerpoint/2010/main" val="113614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r>
              <a:rPr lang="ja-JP" altLang="en-US" dirty="0"/>
              <a:t>・２０１７年病床機能報告では、地域急性期と回復期を合わせて２３．８％、</a:t>
            </a:r>
            <a:endParaRPr lang="en-US" altLang="ja-JP" dirty="0"/>
          </a:p>
          <a:p>
            <a:endParaRPr lang="en-US" altLang="ja-JP" dirty="0"/>
          </a:p>
          <a:p>
            <a:r>
              <a:rPr lang="ja-JP" altLang="en-US" dirty="0"/>
              <a:t>・２０２５年の必要量は、回復期が３４．４％</a:t>
            </a:r>
            <a:endParaRPr lang="en-US" altLang="ja-JP" dirty="0"/>
          </a:p>
          <a:p>
            <a:endParaRPr lang="en-US" altLang="ja-JP" dirty="0"/>
          </a:p>
          <a:p>
            <a:r>
              <a:rPr lang="ja-JP" altLang="en-US" dirty="0"/>
              <a:t>・この割合の差　約１１</a:t>
            </a:r>
            <a:r>
              <a:rPr lang="en-US" altLang="ja-JP" dirty="0"/>
              <a:t>%</a:t>
            </a:r>
            <a:r>
              <a:rPr lang="ja-JP" altLang="en-US" dirty="0"/>
              <a:t>が、回復期への転換が必要と推計されます。</a:t>
            </a:r>
            <a:endParaRPr lang="en-US" altLang="ja-JP" dirty="0"/>
          </a:p>
          <a:p>
            <a:endParaRPr lang="en-US" altLang="ja-JP" dirty="0"/>
          </a:p>
          <a:p>
            <a:endParaRPr lang="en-US" altLang="ja-JP" dirty="0"/>
          </a:p>
          <a:p>
            <a:endParaRPr lang="en-US" altLang="ja-JP" dirty="0"/>
          </a:p>
          <a:p>
            <a:endParaRPr lang="en-US" altLang="ja-JP" dirty="0"/>
          </a:p>
          <a:p>
            <a:r>
              <a:rPr lang="en-US" altLang="ja-JP" dirty="0"/>
              <a:t>※</a:t>
            </a:r>
            <a:r>
              <a:rPr lang="ja-JP" altLang="en-US" dirty="0"/>
              <a:t>　このスライドの２０１７年病床機能報告は、有床診療所を含んでおり、地域急性期に入っている。（注釈参照）　スライド６上方の「地域急性期１２４９」は病院のみの数値で、この差分（１４８９－１２４９＝２４０）が有床診療所。</a:t>
            </a:r>
            <a:endParaRPr lang="en-US" altLang="ja-JP" dirty="0"/>
          </a:p>
          <a:p>
            <a:endParaRPr lang="en-US" altLang="ja-JP" dirty="0"/>
          </a:p>
          <a:p>
            <a:r>
              <a:rPr lang="en-US" altLang="ja-JP" dirty="0"/>
              <a:t>※</a:t>
            </a:r>
            <a:r>
              <a:rPr lang="ja-JP" altLang="en-US" dirty="0"/>
              <a:t>　下の表、２０１７年病床機能報告の割合の母数は、上の表の２０１７年の行の、「高度急性期」「急性期」「（重症）急性期」「急性期（不明）「地域急性期」「回復期」「慢性期」「休棟等」を合計したもので「１０，１６８」</a:t>
            </a:r>
          </a:p>
        </p:txBody>
      </p:sp>
    </p:spTree>
    <p:extLst>
      <p:ext uri="{BB962C8B-B14F-4D97-AF65-F5344CB8AC3E}">
        <p14:creationId xmlns:p14="http://schemas.microsoft.com/office/powerpoint/2010/main" val="283344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19163" y="746125"/>
            <a:ext cx="4968875" cy="3725863"/>
          </a:xfrm>
          <a:ln/>
        </p:spPr>
      </p:sp>
      <p:sp>
        <p:nvSpPr>
          <p:cNvPr id="8195" name="Rectangle 3"/>
          <p:cNvSpPr>
            <a:spLocks noGrp="1" noChangeArrowheads="1"/>
          </p:cNvSpPr>
          <p:nvPr>
            <p:ph type="body" idx="1"/>
          </p:nvPr>
        </p:nvSpPr>
        <p:spPr>
          <a:noFill/>
        </p:spPr>
        <p:txBody>
          <a:bodyPr/>
          <a:lstStyle/>
          <a:p>
            <a:endParaRPr lang="ja-JP" altLang="en-US" dirty="0" smtClean="0"/>
          </a:p>
        </p:txBody>
      </p:sp>
    </p:spTree>
    <p:extLst>
      <p:ext uri="{BB962C8B-B14F-4D97-AF65-F5344CB8AC3E}">
        <p14:creationId xmlns:p14="http://schemas.microsoft.com/office/powerpoint/2010/main" val="249572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4425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630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2"/>
          <p:cNvGrpSpPr>
            <a:grpSpLocks/>
          </p:cNvGrpSpPr>
          <p:nvPr/>
        </p:nvGrpSpPr>
        <p:grpSpPr bwMode="auto">
          <a:xfrm>
            <a:off x="554662" y="2365217"/>
            <a:ext cx="7126927" cy="690580"/>
            <a:chOff x="398" y="2379"/>
            <a:chExt cx="2665" cy="31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3" name="Rectangle 18"/>
            <p:cNvSpPr>
              <a:spLocks noChangeArrowheads="1"/>
            </p:cNvSpPr>
            <p:nvPr/>
          </p:nvSpPr>
          <p:spPr bwMode="gray">
            <a:xfrm>
              <a:off x="476" y="2379"/>
              <a:ext cx="258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5" name="Freeform 20"/>
            <p:cNvSpPr>
              <a:spLocks/>
            </p:cNvSpPr>
            <p:nvPr/>
          </p:nvSpPr>
          <p:spPr bwMode="auto">
            <a:xfrm>
              <a:off x="398" y="2379"/>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16" name="Rectangle 21"/>
            <p:cNvSpPr>
              <a:spLocks noChangeArrowheads="1"/>
            </p:cNvSpPr>
            <p:nvPr/>
          </p:nvSpPr>
          <p:spPr bwMode="gray">
            <a:xfrm>
              <a:off x="398" y="2467"/>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grpSp>
        <p:nvGrpSpPr>
          <p:cNvPr id="17" name="Group 41"/>
          <p:cNvGrpSpPr>
            <a:grpSpLocks/>
          </p:cNvGrpSpPr>
          <p:nvPr/>
        </p:nvGrpSpPr>
        <p:grpSpPr bwMode="auto">
          <a:xfrm>
            <a:off x="1966466" y="3912910"/>
            <a:ext cx="6931702" cy="697157"/>
            <a:chOff x="1221" y="2704"/>
            <a:chExt cx="2592" cy="31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18" name="Rectangle 25"/>
            <p:cNvSpPr>
              <a:spLocks noChangeArrowheads="1"/>
            </p:cNvSpPr>
            <p:nvPr/>
          </p:nvSpPr>
          <p:spPr bwMode="gray">
            <a:xfrm>
              <a:off x="1221" y="2931"/>
              <a:ext cx="2507" cy="9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sp>
          <p:nvSpPr>
            <p:cNvPr id="19" name="Freeform 26"/>
            <p:cNvSpPr>
              <a:spLocks/>
            </p:cNvSpPr>
            <p:nvPr/>
          </p:nvSpPr>
          <p:spPr bwMode="auto">
            <a:xfrm rot="10800000">
              <a:off x="3722" y="2931"/>
              <a:ext cx="91" cy="91"/>
            </a:xfrm>
            <a:custGeom>
              <a:avLst/>
              <a:gdLst>
                <a:gd name="T0" fmla="*/ 450 w 450"/>
                <a:gd name="T1" fmla="*/ 0 h 450"/>
                <a:gd name="T2" fmla="*/ 0 w 450"/>
                <a:gd name="T3" fmla="*/ 450 h 450"/>
                <a:gd name="T4" fmla="*/ 450 w 450"/>
                <a:gd name="T5" fmla="*/ 450 h 450"/>
                <a:gd name="T6" fmla="*/ 450 w 450"/>
                <a:gd name="T7" fmla="*/ 0 h 450"/>
              </a:gdLst>
              <a:ahLst/>
              <a:cxnLst>
                <a:cxn ang="0">
                  <a:pos x="T0" y="T1"/>
                </a:cxn>
                <a:cxn ang="0">
                  <a:pos x="T2" y="T3"/>
                </a:cxn>
                <a:cxn ang="0">
                  <a:pos x="T4" y="T5"/>
                </a:cxn>
                <a:cxn ang="0">
                  <a:pos x="T6" y="T7"/>
                </a:cxn>
              </a:cxnLst>
              <a:rect l="0" t="0" r="r" b="b"/>
              <a:pathLst>
                <a:path w="450" h="450">
                  <a:moveTo>
                    <a:pt x="450" y="0"/>
                  </a:moveTo>
                  <a:cubicBezTo>
                    <a:pt x="202" y="0"/>
                    <a:pt x="0" y="202"/>
                    <a:pt x="0" y="450"/>
                  </a:cubicBezTo>
                  <a:lnTo>
                    <a:pt x="450" y="450"/>
                  </a:lnTo>
                  <a:lnTo>
                    <a:pt x="450" y="0"/>
                  </a:lnTo>
                  <a:close/>
                </a:path>
              </a:pathLst>
            </a:custGeom>
            <a:grpFill/>
            <a:ln w="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dirty="0">
                <a:latin typeface="+mn-ea"/>
              </a:endParaRPr>
            </a:p>
          </p:txBody>
        </p:sp>
        <p:sp>
          <p:nvSpPr>
            <p:cNvPr id="20" name="Rectangle 27"/>
            <p:cNvSpPr>
              <a:spLocks noChangeArrowheads="1"/>
            </p:cNvSpPr>
            <p:nvPr/>
          </p:nvSpPr>
          <p:spPr bwMode="gray">
            <a:xfrm>
              <a:off x="3722" y="2704"/>
              <a:ext cx="91" cy="227"/>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ja-JP" sz="1662" dirty="0">
                <a:latin typeface="+mn-ea"/>
              </a:endParaRPr>
            </a:p>
          </p:txBody>
        </p:sp>
      </p:grpSp>
      <p:sp>
        <p:nvSpPr>
          <p:cNvPr id="2" name="テキスト ボックス 1"/>
          <p:cNvSpPr txBox="1"/>
          <p:nvPr/>
        </p:nvSpPr>
        <p:spPr>
          <a:xfrm>
            <a:off x="663096" y="2695753"/>
            <a:ext cx="8106460" cy="1342547"/>
          </a:xfrm>
          <a:prstGeom prst="rect">
            <a:avLst/>
          </a:prstGeom>
          <a:noFill/>
        </p:spPr>
        <p:txBody>
          <a:bodyPr wrap="square" rtlCol="0">
            <a:spAutoFit/>
          </a:bodyPr>
          <a:lstStyle/>
          <a:p>
            <a:pPr algn="ctr"/>
            <a:r>
              <a:rPr lang="ja-JP" altLang="en-US" sz="4062" b="1" dirty="0">
                <a:latin typeface="+mn-ea"/>
              </a:rPr>
              <a:t>三島</a:t>
            </a:r>
            <a:r>
              <a:rPr lang="ja-JP" altLang="en-US" sz="4062" b="1" dirty="0" smtClean="0">
                <a:latin typeface="+mn-ea"/>
              </a:rPr>
              <a:t>二次医療圏</a:t>
            </a:r>
            <a:endParaRPr lang="en-US" altLang="ja-JP" sz="4062" b="1" dirty="0" smtClean="0">
              <a:latin typeface="+mn-ea"/>
            </a:endParaRPr>
          </a:p>
          <a:p>
            <a:pPr algn="ctr"/>
            <a:r>
              <a:rPr lang="ja-JP" altLang="en-US" sz="4062" b="1" dirty="0" smtClean="0">
                <a:latin typeface="+mn-ea"/>
              </a:rPr>
              <a:t>「</a:t>
            </a:r>
            <a:r>
              <a:rPr lang="ja-JP" altLang="en-US" sz="4062" b="1" dirty="0">
                <a:latin typeface="+mn-ea"/>
              </a:rPr>
              <a:t>地域医療</a:t>
            </a:r>
            <a:r>
              <a:rPr lang="ja-JP" altLang="en-US" sz="4062" b="1">
                <a:latin typeface="+mn-ea"/>
              </a:rPr>
              <a:t>構想</a:t>
            </a:r>
            <a:r>
              <a:rPr lang="ja-JP" altLang="en-US" sz="4062" b="1" smtClean="0">
                <a:latin typeface="+mn-ea"/>
              </a:rPr>
              <a:t>」の</a:t>
            </a:r>
            <a:r>
              <a:rPr lang="ja-JP" altLang="en-US" sz="4062" b="1" dirty="0" smtClean="0">
                <a:latin typeface="+mn-ea"/>
              </a:rPr>
              <a:t>進捗状況</a:t>
            </a:r>
            <a:endParaRPr lang="en-US" altLang="ja-JP" sz="4062" b="1" dirty="0">
              <a:solidFill>
                <a:schemeClr val="tx2"/>
              </a:solidFill>
              <a:latin typeface="+mn-ea"/>
            </a:endParaRPr>
          </a:p>
        </p:txBody>
      </p:sp>
      <p:sp>
        <p:nvSpPr>
          <p:cNvPr id="21" name="AutoShape 28"/>
          <p:cNvSpPr>
            <a:spLocks noChangeArrowheads="1"/>
          </p:cNvSpPr>
          <p:nvPr/>
        </p:nvSpPr>
        <p:spPr bwMode="gray">
          <a:xfrm rot="16200000">
            <a:off x="1486410" y="1119491"/>
            <a:ext cx="116043" cy="1929032"/>
          </a:xfrm>
          <a:prstGeom prst="flowChartDelay">
            <a:avLst/>
          </a:prstGeom>
          <a:solidFill>
            <a:schemeClr val="tx2"/>
          </a:solidFill>
          <a:ln w="3175">
            <a:solidFill>
              <a:schemeClr val="tx2"/>
            </a:solidFill>
          </a:ln>
          <a:effectLst/>
        </p:spPr>
        <p:txBody>
          <a:bodyPr vert="eaVert" wrap="none" lIns="33231" tIns="0" rIns="0" bIns="0" anchor="b"/>
          <a:lstStyle/>
          <a:p>
            <a:pPr algn="ctr"/>
            <a:r>
              <a:rPr lang="en-US" altLang="ja-JP" sz="3692" b="1" dirty="0">
                <a:latin typeface="+mj-ea"/>
                <a:ea typeface="+mj-ea"/>
              </a:rPr>
              <a:t>2019</a:t>
            </a:r>
            <a:r>
              <a:rPr lang="ja-JP" altLang="en-US" sz="3692" b="1" dirty="0">
                <a:latin typeface="+mj-ea"/>
                <a:ea typeface="+mj-ea"/>
              </a:rPr>
              <a:t>年度</a:t>
            </a:r>
          </a:p>
        </p:txBody>
      </p:sp>
      <p:sp>
        <p:nvSpPr>
          <p:cNvPr id="14" name="スライド番号プレースホルダー 2"/>
          <p:cNvSpPr>
            <a:spLocks noGrp="1"/>
          </p:cNvSpPr>
          <p:nvPr>
            <p:ph type="sldNum" sz="quarter" idx="12"/>
          </p:nvPr>
        </p:nvSpPr>
        <p:spPr>
          <a:xfrm>
            <a:off x="6969484" y="6467034"/>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
        <p:nvSpPr>
          <p:cNvPr id="26" name="テキスト ボックス 25"/>
          <p:cNvSpPr txBox="1"/>
          <p:nvPr/>
        </p:nvSpPr>
        <p:spPr>
          <a:xfrm>
            <a:off x="7236296" y="270367"/>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ja-JP" altLang="en-US" sz="2400" dirty="0"/>
              <a:t>２</a:t>
            </a:r>
            <a:endParaRPr kumimoji="1" lang="en-US" altLang="ja-JP" sz="2400" dirty="0"/>
          </a:p>
        </p:txBody>
      </p:sp>
    </p:spTree>
    <p:extLst>
      <p:ext uri="{BB962C8B-B14F-4D97-AF65-F5344CB8AC3E}">
        <p14:creationId xmlns:p14="http://schemas.microsoft.com/office/powerpoint/2010/main" val="356475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48611-8FAA-4BFC-BAAD-33CAF1A3E273}"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テキスト ボックス 10">
            <a:extLst>
              <a:ext uri="{FF2B5EF4-FFF2-40B4-BE49-F238E27FC236}">
                <a16:creationId xmlns="" xmlns:a16="http://schemas.microsoft.com/office/drawing/2014/main" id="{47FDF32D-43ED-4A66-9CFA-E114E8625D81}"/>
              </a:ext>
            </a:extLst>
          </p:cNvPr>
          <p:cNvSpPr txBox="1"/>
          <p:nvPr/>
        </p:nvSpPr>
        <p:spPr>
          <a:xfrm>
            <a:off x="1328987" y="2060848"/>
            <a:ext cx="671271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lang="en-US" altLang="ja-JP" sz="1400" noProof="0" dirty="0">
                <a:solidFill>
                  <a:prstClr val="black"/>
                </a:solidFill>
                <a:latin typeface="Calibri"/>
                <a:ea typeface="ＭＳ Ｐゴシック" panose="020B0600070205080204" pitchFamily="50" charset="-128"/>
              </a:rPr>
              <a:t>33</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病院に対する調査（複数回答可））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4561869" y="6394886"/>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2800" b="0" i="0" u="none" strike="noStrike" kern="1200" cap="none" spc="0" normalizeH="0" baseline="0" noProof="0" dirty="0">
              <a:ln>
                <a:noFill/>
              </a:ln>
              <a:solidFill>
                <a:prstClr val="black"/>
              </a:solidFill>
              <a:effectLst/>
              <a:uLnTx/>
              <a:uFillTx/>
              <a:latin typeface="FontAwesome" pitchFamily="2" charset="0"/>
              <a:ea typeface="+mn-ea"/>
              <a:cs typeface="+mn-cs"/>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43711" y="155486"/>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j-cs"/>
              </a:rPr>
              <a:t>3</a:t>
            </a:r>
            <a:r>
              <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en-US" altLang="ja-JP"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2024</a:t>
            </a:r>
            <a:r>
              <a:rPr kumimoji="1" lang="ja-JP" altLang="en-US" sz="2200" b="0" i="0" u="none" strike="noStrike" kern="1200" cap="none" spc="0" normalizeH="0" baseline="0" noProof="0" dirty="0" smtClean="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rPr>
              <a:t>年（医師の時間外労働規制開始年）に向けた対応の検討状況</a:t>
            </a: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2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4" name="タイトル 1">
            <a:extLst>
              <a:ext uri="{FF2B5EF4-FFF2-40B4-BE49-F238E27FC236}">
                <a16:creationId xmlns="" xmlns:a16="http://schemas.microsoft.com/office/drawing/2014/main" id="{4065D0A9-795D-490D-AC1A-290D1405C940}"/>
              </a:ext>
            </a:extLst>
          </p:cNvPr>
          <p:cNvSpPr txBox="1">
            <a:spLocks/>
          </p:cNvSpPr>
          <p:nvPr/>
        </p:nvSpPr>
        <p:spPr>
          <a:xfrm>
            <a:off x="205385" y="783238"/>
            <a:ext cx="8712968" cy="9268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a:t>
            </a: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一部、Ｂ水準、Ｃ水準の対応を検討している病院がある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graphicFrame>
        <p:nvGraphicFramePr>
          <p:cNvPr id="10" name="グラフ 9"/>
          <p:cNvGraphicFramePr>
            <a:graphicFrameLocks/>
          </p:cNvGraphicFramePr>
          <p:nvPr>
            <p:extLst>
              <p:ext uri="{D42A27DB-BD31-4B8C-83A1-F6EECF244321}">
                <p14:modId xmlns:p14="http://schemas.microsoft.com/office/powerpoint/2010/main" val="2054590332"/>
              </p:ext>
            </p:extLst>
          </p:nvPr>
        </p:nvGraphicFramePr>
        <p:xfrm>
          <a:off x="1079216" y="2368624"/>
          <a:ext cx="6661136" cy="3843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770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81616"/>
            <a:ext cx="2133600" cy="365125"/>
          </a:xfrm>
        </p:spPr>
        <p:txBody>
          <a:bodyPr/>
          <a:lstStyle/>
          <a:p>
            <a:fld id="{A9848611-8FAA-4BFC-BAAD-33CAF1A3E273}" type="slidenum">
              <a:rPr kumimoji="1" lang="ja-JP" altLang="en-US" sz="1800" smtClean="0">
                <a:solidFill>
                  <a:schemeClr val="tx1"/>
                </a:solidFill>
              </a:rPr>
              <a:t>2</a:t>
            </a:fld>
            <a:endParaRPr kumimoji="1" lang="ja-JP" altLang="en-US" sz="1800" dirty="0">
              <a:solidFill>
                <a:schemeClr val="tx1"/>
              </a:solidFill>
            </a:endParaRPr>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39155" y="6200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医療体制の概要①</a:t>
            </a:r>
          </a:p>
        </p:txBody>
      </p:sp>
      <p:pic>
        <p:nvPicPr>
          <p:cNvPr id="17" name="図 16"/>
          <p:cNvPicPr>
            <a:picLocks noChangeAspect="1"/>
          </p:cNvPicPr>
          <p:nvPr/>
        </p:nvPicPr>
        <p:blipFill>
          <a:blip r:embed="rId4"/>
          <a:stretch>
            <a:fillRect/>
          </a:stretch>
        </p:blipFill>
        <p:spPr>
          <a:xfrm>
            <a:off x="252922" y="2088000"/>
            <a:ext cx="6347672" cy="4556892"/>
          </a:xfrm>
          <a:prstGeom prst="rect">
            <a:avLst/>
          </a:prstGeom>
        </p:spPr>
      </p:pic>
      <p:sp>
        <p:nvSpPr>
          <p:cNvPr id="18"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テキスト ボックス 20">
            <a:extLst>
              <a:ext uri="{FF2B5EF4-FFF2-40B4-BE49-F238E27FC236}">
                <a16:creationId xmlns="" xmlns:a16="http://schemas.microsoft.com/office/drawing/2014/main" id="{0EFE806C-CD8B-4E60-9346-194C56764E78}"/>
              </a:ext>
            </a:extLst>
          </p:cNvPr>
          <p:cNvSpPr txBox="1"/>
          <p:nvPr/>
        </p:nvSpPr>
        <p:spPr>
          <a:xfrm>
            <a:off x="213103" y="1729962"/>
            <a:ext cx="226810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●主な医療施設の状況</a:t>
            </a:r>
          </a:p>
        </p:txBody>
      </p:sp>
      <p:sp>
        <p:nvSpPr>
          <p:cNvPr id="22" name="テキスト ボックス 10">
            <a:extLst>
              <a:ext uri="{FF2B5EF4-FFF2-40B4-BE49-F238E27FC236}">
                <a16:creationId xmlns="" xmlns:a16="http://schemas.microsoft.com/office/drawing/2014/main" id="{8957656B-6DE6-44E0-85D6-7CF39E5B6647}"/>
              </a:ext>
            </a:extLst>
          </p:cNvPr>
          <p:cNvSpPr txBox="1"/>
          <p:nvPr/>
        </p:nvSpPr>
        <p:spPr>
          <a:xfrm>
            <a:off x="5774797" y="6452113"/>
            <a:ext cx="31683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ja-JP" altLang="en-US" sz="1200" kern="100" dirty="0" smtClean="0">
                <a:effectLst/>
                <a:latin typeface="Meiryo UI" panose="020B0604030504040204" pitchFamily="50" charset="-128"/>
                <a:ea typeface="Meiryo UI" panose="020B0604030504040204" pitchFamily="50" charset="-128"/>
                <a:cs typeface="Times New Roman"/>
              </a:rPr>
              <a:t>第７次</a:t>
            </a:r>
            <a:r>
              <a:rPr lang="ja-JP" altLang="en-US" sz="1200" kern="100" dirty="0">
                <a:effectLst/>
                <a:latin typeface="Meiryo UI" panose="020B0604030504040204" pitchFamily="50" charset="-128"/>
                <a:ea typeface="Meiryo UI" panose="020B0604030504040204" pitchFamily="50" charset="-128"/>
                <a:cs typeface="Times New Roman"/>
              </a:rPr>
              <a:t>大阪府医療計画一部改編</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23" name="正方形/長方形 22"/>
          <p:cNvSpPr/>
          <p:nvPr/>
        </p:nvSpPr>
        <p:spPr>
          <a:xfrm>
            <a:off x="2676831" y="2088000"/>
            <a:ext cx="758919" cy="41493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24" name="図 23"/>
          <p:cNvPicPr>
            <a:picLocks noChangeAspect="1"/>
          </p:cNvPicPr>
          <p:nvPr/>
        </p:nvPicPr>
        <p:blipFill>
          <a:blip r:embed="rId5"/>
          <a:stretch>
            <a:fillRect/>
          </a:stretch>
        </p:blipFill>
        <p:spPr>
          <a:xfrm>
            <a:off x="6647819" y="1613272"/>
            <a:ext cx="2023822" cy="2499652"/>
          </a:xfrm>
          <a:prstGeom prst="rect">
            <a:avLst/>
          </a:prstGeom>
        </p:spPr>
      </p:pic>
      <p:sp>
        <p:nvSpPr>
          <p:cNvPr id="25" name="正方形/長方形 24"/>
          <p:cNvSpPr/>
          <p:nvPr/>
        </p:nvSpPr>
        <p:spPr>
          <a:xfrm>
            <a:off x="6647819" y="5030830"/>
            <a:ext cx="2295330" cy="13461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33</a:t>
            </a:r>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0</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：６</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27</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6" name="タイトル 1">
            <a:extLst>
              <a:ext uri="{FF2B5EF4-FFF2-40B4-BE49-F238E27FC236}">
                <a16:creationId xmlns="" xmlns:a16="http://schemas.microsoft.com/office/drawing/2014/main" id="{77D78C8B-7190-4F9F-BF24-FAD4DFE9F181}"/>
              </a:ext>
            </a:extLst>
          </p:cNvPr>
          <p:cNvSpPr txBox="1">
            <a:spLocks/>
          </p:cNvSpPr>
          <p:nvPr/>
        </p:nvSpPr>
        <p:spPr>
          <a:xfrm>
            <a:off x="35496" y="636420"/>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三島二次医療圏では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公的医療機関等</a:t>
            </a:r>
            <a:r>
              <a:rPr lang="en-US" altLang="ja-JP" sz="2200" dirty="0">
                <a:latin typeface="HGP創英角ｺﾞｼｯｸUB" panose="020B0900000000000000" pitchFamily="50" charset="-128"/>
                <a:ea typeface="HGP創英角ｺﾞｼｯｸUB" panose="020B0900000000000000" pitchFamily="50" charset="-128"/>
              </a:rPr>
              <a:t>2025</a:t>
            </a:r>
            <a:r>
              <a:rPr lang="ja-JP" altLang="en-US" sz="2200" dirty="0">
                <a:latin typeface="HGP創英角ｺﾞｼｯｸUB" panose="020B0900000000000000" pitchFamily="50" charset="-128"/>
                <a:ea typeface="HGP創英角ｺﾞｼｯｸUB" panose="020B0900000000000000" pitchFamily="50" charset="-128"/>
              </a:rPr>
              <a:t>プラン対象病院</a:t>
            </a:r>
            <a:r>
              <a:rPr lang="ja-JP" altLang="en-US" sz="2200" dirty="0" smtClean="0">
                <a:latin typeface="HGP創英角ｺﾞｼｯｸUB" panose="020B0900000000000000" pitchFamily="50" charset="-128"/>
                <a:ea typeface="HGP創英角ｺﾞｼｯｸUB" panose="020B0900000000000000" pitchFamily="50" charset="-128"/>
              </a:rPr>
              <a:t>が６病院</a:t>
            </a:r>
            <a:r>
              <a:rPr lang="ja-JP" altLang="en-US" sz="2200" dirty="0">
                <a:latin typeface="HGP創英角ｺﾞｼｯｸUB" panose="020B0900000000000000" pitchFamily="50" charset="-128"/>
                <a:ea typeface="HGP創英角ｺﾞｼｯｸUB" panose="020B0900000000000000" pitchFamily="50" charset="-128"/>
              </a:rPr>
              <a:t>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 xmlns:a16="http://schemas.microsoft.com/office/drawing/2014/main" id="{32F0F5E6-1236-491B-97D6-F03051458D19}"/>
              </a:ext>
            </a:extLst>
          </p:cNvPr>
          <p:cNvSpPr/>
          <p:nvPr/>
        </p:nvSpPr>
        <p:spPr>
          <a:xfrm>
            <a:off x="6801444" y="4364979"/>
            <a:ext cx="1915648" cy="40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注：公的医療機関等</a:t>
            </a:r>
            <a:r>
              <a:rPr lang="en-US" altLang="ja-JP" sz="1000" dirty="0">
                <a:solidFill>
                  <a:schemeClr val="tx1"/>
                </a:solidFill>
                <a:latin typeface="HGS創英角ｺﾞｼｯｸUB" panose="020B0900000000000000" pitchFamily="50" charset="-128"/>
                <a:ea typeface="HGS創英角ｺﾞｼｯｸUB" panose="020B0900000000000000" pitchFamily="50" charset="-128"/>
              </a:rPr>
              <a:t>2025</a:t>
            </a:r>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プラン</a:t>
            </a:r>
            <a:r>
              <a:rPr lang="ja-JP" altLang="en-US" sz="1000" dirty="0" smtClean="0">
                <a:solidFill>
                  <a:schemeClr val="tx1"/>
                </a:solidFill>
                <a:latin typeface="HGS創英角ｺﾞｼｯｸUB" panose="020B0900000000000000" pitchFamily="50" charset="-128"/>
                <a:ea typeface="HGS創英角ｺﾞｼｯｸUB" panose="020B0900000000000000" pitchFamily="50" charset="-128"/>
              </a:rPr>
              <a:t>策定依頼時</a:t>
            </a:r>
            <a:r>
              <a:rPr lang="ja-JP" altLang="en-US" sz="1000" dirty="0">
                <a:solidFill>
                  <a:schemeClr val="tx1"/>
                </a:solidFill>
                <a:latin typeface="HGS創英角ｺﾞｼｯｸUB" panose="020B0900000000000000" pitchFamily="50" charset="-128"/>
                <a:ea typeface="HGS創英角ｺﾞｼｯｸUB" panose="020B0900000000000000" pitchFamily="50" charset="-128"/>
              </a:rPr>
              <a:t>は、地域医療支援病院承認前であったため、「将来に向けた病院のプランに関する調査」に回答</a:t>
            </a:r>
            <a:endParaRPr kumimoji="1" lang="en-US" altLang="ja-JP" sz="1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8" name="正方形/長方形 27">
            <a:extLst>
              <a:ext uri="{FF2B5EF4-FFF2-40B4-BE49-F238E27FC236}">
                <a16:creationId xmlns="" xmlns:a16="http://schemas.microsoft.com/office/drawing/2014/main" id="{9928534E-C78D-4607-AA20-EE147AC84997}"/>
              </a:ext>
            </a:extLst>
          </p:cNvPr>
          <p:cNvSpPr/>
          <p:nvPr/>
        </p:nvSpPr>
        <p:spPr>
          <a:xfrm flipH="1">
            <a:off x="3231428" y="4019119"/>
            <a:ext cx="390659" cy="35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HGS創英角ｺﾞｼｯｸUB" panose="020B0900000000000000" pitchFamily="50" charset="-128"/>
                <a:ea typeface="HGS創英角ｺﾞｼｯｸUB" panose="020B0900000000000000" pitchFamily="50" charset="-128"/>
              </a:rPr>
              <a:t>注</a:t>
            </a:r>
            <a:endParaRPr kumimoji="1" lang="en-US" altLang="ja-JP" sz="800" dirty="0">
              <a:solidFill>
                <a:schemeClr val="tx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80702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5668189" y="6527783"/>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3</a:t>
            </a:r>
            <a:endParaRPr kumimoji="1" lang="ja-JP" altLang="en-US" sz="1800" dirty="0">
              <a:solidFill>
                <a:schemeClr val="tx1"/>
              </a:solidFill>
            </a:endParaRPr>
          </a:p>
        </p:txBody>
      </p:sp>
      <p:sp>
        <p:nvSpPr>
          <p:cNvPr id="13" name="テキスト ボックス 10">
            <a:extLst>
              <a:ext uri="{FF2B5EF4-FFF2-40B4-BE49-F238E27FC236}">
                <a16:creationId xmlns="" xmlns:a16="http://schemas.microsoft.com/office/drawing/2014/main" id="{43EDBE62-C596-4567-9D0D-F622CC64A5F0}"/>
              </a:ext>
            </a:extLst>
          </p:cNvPr>
          <p:cNvSpPr txBox="1"/>
          <p:nvPr/>
        </p:nvSpPr>
        <p:spPr>
          <a:xfrm>
            <a:off x="363502" y="1976044"/>
            <a:ext cx="816893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公民別病床数の病床機能別割合</a:t>
            </a:r>
            <a:r>
              <a:rPr lang="en-US" altLang="ja-JP" sz="1400" dirty="0">
                <a:solidFill>
                  <a:schemeClr val="tx1"/>
                </a:solidFill>
              </a:rPr>
              <a:t>(</a:t>
            </a:r>
            <a:r>
              <a:rPr lang="ja-JP" altLang="en-US" sz="1400" dirty="0">
                <a:solidFill>
                  <a:schemeClr val="tx1"/>
                </a:solidFill>
              </a:rPr>
              <a:t>病院プラン等</a:t>
            </a:r>
            <a:r>
              <a:rPr lang="ja-JP" altLang="en-US" sz="1400" dirty="0" smtClean="0">
                <a:solidFill>
                  <a:schemeClr val="tx1"/>
                </a:solidFill>
              </a:rPr>
              <a:t>提出</a:t>
            </a:r>
            <a:r>
              <a:rPr lang="en-US" altLang="ja-JP" sz="1400" dirty="0">
                <a:solidFill>
                  <a:schemeClr val="tx1"/>
                </a:solidFill>
              </a:rPr>
              <a:t>33</a:t>
            </a:r>
            <a:r>
              <a:rPr lang="ja-JP" altLang="en-US" sz="1400" dirty="0" smtClean="0">
                <a:solidFill>
                  <a:schemeClr val="tx1"/>
                </a:solidFill>
              </a:rPr>
              <a:t>病院</a:t>
            </a:r>
            <a:r>
              <a:rPr lang="ja-JP" altLang="en-US" sz="1400" dirty="0">
                <a:solidFill>
                  <a:schemeClr val="tx1"/>
                </a:solidFill>
              </a:rPr>
              <a:t>（</a:t>
            </a:r>
            <a:r>
              <a:rPr lang="ja-JP" altLang="en-US" sz="1400" dirty="0" smtClean="0">
                <a:solidFill>
                  <a:schemeClr val="tx1"/>
                </a:solidFill>
              </a:rPr>
              <a:t>公立</a:t>
            </a:r>
            <a:r>
              <a:rPr lang="en-US" altLang="ja-JP" sz="1400" dirty="0">
                <a:solidFill>
                  <a:schemeClr val="tx1"/>
                </a:solidFill>
              </a:rPr>
              <a:t>0</a:t>
            </a:r>
            <a:r>
              <a:rPr lang="ja-JP" altLang="en-US" sz="1400" dirty="0" err="1" smtClean="0">
                <a:solidFill>
                  <a:schemeClr val="tx1"/>
                </a:solidFill>
              </a:rPr>
              <a:t>、</a:t>
            </a:r>
            <a:r>
              <a:rPr lang="ja-JP" altLang="en-US" sz="1400" dirty="0" smtClean="0">
                <a:solidFill>
                  <a:schemeClr val="tx1"/>
                </a:solidFill>
              </a:rPr>
              <a:t>公的①</a:t>
            </a:r>
            <a:r>
              <a:rPr lang="en-US" altLang="ja-JP" sz="1400" dirty="0" smtClean="0">
                <a:solidFill>
                  <a:schemeClr val="tx1"/>
                </a:solidFill>
              </a:rPr>
              <a:t>※2</a:t>
            </a:r>
            <a:r>
              <a:rPr lang="ja-JP" altLang="en-US" sz="1400" dirty="0" err="1" smtClean="0">
                <a:solidFill>
                  <a:schemeClr val="tx1"/>
                </a:solidFill>
              </a:rPr>
              <a:t>、</a:t>
            </a:r>
            <a:r>
              <a:rPr lang="ja-JP" altLang="en-US" sz="1400" dirty="0" smtClean="0">
                <a:solidFill>
                  <a:schemeClr val="tx1"/>
                </a:solidFill>
              </a:rPr>
              <a:t>公的②</a:t>
            </a:r>
            <a:r>
              <a:rPr lang="en-US" altLang="ja-JP" sz="1400" dirty="0" smtClean="0">
                <a:solidFill>
                  <a:schemeClr val="tx1"/>
                </a:solidFill>
              </a:rPr>
              <a:t>※4</a:t>
            </a:r>
            <a:r>
              <a:rPr lang="ja-JP" altLang="en-US" sz="1400" dirty="0" err="1" smtClean="0">
                <a:solidFill>
                  <a:schemeClr val="tx1"/>
                </a:solidFill>
              </a:rPr>
              <a:t>、</a:t>
            </a:r>
            <a:r>
              <a:rPr lang="ja-JP" altLang="en-US" sz="1400" dirty="0" smtClean="0">
                <a:solidFill>
                  <a:schemeClr val="tx1"/>
                </a:solidFill>
              </a:rPr>
              <a:t>民間等</a:t>
            </a:r>
            <a:r>
              <a:rPr lang="en-US" altLang="ja-JP" sz="1400" dirty="0">
                <a:solidFill>
                  <a:schemeClr val="tx1"/>
                </a:solidFill>
              </a:rPr>
              <a:t>27</a:t>
            </a:r>
            <a:r>
              <a:rPr lang="ja-JP" altLang="en-US" sz="1400" dirty="0" smtClean="0">
                <a:solidFill>
                  <a:schemeClr val="tx1"/>
                </a:solidFill>
              </a:rPr>
              <a:t>）</a:t>
            </a:r>
            <a:r>
              <a:rPr lang="ja-JP" altLang="en-US" sz="1400" dirty="0">
                <a:solidFill>
                  <a:schemeClr val="tx1"/>
                </a:solidFill>
              </a:rPr>
              <a:t>）</a:t>
            </a:r>
            <a:endParaRPr lang="en-US" altLang="ja-JP" sz="1400" dirty="0">
              <a:solidFill>
                <a:schemeClr val="tx1"/>
              </a:solidFill>
            </a:endParaRPr>
          </a:p>
        </p:txBody>
      </p:sp>
      <p:sp>
        <p:nvSpPr>
          <p:cNvPr id="2" name="テキスト ボックス 1"/>
          <p:cNvSpPr txBox="1"/>
          <p:nvPr/>
        </p:nvSpPr>
        <p:spPr>
          <a:xfrm>
            <a:off x="363502" y="5552232"/>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702</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480626" y="5552233"/>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759</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425062" y="5552232"/>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3,911</a:t>
            </a:r>
            <a:r>
              <a:rPr kumimoji="1" lang="ja-JP" altLang="en-US" sz="1400" dirty="0" smtClean="0">
                <a:latin typeface="Meiryo UI" panose="020B0604030504040204" pitchFamily="50" charset="-128"/>
                <a:ea typeface="Meiryo UI" panose="020B0604030504040204" pitchFamily="50" charset="-128"/>
              </a:rPr>
              <a:t>床</a:t>
            </a:r>
            <a:endParaRPr kumimoji="1" lang="ja-JP" altLang="en-US" sz="1400" dirty="0">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 xmlns:a16="http://schemas.microsoft.com/office/drawing/2014/main" id="{77D78C8B-7190-4F9F-BF24-FAD4DFE9F181}"/>
              </a:ext>
            </a:extLst>
          </p:cNvPr>
          <p:cNvSpPr txBox="1">
            <a:spLocks/>
          </p:cNvSpPr>
          <p:nvPr/>
        </p:nvSpPr>
        <p:spPr>
          <a:xfrm>
            <a:off x="332240" y="760380"/>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smtClean="0">
                <a:latin typeface="HGP創英角ｺﾞｼｯｸUB" panose="020B0900000000000000" pitchFamily="50" charset="-128"/>
                <a:ea typeface="HGP創英角ｺﾞｼｯｸUB" panose="020B0900000000000000" pitchFamily="50" charset="-128"/>
              </a:rPr>
              <a:t>公的</a:t>
            </a:r>
            <a:r>
              <a:rPr lang="ja-JP" altLang="en-US" sz="2400" dirty="0">
                <a:latin typeface="HGP創英角ｺﾞｼｯｸUB" panose="020B0900000000000000" pitchFamily="50" charset="-128"/>
                <a:ea typeface="HGP創英角ｺﾞｼｯｸUB" panose="020B0900000000000000" pitchFamily="50" charset="-128"/>
              </a:rPr>
              <a:t>・民間等、それぞれにおいて有する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149706" y="6390691"/>
            <a:ext cx="544251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公的①：公的プラン</a:t>
            </a:r>
            <a:r>
              <a:rPr lang="ja-JP" altLang="en-US" sz="1200" kern="100" dirty="0">
                <a:latin typeface="Meiryo UI" panose="020B0604030504040204" pitchFamily="50" charset="-128"/>
                <a:ea typeface="Meiryo UI" panose="020B0604030504040204" pitchFamily="50" charset="-128"/>
                <a:cs typeface="Times New Roman"/>
              </a:rPr>
              <a:t>対象</a:t>
            </a:r>
            <a:r>
              <a:rPr lang="ja-JP" altLang="en-US" sz="1200" kern="100" dirty="0" smtClean="0">
                <a:latin typeface="Meiryo UI" panose="020B0604030504040204" pitchFamily="50" charset="-128"/>
                <a:ea typeface="Meiryo UI" panose="020B0604030504040204" pitchFamily="50" charset="-128"/>
                <a:cs typeface="Times New Roman"/>
              </a:rPr>
              <a:t>病院（</a:t>
            </a:r>
            <a:r>
              <a:rPr lang="ja-JP" altLang="en-US" sz="1200" kern="100" dirty="0">
                <a:latin typeface="Meiryo UI" panose="020B0604030504040204" pitchFamily="50" charset="-128"/>
                <a:ea typeface="Meiryo UI" panose="020B0604030504040204" pitchFamily="50" charset="-128"/>
                <a:cs typeface="Times New Roman"/>
              </a:rPr>
              <a:t>民間の地域医療支援病院、特定機能病院除く</a:t>
            </a:r>
            <a:r>
              <a:rPr lang="ja-JP" altLang="en-US"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　 公的②：公的プラン対象病院（民間</a:t>
            </a:r>
            <a:r>
              <a:rPr lang="ja-JP" altLang="en-US" sz="1200" kern="100" dirty="0">
                <a:latin typeface="Meiryo UI" panose="020B0604030504040204" pitchFamily="50" charset="-128"/>
                <a:ea typeface="Meiryo UI" panose="020B0604030504040204" pitchFamily="50" charset="-128"/>
                <a:cs typeface="Times New Roman"/>
              </a:rPr>
              <a:t>の地域医療支援病院、特定機能病院）</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3" name="図 2"/>
          <p:cNvPicPr>
            <a:picLocks noChangeAspect="1"/>
          </p:cNvPicPr>
          <p:nvPr/>
        </p:nvPicPr>
        <p:blipFill>
          <a:blip r:embed="rId4"/>
          <a:stretch>
            <a:fillRect/>
          </a:stretch>
        </p:blipFill>
        <p:spPr>
          <a:xfrm>
            <a:off x="312053" y="2714841"/>
            <a:ext cx="2616347" cy="2733496"/>
          </a:xfrm>
          <a:prstGeom prst="rect">
            <a:avLst/>
          </a:prstGeom>
        </p:spPr>
      </p:pic>
      <p:pic>
        <p:nvPicPr>
          <p:cNvPr id="6" name="図 5"/>
          <p:cNvPicPr>
            <a:picLocks noChangeAspect="1"/>
          </p:cNvPicPr>
          <p:nvPr/>
        </p:nvPicPr>
        <p:blipFill>
          <a:blip r:embed="rId5"/>
          <a:stretch>
            <a:fillRect/>
          </a:stretch>
        </p:blipFill>
        <p:spPr>
          <a:xfrm>
            <a:off x="3274762" y="2691592"/>
            <a:ext cx="2478184" cy="2723421"/>
          </a:xfrm>
          <a:prstGeom prst="rect">
            <a:avLst/>
          </a:prstGeom>
        </p:spPr>
      </p:pic>
      <p:pic>
        <p:nvPicPr>
          <p:cNvPr id="7" name="図 6"/>
          <p:cNvPicPr>
            <a:picLocks noChangeAspect="1"/>
          </p:cNvPicPr>
          <p:nvPr/>
        </p:nvPicPr>
        <p:blipFill>
          <a:blip r:embed="rId6"/>
          <a:stretch>
            <a:fillRect/>
          </a:stretch>
        </p:blipFill>
        <p:spPr>
          <a:xfrm>
            <a:off x="6307873" y="2714841"/>
            <a:ext cx="2487341" cy="2785304"/>
          </a:xfrm>
          <a:prstGeom prst="rect">
            <a:avLst/>
          </a:prstGeom>
        </p:spPr>
      </p:pic>
    </p:spTree>
    <p:extLst>
      <p:ext uri="{BB962C8B-B14F-4D97-AF65-F5344CB8AC3E}">
        <p14:creationId xmlns:p14="http://schemas.microsoft.com/office/powerpoint/2010/main" val="10518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0624" y="1157890"/>
            <a:ext cx="8726528" cy="2821682"/>
          </a:xfrm>
          <a:prstGeom prst="rect">
            <a:avLst/>
          </a:prstGeom>
        </p:spPr>
      </p:pic>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6012160" y="4000052"/>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a:t>
            </a:r>
            <a:r>
              <a:rPr lang="ja-JP" altLang="en-US" sz="1200" kern="100" dirty="0">
                <a:latin typeface="Meiryo UI" panose="020B0604030504040204" pitchFamily="50" charset="-128"/>
                <a:ea typeface="Meiryo UI" panose="020B0604030504040204" pitchFamily="50" charset="-128"/>
                <a:cs typeface="Times New Roman"/>
              </a:rPr>
              <a:t>　</a:t>
            </a:r>
            <a:r>
              <a:rPr lang="en-US" altLang="ja-JP" sz="1200" kern="100" dirty="0" smtClean="0">
                <a:effectLst/>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5432" y="12116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30BE5A27-A407-4A14-A9BE-5866682C3C6B}"/>
              </a:ext>
            </a:extLst>
          </p:cNvPr>
          <p:cNvSpPr txBox="1">
            <a:spLocks/>
          </p:cNvSpPr>
          <p:nvPr/>
        </p:nvSpPr>
        <p:spPr>
          <a:xfrm>
            <a:off x="107504" y="12198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１</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概要②</a:t>
            </a:r>
            <a:r>
              <a:rPr lang="zh-TW"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zh-TW"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12" name="スライド番号プレースホルダー 2"/>
          <p:cNvSpPr>
            <a:spLocks noGrp="1"/>
          </p:cNvSpPr>
          <p:nvPr>
            <p:ph type="sldNum" sz="quarter" idx="12"/>
          </p:nvPr>
        </p:nvSpPr>
        <p:spPr>
          <a:xfrm>
            <a:off x="7035327" y="6528686"/>
            <a:ext cx="2133600" cy="365125"/>
          </a:xfrm>
        </p:spPr>
        <p:txBody>
          <a:bodyPr/>
          <a:lstStyle/>
          <a:p>
            <a:r>
              <a:rPr lang="en-US" altLang="ja-JP" sz="1800" dirty="0">
                <a:solidFill>
                  <a:schemeClr val="tx1"/>
                </a:solidFill>
              </a:rPr>
              <a:t>4</a:t>
            </a:r>
            <a:endParaRPr kumimoji="1" lang="ja-JP" altLang="en-US" sz="1800" dirty="0">
              <a:solidFill>
                <a:schemeClr val="tx1"/>
              </a:solidFill>
            </a:endParaRPr>
          </a:p>
        </p:txBody>
      </p:sp>
      <p:sp>
        <p:nvSpPr>
          <p:cNvPr id="13" name="テキスト ボックス 10">
            <a:extLst>
              <a:ext uri="{FF2B5EF4-FFF2-40B4-BE49-F238E27FC236}">
                <a16:creationId xmlns="" xmlns:a16="http://schemas.microsoft.com/office/drawing/2014/main" id="{43EDBE62-C596-4567-9D0D-F622CC64A5F0}"/>
              </a:ext>
            </a:extLst>
          </p:cNvPr>
          <p:cNvSpPr txBox="1"/>
          <p:nvPr/>
        </p:nvSpPr>
        <p:spPr>
          <a:xfrm>
            <a:off x="124930" y="800963"/>
            <a:ext cx="83113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tx1"/>
                </a:solidFill>
              </a:rPr>
              <a:t>【</a:t>
            </a:r>
            <a:r>
              <a:rPr lang="ja-JP" altLang="en-US" sz="1400" dirty="0" smtClean="0">
                <a:solidFill>
                  <a:schemeClr val="tx1"/>
                </a:solidFill>
              </a:rPr>
              <a:t>参考</a:t>
            </a:r>
            <a:r>
              <a:rPr lang="en-US" altLang="ja-JP" sz="1400" dirty="0" smtClean="0">
                <a:solidFill>
                  <a:schemeClr val="tx1"/>
                </a:solidFill>
              </a:rPr>
              <a:t>】</a:t>
            </a:r>
            <a:r>
              <a:rPr lang="ja-JP" altLang="en-US" sz="1400" dirty="0" smtClean="0">
                <a:solidFill>
                  <a:schemeClr val="tx1"/>
                </a:solidFill>
              </a:rPr>
              <a:t>保健所別病床機能別割合</a:t>
            </a:r>
            <a:endParaRPr lang="en-US" altLang="ja-JP" sz="1400" dirty="0">
              <a:solidFill>
                <a:schemeClr val="tx1"/>
              </a:solidFill>
            </a:endParaRPr>
          </a:p>
        </p:txBody>
      </p:sp>
      <p:sp>
        <p:nvSpPr>
          <p:cNvPr id="16" name="正方形/長方形 15"/>
          <p:cNvSpPr/>
          <p:nvPr/>
        </p:nvSpPr>
        <p:spPr>
          <a:xfrm>
            <a:off x="230623" y="3775692"/>
            <a:ext cx="4019873" cy="1920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934446" y="3775692"/>
            <a:ext cx="3984486" cy="19209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903917" y="2269101"/>
            <a:ext cx="4053235" cy="2035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30625" y="2269101"/>
            <a:ext cx="4005622" cy="2035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53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64183" y="6902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9" name="タイトル 1">
            <a:extLst>
              <a:ext uri="{FF2B5EF4-FFF2-40B4-BE49-F238E27FC236}">
                <a16:creationId xmlns="" xmlns:a16="http://schemas.microsoft.com/office/drawing/2014/main" id="{30BE5A27-A407-4A14-A9BE-5866682C3C6B}"/>
              </a:ext>
            </a:extLst>
          </p:cNvPr>
          <p:cNvSpPr txBox="1">
            <a:spLocks/>
          </p:cNvSpPr>
          <p:nvPr/>
        </p:nvSpPr>
        <p:spPr>
          <a:xfrm>
            <a:off x="106255" y="69836"/>
            <a:ext cx="89725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医療体制の</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概要③（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医療介護提供体制）</a:t>
            </a:r>
          </a:p>
        </p:txBody>
      </p:sp>
      <p:sp>
        <p:nvSpPr>
          <p:cNvPr id="76" name="スライド番号プレースホルダー 2"/>
          <p:cNvSpPr>
            <a:spLocks noGrp="1"/>
          </p:cNvSpPr>
          <p:nvPr>
            <p:ph type="sldNum" sz="quarter" idx="12"/>
          </p:nvPr>
        </p:nvSpPr>
        <p:spPr>
          <a:xfrm>
            <a:off x="7011707" y="6490764"/>
            <a:ext cx="2133600" cy="365125"/>
          </a:xfrm>
        </p:spPr>
        <p:txBody>
          <a:bodyPr/>
          <a:lstStyle/>
          <a:p>
            <a:r>
              <a:rPr lang="en-US" altLang="ja-JP" sz="1800" dirty="0">
                <a:solidFill>
                  <a:schemeClr val="tx1"/>
                </a:solidFill>
              </a:rPr>
              <a:t>5</a:t>
            </a:r>
            <a:endParaRPr kumimoji="1" lang="ja-JP" altLang="en-US" sz="1800" dirty="0">
              <a:solidFill>
                <a:schemeClr val="tx1"/>
              </a:solidFill>
            </a:endParaRPr>
          </a:p>
        </p:txBody>
      </p:sp>
      <p:sp>
        <p:nvSpPr>
          <p:cNvPr id="90" name="テキスト ボックス 89"/>
          <p:cNvSpPr txBox="1"/>
          <p:nvPr/>
        </p:nvSpPr>
        <p:spPr>
          <a:xfrm>
            <a:off x="194266" y="1403463"/>
            <a:ext cx="5940000"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sp>
        <p:nvSpPr>
          <p:cNvPr id="98" name="テキスト ボックス 97"/>
          <p:cNvSpPr txBox="1"/>
          <p:nvPr/>
        </p:nvSpPr>
        <p:spPr>
          <a:xfrm>
            <a:off x="6173351" y="1388948"/>
            <a:ext cx="1890000" cy="300083"/>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99" name="テキスト ボックス 98"/>
          <p:cNvSpPr txBox="1"/>
          <p:nvPr/>
        </p:nvSpPr>
        <p:spPr>
          <a:xfrm>
            <a:off x="8100592" y="1388947"/>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100" name="グループ化 99"/>
          <p:cNvGrpSpPr/>
          <p:nvPr/>
        </p:nvGrpSpPr>
        <p:grpSpPr>
          <a:xfrm>
            <a:off x="179512" y="1786234"/>
            <a:ext cx="5922858" cy="4633803"/>
            <a:chOff x="101986" y="567691"/>
            <a:chExt cx="7897144" cy="6178404"/>
          </a:xfrm>
        </p:grpSpPr>
        <p:sp>
          <p:nvSpPr>
            <p:cNvPr id="101" name="正方形/長方形 100"/>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102" name="グループ化 101"/>
            <p:cNvGrpSpPr/>
            <p:nvPr/>
          </p:nvGrpSpPr>
          <p:grpSpPr>
            <a:xfrm>
              <a:off x="475871" y="629023"/>
              <a:ext cx="3270629" cy="5143485"/>
              <a:chOff x="475871" y="629023"/>
              <a:chExt cx="3270629" cy="5143485"/>
            </a:xfrm>
          </p:grpSpPr>
          <p:sp>
            <p:nvSpPr>
              <p:cNvPr id="128" name="角丸四角形 127"/>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9" name="テキスト ボックス 128"/>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7</a:t>
                </a:r>
                <a:r>
                  <a:rPr lang="ja-JP" altLang="en-US" sz="900" dirty="0"/>
                  <a:t>施設 </a:t>
                </a:r>
                <a:r>
                  <a:rPr lang="en-US" altLang="ja-JP" sz="900" dirty="0"/>
                  <a:t> 2,849</a:t>
                </a:r>
                <a:r>
                  <a:rPr lang="ja-JP" altLang="en-US" sz="900" dirty="0"/>
                  <a:t>床</a:t>
                </a:r>
                <a:endParaRPr lang="en-US" altLang="ja-JP" sz="900" dirty="0"/>
              </a:p>
            </p:txBody>
          </p:sp>
        </p:grpSp>
        <p:sp>
          <p:nvSpPr>
            <p:cNvPr id="103" name="テキスト ボックス 102"/>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22</a:t>
              </a:r>
              <a:r>
                <a:rPr lang="ja-JP" altLang="en-US" sz="900" b="1" dirty="0"/>
                <a:t>施設</a:t>
              </a:r>
              <a:endParaRPr lang="en-US" altLang="ja-JP" sz="900" b="1" dirty="0"/>
            </a:p>
            <a:p>
              <a:pPr algn="ctr"/>
              <a:r>
                <a:rPr lang="en-US" altLang="ja-JP" sz="900" b="1" dirty="0"/>
                <a:t>2,484</a:t>
              </a:r>
              <a:r>
                <a:rPr lang="ja-JP" altLang="en-US" sz="900" b="1" dirty="0"/>
                <a:t>床</a:t>
              </a:r>
              <a:endParaRPr lang="en-US" altLang="ja-JP" sz="900" b="1" dirty="0"/>
            </a:p>
          </p:txBody>
        </p:sp>
        <p:sp>
          <p:nvSpPr>
            <p:cNvPr id="104" name="テキスト ボックス 103"/>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05" name="正方形/長方形 104"/>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06" name="テキスト ボックス 105"/>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07" name="角丸四角形 106"/>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626</a:t>
              </a:r>
              <a:r>
                <a:rPr lang="ja-JP" altLang="en-US" sz="900" dirty="0">
                  <a:solidFill>
                    <a:schemeClr val="tx1"/>
                  </a:solidFill>
                </a:rPr>
                <a:t>床</a:t>
              </a:r>
              <a:endParaRPr lang="en-US" altLang="ja-JP" sz="900" dirty="0">
                <a:solidFill>
                  <a:schemeClr val="tx1"/>
                </a:solidFill>
              </a:endParaRPr>
            </a:p>
          </p:txBody>
        </p:sp>
        <p:sp>
          <p:nvSpPr>
            <p:cNvPr id="108" name="角丸四角形 107"/>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237</a:t>
              </a:r>
              <a:r>
                <a:rPr lang="ja-JP" altLang="en-US" sz="900" dirty="0">
                  <a:solidFill>
                    <a:schemeClr val="tx1"/>
                  </a:solidFill>
                </a:rPr>
                <a:t>床</a:t>
              </a:r>
              <a:endParaRPr lang="en-US" altLang="ja-JP" sz="900" dirty="0">
                <a:solidFill>
                  <a:schemeClr val="tx1"/>
                </a:solidFill>
              </a:endParaRPr>
            </a:p>
          </p:txBody>
        </p:sp>
        <p:sp>
          <p:nvSpPr>
            <p:cNvPr id="109" name="テキスト ボックス 108"/>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9</a:t>
              </a:r>
              <a:r>
                <a:rPr lang="ja-JP" altLang="en-US" sz="900" b="1" dirty="0"/>
                <a:t>施設</a:t>
              </a:r>
              <a:endParaRPr lang="en-US" altLang="ja-JP" sz="900" b="1" dirty="0"/>
            </a:p>
            <a:p>
              <a:pPr algn="ctr"/>
              <a:r>
                <a:rPr lang="en-US" altLang="ja-JP" sz="900" b="1" dirty="0"/>
                <a:t>857</a:t>
              </a:r>
              <a:r>
                <a:rPr lang="ja-JP" altLang="en-US" sz="900" b="1" dirty="0"/>
                <a:t>床</a:t>
              </a:r>
              <a:endParaRPr lang="en-US" altLang="ja-JP" sz="900" b="1" dirty="0"/>
            </a:p>
          </p:txBody>
        </p:sp>
        <p:sp>
          <p:nvSpPr>
            <p:cNvPr id="110" name="角丸四角形 109"/>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134</a:t>
              </a:r>
              <a:r>
                <a:rPr lang="ja-JP" altLang="en-US" sz="900" dirty="0">
                  <a:solidFill>
                    <a:schemeClr val="tx1"/>
                  </a:solidFill>
                </a:rPr>
                <a:t>床</a:t>
              </a:r>
              <a:endParaRPr lang="en-US" altLang="ja-JP" sz="900" dirty="0">
                <a:solidFill>
                  <a:schemeClr val="tx1"/>
                </a:solidFill>
              </a:endParaRPr>
            </a:p>
          </p:txBody>
        </p:sp>
        <p:sp>
          <p:nvSpPr>
            <p:cNvPr id="111" name="角丸四角形 110"/>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766</a:t>
              </a:r>
              <a:r>
                <a:rPr lang="ja-JP" altLang="en-US" sz="900" dirty="0">
                  <a:solidFill>
                    <a:schemeClr val="tx1"/>
                  </a:solidFill>
                </a:rPr>
                <a:t>床</a:t>
              </a:r>
              <a:endParaRPr lang="en-US" altLang="ja-JP" sz="900" dirty="0">
                <a:solidFill>
                  <a:schemeClr val="tx1"/>
                </a:solidFill>
              </a:endParaRPr>
            </a:p>
          </p:txBody>
        </p:sp>
        <p:sp>
          <p:nvSpPr>
            <p:cNvPr id="112" name="角丸四角形 111"/>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3</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113" name="正方形/長方形 112"/>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19</a:t>
              </a:r>
              <a:r>
                <a:rPr lang="ja-JP" altLang="en-US" sz="900" dirty="0">
                  <a:solidFill>
                    <a:schemeClr val="tx1"/>
                  </a:solidFill>
                </a:rPr>
                <a:t>施設　</a:t>
              </a:r>
              <a:r>
                <a:rPr lang="en-US" altLang="ja-JP" sz="900" dirty="0">
                  <a:solidFill>
                    <a:schemeClr val="tx1"/>
                  </a:solidFill>
                </a:rPr>
                <a:t>199</a:t>
              </a:r>
              <a:r>
                <a:rPr lang="ja-JP" altLang="en-US" sz="900" dirty="0">
                  <a:solidFill>
                    <a:schemeClr val="tx1"/>
                  </a:solidFill>
                </a:rPr>
                <a:t>床</a:t>
              </a:r>
            </a:p>
          </p:txBody>
        </p:sp>
        <p:sp>
          <p:nvSpPr>
            <p:cNvPr id="114" name="角丸四角形 113"/>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6</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112</a:t>
              </a:r>
              <a:r>
                <a:rPr lang="ja-JP" altLang="en-US" sz="900" dirty="0">
                  <a:solidFill>
                    <a:schemeClr val="tx1"/>
                  </a:solidFill>
                </a:rPr>
                <a:t>床</a:t>
              </a:r>
              <a:endParaRPr lang="en-US" altLang="ja-JP" sz="900" dirty="0">
                <a:solidFill>
                  <a:schemeClr val="tx1"/>
                </a:solidFill>
              </a:endParaRPr>
            </a:p>
          </p:txBody>
        </p:sp>
        <p:grpSp>
          <p:nvGrpSpPr>
            <p:cNvPr id="115" name="グループ化 114"/>
            <p:cNvGrpSpPr/>
            <p:nvPr/>
          </p:nvGrpSpPr>
          <p:grpSpPr>
            <a:xfrm>
              <a:off x="101986" y="5844171"/>
              <a:ext cx="2088000" cy="900000"/>
              <a:chOff x="83559" y="5173698"/>
              <a:chExt cx="1821442" cy="1051200"/>
            </a:xfrm>
          </p:grpSpPr>
          <p:sp>
            <p:nvSpPr>
              <p:cNvPr id="125" name="正方形/長方形 124"/>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26" name="テキスト ボックス 125"/>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127" name="テキスト ボックス 126"/>
              <p:cNvSpPr txBox="1"/>
              <p:nvPr/>
            </p:nvSpPr>
            <p:spPr>
              <a:xfrm>
                <a:off x="203298" y="5723604"/>
                <a:ext cx="1570823" cy="461665"/>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2323</a:t>
                </a:r>
                <a:r>
                  <a:rPr lang="ja-JP" altLang="en-US" sz="900" dirty="0"/>
                  <a:t>床</a:t>
                </a:r>
                <a:endParaRPr lang="en-US" altLang="ja-JP" sz="900" dirty="0"/>
              </a:p>
            </p:txBody>
          </p:sp>
        </p:grpSp>
        <p:grpSp>
          <p:nvGrpSpPr>
            <p:cNvPr id="116" name="グループ化 115"/>
            <p:cNvGrpSpPr/>
            <p:nvPr/>
          </p:nvGrpSpPr>
          <p:grpSpPr>
            <a:xfrm>
              <a:off x="2296739" y="5846095"/>
              <a:ext cx="2088000" cy="900000"/>
              <a:chOff x="1995911" y="5168182"/>
              <a:chExt cx="1821442" cy="1051539"/>
            </a:xfrm>
          </p:grpSpPr>
          <p:sp>
            <p:nvSpPr>
              <p:cNvPr id="122" name="正方形/長方形 12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23" name="テキスト ボックス 122"/>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124" name="テキスト ボックス 123"/>
              <p:cNvSpPr txBox="1"/>
              <p:nvPr/>
            </p:nvSpPr>
            <p:spPr>
              <a:xfrm>
                <a:off x="2120693" y="5693946"/>
                <a:ext cx="1570823" cy="461665"/>
              </a:xfrm>
              <a:prstGeom prst="rect">
                <a:avLst/>
              </a:prstGeom>
              <a:noFill/>
            </p:spPr>
            <p:txBody>
              <a:bodyPr wrap="square" rtlCol="0">
                <a:noAutofit/>
              </a:bodyPr>
              <a:lstStyle/>
              <a:p>
                <a:pPr algn="ctr"/>
                <a:r>
                  <a:rPr lang="en-US" altLang="ja-JP" sz="900" dirty="0"/>
                  <a:t>0</a:t>
                </a:r>
                <a:r>
                  <a:rPr lang="ja-JP" altLang="en-US" sz="900" dirty="0"/>
                  <a:t>施設　</a:t>
                </a:r>
                <a:endParaRPr lang="en-US" altLang="ja-JP" sz="900" dirty="0"/>
              </a:p>
              <a:p>
                <a:pPr algn="ctr"/>
                <a:r>
                  <a:rPr lang="en-US" altLang="ja-JP" sz="900" dirty="0"/>
                  <a:t>0</a:t>
                </a:r>
                <a:r>
                  <a:rPr lang="ja-JP" altLang="en-US" sz="900" dirty="0"/>
                  <a:t>床</a:t>
                </a:r>
                <a:endParaRPr lang="en-US" altLang="ja-JP" sz="900" dirty="0"/>
              </a:p>
            </p:txBody>
          </p:sp>
        </p:grpSp>
        <p:grpSp>
          <p:nvGrpSpPr>
            <p:cNvPr id="117" name="グループ化 116"/>
            <p:cNvGrpSpPr/>
            <p:nvPr/>
          </p:nvGrpSpPr>
          <p:grpSpPr>
            <a:xfrm>
              <a:off x="4486981" y="5838667"/>
              <a:ext cx="2088000" cy="900000"/>
              <a:chOff x="3881647" y="5161015"/>
              <a:chExt cx="1821442" cy="1051539"/>
            </a:xfrm>
          </p:grpSpPr>
          <p:sp>
            <p:nvSpPr>
              <p:cNvPr id="119" name="正方形/長方形 118"/>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120" name="テキスト ボックス 119"/>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121" name="テキスト ボックス 120"/>
              <p:cNvSpPr txBox="1"/>
              <p:nvPr/>
            </p:nvSpPr>
            <p:spPr>
              <a:xfrm>
                <a:off x="4018635" y="5703240"/>
                <a:ext cx="1570823" cy="461665"/>
              </a:xfrm>
              <a:prstGeom prst="rect">
                <a:avLst/>
              </a:prstGeom>
              <a:noFill/>
            </p:spPr>
            <p:txBody>
              <a:bodyPr wrap="square" rtlCol="0">
                <a:noAutofit/>
              </a:bodyPr>
              <a:lstStyle/>
              <a:p>
                <a:pPr algn="ctr"/>
                <a:r>
                  <a:rPr lang="en-US" altLang="ja-JP" sz="900" dirty="0"/>
                  <a:t>0</a:t>
                </a:r>
                <a:r>
                  <a:rPr lang="ja-JP" altLang="en-US" sz="900" dirty="0"/>
                  <a:t>施設　</a:t>
                </a:r>
                <a:endParaRPr lang="en-US" altLang="ja-JP" sz="900" dirty="0"/>
              </a:p>
              <a:p>
                <a:pPr algn="ctr"/>
                <a:r>
                  <a:rPr lang="en-US" altLang="ja-JP" sz="900" dirty="0"/>
                  <a:t>0</a:t>
                </a:r>
                <a:r>
                  <a:rPr lang="ja-JP" altLang="en-US" sz="900" dirty="0"/>
                  <a:t>床</a:t>
                </a:r>
                <a:endParaRPr lang="en-US" altLang="ja-JP" sz="900" dirty="0"/>
              </a:p>
            </p:txBody>
          </p:sp>
        </p:grpSp>
        <p:sp>
          <p:nvSpPr>
            <p:cNvPr id="118" name="正方形/長方形 117"/>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a:t>
              </a:r>
              <a:r>
                <a:rPr lang="ja-JP" altLang="en-US" sz="900" dirty="0">
                  <a:solidFill>
                    <a:schemeClr val="tx1"/>
                  </a:solidFill>
                </a:rPr>
                <a:t>床</a:t>
              </a:r>
            </a:p>
          </p:txBody>
        </p:sp>
      </p:grpSp>
      <p:grpSp>
        <p:nvGrpSpPr>
          <p:cNvPr id="130" name="グループ化 129"/>
          <p:cNvGrpSpPr/>
          <p:nvPr/>
        </p:nvGrpSpPr>
        <p:grpSpPr>
          <a:xfrm>
            <a:off x="373640" y="2474252"/>
            <a:ext cx="2722154" cy="3124627"/>
            <a:chOff x="286277" y="1460181"/>
            <a:chExt cx="3629538" cy="4166169"/>
          </a:xfrm>
        </p:grpSpPr>
        <p:sp>
          <p:nvSpPr>
            <p:cNvPr id="131" name="角丸四角形 130"/>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747</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132" name="角丸四角形 131"/>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133" name="角丸四角形 132"/>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22</a:t>
              </a:r>
              <a:r>
                <a:rPr lang="ja-JP" altLang="en-US" sz="900" dirty="0">
                  <a:solidFill>
                    <a:schemeClr val="tx1"/>
                  </a:solidFill>
                </a:rPr>
                <a:t>床</a:t>
              </a:r>
              <a:endParaRPr lang="en-US" altLang="ja-JP" sz="900" dirty="0">
                <a:solidFill>
                  <a:schemeClr val="tx1"/>
                </a:solidFill>
              </a:endParaRPr>
            </a:p>
          </p:txBody>
        </p:sp>
        <p:sp>
          <p:nvSpPr>
            <p:cNvPr id="134" name="角丸四角形 133"/>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38</a:t>
              </a:r>
              <a:r>
                <a:rPr lang="ja-JP" altLang="en-US" sz="900" dirty="0">
                  <a:solidFill>
                    <a:schemeClr val="tx1"/>
                  </a:solidFill>
                </a:rPr>
                <a:t>床</a:t>
              </a:r>
              <a:endParaRPr lang="en-US" altLang="ja-JP" sz="900" dirty="0">
                <a:solidFill>
                  <a:schemeClr val="tx1"/>
                </a:solidFill>
              </a:endParaRPr>
            </a:p>
          </p:txBody>
        </p:sp>
        <p:sp>
          <p:nvSpPr>
            <p:cNvPr id="135" name="角丸四角形 134"/>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sp>
          <p:nvSpPr>
            <p:cNvPr id="136" name="角丸四角形 135"/>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6</a:t>
              </a:r>
              <a:r>
                <a:rPr lang="ja-JP" altLang="en-US" sz="900" dirty="0">
                  <a:solidFill>
                    <a:schemeClr val="tx1"/>
                  </a:solidFill>
                </a:rPr>
                <a:t>床</a:t>
              </a:r>
              <a:endParaRPr lang="en-US" altLang="ja-JP" sz="900" dirty="0">
                <a:solidFill>
                  <a:schemeClr val="tx1"/>
                </a:solidFill>
              </a:endParaRPr>
            </a:p>
          </p:txBody>
        </p:sp>
        <p:sp>
          <p:nvSpPr>
            <p:cNvPr id="137" name="角丸四角形 136"/>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12</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30</a:t>
              </a:r>
              <a:r>
                <a:rPr lang="ja-JP" altLang="en-US" sz="900" dirty="0">
                  <a:solidFill>
                    <a:schemeClr val="tx1"/>
                  </a:solidFill>
                </a:rPr>
                <a:t>床</a:t>
              </a:r>
              <a:endParaRPr lang="en-US" altLang="ja-JP" sz="900" dirty="0">
                <a:solidFill>
                  <a:schemeClr val="tx1"/>
                </a:solidFill>
              </a:endParaRPr>
            </a:p>
          </p:txBody>
        </p:sp>
        <p:sp>
          <p:nvSpPr>
            <p:cNvPr id="138" name="角丸四角形 137"/>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3</a:t>
              </a:r>
              <a:r>
                <a:rPr lang="ja-JP" altLang="en-US" sz="900" dirty="0">
                  <a:solidFill>
                    <a:schemeClr val="tx1"/>
                  </a:solidFill>
                </a:rPr>
                <a:t>床</a:t>
              </a:r>
              <a:endParaRPr lang="en-US" altLang="ja-JP" sz="900" dirty="0">
                <a:solidFill>
                  <a:schemeClr val="tx1"/>
                </a:solidFill>
              </a:endParaRPr>
            </a:p>
          </p:txBody>
        </p:sp>
        <p:sp>
          <p:nvSpPr>
            <p:cNvPr id="139" name="角丸四角形 138"/>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4</a:t>
              </a:r>
              <a:r>
                <a:rPr lang="ja-JP" altLang="en-US" sz="900" dirty="0">
                  <a:solidFill>
                    <a:schemeClr val="tx1"/>
                  </a:solidFill>
                </a:rPr>
                <a:t>施設　</a:t>
              </a:r>
              <a:r>
                <a:rPr lang="en-US" altLang="ja-JP" sz="900" dirty="0">
                  <a:solidFill>
                    <a:schemeClr val="tx1"/>
                  </a:solidFill>
                </a:rPr>
                <a:t>28</a:t>
              </a:r>
              <a:r>
                <a:rPr lang="ja-JP" altLang="en-US" sz="900" dirty="0">
                  <a:solidFill>
                    <a:schemeClr val="tx1"/>
                  </a:solidFill>
                </a:rPr>
                <a:t>床</a:t>
              </a:r>
              <a:endParaRPr lang="en-US" altLang="ja-JP" sz="900" dirty="0">
                <a:solidFill>
                  <a:schemeClr val="tx1"/>
                </a:solidFill>
              </a:endParaRPr>
            </a:p>
          </p:txBody>
        </p:sp>
        <p:sp>
          <p:nvSpPr>
            <p:cNvPr id="140" name="角丸四角形 139"/>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141" name="角丸四角形 140"/>
          <p:cNvSpPr/>
          <p:nvPr/>
        </p:nvSpPr>
        <p:spPr>
          <a:xfrm>
            <a:off x="3157985"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57</a:t>
            </a:r>
            <a:r>
              <a:rPr lang="ja-JP" altLang="en-US" sz="900" dirty="0">
                <a:solidFill>
                  <a:schemeClr val="tx1"/>
                </a:solidFill>
              </a:rPr>
              <a:t>床</a:t>
            </a:r>
            <a:endParaRPr lang="en-US" altLang="ja-JP" sz="900" dirty="0">
              <a:solidFill>
                <a:schemeClr val="tx1"/>
              </a:solidFill>
            </a:endParaRPr>
          </a:p>
        </p:txBody>
      </p:sp>
      <p:sp>
        <p:nvSpPr>
          <p:cNvPr id="142" name="角丸四角形 141"/>
          <p:cNvSpPr/>
          <p:nvPr/>
        </p:nvSpPr>
        <p:spPr>
          <a:xfrm>
            <a:off x="3159526"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nvGrpSpPr>
          <p:cNvPr id="143" name="グループ化 142"/>
          <p:cNvGrpSpPr/>
          <p:nvPr/>
        </p:nvGrpSpPr>
        <p:grpSpPr>
          <a:xfrm>
            <a:off x="6190984" y="1764240"/>
            <a:ext cx="1620000" cy="4694726"/>
            <a:chOff x="8211502" y="617458"/>
            <a:chExt cx="1908002" cy="6120498"/>
          </a:xfrm>
        </p:grpSpPr>
        <p:sp>
          <p:nvSpPr>
            <p:cNvPr id="144" name="正方形/長方形 143"/>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145" name="角丸四角形 144"/>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2,280</a:t>
              </a:r>
              <a:r>
                <a:rPr lang="ja-JP" altLang="en-US" sz="900" dirty="0">
                  <a:solidFill>
                    <a:schemeClr val="tx1"/>
                  </a:solidFill>
                </a:rPr>
                <a:t>人定員</a:t>
              </a:r>
              <a:endParaRPr lang="en-US" altLang="ja-JP" sz="900" dirty="0">
                <a:solidFill>
                  <a:schemeClr val="tx1"/>
                </a:solidFill>
              </a:endParaRPr>
            </a:p>
          </p:txBody>
        </p:sp>
        <p:sp>
          <p:nvSpPr>
            <p:cNvPr id="146" name="テキスト ボックス 145"/>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48</a:t>
              </a:r>
              <a:r>
                <a:rPr lang="ja-JP" altLang="en-US" sz="900" b="1" dirty="0"/>
                <a:t>施設</a:t>
              </a:r>
              <a:endParaRPr lang="en-US" altLang="ja-JP" sz="900" b="1" dirty="0"/>
            </a:p>
            <a:p>
              <a:pPr algn="ctr"/>
              <a:r>
                <a:rPr lang="en-US" altLang="ja-JP" sz="900" b="1" dirty="0"/>
                <a:t>3,862</a:t>
              </a:r>
              <a:r>
                <a:rPr lang="ja-JP" altLang="en-US" sz="900" b="1" dirty="0"/>
                <a:t>人定員</a:t>
              </a:r>
              <a:endParaRPr lang="en-US" altLang="ja-JP" sz="900" b="1" dirty="0"/>
            </a:p>
          </p:txBody>
        </p:sp>
        <p:sp>
          <p:nvSpPr>
            <p:cNvPr id="147" name="角丸四角形 146"/>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17</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1,578</a:t>
              </a:r>
              <a:r>
                <a:rPr lang="ja-JP" altLang="en-US" sz="900" dirty="0">
                  <a:solidFill>
                    <a:schemeClr val="tx1"/>
                  </a:solidFill>
                </a:rPr>
                <a:t>人定員</a:t>
              </a:r>
              <a:endParaRPr lang="en-US" altLang="ja-JP" sz="900" dirty="0">
                <a:solidFill>
                  <a:schemeClr val="tx1"/>
                </a:solidFill>
              </a:endParaRPr>
            </a:p>
          </p:txBody>
        </p:sp>
        <p:sp>
          <p:nvSpPr>
            <p:cNvPr id="148" name="角丸四角形 147"/>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a:t>
              </a:r>
              <a:r>
                <a:rPr lang="ja-JP" altLang="en-US" sz="900" dirty="0">
                  <a:solidFill>
                    <a:schemeClr val="tx1"/>
                  </a:solidFill>
                </a:rPr>
                <a:t>人定員</a:t>
              </a:r>
              <a:endParaRPr lang="en-US" altLang="ja-JP" sz="900" dirty="0">
                <a:solidFill>
                  <a:schemeClr val="tx1"/>
                </a:solidFill>
              </a:endParaRPr>
            </a:p>
          </p:txBody>
        </p:sp>
        <p:sp>
          <p:nvSpPr>
            <p:cNvPr id="149" name="正方形/長方形 148"/>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0" name="テキスト ボックス 149"/>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57</a:t>
              </a:r>
              <a:r>
                <a:rPr lang="ja-JP" altLang="en-US" sz="900" b="1" dirty="0"/>
                <a:t>施設</a:t>
              </a:r>
              <a:endParaRPr lang="en-US" altLang="ja-JP" sz="900" b="1" dirty="0"/>
            </a:p>
            <a:p>
              <a:pPr algn="ctr"/>
              <a:r>
                <a:rPr lang="en-US" altLang="ja-JP" sz="900" b="1" dirty="0"/>
                <a:t>1,016</a:t>
              </a:r>
              <a:r>
                <a:rPr lang="ja-JP" altLang="en-US" sz="900" b="1" dirty="0"/>
                <a:t>人定員</a:t>
              </a:r>
              <a:endParaRPr lang="en-US" altLang="ja-JP" sz="900" b="1" dirty="0"/>
            </a:p>
          </p:txBody>
        </p:sp>
        <p:sp>
          <p:nvSpPr>
            <p:cNvPr id="151" name="角丸四角形 150"/>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395</a:t>
              </a:r>
              <a:r>
                <a:rPr lang="ja-JP" altLang="en-US" sz="900" dirty="0">
                  <a:solidFill>
                    <a:schemeClr val="tx1"/>
                  </a:solidFill>
                </a:rPr>
                <a:t>人定員</a:t>
              </a:r>
              <a:endParaRPr lang="en-US" altLang="ja-JP" sz="900" dirty="0">
                <a:solidFill>
                  <a:schemeClr val="tx1"/>
                </a:solidFill>
              </a:endParaRPr>
            </a:p>
          </p:txBody>
        </p:sp>
        <p:sp>
          <p:nvSpPr>
            <p:cNvPr id="152" name="角丸四角形 151"/>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43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621</a:t>
              </a:r>
              <a:r>
                <a:rPr lang="ja-JP" altLang="en-US" sz="900" dirty="0">
                  <a:solidFill>
                    <a:schemeClr val="tx1"/>
                  </a:solidFill>
                </a:rPr>
                <a:t>人定員</a:t>
              </a:r>
              <a:endParaRPr lang="en-US" altLang="ja-JP" sz="900" dirty="0">
                <a:solidFill>
                  <a:schemeClr val="tx1"/>
                </a:solidFill>
              </a:endParaRPr>
            </a:p>
          </p:txBody>
        </p:sp>
      </p:grpSp>
      <p:grpSp>
        <p:nvGrpSpPr>
          <p:cNvPr id="153" name="グループ化 152"/>
          <p:cNvGrpSpPr/>
          <p:nvPr/>
        </p:nvGrpSpPr>
        <p:grpSpPr>
          <a:xfrm>
            <a:off x="7863489" y="1785274"/>
            <a:ext cx="1195904" cy="2025000"/>
            <a:chOff x="10804492" y="1190142"/>
            <a:chExt cx="1594539" cy="2700000"/>
          </a:xfrm>
        </p:grpSpPr>
        <p:sp>
          <p:nvSpPr>
            <p:cNvPr id="154" name="正方形/長方形 153"/>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角丸四角形 154"/>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75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3,910</a:t>
              </a:r>
              <a:r>
                <a:rPr lang="ja-JP" altLang="en-US" sz="900" dirty="0">
                  <a:solidFill>
                    <a:schemeClr val="tx1"/>
                  </a:solidFill>
                </a:rPr>
                <a:t>人定員</a:t>
              </a:r>
              <a:endParaRPr lang="en-US" altLang="ja-JP" sz="900" dirty="0">
                <a:solidFill>
                  <a:schemeClr val="tx1"/>
                </a:solidFill>
              </a:endParaRPr>
            </a:p>
          </p:txBody>
        </p:sp>
        <p:sp>
          <p:nvSpPr>
            <p:cNvPr id="156" name="角丸四角形 155"/>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200</a:t>
              </a:r>
              <a:r>
                <a:rPr lang="ja-JP" altLang="en-US" sz="900" dirty="0">
                  <a:solidFill>
                    <a:schemeClr val="tx1"/>
                  </a:solidFill>
                </a:rPr>
                <a:t>人定員</a:t>
              </a:r>
              <a:endParaRPr lang="en-US" altLang="ja-JP" sz="900" dirty="0">
                <a:solidFill>
                  <a:schemeClr val="tx1"/>
                </a:solidFill>
              </a:endParaRPr>
            </a:p>
          </p:txBody>
        </p:sp>
        <p:sp>
          <p:nvSpPr>
            <p:cNvPr id="157" name="角丸四角形 156"/>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573</a:t>
              </a:r>
              <a:r>
                <a:rPr lang="ja-JP" altLang="en-US" sz="900" dirty="0">
                  <a:solidFill>
                    <a:schemeClr val="tx1"/>
                  </a:solidFill>
                </a:rPr>
                <a:t>人定員</a:t>
              </a:r>
              <a:endParaRPr lang="en-US" altLang="ja-JP" sz="900" dirty="0">
                <a:solidFill>
                  <a:schemeClr val="tx1"/>
                </a:solidFill>
              </a:endParaRPr>
            </a:p>
          </p:txBody>
        </p:sp>
      </p:grpSp>
      <p:sp>
        <p:nvSpPr>
          <p:cNvPr id="158" name="正方形/長方形 157"/>
          <p:cNvSpPr/>
          <p:nvPr/>
        </p:nvSpPr>
        <p:spPr>
          <a:xfrm>
            <a:off x="7844699" y="4341836"/>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9" name="角丸四角形 158"/>
          <p:cNvSpPr/>
          <p:nvPr/>
        </p:nvSpPr>
        <p:spPr>
          <a:xfrm>
            <a:off x="7876102" y="4399752"/>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55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2,218</a:t>
            </a:r>
            <a:r>
              <a:rPr lang="ja-JP" altLang="en-US" sz="900" dirty="0">
                <a:solidFill>
                  <a:schemeClr val="tx1"/>
                </a:solidFill>
              </a:rPr>
              <a:t>人定員</a:t>
            </a:r>
            <a:endParaRPr lang="en-US" altLang="ja-JP" sz="900" dirty="0">
              <a:solidFill>
                <a:schemeClr val="tx1"/>
              </a:solidFill>
            </a:endParaRPr>
          </a:p>
        </p:txBody>
      </p:sp>
      <p:sp>
        <p:nvSpPr>
          <p:cNvPr id="160" name="角丸四角形 159"/>
          <p:cNvSpPr/>
          <p:nvPr/>
        </p:nvSpPr>
        <p:spPr>
          <a:xfrm>
            <a:off x="6232082" y="3926160"/>
            <a:ext cx="1548000"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0</a:t>
            </a:r>
            <a:r>
              <a:rPr lang="ja-JP" altLang="en-US" sz="900" dirty="0">
                <a:solidFill>
                  <a:schemeClr val="tx1"/>
                </a:solidFill>
              </a:rPr>
              <a:t>人定員</a:t>
            </a:r>
            <a:endParaRPr lang="en-US" altLang="ja-JP" sz="900" dirty="0">
              <a:solidFill>
                <a:schemeClr val="tx1"/>
              </a:solidFill>
            </a:endParaRPr>
          </a:p>
        </p:txBody>
      </p:sp>
      <p:sp>
        <p:nvSpPr>
          <p:cNvPr id="161" name="タイトル 1">
            <a:extLst>
              <a:ext uri="{FF2B5EF4-FFF2-40B4-BE49-F238E27FC236}">
                <a16:creationId xmlns="" xmlns:a16="http://schemas.microsoft.com/office/drawing/2014/main" id="{77D78C8B-7190-4F9F-BF24-FAD4DFE9F181}"/>
              </a:ext>
            </a:extLst>
          </p:cNvPr>
          <p:cNvSpPr txBox="1">
            <a:spLocks/>
          </p:cNvSpPr>
          <p:nvPr/>
        </p:nvSpPr>
        <p:spPr>
          <a:xfrm>
            <a:off x="236021" y="495610"/>
            <a:ext cx="8712968" cy="84868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162" name="正方形/長方形 161"/>
          <p:cNvSpPr/>
          <p:nvPr/>
        </p:nvSpPr>
        <p:spPr>
          <a:xfrm>
            <a:off x="152389" y="6298283"/>
            <a:ext cx="8880232"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altLang="en-US" sz="700" kern="100" dirty="0">
                <a:ea typeface="ＭＳ ゴシック" panose="020B0609070205080204" pitchFamily="49" charset="-128"/>
                <a:cs typeface="Times New Roman" panose="02020603050405020304" pitchFamily="18" charset="0"/>
              </a:rPr>
              <a:t>参照</a:t>
            </a:r>
            <a:r>
              <a:rPr lang="ja-JP" sz="700" kern="100" dirty="0">
                <a:effectLst/>
                <a:ea typeface="ＭＳ ゴシック" panose="020B0609070205080204" pitchFamily="49" charset="-128"/>
                <a:cs typeface="Times New Roman" panose="02020603050405020304" pitchFamily="18" charset="0"/>
              </a:rPr>
              <a:t>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smtClean="0">
                <a:effectLst/>
                <a:ea typeface="ＭＳ ゴシック" panose="020B0609070205080204" pitchFamily="49" charset="-128"/>
                <a:cs typeface="Times New Roman" panose="02020603050405020304" pitchFamily="18" charset="0"/>
              </a:rPr>
              <a:t>20</a:t>
            </a:r>
            <a:r>
              <a:rPr lang="en-US" altLang="ja-JP" sz="700" kern="100" dirty="0" smtClean="0">
                <a:effectLst/>
                <a:ea typeface="ＭＳ ゴシック" panose="020B0609070205080204" pitchFamily="49" charset="-128"/>
                <a:cs typeface="Times New Roman" panose="02020603050405020304" pitchFamily="18" charset="0"/>
              </a:rPr>
              <a:t>18</a:t>
            </a:r>
            <a:r>
              <a:rPr lang="ja-JP" sz="700" kern="100" dirty="0" smtClean="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smtClean="0">
                <a:effectLst/>
                <a:ea typeface="ＭＳ ゴシック" panose="020B0609070205080204" pitchFamily="49" charset="-128"/>
                <a:cs typeface="Times New Roman" panose="02020603050405020304" pitchFamily="18" charset="0"/>
              </a:rPr>
              <a:t>20</a:t>
            </a:r>
            <a:r>
              <a:rPr lang="en-US" altLang="ja-JP" sz="700" kern="100" dirty="0" smtClean="0">
                <a:effectLst/>
                <a:ea typeface="ＭＳ ゴシック" panose="020B0609070205080204" pitchFamily="49" charset="-128"/>
                <a:cs typeface="Times New Roman" panose="02020603050405020304" pitchFamily="18" charset="0"/>
              </a:rPr>
              <a:t>19</a:t>
            </a:r>
            <a:r>
              <a:rPr lang="ja-JP" sz="700" kern="100" dirty="0" smtClean="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2</a:t>
            </a:r>
            <a:r>
              <a:rPr lang="ja-JP" sz="700" kern="100" dirty="0" smtClean="0">
                <a:effectLst/>
                <a:ea typeface="ＭＳ ゴシック" panose="020B0609070205080204" pitchFamily="49" charset="-128"/>
                <a:cs typeface="Times New Roman" panose="02020603050405020304" pitchFamily="18" charset="0"/>
              </a:rPr>
              <a:t>月</a:t>
            </a:r>
            <a:r>
              <a:rPr lang="ja-JP" sz="700" kern="100" dirty="0">
                <a:effectLst/>
                <a:ea typeface="ＭＳ ゴシック" panose="020B0609070205080204" pitchFamily="49" charset="-128"/>
                <a:cs typeface="Times New Roman" panose="02020603050405020304" pitchFamily="18" charset="0"/>
              </a:rPr>
              <a:t>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97028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69027" y="4598225"/>
            <a:ext cx="3398755" cy="2247001"/>
          </a:xfrm>
          <a:prstGeom prst="rect">
            <a:avLst/>
          </a:prstGeom>
        </p:spPr>
      </p:pic>
      <p:pic>
        <p:nvPicPr>
          <p:cNvPr id="6" name="図 5"/>
          <p:cNvPicPr>
            <a:picLocks noChangeAspect="1"/>
          </p:cNvPicPr>
          <p:nvPr/>
        </p:nvPicPr>
        <p:blipFill>
          <a:blip r:embed="rId4"/>
          <a:stretch>
            <a:fillRect/>
          </a:stretch>
        </p:blipFill>
        <p:spPr>
          <a:xfrm>
            <a:off x="74864" y="3671310"/>
            <a:ext cx="7953520" cy="831216"/>
          </a:xfrm>
          <a:prstGeom prst="rect">
            <a:avLst/>
          </a:prstGeom>
        </p:spPr>
      </p:pic>
      <p:pic>
        <p:nvPicPr>
          <p:cNvPr id="4" name="図 3"/>
          <p:cNvPicPr>
            <a:picLocks noChangeAspect="1"/>
          </p:cNvPicPr>
          <p:nvPr/>
        </p:nvPicPr>
        <p:blipFill>
          <a:blip r:embed="rId5"/>
          <a:stretch>
            <a:fillRect/>
          </a:stretch>
        </p:blipFill>
        <p:spPr>
          <a:xfrm>
            <a:off x="74864" y="1633007"/>
            <a:ext cx="8790023" cy="1617000"/>
          </a:xfrm>
          <a:prstGeom prst="rect">
            <a:avLst/>
          </a:prstGeom>
        </p:spPr>
      </p:pic>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6979326"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sz="1800" dirty="0">
              <a:solidFill>
                <a:schemeClr val="tx1"/>
              </a:solidFill>
            </a:endParaRPr>
          </a:p>
        </p:txBody>
      </p:sp>
      <p:sp>
        <p:nvSpPr>
          <p:cNvPr id="10"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97083" y="6119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120085" y="6119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a:solidFill>
                  <a:schemeClr val="bg1"/>
                </a:solidFill>
                <a:latin typeface="HGP創英角ｺﾞｼｯｸUB" panose="020B0900000000000000" pitchFamily="50" charset="-128"/>
                <a:ea typeface="HGP創英角ｺﾞｼｯｸUB" panose="020B0900000000000000" pitchFamily="50" charset="-128"/>
              </a:rPr>
              <a:t>1</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三島</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二次</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医療圏の概要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地域医療構想の進捗状況</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46679" y="1473409"/>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右中かっこ 19"/>
          <p:cNvSpPr/>
          <p:nvPr/>
        </p:nvSpPr>
        <p:spPr>
          <a:xfrm>
            <a:off x="7215246" y="5623127"/>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2" name="テキスト ボックス 10">
            <a:extLst>
              <a:ext uri="{FF2B5EF4-FFF2-40B4-BE49-F238E27FC236}">
                <a16:creationId xmlns="" xmlns:a16="http://schemas.microsoft.com/office/drawing/2014/main" id="{8957656B-6DE6-44E0-85D6-7CF39E5B6647}"/>
              </a:ext>
            </a:extLst>
          </p:cNvPr>
          <p:cNvSpPr txBox="1"/>
          <p:nvPr/>
        </p:nvSpPr>
        <p:spPr>
          <a:xfrm>
            <a:off x="4097719" y="5829581"/>
            <a:ext cx="233910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3" name="テキスト ボックス 22">
            <a:extLst>
              <a:ext uri="{FF2B5EF4-FFF2-40B4-BE49-F238E27FC236}">
                <a16:creationId xmlns="" xmlns:a16="http://schemas.microsoft.com/office/drawing/2014/main" id="{8957656B-6DE6-44E0-85D6-7CF39E5B6647}"/>
              </a:ext>
            </a:extLst>
          </p:cNvPr>
          <p:cNvSpPr txBox="1"/>
          <p:nvPr/>
        </p:nvSpPr>
        <p:spPr>
          <a:xfrm>
            <a:off x="10688" y="338138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4" name="二等辺三角形 23"/>
          <p:cNvSpPr/>
          <p:nvPr/>
        </p:nvSpPr>
        <p:spPr>
          <a:xfrm rot="10800000">
            <a:off x="3977671" y="3274897"/>
            <a:ext cx="1032942" cy="106539"/>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1" name="テキスト ボックス 16"/>
          <p:cNvSpPr txBox="1"/>
          <p:nvPr/>
        </p:nvSpPr>
        <p:spPr>
          <a:xfrm>
            <a:off x="3974627" y="4602081"/>
            <a:ext cx="4810380" cy="332815"/>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cxnSp>
        <p:nvCxnSpPr>
          <p:cNvPr id="34" name="直線矢印コネクタ 33"/>
          <p:cNvCxnSpPr/>
          <p:nvPr/>
        </p:nvCxnSpPr>
        <p:spPr>
          <a:xfrm>
            <a:off x="6188929" y="4493710"/>
            <a:ext cx="687327" cy="16436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60032" y="4191763"/>
            <a:ext cx="1422091" cy="130951"/>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角丸四角形 34"/>
          <p:cNvSpPr/>
          <p:nvPr/>
        </p:nvSpPr>
        <p:spPr>
          <a:xfrm>
            <a:off x="5634051" y="4324825"/>
            <a:ext cx="648072" cy="17559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テキスト ボックス 10">
            <a:extLst>
              <a:ext uri="{FF2B5EF4-FFF2-40B4-BE49-F238E27FC236}">
                <a16:creationId xmlns="" xmlns:a16="http://schemas.microsoft.com/office/drawing/2014/main" id="{8957656B-6DE6-44E0-85D6-7CF39E5B6647}"/>
              </a:ext>
            </a:extLst>
          </p:cNvPr>
          <p:cNvSpPr txBox="1"/>
          <p:nvPr/>
        </p:nvSpPr>
        <p:spPr>
          <a:xfrm>
            <a:off x="4096001" y="5013403"/>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graphicFrame>
        <p:nvGraphicFramePr>
          <p:cNvPr id="48" name="表 47"/>
          <p:cNvGraphicFramePr>
            <a:graphicFrameLocks noGrp="1"/>
          </p:cNvGraphicFramePr>
          <p:nvPr>
            <p:extLst>
              <p:ext uri="{D42A27DB-BD31-4B8C-83A1-F6EECF244321}">
                <p14:modId xmlns:p14="http://schemas.microsoft.com/office/powerpoint/2010/main" val="3647147266"/>
              </p:ext>
            </p:extLst>
          </p:nvPr>
        </p:nvGraphicFramePr>
        <p:xfrm>
          <a:off x="4438984" y="5384800"/>
          <a:ext cx="2765490" cy="456365"/>
        </p:xfrm>
        <a:graphic>
          <a:graphicData uri="http://schemas.openxmlformats.org/drawingml/2006/table">
            <a:tbl>
              <a:tblPr>
                <a:tableStyleId>{BC89EF96-8CEA-46FF-86C4-4CE0E7609802}</a:tableStyleId>
              </a:tblPr>
              <a:tblGrid>
                <a:gridCol w="1878992">
                  <a:extLst>
                    <a:ext uri="{9D8B030D-6E8A-4147-A177-3AD203B41FA5}">
                      <a16:colId xmlns="" xmlns:a16="http://schemas.microsoft.com/office/drawing/2014/main" val="20000"/>
                    </a:ext>
                  </a:extLst>
                </a:gridCol>
                <a:gridCol w="886498">
                  <a:extLst>
                    <a:ext uri="{9D8B030D-6E8A-4147-A177-3AD203B41FA5}">
                      <a16:colId xmlns="" xmlns:a16="http://schemas.microsoft.com/office/drawing/2014/main" val="20001"/>
                    </a:ext>
                  </a:extLst>
                </a:gridCol>
              </a:tblGrid>
              <a:tr h="220533">
                <a:tc>
                  <a:txBody>
                    <a:bodyPr/>
                    <a:lstStyle/>
                    <a:p>
                      <a:pPr algn="l" fontAlgn="ctr"/>
                      <a:r>
                        <a:rPr lang="en-US" altLang="ja-JP" sz="1300" b="0" i="0" u="none" strike="noStrike" dirty="0" smtClean="0">
                          <a:solidFill>
                            <a:schemeClr val="tx1"/>
                          </a:solidFill>
                          <a:effectLst/>
                          <a:latin typeface="+mn-ea"/>
                          <a:ea typeface="+mn-ea"/>
                        </a:rPr>
                        <a:t> 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34.3%</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 2018</a:t>
                      </a:r>
                      <a:r>
                        <a:rPr lang="ja-JP" altLang="en-US" sz="1300" b="0" i="0" u="none" strike="noStrike" dirty="0">
                          <a:solidFill>
                            <a:srgbClr val="000000"/>
                          </a:solidFill>
                          <a:effectLst/>
                          <a:latin typeface="+mn-ea"/>
                          <a:ea typeface="+mn-ea"/>
                        </a:rPr>
                        <a:t>年度</a:t>
                      </a:r>
                      <a:r>
                        <a:rPr lang="ja-JP" altLang="en-US" sz="1300" b="0" i="0" u="none" strike="noStrike" dirty="0" smtClean="0">
                          <a:solidFill>
                            <a:srgbClr val="000000"/>
                          </a:solidFill>
                          <a:effectLst/>
                          <a:latin typeface="+mn-ea"/>
                          <a:ea typeface="+mn-ea"/>
                        </a:rPr>
                        <a:t>（最終）</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25.9%</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 xmlns:a16="http://schemas.microsoft.com/office/drawing/2014/main" val="989151679"/>
                  </a:ext>
                </a:extLst>
              </a:tr>
            </a:tbl>
          </a:graphicData>
        </a:graphic>
      </p:graphicFrame>
      <p:graphicFrame>
        <p:nvGraphicFramePr>
          <p:cNvPr id="50" name="表 49"/>
          <p:cNvGraphicFramePr>
            <a:graphicFrameLocks noGrp="1"/>
          </p:cNvGraphicFramePr>
          <p:nvPr>
            <p:extLst>
              <p:ext uri="{D42A27DB-BD31-4B8C-83A1-F6EECF244321}">
                <p14:modId xmlns:p14="http://schemas.microsoft.com/office/powerpoint/2010/main" val="1880120729"/>
              </p:ext>
            </p:extLst>
          </p:nvPr>
        </p:nvGraphicFramePr>
        <p:xfrm>
          <a:off x="6266082" y="6088311"/>
          <a:ext cx="938392" cy="315460"/>
        </p:xfrm>
        <a:graphic>
          <a:graphicData uri="http://schemas.openxmlformats.org/drawingml/2006/table">
            <a:tbl>
              <a:tblPr>
                <a:tableStyleId>{BC89EF96-8CEA-46FF-86C4-4CE0E7609802}</a:tableStyleId>
              </a:tblPr>
              <a:tblGrid>
                <a:gridCol w="938392">
                  <a:extLst>
                    <a:ext uri="{9D8B030D-6E8A-4147-A177-3AD203B41FA5}">
                      <a16:colId xmlns="" xmlns:a16="http://schemas.microsoft.com/office/drawing/2014/main" val="20000"/>
                    </a:ext>
                  </a:extLst>
                </a:gridCol>
              </a:tblGrid>
              <a:tr h="315460">
                <a:tc>
                  <a:txBody>
                    <a:bodyPr/>
                    <a:lstStyle/>
                    <a:p>
                      <a:pPr algn="r" fontAlgn="ctr"/>
                      <a:r>
                        <a:rPr lang="en-US" altLang="ja-JP" sz="1400" u="none" strike="noStrike" dirty="0" smtClean="0">
                          <a:effectLst/>
                        </a:rPr>
                        <a:t>30.6%</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bl>
          </a:graphicData>
        </a:graphic>
      </p:graphicFrame>
      <p:cxnSp>
        <p:nvCxnSpPr>
          <p:cNvPr id="33" name="直線矢印コネクタ 32"/>
          <p:cNvCxnSpPr>
            <a:cxnSpLocks/>
          </p:cNvCxnSpPr>
          <p:nvPr/>
        </p:nvCxnSpPr>
        <p:spPr>
          <a:xfrm>
            <a:off x="5400065" y="4335668"/>
            <a:ext cx="1073858" cy="1420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7612177" y="5492149"/>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4.7</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3</a:t>
            </a:r>
            <a:r>
              <a:rPr lang="en-US" altLang="ja-JP" sz="1400" dirty="0" smtClean="0"/>
              <a:t>00</a:t>
            </a:r>
            <a:r>
              <a:rPr kumimoji="1" lang="ja-JP" altLang="en-US" sz="1400" dirty="0"/>
              <a:t>床</a:t>
            </a:r>
            <a:r>
              <a:rPr kumimoji="1" lang="en-US" altLang="ja-JP" sz="1400" dirty="0"/>
              <a:t>)</a:t>
            </a:r>
          </a:p>
        </p:txBody>
      </p:sp>
      <p:sp>
        <p:nvSpPr>
          <p:cNvPr id="2" name="テキスト ボックス 1"/>
          <p:cNvSpPr txBox="1"/>
          <p:nvPr/>
        </p:nvSpPr>
        <p:spPr>
          <a:xfrm>
            <a:off x="6385233" y="3233309"/>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28" name="タイトル 1">
            <a:extLst>
              <a:ext uri="{FF2B5EF4-FFF2-40B4-BE49-F238E27FC236}">
                <a16:creationId xmlns="" xmlns:a16="http://schemas.microsoft.com/office/drawing/2014/main" id="{77D78C8B-7190-4F9F-BF24-FAD4DFE9F181}"/>
              </a:ext>
            </a:extLst>
          </p:cNvPr>
          <p:cNvSpPr txBox="1">
            <a:spLocks/>
          </p:cNvSpPr>
          <p:nvPr/>
        </p:nvSpPr>
        <p:spPr>
          <a:xfrm>
            <a:off x="35496" y="538095"/>
            <a:ext cx="9059922" cy="93531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病床数</a:t>
            </a:r>
            <a:r>
              <a:rPr lang="ja-JP" altLang="en-US" sz="2200" dirty="0">
                <a:latin typeface="HGP創英角ｺﾞｼｯｸUB" panose="020B0900000000000000" pitchFamily="50" charset="-128"/>
                <a:ea typeface="HGP創英角ｺﾞｼｯｸUB" panose="020B0900000000000000" pitchFamily="50" charset="-128"/>
              </a:rPr>
              <a:t>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三島二次医療圏で約５％程度同機能への転換が必要と推計</a:t>
            </a:r>
          </a:p>
          <a:p>
            <a:pPr algn="l"/>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6" name="テキスト ボックス 25">
            <a:extLst>
              <a:ext uri="{FF2B5EF4-FFF2-40B4-BE49-F238E27FC236}">
                <a16:creationId xmlns="" xmlns:a16="http://schemas.microsoft.com/office/drawing/2014/main" id="{8957656B-6DE6-44E0-85D6-7CF39E5B6647}"/>
              </a:ext>
            </a:extLst>
          </p:cNvPr>
          <p:cNvSpPr txBox="1"/>
          <p:nvPr/>
        </p:nvSpPr>
        <p:spPr>
          <a:xfrm>
            <a:off x="6672235" y="6556111"/>
            <a:ext cx="151836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病床機能報告</a:t>
            </a:r>
            <a:endParaRPr 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68413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243707" y="11040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5486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スライド番号プレースホルダー 2"/>
          <p:cNvSpPr>
            <a:spLocks noGrp="1"/>
          </p:cNvSpPr>
          <p:nvPr>
            <p:ph type="sldNum" sz="quarter" idx="12"/>
          </p:nvPr>
        </p:nvSpPr>
        <p:spPr>
          <a:xfrm>
            <a:off x="7006101" y="6479772"/>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19" name="テキスト ボックス 18">
            <a:extLst>
              <a:ext uri="{FF2B5EF4-FFF2-40B4-BE49-F238E27FC236}">
                <a16:creationId xmlns="" xmlns:a16="http://schemas.microsoft.com/office/drawing/2014/main" id="{8957656B-6DE6-44E0-85D6-7CF39E5B6647}"/>
              </a:ext>
            </a:extLst>
          </p:cNvPr>
          <p:cNvSpPr txBox="1"/>
          <p:nvPr/>
        </p:nvSpPr>
        <p:spPr>
          <a:xfrm>
            <a:off x="268091" y="2099032"/>
            <a:ext cx="40540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年に向けた診療科の見直しの予定の有無</a:t>
            </a:r>
          </a:p>
        </p:txBody>
      </p:sp>
      <p:sp>
        <p:nvSpPr>
          <p:cNvPr id="20" name="テキスト ボックス 19">
            <a:extLst>
              <a:ext uri="{FF2B5EF4-FFF2-40B4-BE49-F238E27FC236}">
                <a16:creationId xmlns="" xmlns:a16="http://schemas.microsoft.com/office/drawing/2014/main" id="{8957656B-6DE6-44E0-85D6-7CF39E5B6647}"/>
              </a:ext>
            </a:extLst>
          </p:cNvPr>
          <p:cNvSpPr txBox="1"/>
          <p:nvPr/>
        </p:nvSpPr>
        <p:spPr>
          <a:xfrm>
            <a:off x="4736269" y="2030494"/>
            <a:ext cx="3806171" cy="5279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年に向けた建物・設備の整備・改修</a:t>
            </a:r>
            <a:r>
              <a:rPr lang="ja-JP" altLang="en-US" sz="1400" kern="100" dirty="0" smtClean="0">
                <a:latin typeface="Meiryo UI" panose="020B0604030504040204" pitchFamily="50" charset="-128"/>
                <a:ea typeface="Meiryo UI" panose="020B0604030504040204" pitchFamily="50" charset="-128"/>
                <a:cs typeface="Times New Roman"/>
              </a:rPr>
              <a:t>予定　</a:t>
            </a:r>
            <a:endParaRPr lang="en-US" altLang="ja-JP" sz="1400" kern="100" dirty="0" smtClean="0">
              <a:latin typeface="Meiryo UI" panose="020B0604030504040204" pitchFamily="50" charset="-128"/>
              <a:ea typeface="Meiryo UI" panose="020B0604030504040204" pitchFamily="50" charset="-128"/>
              <a:cs typeface="Times New Roman"/>
            </a:endParaRPr>
          </a:p>
          <a:p>
            <a:pPr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smtClean="0">
                <a:latin typeface="Meiryo UI" panose="020B0604030504040204" pitchFamily="50" charset="-128"/>
                <a:ea typeface="Meiryo UI" panose="020B0604030504040204" pitchFamily="50" charset="-128"/>
                <a:cs typeface="Times New Roman"/>
              </a:rPr>
              <a:t>の有無</a:t>
            </a:r>
            <a:endParaRPr lang="ja-JP" altLang="en-US" sz="1400" kern="100" dirty="0">
              <a:latin typeface="Meiryo UI" panose="020B0604030504040204" pitchFamily="50" charset="-128"/>
              <a:ea typeface="Meiryo UI" panose="020B0604030504040204" pitchFamily="50" charset="-128"/>
              <a:cs typeface="Times New Roman"/>
            </a:endParaRPr>
          </a:p>
        </p:txBody>
      </p:sp>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6054991" y="5757506"/>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年度病院プラン調査等（速報値）</a:t>
            </a:r>
            <a:endParaRPr lang="ja-JP" sz="1200" kern="100" dirty="0">
              <a:effectLst/>
              <a:latin typeface="Meiryo UI" panose="020B0604030504040204" pitchFamily="50" charset="-128"/>
              <a:ea typeface="Meiryo UI" panose="020B0604030504040204" pitchFamily="50" charset="-128"/>
              <a:cs typeface="Times New Roman"/>
            </a:endParaRPr>
          </a:p>
        </p:txBody>
      </p:sp>
      <p:sp>
        <p:nvSpPr>
          <p:cNvPr id="14"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7" name="タイトル 1">
            <a:extLst>
              <a:ext uri="{FF2B5EF4-FFF2-40B4-BE49-F238E27FC236}">
                <a16:creationId xmlns=""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機能等①</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145072" y="821086"/>
            <a:ext cx="8824627" cy="102373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約８割の医療機関が、</a:t>
            </a:r>
            <a:r>
              <a:rPr lang="en-US" altLang="ja-JP" sz="2200" dirty="0" smtClean="0">
                <a:latin typeface="HGP創英角ｺﾞｼｯｸUB" panose="020B0900000000000000" pitchFamily="50" charset="-128"/>
                <a:ea typeface="HGP創英角ｺﾞｼｯｸUB" panose="020B0900000000000000" pitchFamily="50" charset="-128"/>
              </a:rPr>
              <a:t>2025</a:t>
            </a:r>
            <a:r>
              <a:rPr lang="ja-JP" altLang="en-US" sz="2200" dirty="0" smtClean="0">
                <a:latin typeface="HGP創英角ｺﾞｼｯｸUB" panose="020B0900000000000000" pitchFamily="50" charset="-128"/>
                <a:ea typeface="HGP創英角ｺﾞｼｯｸUB" panose="020B0900000000000000" pitchFamily="50" charset="-128"/>
              </a:rPr>
              <a:t>年に向けた建物・設備の整備・改修について、予定があるか、検討中となっている</a:t>
            </a:r>
            <a:endParaRPr lang="en-US" altLang="ja-JP" sz="2200" dirty="0">
              <a:latin typeface="HGP創英角ｺﾞｼｯｸUB" panose="020B0900000000000000" pitchFamily="50" charset="-128"/>
              <a:ea typeface="HGP創英角ｺﾞｼｯｸUB" panose="020B0900000000000000" pitchFamily="50" charset="-128"/>
            </a:endParaRPr>
          </a:p>
        </p:txBody>
      </p:sp>
      <p:pic>
        <p:nvPicPr>
          <p:cNvPr id="6" name="図 5"/>
          <p:cNvPicPr>
            <a:picLocks noChangeAspect="1"/>
          </p:cNvPicPr>
          <p:nvPr/>
        </p:nvPicPr>
        <p:blipFill>
          <a:blip r:embed="rId4"/>
          <a:stretch>
            <a:fillRect/>
          </a:stretch>
        </p:blipFill>
        <p:spPr>
          <a:xfrm>
            <a:off x="268092" y="2585852"/>
            <a:ext cx="4054096" cy="3003388"/>
          </a:xfrm>
          <a:prstGeom prst="rect">
            <a:avLst/>
          </a:prstGeom>
        </p:spPr>
      </p:pic>
      <p:pic>
        <p:nvPicPr>
          <p:cNvPr id="7" name="図 6"/>
          <p:cNvPicPr>
            <a:picLocks noChangeAspect="1"/>
          </p:cNvPicPr>
          <p:nvPr/>
        </p:nvPicPr>
        <p:blipFill>
          <a:blip r:embed="rId5"/>
          <a:stretch>
            <a:fillRect/>
          </a:stretch>
        </p:blipFill>
        <p:spPr>
          <a:xfrm>
            <a:off x="4736269" y="2598045"/>
            <a:ext cx="4233430" cy="2991195"/>
          </a:xfrm>
          <a:prstGeom prst="rect">
            <a:avLst/>
          </a:prstGeom>
        </p:spPr>
      </p:pic>
    </p:spTree>
    <p:extLst>
      <p:ext uri="{BB962C8B-B14F-4D97-AF65-F5344CB8AC3E}">
        <p14:creationId xmlns:p14="http://schemas.microsoft.com/office/powerpoint/2010/main" val="4056690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03261" y="5653469"/>
            <a:ext cx="3934595" cy="1119039"/>
          </a:xfrm>
          <a:prstGeom prst="rect">
            <a:avLst/>
          </a:prstGeom>
        </p:spPr>
      </p:pic>
      <p:graphicFrame>
        <p:nvGraphicFramePr>
          <p:cNvPr id="28" name="グラフ 27"/>
          <p:cNvGraphicFramePr>
            <a:graphicFrameLocks/>
          </p:cNvGraphicFramePr>
          <p:nvPr>
            <p:extLst>
              <p:ext uri="{D42A27DB-BD31-4B8C-83A1-F6EECF244321}">
                <p14:modId xmlns:p14="http://schemas.microsoft.com/office/powerpoint/2010/main" val="2391228622"/>
              </p:ext>
            </p:extLst>
          </p:nvPr>
        </p:nvGraphicFramePr>
        <p:xfrm>
          <a:off x="3257531" y="4282401"/>
          <a:ext cx="5725380" cy="24901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p:cNvGraphicFramePr>
            <a:graphicFrameLocks/>
          </p:cNvGraphicFramePr>
          <p:nvPr>
            <p:extLst>
              <p:ext uri="{D42A27DB-BD31-4B8C-83A1-F6EECF244321}">
                <p14:modId xmlns:p14="http://schemas.microsoft.com/office/powerpoint/2010/main" val="3045955010"/>
              </p:ext>
            </p:extLst>
          </p:nvPr>
        </p:nvGraphicFramePr>
        <p:xfrm>
          <a:off x="2309038" y="1735702"/>
          <a:ext cx="4708070" cy="2609851"/>
        </p:xfrm>
        <a:graphic>
          <a:graphicData uri="http://schemas.openxmlformats.org/drawingml/2006/chart">
            <c:chart xmlns:c="http://schemas.openxmlformats.org/drawingml/2006/chart" xmlns:r="http://schemas.openxmlformats.org/officeDocument/2006/relationships" r:id="rId5"/>
          </a:graphicData>
        </a:graphic>
      </p:graphicFrame>
      <p:sp>
        <p:nvSpPr>
          <p:cNvPr id="45" name="タイトル 1">
            <a:extLst>
              <a:ext uri="{FF2B5EF4-FFF2-40B4-BE49-F238E27FC236}">
                <a16:creationId xmlns="" xmlns:a16="http://schemas.microsoft.com/office/drawing/2014/main" id="{30BE5A27-A407-4A14-A9BE-5866682C3C6B}"/>
              </a:ext>
            </a:extLst>
          </p:cNvPr>
          <p:cNvSpPr txBox="1">
            <a:spLocks/>
          </p:cNvSpPr>
          <p:nvPr/>
        </p:nvSpPr>
        <p:spPr>
          <a:xfrm>
            <a:off x="6321617" y="4250619"/>
            <a:ext cx="533213"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 xmlns:a16="http://schemas.microsoft.com/office/drawing/2014/main" id="{45F45CE9-985D-441B-AF35-C9A9C0C7A9C3}"/>
              </a:ext>
            </a:extLst>
          </p:cNvPr>
          <p:cNvSpPr txBox="1">
            <a:spLocks/>
          </p:cNvSpPr>
          <p:nvPr/>
        </p:nvSpPr>
        <p:spPr>
          <a:xfrm>
            <a:off x="6442779" y="3052267"/>
            <a:ext cx="2665725" cy="118209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 xmlns:a16="http://schemas.microsoft.com/office/drawing/2014/main" id="{47FDF32D-43ED-4A66-9CFA-E114E8625D81}"/>
              </a:ext>
            </a:extLst>
          </p:cNvPr>
          <p:cNvSpPr txBox="1"/>
          <p:nvPr/>
        </p:nvSpPr>
        <p:spPr>
          <a:xfrm>
            <a:off x="168464" y="1706034"/>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5533890" y="6553715"/>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0" name="タイトル 1">
            <a:extLst>
              <a:ext uri="{FF2B5EF4-FFF2-40B4-BE49-F238E27FC236}">
                <a16:creationId xmlns="" xmlns:a16="http://schemas.microsoft.com/office/drawing/2014/main" id="{30BE5A27-A407-4A14-A9BE-5866682C3C6B}"/>
              </a:ext>
            </a:extLst>
          </p:cNvPr>
          <p:cNvSpPr txBox="1">
            <a:spLocks/>
          </p:cNvSpPr>
          <p:nvPr/>
        </p:nvSpPr>
        <p:spPr>
          <a:xfrm>
            <a:off x="4047010" y="1754794"/>
            <a:ext cx="533213" cy="30847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22" name="正方形/長方形 21"/>
          <p:cNvSpPr/>
          <p:nvPr/>
        </p:nvSpPr>
        <p:spPr>
          <a:xfrm>
            <a:off x="303261" y="6572003"/>
            <a:ext cx="3914789" cy="1863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18">
            <a:extLst>
              <a:ext uri="{FF2B5EF4-FFF2-40B4-BE49-F238E27FC236}">
                <a16:creationId xmlns="" xmlns:a16="http://schemas.microsoft.com/office/drawing/2014/main" id="{71EA495F-493A-477B-BC7D-422C315F91CC}"/>
              </a:ext>
            </a:extLst>
          </p:cNvPr>
          <p:cNvSpPr/>
          <p:nvPr/>
        </p:nvSpPr>
        <p:spPr>
          <a:xfrm>
            <a:off x="2195736" y="2953768"/>
            <a:ext cx="3600400" cy="30061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18">
            <a:extLst>
              <a:ext uri="{FF2B5EF4-FFF2-40B4-BE49-F238E27FC236}">
                <a16:creationId xmlns="" xmlns:a16="http://schemas.microsoft.com/office/drawing/2014/main" id="{71EA495F-493A-477B-BC7D-422C315F91CC}"/>
              </a:ext>
            </a:extLst>
          </p:cNvPr>
          <p:cNvSpPr/>
          <p:nvPr/>
        </p:nvSpPr>
        <p:spPr>
          <a:xfrm>
            <a:off x="2195736" y="2083929"/>
            <a:ext cx="4779168" cy="310752"/>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10">
            <a:extLst>
              <a:ext uri="{FF2B5EF4-FFF2-40B4-BE49-F238E27FC236}">
                <a16:creationId xmlns="" xmlns:a16="http://schemas.microsoft.com/office/drawing/2014/main" id="{47FDF32D-43ED-4A66-9CFA-E114E8625D81}"/>
              </a:ext>
            </a:extLst>
          </p:cNvPr>
          <p:cNvSpPr txBox="1"/>
          <p:nvPr/>
        </p:nvSpPr>
        <p:spPr>
          <a:xfrm>
            <a:off x="233311" y="5378181"/>
            <a:ext cx="301311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19"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0" name="タイトル 1">
            <a:extLst>
              <a:ext uri="{FF2B5EF4-FFF2-40B4-BE49-F238E27FC236}">
                <a16:creationId xmlns="" xmlns:a16="http://schemas.microsoft.com/office/drawing/2014/main" id="{30BE5A27-A407-4A14-A9BE-5866682C3C6B}"/>
              </a:ext>
            </a:extLst>
          </p:cNvPr>
          <p:cNvSpPr txBox="1">
            <a:spLocks/>
          </p:cNvSpPr>
          <p:nvPr/>
        </p:nvSpPr>
        <p:spPr>
          <a:xfrm>
            <a:off x="143711" y="155486"/>
            <a:ext cx="9539495"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機能等②</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5" name="四角形: 角を丸くする 18">
            <a:extLst>
              <a:ext uri="{FF2B5EF4-FFF2-40B4-BE49-F238E27FC236}">
                <a16:creationId xmlns="" xmlns:a16="http://schemas.microsoft.com/office/drawing/2014/main" id="{71EA495F-493A-477B-BC7D-422C315F91CC}"/>
              </a:ext>
            </a:extLst>
          </p:cNvPr>
          <p:cNvSpPr/>
          <p:nvPr/>
        </p:nvSpPr>
        <p:spPr>
          <a:xfrm>
            <a:off x="3131938" y="4586553"/>
            <a:ext cx="4104358" cy="35461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1">
            <a:extLst>
              <a:ext uri="{FF2B5EF4-FFF2-40B4-BE49-F238E27FC236}">
                <a16:creationId xmlns="" xmlns:a16="http://schemas.microsoft.com/office/drawing/2014/main" id="{555F3B21-4086-4912-BEAA-83DDA902477B}"/>
              </a:ext>
            </a:extLst>
          </p:cNvPr>
          <p:cNvSpPr txBox="1">
            <a:spLocks/>
          </p:cNvSpPr>
          <p:nvPr/>
        </p:nvSpPr>
        <p:spPr>
          <a:xfrm>
            <a:off x="257618" y="74708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Tree>
    <p:extLst>
      <p:ext uri="{BB962C8B-B14F-4D97-AF65-F5344CB8AC3E}">
        <p14:creationId xmlns:p14="http://schemas.microsoft.com/office/powerpoint/2010/main" val="38732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6177" y="1162325"/>
            <a:ext cx="8469191" cy="1397900"/>
          </a:xfrm>
          <a:prstGeom prst="rect">
            <a:avLst/>
          </a:prstGeom>
        </p:spPr>
      </p:pic>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z="1800" smtClean="0">
                <a:solidFill>
                  <a:schemeClr val="tx1"/>
                </a:solidFill>
              </a:rPr>
              <a:pPr/>
              <a:t>9</a:t>
            </a:fld>
            <a:endParaRPr lang="ja-JP" altLang="en-US" dirty="0">
              <a:solidFill>
                <a:schemeClr val="tx1"/>
              </a:solidFill>
            </a:endParaRP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5972814" y="2713036"/>
            <a:ext cx="327685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参照　</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33" name="テキスト ボックス 10">
            <a:extLst>
              <a:ext uri="{FF2B5EF4-FFF2-40B4-BE49-F238E27FC236}">
                <a16:creationId xmlns="" xmlns:a16="http://schemas.microsoft.com/office/drawing/2014/main" id="{47FDF32D-43ED-4A66-9CFA-E114E8625D81}"/>
              </a:ext>
            </a:extLst>
          </p:cNvPr>
          <p:cNvSpPr txBox="1"/>
          <p:nvPr/>
        </p:nvSpPr>
        <p:spPr>
          <a:xfrm>
            <a:off x="160060" y="818952"/>
            <a:ext cx="38969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accent1">
                    <a:lumMod val="75000"/>
                  </a:schemeClr>
                </a:solidFill>
              </a:rPr>
              <a:t>●</a:t>
            </a:r>
            <a:r>
              <a:rPr lang="en-US" altLang="ja-JP" sz="1400" dirty="0" smtClean="0">
                <a:solidFill>
                  <a:schemeClr val="accent1">
                    <a:lumMod val="75000"/>
                  </a:schemeClr>
                </a:solidFill>
              </a:rPr>
              <a:t>【</a:t>
            </a:r>
            <a:r>
              <a:rPr lang="ja-JP" altLang="en-US" sz="1400" dirty="0" smtClean="0">
                <a:solidFill>
                  <a:schemeClr val="accent1">
                    <a:lumMod val="75000"/>
                  </a:schemeClr>
                </a:solidFill>
              </a:rPr>
              <a:t>参考</a:t>
            </a:r>
            <a:r>
              <a:rPr lang="en-US" altLang="ja-JP" sz="1400" dirty="0" smtClean="0">
                <a:solidFill>
                  <a:schemeClr val="accent1">
                    <a:lumMod val="75000"/>
                  </a:schemeClr>
                </a:solidFill>
              </a:rPr>
              <a:t>】</a:t>
            </a:r>
            <a:r>
              <a:rPr lang="ja-JP" altLang="en-US" sz="1400" dirty="0" smtClean="0">
                <a:solidFill>
                  <a:schemeClr val="tx1"/>
                </a:solidFill>
              </a:rPr>
              <a:t>保健所管内別病床機能の検討状況</a:t>
            </a:r>
            <a:r>
              <a:rPr lang="en-US" altLang="ja-JP" sz="1400" dirty="0" smtClean="0">
                <a:solidFill>
                  <a:schemeClr val="tx1"/>
                </a:solidFill>
              </a:rPr>
              <a:t>※</a:t>
            </a:r>
            <a:endParaRPr lang="ja-JP" altLang="en-US" sz="1400" dirty="0">
              <a:solidFill>
                <a:schemeClr val="tx1"/>
              </a:solidFill>
            </a:endParaRPr>
          </a:p>
        </p:txBody>
      </p:sp>
      <p:sp>
        <p:nvSpPr>
          <p:cNvPr id="21"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88301" y="15548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58429" y="166301"/>
            <a:ext cx="8646941"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2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に向け各病院</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が検討</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している医療</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機能・病床</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機能等③</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タイトル 1">
            <a:extLst>
              <a:ext uri="{FF2B5EF4-FFF2-40B4-BE49-F238E27FC236}">
                <a16:creationId xmlns="" xmlns:a16="http://schemas.microsoft.com/office/drawing/2014/main" id="{45F45CE9-985D-441B-AF35-C9A9C0C7A9C3}"/>
              </a:ext>
            </a:extLst>
          </p:cNvPr>
          <p:cNvSpPr txBox="1">
            <a:spLocks/>
          </p:cNvSpPr>
          <p:nvPr/>
        </p:nvSpPr>
        <p:spPr>
          <a:xfrm>
            <a:off x="541705" y="2617337"/>
            <a:ext cx="3498559" cy="10666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rPr>
              <a:t>※2025</a:t>
            </a:r>
            <a:r>
              <a:rPr lang="ja-JP" altLang="en-US" sz="1600" dirty="0">
                <a:solidFill>
                  <a:srgbClr val="4F81BD">
                    <a:lumMod val="75000"/>
                  </a:srgbClr>
                </a:solidFill>
                <a:latin typeface="HG創英角ｺﾞｼｯｸUB" panose="020B0909000000000000" pitchFamily="49" charset="-128"/>
                <a:ea typeface="HG創英角ｺﾞｼｯｸUB" panose="020B0909000000000000" pitchFamily="49" charset="-128"/>
              </a:rPr>
              <a:t>年に向けた検討状況</a:t>
            </a:r>
            <a:endParaRPr lang="en-US" altLang="ja-JP" sz="1600" dirty="0">
              <a:solidFill>
                <a:srgbClr val="4F81BD">
                  <a:lumMod val="75000"/>
                </a:srgbClr>
              </a:solidFill>
              <a:latin typeface="HG創英角ｺﾞｼｯｸUB" panose="020B0909000000000000" pitchFamily="49" charset="-128"/>
              <a:ea typeface="HG創英角ｺﾞｼｯｸUB" panose="020B0909000000000000" pitchFamily="49" charset="-128"/>
            </a:endParaRPr>
          </a:p>
          <a:p>
            <a:pPr lvl="0" algn="l">
              <a:defRPr/>
            </a:pP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各病院</a:t>
            </a:r>
            <a:r>
              <a:rPr lang="ja-JP" altLang="en-US" sz="1200" dirty="0">
                <a:solidFill>
                  <a:srgbClr val="4F81BD">
                    <a:lumMod val="75000"/>
                  </a:srgbClr>
                </a:solidFill>
                <a:latin typeface="Meiryo UI" panose="020B0604030504040204" pitchFamily="50" charset="-128"/>
                <a:ea typeface="Meiryo UI" panose="020B0604030504040204" pitchFamily="50" charset="-128"/>
              </a:rPr>
              <a:t>の</a:t>
            </a:r>
            <a:r>
              <a:rPr lang="en-US" altLang="ja-JP" sz="1200" dirty="0">
                <a:solidFill>
                  <a:srgbClr val="4F81BD">
                    <a:lumMod val="75000"/>
                  </a:srgbClr>
                </a:solidFill>
                <a:latin typeface="Meiryo UI" panose="020B0604030504040204" pitchFamily="50" charset="-128"/>
                <a:ea typeface="Meiryo UI" panose="020B0604030504040204" pitchFamily="50" charset="-128"/>
              </a:rPr>
              <a:t>2025</a:t>
            </a:r>
            <a:r>
              <a:rPr lang="ja-JP" altLang="en-US" sz="1200" dirty="0">
                <a:solidFill>
                  <a:srgbClr val="4F81BD">
                    <a:lumMod val="75000"/>
                  </a:srgbClr>
                </a:solidFill>
                <a:latin typeface="Meiryo UI" panose="020B0604030504040204" pitchFamily="50" charset="-128"/>
                <a:ea typeface="Meiryo UI" panose="020B0604030504040204" pitchFamily="50" charset="-128"/>
              </a:rPr>
              <a:t>年に検討して</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いる　入院料別（病床機能別）病床数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総計から各病院の現在の入院料</a:t>
            </a:r>
            <a:r>
              <a:rPr lang="ja-JP" altLang="en-US" sz="1200" dirty="0" smtClean="0">
                <a:solidFill>
                  <a:srgbClr val="4F81BD">
                    <a:lumMod val="75000"/>
                  </a:srgbClr>
                </a:solidFill>
                <a:latin typeface="Meiryo UI" panose="020B0604030504040204" pitchFamily="50" charset="-128"/>
                <a:ea typeface="Meiryo UI" panose="020B0604030504040204" pitchFamily="50" charset="-128"/>
              </a:rPr>
              <a:t>別（病床機能別）病床数</a:t>
            </a:r>
            <a:r>
              <a:rPr lang="ja-JP" altLang="en-US" sz="1200" dirty="0">
                <a:solidFill>
                  <a:srgbClr val="4F81BD">
                    <a:lumMod val="75000"/>
                  </a:srgbClr>
                </a:solidFill>
                <a:latin typeface="Meiryo UI" panose="020B0604030504040204" pitchFamily="50" charset="-128"/>
                <a:ea typeface="Meiryo UI" panose="020B0604030504040204" pitchFamily="50" charset="-128"/>
              </a:rPr>
              <a:t>の総計を差し引いて算出</a:t>
            </a:r>
            <a:r>
              <a:rPr kumimoji="1" lang="ja-JP" altLang="en-US" sz="1200" b="0" i="0" u="none" strike="noStrike" kern="1200" cap="none" spc="0" normalizeH="0" baseline="0" noProof="0" dirty="0" smtClean="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9" name="正方形/長方形 8"/>
          <p:cNvSpPr/>
          <p:nvPr/>
        </p:nvSpPr>
        <p:spPr>
          <a:xfrm>
            <a:off x="336178" y="2348880"/>
            <a:ext cx="4042639" cy="2113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716016" y="2348880"/>
            <a:ext cx="4089353" cy="21134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40089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2E238E-5187-4482-BE1B-2A3B132B829E}">
  <ds:schemaRef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11061</TotalTime>
  <Words>1065</Words>
  <Application>Microsoft Office PowerPoint</Application>
  <PresentationFormat>画面に合わせる (4:3)</PresentationFormat>
  <Paragraphs>259</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久保　京子</cp:lastModifiedBy>
  <cp:revision>745</cp:revision>
  <cp:lastPrinted>2019-12-02T06:01:16Z</cp:lastPrinted>
  <dcterms:created xsi:type="dcterms:W3CDTF">2017-09-06T02:09:24Z</dcterms:created>
  <dcterms:modified xsi:type="dcterms:W3CDTF">2020-01-23T07:44:35Z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