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33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502BB-90D1-4664-8737-43F6141F7557}" type="datetimeFigureOut">
              <a:rPr kumimoji="1" lang="ja-JP" altLang="en-US" smtClean="0"/>
              <a:t>2017/4/4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F6234-66DE-4A32-80D3-E71B5F7EE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9834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502BB-90D1-4664-8737-43F6141F7557}" type="datetimeFigureOut">
              <a:rPr kumimoji="1" lang="ja-JP" altLang="en-US" smtClean="0"/>
              <a:t>2017/4/4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F6234-66DE-4A32-80D3-E71B5F7EE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66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502BB-90D1-4664-8737-43F6141F7557}" type="datetimeFigureOut">
              <a:rPr kumimoji="1" lang="ja-JP" altLang="en-US" smtClean="0"/>
              <a:t>2017/4/4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F6234-66DE-4A32-80D3-E71B5F7EE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014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502BB-90D1-4664-8737-43F6141F7557}" type="datetimeFigureOut">
              <a:rPr kumimoji="1" lang="ja-JP" altLang="en-US" smtClean="0"/>
              <a:t>2017/4/4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F6234-66DE-4A32-80D3-E71B5F7EE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4922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502BB-90D1-4664-8737-43F6141F7557}" type="datetimeFigureOut">
              <a:rPr kumimoji="1" lang="ja-JP" altLang="en-US" smtClean="0"/>
              <a:t>2017/4/4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F6234-66DE-4A32-80D3-E71B5F7EE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2504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502BB-90D1-4664-8737-43F6141F7557}" type="datetimeFigureOut">
              <a:rPr kumimoji="1" lang="ja-JP" altLang="en-US" smtClean="0"/>
              <a:t>2017/4/4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F6234-66DE-4A32-80D3-E71B5F7EE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435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502BB-90D1-4664-8737-43F6141F7557}" type="datetimeFigureOut">
              <a:rPr kumimoji="1" lang="ja-JP" altLang="en-US" smtClean="0"/>
              <a:t>2017/4/4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F6234-66DE-4A32-80D3-E71B5F7EE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0479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502BB-90D1-4664-8737-43F6141F7557}" type="datetimeFigureOut">
              <a:rPr kumimoji="1" lang="ja-JP" altLang="en-US" smtClean="0"/>
              <a:t>2017/4/4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F6234-66DE-4A32-80D3-E71B5F7EE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4824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502BB-90D1-4664-8737-43F6141F7557}" type="datetimeFigureOut">
              <a:rPr kumimoji="1" lang="ja-JP" altLang="en-US" smtClean="0"/>
              <a:t>2017/4/4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F6234-66DE-4A32-80D3-E71B5F7EE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1366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502BB-90D1-4664-8737-43F6141F7557}" type="datetimeFigureOut">
              <a:rPr kumimoji="1" lang="ja-JP" altLang="en-US" smtClean="0"/>
              <a:t>2017/4/4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F6234-66DE-4A32-80D3-E71B5F7EE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1344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502BB-90D1-4664-8737-43F6141F7557}" type="datetimeFigureOut">
              <a:rPr kumimoji="1" lang="ja-JP" altLang="en-US" smtClean="0"/>
              <a:t>2017/4/4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F6234-66DE-4A32-80D3-E71B5F7EE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6939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502BB-90D1-4664-8737-43F6141F7557}" type="datetimeFigureOut">
              <a:rPr kumimoji="1" lang="ja-JP" altLang="en-US" smtClean="0"/>
              <a:t>2017/4/4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F6234-66DE-4A32-80D3-E71B5F7EE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388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solidFill>
                  <a:schemeClr val="bg1"/>
                </a:solidFill>
              </a:rPr>
              <a:t>大阪版認定農業者支援事業（戦略品目等優先枠）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79512" y="608478"/>
            <a:ext cx="8856984" cy="72559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100" dirty="0" smtClean="0"/>
              <a:t>　 </a:t>
            </a:r>
            <a:r>
              <a:rPr lang="ja-JP" altLang="en-US" sz="1100" dirty="0" smtClean="0"/>
              <a:t>大阪産（もん）戦略品目及び</a:t>
            </a:r>
            <a:r>
              <a:rPr lang="ja-JP" altLang="en-US" sz="1100" dirty="0" smtClean="0"/>
              <a:t>それに続く</a:t>
            </a:r>
            <a:r>
              <a:rPr lang="ja-JP" altLang="en-US" sz="1100" dirty="0" smtClean="0"/>
              <a:t>重要な品目を対象とした補助優先枠を設定し、その安定生産に向けて、革新的</a:t>
            </a:r>
            <a:r>
              <a:rPr lang="ja-JP" altLang="en-US" sz="1100" dirty="0" smtClean="0"/>
              <a:t>農業</a:t>
            </a:r>
            <a:r>
              <a:rPr lang="ja-JP" altLang="en-US" sz="1100" dirty="0" smtClean="0"/>
              <a:t>技術を導入するに</a:t>
            </a:r>
            <a:r>
              <a:rPr lang="ja-JP" altLang="en-US" sz="1100" dirty="0" smtClean="0"/>
              <a:t>あたり必要な農業用機械・施設の</a:t>
            </a:r>
            <a:r>
              <a:rPr lang="ja-JP" altLang="en-US" sz="1100" dirty="0" smtClean="0"/>
              <a:t>整備に対して補助します。</a:t>
            </a:r>
            <a:endParaRPr kumimoji="1" lang="ja-JP" altLang="en-US" sz="11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9512" y="404664"/>
            <a:ext cx="800219" cy="276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事業目的</a:t>
            </a:r>
            <a:endParaRPr kumimoji="1" lang="ja-JP" altLang="en-US" sz="1200" dirty="0"/>
          </a:p>
        </p:txBody>
      </p:sp>
      <p:sp>
        <p:nvSpPr>
          <p:cNvPr id="8" name="角丸四角形 7"/>
          <p:cNvSpPr/>
          <p:nvPr/>
        </p:nvSpPr>
        <p:spPr>
          <a:xfrm>
            <a:off x="179512" y="1623283"/>
            <a:ext cx="8856984" cy="1733709"/>
          </a:xfrm>
          <a:prstGeom prst="roundRect">
            <a:avLst>
              <a:gd name="adj" fmla="val 959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b"/>
          <a:lstStyle/>
          <a:p>
            <a:r>
              <a:rPr lang="ja-JP" altLang="en-US" sz="1100" dirty="0" smtClean="0"/>
              <a:t>１　事業内容</a:t>
            </a:r>
            <a:endParaRPr lang="en-US" altLang="ja-JP" sz="1100" dirty="0" smtClean="0"/>
          </a:p>
          <a:p>
            <a:r>
              <a:rPr kumimoji="1" lang="ja-JP" altLang="en-US" sz="1100" dirty="0"/>
              <a:t>　</a:t>
            </a:r>
            <a:r>
              <a:rPr kumimoji="1" lang="ja-JP" altLang="en-US" sz="1100" dirty="0" smtClean="0"/>
              <a:t>　</a:t>
            </a:r>
            <a:r>
              <a:rPr lang="ja-JP" altLang="en-US" sz="1100" dirty="0" smtClean="0"/>
              <a:t>革新的農業技術の導入にあたり必要な農業用機械・施設の整備に対する補助（補助率１／３）</a:t>
            </a:r>
            <a:endParaRPr lang="en-US" altLang="ja-JP" sz="1100" dirty="0" smtClean="0"/>
          </a:p>
          <a:p>
            <a:r>
              <a:rPr kumimoji="1" lang="ja-JP" altLang="en-US" sz="1100" dirty="0" smtClean="0"/>
              <a:t>２　補助対象者</a:t>
            </a:r>
            <a:endParaRPr kumimoji="1" lang="en-US" altLang="ja-JP" sz="1100" dirty="0" smtClean="0"/>
          </a:p>
          <a:p>
            <a:r>
              <a:rPr lang="ja-JP" altLang="en-US" sz="1100" dirty="0"/>
              <a:t>　</a:t>
            </a:r>
            <a:r>
              <a:rPr lang="ja-JP" altLang="en-US" sz="1100" dirty="0" smtClean="0"/>
              <a:t>　下表</a:t>
            </a:r>
            <a:r>
              <a:rPr lang="ja-JP" altLang="en-US" sz="1100" dirty="0"/>
              <a:t>の</a:t>
            </a:r>
            <a:r>
              <a:rPr lang="ja-JP" altLang="en-US" sz="1100" dirty="0" smtClean="0"/>
              <a:t>品目を</a:t>
            </a:r>
            <a:r>
              <a:rPr lang="ja-JP" altLang="en-US" sz="1100" dirty="0"/>
              <a:t>生産</a:t>
            </a:r>
            <a:r>
              <a:rPr lang="ja-JP" altLang="en-US" sz="1100" dirty="0" smtClean="0"/>
              <a:t>出荷する大阪版認定農業者の組織する</a:t>
            </a:r>
            <a:r>
              <a:rPr lang="ja-JP" altLang="en-US" sz="1100" dirty="0"/>
              <a:t>団体（</a:t>
            </a:r>
            <a:r>
              <a:rPr lang="en-US" altLang="ja-JP" sz="1100" dirty="0"/>
              <a:t>※</a:t>
            </a:r>
            <a:r>
              <a:rPr lang="ja-JP" altLang="en-US" sz="1100" dirty="0"/>
              <a:t>） 、</a:t>
            </a:r>
            <a:r>
              <a:rPr lang="ja-JP" altLang="en-US" sz="1100" dirty="0" smtClean="0"/>
              <a:t>ＪＡ</a:t>
            </a:r>
            <a:endParaRPr lang="en-US" altLang="ja-JP" sz="1100" dirty="0" smtClean="0"/>
          </a:p>
          <a:p>
            <a:r>
              <a:rPr lang="ja-JP" altLang="en-US" sz="1100" dirty="0"/>
              <a:t>　</a:t>
            </a:r>
            <a:r>
              <a:rPr lang="ja-JP" altLang="en-US" sz="1100" dirty="0" smtClean="0"/>
              <a:t>　（</a:t>
            </a:r>
            <a:r>
              <a:rPr lang="en-US" altLang="ja-JP" sz="1100" dirty="0" smtClean="0"/>
              <a:t>※</a:t>
            </a:r>
            <a:r>
              <a:rPr lang="ja-JP" altLang="en-US" sz="1100" dirty="0" smtClean="0"/>
              <a:t>）同一品目を栽培する受益農家３戸以上で構成すること</a:t>
            </a:r>
            <a:endParaRPr lang="en-US" altLang="ja-JP" sz="1100" dirty="0" smtClean="0"/>
          </a:p>
          <a:p>
            <a:r>
              <a:rPr lang="ja-JP" altLang="en-US" sz="1100" dirty="0"/>
              <a:t>　</a:t>
            </a:r>
            <a:r>
              <a:rPr lang="ja-JP" altLang="en-US" sz="1100" dirty="0" smtClean="0"/>
              <a:t>　　　　 </a:t>
            </a:r>
            <a:r>
              <a:rPr lang="en-US" altLang="ja-JP" sz="1100" dirty="0" smtClean="0"/>
              <a:t>CO2</a:t>
            </a:r>
            <a:r>
              <a:rPr lang="ja-JP" altLang="en-US" sz="1100" dirty="0" smtClean="0"/>
              <a:t>施用装置等、各農業用ハウスに設置する機械を導入する場合</a:t>
            </a:r>
            <a:r>
              <a:rPr lang="ja-JP" altLang="en-US" sz="1100" dirty="0"/>
              <a:t>であって</a:t>
            </a:r>
            <a:r>
              <a:rPr lang="ja-JP" altLang="en-US" sz="1100"/>
              <a:t>も</a:t>
            </a:r>
            <a:r>
              <a:rPr lang="ja-JP" altLang="en-US" sz="1100" smtClean="0"/>
              <a:t>、団体に</a:t>
            </a:r>
            <a:r>
              <a:rPr lang="ja-JP" altLang="en-US" sz="1100" dirty="0" smtClean="0"/>
              <a:t>よる共同所有・共同管理とすること</a:t>
            </a:r>
            <a:endParaRPr lang="en-US" altLang="ja-JP" sz="1100" dirty="0"/>
          </a:p>
          <a:p>
            <a:r>
              <a:rPr kumimoji="1" lang="ja-JP" altLang="en-US" sz="1100" dirty="0" smtClean="0"/>
              <a:t>３　補助率</a:t>
            </a:r>
            <a:endParaRPr kumimoji="1" lang="en-US" altLang="ja-JP" sz="1100" dirty="0" smtClean="0"/>
          </a:p>
          <a:p>
            <a:r>
              <a:rPr lang="ja-JP" altLang="en-US" sz="1100" dirty="0"/>
              <a:t>　</a:t>
            </a:r>
            <a:r>
              <a:rPr lang="ja-JP" altLang="en-US" sz="1100" dirty="0" smtClean="0"/>
              <a:t>　１／３以内</a:t>
            </a:r>
            <a:endParaRPr lang="en-US" altLang="ja-JP" sz="1100" dirty="0" smtClean="0"/>
          </a:p>
          <a:p>
            <a:r>
              <a:rPr lang="ja-JP" altLang="en-US" sz="1100" dirty="0"/>
              <a:t>その他の</a:t>
            </a:r>
            <a:r>
              <a:rPr lang="ja-JP" altLang="en-US" sz="1100" dirty="0" smtClean="0"/>
              <a:t>要件は大阪版認定農業者支援事業（一般枠）に同じ</a:t>
            </a:r>
            <a:endParaRPr lang="en-US" altLang="ja-JP" sz="1100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9512" y="1432532"/>
            <a:ext cx="800219" cy="276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事業概要</a:t>
            </a:r>
            <a:endParaRPr kumimoji="1" lang="ja-JP" altLang="en-US" sz="1200" dirty="0"/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4934262"/>
              </p:ext>
            </p:extLst>
          </p:nvPr>
        </p:nvGraphicFramePr>
        <p:xfrm>
          <a:off x="179512" y="3383118"/>
          <a:ext cx="8856984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8492"/>
                <a:gridCol w="4428492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対象品目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対象技術</a:t>
                      </a:r>
                      <a:endParaRPr kumimoji="1" lang="ja-JP" alt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水なす、若ごぼう、ぶどう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なす、しゅん</a:t>
                      </a:r>
                      <a:r>
                        <a:rPr kumimoji="1" lang="ja-JP" altLang="en-US" sz="1200" dirty="0" err="1" smtClean="0"/>
                        <a:t>ぎく</a:t>
                      </a:r>
                      <a:r>
                        <a:rPr kumimoji="1" lang="ja-JP" altLang="en-US" sz="1200" dirty="0" smtClean="0"/>
                        <a:t>、トマト、いちご、えだまめ、キャベツ、たまねぎ、さといも、ブロッコリー、カリフラワー、なにわの伝統野菜、いちじく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200" dirty="0" smtClean="0"/>
                        <a:t>CO2</a:t>
                      </a:r>
                      <a:r>
                        <a:rPr kumimoji="1" lang="ja-JP" altLang="en-US" sz="1200" dirty="0" smtClean="0"/>
                        <a:t>施用装置導入による高品質化</a:t>
                      </a:r>
                      <a:endParaRPr kumimoji="1" lang="en-US" altLang="ja-JP" sz="12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dirty="0" smtClean="0"/>
                        <a:t>自動環境制御機器導入による安定生産</a:t>
                      </a:r>
                      <a:endParaRPr kumimoji="1" lang="en-US" altLang="ja-JP" sz="12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dirty="0" smtClean="0"/>
                        <a:t>収穫機導入による省力化</a:t>
                      </a:r>
                      <a:endParaRPr kumimoji="1" lang="en-US" altLang="ja-JP" sz="12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dirty="0" smtClean="0"/>
                        <a:t>非破壊検査機器導入による品質向上</a:t>
                      </a:r>
                      <a:endParaRPr kumimoji="1" lang="en-US" altLang="ja-JP" sz="12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dirty="0" smtClean="0"/>
                        <a:t>ロボットスーツ等による作業労力軽減</a:t>
                      </a:r>
                      <a:endParaRPr kumimoji="1" lang="en-US" altLang="ja-JP" sz="12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dirty="0" smtClean="0"/>
                        <a:t>その他革新的農業技術</a:t>
                      </a:r>
                      <a:endParaRPr kumimoji="1" lang="ja-JP" altLang="en-US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5" name="図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971957"/>
            <a:ext cx="2538499" cy="1584176"/>
          </a:xfrm>
          <a:prstGeom prst="rect">
            <a:avLst/>
          </a:prstGeom>
        </p:spPr>
      </p:pic>
      <p:sp>
        <p:nvSpPr>
          <p:cNvPr id="20" name="テキスト ボックス 19"/>
          <p:cNvSpPr txBox="1"/>
          <p:nvPr/>
        </p:nvSpPr>
        <p:spPr>
          <a:xfrm>
            <a:off x="987356" y="6556133"/>
            <a:ext cx="13548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収穫機（若ごぼう）</a:t>
            </a:r>
            <a:endParaRPr kumimoji="1" lang="ja-JP" altLang="en-US" sz="1200" dirty="0"/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3531" y="4984979"/>
            <a:ext cx="1956640" cy="1571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テキスト ボックス 26"/>
          <p:cNvSpPr txBox="1"/>
          <p:nvPr/>
        </p:nvSpPr>
        <p:spPr>
          <a:xfrm>
            <a:off x="3180433" y="6556132"/>
            <a:ext cx="27831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dirty="0"/>
              <a:t>低コスト複合環境制御システム</a:t>
            </a:r>
            <a:r>
              <a:rPr kumimoji="1" lang="ja-JP" altLang="en-US" sz="1200" dirty="0" smtClean="0"/>
              <a:t>（水なす）</a:t>
            </a:r>
            <a:endParaRPr kumimoji="1" lang="ja-JP" altLang="en-US" sz="1200" dirty="0"/>
          </a:p>
        </p:txBody>
      </p:sp>
      <p:pic>
        <p:nvPicPr>
          <p:cNvPr id="1028" name="Picture 4" descr="\\g0000sv0ns502\d10161$\doc\0200_推進課\0600_地産地消推進グループ\0009_画像データ等\ぶどうハウス換気装置画像\自動換気装置画像関係\P1080608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02324" y="4984979"/>
            <a:ext cx="2094871" cy="1571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\\g0000sv0ns502\d10161$\doc\0200_推進課\0600_地産地消推進グループ\0009_画像データ等\ぶどうハウス換気装置画像\自動換気装置画像関係\P1080589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01148" y="5613257"/>
            <a:ext cx="707156" cy="9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テキスト ボックス 31"/>
          <p:cNvSpPr txBox="1"/>
          <p:nvPr/>
        </p:nvSpPr>
        <p:spPr>
          <a:xfrm>
            <a:off x="6872811" y="6556131"/>
            <a:ext cx="15538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200" dirty="0" smtClean="0"/>
              <a:t>CO2</a:t>
            </a:r>
            <a:r>
              <a:rPr lang="ja-JP" altLang="en-US" sz="1200" dirty="0" smtClean="0"/>
              <a:t>施用装置</a:t>
            </a:r>
            <a:r>
              <a:rPr kumimoji="1" lang="ja-JP" altLang="en-US" sz="1200" dirty="0" smtClean="0"/>
              <a:t>（トマト）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564457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</Words>
  <Application>Microsoft Office PowerPoint</Application>
  <PresentationFormat>画面に合わせる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2017-04-04T02:12:29Z</dcterms:created>
  <dcterms:modified xsi:type="dcterms:W3CDTF">2017-04-04T02:21:06Z</dcterms:modified>
</cp:coreProperties>
</file>