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9"/>
  </p:notesMasterIdLst>
  <p:sldIdLst>
    <p:sldId id="395" r:id="rId2"/>
    <p:sldId id="261" r:id="rId3"/>
    <p:sldId id="534" r:id="rId4"/>
    <p:sldId id="542" r:id="rId5"/>
    <p:sldId id="536" r:id="rId6"/>
    <p:sldId id="539" r:id="rId7"/>
    <p:sldId id="541" r:id="rId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A2A0"/>
    <a:srgbClr val="4D4A4F"/>
    <a:srgbClr val="BBE0E3"/>
    <a:srgbClr val="FFFFFF"/>
    <a:srgbClr val="212B47"/>
    <a:srgbClr val="FF0066"/>
    <a:srgbClr val="2903B5"/>
    <a:srgbClr val="E4F6AA"/>
    <a:srgbClr val="EAD5B6"/>
    <a:srgbClr val="EED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snapToGrid="0">
      <p:cViewPr>
        <p:scale>
          <a:sx n="66" d="100"/>
          <a:sy n="66" d="100"/>
        </p:scale>
        <p:origin x="1506"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0"/>
            <a:ext cx="2949575" cy="496888"/>
          </a:xfrm>
          <a:prstGeom prst="rect">
            <a:avLst/>
          </a:prstGeom>
        </p:spPr>
        <p:txBody>
          <a:bodyPr vert="horz" lIns="92016" tIns="46006" rIns="92016" bIns="460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7" y="0"/>
            <a:ext cx="2949575" cy="496888"/>
          </a:xfrm>
          <a:prstGeom prst="rect">
            <a:avLst/>
          </a:prstGeom>
        </p:spPr>
        <p:txBody>
          <a:bodyPr vert="horz" lIns="92016" tIns="46006" rIns="92016" bIns="46006" rtlCol="0"/>
          <a:lstStyle>
            <a:lvl1pPr algn="r">
              <a:defRPr sz="1200"/>
            </a:lvl1pPr>
          </a:lstStyle>
          <a:p>
            <a:fld id="{EECBB802-390E-416A-9078-047B5A3BFBEC}" type="datetimeFigureOut">
              <a:rPr kumimoji="1" lang="ja-JP" altLang="en-US" smtClean="0"/>
              <a:t>2020/2/12</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2016" tIns="46006" rIns="92016" bIns="46006" rtlCol="0" anchor="ctr"/>
          <a:lstStyle/>
          <a:p>
            <a:endParaRPr lang="ja-JP" altLang="en-US"/>
          </a:p>
        </p:txBody>
      </p:sp>
      <p:sp>
        <p:nvSpPr>
          <p:cNvPr id="5" name="ノート プレースホルダー 4"/>
          <p:cNvSpPr>
            <a:spLocks noGrp="1"/>
          </p:cNvSpPr>
          <p:nvPr>
            <p:ph type="body" sz="quarter" idx="3"/>
          </p:nvPr>
        </p:nvSpPr>
        <p:spPr>
          <a:xfrm>
            <a:off x="681038" y="4721227"/>
            <a:ext cx="5445125" cy="4471988"/>
          </a:xfrm>
          <a:prstGeom prst="rect">
            <a:avLst/>
          </a:prstGeom>
        </p:spPr>
        <p:txBody>
          <a:bodyPr vert="horz" lIns="92016" tIns="46006" rIns="92016" bIns="460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9" y="9440865"/>
            <a:ext cx="2949575" cy="496887"/>
          </a:xfrm>
          <a:prstGeom prst="rect">
            <a:avLst/>
          </a:prstGeom>
        </p:spPr>
        <p:txBody>
          <a:bodyPr vert="horz" lIns="92016" tIns="46006" rIns="92016" bIns="460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7" y="9440865"/>
            <a:ext cx="2949575" cy="496887"/>
          </a:xfrm>
          <a:prstGeom prst="rect">
            <a:avLst/>
          </a:prstGeom>
        </p:spPr>
        <p:txBody>
          <a:bodyPr vert="horz" lIns="92016" tIns="46006" rIns="92016" bIns="46006" rtlCol="0" anchor="b"/>
          <a:lstStyle>
            <a:lvl1pPr algn="r">
              <a:defRPr sz="1200"/>
            </a:lvl1pPr>
          </a:lstStyle>
          <a:p>
            <a:fld id="{F951BCA7-131D-4984-B463-78DB2CA777CC}" type="slidenum">
              <a:rPr kumimoji="1" lang="ja-JP" altLang="en-US" smtClean="0"/>
              <a:t>‹#›</a:t>
            </a:fld>
            <a:endParaRPr kumimoji="1" lang="ja-JP" altLang="en-US"/>
          </a:p>
        </p:txBody>
      </p:sp>
    </p:spTree>
    <p:extLst>
      <p:ext uri="{BB962C8B-B14F-4D97-AF65-F5344CB8AC3E}">
        <p14:creationId xmlns:p14="http://schemas.microsoft.com/office/powerpoint/2010/main" val="14602249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1377949" y="3284538"/>
            <a:ext cx="7776000"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lstStyle/>
          <a:p>
            <a:pPr fontAlgn="base">
              <a:spcBef>
                <a:spcPct val="0"/>
              </a:spcBef>
              <a:spcAft>
                <a:spcPct val="0"/>
              </a:spcAft>
            </a:pPr>
            <a:endParaRPr lang="ja-JP" altLang="en-US">
              <a:solidFill>
                <a:srgbClr val="000000"/>
              </a:solidFill>
            </a:endParaRPr>
          </a:p>
        </p:txBody>
      </p:sp>
      <p:sp>
        <p:nvSpPr>
          <p:cNvPr id="3074" name="Rectangle 2"/>
          <p:cNvSpPr>
            <a:spLocks noGrp="1" noChangeArrowheads="1"/>
          </p:cNvSpPr>
          <p:nvPr>
            <p:ph type="ctrTitle"/>
          </p:nvPr>
        </p:nvSpPr>
        <p:spPr>
          <a:xfrm>
            <a:off x="1377949" y="2133619"/>
            <a:ext cx="7766051" cy="1470025"/>
          </a:xfrm>
        </p:spPr>
        <p:txBody>
          <a:bodyPr/>
          <a:lstStyle>
            <a:lvl1pPr>
              <a:defRPr sz="4000"/>
            </a:lvl1pPr>
          </a:lstStyle>
          <a:p>
            <a:r>
              <a:rPr lang="ja-JP" altLang="en-US" dirty="0"/>
              <a:t>マスタ タイトルの書式設定</a:t>
            </a:r>
          </a:p>
        </p:txBody>
      </p:sp>
      <p:sp>
        <p:nvSpPr>
          <p:cNvPr id="3075" name="Rectangle 3"/>
          <p:cNvSpPr>
            <a:spLocks noGrp="1" noChangeArrowheads="1"/>
          </p:cNvSpPr>
          <p:nvPr>
            <p:ph type="subTitle" idx="1"/>
          </p:nvPr>
        </p:nvSpPr>
        <p:spPr>
          <a:xfrm>
            <a:off x="1371601" y="3886200"/>
            <a:ext cx="6400800" cy="1752600"/>
          </a:xfrm>
        </p:spPr>
        <p:txBody>
          <a:bodyPr/>
          <a:lstStyle>
            <a:lvl1pPr marL="0" indent="0" algn="ctr">
              <a:buFontTx/>
              <a:buNone/>
              <a:defRPr/>
            </a:lvl1pPr>
          </a:lstStyle>
          <a:p>
            <a:r>
              <a:rPr lang="ja-JP" altLang="en-US"/>
              <a:t>マスタ サブタイトルの書式設定</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7010400" y="6578600"/>
            <a:ext cx="2133600" cy="279400"/>
          </a:xfrm>
        </p:spPr>
        <p:txBody>
          <a:bodyPr/>
          <a:lstStyle>
            <a:lvl1pPr>
              <a:defRPr/>
            </a:lvl1pPr>
          </a:lstStyle>
          <a:p>
            <a:pPr>
              <a:defRPr/>
            </a:pPr>
            <a:fld id="{1C940F4F-E466-4ABE-BC94-D68CEE825521}" type="slidenum">
              <a:rPr lang="en-US" altLang="ja-JP">
                <a:solidFill>
                  <a:srgbClr val="000000"/>
                </a:solidFill>
              </a:rPr>
              <a:pPr>
                <a:defRPr/>
              </a:pPr>
              <a:t>‹#›</a:t>
            </a:fld>
            <a:endParaRPr lang="en-US" altLang="ja-JP">
              <a:solidFill>
                <a:srgbClr val="000000"/>
              </a:solidFill>
            </a:endParaRPr>
          </a:p>
        </p:txBody>
      </p:sp>
      <p:grpSp>
        <p:nvGrpSpPr>
          <p:cNvPr id="8" name="グループ化 4"/>
          <p:cNvGrpSpPr>
            <a:grpSpLocks/>
          </p:cNvGrpSpPr>
          <p:nvPr userDrawn="1"/>
        </p:nvGrpSpPr>
        <p:grpSpPr bwMode="auto">
          <a:xfrm>
            <a:off x="0" y="6426382"/>
            <a:ext cx="1079500" cy="361950"/>
            <a:chOff x="7164536" y="392474"/>
            <a:chExt cx="1079872" cy="361316"/>
          </a:xfrm>
        </p:grpSpPr>
        <p:pic>
          <p:nvPicPr>
            <p:cNvPr id="9" name="図 14" descr="C:\Users\fujiiyu\AppData\Local\Microsoft\Windows\Temporary Internet Files\Content.Word\fusho_03.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4536" y="392475"/>
              <a:ext cx="49085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23"/>
            <p:cNvSpPr txBox="1"/>
            <p:nvPr userDrawn="1"/>
          </p:nvSpPr>
          <p:spPr>
            <a:xfrm>
              <a:off x="7596485" y="392474"/>
              <a:ext cx="647923" cy="3422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fontAlgn="base">
                <a:spcBef>
                  <a:spcPct val="0"/>
                </a:spcBef>
                <a:defRPr/>
              </a:pPr>
              <a:r>
                <a:rPr lang="ja-JP" altLang="en-US" sz="1200" b="1" kern="100" dirty="0">
                  <a:solidFill>
                    <a:srgbClr val="002E8A"/>
                  </a:solidFill>
                  <a:ea typeface="ＭＳ ゴシック"/>
                  <a:cs typeface="Times New Roman"/>
                </a:rPr>
                <a:t>大阪府</a:t>
              </a:r>
              <a:endParaRPr lang="ja-JP" altLang="en-US" sz="1050" kern="100" dirty="0">
                <a:solidFill>
                  <a:srgbClr val="000000"/>
                </a:solidFill>
                <a:ea typeface="ＭＳ 明朝"/>
                <a:cs typeface="Times New Roman"/>
              </a:endParaRPr>
            </a:p>
          </p:txBody>
        </p:sp>
      </p:grpSp>
      <p:cxnSp>
        <p:nvCxnSpPr>
          <p:cNvPr id="11" name="直線コネクタ 10"/>
          <p:cNvCxnSpPr/>
          <p:nvPr userDrawn="1"/>
        </p:nvCxnSpPr>
        <p:spPr>
          <a:xfrm>
            <a:off x="0" y="6788332"/>
            <a:ext cx="9144000" cy="0"/>
          </a:xfrm>
          <a:prstGeom prst="line">
            <a:avLst/>
          </a:prstGeom>
          <a:ln w="38100">
            <a:solidFill>
              <a:srgbClr val="3276C8"/>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a:off x="0" y="6841497"/>
            <a:ext cx="9144000" cy="0"/>
          </a:xfrm>
          <a:prstGeom prst="line">
            <a:avLst/>
          </a:prstGeom>
          <a:ln w="63500">
            <a:solidFill>
              <a:srgbClr val="1F4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A7E7FC-A139-4248-B9DA-2FF2B1CF200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056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1"/>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 y="1"/>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97826D-5910-4254-867C-7E2ECFB477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7315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954CD4-AF95-4C78-B160-84012AB9CE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3568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691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4" y="2906713"/>
            <a:ext cx="7772400" cy="1500187"/>
          </a:xfrm>
        </p:spPr>
        <p:txBody>
          <a:bodyPr anchor="b"/>
          <a:lstStyle>
            <a:lvl1pPr marL="0" indent="0">
              <a:buNone/>
              <a:defRPr sz="2000"/>
            </a:lvl1pPr>
            <a:lvl2pPr marL="457139" indent="0">
              <a:buNone/>
              <a:defRPr sz="1800"/>
            </a:lvl2pPr>
            <a:lvl3pPr marL="914278" indent="0">
              <a:buNone/>
              <a:defRPr sz="1600"/>
            </a:lvl3pPr>
            <a:lvl4pPr marL="1371417" indent="0">
              <a:buNone/>
              <a:defRPr sz="1400"/>
            </a:lvl4pPr>
            <a:lvl5pPr marL="1828555" indent="0">
              <a:buNone/>
              <a:defRPr sz="1400"/>
            </a:lvl5pPr>
            <a:lvl6pPr marL="2285694" indent="0">
              <a:buNone/>
              <a:defRPr sz="1400"/>
            </a:lvl6pPr>
            <a:lvl7pPr marL="2742833" indent="0">
              <a:buNone/>
              <a:defRPr sz="1400"/>
            </a:lvl7pPr>
            <a:lvl8pPr marL="3199972" indent="0">
              <a:buNone/>
              <a:defRPr sz="1400"/>
            </a:lvl8pPr>
            <a:lvl9pPr marL="3657111"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9AC889-3670-44DC-89A2-5E6DA9CE2B8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981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BFE767-6E0E-4DA7-89ED-88A462D61EC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5586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393700"/>
            <a:ext cx="8229600" cy="4191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139" indent="0">
              <a:buNone/>
              <a:defRPr sz="2000" b="1"/>
            </a:lvl2pPr>
            <a:lvl3pPr marL="914278" indent="0">
              <a:buNone/>
              <a:defRPr sz="1800" b="1"/>
            </a:lvl3pPr>
            <a:lvl4pPr marL="1371417" indent="0">
              <a:buNone/>
              <a:defRPr sz="1600" b="1"/>
            </a:lvl4pPr>
            <a:lvl5pPr marL="1828555" indent="0">
              <a:buNone/>
              <a:defRPr sz="1600" b="1"/>
            </a:lvl5pPr>
            <a:lvl6pPr marL="2285694" indent="0">
              <a:buNone/>
              <a:defRPr sz="1600" b="1"/>
            </a:lvl6pPr>
            <a:lvl7pPr marL="2742833" indent="0">
              <a:buNone/>
              <a:defRPr sz="1600" b="1"/>
            </a:lvl7pPr>
            <a:lvl8pPr marL="3199972" indent="0">
              <a:buNone/>
              <a:defRPr sz="1600" b="1"/>
            </a:lvl8pPr>
            <a:lvl9pPr marL="365711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139" indent="0">
              <a:buNone/>
              <a:defRPr sz="2000" b="1"/>
            </a:lvl2pPr>
            <a:lvl3pPr marL="914278" indent="0">
              <a:buNone/>
              <a:defRPr sz="1800" b="1"/>
            </a:lvl3pPr>
            <a:lvl4pPr marL="1371417" indent="0">
              <a:buNone/>
              <a:defRPr sz="1600" b="1"/>
            </a:lvl4pPr>
            <a:lvl5pPr marL="1828555" indent="0">
              <a:buNone/>
              <a:defRPr sz="1600" b="1"/>
            </a:lvl5pPr>
            <a:lvl6pPr marL="2285694" indent="0">
              <a:buNone/>
              <a:defRPr sz="1600" b="1"/>
            </a:lvl6pPr>
            <a:lvl7pPr marL="2742833" indent="0">
              <a:buNone/>
              <a:defRPr sz="1600" b="1"/>
            </a:lvl7pPr>
            <a:lvl8pPr marL="3199972" indent="0">
              <a:buNone/>
              <a:defRPr sz="1600" b="1"/>
            </a:lvl8pPr>
            <a:lvl9pPr marL="365711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F4B267-970C-4D0F-AFA5-AA45FD1E102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7825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03200" y="471050"/>
            <a:ext cx="7019925" cy="404813"/>
          </a:xfrm>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2ED30A-551E-4436-A5B2-8E8C0EE1860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1700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BDB6D7F-53AA-4455-8AD0-F9E52A4623C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102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31803" y="1098550"/>
            <a:ext cx="3008313" cy="1162050"/>
          </a:xfrm>
        </p:spPr>
        <p:txBody>
          <a:bodyPr anchor="b"/>
          <a:lstStyle>
            <a:lvl1pPr algn="l">
              <a:defRPr sz="2000" b="1"/>
            </a:lvl1pPr>
          </a:lstStyle>
          <a:p>
            <a:r>
              <a:rPr lang="ja-JP" altLang="en-US" dirty="0"/>
              <a:t>マスタ タイトルの書式設定</a:t>
            </a:r>
          </a:p>
        </p:txBody>
      </p:sp>
      <p:sp>
        <p:nvSpPr>
          <p:cNvPr id="3" name="コンテンツ プレースホルダ 2"/>
          <p:cNvSpPr>
            <a:spLocks noGrp="1"/>
          </p:cNvSpPr>
          <p:nvPr>
            <p:ph idx="1"/>
          </p:nvPr>
        </p:nvSpPr>
        <p:spPr>
          <a:xfrm>
            <a:off x="3575054" y="1066800"/>
            <a:ext cx="5111750" cy="50593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 3"/>
          <p:cNvSpPr>
            <a:spLocks noGrp="1"/>
          </p:cNvSpPr>
          <p:nvPr>
            <p:ph type="body" sz="half" idx="2"/>
          </p:nvPr>
        </p:nvSpPr>
        <p:spPr>
          <a:xfrm>
            <a:off x="457203" y="2374900"/>
            <a:ext cx="3008313" cy="3759200"/>
          </a:xfrm>
        </p:spPr>
        <p:txBody>
          <a:bodyPr/>
          <a:lstStyle>
            <a:lvl1pPr marL="0" indent="0">
              <a:buNone/>
              <a:defRPr sz="1400"/>
            </a:lvl1pPr>
            <a:lvl2pPr marL="457139" indent="0">
              <a:buNone/>
              <a:defRPr sz="1200"/>
            </a:lvl2pPr>
            <a:lvl3pPr marL="914278" indent="0">
              <a:buNone/>
              <a:defRPr sz="1000"/>
            </a:lvl3pPr>
            <a:lvl4pPr marL="1371417" indent="0">
              <a:buNone/>
              <a:defRPr sz="900"/>
            </a:lvl4pPr>
            <a:lvl5pPr marL="1828555" indent="0">
              <a:buNone/>
              <a:defRPr sz="900"/>
            </a:lvl5pPr>
            <a:lvl6pPr marL="2285694" indent="0">
              <a:buNone/>
              <a:defRPr sz="900"/>
            </a:lvl6pPr>
            <a:lvl7pPr marL="2742833" indent="0">
              <a:buNone/>
              <a:defRPr sz="900"/>
            </a:lvl7pPr>
            <a:lvl8pPr marL="3199972" indent="0">
              <a:buNone/>
              <a:defRPr sz="900"/>
            </a:lvl8pPr>
            <a:lvl9pPr marL="3657111"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A1C153-0189-4D41-9401-CE0A43E58F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1455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1054099"/>
            <a:ext cx="5486400" cy="3673475"/>
          </a:xfrm>
        </p:spPr>
        <p:txBody>
          <a:bodyPr/>
          <a:lstStyle>
            <a:lvl1pPr marL="0" indent="0">
              <a:buNone/>
              <a:defRPr sz="3200"/>
            </a:lvl1pPr>
            <a:lvl2pPr marL="457139" indent="0">
              <a:buNone/>
              <a:defRPr sz="2800"/>
            </a:lvl2pPr>
            <a:lvl3pPr marL="914278" indent="0">
              <a:buNone/>
              <a:defRPr sz="2400"/>
            </a:lvl3pPr>
            <a:lvl4pPr marL="1371417" indent="0">
              <a:buNone/>
              <a:defRPr sz="2000"/>
            </a:lvl4pPr>
            <a:lvl5pPr marL="1828555" indent="0">
              <a:buNone/>
              <a:defRPr sz="2000"/>
            </a:lvl5pPr>
            <a:lvl6pPr marL="2285694" indent="0">
              <a:buNone/>
              <a:defRPr sz="2000"/>
            </a:lvl6pPr>
            <a:lvl7pPr marL="2742833" indent="0">
              <a:buNone/>
              <a:defRPr sz="2000"/>
            </a:lvl7pPr>
            <a:lvl8pPr marL="3199972" indent="0">
              <a:buNone/>
              <a:defRPr sz="2000"/>
            </a:lvl8pPr>
            <a:lvl9pPr marL="365711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139" indent="0">
              <a:buNone/>
              <a:defRPr sz="1200"/>
            </a:lvl2pPr>
            <a:lvl3pPr marL="914278" indent="0">
              <a:buNone/>
              <a:defRPr sz="1000"/>
            </a:lvl3pPr>
            <a:lvl4pPr marL="1371417" indent="0">
              <a:buNone/>
              <a:defRPr sz="900"/>
            </a:lvl4pPr>
            <a:lvl5pPr marL="1828555" indent="0">
              <a:buNone/>
              <a:defRPr sz="900"/>
            </a:lvl5pPr>
            <a:lvl6pPr marL="2285694" indent="0">
              <a:buNone/>
              <a:defRPr sz="900"/>
            </a:lvl6pPr>
            <a:lvl7pPr marL="2742833" indent="0">
              <a:buNone/>
              <a:defRPr sz="900"/>
            </a:lvl7pPr>
            <a:lvl8pPr marL="3199972" indent="0">
              <a:buNone/>
              <a:defRPr sz="900"/>
            </a:lvl8pPr>
            <a:lvl9pPr marL="3657111"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DE435C-7C34-4913-9A23-6BB1FBD71DF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1851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5367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575425"/>
            <a:ext cx="2133600" cy="287338"/>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defRPr sz="11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575425"/>
            <a:ext cx="2895600" cy="287338"/>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lgn="ctr">
              <a:defRPr sz="11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10400" y="6567488"/>
            <a:ext cx="2133600" cy="287337"/>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lgn="r">
              <a:defRPr sz="1100" smtClean="0">
                <a:ea typeface="ＭＳ Ｐゴシック" pitchFamily="50" charset="-128"/>
              </a:defRPr>
            </a:lvl1pPr>
          </a:lstStyle>
          <a:p>
            <a:pPr fontAlgn="base">
              <a:spcBef>
                <a:spcPct val="0"/>
              </a:spcBef>
              <a:spcAft>
                <a:spcPct val="0"/>
              </a:spcAft>
              <a:defRPr/>
            </a:pPr>
            <a:fld id="{CAE3EE41-3415-4202-BC91-CCBF9140DDB8}"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
        <p:nvSpPr>
          <p:cNvPr id="2" name="Rectangle 2"/>
          <p:cNvSpPr>
            <a:spLocks noGrp="1" noChangeArrowheads="1"/>
          </p:cNvSpPr>
          <p:nvPr userDrawn="1">
            <p:ph type="title"/>
          </p:nvPr>
        </p:nvSpPr>
        <p:spPr bwMode="auto">
          <a:xfrm>
            <a:off x="0" y="471050"/>
            <a:ext cx="70199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pPr lvl="0"/>
            <a:r>
              <a:rPr lang="ja-JP" altLang="en-US"/>
              <a:t>マスタ タイトルの書式設定</a:t>
            </a:r>
          </a:p>
        </p:txBody>
      </p:sp>
      <p:grpSp>
        <p:nvGrpSpPr>
          <p:cNvPr id="12" name="グループ化 4"/>
          <p:cNvGrpSpPr>
            <a:grpSpLocks/>
          </p:cNvGrpSpPr>
          <p:nvPr userDrawn="1"/>
        </p:nvGrpSpPr>
        <p:grpSpPr bwMode="auto">
          <a:xfrm>
            <a:off x="8110913" y="501650"/>
            <a:ext cx="1079500" cy="361950"/>
            <a:chOff x="7164536" y="392474"/>
            <a:chExt cx="1079872" cy="361316"/>
          </a:xfrm>
        </p:grpSpPr>
        <p:pic>
          <p:nvPicPr>
            <p:cNvPr id="13" name="図 14" descr="C:\Users\fujiiyu\AppData\Local\Microsoft\Windows\Temporary Internet Files\Content.Word\fusho_03.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64536" y="392475"/>
              <a:ext cx="49085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3"/>
            <p:cNvSpPr txBox="1"/>
            <p:nvPr userDrawn="1"/>
          </p:nvSpPr>
          <p:spPr>
            <a:xfrm>
              <a:off x="7596485" y="392474"/>
              <a:ext cx="647923" cy="3422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fontAlgn="base">
                <a:spcBef>
                  <a:spcPct val="0"/>
                </a:spcBef>
                <a:defRPr/>
              </a:pPr>
              <a:r>
                <a:rPr lang="ja-JP" altLang="en-US" sz="1200" b="1" kern="100" dirty="0">
                  <a:solidFill>
                    <a:srgbClr val="002E8A"/>
                  </a:solidFill>
                  <a:ea typeface="ＭＳ ゴシック"/>
                  <a:cs typeface="Times New Roman"/>
                </a:rPr>
                <a:t>大阪府</a:t>
              </a:r>
              <a:endParaRPr lang="ja-JP" altLang="en-US" sz="1050" kern="100" dirty="0">
                <a:solidFill>
                  <a:srgbClr val="000000"/>
                </a:solidFill>
                <a:ea typeface="ＭＳ 明朝"/>
                <a:cs typeface="Times New Roman"/>
              </a:endParaRPr>
            </a:p>
          </p:txBody>
        </p:sp>
      </p:grpSp>
      <p:cxnSp>
        <p:nvCxnSpPr>
          <p:cNvPr id="15" name="直線コネクタ 14"/>
          <p:cNvCxnSpPr/>
          <p:nvPr userDrawn="1"/>
        </p:nvCxnSpPr>
        <p:spPr>
          <a:xfrm>
            <a:off x="-1975" y="931863"/>
            <a:ext cx="9144000" cy="0"/>
          </a:xfrm>
          <a:prstGeom prst="line">
            <a:avLst/>
          </a:prstGeom>
          <a:ln w="635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userDrawn="1"/>
        </p:nvCxnSpPr>
        <p:spPr>
          <a:xfrm>
            <a:off x="-1975" y="893763"/>
            <a:ext cx="9144000" cy="0"/>
          </a:xfrm>
          <a:prstGeom prst="line">
            <a:avLst/>
          </a:prstGeom>
          <a:ln w="38100">
            <a:solidFill>
              <a:srgbClr val="3276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78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78" rtl="0" eaLnBrk="1" latinLnBrk="0" hangingPunct="1">
        <a:defRPr kumimoji="1" sz="1800" kern="1200">
          <a:solidFill>
            <a:schemeClr val="tx1"/>
          </a:solidFill>
          <a:latin typeface="+mn-lt"/>
          <a:ea typeface="+mn-ea"/>
          <a:cs typeface="+mn-cs"/>
        </a:defRPr>
      </a:lvl1pPr>
      <a:lvl2pPr marL="457139" algn="l" defTabSz="914278" rtl="0" eaLnBrk="1" latinLnBrk="0" hangingPunct="1">
        <a:defRPr kumimoji="1" sz="1800" kern="1200">
          <a:solidFill>
            <a:schemeClr val="tx1"/>
          </a:solidFill>
          <a:latin typeface="+mn-lt"/>
          <a:ea typeface="+mn-ea"/>
          <a:cs typeface="+mn-cs"/>
        </a:defRPr>
      </a:lvl2pPr>
      <a:lvl3pPr marL="914278" algn="l" defTabSz="914278" rtl="0" eaLnBrk="1" latinLnBrk="0" hangingPunct="1">
        <a:defRPr kumimoji="1" sz="1800" kern="1200">
          <a:solidFill>
            <a:schemeClr val="tx1"/>
          </a:solidFill>
          <a:latin typeface="+mn-lt"/>
          <a:ea typeface="+mn-ea"/>
          <a:cs typeface="+mn-cs"/>
        </a:defRPr>
      </a:lvl3pPr>
      <a:lvl4pPr marL="1371417" algn="l" defTabSz="914278" rtl="0" eaLnBrk="1" latinLnBrk="0" hangingPunct="1">
        <a:defRPr kumimoji="1" sz="1800" kern="1200">
          <a:solidFill>
            <a:schemeClr val="tx1"/>
          </a:solidFill>
          <a:latin typeface="+mn-lt"/>
          <a:ea typeface="+mn-ea"/>
          <a:cs typeface="+mn-cs"/>
        </a:defRPr>
      </a:lvl4pPr>
      <a:lvl5pPr marL="1828555" algn="l" defTabSz="914278" rtl="0" eaLnBrk="1" latinLnBrk="0" hangingPunct="1">
        <a:defRPr kumimoji="1" sz="1800" kern="1200">
          <a:solidFill>
            <a:schemeClr val="tx1"/>
          </a:solidFill>
          <a:latin typeface="+mn-lt"/>
          <a:ea typeface="+mn-ea"/>
          <a:cs typeface="+mn-cs"/>
        </a:defRPr>
      </a:lvl5pPr>
      <a:lvl6pPr marL="2285694" algn="l" defTabSz="914278" rtl="0" eaLnBrk="1" latinLnBrk="0" hangingPunct="1">
        <a:defRPr kumimoji="1" sz="1800" kern="1200">
          <a:solidFill>
            <a:schemeClr val="tx1"/>
          </a:solidFill>
          <a:latin typeface="+mn-lt"/>
          <a:ea typeface="+mn-ea"/>
          <a:cs typeface="+mn-cs"/>
        </a:defRPr>
      </a:lvl6pPr>
      <a:lvl7pPr marL="2742833" algn="l" defTabSz="914278" rtl="0" eaLnBrk="1" latinLnBrk="0" hangingPunct="1">
        <a:defRPr kumimoji="1" sz="1800" kern="1200">
          <a:solidFill>
            <a:schemeClr val="tx1"/>
          </a:solidFill>
          <a:latin typeface="+mn-lt"/>
          <a:ea typeface="+mn-ea"/>
          <a:cs typeface="+mn-cs"/>
        </a:defRPr>
      </a:lvl7pPr>
      <a:lvl8pPr marL="3199972" algn="l" defTabSz="914278" rtl="0" eaLnBrk="1" latinLnBrk="0" hangingPunct="1">
        <a:defRPr kumimoji="1" sz="1800" kern="1200">
          <a:solidFill>
            <a:schemeClr val="tx1"/>
          </a:solidFill>
          <a:latin typeface="+mn-lt"/>
          <a:ea typeface="+mn-ea"/>
          <a:cs typeface="+mn-cs"/>
        </a:defRPr>
      </a:lvl8pPr>
      <a:lvl9pPr marL="3657111" algn="l" defTabSz="91427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10" Type="http://schemas.microsoft.com/office/2007/relationships/hdphoto" Target="../media/hdphoto2.wdp"/><Relationship Id="rId4" Type="http://schemas.openxmlformats.org/officeDocument/2006/relationships/image" Target="../media/image7.jpe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1490780" y="2059921"/>
            <a:ext cx="8277564" cy="1470025"/>
          </a:xfrm>
        </p:spPr>
        <p:txBody>
          <a:bodyPr/>
          <a:lstStyle/>
          <a:p>
            <a:r>
              <a:rPr lang="ja-JP" altLang="en-US" sz="3200" dirty="0"/>
              <a:t>広域緊急交通路沿道のブロック塀等の</a:t>
            </a:r>
            <a:r>
              <a:rPr lang="en-US" altLang="ja-JP" sz="3200" dirty="0"/>
              <a:t/>
            </a:r>
            <a:br>
              <a:rPr lang="en-US" altLang="ja-JP" sz="3200" dirty="0"/>
            </a:br>
            <a:r>
              <a:rPr lang="ja-JP" altLang="en-US" sz="3200" dirty="0"/>
              <a:t>耐震化</a:t>
            </a:r>
            <a:r>
              <a:rPr lang="en-US" altLang="ja-JP" sz="3200" dirty="0"/>
              <a:t>〔</a:t>
            </a:r>
            <a:r>
              <a:rPr lang="ja-JP" altLang="en-US" sz="3200" dirty="0"/>
              <a:t>帰宅困難者対策</a:t>
            </a:r>
            <a:r>
              <a:rPr lang="en-US" altLang="ja-JP" sz="3200" dirty="0"/>
              <a:t>〕</a:t>
            </a:r>
            <a:r>
              <a:rPr lang="ja-JP" altLang="en-US" sz="3200" dirty="0"/>
              <a:t>について</a:t>
            </a:r>
          </a:p>
        </p:txBody>
      </p:sp>
      <p:sp>
        <p:nvSpPr>
          <p:cNvPr id="5" name="正方形/長方形 4"/>
          <p:cNvSpPr/>
          <p:nvPr/>
        </p:nvSpPr>
        <p:spPr>
          <a:xfrm>
            <a:off x="6521824" y="493824"/>
            <a:ext cx="2119817" cy="584775"/>
          </a:xfrm>
          <a:prstGeom prst="rect">
            <a:avLst/>
          </a:prstGeom>
          <a:noFill/>
          <a:ln w="28575">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ctr" anchorCtr="0" compatLnSpc="1">
            <a:prstTxWarp prst="textNoShape">
              <a:avLst/>
            </a:prstTxWarp>
          </a:bodyPr>
          <a:lstStyle/>
          <a:p>
            <a:pPr algn="ctr" eaLnBrk="0" hangingPunct="0"/>
            <a:r>
              <a:rPr lang="ja-JP" altLang="en-US" sz="2800" dirty="0">
                <a:solidFill>
                  <a:srgbClr val="1F497D"/>
                </a:solidFill>
                <a:latin typeface="+mj-lt"/>
                <a:ea typeface="+mj-ea"/>
                <a:cs typeface="+mj-cs"/>
              </a:rPr>
              <a:t>参考資料１</a:t>
            </a:r>
          </a:p>
        </p:txBody>
      </p:sp>
    </p:spTree>
    <p:extLst>
      <p:ext uri="{BB962C8B-B14F-4D97-AF65-F5344CB8AC3E}">
        <p14:creationId xmlns:p14="http://schemas.microsoft.com/office/powerpoint/2010/main" val="3243695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197294" y="4817686"/>
            <a:ext cx="8677623" cy="1865768"/>
          </a:xfrm>
          <a:prstGeom prst="roundRect">
            <a:avLst>
              <a:gd name="adj" fmla="val 737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t" anchorCtr="0"/>
          <a:lstStyle/>
          <a:p>
            <a:pPr algn="ctr"/>
            <a:endParaRPr lang="ja-JP" altLang="en-US" sz="1300" b="1">
              <a:solidFill>
                <a:schemeClr val="tx1"/>
              </a:solidFill>
              <a:latin typeface="Meiryo UI" panose="020B0604030504040204" pitchFamily="50" charset="-128"/>
              <a:ea typeface="Meiryo UI" panose="020B0604030504040204" pitchFamily="50" charset="-128"/>
            </a:endParaRPr>
          </a:p>
        </p:txBody>
      </p:sp>
      <p:sp>
        <p:nvSpPr>
          <p:cNvPr id="49" name="角丸四角形 48"/>
          <p:cNvSpPr/>
          <p:nvPr/>
        </p:nvSpPr>
        <p:spPr>
          <a:xfrm>
            <a:off x="255339" y="4927387"/>
            <a:ext cx="5650416" cy="1687975"/>
          </a:xfrm>
          <a:prstGeom prst="roundRect">
            <a:avLst>
              <a:gd name="adj" fmla="val 6588"/>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t" anchorCtr="0"/>
          <a:lstStyle/>
          <a:p>
            <a:pPr algn="ctr"/>
            <a:r>
              <a:rPr lang="ja-JP" altLang="en-US" sz="1300" b="1" dirty="0">
                <a:solidFill>
                  <a:schemeClr val="tx1"/>
                </a:solidFill>
                <a:latin typeface="Meiryo UI" panose="020B0604030504040204" pitchFamily="50" charset="-128"/>
                <a:ea typeface="Meiryo UI" panose="020B0604030504040204" pitchFamily="50" charset="-128"/>
              </a:rPr>
              <a:t>耐震化支援策（補助）</a:t>
            </a:r>
          </a:p>
          <a:p>
            <a:pPr algn="ctr"/>
            <a:endParaRPr lang="ja-JP" altLang="en-US" sz="1300" b="1" dirty="0">
              <a:solidFill>
                <a:schemeClr val="tx1"/>
              </a:solidFill>
              <a:latin typeface="Meiryo UI" panose="020B0604030504040204" pitchFamily="50" charset="-128"/>
              <a:ea typeface="Meiryo UI" panose="020B0604030504040204" pitchFamily="50" charset="-128"/>
            </a:endParaRPr>
          </a:p>
        </p:txBody>
      </p:sp>
      <p:sp>
        <p:nvSpPr>
          <p:cNvPr id="50" name="角丸四角形 49"/>
          <p:cNvSpPr/>
          <p:nvPr/>
        </p:nvSpPr>
        <p:spPr>
          <a:xfrm>
            <a:off x="5981751" y="4924384"/>
            <a:ext cx="2794851" cy="1690977"/>
          </a:xfrm>
          <a:prstGeom prst="roundRect">
            <a:avLst>
              <a:gd name="adj" fmla="val 4238"/>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t" anchorCtr="0"/>
          <a:lstStyle/>
          <a:p>
            <a:pPr algn="ctr"/>
            <a:r>
              <a:rPr lang="ja-JP" altLang="en-US" sz="1300" b="1" dirty="0">
                <a:solidFill>
                  <a:schemeClr val="tx1"/>
                </a:solidFill>
                <a:latin typeface="Meiryo UI" panose="020B0604030504040204" pitchFamily="50" charset="-128"/>
                <a:ea typeface="Meiryo UI" panose="020B0604030504040204" pitchFamily="50" charset="-128"/>
              </a:rPr>
              <a:t>運用（塀の特定）</a:t>
            </a:r>
          </a:p>
          <a:p>
            <a:pPr algn="ctr"/>
            <a:endParaRPr lang="ja-JP" altLang="en-US" sz="1300" b="1" dirty="0">
              <a:solidFill>
                <a:schemeClr val="tx1"/>
              </a:solidFill>
              <a:latin typeface="Meiryo UI" panose="020B0604030504040204" pitchFamily="50" charset="-128"/>
              <a:ea typeface="Meiryo UI" panose="020B0604030504040204" pitchFamily="50" charset="-128"/>
            </a:endParaRPr>
          </a:p>
        </p:txBody>
      </p:sp>
      <p:sp>
        <p:nvSpPr>
          <p:cNvPr id="9" name="角丸四角形 8"/>
          <p:cNvSpPr/>
          <p:nvPr/>
        </p:nvSpPr>
        <p:spPr>
          <a:xfrm>
            <a:off x="203830" y="1327813"/>
            <a:ext cx="8677623" cy="1597447"/>
          </a:xfrm>
          <a:prstGeom prst="roundRect">
            <a:avLst>
              <a:gd name="adj" fmla="val 737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t" anchorCtr="0"/>
          <a:lstStyle/>
          <a:p>
            <a:pPr algn="ctr"/>
            <a:r>
              <a:rPr lang="ja-JP" altLang="en-US" sz="1300" b="1" dirty="0">
                <a:solidFill>
                  <a:schemeClr val="tx1"/>
                </a:solidFill>
                <a:latin typeface="Meiryo UI" panose="020B0604030504040204" pitchFamily="50" charset="-128"/>
                <a:ea typeface="Meiryo UI" panose="020B0604030504040204" pitchFamily="50" charset="-128"/>
              </a:rPr>
              <a:t>制度の基本方針</a:t>
            </a:r>
          </a:p>
          <a:p>
            <a:pPr algn="ctr"/>
            <a:endParaRPr lang="ja-JP" altLang="en-US" sz="1300" b="1" dirty="0">
              <a:solidFill>
                <a:schemeClr val="tx1"/>
              </a:solidFill>
              <a:latin typeface="Meiryo UI" panose="020B0604030504040204" pitchFamily="50" charset="-128"/>
              <a:ea typeface="Meiryo UI" panose="020B0604030504040204" pitchFamily="50" charset="-128"/>
            </a:endParaRPr>
          </a:p>
        </p:txBody>
      </p:sp>
      <p:sp>
        <p:nvSpPr>
          <p:cNvPr id="47" name="角丸四角形 46"/>
          <p:cNvSpPr/>
          <p:nvPr/>
        </p:nvSpPr>
        <p:spPr>
          <a:xfrm>
            <a:off x="5442275" y="1380303"/>
            <a:ext cx="3328809" cy="1452759"/>
          </a:xfrm>
          <a:prstGeom prst="roundRect">
            <a:avLst>
              <a:gd name="adj" fmla="val 4636"/>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t" anchorCtr="0"/>
          <a:lstStyle/>
          <a:p>
            <a:pPr algn="ctr"/>
            <a:r>
              <a:rPr lang="ja-JP" altLang="en-US" sz="1300" b="1" dirty="0">
                <a:solidFill>
                  <a:schemeClr val="tx1"/>
                </a:solidFill>
                <a:latin typeface="Meiryo UI" panose="020B0604030504040204" pitchFamily="50" charset="-128"/>
                <a:ea typeface="Meiryo UI" panose="020B0604030504040204" pitchFamily="50" charset="-128"/>
              </a:rPr>
              <a:t>府市の役割分担</a:t>
            </a:r>
          </a:p>
          <a:p>
            <a:pPr algn="ctr"/>
            <a:endParaRPr lang="ja-JP" altLang="en-US" sz="1300" b="1" dirty="0">
              <a:solidFill>
                <a:schemeClr val="tx1"/>
              </a:solidFill>
              <a:latin typeface="Meiryo UI" panose="020B0604030504040204" pitchFamily="50" charset="-128"/>
              <a:ea typeface="Meiryo UI" panose="020B0604030504040204" pitchFamily="50" charset="-128"/>
            </a:endParaRPr>
          </a:p>
        </p:txBody>
      </p:sp>
      <p:sp>
        <p:nvSpPr>
          <p:cNvPr id="40" name="角丸四角形 39"/>
          <p:cNvSpPr/>
          <p:nvPr/>
        </p:nvSpPr>
        <p:spPr>
          <a:xfrm>
            <a:off x="184362" y="2978950"/>
            <a:ext cx="8697091" cy="1790556"/>
          </a:xfrm>
          <a:prstGeom prst="roundRect">
            <a:avLst>
              <a:gd name="adj" fmla="val 737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t" anchorCtr="0"/>
          <a:lstStyle/>
          <a:p>
            <a:pPr algn="ctr"/>
            <a:endParaRPr lang="ja-JP" altLang="en-US" sz="1300" b="1">
              <a:solidFill>
                <a:schemeClr val="tx1"/>
              </a:solidFill>
              <a:latin typeface="Meiryo UI" panose="020B0604030504040204" pitchFamily="50" charset="-128"/>
              <a:ea typeface="Meiryo UI" panose="020B0604030504040204" pitchFamily="50" charset="-128"/>
            </a:endParaRPr>
          </a:p>
        </p:txBody>
      </p:sp>
      <p:sp>
        <p:nvSpPr>
          <p:cNvPr id="42" name="角丸四角形 41"/>
          <p:cNvSpPr/>
          <p:nvPr/>
        </p:nvSpPr>
        <p:spPr>
          <a:xfrm>
            <a:off x="258403" y="3072226"/>
            <a:ext cx="2777143" cy="1599170"/>
          </a:xfrm>
          <a:prstGeom prst="roundRect">
            <a:avLst>
              <a:gd name="adj" fmla="val 6598"/>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t" anchorCtr="0"/>
          <a:lstStyle/>
          <a:p>
            <a:pPr algn="ctr"/>
            <a:r>
              <a:rPr lang="ja-JP" altLang="en-US" sz="1300" b="1" dirty="0">
                <a:solidFill>
                  <a:schemeClr val="tx1"/>
                </a:solidFill>
                <a:latin typeface="Meiryo UI" panose="020B0604030504040204" pitchFamily="50" charset="-128"/>
                <a:ea typeface="Meiryo UI" panose="020B0604030504040204" pitchFamily="50" charset="-128"/>
              </a:rPr>
              <a:t>路線</a:t>
            </a:r>
          </a:p>
          <a:p>
            <a:pPr algn="ctr"/>
            <a:endParaRPr lang="ja-JP" altLang="en-US" sz="1300" b="1" dirty="0">
              <a:solidFill>
                <a:schemeClr val="tx1"/>
              </a:solidFill>
              <a:latin typeface="Meiryo UI" panose="020B0604030504040204" pitchFamily="50" charset="-128"/>
              <a:ea typeface="Meiryo UI" panose="020B0604030504040204" pitchFamily="50" charset="-128"/>
            </a:endParaRPr>
          </a:p>
        </p:txBody>
      </p:sp>
      <p:sp>
        <p:nvSpPr>
          <p:cNvPr id="43" name="角丸四角形 42"/>
          <p:cNvSpPr/>
          <p:nvPr/>
        </p:nvSpPr>
        <p:spPr>
          <a:xfrm>
            <a:off x="3128612" y="3089753"/>
            <a:ext cx="2777143" cy="1599170"/>
          </a:xfrm>
          <a:prstGeom prst="roundRect">
            <a:avLst>
              <a:gd name="adj" fmla="val 5044"/>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t" anchorCtr="0"/>
          <a:lstStyle/>
          <a:p>
            <a:pPr algn="ctr"/>
            <a:r>
              <a:rPr lang="ja-JP" altLang="en-US" sz="1300" b="1" dirty="0">
                <a:solidFill>
                  <a:schemeClr val="tx1"/>
                </a:solidFill>
                <a:latin typeface="Meiryo UI" panose="020B0604030504040204" pitchFamily="50" charset="-128"/>
                <a:ea typeface="Meiryo UI" panose="020B0604030504040204" pitchFamily="50" charset="-128"/>
              </a:rPr>
              <a:t>長さ</a:t>
            </a:r>
          </a:p>
          <a:p>
            <a:pPr algn="ctr"/>
            <a:endParaRPr lang="ja-JP" altLang="en-US" sz="1300" b="1" dirty="0">
              <a:solidFill>
                <a:schemeClr val="tx1"/>
              </a:solidFill>
              <a:latin typeface="Meiryo UI" panose="020B0604030504040204" pitchFamily="50" charset="-128"/>
              <a:ea typeface="Meiryo UI" panose="020B0604030504040204" pitchFamily="50" charset="-128"/>
            </a:endParaRPr>
          </a:p>
        </p:txBody>
      </p:sp>
      <p:sp>
        <p:nvSpPr>
          <p:cNvPr id="44" name="角丸四角形 43"/>
          <p:cNvSpPr/>
          <p:nvPr/>
        </p:nvSpPr>
        <p:spPr>
          <a:xfrm>
            <a:off x="5990605" y="3099180"/>
            <a:ext cx="2777143" cy="1599170"/>
          </a:xfrm>
          <a:prstGeom prst="roundRect">
            <a:avLst>
              <a:gd name="adj" fmla="val 5044"/>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t" anchorCtr="0"/>
          <a:lstStyle/>
          <a:p>
            <a:pPr algn="ctr"/>
            <a:r>
              <a:rPr lang="ja-JP" altLang="en-US" sz="1300" b="1" dirty="0">
                <a:solidFill>
                  <a:schemeClr val="tx1"/>
                </a:solidFill>
                <a:latin typeface="Meiryo UI" panose="020B0604030504040204" pitchFamily="50" charset="-128"/>
                <a:ea typeface="Meiryo UI" panose="020B0604030504040204" pitchFamily="50" charset="-128"/>
              </a:rPr>
              <a:t>高さ</a:t>
            </a:r>
          </a:p>
          <a:p>
            <a:pPr algn="ctr"/>
            <a:endParaRPr lang="ja-JP" altLang="en-US" sz="1300" b="1"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43340" y="2213821"/>
            <a:ext cx="4691269" cy="216000"/>
          </a:xfrm>
          <a:prstGeom prst="roundRect">
            <a:avLst/>
          </a:prstGeom>
          <a:solidFill>
            <a:schemeClr val="bg1"/>
          </a:solidFill>
        </p:spPr>
        <p:txBody>
          <a:bodyPr wrap="square" lIns="36000" tIns="0" rIns="36000" bIns="0" rtlCol="0" anchor="ctr" anchorCtr="0">
            <a:noAutofit/>
          </a:bodyPr>
          <a:lstStyle/>
          <a:p>
            <a:r>
              <a:rPr lang="ja-JP" altLang="en-US" sz="1000" dirty="0"/>
              <a:t>旧基準の塀は耐震診断せずとも危険は明らかだと思うが、診断を義務付けするのか</a:t>
            </a:r>
          </a:p>
        </p:txBody>
      </p:sp>
      <p:sp>
        <p:nvSpPr>
          <p:cNvPr id="13" name="テキスト ボックス 12"/>
          <p:cNvSpPr txBox="1"/>
          <p:nvPr/>
        </p:nvSpPr>
        <p:spPr>
          <a:xfrm>
            <a:off x="5527571" y="2459887"/>
            <a:ext cx="3158217" cy="340519"/>
          </a:xfrm>
          <a:prstGeom prst="roundRect">
            <a:avLst/>
          </a:prstGeom>
          <a:solidFill>
            <a:schemeClr val="bg1"/>
          </a:solidFill>
        </p:spPr>
        <p:txBody>
          <a:bodyPr wrap="square" lIns="36000" tIns="0" rIns="36000" bIns="0" rtlCol="0" anchor="ctr" anchorCtr="0">
            <a:spAutoFit/>
          </a:bodyPr>
          <a:lstStyle/>
          <a:p>
            <a:r>
              <a:rPr lang="ja-JP" altLang="en-US" sz="1000" dirty="0"/>
              <a:t>府は帰宅困難者が歩いて帰るところを重点的に攻めるという位置づけ。府と市、両方から攻めていくという理解</a:t>
            </a:r>
          </a:p>
        </p:txBody>
      </p:sp>
      <p:sp>
        <p:nvSpPr>
          <p:cNvPr id="15" name="テキスト ボックス 14"/>
          <p:cNvSpPr txBox="1"/>
          <p:nvPr/>
        </p:nvSpPr>
        <p:spPr>
          <a:xfrm>
            <a:off x="296974" y="3802034"/>
            <a:ext cx="2700000" cy="681038"/>
          </a:xfrm>
          <a:prstGeom prst="roundRect">
            <a:avLst/>
          </a:prstGeom>
          <a:solidFill>
            <a:schemeClr val="bg1"/>
          </a:solidFill>
        </p:spPr>
        <p:txBody>
          <a:bodyPr wrap="square" lIns="36000" tIns="0" rIns="36000" bIns="0" rtlCol="0" anchor="ctr" anchorCtr="0">
            <a:spAutoFit/>
          </a:bodyPr>
          <a:lstStyle/>
          <a:p>
            <a:r>
              <a:rPr lang="ja-JP" altLang="en-US" sz="1000" dirty="0"/>
              <a:t>中心部から歩行者が歩きそうなところを重視したほうがいいのではないか。人口密度</a:t>
            </a:r>
            <a:r>
              <a:rPr lang="ja-JP" altLang="en-US" sz="1000"/>
              <a:t>の高い路線</a:t>
            </a:r>
            <a:r>
              <a:rPr lang="ja-JP" altLang="en-US" sz="1000" dirty="0"/>
              <a:t>を重点的に対策する制度にした方がいいのではないか</a:t>
            </a:r>
          </a:p>
        </p:txBody>
      </p:sp>
      <p:sp>
        <p:nvSpPr>
          <p:cNvPr id="16" name="テキスト ボックス 15"/>
          <p:cNvSpPr txBox="1"/>
          <p:nvPr/>
        </p:nvSpPr>
        <p:spPr>
          <a:xfrm>
            <a:off x="296974" y="3398868"/>
            <a:ext cx="2700000" cy="340519"/>
          </a:xfrm>
          <a:prstGeom prst="roundRect">
            <a:avLst/>
          </a:prstGeom>
          <a:solidFill>
            <a:schemeClr val="bg1"/>
          </a:solidFill>
        </p:spPr>
        <p:txBody>
          <a:bodyPr wrap="square" lIns="36000" tIns="0" rIns="36000" bIns="0" rtlCol="0" anchor="ctr" anchorCtr="0">
            <a:spAutoFit/>
          </a:bodyPr>
          <a:lstStyle/>
          <a:p>
            <a:r>
              <a:rPr lang="ja-JP" altLang="en-US" sz="1000" dirty="0"/>
              <a:t>帰宅困難者がどれだけそのルートで帰るのか定量的な解析はできているのか</a:t>
            </a:r>
          </a:p>
        </p:txBody>
      </p:sp>
      <p:sp>
        <p:nvSpPr>
          <p:cNvPr id="17" name="テキスト ボックス 16"/>
          <p:cNvSpPr txBox="1"/>
          <p:nvPr/>
        </p:nvSpPr>
        <p:spPr>
          <a:xfrm>
            <a:off x="296974" y="5236867"/>
            <a:ext cx="2700000" cy="340519"/>
          </a:xfrm>
          <a:prstGeom prst="roundRect">
            <a:avLst/>
          </a:prstGeom>
          <a:solidFill>
            <a:schemeClr val="bg1"/>
          </a:solidFill>
        </p:spPr>
        <p:txBody>
          <a:bodyPr wrap="square" lIns="36000" tIns="0" rIns="36000" bIns="0" rtlCol="0" anchor="ctr" anchorCtr="0">
            <a:spAutoFit/>
          </a:bodyPr>
          <a:lstStyle/>
          <a:p>
            <a:r>
              <a:rPr lang="ja-JP" altLang="en-US" sz="1000" dirty="0"/>
              <a:t>建物とブロック塀の両方が対象となる人は、先にブロック塀だけ耐震化することはできるのか</a:t>
            </a:r>
          </a:p>
        </p:txBody>
      </p:sp>
      <p:sp>
        <p:nvSpPr>
          <p:cNvPr id="18" name="テキスト ボックス 17"/>
          <p:cNvSpPr txBox="1"/>
          <p:nvPr/>
        </p:nvSpPr>
        <p:spPr>
          <a:xfrm>
            <a:off x="5527571" y="2045764"/>
            <a:ext cx="3158217" cy="340519"/>
          </a:xfrm>
          <a:prstGeom prst="roundRect">
            <a:avLst/>
          </a:prstGeom>
          <a:solidFill>
            <a:schemeClr val="bg1"/>
          </a:solidFill>
        </p:spPr>
        <p:txBody>
          <a:bodyPr wrap="square" lIns="36000" tIns="0" rIns="36000" bIns="0" rtlCol="0" anchor="ctr" anchorCtr="0">
            <a:spAutoFit/>
          </a:bodyPr>
          <a:lstStyle/>
          <a:p>
            <a:r>
              <a:rPr lang="ja-JP" altLang="en-US" sz="1000" dirty="0"/>
              <a:t>所管行政庁の除却の補助制度を活用すべき（現状の補助の延長）</a:t>
            </a:r>
          </a:p>
        </p:txBody>
      </p:sp>
      <p:sp>
        <p:nvSpPr>
          <p:cNvPr id="19" name="テキスト ボックス 18"/>
          <p:cNvSpPr txBox="1"/>
          <p:nvPr/>
        </p:nvSpPr>
        <p:spPr>
          <a:xfrm>
            <a:off x="554218" y="1669357"/>
            <a:ext cx="4680613" cy="216000"/>
          </a:xfrm>
          <a:prstGeom prst="roundRect">
            <a:avLst/>
          </a:prstGeom>
          <a:solidFill>
            <a:schemeClr val="bg1"/>
          </a:solidFill>
        </p:spPr>
        <p:txBody>
          <a:bodyPr wrap="square" lIns="36000" tIns="0" rIns="36000" bIns="0" rtlCol="0" anchor="ctr" anchorCtr="0">
            <a:noAutofit/>
          </a:bodyPr>
          <a:lstStyle/>
          <a:p>
            <a:pPr marL="103088" indent="-103088"/>
            <a:r>
              <a:rPr lang="ja-JP" altLang="en-US" sz="1000" dirty="0"/>
              <a:t>診断を行わず除却する考えもあるのか</a:t>
            </a:r>
          </a:p>
        </p:txBody>
      </p:sp>
      <p:sp>
        <p:nvSpPr>
          <p:cNvPr id="20" name="テキスト ボックス 19"/>
          <p:cNvSpPr txBox="1"/>
          <p:nvPr/>
        </p:nvSpPr>
        <p:spPr>
          <a:xfrm>
            <a:off x="543340" y="2486054"/>
            <a:ext cx="4691269" cy="340519"/>
          </a:xfrm>
          <a:prstGeom prst="roundRect">
            <a:avLst/>
          </a:prstGeom>
          <a:solidFill>
            <a:schemeClr val="bg1"/>
          </a:solidFill>
        </p:spPr>
        <p:txBody>
          <a:bodyPr wrap="square" lIns="36000" tIns="0" rIns="36000" bIns="0" rtlCol="0" anchor="ctr" anchorCtr="0">
            <a:spAutoFit/>
          </a:bodyPr>
          <a:lstStyle/>
          <a:p>
            <a:r>
              <a:rPr lang="ja-JP" altLang="en-US" sz="1000" dirty="0"/>
              <a:t>義務付けをすると除却は進むのか。市町村の除却補助の延長や、補助率を上げるなど、国制度に＋</a:t>
            </a:r>
            <a:r>
              <a:rPr lang="en-US" altLang="ja-JP" sz="1000" dirty="0"/>
              <a:t>α</a:t>
            </a:r>
            <a:r>
              <a:rPr lang="ja-JP" altLang="en-US" sz="1000" dirty="0"/>
              <a:t>した方が除却が進むのでは</a:t>
            </a:r>
          </a:p>
        </p:txBody>
      </p:sp>
      <p:sp>
        <p:nvSpPr>
          <p:cNvPr id="21" name="テキスト ボックス 20"/>
          <p:cNvSpPr txBox="1"/>
          <p:nvPr/>
        </p:nvSpPr>
        <p:spPr>
          <a:xfrm>
            <a:off x="543340" y="1941589"/>
            <a:ext cx="4691269" cy="216000"/>
          </a:xfrm>
          <a:prstGeom prst="roundRect">
            <a:avLst/>
          </a:prstGeom>
          <a:solidFill>
            <a:schemeClr val="bg1"/>
          </a:solidFill>
        </p:spPr>
        <p:txBody>
          <a:bodyPr wrap="square" lIns="36000" tIns="0" rIns="36000" bIns="0" rtlCol="0" anchor="ctr" anchorCtr="0">
            <a:noAutofit/>
          </a:bodyPr>
          <a:lstStyle/>
          <a:p>
            <a:r>
              <a:rPr lang="ja-JP" altLang="en-US" sz="1000" dirty="0"/>
              <a:t>所管行政庁の意見で義務付け制度以外で進めるとは、除却制度のことか</a:t>
            </a:r>
          </a:p>
        </p:txBody>
      </p:sp>
      <p:sp>
        <p:nvSpPr>
          <p:cNvPr id="22" name="テキスト ボックス 21"/>
          <p:cNvSpPr txBox="1"/>
          <p:nvPr/>
        </p:nvSpPr>
        <p:spPr>
          <a:xfrm>
            <a:off x="3179372" y="3394531"/>
            <a:ext cx="2700000" cy="510778"/>
          </a:xfrm>
          <a:prstGeom prst="roundRect">
            <a:avLst/>
          </a:prstGeom>
          <a:solidFill>
            <a:schemeClr val="bg1"/>
          </a:solidFill>
        </p:spPr>
        <p:txBody>
          <a:bodyPr wrap="square" lIns="36000" tIns="0" rIns="36000" bIns="0" rtlCol="0" anchor="ctr" anchorCtr="0">
            <a:spAutoFit/>
          </a:bodyPr>
          <a:lstStyle/>
          <a:p>
            <a:r>
              <a:rPr lang="ja-JP" altLang="en-US" sz="1000" dirty="0"/>
              <a:t>戸建住宅を対象外とせず、長さ８ｍ超を義務付けてやっていこうという大阪府の姿勢はいいので、積極的にやっていってほしい</a:t>
            </a:r>
          </a:p>
        </p:txBody>
      </p:sp>
      <p:sp>
        <p:nvSpPr>
          <p:cNvPr id="24" name="テキスト ボックス 23"/>
          <p:cNvSpPr txBox="1"/>
          <p:nvPr/>
        </p:nvSpPr>
        <p:spPr>
          <a:xfrm>
            <a:off x="296974" y="5639668"/>
            <a:ext cx="2700000" cy="510778"/>
          </a:xfrm>
          <a:prstGeom prst="roundRect">
            <a:avLst/>
          </a:prstGeom>
          <a:solidFill>
            <a:schemeClr val="bg1"/>
          </a:solidFill>
        </p:spPr>
        <p:txBody>
          <a:bodyPr wrap="square" lIns="36000" tIns="0" rIns="36000" bIns="0" rtlCol="0" anchor="ctr" anchorCtr="0">
            <a:spAutoFit/>
          </a:bodyPr>
          <a:lstStyle/>
          <a:p>
            <a:r>
              <a:rPr lang="ja-JP" altLang="en-US" sz="1000" dirty="0"/>
              <a:t>所有者からすると府の補助制度は診断が必要で、市の補助を使えばいきなり除却できるというのはわかりにくい</a:t>
            </a:r>
          </a:p>
        </p:txBody>
      </p:sp>
      <p:sp>
        <p:nvSpPr>
          <p:cNvPr id="25" name="テキスト ボックス 24"/>
          <p:cNvSpPr txBox="1"/>
          <p:nvPr/>
        </p:nvSpPr>
        <p:spPr>
          <a:xfrm>
            <a:off x="3179372" y="5236867"/>
            <a:ext cx="2700000" cy="216000"/>
          </a:xfrm>
          <a:prstGeom prst="roundRect">
            <a:avLst/>
          </a:prstGeom>
          <a:solidFill>
            <a:schemeClr val="bg1"/>
          </a:solidFill>
        </p:spPr>
        <p:txBody>
          <a:bodyPr wrap="square" lIns="36000" tIns="0" rIns="36000" bIns="0" rtlCol="0" anchor="ctr" anchorCtr="0">
            <a:noAutofit/>
          </a:bodyPr>
          <a:lstStyle/>
          <a:p>
            <a:pPr marL="103088" indent="-103088"/>
            <a:r>
              <a:rPr lang="ja-JP" altLang="en-US" sz="1000" dirty="0"/>
              <a:t>建替えまで補助できるのか</a:t>
            </a:r>
          </a:p>
        </p:txBody>
      </p:sp>
      <p:sp>
        <p:nvSpPr>
          <p:cNvPr id="26" name="テキスト ボックス 25"/>
          <p:cNvSpPr txBox="1"/>
          <p:nvPr/>
        </p:nvSpPr>
        <p:spPr>
          <a:xfrm>
            <a:off x="296974" y="6212728"/>
            <a:ext cx="2700000" cy="340519"/>
          </a:xfrm>
          <a:prstGeom prst="roundRect">
            <a:avLst/>
          </a:prstGeom>
          <a:solidFill>
            <a:schemeClr val="bg1"/>
          </a:solidFill>
        </p:spPr>
        <p:txBody>
          <a:bodyPr wrap="square" lIns="36000" tIns="0" rIns="36000" bIns="0" rtlCol="0" anchor="ctr" anchorCtr="0">
            <a:spAutoFit/>
          </a:bodyPr>
          <a:lstStyle/>
          <a:p>
            <a:r>
              <a:rPr lang="ja-JP" altLang="en-US" sz="1000" dirty="0"/>
              <a:t>来年度からブロック塀の除却補助制度はなくなるのか</a:t>
            </a:r>
          </a:p>
        </p:txBody>
      </p:sp>
      <p:sp>
        <p:nvSpPr>
          <p:cNvPr id="28" name="テキスト ボックス 27"/>
          <p:cNvSpPr txBox="1"/>
          <p:nvPr/>
        </p:nvSpPr>
        <p:spPr>
          <a:xfrm>
            <a:off x="3179372" y="5583026"/>
            <a:ext cx="2700000" cy="340519"/>
          </a:xfrm>
          <a:prstGeom prst="roundRect">
            <a:avLst/>
          </a:prstGeom>
          <a:solidFill>
            <a:schemeClr val="bg1"/>
          </a:solidFill>
        </p:spPr>
        <p:txBody>
          <a:bodyPr wrap="square" lIns="36000" tIns="0" rIns="36000" bIns="0" rtlCol="0" anchor="ctr" anchorCtr="0">
            <a:spAutoFit/>
          </a:bodyPr>
          <a:lstStyle/>
          <a:p>
            <a:r>
              <a:rPr lang="ja-JP" altLang="en-US" sz="1000" dirty="0"/>
              <a:t>景観向上や環境向上に繋がる政策とセットで、その予算も使いながらやるといいのではないか</a:t>
            </a:r>
          </a:p>
        </p:txBody>
      </p:sp>
      <p:sp>
        <p:nvSpPr>
          <p:cNvPr id="29" name="テキスト ボックス 28"/>
          <p:cNvSpPr txBox="1"/>
          <p:nvPr/>
        </p:nvSpPr>
        <p:spPr>
          <a:xfrm>
            <a:off x="5527571" y="1631640"/>
            <a:ext cx="3158217" cy="340519"/>
          </a:xfrm>
          <a:prstGeom prst="roundRect">
            <a:avLst/>
          </a:prstGeom>
          <a:solidFill>
            <a:schemeClr val="bg1"/>
          </a:solidFill>
        </p:spPr>
        <p:txBody>
          <a:bodyPr wrap="square" lIns="36000" tIns="0" rIns="36000" bIns="0" rtlCol="0" anchor="ctr" anchorCtr="0">
            <a:spAutoFit/>
          </a:bodyPr>
          <a:lstStyle/>
          <a:p>
            <a:r>
              <a:rPr lang="ja-JP" altLang="en-US" sz="1000" dirty="0"/>
              <a:t>市の除却補助は府の指定路線も対象なのか。通学路も対象となるのか</a:t>
            </a:r>
          </a:p>
        </p:txBody>
      </p:sp>
      <p:sp>
        <p:nvSpPr>
          <p:cNvPr id="31" name="テキスト ボックス 30"/>
          <p:cNvSpPr txBox="1"/>
          <p:nvPr/>
        </p:nvSpPr>
        <p:spPr>
          <a:xfrm>
            <a:off x="6029176" y="3368436"/>
            <a:ext cx="2700000" cy="340519"/>
          </a:xfrm>
          <a:prstGeom prst="roundRect">
            <a:avLst/>
          </a:prstGeom>
          <a:solidFill>
            <a:schemeClr val="bg1"/>
          </a:solidFill>
        </p:spPr>
        <p:txBody>
          <a:bodyPr wrap="square" lIns="36000" tIns="0" rIns="36000" bIns="0" rtlCol="0" anchor="ctr" anchorCtr="0">
            <a:spAutoFit/>
          </a:bodyPr>
          <a:lstStyle/>
          <a:p>
            <a:r>
              <a:rPr lang="ja-JP" altLang="en-US" sz="1000" dirty="0"/>
              <a:t>高い場所のブロック塀の方が崩落して危険ではないか</a:t>
            </a:r>
          </a:p>
        </p:txBody>
      </p:sp>
      <p:sp>
        <p:nvSpPr>
          <p:cNvPr id="32" name="テキスト ボックス 31"/>
          <p:cNvSpPr txBox="1"/>
          <p:nvPr/>
        </p:nvSpPr>
        <p:spPr>
          <a:xfrm>
            <a:off x="6029176" y="3809176"/>
            <a:ext cx="2700000" cy="340519"/>
          </a:xfrm>
          <a:prstGeom prst="roundRect">
            <a:avLst/>
          </a:prstGeom>
          <a:solidFill>
            <a:schemeClr val="bg1"/>
          </a:solidFill>
        </p:spPr>
        <p:txBody>
          <a:bodyPr wrap="square" lIns="36000" tIns="0" rIns="36000" bIns="0" rtlCol="0" anchor="ctr" anchorCtr="0">
            <a:spAutoFit/>
          </a:bodyPr>
          <a:lstStyle/>
          <a:p>
            <a:r>
              <a:rPr lang="ja-JP" altLang="en-US" sz="1000" dirty="0"/>
              <a:t>国の基準を踏襲して地盤高でいくのか、高低差を加味する考えがあるのか</a:t>
            </a:r>
          </a:p>
        </p:txBody>
      </p:sp>
      <p:sp>
        <p:nvSpPr>
          <p:cNvPr id="33" name="テキスト ボックス 32"/>
          <p:cNvSpPr txBox="1"/>
          <p:nvPr/>
        </p:nvSpPr>
        <p:spPr>
          <a:xfrm>
            <a:off x="6029176" y="4242690"/>
            <a:ext cx="2700000" cy="340519"/>
          </a:xfrm>
          <a:prstGeom prst="roundRect">
            <a:avLst/>
          </a:prstGeom>
          <a:solidFill>
            <a:schemeClr val="bg1"/>
          </a:solidFill>
        </p:spPr>
        <p:txBody>
          <a:bodyPr wrap="square" lIns="36000" tIns="0" rIns="36000" bIns="0" rtlCol="0" anchor="ctr" anchorCtr="0">
            <a:spAutoFit/>
          </a:bodyPr>
          <a:lstStyle/>
          <a:p>
            <a:r>
              <a:rPr lang="ja-JP" altLang="en-US" sz="1000" dirty="0"/>
              <a:t>高低差のあるものを優先して除却の徹底をする方がいいのではないか</a:t>
            </a:r>
          </a:p>
        </p:txBody>
      </p:sp>
      <p:sp>
        <p:nvSpPr>
          <p:cNvPr id="34" name="テキスト ボックス 33"/>
          <p:cNvSpPr txBox="1"/>
          <p:nvPr/>
        </p:nvSpPr>
        <p:spPr>
          <a:xfrm>
            <a:off x="6029176" y="5236867"/>
            <a:ext cx="2700000" cy="461665"/>
          </a:xfrm>
          <a:prstGeom prst="rect">
            <a:avLst/>
          </a:prstGeom>
          <a:solidFill>
            <a:schemeClr val="bg1"/>
          </a:solidFill>
        </p:spPr>
        <p:txBody>
          <a:bodyPr wrap="square" lIns="36000" tIns="0" rIns="36000" bIns="0" rtlCol="0" anchor="ctr" anchorCtr="0">
            <a:spAutoFit/>
          </a:bodyPr>
          <a:lstStyle/>
          <a:p>
            <a:r>
              <a:rPr lang="ja-JP" altLang="en-US" sz="1000" dirty="0"/>
              <a:t>塗装で構造体が隠れている場合もあるが調査対象なのか。目視で分からなかった場合、対象から漏れている可能性もあるのか</a:t>
            </a:r>
          </a:p>
        </p:txBody>
      </p:sp>
      <p:sp>
        <p:nvSpPr>
          <p:cNvPr id="35" name="テキスト ボックス 34"/>
          <p:cNvSpPr txBox="1"/>
          <p:nvPr/>
        </p:nvSpPr>
        <p:spPr>
          <a:xfrm>
            <a:off x="6029176" y="5820803"/>
            <a:ext cx="2700000" cy="510778"/>
          </a:xfrm>
          <a:prstGeom prst="roundRect">
            <a:avLst/>
          </a:prstGeom>
          <a:solidFill>
            <a:schemeClr val="bg1"/>
          </a:solidFill>
        </p:spPr>
        <p:txBody>
          <a:bodyPr wrap="square" lIns="36000" tIns="0" rIns="0" bIns="0" rtlCol="0" anchor="ctr" anchorCtr="0">
            <a:spAutoFit/>
          </a:bodyPr>
          <a:lstStyle/>
          <a:p>
            <a:r>
              <a:rPr lang="ja-JP" altLang="en-US" sz="1000" dirty="0"/>
              <a:t>外観からはブロック塀だとわかりにくいものもあるが、これらも含めて調査ができているという理解でよろしいか</a:t>
            </a:r>
          </a:p>
        </p:txBody>
      </p:sp>
      <p:sp>
        <p:nvSpPr>
          <p:cNvPr id="38" name="テキスト ボックス 37"/>
          <p:cNvSpPr txBox="1"/>
          <p:nvPr/>
        </p:nvSpPr>
        <p:spPr>
          <a:xfrm>
            <a:off x="1" y="989794"/>
            <a:ext cx="9144000" cy="312265"/>
          </a:xfrm>
          <a:prstGeom prst="homePlate">
            <a:avLst>
              <a:gd name="adj" fmla="val 0"/>
            </a:avLst>
          </a:prstGeom>
          <a:solidFill>
            <a:srgbClr val="0033CC"/>
          </a:solidFill>
          <a:ln>
            <a:noFill/>
          </a:ln>
        </p:spPr>
        <p:txBody>
          <a:bodyPr wrap="square" lIns="91440" tIns="45720" rIns="91440" bIns="45720" rtlCol="0">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　ブロック塀等の耐震診断義務付け制度（案）</a:t>
            </a: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帰宅困難者対策</a:t>
            </a: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について</a:t>
            </a:r>
          </a:p>
        </p:txBody>
      </p:sp>
      <p:sp>
        <p:nvSpPr>
          <p:cNvPr id="54" name="テキスト ボックス 53"/>
          <p:cNvSpPr txBox="1"/>
          <p:nvPr/>
        </p:nvSpPr>
        <p:spPr>
          <a:xfrm>
            <a:off x="3179372" y="6053704"/>
            <a:ext cx="2700000" cy="340519"/>
          </a:xfrm>
          <a:prstGeom prst="roundRect">
            <a:avLst/>
          </a:prstGeom>
          <a:solidFill>
            <a:schemeClr val="bg1"/>
          </a:solidFill>
        </p:spPr>
        <p:txBody>
          <a:bodyPr wrap="square" lIns="36000" tIns="0" rIns="36000" bIns="0" rtlCol="0" anchor="ctr" anchorCtr="0">
            <a:spAutoFit/>
          </a:bodyPr>
          <a:lstStyle/>
          <a:p>
            <a:r>
              <a:rPr lang="ja-JP" altLang="en-US" sz="1000" dirty="0"/>
              <a:t>耐震診断を受ければよいことがあるというものでなければ先には進まない</a:t>
            </a:r>
          </a:p>
        </p:txBody>
      </p:sp>
      <p:sp>
        <p:nvSpPr>
          <p:cNvPr id="48" name="タイトル 1">
            <a:extLst>
              <a:ext uri="{FF2B5EF4-FFF2-40B4-BE49-F238E27FC236}">
                <a16:creationId xmlns:a16="http://schemas.microsoft.com/office/drawing/2014/main" id="{A4762FDE-7D0D-4404-9B8C-CDAA1AB081F1}"/>
              </a:ext>
            </a:extLst>
          </p:cNvPr>
          <p:cNvSpPr txBox="1">
            <a:spLocks/>
          </p:cNvSpPr>
          <p:nvPr/>
        </p:nvSpPr>
        <p:spPr>
          <a:xfrm>
            <a:off x="0" y="471050"/>
            <a:ext cx="7019925" cy="404813"/>
          </a:xfrm>
          <a:prstGeom prst="rect">
            <a:avLst/>
          </a:prstGeom>
        </p:spPr>
        <p:txBody>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2000" kern="0" dirty="0"/>
              <a:t>第</a:t>
            </a:r>
            <a:r>
              <a:rPr lang="en-US" altLang="ja-JP" sz="2000" kern="0" dirty="0"/>
              <a:t>8</a:t>
            </a:r>
            <a:r>
              <a:rPr lang="ja-JP" altLang="en-US" sz="2000" kern="0" dirty="0"/>
              <a:t>回大阪府耐震改修促進計画審議会　委員意見まとめ　</a:t>
            </a:r>
          </a:p>
        </p:txBody>
      </p:sp>
      <p:sp>
        <p:nvSpPr>
          <p:cNvPr id="2" name="スライド番号プレースホルダー 1"/>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1</a:t>
            </a:fld>
            <a:endParaRPr lang="en-US" altLang="ja-JP">
              <a:solidFill>
                <a:srgbClr val="000000"/>
              </a:solidFill>
            </a:endParaRPr>
          </a:p>
        </p:txBody>
      </p:sp>
    </p:spTree>
    <p:extLst>
      <p:ext uri="{BB962C8B-B14F-4D97-AF65-F5344CB8AC3E}">
        <p14:creationId xmlns:p14="http://schemas.microsoft.com/office/powerpoint/2010/main" val="3274410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耐震化を優先する路線について</a:t>
            </a:r>
            <a:endParaRPr kumimoji="1" lang="ja-JP" altLang="en-US" dirty="0"/>
          </a:p>
        </p:txBody>
      </p:sp>
      <p:sp>
        <p:nvSpPr>
          <p:cNvPr id="4" name="スライド番号プレースホルダー 3"/>
          <p:cNvSpPr>
            <a:spLocks noGrp="1"/>
          </p:cNvSpPr>
          <p:nvPr>
            <p:ph type="sldNum" sz="quarter" idx="12"/>
          </p:nvPr>
        </p:nvSpPr>
        <p:spPr>
          <a:xfrm>
            <a:off x="7010400" y="6667504"/>
            <a:ext cx="2133600" cy="287337"/>
          </a:xfrm>
        </p:spPr>
        <p:txBody>
          <a:bodyPr/>
          <a:lstStyle/>
          <a:p>
            <a:pPr>
              <a:defRPr/>
            </a:pPr>
            <a:fld id="{09954CD4-AF95-4C78-B160-84012AB9CEDB}" type="slidenum">
              <a:rPr lang="en-US" altLang="ja-JP" smtClean="0">
                <a:solidFill>
                  <a:srgbClr val="000000"/>
                </a:solidFill>
              </a:rPr>
              <a:pPr>
                <a:defRPr/>
              </a:pPr>
              <a:t>2</a:t>
            </a:fld>
            <a:endParaRPr lang="en-US" altLang="ja-JP">
              <a:solidFill>
                <a:srgbClr val="000000"/>
              </a:solidFill>
            </a:endParaRPr>
          </a:p>
        </p:txBody>
      </p:sp>
      <p:sp>
        <p:nvSpPr>
          <p:cNvPr id="3" name="正方形/長方形 2">
            <a:extLst>
              <a:ext uri="{FF2B5EF4-FFF2-40B4-BE49-F238E27FC236}">
                <a16:creationId xmlns:a16="http://schemas.microsoft.com/office/drawing/2014/main" id="{9E5A7D1E-E802-4433-A28E-0CCE4B0C61C5}"/>
              </a:ext>
            </a:extLst>
          </p:cNvPr>
          <p:cNvSpPr/>
          <p:nvPr/>
        </p:nvSpPr>
        <p:spPr>
          <a:xfrm>
            <a:off x="123157" y="1649190"/>
            <a:ext cx="4470399" cy="50305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67835763-7BC3-4956-AE2F-53D2F7241FF0}"/>
              </a:ext>
            </a:extLst>
          </p:cNvPr>
          <p:cNvSpPr/>
          <p:nvPr/>
        </p:nvSpPr>
        <p:spPr>
          <a:xfrm>
            <a:off x="4699973" y="1649189"/>
            <a:ext cx="4309558" cy="5030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9DF48B60-390B-429D-9A08-419C00273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207" y="2781199"/>
            <a:ext cx="4050041" cy="3440310"/>
          </a:xfrm>
          <a:prstGeom prst="rect">
            <a:avLst/>
          </a:prstGeom>
        </p:spPr>
      </p:pic>
      <p:sp>
        <p:nvSpPr>
          <p:cNvPr id="14" name="フリーフォーム: 図形 13">
            <a:extLst>
              <a:ext uri="{FF2B5EF4-FFF2-40B4-BE49-F238E27FC236}">
                <a16:creationId xmlns:a16="http://schemas.microsoft.com/office/drawing/2014/main" id="{00E7216D-9087-4B2B-8786-EBA344C686F6}"/>
              </a:ext>
            </a:extLst>
          </p:cNvPr>
          <p:cNvSpPr/>
          <p:nvPr/>
        </p:nvSpPr>
        <p:spPr>
          <a:xfrm>
            <a:off x="1437901" y="3002965"/>
            <a:ext cx="1181100" cy="2305050"/>
          </a:xfrm>
          <a:custGeom>
            <a:avLst/>
            <a:gdLst>
              <a:gd name="connsiteX0" fmla="*/ 0 w 1181100"/>
              <a:gd name="connsiteY0" fmla="*/ 0 h 2305050"/>
              <a:gd name="connsiteX1" fmla="*/ 38100 w 1181100"/>
              <a:gd name="connsiteY1" fmla="*/ 120650 h 2305050"/>
              <a:gd name="connsiteX2" fmla="*/ 38100 w 1181100"/>
              <a:gd name="connsiteY2" fmla="*/ 120650 h 2305050"/>
              <a:gd name="connsiteX3" fmla="*/ 127000 w 1181100"/>
              <a:gd name="connsiteY3" fmla="*/ 171450 h 2305050"/>
              <a:gd name="connsiteX4" fmla="*/ 222250 w 1181100"/>
              <a:gd name="connsiteY4" fmla="*/ 266700 h 2305050"/>
              <a:gd name="connsiteX5" fmla="*/ 311150 w 1181100"/>
              <a:gd name="connsiteY5" fmla="*/ 438150 h 2305050"/>
              <a:gd name="connsiteX6" fmla="*/ 400050 w 1181100"/>
              <a:gd name="connsiteY6" fmla="*/ 546100 h 2305050"/>
              <a:gd name="connsiteX7" fmla="*/ 444500 w 1181100"/>
              <a:gd name="connsiteY7" fmla="*/ 673100 h 2305050"/>
              <a:gd name="connsiteX8" fmla="*/ 558800 w 1181100"/>
              <a:gd name="connsiteY8" fmla="*/ 717550 h 2305050"/>
              <a:gd name="connsiteX9" fmla="*/ 622300 w 1181100"/>
              <a:gd name="connsiteY9" fmla="*/ 812800 h 2305050"/>
              <a:gd name="connsiteX10" fmla="*/ 698500 w 1181100"/>
              <a:gd name="connsiteY10" fmla="*/ 939800 h 2305050"/>
              <a:gd name="connsiteX11" fmla="*/ 730250 w 1181100"/>
              <a:gd name="connsiteY11" fmla="*/ 1104900 h 2305050"/>
              <a:gd name="connsiteX12" fmla="*/ 812800 w 1181100"/>
              <a:gd name="connsiteY12" fmla="*/ 1282700 h 2305050"/>
              <a:gd name="connsiteX13" fmla="*/ 933450 w 1181100"/>
              <a:gd name="connsiteY13" fmla="*/ 1441450 h 2305050"/>
              <a:gd name="connsiteX14" fmla="*/ 971550 w 1181100"/>
              <a:gd name="connsiteY14" fmla="*/ 1600200 h 2305050"/>
              <a:gd name="connsiteX15" fmla="*/ 1016000 w 1181100"/>
              <a:gd name="connsiteY15" fmla="*/ 1739900 h 2305050"/>
              <a:gd name="connsiteX16" fmla="*/ 990600 w 1181100"/>
              <a:gd name="connsiteY16" fmla="*/ 1809750 h 2305050"/>
              <a:gd name="connsiteX17" fmla="*/ 1009650 w 1181100"/>
              <a:gd name="connsiteY17" fmla="*/ 1968500 h 2305050"/>
              <a:gd name="connsiteX18" fmla="*/ 996950 w 1181100"/>
              <a:gd name="connsiteY18" fmla="*/ 2038350 h 2305050"/>
              <a:gd name="connsiteX19" fmla="*/ 1047750 w 1181100"/>
              <a:gd name="connsiteY19" fmla="*/ 2190750 h 2305050"/>
              <a:gd name="connsiteX20" fmla="*/ 1073150 w 1181100"/>
              <a:gd name="connsiteY20" fmla="*/ 2216150 h 2305050"/>
              <a:gd name="connsiteX21" fmla="*/ 1111250 w 1181100"/>
              <a:gd name="connsiteY21" fmla="*/ 2222500 h 2305050"/>
              <a:gd name="connsiteX22" fmla="*/ 1123950 w 1181100"/>
              <a:gd name="connsiteY22" fmla="*/ 2273300 h 2305050"/>
              <a:gd name="connsiteX23" fmla="*/ 1123950 w 1181100"/>
              <a:gd name="connsiteY23" fmla="*/ 2273300 h 2305050"/>
              <a:gd name="connsiteX24" fmla="*/ 1181100 w 1181100"/>
              <a:gd name="connsiteY24" fmla="*/ 2305050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1100" h="2305050">
                <a:moveTo>
                  <a:pt x="0" y="0"/>
                </a:moveTo>
                <a:lnTo>
                  <a:pt x="38100" y="120650"/>
                </a:lnTo>
                <a:lnTo>
                  <a:pt x="38100" y="120650"/>
                </a:lnTo>
                <a:lnTo>
                  <a:pt x="127000" y="171450"/>
                </a:lnTo>
                <a:lnTo>
                  <a:pt x="222250" y="266700"/>
                </a:lnTo>
                <a:lnTo>
                  <a:pt x="311150" y="438150"/>
                </a:lnTo>
                <a:lnTo>
                  <a:pt x="400050" y="546100"/>
                </a:lnTo>
                <a:lnTo>
                  <a:pt x="444500" y="673100"/>
                </a:lnTo>
                <a:lnTo>
                  <a:pt x="558800" y="717550"/>
                </a:lnTo>
                <a:lnTo>
                  <a:pt x="622300" y="812800"/>
                </a:lnTo>
                <a:lnTo>
                  <a:pt x="698500" y="939800"/>
                </a:lnTo>
                <a:lnTo>
                  <a:pt x="730250" y="1104900"/>
                </a:lnTo>
                <a:lnTo>
                  <a:pt x="812800" y="1282700"/>
                </a:lnTo>
                <a:lnTo>
                  <a:pt x="933450" y="1441450"/>
                </a:lnTo>
                <a:lnTo>
                  <a:pt x="971550" y="1600200"/>
                </a:lnTo>
                <a:lnTo>
                  <a:pt x="1016000" y="1739900"/>
                </a:lnTo>
                <a:lnTo>
                  <a:pt x="990600" y="1809750"/>
                </a:lnTo>
                <a:lnTo>
                  <a:pt x="1009650" y="1968500"/>
                </a:lnTo>
                <a:lnTo>
                  <a:pt x="996950" y="2038350"/>
                </a:lnTo>
                <a:lnTo>
                  <a:pt x="1047750" y="2190750"/>
                </a:lnTo>
                <a:lnTo>
                  <a:pt x="1073150" y="2216150"/>
                </a:lnTo>
                <a:lnTo>
                  <a:pt x="1111250" y="2222500"/>
                </a:lnTo>
                <a:lnTo>
                  <a:pt x="1123950" y="2273300"/>
                </a:lnTo>
                <a:lnTo>
                  <a:pt x="1123950" y="2273300"/>
                </a:lnTo>
                <a:lnTo>
                  <a:pt x="1181100" y="23050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D6179DEC-F482-48DD-A9C8-AD7FA38AD8CF}"/>
              </a:ext>
            </a:extLst>
          </p:cNvPr>
          <p:cNvSpPr/>
          <p:nvPr/>
        </p:nvSpPr>
        <p:spPr>
          <a:xfrm>
            <a:off x="2631701" y="5320715"/>
            <a:ext cx="254000" cy="622300"/>
          </a:xfrm>
          <a:custGeom>
            <a:avLst/>
            <a:gdLst>
              <a:gd name="connsiteX0" fmla="*/ 0 w 254000"/>
              <a:gd name="connsiteY0" fmla="*/ 0 h 622300"/>
              <a:gd name="connsiteX1" fmla="*/ 50800 w 254000"/>
              <a:gd name="connsiteY1" fmla="*/ 107950 h 622300"/>
              <a:gd name="connsiteX2" fmla="*/ 76200 w 254000"/>
              <a:gd name="connsiteY2" fmla="*/ 209550 h 622300"/>
              <a:gd name="connsiteX3" fmla="*/ 152400 w 254000"/>
              <a:gd name="connsiteY3" fmla="*/ 336550 h 622300"/>
              <a:gd name="connsiteX4" fmla="*/ 196850 w 254000"/>
              <a:gd name="connsiteY4" fmla="*/ 431800 h 622300"/>
              <a:gd name="connsiteX5" fmla="*/ 241300 w 254000"/>
              <a:gd name="connsiteY5" fmla="*/ 539750 h 622300"/>
              <a:gd name="connsiteX6" fmla="*/ 254000 w 254000"/>
              <a:gd name="connsiteY6" fmla="*/ 62230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622300">
                <a:moveTo>
                  <a:pt x="0" y="0"/>
                </a:moveTo>
                <a:lnTo>
                  <a:pt x="50800" y="107950"/>
                </a:lnTo>
                <a:lnTo>
                  <a:pt x="76200" y="209550"/>
                </a:lnTo>
                <a:lnTo>
                  <a:pt x="152400" y="336550"/>
                </a:lnTo>
                <a:lnTo>
                  <a:pt x="196850" y="431800"/>
                </a:lnTo>
                <a:lnTo>
                  <a:pt x="241300" y="539750"/>
                </a:lnTo>
                <a:lnTo>
                  <a:pt x="254000" y="622300"/>
                </a:ln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D155163C-60A4-4D6F-80CE-5312946EA9B6}"/>
              </a:ext>
            </a:extLst>
          </p:cNvPr>
          <p:cNvSpPr/>
          <p:nvPr/>
        </p:nvSpPr>
        <p:spPr>
          <a:xfrm>
            <a:off x="2412626" y="5086531"/>
            <a:ext cx="412750" cy="412750"/>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5DDC656-2C01-4394-9462-61EA0701FEA2}"/>
              </a:ext>
            </a:extLst>
          </p:cNvPr>
          <p:cNvSpPr txBox="1"/>
          <p:nvPr/>
        </p:nvSpPr>
        <p:spPr>
          <a:xfrm>
            <a:off x="1018801" y="5790622"/>
            <a:ext cx="927100" cy="4308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kumimoji="1" lang="ja-JP" altLang="en-US" sz="1100" dirty="0"/>
              <a:t>石仏交差点までを指定</a:t>
            </a:r>
          </a:p>
        </p:txBody>
      </p:sp>
      <p:sp>
        <p:nvSpPr>
          <p:cNvPr id="19" name="フリーフォーム: 図形 18">
            <a:extLst>
              <a:ext uri="{FF2B5EF4-FFF2-40B4-BE49-F238E27FC236}">
                <a16:creationId xmlns:a16="http://schemas.microsoft.com/office/drawing/2014/main" id="{CEEFA1F3-8483-4A3C-9BBD-9C016164EA09}"/>
              </a:ext>
            </a:extLst>
          </p:cNvPr>
          <p:cNvSpPr/>
          <p:nvPr/>
        </p:nvSpPr>
        <p:spPr>
          <a:xfrm>
            <a:off x="2206251" y="3104221"/>
            <a:ext cx="704850" cy="1117600"/>
          </a:xfrm>
          <a:custGeom>
            <a:avLst/>
            <a:gdLst>
              <a:gd name="connsiteX0" fmla="*/ 0 w 704850"/>
              <a:gd name="connsiteY0" fmla="*/ 0 h 1117600"/>
              <a:gd name="connsiteX1" fmla="*/ 25400 w 704850"/>
              <a:gd name="connsiteY1" fmla="*/ 63500 h 1117600"/>
              <a:gd name="connsiteX2" fmla="*/ 63500 w 704850"/>
              <a:gd name="connsiteY2" fmla="*/ 209550 h 1117600"/>
              <a:gd name="connsiteX3" fmla="*/ 146050 w 704850"/>
              <a:gd name="connsiteY3" fmla="*/ 355600 h 1117600"/>
              <a:gd name="connsiteX4" fmla="*/ 184150 w 704850"/>
              <a:gd name="connsiteY4" fmla="*/ 425450 h 1117600"/>
              <a:gd name="connsiteX5" fmla="*/ 254000 w 704850"/>
              <a:gd name="connsiteY5" fmla="*/ 692150 h 1117600"/>
              <a:gd name="connsiteX6" fmla="*/ 285750 w 704850"/>
              <a:gd name="connsiteY6" fmla="*/ 787400 h 1117600"/>
              <a:gd name="connsiteX7" fmla="*/ 311150 w 704850"/>
              <a:gd name="connsiteY7" fmla="*/ 825500 h 1117600"/>
              <a:gd name="connsiteX8" fmla="*/ 342900 w 704850"/>
              <a:gd name="connsiteY8" fmla="*/ 863600 h 1117600"/>
              <a:gd name="connsiteX9" fmla="*/ 342900 w 704850"/>
              <a:gd name="connsiteY9" fmla="*/ 1003300 h 1117600"/>
              <a:gd name="connsiteX10" fmla="*/ 393700 w 704850"/>
              <a:gd name="connsiteY10" fmla="*/ 1028700 h 1117600"/>
              <a:gd name="connsiteX11" fmla="*/ 654050 w 704850"/>
              <a:gd name="connsiteY11" fmla="*/ 1117600 h 1117600"/>
              <a:gd name="connsiteX12" fmla="*/ 704850 w 704850"/>
              <a:gd name="connsiteY12" fmla="*/ 111760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850" h="1117600">
                <a:moveTo>
                  <a:pt x="0" y="0"/>
                </a:moveTo>
                <a:lnTo>
                  <a:pt x="25400" y="63500"/>
                </a:lnTo>
                <a:lnTo>
                  <a:pt x="63500" y="209550"/>
                </a:lnTo>
                <a:lnTo>
                  <a:pt x="146050" y="355600"/>
                </a:lnTo>
                <a:lnTo>
                  <a:pt x="184150" y="425450"/>
                </a:lnTo>
                <a:lnTo>
                  <a:pt x="254000" y="692150"/>
                </a:lnTo>
                <a:lnTo>
                  <a:pt x="285750" y="787400"/>
                </a:lnTo>
                <a:lnTo>
                  <a:pt x="311150" y="825500"/>
                </a:lnTo>
                <a:lnTo>
                  <a:pt x="342900" y="863600"/>
                </a:lnTo>
                <a:lnTo>
                  <a:pt x="342900" y="1003300"/>
                </a:lnTo>
                <a:lnTo>
                  <a:pt x="393700" y="1028700"/>
                </a:lnTo>
                <a:lnTo>
                  <a:pt x="654050" y="1117600"/>
                </a:lnTo>
                <a:lnTo>
                  <a:pt x="704850" y="11176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049D3404-D868-42D5-BD20-260FD6C219C8}"/>
              </a:ext>
            </a:extLst>
          </p:cNvPr>
          <p:cNvSpPr/>
          <p:nvPr/>
        </p:nvSpPr>
        <p:spPr>
          <a:xfrm>
            <a:off x="2704726" y="4062369"/>
            <a:ext cx="412750" cy="412750"/>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図形 21">
            <a:extLst>
              <a:ext uri="{FF2B5EF4-FFF2-40B4-BE49-F238E27FC236}">
                <a16:creationId xmlns:a16="http://schemas.microsoft.com/office/drawing/2014/main" id="{D27F4C80-7DE5-4C4E-8B18-0AA2B09B76BF}"/>
              </a:ext>
            </a:extLst>
          </p:cNvPr>
          <p:cNvSpPr/>
          <p:nvPr/>
        </p:nvSpPr>
        <p:spPr>
          <a:xfrm>
            <a:off x="2923801" y="4224996"/>
            <a:ext cx="981075" cy="669925"/>
          </a:xfrm>
          <a:custGeom>
            <a:avLst/>
            <a:gdLst>
              <a:gd name="connsiteX0" fmla="*/ 0 w 981075"/>
              <a:gd name="connsiteY0" fmla="*/ 6350 h 669925"/>
              <a:gd name="connsiteX1" fmla="*/ 57150 w 981075"/>
              <a:gd name="connsiteY1" fmla="*/ 0 h 669925"/>
              <a:gd name="connsiteX2" fmla="*/ 88900 w 981075"/>
              <a:gd name="connsiteY2" fmla="*/ 95250 h 669925"/>
              <a:gd name="connsiteX3" fmla="*/ 107950 w 981075"/>
              <a:gd name="connsiteY3" fmla="*/ 117475 h 669925"/>
              <a:gd name="connsiteX4" fmla="*/ 142875 w 981075"/>
              <a:gd name="connsiteY4" fmla="*/ 142875 h 669925"/>
              <a:gd name="connsiteX5" fmla="*/ 184150 w 981075"/>
              <a:gd name="connsiteY5" fmla="*/ 152400 h 669925"/>
              <a:gd name="connsiteX6" fmla="*/ 200025 w 981075"/>
              <a:gd name="connsiteY6" fmla="*/ 193675 h 669925"/>
              <a:gd name="connsiteX7" fmla="*/ 206375 w 981075"/>
              <a:gd name="connsiteY7" fmla="*/ 260350 h 669925"/>
              <a:gd name="connsiteX8" fmla="*/ 206375 w 981075"/>
              <a:gd name="connsiteY8" fmla="*/ 292100 h 669925"/>
              <a:gd name="connsiteX9" fmla="*/ 241300 w 981075"/>
              <a:gd name="connsiteY9" fmla="*/ 323850 h 669925"/>
              <a:gd name="connsiteX10" fmla="*/ 279400 w 981075"/>
              <a:gd name="connsiteY10" fmla="*/ 355600 h 669925"/>
              <a:gd name="connsiteX11" fmla="*/ 301625 w 981075"/>
              <a:gd name="connsiteY11" fmla="*/ 365125 h 669925"/>
              <a:gd name="connsiteX12" fmla="*/ 301625 w 981075"/>
              <a:gd name="connsiteY12" fmla="*/ 396875 h 669925"/>
              <a:gd name="connsiteX13" fmla="*/ 333375 w 981075"/>
              <a:gd name="connsiteY13" fmla="*/ 419100 h 669925"/>
              <a:gd name="connsiteX14" fmla="*/ 365125 w 981075"/>
              <a:gd name="connsiteY14" fmla="*/ 434975 h 669925"/>
              <a:gd name="connsiteX15" fmla="*/ 381000 w 981075"/>
              <a:gd name="connsiteY15" fmla="*/ 450850 h 669925"/>
              <a:gd name="connsiteX16" fmla="*/ 396875 w 981075"/>
              <a:gd name="connsiteY16" fmla="*/ 476250 h 669925"/>
              <a:gd name="connsiteX17" fmla="*/ 406400 w 981075"/>
              <a:gd name="connsiteY17" fmla="*/ 488950 h 669925"/>
              <a:gd name="connsiteX18" fmla="*/ 434975 w 981075"/>
              <a:gd name="connsiteY18" fmla="*/ 488950 h 669925"/>
              <a:gd name="connsiteX19" fmla="*/ 495300 w 981075"/>
              <a:gd name="connsiteY19" fmla="*/ 504825 h 669925"/>
              <a:gd name="connsiteX20" fmla="*/ 536575 w 981075"/>
              <a:gd name="connsiteY20" fmla="*/ 511175 h 669925"/>
              <a:gd name="connsiteX21" fmla="*/ 536575 w 981075"/>
              <a:gd name="connsiteY21" fmla="*/ 511175 h 669925"/>
              <a:gd name="connsiteX22" fmla="*/ 581025 w 981075"/>
              <a:gd name="connsiteY22" fmla="*/ 488950 h 669925"/>
              <a:gd name="connsiteX23" fmla="*/ 625475 w 981075"/>
              <a:gd name="connsiteY23" fmla="*/ 488950 h 669925"/>
              <a:gd name="connsiteX24" fmla="*/ 647700 w 981075"/>
              <a:gd name="connsiteY24" fmla="*/ 501650 h 669925"/>
              <a:gd name="connsiteX25" fmla="*/ 723900 w 981075"/>
              <a:gd name="connsiteY25" fmla="*/ 577850 h 669925"/>
              <a:gd name="connsiteX26" fmla="*/ 768350 w 981075"/>
              <a:gd name="connsiteY26" fmla="*/ 635000 h 669925"/>
              <a:gd name="connsiteX27" fmla="*/ 800100 w 981075"/>
              <a:gd name="connsiteY27" fmla="*/ 635000 h 669925"/>
              <a:gd name="connsiteX28" fmla="*/ 831850 w 981075"/>
              <a:gd name="connsiteY28" fmla="*/ 635000 h 669925"/>
              <a:gd name="connsiteX29" fmla="*/ 914400 w 981075"/>
              <a:gd name="connsiteY29" fmla="*/ 635000 h 669925"/>
              <a:gd name="connsiteX30" fmla="*/ 981075 w 981075"/>
              <a:gd name="connsiteY30" fmla="*/ 669925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81075" h="669925">
                <a:moveTo>
                  <a:pt x="0" y="6350"/>
                </a:moveTo>
                <a:lnTo>
                  <a:pt x="57150" y="0"/>
                </a:lnTo>
                <a:lnTo>
                  <a:pt x="88900" y="95250"/>
                </a:lnTo>
                <a:lnTo>
                  <a:pt x="107950" y="117475"/>
                </a:lnTo>
                <a:lnTo>
                  <a:pt x="142875" y="142875"/>
                </a:lnTo>
                <a:lnTo>
                  <a:pt x="184150" y="152400"/>
                </a:lnTo>
                <a:lnTo>
                  <a:pt x="200025" y="193675"/>
                </a:lnTo>
                <a:lnTo>
                  <a:pt x="206375" y="260350"/>
                </a:lnTo>
                <a:lnTo>
                  <a:pt x="206375" y="292100"/>
                </a:lnTo>
                <a:lnTo>
                  <a:pt x="241300" y="323850"/>
                </a:lnTo>
                <a:lnTo>
                  <a:pt x="279400" y="355600"/>
                </a:lnTo>
                <a:lnTo>
                  <a:pt x="301625" y="365125"/>
                </a:lnTo>
                <a:lnTo>
                  <a:pt x="301625" y="396875"/>
                </a:lnTo>
                <a:lnTo>
                  <a:pt x="333375" y="419100"/>
                </a:lnTo>
                <a:lnTo>
                  <a:pt x="365125" y="434975"/>
                </a:lnTo>
                <a:lnTo>
                  <a:pt x="381000" y="450850"/>
                </a:lnTo>
                <a:lnTo>
                  <a:pt x="396875" y="476250"/>
                </a:lnTo>
                <a:lnTo>
                  <a:pt x="406400" y="488950"/>
                </a:lnTo>
                <a:lnTo>
                  <a:pt x="434975" y="488950"/>
                </a:lnTo>
                <a:lnTo>
                  <a:pt x="495300" y="504825"/>
                </a:lnTo>
                <a:lnTo>
                  <a:pt x="536575" y="511175"/>
                </a:lnTo>
                <a:lnTo>
                  <a:pt x="536575" y="511175"/>
                </a:lnTo>
                <a:lnTo>
                  <a:pt x="581025" y="488950"/>
                </a:lnTo>
                <a:lnTo>
                  <a:pt x="625475" y="488950"/>
                </a:lnTo>
                <a:lnTo>
                  <a:pt x="647700" y="501650"/>
                </a:lnTo>
                <a:lnTo>
                  <a:pt x="723900" y="577850"/>
                </a:lnTo>
                <a:lnTo>
                  <a:pt x="768350" y="635000"/>
                </a:lnTo>
                <a:lnTo>
                  <a:pt x="800100" y="635000"/>
                </a:lnTo>
                <a:lnTo>
                  <a:pt x="831850" y="635000"/>
                </a:lnTo>
                <a:lnTo>
                  <a:pt x="914400" y="635000"/>
                </a:lnTo>
                <a:lnTo>
                  <a:pt x="981075" y="669925"/>
                </a:ln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E8A0A3EB-964B-4F67-B0C2-7AF4D4623029}"/>
              </a:ext>
            </a:extLst>
          </p:cNvPr>
          <p:cNvSpPr txBox="1"/>
          <p:nvPr/>
        </p:nvSpPr>
        <p:spPr>
          <a:xfrm>
            <a:off x="3387350" y="3502292"/>
            <a:ext cx="1085987" cy="4308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kumimoji="1" lang="ja-JP" altLang="en-US" sz="1100" dirty="0"/>
              <a:t>板持南交差点までを指定</a:t>
            </a:r>
          </a:p>
        </p:txBody>
      </p:sp>
      <p:cxnSp>
        <p:nvCxnSpPr>
          <p:cNvPr id="25" name="直線コネクタ 24">
            <a:extLst>
              <a:ext uri="{FF2B5EF4-FFF2-40B4-BE49-F238E27FC236}">
                <a16:creationId xmlns:a16="http://schemas.microsoft.com/office/drawing/2014/main" id="{FCBA0C06-1BA5-42A9-89B3-F934C290F927}"/>
              </a:ext>
            </a:extLst>
          </p:cNvPr>
          <p:cNvCxnSpPr/>
          <p:nvPr/>
        </p:nvCxnSpPr>
        <p:spPr>
          <a:xfrm>
            <a:off x="1945901" y="579062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BC81F1A8-D16D-4A8F-8F32-C65D65425F33}"/>
              </a:ext>
            </a:extLst>
          </p:cNvPr>
          <p:cNvCxnSpPr>
            <a:cxnSpLocks/>
          </p:cNvCxnSpPr>
          <p:nvPr/>
        </p:nvCxnSpPr>
        <p:spPr>
          <a:xfrm flipV="1">
            <a:off x="1945901" y="5479500"/>
            <a:ext cx="511625" cy="311123"/>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F0233C57-D4AC-408C-A183-831C2E5FAE94}"/>
              </a:ext>
            </a:extLst>
          </p:cNvPr>
          <p:cNvCxnSpPr>
            <a:endCxn id="20" idx="7"/>
          </p:cNvCxnSpPr>
          <p:nvPr/>
        </p:nvCxnSpPr>
        <p:spPr>
          <a:xfrm flipH="1">
            <a:off x="3057030" y="3933179"/>
            <a:ext cx="330320" cy="189636"/>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355700E6-A235-4C7C-BA82-6784D5A5ACC7}"/>
              </a:ext>
            </a:extLst>
          </p:cNvPr>
          <p:cNvSpPr txBox="1"/>
          <p:nvPr/>
        </p:nvSpPr>
        <p:spPr>
          <a:xfrm>
            <a:off x="258592" y="1744011"/>
            <a:ext cx="4127958" cy="769441"/>
          </a:xfrm>
          <a:prstGeom prst="rect">
            <a:avLst/>
          </a:prstGeom>
          <a:solidFill>
            <a:schemeClr val="bg1"/>
          </a:solidFill>
          <a:ln>
            <a:solidFill>
              <a:schemeClr val="tx1"/>
            </a:solidFill>
          </a:ln>
          <a:effectLst/>
        </p:spPr>
        <p:txBody>
          <a:bodyPr wrap="square" rtlCol="0">
            <a:spAutoFit/>
          </a:bodyPr>
          <a:lstStyle/>
          <a:p>
            <a:r>
              <a:rPr lang="ja-JP" altLang="en-US" sz="1100" dirty="0">
                <a:latin typeface="Meiryo UI" panose="020B0604030504040204" pitchFamily="50" charset="-128"/>
                <a:ea typeface="Meiryo UI" panose="020B0604030504040204" pitchFamily="50" charset="-128"/>
              </a:rPr>
              <a:t>山間部（国道</a:t>
            </a:r>
            <a:r>
              <a:rPr lang="en-US" altLang="ja-JP" sz="1100" dirty="0">
                <a:latin typeface="Meiryo UI" panose="020B0604030504040204" pitchFamily="50" charset="-128"/>
                <a:ea typeface="Meiryo UI" panose="020B0604030504040204" pitchFamily="50" charset="-128"/>
              </a:rPr>
              <a:t>309</a:t>
            </a:r>
            <a:r>
              <a:rPr lang="ja-JP" altLang="en-US" sz="1100" dirty="0">
                <a:latin typeface="Meiryo UI" panose="020B0604030504040204" pitchFamily="50" charset="-128"/>
                <a:ea typeface="Meiryo UI" panose="020B0604030504040204" pitchFamily="50" charset="-128"/>
              </a:rPr>
              <a:t>号、国道</a:t>
            </a:r>
            <a:r>
              <a:rPr lang="en-US" altLang="ja-JP" sz="1100" dirty="0">
                <a:latin typeface="Meiryo UI" panose="020B0604030504040204" pitchFamily="50" charset="-128"/>
                <a:ea typeface="Meiryo UI" panose="020B0604030504040204" pitchFamily="50" charset="-128"/>
              </a:rPr>
              <a:t>371</a:t>
            </a:r>
            <a:r>
              <a:rPr lang="ja-JP" altLang="en-US" sz="1100" dirty="0">
                <a:latin typeface="Meiryo UI" panose="020B0604030504040204" pitchFamily="50" charset="-128"/>
                <a:ea typeface="Meiryo UI" panose="020B0604030504040204" pitchFamily="50" charset="-128"/>
              </a:rPr>
              <a:t>号）</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徒歩帰宅ルートは府県境まで想定されている。</a:t>
            </a:r>
            <a:endParaRPr kumimoji="1" lang="en-US" altLang="ja-JP" sz="1100" dirty="0">
              <a:latin typeface="Meiryo UI" panose="020B0604030504040204" pitchFamily="50" charset="-128"/>
              <a:ea typeface="Meiryo UI" panose="020B0604030504040204" pitchFamily="50" charset="-128"/>
            </a:endParaRPr>
          </a:p>
          <a:p>
            <a:pPr marL="174625" indent="-174625"/>
            <a:r>
              <a:rPr lang="ja-JP" altLang="en-US" sz="1100" dirty="0">
                <a:latin typeface="Meiryo UI" panose="020B0604030504040204" pitchFamily="50" charset="-128"/>
                <a:ea typeface="Meiryo UI" panose="020B0604030504040204" pitchFamily="50" charset="-128"/>
              </a:rPr>
              <a:t>○　人家が多くあり、一定数の歩行者の利用が想定される</a:t>
            </a:r>
            <a:r>
              <a:rPr lang="ja-JP" altLang="en-US" sz="1100" u="sng" dirty="0">
                <a:solidFill>
                  <a:srgbClr val="FF0000"/>
                </a:solidFill>
                <a:latin typeface="Meiryo UI" panose="020B0604030504040204" pitchFamily="50" charset="-128"/>
                <a:ea typeface="Meiryo UI" panose="020B0604030504040204" pitchFamily="50" charset="-128"/>
              </a:rPr>
              <a:t>都心</a:t>
            </a:r>
            <a:r>
              <a:rPr lang="en-US" altLang="ja-JP" sz="1100" u="sng" baseline="30000" dirty="0">
                <a:solidFill>
                  <a:srgbClr val="FF0000"/>
                </a:solidFill>
                <a:latin typeface="Meiryo UI" panose="020B0604030504040204" pitchFamily="50" charset="-128"/>
                <a:ea typeface="Meiryo UI" panose="020B0604030504040204" pitchFamily="50" charset="-128"/>
              </a:rPr>
              <a:t>※</a:t>
            </a:r>
            <a:r>
              <a:rPr lang="ja-JP" altLang="en-US" sz="1100" u="sng" baseline="30000" dirty="0">
                <a:solidFill>
                  <a:srgbClr val="FF0000"/>
                </a:solidFill>
                <a:latin typeface="Meiryo UI" panose="020B0604030504040204" pitchFamily="50" charset="-128"/>
                <a:ea typeface="Meiryo UI" panose="020B0604030504040204" pitchFamily="50" charset="-128"/>
              </a:rPr>
              <a:t>１</a:t>
            </a:r>
            <a:r>
              <a:rPr lang="ja-JP" altLang="en-US" sz="1100" dirty="0">
                <a:latin typeface="Meiryo UI" panose="020B0604030504040204" pitchFamily="50" charset="-128"/>
                <a:ea typeface="Meiryo UI" panose="020B0604030504040204" pitchFamily="50" charset="-128"/>
              </a:rPr>
              <a:t>から　　ＤＩＤ地区の範囲内の指定とする。</a:t>
            </a:r>
            <a:endParaRPr lang="en-US" altLang="ja-JP" sz="11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FC007BFE-42DB-4218-BBE4-9645FCA814D5}"/>
              </a:ext>
            </a:extLst>
          </p:cNvPr>
          <p:cNvSpPr txBox="1"/>
          <p:nvPr/>
        </p:nvSpPr>
        <p:spPr>
          <a:xfrm>
            <a:off x="93940" y="1029048"/>
            <a:ext cx="8885245" cy="584775"/>
          </a:xfrm>
          <a:prstGeom prst="rect">
            <a:avLst/>
          </a:prstGeom>
          <a:noFill/>
        </p:spPr>
        <p:txBody>
          <a:bodyPr wrap="square" rtlCol="0">
            <a:spAutoFit/>
          </a:bodyPr>
          <a:lstStyle>
            <a:defPPr>
              <a:defRPr lang="ja-JP"/>
            </a:defPPr>
            <a:lvl1pPr>
              <a:defRPr sz="1600">
                <a:latin typeface="Meiryo UI" panose="020B0604030504040204" pitchFamily="50" charset="-128"/>
                <a:ea typeface="Meiryo UI" panose="020B0604030504040204" pitchFamily="50" charset="-128"/>
              </a:defRPr>
            </a:lvl1pPr>
          </a:lstStyle>
          <a:p>
            <a:r>
              <a:rPr lang="ja-JP" altLang="en-US" dirty="0"/>
              <a:t>山間部と都心部について、歩行者が徒歩帰宅時に実際に歩く路線を想定し、かつ早期に沿道建築物の耐震化を図り機能の確保が可能かという視点で路線を指定する。</a:t>
            </a:r>
            <a:endParaRPr lang="en-US" altLang="ja-JP" dirty="0"/>
          </a:p>
        </p:txBody>
      </p:sp>
      <p:sp>
        <p:nvSpPr>
          <p:cNvPr id="33" name="テキスト ボックス 32">
            <a:extLst>
              <a:ext uri="{FF2B5EF4-FFF2-40B4-BE49-F238E27FC236}">
                <a16:creationId xmlns:a16="http://schemas.microsoft.com/office/drawing/2014/main" id="{292F3A3F-BD0E-4C0D-88DF-8C8279901553}"/>
              </a:ext>
            </a:extLst>
          </p:cNvPr>
          <p:cNvSpPr txBox="1"/>
          <p:nvPr/>
        </p:nvSpPr>
        <p:spPr>
          <a:xfrm>
            <a:off x="4824652" y="1701988"/>
            <a:ext cx="4050407" cy="769441"/>
          </a:xfrm>
          <a:prstGeom prst="rect">
            <a:avLst/>
          </a:prstGeom>
          <a:solidFill>
            <a:schemeClr val="bg1"/>
          </a:solidFill>
          <a:ln>
            <a:solidFill>
              <a:schemeClr val="tx1"/>
            </a:solidFill>
          </a:ln>
          <a:effectLst/>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都心部（中央環状線の内側の路線）</a:t>
            </a:r>
            <a:endParaRPr kumimoji="1" lang="en-US" altLang="ja-JP" sz="1100" dirty="0">
              <a:latin typeface="Meiryo UI" panose="020B0604030504040204" pitchFamily="50" charset="-128"/>
              <a:ea typeface="Meiryo UI" panose="020B0604030504040204" pitchFamily="50" charset="-128"/>
            </a:endParaRPr>
          </a:p>
          <a:p>
            <a:pPr marL="174625" indent="-174625"/>
            <a:r>
              <a:rPr lang="ja-JP" altLang="en-US" sz="1100" dirty="0">
                <a:latin typeface="Meiryo UI" panose="020B0604030504040204" pitchFamily="50" charset="-128"/>
                <a:ea typeface="Meiryo UI" panose="020B0604030504040204" pitchFamily="50" charset="-128"/>
              </a:rPr>
              <a:t>〇　</a:t>
            </a:r>
            <a:r>
              <a:rPr lang="ja-JP" altLang="en-US" sz="1100" u="sng" dirty="0">
                <a:solidFill>
                  <a:srgbClr val="FF0000"/>
                </a:solidFill>
                <a:latin typeface="Meiryo UI" panose="020B0604030504040204" pitchFamily="50" charset="-128"/>
                <a:ea typeface="Meiryo UI" panose="020B0604030504040204" pitchFamily="50" charset="-128"/>
              </a:rPr>
              <a:t>都心部で現在指定していない路線沿道には義務付け対象となる建物が多数あり、現在診断を義務付けている建築物の耐震化が進んでいない現状において、路線の追加は妥当ではない</a:t>
            </a:r>
            <a:r>
              <a:rPr kumimoji="1" lang="ja-JP" altLang="en-US" sz="1100" u="sng" dirty="0">
                <a:solidFill>
                  <a:srgbClr val="FF0000"/>
                </a:solidFill>
                <a:latin typeface="Meiryo UI" panose="020B0604030504040204" pitchFamily="50" charset="-128"/>
                <a:ea typeface="Meiryo UI" panose="020B0604030504040204" pitchFamily="50" charset="-128"/>
              </a:rPr>
              <a:t>。</a:t>
            </a:r>
            <a:r>
              <a:rPr kumimoji="1" lang="en-US" altLang="ja-JP" sz="1100" u="sng" baseline="30000" dirty="0">
                <a:solidFill>
                  <a:srgbClr val="FF0000"/>
                </a:solidFill>
                <a:latin typeface="Meiryo UI" panose="020B0604030504040204" pitchFamily="50" charset="-128"/>
                <a:ea typeface="Meiryo UI" panose="020B0604030504040204" pitchFamily="50" charset="-128"/>
              </a:rPr>
              <a:t>※</a:t>
            </a:r>
            <a:r>
              <a:rPr kumimoji="1" lang="ja-JP" altLang="en-US" sz="1100" u="sng" baseline="30000" dirty="0">
                <a:solidFill>
                  <a:srgbClr val="FF0000"/>
                </a:solidFill>
                <a:latin typeface="Meiryo UI" panose="020B0604030504040204" pitchFamily="50" charset="-128"/>
                <a:ea typeface="Meiryo UI" panose="020B0604030504040204" pitchFamily="50" charset="-128"/>
              </a:rPr>
              <a:t>２</a:t>
            </a:r>
            <a:endParaRPr kumimoji="1" lang="en-US" altLang="ja-JP" sz="1100" u="sng" baseline="30000" dirty="0">
              <a:solidFill>
                <a:srgbClr val="FF0000"/>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A28617B0-2A94-42B5-B14C-A6BCEB8F415B}"/>
              </a:ext>
            </a:extLst>
          </p:cNvPr>
          <p:cNvSpPr txBox="1"/>
          <p:nvPr/>
        </p:nvSpPr>
        <p:spPr>
          <a:xfrm>
            <a:off x="2153685" y="6227132"/>
            <a:ext cx="2214563" cy="200055"/>
          </a:xfrm>
          <a:prstGeom prst="rect">
            <a:avLst/>
          </a:prstGeom>
          <a:noFill/>
          <a:ln>
            <a:noFill/>
          </a:ln>
          <a:effectLst/>
        </p:spPr>
        <p:txBody>
          <a:bodyPr wrap="square" rtlCol="0">
            <a:spAutoFit/>
          </a:bodyPr>
          <a:lstStyle/>
          <a:p>
            <a:pPr algn="r"/>
            <a:r>
              <a:rPr kumimoji="1" lang="ja-JP" altLang="en-US" sz="700" dirty="0"/>
              <a:t>国土地理院　地理院地図（人口集中地区平成</a:t>
            </a:r>
            <a:r>
              <a:rPr lang="en-US" altLang="ja-JP" sz="700" dirty="0"/>
              <a:t>27</a:t>
            </a:r>
            <a:r>
              <a:rPr lang="ja-JP" altLang="en-US" sz="700" dirty="0"/>
              <a:t>年）</a:t>
            </a:r>
            <a:r>
              <a:rPr kumimoji="1" lang="ja-JP" altLang="en-US" sz="700" dirty="0"/>
              <a:t>　</a:t>
            </a:r>
          </a:p>
        </p:txBody>
      </p:sp>
      <p:sp>
        <p:nvSpPr>
          <p:cNvPr id="5" name="楕円 4"/>
          <p:cNvSpPr/>
          <p:nvPr/>
        </p:nvSpPr>
        <p:spPr>
          <a:xfrm>
            <a:off x="2069726" y="3621746"/>
            <a:ext cx="83959" cy="8395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829057" y="3439477"/>
            <a:ext cx="942344" cy="200055"/>
          </a:xfrm>
          <a:prstGeom prst="rect">
            <a:avLst/>
          </a:prstGeom>
          <a:noFill/>
        </p:spPr>
        <p:txBody>
          <a:bodyPr wrap="square" rtlCol="0">
            <a:spAutoFit/>
          </a:bodyPr>
          <a:lstStyle/>
          <a:p>
            <a:r>
              <a:rPr kumimoji="1" lang="ja-JP" altLang="en-US" sz="700" b="1" dirty="0"/>
              <a:t>北野田駅</a:t>
            </a:r>
          </a:p>
        </p:txBody>
      </p:sp>
      <p:sp>
        <p:nvSpPr>
          <p:cNvPr id="26" name="楕円 25"/>
          <p:cNvSpPr/>
          <p:nvPr/>
        </p:nvSpPr>
        <p:spPr>
          <a:xfrm>
            <a:off x="2607573" y="5205335"/>
            <a:ext cx="83959" cy="8395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640862" y="5141229"/>
            <a:ext cx="942344" cy="200055"/>
          </a:xfrm>
          <a:prstGeom prst="rect">
            <a:avLst/>
          </a:prstGeom>
          <a:noFill/>
        </p:spPr>
        <p:txBody>
          <a:bodyPr wrap="square" rtlCol="0">
            <a:spAutoFit/>
          </a:bodyPr>
          <a:lstStyle/>
          <a:p>
            <a:r>
              <a:rPr kumimoji="1" lang="ja-JP" altLang="en-US" sz="700" b="1" dirty="0"/>
              <a:t>美加の台駅</a:t>
            </a:r>
          </a:p>
        </p:txBody>
      </p:sp>
      <p:sp>
        <p:nvSpPr>
          <p:cNvPr id="29" name="楕円 28"/>
          <p:cNvSpPr/>
          <p:nvPr/>
        </p:nvSpPr>
        <p:spPr>
          <a:xfrm>
            <a:off x="2814051" y="4084150"/>
            <a:ext cx="83959" cy="8395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2500039" y="3935245"/>
            <a:ext cx="942344" cy="200055"/>
          </a:xfrm>
          <a:prstGeom prst="rect">
            <a:avLst/>
          </a:prstGeom>
          <a:noFill/>
        </p:spPr>
        <p:txBody>
          <a:bodyPr wrap="square" rtlCol="0">
            <a:spAutoFit/>
          </a:bodyPr>
          <a:lstStyle/>
          <a:p>
            <a:r>
              <a:rPr kumimoji="1" lang="ja-JP" altLang="en-US" sz="700" b="1" dirty="0"/>
              <a:t>川西駅</a:t>
            </a:r>
          </a:p>
        </p:txBody>
      </p:sp>
      <p:pic>
        <p:nvPicPr>
          <p:cNvPr id="10" name="図 9"/>
          <p:cNvPicPr>
            <a:picLocks noChangeAspect="1"/>
          </p:cNvPicPr>
          <p:nvPr/>
        </p:nvPicPr>
        <p:blipFill rotWithShape="1">
          <a:blip r:embed="rId3"/>
          <a:srcRect l="45888" t="18023" r="19513" b="42423"/>
          <a:stretch/>
        </p:blipFill>
        <p:spPr>
          <a:xfrm>
            <a:off x="5344319" y="3284697"/>
            <a:ext cx="2501585" cy="3330416"/>
          </a:xfrm>
          <a:prstGeom prst="rect">
            <a:avLst/>
          </a:prstGeom>
        </p:spPr>
      </p:pic>
      <p:sp>
        <p:nvSpPr>
          <p:cNvPr id="11" name="テキスト ボックス 10"/>
          <p:cNvSpPr txBox="1"/>
          <p:nvPr/>
        </p:nvSpPr>
        <p:spPr>
          <a:xfrm>
            <a:off x="7458679" y="3613512"/>
            <a:ext cx="1462281" cy="430887"/>
          </a:xfrm>
          <a:prstGeom prst="rect">
            <a:avLst/>
          </a:prstGeom>
          <a:solidFill>
            <a:schemeClr val="bg1"/>
          </a:solidFill>
        </p:spPr>
        <p:txBody>
          <a:bodyPr wrap="square" rtlCol="0">
            <a:spAutoFit/>
          </a:bodyPr>
          <a:lstStyle/>
          <a:p>
            <a:r>
              <a:rPr kumimoji="1" lang="ja-JP" altLang="en-US" sz="1100" dirty="0"/>
              <a:t>府道大阪</a:t>
            </a:r>
            <a:r>
              <a:rPr lang="ja-JP" altLang="en-US" sz="1100" dirty="0"/>
              <a:t>高槻京都線</a:t>
            </a:r>
            <a:endParaRPr lang="en-US" altLang="ja-JP" sz="1100" dirty="0"/>
          </a:p>
          <a:p>
            <a:pPr algn="r"/>
            <a:r>
              <a:rPr kumimoji="1" lang="en-US" altLang="ja-JP" sz="1100" dirty="0"/>
              <a:t>29</a:t>
            </a:r>
            <a:r>
              <a:rPr kumimoji="1" lang="ja-JP" altLang="en-US" sz="1100" dirty="0"/>
              <a:t>棟</a:t>
            </a:r>
          </a:p>
        </p:txBody>
      </p:sp>
      <p:cxnSp>
        <p:nvCxnSpPr>
          <p:cNvPr id="16" name="直線矢印コネクタ 15"/>
          <p:cNvCxnSpPr/>
          <p:nvPr/>
        </p:nvCxnSpPr>
        <p:spPr>
          <a:xfrm flipH="1" flipV="1">
            <a:off x="7041179" y="3748615"/>
            <a:ext cx="432000" cy="8034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7889301" y="4380188"/>
            <a:ext cx="1077500" cy="600164"/>
          </a:xfrm>
          <a:prstGeom prst="rect">
            <a:avLst/>
          </a:prstGeom>
          <a:solidFill>
            <a:schemeClr val="bg1"/>
          </a:solidFill>
        </p:spPr>
        <p:txBody>
          <a:bodyPr wrap="square" rtlCol="0">
            <a:spAutoFit/>
          </a:bodyPr>
          <a:lstStyle/>
          <a:p>
            <a:r>
              <a:rPr lang="ja-JP" altLang="en-US" sz="1100" dirty="0"/>
              <a:t>国道</a:t>
            </a:r>
            <a:r>
              <a:rPr lang="en-US" altLang="ja-JP" sz="1100" dirty="0"/>
              <a:t>1</a:t>
            </a:r>
            <a:r>
              <a:rPr lang="ja-JP" altLang="en-US" sz="1100" dirty="0"/>
              <a:t>号</a:t>
            </a:r>
            <a:endParaRPr kumimoji="1" lang="en-US" altLang="ja-JP" sz="1100" dirty="0"/>
          </a:p>
          <a:p>
            <a:r>
              <a:rPr kumimoji="1" lang="ja-JP" altLang="en-US" sz="1100" dirty="0"/>
              <a:t>国道</a:t>
            </a:r>
            <a:r>
              <a:rPr kumimoji="1" lang="en-US" altLang="ja-JP" sz="1100" dirty="0"/>
              <a:t>163</a:t>
            </a:r>
            <a:r>
              <a:rPr kumimoji="1" lang="ja-JP" altLang="en-US" sz="1100" dirty="0"/>
              <a:t>号</a:t>
            </a:r>
            <a:endParaRPr kumimoji="1" lang="en-US" altLang="ja-JP" sz="1100" dirty="0"/>
          </a:p>
          <a:p>
            <a:pPr algn="r"/>
            <a:r>
              <a:rPr kumimoji="1" lang="en-US" altLang="ja-JP" sz="1100" dirty="0"/>
              <a:t>57</a:t>
            </a:r>
            <a:r>
              <a:rPr kumimoji="1" lang="ja-JP" altLang="en-US" sz="1100" dirty="0"/>
              <a:t>棟</a:t>
            </a:r>
          </a:p>
        </p:txBody>
      </p:sp>
      <p:sp>
        <p:nvSpPr>
          <p:cNvPr id="37" name="テキスト ボックス 36"/>
          <p:cNvSpPr txBox="1"/>
          <p:nvPr/>
        </p:nvSpPr>
        <p:spPr>
          <a:xfrm>
            <a:off x="7892305" y="5388046"/>
            <a:ext cx="1031492" cy="430887"/>
          </a:xfrm>
          <a:prstGeom prst="rect">
            <a:avLst/>
          </a:prstGeom>
          <a:solidFill>
            <a:schemeClr val="bg1"/>
          </a:solidFill>
        </p:spPr>
        <p:txBody>
          <a:bodyPr wrap="square" rtlCol="0">
            <a:spAutoFit/>
          </a:bodyPr>
          <a:lstStyle/>
          <a:p>
            <a:r>
              <a:rPr kumimoji="1" lang="ja-JP" altLang="en-US" sz="1100" dirty="0"/>
              <a:t>国道</a:t>
            </a:r>
            <a:r>
              <a:rPr kumimoji="1" lang="en-US" altLang="ja-JP" sz="1100" dirty="0"/>
              <a:t>479</a:t>
            </a:r>
            <a:r>
              <a:rPr kumimoji="1" lang="ja-JP" altLang="en-US" sz="1100" dirty="0"/>
              <a:t>号</a:t>
            </a:r>
            <a:endParaRPr lang="en-US" altLang="ja-JP" sz="1100" dirty="0"/>
          </a:p>
          <a:p>
            <a:pPr algn="r"/>
            <a:r>
              <a:rPr kumimoji="1" lang="en-US" altLang="ja-JP" sz="1100" dirty="0"/>
              <a:t>56</a:t>
            </a:r>
            <a:r>
              <a:rPr kumimoji="1" lang="ja-JP" altLang="en-US" sz="1100" dirty="0"/>
              <a:t>棟</a:t>
            </a:r>
          </a:p>
        </p:txBody>
      </p:sp>
      <p:sp>
        <p:nvSpPr>
          <p:cNvPr id="39" name="テキスト ボックス 38"/>
          <p:cNvSpPr txBox="1"/>
          <p:nvPr/>
        </p:nvSpPr>
        <p:spPr>
          <a:xfrm>
            <a:off x="4922172" y="5504930"/>
            <a:ext cx="969048" cy="430887"/>
          </a:xfrm>
          <a:prstGeom prst="rect">
            <a:avLst/>
          </a:prstGeom>
          <a:solidFill>
            <a:schemeClr val="bg1"/>
          </a:solidFill>
        </p:spPr>
        <p:txBody>
          <a:bodyPr wrap="square" rtlCol="0">
            <a:spAutoFit/>
          </a:bodyPr>
          <a:lstStyle/>
          <a:p>
            <a:r>
              <a:rPr kumimoji="1" lang="ja-JP" altLang="en-US" sz="1100" dirty="0"/>
              <a:t>国道</a:t>
            </a:r>
            <a:r>
              <a:rPr kumimoji="1" lang="en-US" altLang="ja-JP" sz="1100" dirty="0"/>
              <a:t>26</a:t>
            </a:r>
            <a:r>
              <a:rPr kumimoji="1" lang="ja-JP" altLang="en-US" sz="1100" dirty="0"/>
              <a:t>号</a:t>
            </a:r>
            <a:endParaRPr kumimoji="1" lang="en-US" altLang="ja-JP" sz="1100" dirty="0"/>
          </a:p>
          <a:p>
            <a:pPr algn="r"/>
            <a:r>
              <a:rPr kumimoji="1" lang="en-US" altLang="ja-JP" sz="1100" dirty="0"/>
              <a:t>21</a:t>
            </a:r>
            <a:r>
              <a:rPr kumimoji="1" lang="ja-JP" altLang="en-US" sz="1100" dirty="0"/>
              <a:t>棟</a:t>
            </a:r>
          </a:p>
        </p:txBody>
      </p:sp>
      <p:sp>
        <p:nvSpPr>
          <p:cNvPr id="40" name="テキスト ボックス 39"/>
          <p:cNvSpPr txBox="1"/>
          <p:nvPr/>
        </p:nvSpPr>
        <p:spPr>
          <a:xfrm>
            <a:off x="4771957" y="3464241"/>
            <a:ext cx="884141" cy="430887"/>
          </a:xfrm>
          <a:prstGeom prst="rect">
            <a:avLst/>
          </a:prstGeom>
          <a:solidFill>
            <a:schemeClr val="bg1"/>
          </a:solidFill>
        </p:spPr>
        <p:txBody>
          <a:bodyPr wrap="square" rtlCol="0">
            <a:spAutoFit/>
          </a:bodyPr>
          <a:lstStyle/>
          <a:p>
            <a:r>
              <a:rPr kumimoji="1" lang="ja-JP" altLang="en-US" sz="1100" dirty="0"/>
              <a:t>国道</a:t>
            </a:r>
            <a:r>
              <a:rPr kumimoji="1" lang="en-US" altLang="ja-JP" sz="1100" dirty="0"/>
              <a:t>176</a:t>
            </a:r>
            <a:r>
              <a:rPr kumimoji="1" lang="ja-JP" altLang="en-US" sz="1100" dirty="0"/>
              <a:t>号</a:t>
            </a:r>
            <a:endParaRPr kumimoji="1" lang="en-US" altLang="ja-JP" sz="1100" dirty="0"/>
          </a:p>
          <a:p>
            <a:pPr algn="r"/>
            <a:r>
              <a:rPr kumimoji="1" lang="en-US" altLang="ja-JP" sz="1100" dirty="0"/>
              <a:t>32</a:t>
            </a:r>
            <a:r>
              <a:rPr kumimoji="1" lang="ja-JP" altLang="en-US" sz="1100" dirty="0"/>
              <a:t>棟</a:t>
            </a:r>
          </a:p>
        </p:txBody>
      </p:sp>
      <p:sp>
        <p:nvSpPr>
          <p:cNvPr id="41" name="テキスト ボックス 40"/>
          <p:cNvSpPr txBox="1"/>
          <p:nvPr/>
        </p:nvSpPr>
        <p:spPr>
          <a:xfrm>
            <a:off x="4803697" y="4866265"/>
            <a:ext cx="969048" cy="600164"/>
          </a:xfrm>
          <a:prstGeom prst="rect">
            <a:avLst/>
          </a:prstGeom>
          <a:solidFill>
            <a:schemeClr val="bg1"/>
          </a:solidFill>
        </p:spPr>
        <p:txBody>
          <a:bodyPr wrap="square" rtlCol="0">
            <a:spAutoFit/>
          </a:bodyPr>
          <a:lstStyle/>
          <a:p>
            <a:r>
              <a:rPr kumimoji="1" lang="ja-JP" altLang="en-US" sz="1100" dirty="0"/>
              <a:t>国道</a:t>
            </a:r>
            <a:r>
              <a:rPr kumimoji="1" lang="en-US" altLang="ja-JP" sz="1100" dirty="0"/>
              <a:t>25</a:t>
            </a:r>
            <a:r>
              <a:rPr lang="ja-JP" altLang="en-US" sz="1100" dirty="0"/>
              <a:t>号</a:t>
            </a:r>
            <a:endParaRPr lang="en-US" altLang="ja-JP" sz="1100" dirty="0"/>
          </a:p>
          <a:p>
            <a:r>
              <a:rPr kumimoji="1" lang="ja-JP" altLang="en-US" sz="1100" dirty="0"/>
              <a:t>国道</a:t>
            </a:r>
            <a:r>
              <a:rPr kumimoji="1" lang="en-US" altLang="ja-JP" sz="1100" dirty="0"/>
              <a:t>43</a:t>
            </a:r>
            <a:r>
              <a:rPr kumimoji="1" lang="ja-JP" altLang="en-US" sz="1100" dirty="0"/>
              <a:t>号</a:t>
            </a:r>
            <a:endParaRPr kumimoji="1" lang="en-US" altLang="ja-JP" sz="1100" dirty="0"/>
          </a:p>
          <a:p>
            <a:pPr algn="r"/>
            <a:r>
              <a:rPr lang="en-US" altLang="ja-JP" sz="1100" dirty="0"/>
              <a:t>17</a:t>
            </a:r>
            <a:r>
              <a:rPr kumimoji="1" lang="ja-JP" altLang="en-US" sz="1100" dirty="0"/>
              <a:t>棟</a:t>
            </a:r>
          </a:p>
        </p:txBody>
      </p:sp>
      <p:cxnSp>
        <p:nvCxnSpPr>
          <p:cNvPr id="42" name="直線矢印コネクタ 41"/>
          <p:cNvCxnSpPr/>
          <p:nvPr/>
        </p:nvCxnSpPr>
        <p:spPr>
          <a:xfrm flipH="1" flipV="1">
            <a:off x="7448220" y="4504521"/>
            <a:ext cx="416070" cy="963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flipV="1">
            <a:off x="7237359" y="5225594"/>
            <a:ext cx="696050" cy="4373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5806397" y="5189284"/>
            <a:ext cx="4295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5934333" y="5790622"/>
            <a:ext cx="6031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5662981" y="3720903"/>
            <a:ext cx="674801" cy="147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7112839" y="4607248"/>
            <a:ext cx="751451" cy="790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a:off x="7019925" y="5663183"/>
            <a:ext cx="913484" cy="2557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11" idx="1"/>
          </p:cNvCxnSpPr>
          <p:nvPr/>
        </p:nvCxnSpPr>
        <p:spPr>
          <a:xfrm flipH="1">
            <a:off x="6776995" y="3828956"/>
            <a:ext cx="681684" cy="7624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355700E6-A235-4C7C-BA82-6784D5A5ACC7}"/>
              </a:ext>
            </a:extLst>
          </p:cNvPr>
          <p:cNvSpPr txBox="1"/>
          <p:nvPr/>
        </p:nvSpPr>
        <p:spPr>
          <a:xfrm>
            <a:off x="358991" y="2561045"/>
            <a:ext cx="4076491" cy="230832"/>
          </a:xfrm>
          <a:prstGeom prst="rect">
            <a:avLst/>
          </a:prstGeom>
          <a:solidFill>
            <a:schemeClr val="bg1"/>
          </a:solidFill>
          <a:ln>
            <a:solidFill>
              <a:schemeClr val="tx1"/>
            </a:solidFill>
            <a:prstDash val="sysDot"/>
          </a:ln>
          <a:effectLst/>
        </p:spPr>
        <p:txBody>
          <a:bodyPr wrap="square" rtlCol="0">
            <a:spAutoFit/>
          </a:bodyPr>
          <a:lstStyle/>
          <a:p>
            <a:r>
              <a:rPr lang="en-US" altLang="ja-JP" sz="900" dirty="0">
                <a:solidFill>
                  <a:srgbClr val="FF0000"/>
                </a:solidFill>
                <a:latin typeface="Meiryo UI" panose="020B0604030504040204" pitchFamily="50" charset="-128"/>
                <a:ea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rPr>
              <a:t>１委員意見により下線部を「中央環状線」に変更する</a:t>
            </a:r>
            <a:endParaRPr lang="en-US" altLang="ja-JP" sz="900" dirty="0">
              <a:solidFill>
                <a:srgbClr val="FF0000"/>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355700E6-A235-4C7C-BA82-6784D5A5ACC7}"/>
              </a:ext>
            </a:extLst>
          </p:cNvPr>
          <p:cNvSpPr txBox="1"/>
          <p:nvPr/>
        </p:nvSpPr>
        <p:spPr>
          <a:xfrm>
            <a:off x="4885278" y="2510313"/>
            <a:ext cx="4081523" cy="784830"/>
          </a:xfrm>
          <a:prstGeom prst="rect">
            <a:avLst/>
          </a:prstGeom>
          <a:solidFill>
            <a:schemeClr val="bg1"/>
          </a:solidFill>
          <a:ln>
            <a:solidFill>
              <a:schemeClr val="tx1"/>
            </a:solidFill>
            <a:prstDash val="sysDot"/>
          </a:ln>
          <a:effectLst/>
        </p:spPr>
        <p:txBody>
          <a:bodyPr wrap="square" rtlCol="0">
            <a:spAutoFit/>
          </a:bodyPr>
          <a:lstStyle/>
          <a:p>
            <a:r>
              <a:rPr lang="en-US" altLang="ja-JP" sz="900" dirty="0">
                <a:solidFill>
                  <a:srgbClr val="FF0000"/>
                </a:solidFill>
                <a:latin typeface="Meiryo UI" panose="020B0604030504040204" pitchFamily="50" charset="-128"/>
                <a:ea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rPr>
              <a:t>２委員意見により下線部を以下のとおり変更する</a:t>
            </a:r>
            <a:endParaRPr lang="en-US" altLang="ja-JP" sz="900" dirty="0">
              <a:solidFill>
                <a:srgbClr val="FF0000"/>
              </a:solidFill>
              <a:latin typeface="Meiryo UI" panose="020B0604030504040204" pitchFamily="50" charset="-128"/>
              <a:ea typeface="Meiryo UI" panose="020B0604030504040204" pitchFamily="50" charset="-128"/>
            </a:endParaRPr>
          </a:p>
          <a:p>
            <a:pPr marL="185738" indent="-185738"/>
            <a:r>
              <a:rPr lang="ja-JP" altLang="en-US" sz="900" dirty="0">
                <a:solidFill>
                  <a:srgbClr val="FF0000"/>
                </a:solidFill>
                <a:latin typeface="Meiryo UI" panose="020B0604030504040204" pitchFamily="50" charset="-128"/>
                <a:ea typeface="Meiryo UI" panose="020B0604030504040204" pitchFamily="50" charset="-128"/>
              </a:rPr>
              <a:t>　　「都心部は昼間人口が多いため、徒歩帰宅者が集中すると想定されるが、中央環状線までの徒歩による到達ルートは、当面、既指定路線及びその他路線の代替えで対応することとし、今回は代替えが難しい中央環状線から</a:t>
            </a:r>
            <a:r>
              <a:rPr lang="ja-JP" altLang="en-US" sz="900" dirty="0" smtClean="0">
                <a:solidFill>
                  <a:srgbClr val="FF0000"/>
                </a:solidFill>
                <a:latin typeface="Meiryo UI" panose="020B0604030504040204" pitchFamily="50" charset="-128"/>
                <a:ea typeface="Meiryo UI" panose="020B0604030504040204" pitchFamily="50" charset="-128"/>
              </a:rPr>
              <a:t>郊外の</a:t>
            </a:r>
            <a:r>
              <a:rPr lang="ja-JP" altLang="en-US" sz="900" dirty="0">
                <a:solidFill>
                  <a:srgbClr val="FF0000"/>
                </a:solidFill>
                <a:latin typeface="Meiryo UI" panose="020B0604030504040204" pitchFamily="50" charset="-128"/>
                <a:ea typeface="Meiryo UI" panose="020B0604030504040204" pitchFamily="50" charset="-128"/>
              </a:rPr>
              <a:t>路線を優先して指定する。」</a:t>
            </a:r>
            <a:endParaRPr lang="en-US" altLang="ja-JP" sz="900" dirty="0">
              <a:solidFill>
                <a:srgbClr val="FF0000"/>
              </a:solidFill>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355700E6-A235-4C7C-BA82-6784D5A5ACC7}"/>
              </a:ext>
            </a:extLst>
          </p:cNvPr>
          <p:cNvSpPr txBox="1"/>
          <p:nvPr/>
        </p:nvSpPr>
        <p:spPr>
          <a:xfrm>
            <a:off x="7868141" y="5956436"/>
            <a:ext cx="1098660" cy="646331"/>
          </a:xfrm>
          <a:prstGeom prst="rect">
            <a:avLst/>
          </a:prstGeom>
          <a:solidFill>
            <a:schemeClr val="bg1"/>
          </a:solidFill>
          <a:ln>
            <a:noFill/>
            <a:prstDash val="sysDot"/>
          </a:ln>
          <a:effectLst/>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棟数は中央環状線内側の耐震診断義務付け対象となる建築物の見込み数</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8219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テキスト ボックス 59"/>
          <p:cNvSpPr txBox="1"/>
          <p:nvPr/>
        </p:nvSpPr>
        <p:spPr>
          <a:xfrm>
            <a:off x="5447242" y="2277318"/>
            <a:ext cx="2924656" cy="531584"/>
          </a:xfrm>
          <a:prstGeom prst="homePlate">
            <a:avLst>
              <a:gd name="adj" fmla="val 0"/>
            </a:avLst>
          </a:prstGeom>
          <a:solidFill>
            <a:schemeClr val="accent2">
              <a:lumMod val="60000"/>
              <a:lumOff val="40000"/>
            </a:schemeClr>
          </a:solidFill>
          <a:ln w="38100">
            <a:noFill/>
          </a:ln>
        </p:spPr>
        <p:txBody>
          <a:bodyPr wrap="square" lIns="36000" tIns="0" rIns="36000" bIns="0" rtlCol="0" anchor="ctr" anchorCtr="0">
            <a:noAutofit/>
          </a:bodyPr>
          <a:lstStyle/>
          <a:p>
            <a:pPr algn="ctr"/>
            <a:r>
              <a:rPr lang="en-US" altLang="ja-JP" sz="1400" dirty="0"/>
              <a:t>25m</a:t>
            </a:r>
            <a:r>
              <a:rPr lang="ja-JP" altLang="en-US" sz="1400" dirty="0"/>
              <a:t>を超えるもの</a:t>
            </a:r>
            <a:endParaRPr kumimoji="1" lang="ja-JP" altLang="en-US" sz="1400" dirty="0"/>
          </a:p>
        </p:txBody>
      </p:sp>
      <p:sp>
        <p:nvSpPr>
          <p:cNvPr id="54" name="テキスト ボックス 53"/>
          <p:cNvSpPr txBox="1"/>
          <p:nvPr/>
        </p:nvSpPr>
        <p:spPr>
          <a:xfrm>
            <a:off x="2382093" y="2285490"/>
            <a:ext cx="3060000" cy="528139"/>
          </a:xfrm>
          <a:prstGeom prst="rect">
            <a:avLst/>
          </a:prstGeom>
          <a:solidFill>
            <a:schemeClr val="accent6">
              <a:lumMod val="20000"/>
              <a:lumOff val="80000"/>
            </a:schemeClr>
          </a:solidFill>
          <a:ln w="38100">
            <a:solidFill>
              <a:schemeClr val="tx1"/>
            </a:solidFill>
          </a:ln>
        </p:spPr>
        <p:txBody>
          <a:bodyPr wrap="square" lIns="36000" tIns="0" rIns="36000" bIns="0" rtlCol="0" anchor="ctr" anchorCtr="0">
            <a:noAutofit/>
          </a:bodyPr>
          <a:lstStyle/>
          <a:p>
            <a:pPr algn="ctr"/>
            <a:r>
              <a:rPr lang="en-US" altLang="ja-JP" sz="1200" dirty="0"/>
              <a:t>8m</a:t>
            </a:r>
            <a:r>
              <a:rPr lang="ja-JP" altLang="en-US" sz="1200" dirty="0"/>
              <a:t>超</a:t>
            </a:r>
            <a:r>
              <a:rPr lang="en-US" altLang="ja-JP" sz="1200" dirty="0"/>
              <a:t>25m</a:t>
            </a:r>
            <a:r>
              <a:rPr lang="ja-JP" altLang="en-US" sz="1200" dirty="0"/>
              <a:t>未満</a:t>
            </a:r>
            <a:endParaRPr kumimoji="1" lang="ja-JP" altLang="en-US" sz="1200" dirty="0"/>
          </a:p>
        </p:txBody>
      </p:sp>
      <p:sp>
        <p:nvSpPr>
          <p:cNvPr id="71" name="正方形/長方形 70"/>
          <p:cNvSpPr/>
          <p:nvPr/>
        </p:nvSpPr>
        <p:spPr>
          <a:xfrm>
            <a:off x="2979008" y="2328665"/>
            <a:ext cx="1779801"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p:txBody>
          <a:bodyPr/>
          <a:lstStyle/>
          <a:p>
            <a:r>
              <a:rPr kumimoji="1" lang="ja-JP" altLang="en-US" dirty="0"/>
              <a:t>耐震化を進めるブロック塀等の規模</a:t>
            </a:r>
          </a:p>
        </p:txBody>
      </p:sp>
      <p:sp>
        <p:nvSpPr>
          <p:cNvPr id="4" name="スライド番号プレースホルダー 3"/>
          <p:cNvSpPr>
            <a:spLocks noGrp="1"/>
          </p:cNvSpPr>
          <p:nvPr>
            <p:ph type="sldNum" sz="quarter" idx="12"/>
          </p:nvPr>
        </p:nvSpPr>
        <p:spPr>
          <a:xfrm>
            <a:off x="6880432" y="6497047"/>
            <a:ext cx="2133600" cy="287337"/>
          </a:xfrm>
        </p:spPr>
        <p:txBody>
          <a:bodyPr/>
          <a:lstStyle/>
          <a:p>
            <a:pPr>
              <a:defRPr/>
            </a:pPr>
            <a:fld id="{09954CD4-AF95-4C78-B160-84012AB9CEDB}" type="slidenum">
              <a:rPr lang="en-US" altLang="ja-JP" smtClean="0">
                <a:solidFill>
                  <a:srgbClr val="000000"/>
                </a:solidFill>
              </a:rPr>
              <a:pPr>
                <a:defRPr/>
              </a:pPr>
              <a:t>3</a:t>
            </a:fld>
            <a:endParaRPr lang="en-US" altLang="ja-JP" dirty="0">
              <a:solidFill>
                <a:srgbClr val="000000"/>
              </a:solidFill>
            </a:endParaRPr>
          </a:p>
        </p:txBody>
      </p:sp>
      <p:sp>
        <p:nvSpPr>
          <p:cNvPr id="13" name="テキスト ボックス 12"/>
          <p:cNvSpPr txBox="1"/>
          <p:nvPr/>
        </p:nvSpPr>
        <p:spPr>
          <a:xfrm>
            <a:off x="120521" y="1353945"/>
            <a:ext cx="1007945" cy="338554"/>
          </a:xfrm>
          <a:prstGeom prst="rect">
            <a:avLst/>
          </a:prstGeom>
          <a:noFill/>
        </p:spPr>
        <p:txBody>
          <a:bodyPr wrap="square" rtlCol="0" anchor="ctr">
            <a:spAutoFit/>
          </a:bodyPr>
          <a:lstStyle/>
          <a:p>
            <a:r>
              <a:rPr lang="ja-JP" altLang="en-US" sz="1600" b="1" dirty="0">
                <a:latin typeface="Meiryo UI" panose="020B0604030504040204" pitchFamily="50" charset="-128"/>
                <a:ea typeface="Meiryo UI" panose="020B0604030504040204" pitchFamily="50" charset="-128"/>
              </a:rPr>
              <a:t>「長さ」</a:t>
            </a:r>
            <a:endParaRPr kumimoji="1" lang="ja-JP" altLang="en-US" sz="16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39700" y="3628882"/>
            <a:ext cx="1254851" cy="338554"/>
          </a:xfrm>
          <a:prstGeom prst="rect">
            <a:avLst/>
          </a:prstGeom>
          <a:noFill/>
        </p:spPr>
        <p:txBody>
          <a:bodyPr wrap="square" rtlCol="0" anchor="ctr">
            <a:spAutoFit/>
          </a:bodyPr>
          <a:lstStyle>
            <a:defPPr>
              <a:defRPr lang="ja-JP"/>
            </a:defPPr>
            <a:lvl1pPr>
              <a:defRPr sz="2400" b="1">
                <a:latin typeface="Meiryo UI" panose="020B0604030504040204" pitchFamily="50" charset="-128"/>
                <a:ea typeface="Meiryo UI" panose="020B0604030504040204" pitchFamily="50" charset="-128"/>
              </a:defRPr>
            </a:lvl1pPr>
          </a:lstStyle>
          <a:p>
            <a:r>
              <a:rPr lang="ja-JP" altLang="en-US" sz="1600" dirty="0"/>
              <a:t>「高さ」</a:t>
            </a:r>
          </a:p>
        </p:txBody>
      </p:sp>
      <p:sp>
        <p:nvSpPr>
          <p:cNvPr id="48" name="テキスト ボックス 47"/>
          <p:cNvSpPr txBox="1"/>
          <p:nvPr/>
        </p:nvSpPr>
        <p:spPr>
          <a:xfrm>
            <a:off x="2125405" y="2014339"/>
            <a:ext cx="552787" cy="307777"/>
          </a:xfrm>
          <a:prstGeom prst="rect">
            <a:avLst/>
          </a:prstGeom>
          <a:noFill/>
        </p:spPr>
        <p:txBody>
          <a:bodyPr wrap="square" rtlCol="0">
            <a:spAutoFit/>
          </a:bodyPr>
          <a:lstStyle/>
          <a:p>
            <a:pPr algn="ctr"/>
            <a:r>
              <a:rPr lang="en-US" altLang="ja-JP" sz="1400" dirty="0"/>
              <a:t>8m</a:t>
            </a:r>
            <a:endParaRPr lang="ja-JP" altLang="en-US" sz="1400" dirty="0"/>
          </a:p>
        </p:txBody>
      </p:sp>
      <p:cxnSp>
        <p:nvCxnSpPr>
          <p:cNvPr id="59" name="直線コネクタ 58"/>
          <p:cNvCxnSpPr/>
          <p:nvPr/>
        </p:nvCxnSpPr>
        <p:spPr>
          <a:xfrm>
            <a:off x="946637" y="2285491"/>
            <a:ext cx="7416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946637" y="2815967"/>
            <a:ext cx="7416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937377" y="2285491"/>
            <a:ext cx="1440000" cy="531584"/>
          </a:xfrm>
          <a:prstGeom prst="rect">
            <a:avLst/>
          </a:prstGeom>
          <a:solidFill>
            <a:schemeClr val="bg1"/>
          </a:solidFill>
          <a:ln w="38100">
            <a:solidFill>
              <a:schemeClr val="tx1"/>
            </a:solidFill>
          </a:ln>
        </p:spPr>
        <p:txBody>
          <a:bodyPr wrap="square" lIns="36000" tIns="0" rIns="36000" bIns="0" rtlCol="0" anchor="ctr" anchorCtr="0">
            <a:noAutofit/>
          </a:bodyPr>
          <a:lstStyle/>
          <a:p>
            <a:pPr algn="ctr"/>
            <a:r>
              <a:rPr lang="en-US" altLang="ja-JP" sz="1400" dirty="0"/>
              <a:t>8m</a:t>
            </a:r>
            <a:r>
              <a:rPr lang="ja-JP" altLang="en-US" sz="1400" dirty="0"/>
              <a:t>以下</a:t>
            </a:r>
            <a:endParaRPr kumimoji="1" lang="ja-JP" altLang="en-US" sz="1400" dirty="0"/>
          </a:p>
        </p:txBody>
      </p:sp>
      <p:sp>
        <p:nvSpPr>
          <p:cNvPr id="74" name="テキスト ボックス 73"/>
          <p:cNvSpPr txBox="1"/>
          <p:nvPr/>
        </p:nvSpPr>
        <p:spPr>
          <a:xfrm>
            <a:off x="5980334" y="2839845"/>
            <a:ext cx="173045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義務付け対象とな</a:t>
            </a:r>
            <a:r>
              <a:rPr lang="ja-JP" altLang="en-US" sz="1200" dirty="0">
                <a:latin typeface="Meiryo UI" panose="020B0604030504040204" pitchFamily="50" charset="-128"/>
                <a:ea typeface="Meiryo UI" panose="020B0604030504040204" pitchFamily="50" charset="-128"/>
              </a:rPr>
              <a:t>る</a:t>
            </a:r>
            <a:endParaRPr kumimoji="1" lang="ja-JP" altLang="en-US" sz="1200" dirty="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1061308" y="2825077"/>
            <a:ext cx="1322031" cy="425758"/>
          </a:xfrm>
          <a:prstGeom prst="rect">
            <a:avLst/>
          </a:prstGeom>
          <a:noFill/>
        </p:spPr>
        <p:txBody>
          <a:bodyPr wrap="square" rtlCol="0">
            <a:spAutoFit/>
          </a:bodyPr>
          <a:lstStyle/>
          <a:p>
            <a:pPr>
              <a:lnSpc>
                <a:spcPts val="1300"/>
              </a:lnSpc>
            </a:pPr>
            <a:r>
              <a:rPr kumimoji="1" lang="ja-JP" altLang="en-US" sz="1200" dirty="0">
                <a:latin typeface="Meiryo UI" panose="020B0604030504040204" pitchFamily="50" charset="-128"/>
                <a:ea typeface="Meiryo UI" panose="020B0604030504040204" pitchFamily="50" charset="-128"/>
              </a:rPr>
              <a:t>義務付け対象に</a:t>
            </a:r>
            <a:endParaRPr kumimoji="1" lang="en-US" altLang="ja-JP" sz="1200" dirty="0">
              <a:latin typeface="Meiryo UI" panose="020B0604030504040204" pitchFamily="50" charset="-128"/>
              <a:ea typeface="Meiryo UI" panose="020B0604030504040204" pitchFamily="50" charset="-128"/>
            </a:endParaRPr>
          </a:p>
          <a:p>
            <a:pPr>
              <a:lnSpc>
                <a:spcPts val="1300"/>
              </a:lnSpc>
            </a:pPr>
            <a:r>
              <a:rPr kumimoji="1" lang="ja-JP" altLang="en-US" sz="1200" dirty="0">
                <a:latin typeface="Meiryo UI" panose="020B0604030504040204" pitchFamily="50" charset="-128"/>
                <a:ea typeface="Meiryo UI" panose="020B0604030504040204" pitchFamily="50" charset="-128"/>
              </a:rPr>
              <a:t>できない</a:t>
            </a:r>
          </a:p>
        </p:txBody>
      </p:sp>
      <p:sp>
        <p:nvSpPr>
          <p:cNvPr id="80" name="テキスト ボックス 79"/>
          <p:cNvSpPr txBox="1"/>
          <p:nvPr/>
        </p:nvSpPr>
        <p:spPr>
          <a:xfrm>
            <a:off x="5062000" y="2014339"/>
            <a:ext cx="792759" cy="307777"/>
          </a:xfrm>
          <a:prstGeom prst="rect">
            <a:avLst/>
          </a:prstGeom>
          <a:noFill/>
        </p:spPr>
        <p:txBody>
          <a:bodyPr wrap="square" rtlCol="0">
            <a:spAutoFit/>
          </a:bodyPr>
          <a:lstStyle/>
          <a:p>
            <a:pPr algn="ctr"/>
            <a:r>
              <a:rPr lang="en-US" altLang="ja-JP" sz="1400" dirty="0"/>
              <a:t>25m</a:t>
            </a:r>
            <a:endParaRPr lang="ja-JP" altLang="en-US" sz="1400" dirty="0"/>
          </a:p>
        </p:txBody>
      </p:sp>
      <p:sp>
        <p:nvSpPr>
          <p:cNvPr id="83" name="テキスト ボックス 82"/>
          <p:cNvSpPr txBox="1"/>
          <p:nvPr/>
        </p:nvSpPr>
        <p:spPr>
          <a:xfrm>
            <a:off x="824142" y="1361640"/>
            <a:ext cx="8180465" cy="323165"/>
          </a:xfrm>
          <a:prstGeom prst="rect">
            <a:avLst/>
          </a:prstGeom>
          <a:noFill/>
        </p:spPr>
        <p:txBody>
          <a:bodyPr wrap="square" rtlCol="0" anchor="ctr">
            <a:spAutoFit/>
          </a:bodyPr>
          <a:lstStyle/>
          <a:p>
            <a:pPr>
              <a:lnSpc>
                <a:spcPts val="1800"/>
              </a:lnSpc>
            </a:pPr>
            <a:r>
              <a:rPr lang="ja-JP" altLang="en-US" sz="1400" dirty="0">
                <a:latin typeface="Meiryo UI" panose="020B0604030504040204" pitchFamily="50" charset="-128"/>
                <a:ea typeface="Meiryo UI" panose="020B0604030504040204" pitchFamily="50" charset="-128"/>
              </a:rPr>
              <a:t>すべてのブロック塀等を対象とする。</a:t>
            </a:r>
          </a:p>
        </p:txBody>
      </p:sp>
      <p:sp>
        <p:nvSpPr>
          <p:cNvPr id="84" name="テキスト ボックス 83"/>
          <p:cNvSpPr txBox="1"/>
          <p:nvPr/>
        </p:nvSpPr>
        <p:spPr>
          <a:xfrm>
            <a:off x="2432965" y="2868094"/>
            <a:ext cx="3024000" cy="353943"/>
          </a:xfrm>
          <a:prstGeom prst="rect">
            <a:avLst/>
          </a:prstGeom>
          <a:noFill/>
        </p:spPr>
        <p:txBody>
          <a:bodyPr wrap="square" tIns="0" bIns="0" rtlCol="0">
            <a:spAutoFit/>
          </a:bodyPr>
          <a:lstStyle/>
          <a:p>
            <a:pPr algn="ctr"/>
            <a:r>
              <a:rPr lang="ja-JP" altLang="en-US" sz="1200" dirty="0">
                <a:latin typeface="Meiryo UI" panose="020B0604030504040204" pitchFamily="50" charset="-128"/>
                <a:ea typeface="Meiryo UI" panose="020B0604030504040204" pitchFamily="50" charset="-128"/>
              </a:rPr>
              <a:t>義務付け対象とすることができる</a:t>
            </a:r>
            <a:endParaRPr lang="en-US" altLang="ja-JP" sz="12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（知事が規則で定めた場合）</a:t>
            </a:r>
          </a:p>
        </p:txBody>
      </p:sp>
      <p:cxnSp>
        <p:nvCxnSpPr>
          <p:cNvPr id="7" name="直線コネクタ 6"/>
          <p:cNvCxnSpPr/>
          <p:nvPr/>
        </p:nvCxnSpPr>
        <p:spPr>
          <a:xfrm>
            <a:off x="2401798" y="2807794"/>
            <a:ext cx="0" cy="468000"/>
          </a:xfrm>
          <a:prstGeom prst="line">
            <a:avLst/>
          </a:prstGeom>
          <a:ln>
            <a:solidFill>
              <a:srgbClr val="FF6600"/>
            </a:solidFill>
            <a:prstDash val="dashDot"/>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937377" y="2841012"/>
            <a:ext cx="0" cy="468000"/>
          </a:xfrm>
          <a:prstGeom prst="line">
            <a:avLst/>
          </a:prstGeom>
          <a:ln>
            <a:solidFill>
              <a:srgbClr val="FF6600"/>
            </a:solidFill>
            <a:prstDash val="dashDot"/>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5442093" y="2826758"/>
            <a:ext cx="0" cy="468000"/>
          </a:xfrm>
          <a:prstGeom prst="line">
            <a:avLst/>
          </a:prstGeom>
          <a:ln>
            <a:solidFill>
              <a:srgbClr val="FF6600"/>
            </a:solidFill>
            <a:prstDash val="dashDot"/>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2736290" y="5462425"/>
            <a:ext cx="1446230" cy="338554"/>
          </a:xfrm>
          <a:prstGeom prst="rect">
            <a:avLst/>
          </a:prstGeom>
          <a:noFill/>
        </p:spPr>
        <p:txBody>
          <a:bodyPr wrap="none" rtlCol="0">
            <a:spAutoFit/>
          </a:bodyPr>
          <a:lstStyle/>
          <a:p>
            <a:r>
              <a:rPr kumimoji="1" lang="ja-JP" altLang="en-US" sz="800" dirty="0">
                <a:solidFill>
                  <a:srgbClr val="FF0000"/>
                </a:solidFill>
              </a:rPr>
              <a:t>ブロック塀の高さ</a:t>
            </a:r>
            <a:r>
              <a:rPr lang="ja-JP" altLang="en-US" sz="800" dirty="0">
                <a:solidFill>
                  <a:srgbClr val="FF0000"/>
                </a:solidFill>
              </a:rPr>
              <a:t>約</a:t>
            </a:r>
            <a:r>
              <a:rPr lang="en-US" altLang="ja-JP" sz="800" dirty="0">
                <a:solidFill>
                  <a:srgbClr val="FF0000"/>
                </a:solidFill>
              </a:rPr>
              <a:t>40cm</a:t>
            </a:r>
          </a:p>
          <a:p>
            <a:r>
              <a:rPr kumimoji="1" lang="ja-JP" altLang="en-US" sz="800" dirty="0">
                <a:solidFill>
                  <a:srgbClr val="FF0000"/>
                </a:solidFill>
              </a:rPr>
              <a:t>　　　　　　道路面から</a:t>
            </a:r>
            <a:r>
              <a:rPr lang="en-US" altLang="ja-JP" sz="800" dirty="0">
                <a:solidFill>
                  <a:srgbClr val="FF0000"/>
                </a:solidFill>
              </a:rPr>
              <a:t>80</a:t>
            </a:r>
            <a:r>
              <a:rPr kumimoji="1" lang="en-US" altLang="ja-JP" sz="800" dirty="0">
                <a:solidFill>
                  <a:srgbClr val="FF0000"/>
                </a:solidFill>
              </a:rPr>
              <a:t>cm</a:t>
            </a:r>
            <a:r>
              <a:rPr kumimoji="1" lang="ja-JP" altLang="en-US" sz="800" dirty="0">
                <a:solidFill>
                  <a:srgbClr val="FF0000"/>
                </a:solidFill>
              </a:rPr>
              <a:t>超</a:t>
            </a:r>
          </a:p>
        </p:txBody>
      </p:sp>
      <p:pic>
        <p:nvPicPr>
          <p:cNvPr id="50" name="図 49"/>
          <p:cNvPicPr>
            <a:picLocks noChangeAspect="1"/>
          </p:cNvPicPr>
          <p:nvPr/>
        </p:nvPicPr>
        <p:blipFill>
          <a:blip r:embed="rId2"/>
          <a:stretch>
            <a:fillRect/>
          </a:stretch>
        </p:blipFill>
        <p:spPr>
          <a:xfrm>
            <a:off x="5241417" y="5347347"/>
            <a:ext cx="1707154" cy="1049023"/>
          </a:xfrm>
          <a:prstGeom prst="rect">
            <a:avLst/>
          </a:prstGeom>
        </p:spPr>
      </p:pic>
      <p:sp>
        <p:nvSpPr>
          <p:cNvPr id="51" name="正方形/長方形 50"/>
          <p:cNvSpPr/>
          <p:nvPr/>
        </p:nvSpPr>
        <p:spPr>
          <a:xfrm flipH="1">
            <a:off x="4724429" y="5739758"/>
            <a:ext cx="701321" cy="2964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900" dirty="0">
                <a:solidFill>
                  <a:srgbClr val="000000"/>
                </a:solidFill>
              </a:rPr>
              <a:t>６～７歳児の身体寸法</a:t>
            </a:r>
          </a:p>
        </p:txBody>
      </p:sp>
      <p:sp>
        <p:nvSpPr>
          <p:cNvPr id="73" name="正方形/長方形 72"/>
          <p:cNvSpPr/>
          <p:nvPr/>
        </p:nvSpPr>
        <p:spPr>
          <a:xfrm>
            <a:off x="1061305" y="4398445"/>
            <a:ext cx="6744224" cy="64800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6460" indent="-86460">
              <a:buSzPct val="160000"/>
            </a:pPr>
            <a:r>
              <a:rPr lang="ja-JP" altLang="en-US" sz="1200" b="1" dirty="0">
                <a:solidFill>
                  <a:schemeClr val="tx1"/>
                </a:solidFill>
                <a:latin typeface="Meiryo UI" panose="020B0604030504040204" pitchFamily="50" charset="-128"/>
                <a:ea typeface="Meiryo UI" panose="020B0604030504040204" pitchFamily="50" charset="-128"/>
              </a:rPr>
              <a:t>高さの考え方</a:t>
            </a:r>
            <a:r>
              <a:rPr lang="ja-JP" altLang="en-US" sz="1050" dirty="0">
                <a:solidFill>
                  <a:schemeClr val="tx1"/>
                </a:solidFill>
                <a:latin typeface="Meiryo UI" panose="020B0604030504040204" pitchFamily="50" charset="-128"/>
                <a:ea typeface="Meiryo UI" panose="020B0604030504040204" pitchFamily="50" charset="-128"/>
              </a:rPr>
              <a:t>（国土交通省資料より）</a:t>
            </a:r>
            <a:endParaRPr lang="en-US" altLang="ja-JP" sz="1200" dirty="0">
              <a:solidFill>
                <a:schemeClr val="tx1"/>
              </a:solidFill>
              <a:latin typeface="Meiryo UI" panose="020B0604030504040204" pitchFamily="50" charset="-128"/>
              <a:ea typeface="Meiryo UI" panose="020B0604030504040204" pitchFamily="50" charset="-128"/>
            </a:endParaRPr>
          </a:p>
          <a:p>
            <a:pPr marL="86460" indent="-86460">
              <a:buSzPct val="160000"/>
            </a:pP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塀が倒壊し、胸部が強く圧迫された場合、その衝撃や窒息により、生命に重大な影響を及ぼすおそれがある。</a:t>
            </a:r>
            <a:endParaRPr lang="en-US" altLang="ja-JP" sz="1200" dirty="0">
              <a:solidFill>
                <a:srgbClr val="000000"/>
              </a:solidFill>
              <a:latin typeface="Meiryo UI" panose="020B0604030504040204" pitchFamily="50" charset="-128"/>
              <a:ea typeface="Meiryo UI" panose="020B0604030504040204" pitchFamily="50" charset="-128"/>
            </a:endParaRPr>
          </a:p>
          <a:p>
            <a:pPr marL="86460" indent="-86460">
              <a:buSzPct val="160000"/>
            </a:pPr>
            <a:r>
              <a:rPr lang="ja-JP" altLang="en-US" sz="1200" dirty="0">
                <a:solidFill>
                  <a:schemeClr val="tx1"/>
                </a:solidFill>
                <a:latin typeface="Meiryo UI" panose="020B0604030504040204" pitchFamily="50" charset="-128"/>
                <a:ea typeface="Meiryo UI" panose="020B0604030504040204" pitchFamily="50" charset="-128"/>
              </a:rPr>
              <a:t>○単独での避難が想定される小学校１年生（６～７歳児）の胸部の平均高さは約</a:t>
            </a:r>
            <a:r>
              <a:rPr lang="en-US" altLang="ja-JP" sz="1200" dirty="0">
                <a:solidFill>
                  <a:schemeClr val="tx1"/>
                </a:solidFill>
                <a:latin typeface="Meiryo UI" panose="020B0604030504040204" pitchFamily="50" charset="-128"/>
                <a:ea typeface="Meiryo UI" panose="020B0604030504040204" pitchFamily="50" charset="-128"/>
              </a:rPr>
              <a:t>80cm</a:t>
            </a:r>
            <a:r>
              <a:rPr lang="ja-JP" altLang="en-US" sz="1200" dirty="0" err="1">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p:txBody>
      </p:sp>
      <p:cxnSp>
        <p:nvCxnSpPr>
          <p:cNvPr id="77" name="直線コネクタ 76"/>
          <p:cNvCxnSpPr/>
          <p:nvPr/>
        </p:nvCxnSpPr>
        <p:spPr>
          <a:xfrm flipV="1">
            <a:off x="5201925" y="6335053"/>
            <a:ext cx="2160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8" name="正方形/長方形 77"/>
          <p:cNvSpPr/>
          <p:nvPr/>
        </p:nvSpPr>
        <p:spPr>
          <a:xfrm>
            <a:off x="6655443" y="5672559"/>
            <a:ext cx="108000" cy="648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6645442" y="6288827"/>
            <a:ext cx="180000" cy="252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82" name="直線コネクタ 81"/>
          <p:cNvCxnSpPr/>
          <p:nvPr/>
        </p:nvCxnSpPr>
        <p:spPr>
          <a:xfrm>
            <a:off x="6655442" y="5829353"/>
            <a:ext cx="108000" cy="0"/>
          </a:xfrm>
          <a:prstGeom prst="lin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直線コネクタ 84"/>
          <p:cNvCxnSpPr/>
          <p:nvPr/>
        </p:nvCxnSpPr>
        <p:spPr>
          <a:xfrm>
            <a:off x="6655442" y="5986147"/>
            <a:ext cx="108000" cy="0"/>
          </a:xfrm>
          <a:prstGeom prst="lin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直線コネクタ 85"/>
          <p:cNvCxnSpPr/>
          <p:nvPr/>
        </p:nvCxnSpPr>
        <p:spPr>
          <a:xfrm>
            <a:off x="6655442" y="6142941"/>
            <a:ext cx="108000" cy="0"/>
          </a:xfrm>
          <a:prstGeom prst="lin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直線コネクタ 86"/>
          <p:cNvCxnSpPr/>
          <p:nvPr/>
        </p:nvCxnSpPr>
        <p:spPr>
          <a:xfrm>
            <a:off x="6655442" y="5672559"/>
            <a:ext cx="108000" cy="0"/>
          </a:xfrm>
          <a:prstGeom prst="lin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直線コネクタ 87"/>
          <p:cNvCxnSpPr/>
          <p:nvPr/>
        </p:nvCxnSpPr>
        <p:spPr>
          <a:xfrm>
            <a:off x="6645442" y="6288827"/>
            <a:ext cx="108000" cy="0"/>
          </a:xfrm>
          <a:prstGeom prst="lin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9" name="テキスト ボックス 88"/>
          <p:cNvSpPr txBox="1"/>
          <p:nvPr/>
        </p:nvSpPr>
        <p:spPr>
          <a:xfrm>
            <a:off x="5507178" y="6148354"/>
            <a:ext cx="530915" cy="230832"/>
          </a:xfrm>
          <a:prstGeom prst="rect">
            <a:avLst/>
          </a:prstGeom>
          <a:noFill/>
        </p:spPr>
        <p:txBody>
          <a:bodyPr wrap="none" rtlCol="0">
            <a:spAutoFit/>
          </a:bodyPr>
          <a:lstStyle/>
          <a:p>
            <a:r>
              <a:rPr kumimoji="1" lang="ja-JP" altLang="en-US" sz="900" dirty="0"/>
              <a:t>道路面</a:t>
            </a:r>
          </a:p>
        </p:txBody>
      </p:sp>
      <p:sp>
        <p:nvSpPr>
          <p:cNvPr id="90" name="正方形/長方形 89"/>
          <p:cNvSpPr/>
          <p:nvPr/>
        </p:nvSpPr>
        <p:spPr>
          <a:xfrm>
            <a:off x="2563598" y="5680705"/>
            <a:ext cx="108000" cy="32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1" name="直線コネクタ 90"/>
          <p:cNvCxnSpPr/>
          <p:nvPr/>
        </p:nvCxnSpPr>
        <p:spPr>
          <a:xfrm>
            <a:off x="2563597" y="5837499"/>
            <a:ext cx="108000" cy="0"/>
          </a:xfrm>
          <a:prstGeom prst="lin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3" name="直線コネクタ 92"/>
          <p:cNvCxnSpPr/>
          <p:nvPr/>
        </p:nvCxnSpPr>
        <p:spPr>
          <a:xfrm>
            <a:off x="2738044" y="6082611"/>
            <a:ext cx="1273680" cy="0"/>
          </a:xfrm>
          <a:prstGeom prst="line">
            <a:avLst/>
          </a:prstGeom>
          <a:ln w="139700">
            <a:solidFill>
              <a:srgbClr val="F5C040"/>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3252461" y="5826379"/>
            <a:ext cx="530915" cy="230832"/>
          </a:xfrm>
          <a:prstGeom prst="rect">
            <a:avLst/>
          </a:prstGeom>
          <a:noFill/>
        </p:spPr>
        <p:txBody>
          <a:bodyPr wrap="none" rtlCol="0">
            <a:spAutoFit/>
          </a:bodyPr>
          <a:lstStyle/>
          <a:p>
            <a:r>
              <a:rPr kumimoji="1" lang="ja-JP" altLang="en-US" sz="900" dirty="0"/>
              <a:t>地盤面</a:t>
            </a:r>
          </a:p>
        </p:txBody>
      </p:sp>
      <p:cxnSp>
        <p:nvCxnSpPr>
          <p:cNvPr id="95" name="直線コネクタ 94"/>
          <p:cNvCxnSpPr/>
          <p:nvPr/>
        </p:nvCxnSpPr>
        <p:spPr>
          <a:xfrm flipV="1">
            <a:off x="2671026" y="5685468"/>
            <a:ext cx="441437" cy="2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flipV="1">
            <a:off x="2929929" y="5685469"/>
            <a:ext cx="0" cy="353908"/>
          </a:xfrm>
          <a:prstGeom prst="straightConnector1">
            <a:avLst/>
          </a:prstGeom>
          <a:ln>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97" name="正方形/長方形 96"/>
          <p:cNvSpPr/>
          <p:nvPr/>
        </p:nvSpPr>
        <p:spPr>
          <a:xfrm>
            <a:off x="2558044" y="6005247"/>
            <a:ext cx="178246" cy="430208"/>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 name="テキスト ボックス 97"/>
          <p:cNvSpPr txBox="1"/>
          <p:nvPr/>
        </p:nvSpPr>
        <p:spPr>
          <a:xfrm>
            <a:off x="2957128" y="6194825"/>
            <a:ext cx="1070296" cy="415498"/>
          </a:xfrm>
          <a:prstGeom prst="rect">
            <a:avLst/>
          </a:prstGeom>
          <a:solidFill>
            <a:srgbClr val="0070C0"/>
          </a:solidFill>
        </p:spPr>
        <p:txBody>
          <a:bodyPr wrap="square" rtlCol="0">
            <a:spAutoFit/>
          </a:bodyPr>
          <a:lstStyle/>
          <a:p>
            <a:r>
              <a:rPr kumimoji="1" lang="ja-JP" altLang="en-US" sz="700" b="1" dirty="0">
                <a:solidFill>
                  <a:schemeClr val="bg1"/>
                </a:solidFill>
              </a:rPr>
              <a:t>ブロック塀の重さ</a:t>
            </a:r>
            <a:endParaRPr kumimoji="1" lang="en-US" altLang="ja-JP" sz="700" b="1" dirty="0">
              <a:solidFill>
                <a:schemeClr val="bg1"/>
              </a:solidFill>
            </a:endParaRPr>
          </a:p>
          <a:p>
            <a:r>
              <a:rPr lang="ja-JP" altLang="en-US" sz="700" dirty="0">
                <a:solidFill>
                  <a:schemeClr val="bg1"/>
                </a:solidFill>
              </a:rPr>
              <a:t>高さ</a:t>
            </a:r>
            <a:r>
              <a:rPr lang="en-US" altLang="ja-JP" sz="700" dirty="0">
                <a:solidFill>
                  <a:schemeClr val="bg1"/>
                </a:solidFill>
              </a:rPr>
              <a:t>40cm</a:t>
            </a:r>
            <a:r>
              <a:rPr lang="ja-JP" altLang="en-US" sz="700" dirty="0" err="1">
                <a:solidFill>
                  <a:schemeClr val="bg1"/>
                </a:solidFill>
              </a:rPr>
              <a:t>、</a:t>
            </a:r>
            <a:r>
              <a:rPr lang="ja-JP" altLang="en-US" sz="700" dirty="0">
                <a:solidFill>
                  <a:schemeClr val="bg1"/>
                </a:solidFill>
              </a:rPr>
              <a:t>長さ</a:t>
            </a:r>
            <a:r>
              <a:rPr lang="en-US" altLang="ja-JP" sz="700" dirty="0">
                <a:solidFill>
                  <a:schemeClr val="bg1"/>
                </a:solidFill>
              </a:rPr>
              <a:t>4m</a:t>
            </a:r>
            <a:r>
              <a:rPr lang="ja-JP" altLang="en-US" sz="700" dirty="0">
                <a:solidFill>
                  <a:schemeClr val="bg1"/>
                </a:solidFill>
              </a:rPr>
              <a:t>の場合、</a:t>
            </a:r>
            <a:r>
              <a:rPr lang="en-US" altLang="ja-JP" sz="700" dirty="0">
                <a:solidFill>
                  <a:schemeClr val="bg1"/>
                </a:solidFill>
              </a:rPr>
              <a:t>300kg</a:t>
            </a:r>
            <a:r>
              <a:rPr lang="ja-JP" altLang="en-US" sz="700" dirty="0">
                <a:solidFill>
                  <a:schemeClr val="bg1"/>
                </a:solidFill>
              </a:rPr>
              <a:t>以上</a:t>
            </a:r>
            <a:endParaRPr lang="en-US" altLang="ja-JP" sz="700" dirty="0">
              <a:solidFill>
                <a:schemeClr val="bg1"/>
              </a:solidFill>
            </a:endParaRPr>
          </a:p>
        </p:txBody>
      </p:sp>
      <p:cxnSp>
        <p:nvCxnSpPr>
          <p:cNvPr id="99" name="直線矢印コネクタ 98"/>
          <p:cNvCxnSpPr>
            <a:stCxn id="98" idx="1"/>
            <a:endCxn id="90" idx="3"/>
          </p:cNvCxnSpPr>
          <p:nvPr/>
        </p:nvCxnSpPr>
        <p:spPr>
          <a:xfrm flipH="1" flipV="1">
            <a:off x="2671598" y="5842705"/>
            <a:ext cx="285530" cy="559869"/>
          </a:xfrm>
          <a:prstGeom prst="straightConnector1">
            <a:avLst/>
          </a:prstGeom>
          <a:ln>
            <a:solidFill>
              <a:srgbClr val="00206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100" name="図 99"/>
          <p:cNvPicPr>
            <a:picLocks noChangeAspect="1"/>
          </p:cNvPicPr>
          <p:nvPr/>
        </p:nvPicPr>
        <p:blipFill rotWithShape="1">
          <a:blip r:embed="rId2"/>
          <a:srcRect l="42150" r="32742"/>
          <a:stretch/>
        </p:blipFill>
        <p:spPr>
          <a:xfrm>
            <a:off x="1947947" y="5329764"/>
            <a:ext cx="428625" cy="1049023"/>
          </a:xfrm>
          <a:prstGeom prst="rect">
            <a:avLst/>
          </a:prstGeom>
        </p:spPr>
      </p:pic>
      <p:cxnSp>
        <p:nvCxnSpPr>
          <p:cNvPr id="102" name="直線コネクタ 101"/>
          <p:cNvCxnSpPr/>
          <p:nvPr/>
        </p:nvCxnSpPr>
        <p:spPr>
          <a:xfrm>
            <a:off x="1111977" y="6327370"/>
            <a:ext cx="143565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0" name="テキスト ボックス 109"/>
          <p:cNvSpPr txBox="1"/>
          <p:nvPr/>
        </p:nvSpPr>
        <p:spPr>
          <a:xfrm>
            <a:off x="1330158" y="6118090"/>
            <a:ext cx="530915" cy="230832"/>
          </a:xfrm>
          <a:prstGeom prst="rect">
            <a:avLst/>
          </a:prstGeom>
          <a:noFill/>
        </p:spPr>
        <p:txBody>
          <a:bodyPr wrap="none" rtlCol="0">
            <a:spAutoFit/>
          </a:bodyPr>
          <a:lstStyle/>
          <a:p>
            <a:r>
              <a:rPr kumimoji="1" lang="ja-JP" altLang="en-US" sz="900" dirty="0"/>
              <a:t>道路面</a:t>
            </a:r>
          </a:p>
        </p:txBody>
      </p:sp>
      <p:sp>
        <p:nvSpPr>
          <p:cNvPr id="24" name="フリーフォーム 23"/>
          <p:cNvSpPr/>
          <p:nvPr/>
        </p:nvSpPr>
        <p:spPr>
          <a:xfrm>
            <a:off x="1907535" y="5529492"/>
            <a:ext cx="165100" cy="438150"/>
          </a:xfrm>
          <a:custGeom>
            <a:avLst/>
            <a:gdLst>
              <a:gd name="connsiteX0" fmla="*/ 0 w 165100"/>
              <a:gd name="connsiteY0" fmla="*/ 0 h 438150"/>
              <a:gd name="connsiteX1" fmla="*/ 165100 w 165100"/>
              <a:gd name="connsiteY1" fmla="*/ 0 h 438150"/>
              <a:gd name="connsiteX2" fmla="*/ 107950 w 165100"/>
              <a:gd name="connsiteY2" fmla="*/ 114300 h 438150"/>
              <a:gd name="connsiteX3" fmla="*/ 82550 w 165100"/>
              <a:gd name="connsiteY3" fmla="*/ 298450 h 438150"/>
              <a:gd name="connsiteX4" fmla="*/ 69850 w 165100"/>
              <a:gd name="connsiteY4" fmla="*/ 419100 h 438150"/>
              <a:gd name="connsiteX5" fmla="*/ 12700 w 165100"/>
              <a:gd name="connsiteY5" fmla="*/ 438150 h 438150"/>
              <a:gd name="connsiteX6" fmla="*/ 0 w 165100"/>
              <a:gd name="connsiteY6" fmla="*/ 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00" h="438150">
                <a:moveTo>
                  <a:pt x="0" y="0"/>
                </a:moveTo>
                <a:lnTo>
                  <a:pt x="165100" y="0"/>
                </a:lnTo>
                <a:lnTo>
                  <a:pt x="107950" y="114300"/>
                </a:lnTo>
                <a:lnTo>
                  <a:pt x="82550" y="298450"/>
                </a:lnTo>
                <a:lnTo>
                  <a:pt x="69850" y="419100"/>
                </a:lnTo>
                <a:lnTo>
                  <a:pt x="12700" y="438150"/>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903654" y="3881898"/>
            <a:ext cx="5831300" cy="483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SzPct val="160000"/>
            </a:pPr>
            <a:r>
              <a:rPr lang="ja-JP" altLang="en-US" sz="1400" dirty="0">
                <a:solidFill>
                  <a:srgbClr val="000000"/>
                </a:solidFill>
                <a:latin typeface="Meiryo UI" panose="020B0604030504040204" pitchFamily="50" charset="-128"/>
                <a:ea typeface="Meiryo UI" panose="020B0604030504040204" pitchFamily="50" charset="-128"/>
              </a:rPr>
              <a:t>診断義務付けが可能な建物に附属する高さ</a:t>
            </a:r>
            <a:r>
              <a:rPr lang="en-US" altLang="ja-JP" sz="1400" dirty="0">
                <a:solidFill>
                  <a:srgbClr val="000000"/>
                </a:solidFill>
                <a:latin typeface="Meiryo UI" panose="020B0604030504040204" pitchFamily="50" charset="-128"/>
                <a:ea typeface="Meiryo UI" panose="020B0604030504040204" pitchFamily="50" charset="-128"/>
              </a:rPr>
              <a:t>80</a:t>
            </a:r>
            <a:r>
              <a:rPr lang="ja-JP" altLang="en-US" sz="1400" dirty="0">
                <a:solidFill>
                  <a:srgbClr val="000000"/>
                </a:solidFill>
                <a:latin typeface="Meiryo UI" panose="020B0604030504040204" pitchFamily="50" charset="-128"/>
                <a:ea typeface="Meiryo UI" panose="020B0604030504040204" pitchFamily="50" charset="-128"/>
              </a:rPr>
              <a:t>㎝超の塀は義務付け対象とし、それ以外は除却等の補助対象として耐震化を進める。</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420258" y="3226000"/>
            <a:ext cx="5940973" cy="288000"/>
          </a:xfrm>
          <a:prstGeom prst="leftRightArrow">
            <a:avLst>
              <a:gd name="adj1" fmla="val 100000"/>
              <a:gd name="adj2" fmla="val 36771"/>
            </a:avLst>
          </a:prstGeom>
          <a:solidFill>
            <a:srgbClr val="0070C0"/>
          </a:solidFill>
          <a:ln>
            <a:solidFill>
              <a:srgbClr val="002060"/>
            </a:solidFill>
          </a:ln>
        </p:spPr>
        <p:txBody>
          <a:bodyPr wrap="square" lIns="0" rIns="0" rtlCol="0" anchor="ctr" anchorCtr="0">
            <a:noAutofit/>
          </a:bodyPr>
          <a:lstStyle>
            <a:defPPr>
              <a:defRPr lang="ja-JP"/>
            </a:defPPr>
            <a:lvl1pPr>
              <a:defRPr sz="1200"/>
            </a:lvl1pPr>
          </a:lstStyle>
          <a:p>
            <a:pPr algn="ctr"/>
            <a:r>
              <a:rPr lang="ja-JP" altLang="en-US" b="1" dirty="0">
                <a:solidFill>
                  <a:schemeClr val="bg1"/>
                </a:solidFill>
              </a:rPr>
              <a:t>「診断義務付け」及び「費用補助」</a:t>
            </a:r>
          </a:p>
        </p:txBody>
      </p:sp>
      <p:sp>
        <p:nvSpPr>
          <p:cNvPr id="101" name="テキスト ボックス 100"/>
          <p:cNvSpPr txBox="1"/>
          <p:nvPr/>
        </p:nvSpPr>
        <p:spPr>
          <a:xfrm>
            <a:off x="946636" y="3226000"/>
            <a:ext cx="1440291" cy="288000"/>
          </a:xfrm>
          <a:prstGeom prst="leftRightArrow">
            <a:avLst>
              <a:gd name="adj1" fmla="val 100000"/>
              <a:gd name="adj2" fmla="val 34901"/>
            </a:avLst>
          </a:prstGeom>
          <a:solidFill>
            <a:srgbClr val="0070C0"/>
          </a:solidFill>
          <a:ln>
            <a:solidFill>
              <a:srgbClr val="002060"/>
            </a:solidFill>
          </a:ln>
        </p:spPr>
        <p:txBody>
          <a:bodyPr wrap="square" lIns="0" rIns="0" rtlCol="0" anchor="ctr" anchorCtr="0">
            <a:noAutofit/>
          </a:bodyPr>
          <a:lstStyle>
            <a:defPPr>
              <a:defRPr lang="ja-JP"/>
            </a:defPPr>
            <a:lvl1pPr>
              <a:defRPr sz="1200"/>
            </a:lvl1pPr>
          </a:lstStyle>
          <a:p>
            <a:pPr algn="ctr"/>
            <a:r>
              <a:rPr lang="ja-JP" altLang="en-US" b="1" dirty="0">
                <a:solidFill>
                  <a:schemeClr val="bg1"/>
                </a:solidFill>
              </a:rPr>
              <a:t>「費用補助」</a:t>
            </a:r>
          </a:p>
        </p:txBody>
      </p:sp>
      <p:sp>
        <p:nvSpPr>
          <p:cNvPr id="103" name="テキスト ボックス 102"/>
          <p:cNvSpPr txBox="1"/>
          <p:nvPr/>
        </p:nvSpPr>
        <p:spPr>
          <a:xfrm>
            <a:off x="201323" y="1030822"/>
            <a:ext cx="9144000" cy="338554"/>
          </a:xfrm>
          <a:prstGeom prst="rect">
            <a:avLst/>
          </a:prstGeom>
          <a:noFill/>
        </p:spPr>
        <p:txBody>
          <a:bodyPr wrap="square" rtlCol="0">
            <a:spAutoFit/>
          </a:bodyPr>
          <a:lstStyle>
            <a:defPPr>
              <a:defRPr lang="ja-JP"/>
            </a:defPPr>
            <a:lvl1pPr>
              <a:defRPr>
                <a:latin typeface="Meiryo UI" panose="020B0604030504040204" pitchFamily="50" charset="-128"/>
                <a:ea typeface="Meiryo UI" panose="020B0604030504040204" pitchFamily="50" charset="-128"/>
              </a:defRPr>
            </a:lvl1pPr>
          </a:lstStyle>
          <a:p>
            <a:r>
              <a:rPr lang="ja-JP" altLang="en-US" sz="1600" dirty="0"/>
              <a:t>既存不適格で以下の規模のブロック塀等を費用補助及び耐震診断義務付けの対象として耐震化を進める。</a:t>
            </a:r>
          </a:p>
        </p:txBody>
      </p:sp>
      <p:sp>
        <p:nvSpPr>
          <p:cNvPr id="104" name="テキスト ボックス 103"/>
          <p:cNvSpPr txBox="1"/>
          <p:nvPr/>
        </p:nvSpPr>
        <p:spPr>
          <a:xfrm>
            <a:off x="824141" y="3636577"/>
            <a:ext cx="8425875" cy="323165"/>
          </a:xfrm>
          <a:prstGeom prst="rect">
            <a:avLst/>
          </a:prstGeom>
          <a:noFill/>
        </p:spPr>
        <p:txBody>
          <a:bodyPr wrap="square" rtlCol="0" anchor="ctr">
            <a:spAutoFit/>
          </a:bodyPr>
          <a:lstStyle/>
          <a:p>
            <a:pPr>
              <a:lnSpc>
                <a:spcPts val="1800"/>
              </a:lnSpc>
            </a:pPr>
            <a:r>
              <a:rPr lang="ja-JP" altLang="en-US" sz="1400" dirty="0">
                <a:latin typeface="Meiryo UI" panose="020B0604030504040204" pitchFamily="50" charset="-128"/>
                <a:ea typeface="Meiryo UI" panose="020B0604030504040204" pitchFamily="50" charset="-128"/>
              </a:rPr>
              <a:t>道路面から頂部までの高さが０．８ｍを超えるものを対象とする。</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２ｍ＋セットバック距離</a:t>
            </a:r>
            <a:r>
              <a:rPr lang="en-US" altLang="ja-JP" sz="1100" dirty="0">
                <a:latin typeface="Meiryo UI" panose="020B0604030504040204" pitchFamily="50" charset="-128"/>
                <a:ea typeface="Meiryo UI" panose="020B0604030504040204" pitchFamily="50" charset="-128"/>
              </a:rPr>
              <a:t>)/2.5</a:t>
            </a:r>
            <a:r>
              <a:rPr lang="ja-JP" altLang="en-US" sz="1100" dirty="0">
                <a:latin typeface="Meiryo UI" panose="020B0604030504040204" pitchFamily="50" charset="-128"/>
                <a:ea typeface="Meiryo UI" panose="020B0604030504040204" pitchFamily="50" charset="-128"/>
              </a:rPr>
              <a:t>の値を超える高さ）　</a:t>
            </a:r>
          </a:p>
        </p:txBody>
      </p:sp>
      <p:sp>
        <p:nvSpPr>
          <p:cNvPr id="105" name="テキスト ボックス 104"/>
          <p:cNvSpPr txBox="1"/>
          <p:nvPr/>
        </p:nvSpPr>
        <p:spPr>
          <a:xfrm>
            <a:off x="6770300" y="6148354"/>
            <a:ext cx="530915" cy="230832"/>
          </a:xfrm>
          <a:prstGeom prst="rect">
            <a:avLst/>
          </a:prstGeom>
          <a:noFill/>
        </p:spPr>
        <p:txBody>
          <a:bodyPr wrap="none" rtlCol="0">
            <a:spAutoFit/>
          </a:bodyPr>
          <a:lstStyle/>
          <a:p>
            <a:r>
              <a:rPr kumimoji="1" lang="ja-JP" altLang="en-US" sz="900" dirty="0"/>
              <a:t>地盤面</a:t>
            </a:r>
          </a:p>
        </p:txBody>
      </p:sp>
      <p:cxnSp>
        <p:nvCxnSpPr>
          <p:cNvPr id="106" name="直線コネクタ 105"/>
          <p:cNvCxnSpPr/>
          <p:nvPr/>
        </p:nvCxnSpPr>
        <p:spPr>
          <a:xfrm>
            <a:off x="6814230" y="6386619"/>
            <a:ext cx="648000" cy="0"/>
          </a:xfrm>
          <a:prstGeom prst="line">
            <a:avLst/>
          </a:prstGeom>
          <a:ln w="139700">
            <a:solidFill>
              <a:srgbClr val="F5C040"/>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1894977" y="5125940"/>
            <a:ext cx="1440291" cy="288000"/>
          </a:xfrm>
          <a:prstGeom prst="leftRightArrow">
            <a:avLst>
              <a:gd name="adj1" fmla="val 100000"/>
              <a:gd name="adj2" fmla="val 34901"/>
            </a:avLst>
          </a:prstGeom>
          <a:noFill/>
          <a:ln>
            <a:noFill/>
          </a:ln>
        </p:spPr>
        <p:txBody>
          <a:bodyPr wrap="square" lIns="0" rIns="0" rtlCol="0" anchor="ctr" anchorCtr="0">
            <a:noAutofit/>
          </a:bodyPr>
          <a:lstStyle>
            <a:defPPr>
              <a:defRPr lang="ja-JP"/>
            </a:defPPr>
            <a:lvl1pPr>
              <a:defRPr sz="1200"/>
            </a:lvl1pPr>
          </a:lstStyle>
          <a:p>
            <a:pPr algn="ctr"/>
            <a:r>
              <a:rPr lang="ja-JP" altLang="en-US" b="1" dirty="0"/>
              <a:t>「費用補助」</a:t>
            </a:r>
          </a:p>
        </p:txBody>
      </p:sp>
      <p:sp>
        <p:nvSpPr>
          <p:cNvPr id="108" name="テキスト ボックス 107"/>
          <p:cNvSpPr txBox="1"/>
          <p:nvPr/>
        </p:nvSpPr>
        <p:spPr>
          <a:xfrm>
            <a:off x="4923656" y="5107095"/>
            <a:ext cx="2420658" cy="306845"/>
          </a:xfrm>
          <a:prstGeom prst="leftRightArrow">
            <a:avLst>
              <a:gd name="adj1" fmla="val 100000"/>
              <a:gd name="adj2" fmla="val 36771"/>
            </a:avLst>
          </a:prstGeom>
          <a:noFill/>
          <a:ln>
            <a:noFill/>
          </a:ln>
        </p:spPr>
        <p:txBody>
          <a:bodyPr wrap="square" lIns="0" rIns="0" rtlCol="0" anchor="ctr" anchorCtr="0">
            <a:noAutofit/>
          </a:bodyPr>
          <a:lstStyle>
            <a:defPPr>
              <a:defRPr lang="ja-JP"/>
            </a:defPPr>
            <a:lvl1pPr>
              <a:defRPr sz="1200"/>
            </a:lvl1pPr>
          </a:lstStyle>
          <a:p>
            <a:pPr algn="ctr"/>
            <a:r>
              <a:rPr lang="ja-JP" altLang="en-US" b="1" dirty="0"/>
              <a:t>「診断義務付け」及び「費用補助」</a:t>
            </a:r>
          </a:p>
        </p:txBody>
      </p:sp>
      <p:sp>
        <p:nvSpPr>
          <p:cNvPr id="109" name="正方形/長方形 108"/>
          <p:cNvSpPr/>
          <p:nvPr/>
        </p:nvSpPr>
        <p:spPr>
          <a:xfrm>
            <a:off x="903654" y="1580778"/>
            <a:ext cx="5751788" cy="483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SzPct val="160000"/>
            </a:pPr>
            <a:r>
              <a:rPr lang="ja-JP" altLang="en-US" sz="1400" dirty="0">
                <a:solidFill>
                  <a:srgbClr val="000000"/>
                </a:solidFill>
                <a:latin typeface="Meiryo UI" panose="020B0604030504040204" pitchFamily="50" charset="-128"/>
                <a:ea typeface="Meiryo UI" panose="020B0604030504040204" pitchFamily="50" charset="-128"/>
              </a:rPr>
              <a:t>診断義務付けが可能な建物に附属する長さ８</a:t>
            </a:r>
            <a:r>
              <a:rPr lang="en-US" altLang="ja-JP" sz="1400" dirty="0">
                <a:solidFill>
                  <a:srgbClr val="000000"/>
                </a:solidFill>
                <a:latin typeface="Meiryo UI" panose="020B0604030504040204" pitchFamily="50" charset="-128"/>
                <a:ea typeface="Meiryo UI" panose="020B0604030504040204" pitchFamily="50" charset="-128"/>
              </a:rPr>
              <a:t>m</a:t>
            </a:r>
            <a:r>
              <a:rPr lang="ja-JP" altLang="en-US" sz="1400" dirty="0">
                <a:solidFill>
                  <a:srgbClr val="000000"/>
                </a:solidFill>
                <a:latin typeface="Meiryo UI" panose="020B0604030504040204" pitchFamily="50" charset="-128"/>
                <a:ea typeface="Meiryo UI" panose="020B0604030504040204" pitchFamily="50" charset="-128"/>
              </a:rPr>
              <a:t>超の塀は義務付け対象とし、それ以外は除却等の補助対象として耐震化を進める。</a:t>
            </a:r>
            <a:endParaRPr lang="en-US" altLang="ja-JP" sz="140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50155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9C1CB7E-6C03-4C44-B812-F5BC60756B44}"/>
              </a:ext>
            </a:extLst>
          </p:cNvPr>
          <p:cNvSpPr>
            <a:spLocks noGrp="1"/>
          </p:cNvSpPr>
          <p:nvPr>
            <p:ph type="sldNum" sz="quarter" idx="12"/>
          </p:nvPr>
        </p:nvSpPr>
        <p:spPr>
          <a:xfrm>
            <a:off x="6962644" y="6486864"/>
            <a:ext cx="2133600" cy="287337"/>
          </a:xfrm>
        </p:spPr>
        <p:txBody>
          <a:bodyPr/>
          <a:lstStyle/>
          <a:p>
            <a:pPr>
              <a:defRPr/>
            </a:pPr>
            <a:fld id="{1BDB6D7F-53AA-4455-8AD0-F9E52A4623CB}" type="slidenum">
              <a:rPr lang="en-US" altLang="ja-JP" smtClean="0">
                <a:solidFill>
                  <a:srgbClr val="000000"/>
                </a:solidFill>
              </a:rPr>
              <a:pPr>
                <a:defRPr/>
              </a:pPr>
              <a:t>4</a:t>
            </a:fld>
            <a:endParaRPr lang="en-US" altLang="ja-JP">
              <a:solidFill>
                <a:srgbClr val="000000"/>
              </a:solidFill>
            </a:endParaRPr>
          </a:p>
        </p:txBody>
      </p:sp>
      <p:sp>
        <p:nvSpPr>
          <p:cNvPr id="3" name="タイトル 1">
            <a:extLst>
              <a:ext uri="{FF2B5EF4-FFF2-40B4-BE49-F238E27FC236}">
                <a16:creationId xmlns:a16="http://schemas.microsoft.com/office/drawing/2014/main" id="{2154C481-2152-45D0-86F6-B59A74EDC34E}"/>
              </a:ext>
            </a:extLst>
          </p:cNvPr>
          <p:cNvSpPr txBox="1">
            <a:spLocks/>
          </p:cNvSpPr>
          <p:nvPr/>
        </p:nvSpPr>
        <p:spPr>
          <a:xfrm>
            <a:off x="0" y="471050"/>
            <a:ext cx="7019925" cy="404813"/>
          </a:xfrm>
          <a:prstGeom prst="rect">
            <a:avLst/>
          </a:prstGeom>
        </p:spPr>
        <p:txBody>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kern="0" dirty="0"/>
              <a:t>耐震化を進めるブロック塀等</a:t>
            </a:r>
          </a:p>
        </p:txBody>
      </p:sp>
      <p:sp>
        <p:nvSpPr>
          <p:cNvPr id="13" name="正方形/長方形 12">
            <a:extLst>
              <a:ext uri="{FF2B5EF4-FFF2-40B4-BE49-F238E27FC236}">
                <a16:creationId xmlns:a16="http://schemas.microsoft.com/office/drawing/2014/main" id="{2E887B61-B5B2-4732-9B53-1D037D43C620}"/>
              </a:ext>
            </a:extLst>
          </p:cNvPr>
          <p:cNvSpPr/>
          <p:nvPr/>
        </p:nvSpPr>
        <p:spPr>
          <a:xfrm>
            <a:off x="6942917" y="2680266"/>
            <a:ext cx="1907198" cy="402189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108">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F984B7BF-7BC3-40AD-852A-6D85CEEB087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3699"/>
          <a:stretch/>
        </p:blipFill>
        <p:spPr>
          <a:xfrm>
            <a:off x="7051854" y="5320721"/>
            <a:ext cx="1112775" cy="1260000"/>
          </a:xfrm>
          <a:prstGeom prst="rect">
            <a:avLst/>
          </a:prstGeom>
        </p:spPr>
      </p:pic>
      <p:pic>
        <p:nvPicPr>
          <p:cNvPr id="15" name="図 14">
            <a:extLst>
              <a:ext uri="{FF2B5EF4-FFF2-40B4-BE49-F238E27FC236}">
                <a16:creationId xmlns:a16="http://schemas.microsoft.com/office/drawing/2014/main" id="{E64015DA-85B6-4F31-8571-6EDDD3941C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11551" y="3732650"/>
            <a:ext cx="1828710" cy="1260000"/>
          </a:xfrm>
          <a:prstGeom prst="rect">
            <a:avLst/>
          </a:prstGeom>
        </p:spPr>
      </p:pic>
      <p:pic>
        <p:nvPicPr>
          <p:cNvPr id="16" name="図 15">
            <a:extLst>
              <a:ext uri="{FF2B5EF4-FFF2-40B4-BE49-F238E27FC236}">
                <a16:creationId xmlns:a16="http://schemas.microsoft.com/office/drawing/2014/main" id="{2D28B833-9C8A-418D-907C-5CE84A94393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2657" r="8084" b="6537"/>
          <a:stretch/>
        </p:blipFill>
        <p:spPr>
          <a:xfrm>
            <a:off x="7051854" y="3783861"/>
            <a:ext cx="1429915" cy="1260000"/>
          </a:xfrm>
          <a:prstGeom prst="rect">
            <a:avLst/>
          </a:prstGeom>
        </p:spPr>
      </p:pic>
      <p:sp>
        <p:nvSpPr>
          <p:cNvPr id="17" name="テキスト ボックス 16">
            <a:extLst>
              <a:ext uri="{FF2B5EF4-FFF2-40B4-BE49-F238E27FC236}">
                <a16:creationId xmlns:a16="http://schemas.microsoft.com/office/drawing/2014/main" id="{2762517F-4309-4812-9E2C-47DC6CA86835}"/>
              </a:ext>
            </a:extLst>
          </p:cNvPr>
          <p:cNvSpPr txBox="1"/>
          <p:nvPr/>
        </p:nvSpPr>
        <p:spPr>
          <a:xfrm>
            <a:off x="7051854" y="5063844"/>
            <a:ext cx="713904" cy="257369"/>
          </a:xfrm>
          <a:prstGeom prst="rect">
            <a:avLst/>
          </a:prstGeom>
          <a:noFill/>
        </p:spPr>
        <p:txBody>
          <a:bodyPr wrap="none" lIns="36000" tIns="36000" rIns="36000" bIns="36000" rtlCol="0" anchor="ctr" anchorCtr="0">
            <a:spAutoFit/>
          </a:bodyPr>
          <a:lstStyle/>
          <a:p>
            <a:r>
              <a:rPr kumimoji="1" lang="ja-JP" altLang="en-US" sz="1200" dirty="0">
                <a:latin typeface="Meiryo UI" panose="020B0604030504040204" pitchFamily="50" charset="-128"/>
                <a:ea typeface="Meiryo UI" panose="020B0604030504040204" pitchFamily="50" charset="-128"/>
              </a:rPr>
              <a:t>傾いている</a:t>
            </a:r>
          </a:p>
        </p:txBody>
      </p:sp>
      <p:sp>
        <p:nvSpPr>
          <p:cNvPr id="18" name="テキスト ボックス 17">
            <a:extLst>
              <a:ext uri="{FF2B5EF4-FFF2-40B4-BE49-F238E27FC236}">
                <a16:creationId xmlns:a16="http://schemas.microsoft.com/office/drawing/2014/main" id="{A4668672-669A-4F67-B894-0B4ACFFC1F28}"/>
              </a:ext>
            </a:extLst>
          </p:cNvPr>
          <p:cNvSpPr txBox="1"/>
          <p:nvPr/>
        </p:nvSpPr>
        <p:spPr>
          <a:xfrm>
            <a:off x="7051854" y="3546882"/>
            <a:ext cx="983209" cy="257369"/>
          </a:xfrm>
          <a:prstGeom prst="rect">
            <a:avLst/>
          </a:prstGeom>
          <a:noFill/>
        </p:spPr>
        <p:txBody>
          <a:bodyPr wrap="none" lIns="36000" tIns="36000" rIns="36000" bIns="36000" rtlCol="0" anchor="ctr" anchorCtr="0">
            <a:spAutoFit/>
          </a:bodyPr>
          <a:lstStyle/>
          <a:p>
            <a:r>
              <a:rPr kumimoji="1" lang="ja-JP" altLang="en-US" sz="1200" dirty="0">
                <a:latin typeface="Meiryo UI" panose="020B0604030504040204" pitchFamily="50" charset="-128"/>
                <a:ea typeface="Meiryo UI" panose="020B0604030504040204" pitchFamily="50" charset="-128"/>
              </a:rPr>
              <a:t>ひび割れがある</a:t>
            </a:r>
            <a:endParaRPr kumimoji="1"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525D296F-0966-4079-8D6C-B08E2DF518E3}"/>
              </a:ext>
            </a:extLst>
          </p:cNvPr>
          <p:cNvSpPr txBox="1"/>
          <p:nvPr/>
        </p:nvSpPr>
        <p:spPr>
          <a:xfrm>
            <a:off x="7012479" y="2460385"/>
            <a:ext cx="1453301" cy="184666"/>
          </a:xfrm>
          <a:prstGeom prst="rect">
            <a:avLst/>
          </a:prstGeom>
          <a:noFill/>
        </p:spPr>
        <p:txBody>
          <a:bodyPr wrap="none" lIns="46523" tIns="0" rIns="46523" bIns="0" rtlCol="0" anchor="ctr">
            <a:spAutoFit/>
          </a:bodyPr>
          <a:lstStyle/>
          <a:p>
            <a:r>
              <a:rPr kumimoji="1" lang="ja-JP" altLang="en-US" sz="1200" b="1" dirty="0">
                <a:latin typeface="Meiryo UI" panose="020B0604030504040204" pitchFamily="50" charset="-128"/>
                <a:ea typeface="Meiryo UI" panose="020B0604030504040204" pitchFamily="50" charset="-128"/>
              </a:rPr>
              <a:t>市町村の補助の対象</a:t>
            </a:r>
          </a:p>
        </p:txBody>
      </p:sp>
      <p:sp>
        <p:nvSpPr>
          <p:cNvPr id="20" name="テキスト ボックス 19">
            <a:extLst>
              <a:ext uri="{FF2B5EF4-FFF2-40B4-BE49-F238E27FC236}">
                <a16:creationId xmlns:a16="http://schemas.microsoft.com/office/drawing/2014/main" id="{C0C2F798-A659-4116-BF43-6352FCD7FFA0}"/>
              </a:ext>
            </a:extLst>
          </p:cNvPr>
          <p:cNvSpPr txBox="1"/>
          <p:nvPr/>
        </p:nvSpPr>
        <p:spPr>
          <a:xfrm>
            <a:off x="363299" y="2680372"/>
            <a:ext cx="3132000" cy="252000"/>
          </a:xfrm>
          <a:prstGeom prst="rect">
            <a:avLst/>
          </a:prstGeom>
          <a:noFill/>
        </p:spPr>
        <p:txBody>
          <a:bodyPr wrap="square" lIns="46523" tIns="0" rIns="46523" bIns="0" rtlCol="0" anchor="ctr" anchorCtr="0">
            <a:noAutofit/>
          </a:bodyPr>
          <a:lstStyle>
            <a:defPPr>
              <a:defRPr lang="en-US"/>
            </a:defPPr>
            <a:lvl1pPr>
              <a:defRPr kumimoji="1" sz="1200"/>
            </a:lvl1pPr>
          </a:lstStyle>
          <a:p>
            <a:pPr marL="930456" indent="-930456"/>
            <a:r>
              <a:rPr lang="ja-JP" altLang="en-US" b="1" dirty="0">
                <a:latin typeface="Meiryo UI" panose="020B0604030504040204" pitchFamily="50" charset="-128"/>
                <a:ea typeface="Meiryo UI" panose="020B0604030504040204" pitchFamily="50" charset="-128"/>
              </a:rPr>
              <a:t>①対象路線沿道の既存不適格</a:t>
            </a:r>
            <a:r>
              <a:rPr lang="ja-JP" altLang="en-US" sz="1050" b="1" dirty="0">
                <a:latin typeface="Meiryo UI" panose="020B0604030504040204" pitchFamily="50" charset="-128"/>
                <a:ea typeface="Meiryo UI" panose="020B0604030504040204" pitchFamily="50" charset="-128"/>
              </a:rPr>
              <a:t>等</a:t>
            </a:r>
            <a:r>
              <a:rPr lang="ja-JP" altLang="en-US" b="1" dirty="0">
                <a:latin typeface="Meiryo UI" panose="020B0604030504040204" pitchFamily="50" charset="-128"/>
                <a:ea typeface="Meiryo UI" panose="020B0604030504040204" pitchFamily="50" charset="-128"/>
              </a:rPr>
              <a:t>の塀</a:t>
            </a:r>
            <a:endParaRPr lang="ja-JP" altLang="en-US" sz="1050" b="1"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E36CAFD6-5980-4B7D-8701-EE46CCA754A8}"/>
              </a:ext>
            </a:extLst>
          </p:cNvPr>
          <p:cNvSpPr txBox="1"/>
          <p:nvPr/>
        </p:nvSpPr>
        <p:spPr>
          <a:xfrm>
            <a:off x="2411551" y="3304824"/>
            <a:ext cx="1367929" cy="457424"/>
          </a:xfrm>
          <a:prstGeom prst="rect">
            <a:avLst/>
          </a:prstGeom>
          <a:noFill/>
        </p:spPr>
        <p:txBody>
          <a:bodyPr wrap="none" lIns="36000" tIns="36000" rIns="36000" bIns="36000" rtlCol="0" anchor="ctr" anchorCtr="0">
            <a:spAutoFit/>
          </a:bodyPr>
          <a:lstStyle>
            <a:defPPr>
              <a:defRPr lang="en-US"/>
            </a:defPPr>
            <a:lvl1pPr>
              <a:defRPr kumimoji="1" sz="1200"/>
            </a:lvl1pPr>
          </a:lstStyle>
          <a:p>
            <a:pPr>
              <a:lnSpc>
                <a:spcPts val="1500"/>
              </a:lnSpc>
            </a:pP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高さ</a:t>
            </a:r>
            <a:r>
              <a:rPr lang="en-US" altLang="ja-JP" dirty="0">
                <a:latin typeface="Meiryo UI" panose="020B0604030504040204" pitchFamily="50" charset="-128"/>
                <a:ea typeface="Meiryo UI" panose="020B0604030504040204" pitchFamily="50" charset="-128"/>
              </a:rPr>
              <a:t>80cm</a:t>
            </a:r>
            <a:r>
              <a:rPr lang="ja-JP" altLang="en-US" dirty="0">
                <a:latin typeface="Meiryo UI" panose="020B0604030504040204" pitchFamily="50" charset="-128"/>
                <a:ea typeface="Meiryo UI" panose="020B0604030504040204" pitchFamily="50" charset="-128"/>
              </a:rPr>
              <a:t>超かつ</a:t>
            </a:r>
            <a:endParaRPr lang="en-US" altLang="ja-JP" dirty="0">
              <a:latin typeface="Meiryo UI" panose="020B0604030504040204" pitchFamily="50" charset="-128"/>
              <a:ea typeface="Meiryo UI" panose="020B0604030504040204" pitchFamily="50" charset="-128"/>
            </a:endParaRPr>
          </a:p>
          <a:p>
            <a:pPr>
              <a:lnSpc>
                <a:spcPts val="1500"/>
              </a:lnSpc>
            </a:pPr>
            <a:r>
              <a:rPr lang="ja-JP" altLang="en-US" dirty="0">
                <a:latin typeface="Meiryo UI" panose="020B0604030504040204" pitchFamily="50" charset="-128"/>
                <a:ea typeface="Meiryo UI" panose="020B0604030504040204" pitchFamily="50" charset="-128"/>
              </a:rPr>
              <a:t>　長さ</a:t>
            </a:r>
            <a:r>
              <a:rPr lang="en-US" altLang="ja-JP" dirty="0">
                <a:latin typeface="Meiryo UI" panose="020B0604030504040204" pitchFamily="50" charset="-128"/>
                <a:ea typeface="Meiryo UI" panose="020B0604030504040204" pitchFamily="50" charset="-128"/>
              </a:rPr>
              <a:t>8m</a:t>
            </a:r>
            <a:r>
              <a:rPr lang="ja-JP" altLang="en-US" dirty="0">
                <a:latin typeface="Meiryo UI" panose="020B0604030504040204" pitchFamily="50" charset="-128"/>
                <a:ea typeface="Meiryo UI" panose="020B0604030504040204" pitchFamily="50" charset="-128"/>
              </a:rPr>
              <a:t>以下の塀　</a:t>
            </a:r>
          </a:p>
        </p:txBody>
      </p:sp>
      <p:sp>
        <p:nvSpPr>
          <p:cNvPr id="22" name="テキスト ボックス 21">
            <a:extLst>
              <a:ext uri="{FF2B5EF4-FFF2-40B4-BE49-F238E27FC236}">
                <a16:creationId xmlns:a16="http://schemas.microsoft.com/office/drawing/2014/main" id="{1B40C7E0-4599-49C6-B415-49FB1B14F57F}"/>
              </a:ext>
            </a:extLst>
          </p:cNvPr>
          <p:cNvSpPr txBox="1"/>
          <p:nvPr/>
        </p:nvSpPr>
        <p:spPr>
          <a:xfrm>
            <a:off x="562326" y="2802500"/>
            <a:ext cx="4657373" cy="419374"/>
          </a:xfrm>
          <a:prstGeom prst="rect">
            <a:avLst/>
          </a:prstGeom>
          <a:noFill/>
        </p:spPr>
        <p:txBody>
          <a:bodyPr wrap="square" lIns="36000" tIns="36000" rIns="36000" bIns="36000" rtlCol="0" anchor="ctr" anchorCtr="0">
            <a:noAutofit/>
          </a:bodyPr>
          <a:lstStyle>
            <a:defPPr>
              <a:defRPr lang="en-US"/>
            </a:defPPr>
            <a:lvl1pPr>
              <a:defRPr kumimoji="1" sz="1200"/>
            </a:lvl1pPr>
          </a:lstStyle>
          <a:p>
            <a:r>
              <a:rPr lang="ja-JP" altLang="en-US" dirty="0">
                <a:latin typeface="Meiryo UI" panose="020B0604030504040204" pitchFamily="50" charset="-128"/>
                <a:ea typeface="Meiryo UI" panose="020B0604030504040204" pitchFamily="50" charset="-128"/>
              </a:rPr>
              <a:t>外観から鉄筋や基礎の基準適合が確認できない耐震診断が必要なもの</a:t>
            </a:r>
          </a:p>
        </p:txBody>
      </p:sp>
      <p:sp>
        <p:nvSpPr>
          <p:cNvPr id="23" name="テキスト ボックス 22">
            <a:extLst>
              <a:ext uri="{FF2B5EF4-FFF2-40B4-BE49-F238E27FC236}">
                <a16:creationId xmlns:a16="http://schemas.microsoft.com/office/drawing/2014/main" id="{FFA65AAD-34C6-44A2-9FDD-C1913E1B20F4}"/>
              </a:ext>
            </a:extLst>
          </p:cNvPr>
          <p:cNvSpPr txBox="1"/>
          <p:nvPr/>
        </p:nvSpPr>
        <p:spPr>
          <a:xfrm>
            <a:off x="7052732" y="2896226"/>
            <a:ext cx="1790465" cy="665243"/>
          </a:xfrm>
          <a:prstGeom prst="rect">
            <a:avLst/>
          </a:prstGeom>
          <a:noFill/>
        </p:spPr>
        <p:txBody>
          <a:bodyPr wrap="square" lIns="36000" tIns="36000" rIns="36000" bIns="36000" rtlCol="0" anchor="ctr" anchorCtr="0">
            <a:noAutofit/>
          </a:bodyPr>
          <a:lstStyle/>
          <a:p>
            <a:r>
              <a:rPr kumimoji="1" lang="ja-JP" altLang="en-US" sz="1200" dirty="0">
                <a:latin typeface="Meiryo UI" panose="020B0604030504040204" pitchFamily="50" charset="-128"/>
                <a:ea typeface="Meiryo UI" panose="020B0604030504040204" pitchFamily="50" charset="-128"/>
              </a:rPr>
              <a:t>外観から劣化・損傷等の危険性が確認された早急に対策が必要なもの</a:t>
            </a:r>
          </a:p>
        </p:txBody>
      </p:sp>
      <p:sp>
        <p:nvSpPr>
          <p:cNvPr id="25" name="テキスト ボックス 24">
            <a:extLst>
              <a:ext uri="{FF2B5EF4-FFF2-40B4-BE49-F238E27FC236}">
                <a16:creationId xmlns:a16="http://schemas.microsoft.com/office/drawing/2014/main" id="{845C628C-5356-4E96-82F1-AECB215FEC73}"/>
              </a:ext>
            </a:extLst>
          </p:cNvPr>
          <p:cNvSpPr txBox="1"/>
          <p:nvPr/>
        </p:nvSpPr>
        <p:spPr>
          <a:xfrm>
            <a:off x="2411551" y="4998310"/>
            <a:ext cx="1981244" cy="457424"/>
          </a:xfrm>
          <a:prstGeom prst="rect">
            <a:avLst/>
          </a:prstGeom>
          <a:noFill/>
        </p:spPr>
        <p:txBody>
          <a:bodyPr wrap="square" lIns="36000" tIns="36000" rIns="36000" bIns="36000" rtlCol="0" anchor="ctr" anchorCtr="0">
            <a:spAutoFit/>
          </a:bodyPr>
          <a:lstStyle>
            <a:defPPr>
              <a:defRPr lang="en-US"/>
            </a:defPPr>
            <a:lvl1pPr>
              <a:defRPr kumimoji="1" sz="1200"/>
            </a:lvl1pPr>
          </a:lstStyle>
          <a:p>
            <a:pPr marL="72000" indent="-72000">
              <a:lnSpc>
                <a:spcPts val="1500"/>
              </a:lnSpc>
            </a:pP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塀の高さ</a:t>
            </a:r>
            <a:r>
              <a:rPr lang="en-US" altLang="ja-JP" dirty="0">
                <a:latin typeface="Meiryo UI" panose="020B0604030504040204" pitchFamily="50" charset="-128"/>
                <a:ea typeface="Meiryo UI" panose="020B0604030504040204" pitchFamily="50" charset="-128"/>
              </a:rPr>
              <a:t>80cm</a:t>
            </a:r>
            <a:r>
              <a:rPr lang="ja-JP" altLang="en-US" dirty="0">
                <a:latin typeface="Meiryo UI" panose="020B0604030504040204" pitchFamily="50" charset="-128"/>
                <a:ea typeface="Meiryo UI" panose="020B0604030504040204" pitchFamily="50" charset="-128"/>
              </a:rPr>
              <a:t>以下、</a:t>
            </a:r>
            <a:endParaRPr lang="en-US" altLang="ja-JP" dirty="0">
              <a:latin typeface="Meiryo UI" panose="020B0604030504040204" pitchFamily="50" charset="-128"/>
              <a:ea typeface="Meiryo UI" panose="020B0604030504040204" pitchFamily="50" charset="-128"/>
            </a:endParaRPr>
          </a:p>
          <a:p>
            <a:pPr marL="72000" indent="-72000">
              <a:lnSpc>
                <a:spcPts val="1500"/>
              </a:lnSpc>
            </a:pPr>
            <a:r>
              <a:rPr lang="ja-JP" altLang="en-US" dirty="0">
                <a:latin typeface="Meiryo UI" panose="020B0604030504040204" pitchFamily="50" charset="-128"/>
                <a:ea typeface="Meiryo UI" panose="020B0604030504040204" pitchFamily="50" charset="-128"/>
              </a:rPr>
              <a:t>　道路面から</a:t>
            </a:r>
            <a:r>
              <a:rPr lang="en-US" altLang="ja-JP" dirty="0">
                <a:latin typeface="Meiryo UI" panose="020B0604030504040204" pitchFamily="50" charset="-128"/>
                <a:ea typeface="Meiryo UI" panose="020B0604030504040204" pitchFamily="50" charset="-128"/>
              </a:rPr>
              <a:t>80cm</a:t>
            </a:r>
            <a:r>
              <a:rPr lang="ja-JP" altLang="en-US" dirty="0">
                <a:latin typeface="Meiryo UI" panose="020B0604030504040204" pitchFamily="50" charset="-128"/>
                <a:ea typeface="Meiryo UI" panose="020B0604030504040204" pitchFamily="50" charset="-128"/>
              </a:rPr>
              <a:t>超にある塀</a:t>
            </a:r>
          </a:p>
        </p:txBody>
      </p:sp>
      <p:sp>
        <p:nvSpPr>
          <p:cNvPr id="26" name="テキスト ボックス 25">
            <a:extLst>
              <a:ext uri="{FF2B5EF4-FFF2-40B4-BE49-F238E27FC236}">
                <a16:creationId xmlns:a16="http://schemas.microsoft.com/office/drawing/2014/main" id="{5491C62B-9EA2-4946-BBBA-3D0333669058}"/>
              </a:ext>
            </a:extLst>
          </p:cNvPr>
          <p:cNvSpPr txBox="1"/>
          <p:nvPr/>
        </p:nvSpPr>
        <p:spPr>
          <a:xfrm>
            <a:off x="4441220" y="3304824"/>
            <a:ext cx="1961010" cy="457424"/>
          </a:xfrm>
          <a:prstGeom prst="rect">
            <a:avLst/>
          </a:prstGeom>
          <a:noFill/>
        </p:spPr>
        <p:txBody>
          <a:bodyPr wrap="square" lIns="36000" tIns="36000" rIns="36000" bIns="36000" rtlCol="0" anchor="ctr" anchorCtr="0">
            <a:spAutoFit/>
          </a:bodyPr>
          <a:lstStyle>
            <a:defPPr>
              <a:defRPr lang="en-US"/>
            </a:defPPr>
            <a:lvl1pPr>
              <a:defRPr kumimoji="1" sz="1200"/>
            </a:lvl1pPr>
          </a:lstStyle>
          <a:p>
            <a:pPr>
              <a:lnSpc>
                <a:spcPts val="1500"/>
              </a:lnSpc>
            </a:pP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建物に附属しない塀</a:t>
            </a:r>
            <a:endParaRPr lang="en-US" altLang="ja-JP" dirty="0">
              <a:latin typeface="Meiryo UI" panose="020B0604030504040204" pitchFamily="50" charset="-128"/>
              <a:ea typeface="Meiryo UI" panose="020B0604030504040204" pitchFamily="50" charset="-128"/>
            </a:endParaRPr>
          </a:p>
          <a:p>
            <a:pPr>
              <a:lnSpc>
                <a:spcPts val="1500"/>
              </a:lnSpc>
            </a:pP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(S56.5</a:t>
            </a:r>
            <a:r>
              <a:rPr lang="ja-JP" altLang="en-US" sz="1050" dirty="0">
                <a:latin typeface="Meiryo UI" panose="020B0604030504040204" pitchFamily="50" charset="-128"/>
                <a:ea typeface="Meiryo UI" panose="020B0604030504040204" pitchFamily="50" charset="-128"/>
              </a:rPr>
              <a:t>以前</a:t>
            </a:r>
            <a:r>
              <a:rPr lang="en-US" altLang="ja-JP" sz="1050" dirty="0">
                <a:latin typeface="Meiryo UI" panose="020B0604030504040204" pitchFamily="50" charset="-128"/>
                <a:ea typeface="Meiryo UI" panose="020B0604030504040204" pitchFamily="50" charset="-128"/>
              </a:rPr>
              <a:t>)</a:t>
            </a:r>
          </a:p>
        </p:txBody>
      </p:sp>
      <p:pic>
        <p:nvPicPr>
          <p:cNvPr id="27" name="図 26">
            <a:extLst>
              <a:ext uri="{FF2B5EF4-FFF2-40B4-BE49-F238E27FC236}">
                <a16:creationId xmlns:a16="http://schemas.microsoft.com/office/drawing/2014/main" id="{EA6D67E2-961A-4877-8087-A83A4C77B6D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6156"/>
          <a:stretch/>
        </p:blipFill>
        <p:spPr>
          <a:xfrm>
            <a:off x="2411551" y="5410133"/>
            <a:ext cx="1840155" cy="1260000"/>
          </a:xfrm>
          <a:prstGeom prst="rect">
            <a:avLst/>
          </a:prstGeom>
        </p:spPr>
      </p:pic>
      <p:pic>
        <p:nvPicPr>
          <p:cNvPr id="28" name="Picture 2">
            <a:extLst>
              <a:ext uri="{FF2B5EF4-FFF2-40B4-BE49-F238E27FC236}">
                <a16:creationId xmlns:a16="http://schemas.microsoft.com/office/drawing/2014/main" id="{EA63DA0C-B92C-467D-A748-9F322F5B9AA8}"/>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b="6996"/>
          <a:stretch/>
        </p:blipFill>
        <p:spPr bwMode="auto">
          <a:xfrm>
            <a:off x="530755" y="3732651"/>
            <a:ext cx="1584000" cy="1407203"/>
          </a:xfrm>
          <a:prstGeom prst="rect">
            <a:avLst/>
          </a:prstGeom>
          <a:noFill/>
          <a:extLst>
            <a:ext uri="{909E8E84-426E-40DD-AFC4-6F175D3DCCD1}">
              <a14:hiddenFill xmlns:a14="http://schemas.microsoft.com/office/drawing/2010/main">
                <a:solidFill>
                  <a:srgbClr val="FFFFFF"/>
                </a:solidFill>
              </a14:hiddenFill>
            </a:ext>
          </a:extLst>
        </p:spPr>
      </p:pic>
      <p:pic>
        <p:nvPicPr>
          <p:cNvPr id="29" name="図 28">
            <a:extLst>
              <a:ext uri="{FF2B5EF4-FFF2-40B4-BE49-F238E27FC236}">
                <a16:creationId xmlns:a16="http://schemas.microsoft.com/office/drawing/2014/main" id="{9BE53AE0-4F1F-4FB8-8D90-2504FC2E706F}"/>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l="31584" t="-709" r="14894" b="9100"/>
          <a:stretch/>
        </p:blipFill>
        <p:spPr>
          <a:xfrm>
            <a:off x="530755" y="5211500"/>
            <a:ext cx="1584000" cy="1453019"/>
          </a:xfrm>
          <a:prstGeom prst="rect">
            <a:avLst/>
          </a:prstGeom>
        </p:spPr>
      </p:pic>
      <p:sp>
        <p:nvSpPr>
          <p:cNvPr id="32" name="テキスト ボックス 31">
            <a:extLst>
              <a:ext uri="{FF2B5EF4-FFF2-40B4-BE49-F238E27FC236}">
                <a16:creationId xmlns:a16="http://schemas.microsoft.com/office/drawing/2014/main" id="{2D2C75F8-224E-4239-872B-C0C3ADFE4DC3}"/>
              </a:ext>
            </a:extLst>
          </p:cNvPr>
          <p:cNvSpPr txBox="1"/>
          <p:nvPr/>
        </p:nvSpPr>
        <p:spPr>
          <a:xfrm>
            <a:off x="370128" y="3097662"/>
            <a:ext cx="1839212" cy="257369"/>
          </a:xfrm>
          <a:prstGeom prst="rect">
            <a:avLst/>
          </a:prstGeom>
          <a:noFill/>
        </p:spPr>
        <p:txBody>
          <a:bodyPr wrap="none" lIns="36000" tIns="36000" rIns="36000" bIns="36000" rtlCol="0" anchor="ctr" anchorCtr="0">
            <a:spAutoFit/>
          </a:bodyPr>
          <a:lstStyle>
            <a:defPPr>
              <a:defRPr lang="en-US"/>
            </a:defPPr>
            <a:lvl1pPr>
              <a:defRPr kumimoji="1" sz="1200"/>
            </a:lvl1pPr>
          </a:lstStyle>
          <a:p>
            <a:r>
              <a:rPr lang="ja-JP" altLang="en-US" b="1" dirty="0">
                <a:latin typeface="Meiryo UI" panose="020B0604030504040204" pitchFamily="50" charset="-128"/>
                <a:ea typeface="Meiryo UI" panose="020B0604030504040204" pitchFamily="50" charset="-128"/>
              </a:rPr>
              <a:t>①</a:t>
            </a:r>
            <a:r>
              <a:rPr lang="en-US" altLang="ja-JP" b="1" dirty="0">
                <a:latin typeface="Meiryo UI" panose="020B0604030504040204" pitchFamily="50" charset="-128"/>
                <a:ea typeface="Meiryo UI" panose="020B0604030504040204" pitchFamily="50" charset="-128"/>
              </a:rPr>
              <a:t>-1 </a:t>
            </a:r>
            <a:r>
              <a:rPr lang="ja-JP" altLang="en-US" b="1" dirty="0">
                <a:latin typeface="Meiryo UI" panose="020B0604030504040204" pitchFamily="50" charset="-128"/>
                <a:ea typeface="Meiryo UI" panose="020B0604030504040204" pitchFamily="50" charset="-128"/>
              </a:rPr>
              <a:t>要安全確認（義務）</a:t>
            </a:r>
            <a:endParaRPr lang="ja-JP" altLang="en-US"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C52DED9D-6893-48C2-B384-3B35E543D1AB}"/>
              </a:ext>
            </a:extLst>
          </p:cNvPr>
          <p:cNvSpPr txBox="1"/>
          <p:nvPr/>
        </p:nvSpPr>
        <p:spPr>
          <a:xfrm>
            <a:off x="2308519" y="3097662"/>
            <a:ext cx="1223659" cy="257369"/>
          </a:xfrm>
          <a:prstGeom prst="rect">
            <a:avLst/>
          </a:prstGeom>
          <a:noFill/>
        </p:spPr>
        <p:txBody>
          <a:bodyPr wrap="none" lIns="36000" tIns="36000" rIns="36000" bIns="36000" rtlCol="0" anchor="ctr" anchorCtr="0">
            <a:spAutoFit/>
          </a:bodyPr>
          <a:lstStyle>
            <a:defPPr>
              <a:defRPr lang="en-US"/>
            </a:defPPr>
            <a:lvl1pPr>
              <a:defRPr kumimoji="1" sz="1200"/>
            </a:lvl1pPr>
          </a:lstStyle>
          <a:p>
            <a:r>
              <a:rPr lang="ja-JP" altLang="en-US" b="1" dirty="0">
                <a:latin typeface="Meiryo UI" panose="020B0604030504040204" pitchFamily="50" charset="-128"/>
                <a:ea typeface="Meiryo UI" panose="020B0604030504040204" pitchFamily="50" charset="-128"/>
              </a:rPr>
              <a:t>①</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 要安全確認</a:t>
            </a:r>
            <a:endParaRPr lang="ja-JP" altLang="en-US"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0EE6564D-CA3F-4580-A5E2-54E1AAC09435}"/>
              </a:ext>
            </a:extLst>
          </p:cNvPr>
          <p:cNvSpPr txBox="1"/>
          <p:nvPr/>
        </p:nvSpPr>
        <p:spPr>
          <a:xfrm>
            <a:off x="452199" y="3335536"/>
            <a:ext cx="1149921" cy="396000"/>
          </a:xfrm>
          <a:prstGeom prst="rect">
            <a:avLst/>
          </a:prstGeom>
          <a:noFill/>
        </p:spPr>
        <p:txBody>
          <a:bodyPr wrap="none" lIns="36000" tIns="36000" rIns="36000" bIns="36000" rtlCol="0" anchor="ctr" anchorCtr="0">
            <a:spAutoFit/>
          </a:bodyPr>
          <a:lstStyle>
            <a:defPPr>
              <a:defRPr lang="en-US"/>
            </a:defPPr>
            <a:lvl1pPr>
              <a:defRPr kumimoji="1" sz="1200"/>
            </a:lvl1pPr>
          </a:lstStyle>
          <a:p>
            <a:pPr>
              <a:lnSpc>
                <a:spcPts val="1500"/>
              </a:lnSpc>
            </a:pPr>
            <a:r>
              <a:rPr lang="ja-JP" altLang="en-US" dirty="0">
                <a:latin typeface="Meiryo UI" panose="020B0604030504040204" pitchFamily="50" charset="-128"/>
                <a:ea typeface="Meiryo UI" panose="020B0604030504040204" pitchFamily="50" charset="-128"/>
              </a:rPr>
              <a:t>高さ</a:t>
            </a:r>
            <a:r>
              <a:rPr lang="en-US" altLang="ja-JP" dirty="0">
                <a:latin typeface="Meiryo UI" panose="020B0604030504040204" pitchFamily="50" charset="-128"/>
                <a:ea typeface="Meiryo UI" panose="020B0604030504040204" pitchFamily="50" charset="-128"/>
              </a:rPr>
              <a:t>80cm</a:t>
            </a:r>
            <a:r>
              <a:rPr lang="ja-JP" altLang="en-US" dirty="0">
                <a:latin typeface="Meiryo UI" panose="020B0604030504040204" pitchFamily="50" charset="-128"/>
                <a:ea typeface="Meiryo UI" panose="020B0604030504040204" pitchFamily="50" charset="-128"/>
              </a:rPr>
              <a:t>超かつ</a:t>
            </a:r>
            <a:endParaRPr lang="en-US" altLang="ja-JP" dirty="0">
              <a:latin typeface="Meiryo UI" panose="020B0604030504040204" pitchFamily="50" charset="-128"/>
              <a:ea typeface="Meiryo UI" panose="020B0604030504040204" pitchFamily="50" charset="-128"/>
            </a:endParaRPr>
          </a:p>
          <a:p>
            <a:pPr>
              <a:lnSpc>
                <a:spcPts val="1500"/>
              </a:lnSpc>
            </a:pPr>
            <a:r>
              <a:rPr lang="ja-JP" altLang="en-US" dirty="0">
                <a:latin typeface="Meiryo UI" panose="020B0604030504040204" pitchFamily="50" charset="-128"/>
                <a:ea typeface="Meiryo UI" panose="020B0604030504040204" pitchFamily="50" charset="-128"/>
              </a:rPr>
              <a:t>長さ</a:t>
            </a:r>
            <a:r>
              <a:rPr lang="en-US" altLang="ja-JP" dirty="0">
                <a:latin typeface="Meiryo UI" panose="020B0604030504040204" pitchFamily="50" charset="-128"/>
                <a:ea typeface="Meiryo UI" panose="020B0604030504040204" pitchFamily="50" charset="-128"/>
              </a:rPr>
              <a:t>8m</a:t>
            </a:r>
            <a:r>
              <a:rPr lang="ja-JP" altLang="en-US" dirty="0">
                <a:latin typeface="Meiryo UI" panose="020B0604030504040204" pitchFamily="50" charset="-128"/>
                <a:ea typeface="Meiryo UI" panose="020B0604030504040204" pitchFamily="50" charset="-128"/>
              </a:rPr>
              <a:t>超の塀</a:t>
            </a:r>
          </a:p>
        </p:txBody>
      </p:sp>
      <p:sp>
        <p:nvSpPr>
          <p:cNvPr id="46" name="テキスト ボックス 45">
            <a:extLst>
              <a:ext uri="{FF2B5EF4-FFF2-40B4-BE49-F238E27FC236}">
                <a16:creationId xmlns:a16="http://schemas.microsoft.com/office/drawing/2014/main" id="{4AD7E901-941A-491C-A9F0-AA14E74546AA}"/>
              </a:ext>
            </a:extLst>
          </p:cNvPr>
          <p:cNvSpPr txBox="1"/>
          <p:nvPr/>
        </p:nvSpPr>
        <p:spPr>
          <a:xfrm>
            <a:off x="7012479" y="2731256"/>
            <a:ext cx="1317046" cy="184666"/>
          </a:xfrm>
          <a:prstGeom prst="rect">
            <a:avLst/>
          </a:prstGeom>
          <a:noFill/>
        </p:spPr>
        <p:txBody>
          <a:bodyPr wrap="none" lIns="46523" tIns="0" rIns="46523" bIns="0" rtlCol="0">
            <a:spAutoFit/>
          </a:bodyPr>
          <a:lstStyle/>
          <a:p>
            <a:r>
              <a:rPr kumimoji="1" lang="ja-JP" altLang="en-US" sz="1200" b="1" dirty="0">
                <a:latin typeface="Meiryo UI" panose="020B0604030504040204" pitchFamily="50" charset="-128"/>
                <a:ea typeface="Meiryo UI" panose="020B0604030504040204" pitchFamily="50" charset="-128"/>
              </a:rPr>
              <a:t>② 危険性のある塀</a:t>
            </a:r>
          </a:p>
        </p:txBody>
      </p:sp>
      <p:sp>
        <p:nvSpPr>
          <p:cNvPr id="47" name="テキスト ボックス 46">
            <a:extLst>
              <a:ext uri="{FF2B5EF4-FFF2-40B4-BE49-F238E27FC236}">
                <a16:creationId xmlns:a16="http://schemas.microsoft.com/office/drawing/2014/main" id="{80DA8042-4778-46A9-81BF-1B88FD2CD75F}"/>
              </a:ext>
            </a:extLst>
          </p:cNvPr>
          <p:cNvSpPr txBox="1"/>
          <p:nvPr/>
        </p:nvSpPr>
        <p:spPr>
          <a:xfrm>
            <a:off x="331148" y="2460385"/>
            <a:ext cx="1761078" cy="184666"/>
          </a:xfrm>
          <a:prstGeom prst="rect">
            <a:avLst/>
          </a:prstGeom>
          <a:noFill/>
        </p:spPr>
        <p:txBody>
          <a:bodyPr wrap="none" lIns="46523" tIns="0" rIns="46523" bIns="0" rtlCol="0" anchor="ctr" anchorCtr="0">
            <a:spAutoFit/>
          </a:bodyPr>
          <a:lstStyle>
            <a:defPPr>
              <a:defRPr lang="en-US"/>
            </a:defPPr>
            <a:lvl1pPr>
              <a:defRPr kumimoji="1" sz="1200"/>
            </a:lvl1pPr>
          </a:lstStyle>
          <a:p>
            <a:pPr marL="930456" indent="-930456"/>
            <a:r>
              <a:rPr lang="ja-JP" altLang="en-US" b="1" dirty="0">
                <a:latin typeface="Meiryo UI" panose="020B0604030504040204" pitchFamily="50" charset="-128"/>
                <a:ea typeface="Meiryo UI" panose="020B0604030504040204" pitchFamily="50" charset="-128"/>
              </a:rPr>
              <a:t>大阪府の直接補助の対象</a:t>
            </a:r>
            <a:endParaRPr lang="ja-JP" altLang="en-US" sz="1050" b="1" dirty="0">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05F74240-8ADF-4499-BCF5-EFF60AD78032}"/>
              </a:ext>
            </a:extLst>
          </p:cNvPr>
          <p:cNvSpPr/>
          <p:nvPr/>
        </p:nvSpPr>
        <p:spPr>
          <a:xfrm>
            <a:off x="70661" y="1081820"/>
            <a:ext cx="3632043" cy="1031051"/>
          </a:xfrm>
          <a:prstGeom prst="rect">
            <a:avLst/>
          </a:prstGeom>
          <a:noFill/>
        </p:spPr>
        <p:txBody>
          <a:bodyPr wrap="square" rtlCol="0">
            <a:spAutoFit/>
          </a:bodyPr>
          <a:lstStyle/>
          <a:p>
            <a:pPr marL="180000" indent="-180000">
              <a:spcBef>
                <a:spcPts val="600"/>
              </a:spcBef>
            </a:pPr>
            <a:r>
              <a:rPr lang="ja-JP" altLang="en-US" sz="1400" dirty="0">
                <a:latin typeface="Meiryo UI" panose="020B0604030504040204" pitchFamily="50" charset="-128"/>
                <a:ea typeface="Meiryo UI" panose="020B0604030504040204" pitchFamily="50" charset="-128"/>
              </a:rPr>
              <a:t>〇大阪府は、市町村と連携し、所有者への指導や負担軽減の支援等の安全対策に取り組む。</a:t>
            </a:r>
            <a:endParaRPr lang="en-US" altLang="ja-JP" sz="1400" dirty="0">
              <a:latin typeface="Meiryo UI" panose="020B0604030504040204" pitchFamily="50" charset="-128"/>
              <a:ea typeface="Meiryo UI" panose="020B0604030504040204" pitchFamily="50" charset="-128"/>
            </a:endParaRPr>
          </a:p>
          <a:p>
            <a:pPr marL="180000" indent="-180000">
              <a:spcBef>
                <a:spcPts val="600"/>
              </a:spcBef>
            </a:pPr>
            <a:r>
              <a:rPr lang="ja-JP" altLang="en-US" sz="1400" dirty="0">
                <a:latin typeface="Meiryo UI" panose="020B0604030504040204" pitchFamily="50" charset="-128"/>
                <a:ea typeface="Meiryo UI" panose="020B0604030504040204" pitchFamily="50" charset="-128"/>
              </a:rPr>
              <a:t>〇広域緊急交通路沿道のブロック塀等については、事業主体として耐震化に取り組む。</a:t>
            </a:r>
            <a:endParaRPr lang="ja-JP" altLang="ja-JP" sz="1400" dirty="0">
              <a:latin typeface="Meiryo UI" panose="020B0604030504040204" pitchFamily="50" charset="-128"/>
              <a:ea typeface="Meiryo UI" panose="020B0604030504040204" pitchFamily="50" charset="-128"/>
            </a:endParaRPr>
          </a:p>
        </p:txBody>
      </p:sp>
      <p:grpSp>
        <p:nvGrpSpPr>
          <p:cNvPr id="65" name="グループ化 64"/>
          <p:cNvGrpSpPr/>
          <p:nvPr/>
        </p:nvGrpSpPr>
        <p:grpSpPr>
          <a:xfrm>
            <a:off x="3774365" y="1031116"/>
            <a:ext cx="5102557" cy="1329659"/>
            <a:chOff x="3877920" y="1129972"/>
            <a:chExt cx="5102557" cy="1329659"/>
          </a:xfrm>
        </p:grpSpPr>
        <p:sp>
          <p:nvSpPr>
            <p:cNvPr id="4" name="正方形/長方形 3">
              <a:extLst>
                <a:ext uri="{FF2B5EF4-FFF2-40B4-BE49-F238E27FC236}">
                  <a16:creationId xmlns:a16="http://schemas.microsoft.com/office/drawing/2014/main" id="{3892A1BA-6379-4110-81D7-E1DB5D99C3B7}"/>
                </a:ext>
              </a:extLst>
            </p:cNvPr>
            <p:cNvSpPr/>
            <p:nvPr/>
          </p:nvSpPr>
          <p:spPr>
            <a:xfrm>
              <a:off x="7363632" y="1526912"/>
              <a:ext cx="1616845" cy="9327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6523" rIns="0" bIns="0" rtlCol="0" anchor="t"/>
            <a:lstStyle/>
            <a:p>
              <a:pPr algn="ct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DEDCC556-22FC-4757-A428-EB9AE082B01A}"/>
                </a:ext>
              </a:extLst>
            </p:cNvPr>
            <p:cNvSpPr txBox="1"/>
            <p:nvPr/>
          </p:nvSpPr>
          <p:spPr>
            <a:xfrm>
              <a:off x="3877920" y="1626316"/>
              <a:ext cx="969492" cy="338554"/>
            </a:xfrm>
            <a:prstGeom prst="rect">
              <a:avLst/>
            </a:prstGeom>
            <a:noFill/>
          </p:spPr>
          <p:txBody>
            <a:bodyPr wrap="square" lIns="46523" tIns="0" rIns="46523" bIns="0" rtlCol="0">
              <a:spAutoFit/>
            </a:bodyPr>
            <a:lstStyle/>
            <a:p>
              <a:r>
                <a:rPr kumimoji="1" lang="ja-JP" altLang="en-US" sz="1100" dirty="0">
                  <a:latin typeface="Meiryo UI" panose="020B0604030504040204" pitchFamily="50" charset="-128"/>
                  <a:ea typeface="Meiryo UI" panose="020B0604030504040204" pitchFamily="50" charset="-128"/>
                </a:rPr>
                <a:t>既存不適格</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等</a:t>
              </a:r>
              <a:r>
                <a:rPr kumimoji="1" lang="ja-JP" altLang="en-US" sz="1100" dirty="0">
                  <a:latin typeface="Meiryo UI" panose="020B0604030504040204" pitchFamily="50" charset="-128"/>
                  <a:ea typeface="Meiryo UI" panose="020B0604030504040204" pitchFamily="50" charset="-128"/>
                </a:rPr>
                <a:t>の塀</a:t>
              </a:r>
            </a:p>
          </p:txBody>
        </p:sp>
        <p:sp>
          <p:nvSpPr>
            <p:cNvPr id="6" name="テキスト ボックス 5">
              <a:extLst>
                <a:ext uri="{FF2B5EF4-FFF2-40B4-BE49-F238E27FC236}">
                  <a16:creationId xmlns:a16="http://schemas.microsoft.com/office/drawing/2014/main" id="{AF200CFB-F0EC-4A6C-A04C-E046DD905226}"/>
                </a:ext>
              </a:extLst>
            </p:cNvPr>
            <p:cNvSpPr txBox="1"/>
            <p:nvPr/>
          </p:nvSpPr>
          <p:spPr>
            <a:xfrm>
              <a:off x="3883904" y="2123953"/>
              <a:ext cx="712714" cy="169277"/>
            </a:xfrm>
            <a:prstGeom prst="rect">
              <a:avLst/>
            </a:prstGeom>
            <a:noFill/>
          </p:spPr>
          <p:txBody>
            <a:bodyPr wrap="none" lIns="46523" tIns="0" rIns="46523" bIns="0" rtlCol="0">
              <a:spAutoFit/>
            </a:bodyPr>
            <a:lstStyle/>
            <a:p>
              <a:r>
                <a:rPr kumimoji="1" lang="ja-JP" altLang="en-US" sz="1100" dirty="0">
                  <a:latin typeface="Meiryo UI" panose="020B0604030504040204" pitchFamily="50" charset="-128"/>
                  <a:ea typeface="Meiryo UI" panose="020B0604030504040204" pitchFamily="50" charset="-128"/>
                </a:rPr>
                <a:t>その他の塀</a:t>
              </a:r>
            </a:p>
          </p:txBody>
        </p:sp>
        <p:cxnSp>
          <p:nvCxnSpPr>
            <p:cNvPr id="7" name="直線コネクタ 6">
              <a:extLst>
                <a:ext uri="{FF2B5EF4-FFF2-40B4-BE49-F238E27FC236}">
                  <a16:creationId xmlns:a16="http://schemas.microsoft.com/office/drawing/2014/main" id="{8519F09C-C665-4977-9B96-1BEB1D8B719A}"/>
                </a:ext>
              </a:extLst>
            </p:cNvPr>
            <p:cNvCxnSpPr/>
            <p:nvPr/>
          </p:nvCxnSpPr>
          <p:spPr>
            <a:xfrm>
              <a:off x="7242103" y="1289504"/>
              <a:ext cx="2326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7A2BAAE5-2308-4346-85A0-1C03FA779356}"/>
                </a:ext>
              </a:extLst>
            </p:cNvPr>
            <p:cNvCxnSpPr/>
            <p:nvPr/>
          </p:nvCxnSpPr>
          <p:spPr>
            <a:xfrm>
              <a:off x="8819719" y="1252917"/>
              <a:ext cx="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A00F0FE9-8168-413D-9AA1-253EBA9A70CF}"/>
                </a:ext>
              </a:extLst>
            </p:cNvPr>
            <p:cNvCxnSpPr/>
            <p:nvPr/>
          </p:nvCxnSpPr>
          <p:spPr>
            <a:xfrm flipV="1">
              <a:off x="4803378" y="1276804"/>
              <a:ext cx="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A3B56AA-B2CB-4463-9F19-1C18FDCC2278}"/>
                </a:ext>
              </a:extLst>
            </p:cNvPr>
            <p:cNvCxnSpPr/>
            <p:nvPr/>
          </p:nvCxnSpPr>
          <p:spPr>
            <a:xfrm flipV="1">
              <a:off x="4803379" y="1276804"/>
              <a:ext cx="0" cy="232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E7BAAE71-CECA-42BB-8193-EEA6B8ED72C9}"/>
                </a:ext>
              </a:extLst>
            </p:cNvPr>
            <p:cNvCxnSpPr/>
            <p:nvPr/>
          </p:nvCxnSpPr>
          <p:spPr>
            <a:xfrm flipV="1">
              <a:off x="7358410" y="1289504"/>
              <a:ext cx="0" cy="232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16D386EF-6508-4B1D-8AB9-1BB69BCCB9D2}"/>
                </a:ext>
              </a:extLst>
            </p:cNvPr>
            <p:cNvCxnSpPr/>
            <p:nvPr/>
          </p:nvCxnSpPr>
          <p:spPr>
            <a:xfrm flipV="1">
              <a:off x="8963719" y="1252917"/>
              <a:ext cx="0" cy="232615"/>
            </a:xfrm>
            <a:prstGeom prst="line">
              <a:avLst/>
            </a:prstGeom>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3484BC17-3EB3-4CA2-B58B-79FFDD6A9537}"/>
                </a:ext>
              </a:extLst>
            </p:cNvPr>
            <p:cNvSpPr/>
            <p:nvPr/>
          </p:nvSpPr>
          <p:spPr>
            <a:xfrm>
              <a:off x="6228158" y="1526912"/>
              <a:ext cx="1116000" cy="468000"/>
            </a:xfrm>
            <a:prstGeom prst="rect">
              <a:avLst/>
            </a:prstGeom>
            <a:solidFill>
              <a:srgbClr val="FF0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chorCtr="0"/>
            <a:lstStyle/>
            <a:p>
              <a:r>
                <a:rPr kumimoji="1" lang="ja-JP" altLang="en-US" sz="1050" dirty="0">
                  <a:solidFill>
                    <a:schemeClr val="tx1"/>
                  </a:solidFill>
                  <a:latin typeface="Meiryo UI" panose="020B0604030504040204" pitchFamily="50" charset="-128"/>
                  <a:ea typeface="Meiryo UI" panose="020B0604030504040204" pitchFamily="50" charset="-128"/>
                </a:rPr>
                <a:t>①</a:t>
              </a: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要安全確認</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7D3106BD-7F41-4170-AF68-CB2FB0DF7F4A}"/>
                </a:ext>
              </a:extLst>
            </p:cNvPr>
            <p:cNvSpPr/>
            <p:nvPr/>
          </p:nvSpPr>
          <p:spPr>
            <a:xfrm>
              <a:off x="4804683" y="1526912"/>
              <a:ext cx="1404000" cy="468000"/>
            </a:xfrm>
            <a:prstGeom prst="rect">
              <a:avLst/>
            </a:prstGeom>
            <a:solidFill>
              <a:srgbClr val="FF0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chorCtr="0"/>
            <a:lstStyle/>
            <a:p>
              <a:r>
                <a:rPr kumimoji="1" lang="ja-JP" altLang="en-US" sz="1050" dirty="0">
                  <a:solidFill>
                    <a:schemeClr val="tx1"/>
                  </a:solidFill>
                  <a:latin typeface="Meiryo UI" panose="020B0604030504040204" pitchFamily="50" charset="-128"/>
                  <a:ea typeface="Meiryo UI" panose="020B0604030504040204" pitchFamily="50" charset="-128"/>
                </a:rPr>
                <a:t>①</a:t>
              </a: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要安全確認</a:t>
              </a:r>
              <a:r>
                <a:rPr kumimoji="1" lang="ja-JP" altLang="en-US" sz="700" dirty="0">
                  <a:solidFill>
                    <a:schemeClr val="tx1"/>
                  </a:solidFill>
                  <a:latin typeface="Meiryo UI" panose="020B0604030504040204" pitchFamily="50" charset="-128"/>
                  <a:ea typeface="Meiryo UI" panose="020B0604030504040204" pitchFamily="50" charset="-128"/>
                </a:rPr>
                <a:t>（義務）</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D75B299B-366E-447A-B839-196934B62F9D}"/>
                </a:ext>
              </a:extLst>
            </p:cNvPr>
            <p:cNvSpPr/>
            <p:nvPr/>
          </p:nvSpPr>
          <p:spPr>
            <a:xfrm>
              <a:off x="4807596" y="1991631"/>
              <a:ext cx="2550814" cy="46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6523" rIns="0" bIns="0" rtlCol="0" anchor="t"/>
            <a:lstStyle/>
            <a:p>
              <a:pPr algn="ct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13228A91-5724-4D44-8B79-1EED6089F1F8}"/>
                </a:ext>
              </a:extLst>
            </p:cNvPr>
            <p:cNvSpPr txBox="1"/>
            <p:nvPr/>
          </p:nvSpPr>
          <p:spPr>
            <a:xfrm>
              <a:off x="4855227" y="1137480"/>
              <a:ext cx="2417270" cy="430887"/>
            </a:xfrm>
            <a:prstGeom prst="rect">
              <a:avLst/>
            </a:prstGeom>
            <a:noFill/>
          </p:spPr>
          <p:txBody>
            <a:bodyPr vert="horz" wrap="square" rtlCol="0">
              <a:spAutoFit/>
            </a:bodyPr>
            <a:lstStyle/>
            <a:p>
              <a:pPr algn="ctr"/>
              <a:r>
                <a:rPr kumimoji="1" lang="ja-JP" altLang="en-US" sz="1100" dirty="0">
                  <a:latin typeface="Meiryo UI" panose="020B0604030504040204" pitchFamily="50" charset="-128"/>
                  <a:ea typeface="Meiryo UI" panose="020B0604030504040204" pitchFamily="50" charset="-128"/>
                </a:rPr>
                <a:t>耐震化を優先する路線として指定する路線沿道</a:t>
              </a:r>
            </a:p>
          </p:txBody>
        </p:sp>
        <p:cxnSp>
          <p:nvCxnSpPr>
            <p:cNvPr id="37" name="直線コネクタ 36">
              <a:extLst>
                <a:ext uri="{FF2B5EF4-FFF2-40B4-BE49-F238E27FC236}">
                  <a16:creationId xmlns:a16="http://schemas.microsoft.com/office/drawing/2014/main" id="{C48A80CA-CA84-4431-8F32-8A65FC6C1B44}"/>
                </a:ext>
              </a:extLst>
            </p:cNvPr>
            <p:cNvCxnSpPr/>
            <p:nvPr/>
          </p:nvCxnSpPr>
          <p:spPr>
            <a:xfrm flipH="1">
              <a:off x="4177467" y="1517741"/>
              <a:ext cx="5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5CB3A6AB-997D-4844-A2D7-B314C0C383C7}"/>
                </a:ext>
              </a:extLst>
            </p:cNvPr>
            <p:cNvCxnSpPr/>
            <p:nvPr/>
          </p:nvCxnSpPr>
          <p:spPr>
            <a:xfrm flipH="1">
              <a:off x="4177467" y="1980988"/>
              <a:ext cx="5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F826BC2-D1F2-41E0-885C-1E9A32B4AC7B}"/>
                </a:ext>
              </a:extLst>
            </p:cNvPr>
            <p:cNvCxnSpPr/>
            <p:nvPr/>
          </p:nvCxnSpPr>
          <p:spPr>
            <a:xfrm flipV="1">
              <a:off x="4177467" y="1515413"/>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67A5B735-BE0C-49C4-8EBB-0E3D9B67C2F6}"/>
                </a:ext>
              </a:extLst>
            </p:cNvPr>
            <p:cNvCxnSpPr/>
            <p:nvPr/>
          </p:nvCxnSpPr>
          <p:spPr>
            <a:xfrm flipV="1">
              <a:off x="4177467" y="1890988"/>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EE441683-EC9C-4A93-B74C-9457B621092F}"/>
                </a:ext>
              </a:extLst>
            </p:cNvPr>
            <p:cNvCxnSpPr/>
            <p:nvPr/>
          </p:nvCxnSpPr>
          <p:spPr>
            <a:xfrm flipH="1">
              <a:off x="4177467" y="2440944"/>
              <a:ext cx="54000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C02E18E1-89D6-4258-993D-2FF95C3D906B}"/>
                </a:ext>
              </a:extLst>
            </p:cNvPr>
            <p:cNvSpPr txBox="1"/>
            <p:nvPr/>
          </p:nvSpPr>
          <p:spPr>
            <a:xfrm>
              <a:off x="7460108" y="1129972"/>
              <a:ext cx="1368000" cy="261610"/>
            </a:xfrm>
            <a:prstGeom prst="rect">
              <a:avLst/>
            </a:prstGeom>
            <a:noFill/>
          </p:spPr>
          <p:txBody>
            <a:bodyPr vert="horz" wrap="square" rtlCol="0">
              <a:spAutoFit/>
            </a:bodyPr>
            <a:lstStyle/>
            <a:p>
              <a:pPr algn="ctr"/>
              <a:r>
                <a:rPr kumimoji="1" lang="ja-JP" altLang="en-US" sz="1100" dirty="0">
                  <a:latin typeface="Meiryo UI" panose="020B0604030504040204" pitchFamily="50" charset="-128"/>
                  <a:ea typeface="Meiryo UI" panose="020B0604030504040204" pitchFamily="50" charset="-128"/>
                </a:rPr>
                <a:t>その他の道路等沿道</a:t>
              </a:r>
            </a:p>
          </p:txBody>
        </p:sp>
        <p:cxnSp>
          <p:nvCxnSpPr>
            <p:cNvPr id="43" name="直線コネクタ 42">
              <a:extLst>
                <a:ext uri="{FF2B5EF4-FFF2-40B4-BE49-F238E27FC236}">
                  <a16:creationId xmlns:a16="http://schemas.microsoft.com/office/drawing/2014/main" id="{2D68B714-EA90-46D2-99CC-EB894D51056D}"/>
                </a:ext>
              </a:extLst>
            </p:cNvPr>
            <p:cNvCxnSpPr/>
            <p:nvPr/>
          </p:nvCxnSpPr>
          <p:spPr>
            <a:xfrm flipV="1">
              <a:off x="4177467" y="2261940"/>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50" name="L 字 49">
              <a:extLst>
                <a:ext uri="{FF2B5EF4-FFF2-40B4-BE49-F238E27FC236}">
                  <a16:creationId xmlns:a16="http://schemas.microsoft.com/office/drawing/2014/main" id="{8528862B-D4CA-4AB1-8968-99F640162E08}"/>
                </a:ext>
              </a:extLst>
            </p:cNvPr>
            <p:cNvSpPr/>
            <p:nvPr/>
          </p:nvSpPr>
          <p:spPr>
            <a:xfrm rot="16200000">
              <a:off x="7937785" y="1258105"/>
              <a:ext cx="418869" cy="1345001"/>
            </a:xfrm>
            <a:prstGeom prst="corner">
              <a:avLst>
                <a:gd name="adj1" fmla="val 20017"/>
                <a:gd name="adj2" fmla="val 100000"/>
              </a:avLst>
            </a:prstGeom>
            <a:solidFill>
              <a:srgbClr val="FFC000">
                <a:alpha val="50000"/>
              </a:srgb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0" tIns="0" rIns="0" bIns="0" numCol="1" spcCol="0" rtlCol="0" fromWordArt="0" anchor="ctr" anchorCtr="1" forceAA="0" compatLnSpc="1">
              <a:prstTxWarp prst="textNoShape">
                <a:avLst/>
              </a:prstTxWarp>
              <a:noAutofit/>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②危険性のある塀</a:t>
              </a:r>
            </a:p>
          </p:txBody>
        </p:sp>
      </p:grpSp>
      <p:sp>
        <p:nvSpPr>
          <p:cNvPr id="60" name="テキスト ボックス 59">
            <a:extLst>
              <a:ext uri="{FF2B5EF4-FFF2-40B4-BE49-F238E27FC236}">
                <a16:creationId xmlns:a16="http://schemas.microsoft.com/office/drawing/2014/main" id="{FAAE7ED1-B0BA-4BE3-BB6B-AEFD3075CFB5}"/>
              </a:ext>
            </a:extLst>
          </p:cNvPr>
          <p:cNvSpPr txBox="1"/>
          <p:nvPr/>
        </p:nvSpPr>
        <p:spPr>
          <a:xfrm>
            <a:off x="4441220" y="3737403"/>
            <a:ext cx="2161969" cy="457424"/>
          </a:xfrm>
          <a:prstGeom prst="rect">
            <a:avLst/>
          </a:prstGeom>
          <a:noFill/>
        </p:spPr>
        <p:txBody>
          <a:bodyPr wrap="square" lIns="36000" tIns="36000" rIns="36000" bIns="36000" rtlCol="0" anchor="ctr" anchorCtr="0">
            <a:spAutoFit/>
          </a:bodyPr>
          <a:lstStyle>
            <a:defPPr>
              <a:defRPr lang="en-US"/>
            </a:defPPr>
            <a:lvl1pPr>
              <a:defRPr kumimoji="1" sz="1200"/>
            </a:lvl1pPr>
          </a:lstStyle>
          <a:p>
            <a:pPr marL="72000">
              <a:lnSpc>
                <a:spcPts val="1500"/>
              </a:lnSpc>
            </a:pPr>
            <a:r>
              <a:rPr lang="ja-JP" altLang="en-US" sz="1050" dirty="0">
                <a:latin typeface="Meiryo UI" panose="020B0604030504040204" pitchFamily="50" charset="-128"/>
                <a:ea typeface="Meiryo UI" panose="020B0604030504040204" pitchFamily="50" charset="-128"/>
              </a:rPr>
              <a:t>建物に附属しないため既存不適格と定義されないが、同様の措置が必要</a:t>
            </a:r>
          </a:p>
        </p:txBody>
      </p:sp>
      <p:sp>
        <p:nvSpPr>
          <p:cNvPr id="64" name="正方形/長方形 63">
            <a:extLst>
              <a:ext uri="{FF2B5EF4-FFF2-40B4-BE49-F238E27FC236}">
                <a16:creationId xmlns:a16="http://schemas.microsoft.com/office/drawing/2014/main" id="{2E887B61-B5B2-4732-9B53-1D037D43C620}"/>
              </a:ext>
            </a:extLst>
          </p:cNvPr>
          <p:cNvSpPr/>
          <p:nvPr/>
        </p:nvSpPr>
        <p:spPr>
          <a:xfrm>
            <a:off x="301719" y="2680456"/>
            <a:ext cx="6371376" cy="40218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108">
              <a:latin typeface="Meiryo UI" panose="020B0604030504040204" pitchFamily="50" charset="-128"/>
              <a:ea typeface="Meiryo UI" panose="020B0604030504040204" pitchFamily="50" charset="-128"/>
            </a:endParaRPr>
          </a:p>
        </p:txBody>
      </p:sp>
      <p:sp>
        <p:nvSpPr>
          <p:cNvPr id="30" name="正方形/長方形 29"/>
          <p:cNvSpPr/>
          <p:nvPr/>
        </p:nvSpPr>
        <p:spPr>
          <a:xfrm>
            <a:off x="4944654" y="4520233"/>
            <a:ext cx="462271" cy="218941"/>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p:cNvPicPr>
            <a:picLocks noChangeAspect="1"/>
          </p:cNvPicPr>
          <p:nvPr/>
        </p:nvPicPr>
        <p:blipFill rotWithShape="1">
          <a:blip r:embed="rId9">
            <a:extLst>
              <a:ext uri="{BEBA8EAE-BF5A-486C-A8C5-ECC9F3942E4B}">
                <a14:imgProps xmlns:a14="http://schemas.microsoft.com/office/drawing/2010/main">
                  <a14:imgLayer r:embed="rId10">
                    <a14:imgEffect>
                      <a14:sharpenSoften amount="25000"/>
                    </a14:imgEffect>
                  </a14:imgLayer>
                </a14:imgProps>
              </a:ext>
            </a:extLst>
          </a:blip>
          <a:srcRect l="29091" t="33489" r="26414" b="27464"/>
          <a:stretch/>
        </p:blipFill>
        <p:spPr>
          <a:xfrm>
            <a:off x="4493901" y="4215468"/>
            <a:ext cx="2056605" cy="1050719"/>
          </a:xfrm>
          <a:prstGeom prst="rect">
            <a:avLst/>
          </a:prstGeom>
        </p:spPr>
      </p:pic>
    </p:spTree>
    <p:extLst>
      <p:ext uri="{BB962C8B-B14F-4D97-AF65-F5344CB8AC3E}">
        <p14:creationId xmlns:p14="http://schemas.microsoft.com/office/powerpoint/2010/main" val="3674677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3032" y="471050"/>
            <a:ext cx="7019925" cy="404813"/>
          </a:xfrm>
        </p:spPr>
        <p:txBody>
          <a:bodyPr/>
          <a:lstStyle/>
          <a:p>
            <a:r>
              <a:rPr kumimoji="1" lang="ja-JP" altLang="en-US" dirty="0"/>
              <a:t>補助制度</a:t>
            </a:r>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5</a:t>
            </a:fld>
            <a:endParaRPr lang="en-US" altLang="ja-JP">
              <a:solidFill>
                <a:srgbClr val="000000"/>
              </a:solidFill>
            </a:endParaRPr>
          </a:p>
        </p:txBody>
      </p:sp>
      <p:sp>
        <p:nvSpPr>
          <p:cNvPr id="6" name="正方形/長方形 5"/>
          <p:cNvSpPr/>
          <p:nvPr/>
        </p:nvSpPr>
        <p:spPr>
          <a:xfrm>
            <a:off x="4822826" y="2557242"/>
            <a:ext cx="1447800" cy="656541"/>
          </a:xfrm>
          <a:prstGeom prst="rect">
            <a:avLst/>
          </a:prstGeom>
          <a:solidFill>
            <a:schemeClr val="accent4">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270626" y="2556559"/>
            <a:ext cx="1447800" cy="65654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7718426" y="2556559"/>
            <a:ext cx="723900" cy="6565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60414" y="2555190"/>
            <a:ext cx="1809750" cy="656541"/>
          </a:xfrm>
          <a:prstGeom prst="rect">
            <a:avLst/>
          </a:prstGeom>
          <a:solidFill>
            <a:schemeClr val="accent4">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2" name="正方形/長方形 11"/>
          <p:cNvSpPr/>
          <p:nvPr/>
        </p:nvSpPr>
        <p:spPr>
          <a:xfrm>
            <a:off x="2570164" y="2555190"/>
            <a:ext cx="1809750" cy="65654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184276" y="2628899"/>
            <a:ext cx="962025" cy="523220"/>
          </a:xfrm>
          <a:prstGeom prst="rect">
            <a:avLst/>
          </a:prstGeom>
          <a:noFill/>
        </p:spPr>
        <p:txBody>
          <a:bodyPr wrap="square" rtlCol="0">
            <a:spAutoFit/>
          </a:bodyPr>
          <a:lstStyle/>
          <a:p>
            <a:pPr algn="ctr"/>
            <a:r>
              <a:rPr kumimoji="1" lang="ja-JP" altLang="en-US" sz="1400" dirty="0">
                <a:solidFill>
                  <a:schemeClr val="bg1"/>
                </a:solidFill>
              </a:rPr>
              <a:t>国</a:t>
            </a:r>
            <a:endParaRPr kumimoji="1" lang="en-US" altLang="ja-JP" sz="1400" dirty="0">
              <a:solidFill>
                <a:schemeClr val="bg1"/>
              </a:solidFill>
            </a:endParaRPr>
          </a:p>
          <a:p>
            <a:pPr algn="ctr"/>
            <a:r>
              <a:rPr lang="ja-JP" altLang="en-US" sz="1400" dirty="0">
                <a:solidFill>
                  <a:schemeClr val="bg1"/>
                </a:solidFill>
              </a:rPr>
              <a:t>１</a:t>
            </a:r>
            <a:r>
              <a:rPr lang="en-US" altLang="ja-JP" sz="1400" dirty="0">
                <a:solidFill>
                  <a:schemeClr val="bg1"/>
                </a:solidFill>
              </a:rPr>
              <a:t>/2</a:t>
            </a:r>
            <a:endParaRPr kumimoji="1" lang="ja-JP" altLang="en-US" sz="1400" dirty="0">
              <a:solidFill>
                <a:schemeClr val="bg1"/>
              </a:solidFill>
            </a:endParaRPr>
          </a:p>
        </p:txBody>
      </p:sp>
      <p:sp>
        <p:nvSpPr>
          <p:cNvPr id="14" name="テキスト ボックス 13"/>
          <p:cNvSpPr txBox="1"/>
          <p:nvPr/>
        </p:nvSpPr>
        <p:spPr>
          <a:xfrm>
            <a:off x="2927351" y="2629583"/>
            <a:ext cx="962025" cy="523220"/>
          </a:xfrm>
          <a:prstGeom prst="rect">
            <a:avLst/>
          </a:prstGeom>
          <a:noFill/>
        </p:spPr>
        <p:txBody>
          <a:bodyPr wrap="square" rtlCol="0">
            <a:spAutoFit/>
          </a:bodyPr>
          <a:lstStyle/>
          <a:p>
            <a:pPr algn="ctr"/>
            <a:r>
              <a:rPr lang="ja-JP" altLang="en-US" sz="1400" dirty="0"/>
              <a:t>府</a:t>
            </a:r>
            <a:endParaRPr lang="en-US" altLang="ja-JP" sz="1400" dirty="0"/>
          </a:p>
          <a:p>
            <a:pPr algn="ctr"/>
            <a:r>
              <a:rPr lang="ja-JP" altLang="en-US" sz="1400" dirty="0"/>
              <a:t>１</a:t>
            </a:r>
            <a:r>
              <a:rPr lang="en-US" altLang="ja-JP" sz="1400" dirty="0"/>
              <a:t>/2</a:t>
            </a:r>
            <a:endParaRPr kumimoji="1" lang="ja-JP" altLang="en-US" sz="1400" dirty="0"/>
          </a:p>
        </p:txBody>
      </p:sp>
      <p:sp>
        <p:nvSpPr>
          <p:cNvPr id="15" name="テキスト ボックス 14"/>
          <p:cNvSpPr txBox="1"/>
          <p:nvPr/>
        </p:nvSpPr>
        <p:spPr>
          <a:xfrm>
            <a:off x="5065713" y="2630268"/>
            <a:ext cx="962025" cy="523220"/>
          </a:xfrm>
          <a:prstGeom prst="rect">
            <a:avLst/>
          </a:prstGeom>
          <a:noFill/>
        </p:spPr>
        <p:txBody>
          <a:bodyPr wrap="square" rtlCol="0">
            <a:spAutoFit/>
          </a:bodyPr>
          <a:lstStyle/>
          <a:p>
            <a:pPr algn="ctr"/>
            <a:r>
              <a:rPr kumimoji="1" lang="ja-JP" altLang="en-US" sz="1400" dirty="0">
                <a:solidFill>
                  <a:schemeClr val="bg1"/>
                </a:solidFill>
              </a:rPr>
              <a:t>国</a:t>
            </a:r>
            <a:endParaRPr kumimoji="1" lang="en-US" altLang="ja-JP" sz="1400" dirty="0">
              <a:solidFill>
                <a:schemeClr val="bg1"/>
              </a:solidFill>
            </a:endParaRPr>
          </a:p>
          <a:p>
            <a:pPr algn="ctr"/>
            <a:r>
              <a:rPr lang="en-US" altLang="ja-JP" sz="1400" dirty="0">
                <a:solidFill>
                  <a:schemeClr val="bg1"/>
                </a:solidFill>
              </a:rPr>
              <a:t>2/5</a:t>
            </a:r>
            <a:endParaRPr kumimoji="1" lang="ja-JP" altLang="en-US" sz="1400" dirty="0">
              <a:solidFill>
                <a:schemeClr val="bg1"/>
              </a:solidFill>
            </a:endParaRPr>
          </a:p>
        </p:txBody>
      </p:sp>
      <p:sp>
        <p:nvSpPr>
          <p:cNvPr id="16" name="テキスト ボックス 15"/>
          <p:cNvSpPr txBox="1"/>
          <p:nvPr/>
        </p:nvSpPr>
        <p:spPr>
          <a:xfrm>
            <a:off x="6513513" y="2630267"/>
            <a:ext cx="962025" cy="523220"/>
          </a:xfrm>
          <a:prstGeom prst="rect">
            <a:avLst/>
          </a:prstGeom>
          <a:noFill/>
        </p:spPr>
        <p:txBody>
          <a:bodyPr wrap="square" rtlCol="0">
            <a:spAutoFit/>
          </a:bodyPr>
          <a:lstStyle/>
          <a:p>
            <a:pPr algn="ctr"/>
            <a:r>
              <a:rPr lang="ja-JP" altLang="en-US" sz="1400" dirty="0"/>
              <a:t>府</a:t>
            </a:r>
            <a:endParaRPr lang="en-US" altLang="ja-JP" sz="1400" dirty="0"/>
          </a:p>
          <a:p>
            <a:pPr algn="ctr"/>
            <a:r>
              <a:rPr lang="en-US" altLang="ja-JP" sz="1400" dirty="0"/>
              <a:t>2/5</a:t>
            </a:r>
            <a:endParaRPr kumimoji="1" lang="ja-JP" altLang="en-US" sz="1400" dirty="0"/>
          </a:p>
        </p:txBody>
      </p:sp>
      <p:sp>
        <p:nvSpPr>
          <p:cNvPr id="17" name="テキスト ボックス 16"/>
          <p:cNvSpPr txBox="1"/>
          <p:nvPr/>
        </p:nvSpPr>
        <p:spPr>
          <a:xfrm>
            <a:off x="7599363" y="2632320"/>
            <a:ext cx="962025" cy="523220"/>
          </a:xfrm>
          <a:prstGeom prst="rect">
            <a:avLst/>
          </a:prstGeom>
          <a:noFill/>
        </p:spPr>
        <p:txBody>
          <a:bodyPr wrap="square" rtlCol="0">
            <a:spAutoFit/>
          </a:bodyPr>
          <a:lstStyle/>
          <a:p>
            <a:pPr algn="ctr"/>
            <a:r>
              <a:rPr lang="ja-JP" altLang="en-US" sz="1400" dirty="0"/>
              <a:t>所有者</a:t>
            </a:r>
            <a:r>
              <a:rPr lang="en-US" altLang="ja-JP" sz="1400" dirty="0"/>
              <a:t>1/5</a:t>
            </a:r>
            <a:endParaRPr kumimoji="1" lang="ja-JP" altLang="en-US" sz="1400" dirty="0"/>
          </a:p>
        </p:txBody>
      </p:sp>
      <p:sp>
        <p:nvSpPr>
          <p:cNvPr id="18" name="テキスト ボックス 17"/>
          <p:cNvSpPr txBox="1"/>
          <p:nvPr/>
        </p:nvSpPr>
        <p:spPr>
          <a:xfrm>
            <a:off x="593725" y="2157878"/>
            <a:ext cx="1676400" cy="338554"/>
          </a:xfrm>
          <a:prstGeom prst="rect">
            <a:avLst/>
          </a:prstGeom>
          <a:noFill/>
        </p:spPr>
        <p:txBody>
          <a:bodyPr wrap="square" rtlCol="0">
            <a:spAutoFit/>
          </a:bodyPr>
          <a:lstStyle/>
          <a:p>
            <a:r>
              <a:rPr kumimoji="1" lang="ja-JP" altLang="en-US" sz="1600" dirty="0"/>
              <a:t>耐震診断</a:t>
            </a:r>
          </a:p>
        </p:txBody>
      </p:sp>
      <p:sp>
        <p:nvSpPr>
          <p:cNvPr id="19" name="テキスト ボックス 18"/>
          <p:cNvSpPr txBox="1"/>
          <p:nvPr/>
        </p:nvSpPr>
        <p:spPr>
          <a:xfrm>
            <a:off x="4689475" y="2189963"/>
            <a:ext cx="2076449" cy="338554"/>
          </a:xfrm>
          <a:prstGeom prst="rect">
            <a:avLst/>
          </a:prstGeom>
          <a:noFill/>
        </p:spPr>
        <p:txBody>
          <a:bodyPr wrap="square" rtlCol="0">
            <a:spAutoFit/>
          </a:bodyPr>
          <a:lstStyle/>
          <a:p>
            <a:r>
              <a:rPr kumimoji="1" lang="ja-JP" altLang="en-US" sz="1600" dirty="0"/>
              <a:t>除却・建替え・改修</a:t>
            </a:r>
          </a:p>
        </p:txBody>
      </p:sp>
      <p:sp>
        <p:nvSpPr>
          <p:cNvPr id="20" name="テキスト ボックス 19"/>
          <p:cNvSpPr txBox="1"/>
          <p:nvPr/>
        </p:nvSpPr>
        <p:spPr>
          <a:xfrm>
            <a:off x="226856" y="1123723"/>
            <a:ext cx="8658225" cy="646331"/>
          </a:xfrm>
          <a:prstGeom prst="rect">
            <a:avLst/>
          </a:prstGeom>
          <a:noFill/>
        </p:spPr>
        <p:txBody>
          <a:bodyPr wrap="square" rtlCol="0">
            <a:spAutoFit/>
          </a:bodyPr>
          <a:lstStyle>
            <a:defPPr>
              <a:defRPr lang="ja-JP"/>
            </a:defPPr>
            <a:lvl1pPr>
              <a:defRPr sz="1600">
                <a:latin typeface="Meiryo UI" panose="020B0604030504040204" pitchFamily="50" charset="-128"/>
                <a:ea typeface="Meiryo UI" panose="020B0604030504040204" pitchFamily="50" charset="-128"/>
              </a:defRPr>
            </a:lvl1pPr>
          </a:lstStyle>
          <a:p>
            <a:r>
              <a:rPr lang="ja-JP" altLang="en-US" sz="1800" dirty="0"/>
              <a:t>診断義務付け対象のブロック塀等については、国の補助制度を活用することで、耐震診断は所有者負担なし、除却等は</a:t>
            </a:r>
            <a:r>
              <a:rPr lang="en-US" altLang="ja-JP" sz="1800" dirty="0"/>
              <a:t>1/5</a:t>
            </a:r>
            <a:r>
              <a:rPr lang="ja-JP" altLang="en-US" sz="1800" dirty="0"/>
              <a:t>の負担で可能。</a:t>
            </a:r>
          </a:p>
        </p:txBody>
      </p:sp>
      <p:sp>
        <p:nvSpPr>
          <p:cNvPr id="21" name="テキスト ボックス 20"/>
          <p:cNvSpPr txBox="1"/>
          <p:nvPr/>
        </p:nvSpPr>
        <p:spPr>
          <a:xfrm>
            <a:off x="871988" y="5755174"/>
            <a:ext cx="3176588" cy="769441"/>
          </a:xfrm>
          <a:prstGeom prst="rect">
            <a:avLst/>
          </a:prstGeom>
          <a:noFill/>
        </p:spPr>
        <p:txBody>
          <a:bodyPr wrap="square" rtlCol="0">
            <a:spAutoFit/>
          </a:bodyPr>
          <a:lstStyle/>
          <a:p>
            <a:r>
              <a:rPr lang="ja-JP" altLang="en-US" sz="1100" dirty="0"/>
              <a:t>耐震診断補助の限度額</a:t>
            </a:r>
            <a:endParaRPr lang="en-US" altLang="ja-JP" sz="1100" dirty="0"/>
          </a:p>
          <a:p>
            <a:r>
              <a:rPr lang="ja-JP" altLang="en-US" sz="1100" dirty="0"/>
              <a:t>標準的な費用として国土交通大臣が定める額</a:t>
            </a:r>
            <a:endParaRPr lang="en-US" altLang="ja-JP" sz="1100" dirty="0"/>
          </a:p>
          <a:p>
            <a:r>
              <a:rPr kumimoji="1" lang="ja-JP" altLang="en-US" sz="1100" dirty="0"/>
              <a:t>延長</a:t>
            </a:r>
            <a:r>
              <a:rPr kumimoji="1" lang="en-US" altLang="ja-JP" sz="1100" dirty="0"/>
              <a:t>10</a:t>
            </a:r>
            <a:r>
              <a:rPr kumimoji="1" lang="ja-JP" altLang="en-US" sz="1100" dirty="0" err="1"/>
              <a:t>ｍ</a:t>
            </a:r>
            <a:r>
              <a:rPr kumimoji="1" lang="ja-JP" altLang="en-US" sz="1100" dirty="0"/>
              <a:t>未満：</a:t>
            </a:r>
            <a:r>
              <a:rPr kumimoji="1" lang="en-US" altLang="ja-JP" sz="1100" dirty="0"/>
              <a:t>5,000L</a:t>
            </a:r>
            <a:r>
              <a:rPr lang="ja-JP" altLang="en-US" sz="1100" dirty="0"/>
              <a:t>（</a:t>
            </a:r>
            <a:r>
              <a:rPr kumimoji="1" lang="ja-JP" altLang="en-US" sz="1100" dirty="0"/>
              <a:t>円）</a:t>
            </a:r>
            <a:endParaRPr kumimoji="1" lang="en-US" altLang="ja-JP" sz="1100" dirty="0"/>
          </a:p>
          <a:p>
            <a:r>
              <a:rPr lang="ja-JP" altLang="en-US" sz="1100" dirty="0"/>
              <a:t>延長</a:t>
            </a:r>
            <a:r>
              <a:rPr lang="en-US" altLang="ja-JP" sz="1100" dirty="0"/>
              <a:t>10</a:t>
            </a:r>
            <a:r>
              <a:rPr lang="ja-JP" altLang="en-US" sz="1100" dirty="0" err="1"/>
              <a:t>ｍ</a:t>
            </a:r>
            <a:r>
              <a:rPr lang="ja-JP" altLang="en-US" sz="1100" dirty="0"/>
              <a:t>以上：</a:t>
            </a:r>
            <a:r>
              <a:rPr kumimoji="1" lang="en-US" altLang="ja-JP" sz="1100" dirty="0"/>
              <a:t>48,000+200L</a:t>
            </a:r>
            <a:r>
              <a:rPr kumimoji="1" lang="ja-JP" altLang="en-US" sz="1100" dirty="0"/>
              <a:t>（円）</a:t>
            </a:r>
            <a:r>
              <a:rPr lang="ja-JP" altLang="en-US" sz="1100" dirty="0"/>
              <a:t>　　</a:t>
            </a:r>
            <a:r>
              <a:rPr lang="en-US" altLang="ja-JP" sz="1100" dirty="0"/>
              <a:t>L</a:t>
            </a:r>
            <a:r>
              <a:rPr lang="ja-JP" altLang="en-US" sz="1100" dirty="0"/>
              <a:t>：延長</a:t>
            </a:r>
            <a:endParaRPr kumimoji="1" lang="ja-JP" altLang="en-US" sz="1100" dirty="0"/>
          </a:p>
        </p:txBody>
      </p:sp>
      <p:sp>
        <p:nvSpPr>
          <p:cNvPr id="25" name="テキスト ボックス 24"/>
          <p:cNvSpPr txBox="1"/>
          <p:nvPr/>
        </p:nvSpPr>
        <p:spPr>
          <a:xfrm>
            <a:off x="862649" y="5357982"/>
            <a:ext cx="5500690" cy="307777"/>
          </a:xfrm>
          <a:prstGeom prst="rect">
            <a:avLst/>
          </a:prstGeom>
          <a:noFill/>
        </p:spPr>
        <p:txBody>
          <a:bodyPr wrap="square" rtlCol="0">
            <a:spAutoFit/>
          </a:bodyPr>
          <a:lstStyle/>
          <a:p>
            <a:r>
              <a:rPr kumimoji="1" lang="ja-JP" altLang="en-US" sz="1400" dirty="0"/>
              <a:t>限度額（耐震診断、除却等の合計）</a:t>
            </a:r>
            <a:r>
              <a:rPr lang="ja-JP" altLang="en-US" sz="1400" dirty="0"/>
              <a:t>　　　</a:t>
            </a:r>
            <a:r>
              <a:rPr lang="en-US" altLang="ja-JP" sz="1400" dirty="0"/>
              <a:t>80,000L</a:t>
            </a:r>
            <a:r>
              <a:rPr lang="ja-JP" altLang="en-US" sz="1400" dirty="0"/>
              <a:t>　（円）</a:t>
            </a:r>
            <a:endParaRPr kumimoji="1" lang="ja-JP" altLang="en-US" sz="1400" dirty="0"/>
          </a:p>
        </p:txBody>
      </p:sp>
      <p:sp>
        <p:nvSpPr>
          <p:cNvPr id="36" name="テキスト ボックス 35"/>
          <p:cNvSpPr txBox="1"/>
          <p:nvPr/>
        </p:nvSpPr>
        <p:spPr>
          <a:xfrm>
            <a:off x="602474" y="3941267"/>
            <a:ext cx="1676400" cy="338554"/>
          </a:xfrm>
          <a:prstGeom prst="rect">
            <a:avLst/>
          </a:prstGeom>
          <a:noFill/>
        </p:spPr>
        <p:txBody>
          <a:bodyPr wrap="square" rtlCol="0">
            <a:spAutoFit/>
          </a:bodyPr>
          <a:lstStyle/>
          <a:p>
            <a:r>
              <a:rPr kumimoji="1" lang="ja-JP" altLang="en-US" sz="1600" dirty="0"/>
              <a:t>耐震診断</a:t>
            </a:r>
          </a:p>
        </p:txBody>
      </p:sp>
      <p:sp>
        <p:nvSpPr>
          <p:cNvPr id="37" name="テキスト ボックス 36"/>
          <p:cNvSpPr txBox="1"/>
          <p:nvPr/>
        </p:nvSpPr>
        <p:spPr>
          <a:xfrm>
            <a:off x="4831575" y="3939975"/>
            <a:ext cx="2076449" cy="338554"/>
          </a:xfrm>
          <a:prstGeom prst="rect">
            <a:avLst/>
          </a:prstGeom>
          <a:noFill/>
        </p:spPr>
        <p:txBody>
          <a:bodyPr wrap="square" rtlCol="0">
            <a:spAutoFit/>
          </a:bodyPr>
          <a:lstStyle/>
          <a:p>
            <a:r>
              <a:rPr kumimoji="1" lang="ja-JP" altLang="en-US" sz="1600" dirty="0"/>
              <a:t>除却・建替え・改修</a:t>
            </a:r>
          </a:p>
        </p:txBody>
      </p:sp>
      <p:sp>
        <p:nvSpPr>
          <p:cNvPr id="39" name="正方形/長方形 38"/>
          <p:cNvSpPr/>
          <p:nvPr/>
        </p:nvSpPr>
        <p:spPr>
          <a:xfrm>
            <a:off x="756464" y="4309307"/>
            <a:ext cx="1224000" cy="642910"/>
          </a:xfrm>
          <a:prstGeom prst="rect">
            <a:avLst/>
          </a:prstGeom>
          <a:solidFill>
            <a:schemeClr val="accent4">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bg1"/>
              </a:solidFill>
            </a:endParaRPr>
          </a:p>
        </p:txBody>
      </p:sp>
      <p:sp>
        <p:nvSpPr>
          <p:cNvPr id="46" name="正方形/長方形 45"/>
          <p:cNvSpPr/>
          <p:nvPr/>
        </p:nvSpPr>
        <p:spPr>
          <a:xfrm>
            <a:off x="1972526" y="4309307"/>
            <a:ext cx="1224000" cy="642910"/>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bg1"/>
              </a:solidFill>
            </a:endParaRPr>
          </a:p>
        </p:txBody>
      </p:sp>
      <p:sp>
        <p:nvSpPr>
          <p:cNvPr id="47" name="正方形/長方形 46"/>
          <p:cNvSpPr/>
          <p:nvPr/>
        </p:nvSpPr>
        <p:spPr>
          <a:xfrm>
            <a:off x="3164663" y="4310599"/>
            <a:ext cx="1224000" cy="6429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bg1"/>
              </a:solidFill>
            </a:endParaRPr>
          </a:p>
        </p:txBody>
      </p:sp>
      <p:sp>
        <p:nvSpPr>
          <p:cNvPr id="31" name="テキスト ボックス 30"/>
          <p:cNvSpPr txBox="1"/>
          <p:nvPr/>
        </p:nvSpPr>
        <p:spPr>
          <a:xfrm>
            <a:off x="843382" y="4335703"/>
            <a:ext cx="962025" cy="523220"/>
          </a:xfrm>
          <a:prstGeom prst="rect">
            <a:avLst/>
          </a:prstGeom>
          <a:noFill/>
        </p:spPr>
        <p:txBody>
          <a:bodyPr wrap="square" rtlCol="0">
            <a:spAutoFit/>
          </a:bodyPr>
          <a:lstStyle/>
          <a:p>
            <a:pPr algn="ctr"/>
            <a:r>
              <a:rPr kumimoji="1" lang="ja-JP" altLang="en-US" sz="1400" dirty="0">
                <a:solidFill>
                  <a:schemeClr val="bg1"/>
                </a:solidFill>
              </a:rPr>
              <a:t>国</a:t>
            </a:r>
            <a:endParaRPr kumimoji="1" lang="en-US" altLang="ja-JP" sz="1400" dirty="0">
              <a:solidFill>
                <a:schemeClr val="bg1"/>
              </a:solidFill>
            </a:endParaRPr>
          </a:p>
          <a:p>
            <a:pPr algn="ctr"/>
            <a:r>
              <a:rPr lang="en-US" altLang="ja-JP" sz="1400" dirty="0">
                <a:solidFill>
                  <a:schemeClr val="bg1"/>
                </a:solidFill>
              </a:rPr>
              <a:t>1/3</a:t>
            </a:r>
            <a:endParaRPr kumimoji="1" lang="ja-JP" altLang="en-US" sz="1400" dirty="0">
              <a:solidFill>
                <a:schemeClr val="bg1"/>
              </a:solidFill>
            </a:endParaRPr>
          </a:p>
        </p:txBody>
      </p:sp>
      <p:sp>
        <p:nvSpPr>
          <p:cNvPr id="32" name="テキスト ボックス 31"/>
          <p:cNvSpPr txBox="1"/>
          <p:nvPr/>
        </p:nvSpPr>
        <p:spPr>
          <a:xfrm>
            <a:off x="2098696" y="4359063"/>
            <a:ext cx="962025" cy="523220"/>
          </a:xfrm>
          <a:prstGeom prst="rect">
            <a:avLst/>
          </a:prstGeom>
          <a:noFill/>
        </p:spPr>
        <p:txBody>
          <a:bodyPr wrap="square" rtlCol="0">
            <a:spAutoFit/>
          </a:bodyPr>
          <a:lstStyle/>
          <a:p>
            <a:pPr algn="ctr"/>
            <a:r>
              <a:rPr lang="ja-JP" altLang="en-US" sz="1400" dirty="0"/>
              <a:t>府</a:t>
            </a:r>
            <a:endParaRPr lang="en-US" altLang="ja-JP" sz="1400" dirty="0"/>
          </a:p>
          <a:p>
            <a:pPr algn="ctr"/>
            <a:r>
              <a:rPr lang="en-US" altLang="ja-JP" sz="1400" dirty="0"/>
              <a:t>1/3</a:t>
            </a:r>
            <a:endParaRPr kumimoji="1" lang="ja-JP" altLang="en-US" sz="1400" dirty="0"/>
          </a:p>
        </p:txBody>
      </p:sp>
      <p:sp>
        <p:nvSpPr>
          <p:cNvPr id="49" name="テキスト ボックス 48"/>
          <p:cNvSpPr txBox="1"/>
          <p:nvPr/>
        </p:nvSpPr>
        <p:spPr>
          <a:xfrm>
            <a:off x="3295650" y="4364387"/>
            <a:ext cx="962025" cy="523220"/>
          </a:xfrm>
          <a:prstGeom prst="rect">
            <a:avLst/>
          </a:prstGeom>
          <a:noFill/>
        </p:spPr>
        <p:txBody>
          <a:bodyPr wrap="square" rtlCol="0">
            <a:spAutoFit/>
          </a:bodyPr>
          <a:lstStyle/>
          <a:p>
            <a:pPr algn="ctr"/>
            <a:r>
              <a:rPr lang="ja-JP" altLang="en-US" sz="1400" dirty="0"/>
              <a:t>所有者</a:t>
            </a:r>
            <a:r>
              <a:rPr lang="en-US" altLang="ja-JP" sz="1400" dirty="0"/>
              <a:t>1/3</a:t>
            </a:r>
            <a:endParaRPr kumimoji="1" lang="ja-JP" altLang="en-US" sz="1400" dirty="0"/>
          </a:p>
        </p:txBody>
      </p:sp>
      <p:sp>
        <p:nvSpPr>
          <p:cNvPr id="50" name="正方形/長方形 49"/>
          <p:cNvSpPr/>
          <p:nvPr/>
        </p:nvSpPr>
        <p:spPr>
          <a:xfrm>
            <a:off x="4822826" y="4295673"/>
            <a:ext cx="1224000" cy="642910"/>
          </a:xfrm>
          <a:prstGeom prst="rect">
            <a:avLst/>
          </a:prstGeom>
          <a:solidFill>
            <a:schemeClr val="accent4">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bg1"/>
              </a:solidFill>
            </a:endParaRPr>
          </a:p>
        </p:txBody>
      </p:sp>
      <p:sp>
        <p:nvSpPr>
          <p:cNvPr id="51" name="正方形/長方形 50"/>
          <p:cNvSpPr/>
          <p:nvPr/>
        </p:nvSpPr>
        <p:spPr>
          <a:xfrm>
            <a:off x="6038888" y="4295673"/>
            <a:ext cx="1224000" cy="642910"/>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bg1"/>
              </a:solidFill>
            </a:endParaRPr>
          </a:p>
        </p:txBody>
      </p:sp>
      <p:sp>
        <p:nvSpPr>
          <p:cNvPr id="52" name="正方形/長方形 51"/>
          <p:cNvSpPr/>
          <p:nvPr/>
        </p:nvSpPr>
        <p:spPr>
          <a:xfrm>
            <a:off x="7231025" y="4296218"/>
            <a:ext cx="1224000" cy="6429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bg1"/>
              </a:solidFill>
            </a:endParaRPr>
          </a:p>
        </p:txBody>
      </p:sp>
      <p:sp>
        <p:nvSpPr>
          <p:cNvPr id="53" name="テキスト ボックス 52"/>
          <p:cNvSpPr txBox="1"/>
          <p:nvPr/>
        </p:nvSpPr>
        <p:spPr>
          <a:xfrm>
            <a:off x="4909744" y="4347469"/>
            <a:ext cx="962025" cy="523220"/>
          </a:xfrm>
          <a:prstGeom prst="rect">
            <a:avLst/>
          </a:prstGeom>
          <a:noFill/>
        </p:spPr>
        <p:txBody>
          <a:bodyPr wrap="square" rtlCol="0">
            <a:spAutoFit/>
          </a:bodyPr>
          <a:lstStyle/>
          <a:p>
            <a:pPr algn="ctr"/>
            <a:r>
              <a:rPr kumimoji="1" lang="ja-JP" altLang="en-US" sz="1400" dirty="0">
                <a:solidFill>
                  <a:schemeClr val="bg1"/>
                </a:solidFill>
              </a:rPr>
              <a:t>国</a:t>
            </a:r>
            <a:endParaRPr kumimoji="1" lang="en-US" altLang="ja-JP" sz="1400" dirty="0">
              <a:solidFill>
                <a:schemeClr val="bg1"/>
              </a:solidFill>
            </a:endParaRPr>
          </a:p>
          <a:p>
            <a:pPr algn="ctr"/>
            <a:r>
              <a:rPr lang="en-US" altLang="ja-JP" sz="1400" dirty="0">
                <a:solidFill>
                  <a:schemeClr val="bg1"/>
                </a:solidFill>
              </a:rPr>
              <a:t>1/3</a:t>
            </a:r>
            <a:endParaRPr kumimoji="1" lang="ja-JP" altLang="en-US" sz="1400" dirty="0">
              <a:solidFill>
                <a:schemeClr val="bg1"/>
              </a:solidFill>
            </a:endParaRPr>
          </a:p>
        </p:txBody>
      </p:sp>
      <p:sp>
        <p:nvSpPr>
          <p:cNvPr id="54" name="テキスト ボックス 53"/>
          <p:cNvSpPr txBox="1"/>
          <p:nvPr/>
        </p:nvSpPr>
        <p:spPr>
          <a:xfrm>
            <a:off x="6165058" y="4345429"/>
            <a:ext cx="962025" cy="523220"/>
          </a:xfrm>
          <a:prstGeom prst="rect">
            <a:avLst/>
          </a:prstGeom>
          <a:noFill/>
        </p:spPr>
        <p:txBody>
          <a:bodyPr wrap="square" rtlCol="0">
            <a:spAutoFit/>
          </a:bodyPr>
          <a:lstStyle/>
          <a:p>
            <a:pPr algn="ctr"/>
            <a:r>
              <a:rPr lang="ja-JP" altLang="en-US" sz="1400" dirty="0"/>
              <a:t>府</a:t>
            </a:r>
            <a:endParaRPr lang="en-US" altLang="ja-JP" sz="1400" dirty="0"/>
          </a:p>
          <a:p>
            <a:pPr algn="ctr"/>
            <a:r>
              <a:rPr lang="en-US" altLang="ja-JP" sz="1400" dirty="0"/>
              <a:t>1/3</a:t>
            </a:r>
            <a:endParaRPr kumimoji="1" lang="ja-JP" altLang="en-US" sz="1400" dirty="0"/>
          </a:p>
        </p:txBody>
      </p:sp>
      <p:sp>
        <p:nvSpPr>
          <p:cNvPr id="55" name="テキスト ボックス 54"/>
          <p:cNvSpPr txBox="1"/>
          <p:nvPr/>
        </p:nvSpPr>
        <p:spPr>
          <a:xfrm>
            <a:off x="7362012" y="4350753"/>
            <a:ext cx="962025" cy="523220"/>
          </a:xfrm>
          <a:prstGeom prst="rect">
            <a:avLst/>
          </a:prstGeom>
          <a:noFill/>
        </p:spPr>
        <p:txBody>
          <a:bodyPr wrap="square" rtlCol="0">
            <a:spAutoFit/>
          </a:bodyPr>
          <a:lstStyle/>
          <a:p>
            <a:pPr algn="ctr"/>
            <a:r>
              <a:rPr lang="ja-JP" altLang="en-US" sz="1400" dirty="0"/>
              <a:t>所有者</a:t>
            </a:r>
            <a:r>
              <a:rPr lang="en-US" altLang="ja-JP" sz="1400" dirty="0"/>
              <a:t>1/3</a:t>
            </a:r>
            <a:endParaRPr kumimoji="1" lang="ja-JP" altLang="en-US" sz="1400" dirty="0"/>
          </a:p>
        </p:txBody>
      </p:sp>
      <p:sp>
        <p:nvSpPr>
          <p:cNvPr id="56" name="テキスト ボックス 55"/>
          <p:cNvSpPr txBox="1"/>
          <p:nvPr/>
        </p:nvSpPr>
        <p:spPr>
          <a:xfrm>
            <a:off x="284800" y="3584622"/>
            <a:ext cx="5794376" cy="369332"/>
          </a:xfrm>
          <a:prstGeom prst="rect">
            <a:avLst/>
          </a:prstGeom>
          <a:noFill/>
        </p:spPr>
        <p:txBody>
          <a:bodyPr wrap="square" rtlCol="0">
            <a:spAutoFit/>
          </a:bodyPr>
          <a:lstStyle/>
          <a:p>
            <a:r>
              <a:rPr kumimoji="1" lang="ja-JP" altLang="en-US" dirty="0"/>
              <a:t>診断義務付け対象以外</a:t>
            </a:r>
          </a:p>
        </p:txBody>
      </p:sp>
      <p:sp>
        <p:nvSpPr>
          <p:cNvPr id="40" name="テキスト ボックス 39"/>
          <p:cNvSpPr txBox="1"/>
          <p:nvPr/>
        </p:nvSpPr>
        <p:spPr>
          <a:xfrm>
            <a:off x="284800" y="1858718"/>
            <a:ext cx="5794376" cy="369332"/>
          </a:xfrm>
          <a:prstGeom prst="rect">
            <a:avLst/>
          </a:prstGeom>
          <a:noFill/>
        </p:spPr>
        <p:txBody>
          <a:bodyPr wrap="square" rtlCol="0">
            <a:spAutoFit/>
          </a:bodyPr>
          <a:lstStyle/>
          <a:p>
            <a:r>
              <a:rPr kumimoji="1" lang="ja-JP" altLang="en-US" dirty="0"/>
              <a:t>診断義務付け対象</a:t>
            </a:r>
          </a:p>
        </p:txBody>
      </p:sp>
    </p:spTree>
    <p:extLst>
      <p:ext uri="{BB962C8B-B14F-4D97-AF65-F5344CB8AC3E}">
        <p14:creationId xmlns:p14="http://schemas.microsoft.com/office/powerpoint/2010/main" val="1406600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95250" y="1164250"/>
            <a:ext cx="2235200" cy="27036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6</a:t>
            </a:fld>
            <a:endParaRPr lang="en-US" altLang="ja-JP">
              <a:solidFill>
                <a:srgbClr val="000000"/>
              </a:solidFill>
            </a:endParaRPr>
          </a:p>
        </p:txBody>
      </p:sp>
      <p:sp>
        <p:nvSpPr>
          <p:cNvPr id="6" name="タイトル 1"/>
          <p:cNvSpPr txBox="1">
            <a:spLocks/>
          </p:cNvSpPr>
          <p:nvPr/>
        </p:nvSpPr>
        <p:spPr bwMode="auto">
          <a:xfrm>
            <a:off x="-9525" y="480575"/>
            <a:ext cx="70199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kern="0" dirty="0"/>
              <a:t>指定路線沿道のブロック塀等の件数</a:t>
            </a:r>
          </a:p>
        </p:txBody>
      </p:sp>
      <p:sp>
        <p:nvSpPr>
          <p:cNvPr id="7" name="テキスト ボックス 6"/>
          <p:cNvSpPr txBox="1"/>
          <p:nvPr/>
        </p:nvSpPr>
        <p:spPr>
          <a:xfrm>
            <a:off x="7381921" y="2110902"/>
            <a:ext cx="1548000" cy="216000"/>
          </a:xfrm>
          <a:prstGeom prst="rect">
            <a:avLst/>
          </a:prstGeom>
          <a:solidFill>
            <a:schemeClr val="accent5">
              <a:lumMod val="90000"/>
            </a:schemeClr>
          </a:solidFill>
          <a:ln>
            <a:noFill/>
          </a:ln>
        </p:spPr>
        <p:txBody>
          <a:bodyPr wrap="square" lIns="36000" tIns="36000" rIns="36000" bIns="36000" rtlCol="0" anchor="ctr" anchorCtr="0">
            <a:noAutofit/>
          </a:bodyPr>
          <a:lstStyle/>
          <a:p>
            <a:r>
              <a:rPr kumimoji="1" lang="ja-JP" altLang="en-US" sz="1100" dirty="0"/>
              <a:t>国道</a:t>
            </a:r>
            <a:r>
              <a:rPr kumimoji="1" lang="en-US" altLang="ja-JP" sz="1100" dirty="0"/>
              <a:t>1</a:t>
            </a:r>
            <a:r>
              <a:rPr kumimoji="1" lang="ja-JP" altLang="en-US" sz="1100" dirty="0"/>
              <a:t>号　</a:t>
            </a:r>
            <a:r>
              <a:rPr kumimoji="1" lang="en-US" altLang="ja-JP" sz="1100" dirty="0"/>
              <a:t>1</a:t>
            </a:r>
            <a:r>
              <a:rPr kumimoji="1" lang="ja-JP" altLang="en-US" sz="1100" dirty="0"/>
              <a:t>件・</a:t>
            </a:r>
            <a:r>
              <a:rPr kumimoji="1" lang="en-US" altLang="ja-JP" sz="1100" dirty="0"/>
              <a:t>5</a:t>
            </a:r>
            <a:r>
              <a:rPr kumimoji="1" lang="ja-JP" altLang="en-US" sz="1100" dirty="0"/>
              <a:t>件</a:t>
            </a:r>
          </a:p>
        </p:txBody>
      </p:sp>
      <p:sp>
        <p:nvSpPr>
          <p:cNvPr id="8" name="テキスト ボックス 7"/>
          <p:cNvSpPr txBox="1"/>
          <p:nvPr/>
        </p:nvSpPr>
        <p:spPr>
          <a:xfrm>
            <a:off x="7381921" y="2906616"/>
            <a:ext cx="1548000" cy="216000"/>
          </a:xfrm>
          <a:prstGeom prst="rect">
            <a:avLst/>
          </a:prstGeom>
          <a:solidFill>
            <a:schemeClr val="accent5">
              <a:lumMod val="90000"/>
            </a:schemeClr>
          </a:solidFill>
          <a:ln>
            <a:noFill/>
          </a:ln>
        </p:spPr>
        <p:txBody>
          <a:bodyPr wrap="square" lIns="36000" tIns="36000" rIns="36000" bIns="36000" rtlCol="0" anchor="ctr" anchorCtr="0">
            <a:noAutofit/>
          </a:bodyPr>
          <a:lstStyle/>
          <a:p>
            <a:r>
              <a:rPr kumimoji="1" lang="ja-JP" altLang="en-US" sz="1100" dirty="0"/>
              <a:t>国道</a:t>
            </a:r>
            <a:r>
              <a:rPr kumimoji="1" lang="en-US" altLang="ja-JP" sz="1100" dirty="0"/>
              <a:t>163</a:t>
            </a:r>
            <a:r>
              <a:rPr kumimoji="1" lang="ja-JP" altLang="en-US" sz="1100" dirty="0"/>
              <a:t>号　</a:t>
            </a:r>
            <a:r>
              <a:rPr lang="en-US" altLang="ja-JP" sz="1100" dirty="0"/>
              <a:t>7</a:t>
            </a:r>
            <a:r>
              <a:rPr kumimoji="1" lang="ja-JP" altLang="en-US" sz="1100" dirty="0"/>
              <a:t>件・</a:t>
            </a:r>
            <a:r>
              <a:rPr kumimoji="1" lang="en-US" altLang="ja-JP" sz="1100" dirty="0"/>
              <a:t>11</a:t>
            </a:r>
            <a:r>
              <a:rPr kumimoji="1" lang="ja-JP" altLang="en-US" sz="1100" dirty="0"/>
              <a:t>件</a:t>
            </a:r>
          </a:p>
        </p:txBody>
      </p:sp>
      <p:sp>
        <p:nvSpPr>
          <p:cNvPr id="9" name="テキスト ボックス 8"/>
          <p:cNvSpPr txBox="1"/>
          <p:nvPr/>
        </p:nvSpPr>
        <p:spPr>
          <a:xfrm>
            <a:off x="7381921" y="3391036"/>
            <a:ext cx="1548000" cy="216000"/>
          </a:xfrm>
          <a:prstGeom prst="rect">
            <a:avLst/>
          </a:prstGeom>
          <a:solidFill>
            <a:schemeClr val="accent5">
              <a:lumMod val="90000"/>
            </a:schemeClr>
          </a:solidFill>
          <a:ln>
            <a:noFill/>
          </a:ln>
        </p:spPr>
        <p:txBody>
          <a:bodyPr wrap="square" lIns="36000" tIns="36000" rIns="36000" bIns="36000" rtlCol="0" anchor="ctr" anchorCtr="0">
            <a:noAutofit/>
          </a:bodyPr>
          <a:lstStyle/>
          <a:p>
            <a:r>
              <a:rPr kumimoji="1" lang="ja-JP" altLang="en-US" sz="1100" dirty="0"/>
              <a:t>大阪生駒線　</a:t>
            </a:r>
            <a:r>
              <a:rPr lang="en-US" altLang="ja-JP" sz="1100" dirty="0"/>
              <a:t>15</a:t>
            </a:r>
            <a:r>
              <a:rPr kumimoji="1" lang="ja-JP" altLang="en-US" sz="1100" dirty="0"/>
              <a:t>件・</a:t>
            </a:r>
            <a:r>
              <a:rPr lang="en-US" altLang="ja-JP" sz="1100" dirty="0"/>
              <a:t>26</a:t>
            </a:r>
            <a:r>
              <a:rPr kumimoji="1" lang="ja-JP" altLang="en-US" sz="1100" dirty="0"/>
              <a:t>件</a:t>
            </a:r>
          </a:p>
        </p:txBody>
      </p:sp>
      <p:sp>
        <p:nvSpPr>
          <p:cNvPr id="10" name="テキスト ボックス 9"/>
          <p:cNvSpPr txBox="1"/>
          <p:nvPr/>
        </p:nvSpPr>
        <p:spPr>
          <a:xfrm>
            <a:off x="7381921" y="3886980"/>
            <a:ext cx="1548000" cy="216000"/>
          </a:xfrm>
          <a:prstGeom prst="rect">
            <a:avLst/>
          </a:prstGeom>
          <a:solidFill>
            <a:schemeClr val="accent5">
              <a:lumMod val="90000"/>
            </a:schemeClr>
          </a:solidFill>
          <a:ln>
            <a:noFill/>
          </a:ln>
        </p:spPr>
        <p:txBody>
          <a:bodyPr wrap="square" lIns="36000" tIns="36000" rIns="36000" bIns="36000" rtlCol="0" anchor="ctr" anchorCtr="0">
            <a:noAutofit/>
          </a:bodyPr>
          <a:lstStyle/>
          <a:p>
            <a:r>
              <a:rPr kumimoji="1" lang="ja-JP" altLang="en-US" sz="1100" dirty="0"/>
              <a:t>国道</a:t>
            </a:r>
            <a:r>
              <a:rPr kumimoji="1" lang="en-US" altLang="ja-JP" sz="1100" dirty="0"/>
              <a:t>308</a:t>
            </a:r>
            <a:r>
              <a:rPr kumimoji="1" lang="ja-JP" altLang="en-US" sz="1100" dirty="0"/>
              <a:t>号　</a:t>
            </a:r>
            <a:r>
              <a:rPr lang="en-US" altLang="ja-JP" sz="1100" dirty="0"/>
              <a:t>5</a:t>
            </a:r>
            <a:r>
              <a:rPr kumimoji="1" lang="ja-JP" altLang="en-US" sz="1100" dirty="0"/>
              <a:t>件・</a:t>
            </a:r>
            <a:r>
              <a:rPr lang="en-US" altLang="ja-JP" sz="1100" dirty="0"/>
              <a:t>33</a:t>
            </a:r>
            <a:r>
              <a:rPr kumimoji="1" lang="ja-JP" altLang="en-US" sz="1100" dirty="0"/>
              <a:t>件</a:t>
            </a:r>
          </a:p>
        </p:txBody>
      </p:sp>
      <p:pic>
        <p:nvPicPr>
          <p:cNvPr id="11" name="図 10"/>
          <p:cNvPicPr>
            <a:picLocks noChangeAspect="1"/>
          </p:cNvPicPr>
          <p:nvPr/>
        </p:nvPicPr>
        <p:blipFill rotWithShape="1">
          <a:blip r:embed="rId2"/>
          <a:srcRect l="15297" t="4193" r="3463" b="20437"/>
          <a:stretch/>
        </p:blipFill>
        <p:spPr>
          <a:xfrm>
            <a:off x="2782206" y="989912"/>
            <a:ext cx="4303198" cy="5928851"/>
          </a:xfrm>
          <a:prstGeom prst="rect">
            <a:avLst/>
          </a:prstGeom>
        </p:spPr>
      </p:pic>
      <p:cxnSp>
        <p:nvCxnSpPr>
          <p:cNvPr id="13" name="直線矢印コネクタ 12"/>
          <p:cNvCxnSpPr>
            <a:stCxn id="7" idx="1"/>
          </p:cNvCxnSpPr>
          <p:nvPr/>
        </p:nvCxnSpPr>
        <p:spPr>
          <a:xfrm flipH="1" flipV="1">
            <a:off x="6508811" y="2159696"/>
            <a:ext cx="873110" cy="592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8" idx="1"/>
          </p:cNvCxnSpPr>
          <p:nvPr/>
        </p:nvCxnSpPr>
        <p:spPr>
          <a:xfrm flipH="1">
            <a:off x="6465617" y="3014616"/>
            <a:ext cx="916304" cy="142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9" idx="1"/>
          </p:cNvCxnSpPr>
          <p:nvPr/>
        </p:nvCxnSpPr>
        <p:spPr>
          <a:xfrm flipH="1" flipV="1">
            <a:off x="6508811" y="3448564"/>
            <a:ext cx="873110" cy="504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10" idx="1"/>
          </p:cNvCxnSpPr>
          <p:nvPr/>
        </p:nvCxnSpPr>
        <p:spPr>
          <a:xfrm flipH="1" flipV="1">
            <a:off x="6132241" y="3838188"/>
            <a:ext cx="1249680" cy="156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12966" y="1187627"/>
            <a:ext cx="2100294" cy="261610"/>
          </a:xfrm>
          <a:prstGeom prst="rect">
            <a:avLst/>
          </a:prstGeom>
          <a:noFill/>
          <a:ln>
            <a:noFill/>
          </a:ln>
        </p:spPr>
        <p:txBody>
          <a:bodyPr wrap="square" rtlCol="0">
            <a:spAutoFit/>
          </a:bodyPr>
          <a:lstStyle/>
          <a:p>
            <a:r>
              <a:rPr kumimoji="1" lang="en-US" altLang="ja-JP" sz="1100" b="1" dirty="0"/>
              <a:t>〔</a:t>
            </a:r>
            <a:r>
              <a:rPr kumimoji="1" lang="ja-JP" altLang="en-US" sz="1100" b="1" dirty="0"/>
              <a:t>凡例</a:t>
            </a:r>
            <a:r>
              <a:rPr kumimoji="1" lang="en-US" altLang="ja-JP" sz="1100" b="1" dirty="0"/>
              <a:t>〕</a:t>
            </a:r>
          </a:p>
        </p:txBody>
      </p:sp>
      <p:sp>
        <p:nvSpPr>
          <p:cNvPr id="21" name="テキスト ボックス 20"/>
          <p:cNvSpPr txBox="1"/>
          <p:nvPr/>
        </p:nvSpPr>
        <p:spPr>
          <a:xfrm>
            <a:off x="191563" y="1542802"/>
            <a:ext cx="1943100" cy="261610"/>
          </a:xfrm>
          <a:prstGeom prst="rect">
            <a:avLst/>
          </a:prstGeom>
          <a:solidFill>
            <a:schemeClr val="accent5">
              <a:lumMod val="90000"/>
            </a:schemeClr>
          </a:solidFill>
          <a:ln>
            <a:noFill/>
          </a:ln>
        </p:spPr>
        <p:txBody>
          <a:bodyPr wrap="square" rtlCol="0">
            <a:spAutoFit/>
          </a:bodyPr>
          <a:lstStyle/>
          <a:p>
            <a:r>
              <a:rPr kumimoji="1" lang="ja-JP" altLang="en-US" sz="1100" dirty="0"/>
              <a:t>路線名　　　</a:t>
            </a:r>
            <a:r>
              <a:rPr lang="ja-JP" altLang="en-US" sz="1100" dirty="0"/>
              <a:t>○</a:t>
            </a:r>
            <a:r>
              <a:rPr kumimoji="1" lang="ja-JP" altLang="en-US" sz="1100" dirty="0"/>
              <a:t>件・</a:t>
            </a:r>
            <a:r>
              <a:rPr lang="ja-JP" altLang="en-US" sz="1100" dirty="0"/>
              <a:t>○</a:t>
            </a:r>
            <a:r>
              <a:rPr kumimoji="1" lang="ja-JP" altLang="en-US" sz="1100" dirty="0"/>
              <a:t>件</a:t>
            </a:r>
          </a:p>
        </p:txBody>
      </p:sp>
      <p:sp>
        <p:nvSpPr>
          <p:cNvPr id="22" name="テキスト ボックス 21"/>
          <p:cNvSpPr txBox="1"/>
          <p:nvPr/>
        </p:nvSpPr>
        <p:spPr>
          <a:xfrm>
            <a:off x="172321" y="2173879"/>
            <a:ext cx="2050477" cy="1677382"/>
          </a:xfrm>
          <a:prstGeom prst="rect">
            <a:avLst/>
          </a:prstGeom>
          <a:noFill/>
          <a:ln>
            <a:noFill/>
          </a:ln>
        </p:spPr>
        <p:txBody>
          <a:bodyPr wrap="square" rtlCol="0">
            <a:spAutoFit/>
          </a:bodyPr>
          <a:lstStyle/>
          <a:p>
            <a:r>
              <a:rPr kumimoji="1" lang="ja-JP" altLang="en-US" sz="1200" dirty="0"/>
              <a:t>①要安全確認（義務）の件数</a:t>
            </a:r>
            <a:endParaRPr kumimoji="1" lang="en-US" altLang="ja-JP" sz="1200" dirty="0"/>
          </a:p>
          <a:p>
            <a:pPr marL="177800"/>
            <a:r>
              <a:rPr lang="ja-JP" altLang="en-US" sz="1000" dirty="0"/>
              <a:t>建物に附属し、長さ</a:t>
            </a:r>
            <a:r>
              <a:rPr lang="en-US" altLang="ja-JP" sz="1000" dirty="0"/>
              <a:t>8m</a:t>
            </a:r>
            <a:r>
              <a:rPr lang="ja-JP" altLang="en-US" sz="1000" dirty="0"/>
              <a:t>超、高さ</a:t>
            </a:r>
            <a:r>
              <a:rPr lang="en-US" altLang="ja-JP" sz="1000" dirty="0"/>
              <a:t>0.8m</a:t>
            </a:r>
            <a:r>
              <a:rPr lang="ja-JP" altLang="en-US" sz="1000" dirty="0"/>
              <a:t>超の塀で、建設年度が判明し既存不適格となるもの及び建設年度が不明のもの</a:t>
            </a:r>
            <a:endParaRPr lang="en-US" altLang="ja-JP" sz="1000" dirty="0"/>
          </a:p>
          <a:p>
            <a:endParaRPr kumimoji="1" lang="en-US" altLang="ja-JP" sz="1000" dirty="0"/>
          </a:p>
          <a:p>
            <a:r>
              <a:rPr lang="ja-JP" altLang="en-US" sz="1200" dirty="0"/>
              <a:t>②要安全確認の件数</a:t>
            </a:r>
            <a:endParaRPr lang="en-US" altLang="ja-JP" sz="1200" dirty="0"/>
          </a:p>
          <a:p>
            <a:pPr marL="177800"/>
            <a:r>
              <a:rPr kumimoji="1" lang="ja-JP" altLang="en-US" sz="1000" dirty="0"/>
              <a:t>建物に附属しないものも含み、長さ</a:t>
            </a:r>
            <a:r>
              <a:rPr kumimoji="1" lang="en-US" altLang="ja-JP" sz="1000" dirty="0"/>
              <a:t>8m</a:t>
            </a:r>
            <a:r>
              <a:rPr kumimoji="1" lang="ja-JP" altLang="en-US" sz="1000" dirty="0"/>
              <a:t>以下または高さ</a:t>
            </a:r>
            <a:r>
              <a:rPr kumimoji="1" lang="en-US" altLang="ja-JP" sz="1000" dirty="0"/>
              <a:t>0.8m</a:t>
            </a:r>
            <a:r>
              <a:rPr kumimoji="1" lang="ja-JP" altLang="en-US" sz="1000" dirty="0"/>
              <a:t>以下のもの（建設年度は未確認）</a:t>
            </a:r>
          </a:p>
        </p:txBody>
      </p:sp>
      <p:cxnSp>
        <p:nvCxnSpPr>
          <p:cNvPr id="25" name="直線矢印コネクタ 24"/>
          <p:cNvCxnSpPr/>
          <p:nvPr/>
        </p:nvCxnSpPr>
        <p:spPr>
          <a:xfrm flipV="1">
            <a:off x="914400" y="1733550"/>
            <a:ext cx="14605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1301750" y="1751069"/>
            <a:ext cx="14605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727701" y="1895646"/>
            <a:ext cx="259097" cy="261610"/>
          </a:xfrm>
          <a:prstGeom prst="rect">
            <a:avLst/>
          </a:prstGeom>
          <a:noFill/>
        </p:spPr>
        <p:txBody>
          <a:bodyPr wrap="square" rtlCol="0">
            <a:spAutoFit/>
          </a:bodyPr>
          <a:lstStyle/>
          <a:p>
            <a:r>
              <a:rPr kumimoji="1" lang="ja-JP" altLang="en-US" sz="1100" dirty="0"/>
              <a:t>①</a:t>
            </a:r>
          </a:p>
        </p:txBody>
      </p:sp>
      <p:sp>
        <p:nvSpPr>
          <p:cNvPr id="29" name="テキスト ボックス 28"/>
          <p:cNvSpPr txBox="1"/>
          <p:nvPr/>
        </p:nvSpPr>
        <p:spPr>
          <a:xfrm>
            <a:off x="1117600" y="1914042"/>
            <a:ext cx="259097" cy="261610"/>
          </a:xfrm>
          <a:prstGeom prst="rect">
            <a:avLst/>
          </a:prstGeom>
          <a:noFill/>
        </p:spPr>
        <p:txBody>
          <a:bodyPr wrap="square" rtlCol="0">
            <a:spAutoFit/>
          </a:bodyPr>
          <a:lstStyle/>
          <a:p>
            <a:r>
              <a:rPr kumimoji="1" lang="ja-JP" altLang="en-US" sz="1100" dirty="0"/>
              <a:t>②</a:t>
            </a:r>
          </a:p>
        </p:txBody>
      </p:sp>
      <p:sp>
        <p:nvSpPr>
          <p:cNvPr id="30" name="テキスト ボックス 29"/>
          <p:cNvSpPr txBox="1"/>
          <p:nvPr/>
        </p:nvSpPr>
        <p:spPr>
          <a:xfrm>
            <a:off x="6945365" y="5182994"/>
            <a:ext cx="1548000" cy="216000"/>
          </a:xfrm>
          <a:prstGeom prst="rect">
            <a:avLst/>
          </a:prstGeom>
          <a:solidFill>
            <a:schemeClr val="accent5">
              <a:lumMod val="90000"/>
            </a:schemeClr>
          </a:solidFill>
          <a:ln>
            <a:noFill/>
          </a:ln>
        </p:spPr>
        <p:txBody>
          <a:bodyPr wrap="square" lIns="36000" tIns="36000" rIns="36000" bIns="36000" rtlCol="0" anchor="ctr" anchorCtr="0">
            <a:noAutofit/>
          </a:bodyPr>
          <a:lstStyle/>
          <a:p>
            <a:r>
              <a:rPr kumimoji="1" lang="ja-JP" altLang="en-US" sz="1100" dirty="0"/>
              <a:t>国道</a:t>
            </a:r>
            <a:r>
              <a:rPr kumimoji="1" lang="en-US" altLang="ja-JP" sz="1100" dirty="0"/>
              <a:t>25</a:t>
            </a:r>
            <a:r>
              <a:rPr kumimoji="1" lang="ja-JP" altLang="en-US" sz="1100" dirty="0"/>
              <a:t>号　</a:t>
            </a:r>
            <a:r>
              <a:rPr lang="en-US" altLang="ja-JP" sz="1100" dirty="0"/>
              <a:t>28</a:t>
            </a:r>
            <a:r>
              <a:rPr kumimoji="1" lang="ja-JP" altLang="en-US" sz="1100" dirty="0"/>
              <a:t>件・</a:t>
            </a:r>
            <a:r>
              <a:rPr lang="en-US" altLang="ja-JP" sz="1100" dirty="0"/>
              <a:t>73</a:t>
            </a:r>
            <a:r>
              <a:rPr kumimoji="1" lang="ja-JP" altLang="en-US" sz="1100" dirty="0"/>
              <a:t>件</a:t>
            </a:r>
          </a:p>
        </p:txBody>
      </p:sp>
      <p:sp>
        <p:nvSpPr>
          <p:cNvPr id="31" name="テキスト ボックス 30"/>
          <p:cNvSpPr txBox="1"/>
          <p:nvPr/>
        </p:nvSpPr>
        <p:spPr>
          <a:xfrm>
            <a:off x="6945365" y="5555774"/>
            <a:ext cx="1548000" cy="216000"/>
          </a:xfrm>
          <a:prstGeom prst="rect">
            <a:avLst/>
          </a:prstGeom>
          <a:solidFill>
            <a:schemeClr val="accent5">
              <a:lumMod val="90000"/>
            </a:schemeClr>
          </a:solidFill>
          <a:ln>
            <a:noFill/>
          </a:ln>
        </p:spPr>
        <p:txBody>
          <a:bodyPr wrap="square" lIns="36000" tIns="36000" rIns="36000" bIns="36000" rtlCol="0" anchor="ctr" anchorCtr="0">
            <a:noAutofit/>
          </a:bodyPr>
          <a:lstStyle/>
          <a:p>
            <a:r>
              <a:rPr kumimoji="1" lang="ja-JP" altLang="en-US" sz="1100" dirty="0"/>
              <a:t>国道</a:t>
            </a:r>
            <a:r>
              <a:rPr kumimoji="1" lang="en-US" altLang="ja-JP" sz="1100" dirty="0"/>
              <a:t>309</a:t>
            </a:r>
            <a:r>
              <a:rPr kumimoji="1" lang="ja-JP" altLang="en-US" sz="1100" dirty="0"/>
              <a:t>号　</a:t>
            </a:r>
            <a:r>
              <a:rPr lang="en-US" altLang="ja-JP" sz="1100" dirty="0"/>
              <a:t>4</a:t>
            </a:r>
            <a:r>
              <a:rPr kumimoji="1" lang="ja-JP" altLang="en-US" sz="1100" dirty="0"/>
              <a:t>件・</a:t>
            </a:r>
            <a:r>
              <a:rPr lang="en-US" altLang="ja-JP" sz="1100" dirty="0"/>
              <a:t>21</a:t>
            </a:r>
            <a:r>
              <a:rPr kumimoji="1" lang="ja-JP" altLang="en-US" sz="1100" dirty="0"/>
              <a:t>件</a:t>
            </a:r>
          </a:p>
        </p:txBody>
      </p:sp>
      <p:sp>
        <p:nvSpPr>
          <p:cNvPr id="32" name="テキスト ボックス 31"/>
          <p:cNvSpPr txBox="1"/>
          <p:nvPr/>
        </p:nvSpPr>
        <p:spPr>
          <a:xfrm>
            <a:off x="6945365" y="5928554"/>
            <a:ext cx="1548000" cy="216000"/>
          </a:xfrm>
          <a:prstGeom prst="rect">
            <a:avLst/>
          </a:prstGeom>
          <a:solidFill>
            <a:schemeClr val="accent5">
              <a:lumMod val="90000"/>
            </a:schemeClr>
          </a:solidFill>
          <a:ln>
            <a:noFill/>
          </a:ln>
        </p:spPr>
        <p:txBody>
          <a:bodyPr wrap="square" lIns="36000" tIns="36000" rIns="36000" bIns="36000" rtlCol="0" anchor="ctr" anchorCtr="0">
            <a:noAutofit/>
          </a:bodyPr>
          <a:lstStyle/>
          <a:p>
            <a:r>
              <a:rPr kumimoji="1" lang="ja-JP" altLang="en-US" sz="1100" dirty="0"/>
              <a:t>国道</a:t>
            </a:r>
            <a:r>
              <a:rPr kumimoji="1" lang="en-US" altLang="ja-JP" sz="1100" dirty="0"/>
              <a:t>310</a:t>
            </a:r>
            <a:r>
              <a:rPr kumimoji="1" lang="ja-JP" altLang="en-US" sz="1100" dirty="0"/>
              <a:t>号　</a:t>
            </a:r>
            <a:r>
              <a:rPr lang="en-US" altLang="ja-JP" sz="1100" dirty="0"/>
              <a:t>23</a:t>
            </a:r>
            <a:r>
              <a:rPr kumimoji="1" lang="ja-JP" altLang="en-US" sz="1100" dirty="0"/>
              <a:t>件・</a:t>
            </a:r>
            <a:r>
              <a:rPr lang="en-US" altLang="ja-JP" sz="1100" dirty="0"/>
              <a:t>39</a:t>
            </a:r>
            <a:r>
              <a:rPr kumimoji="1" lang="ja-JP" altLang="en-US" sz="1100" dirty="0"/>
              <a:t>件</a:t>
            </a:r>
          </a:p>
        </p:txBody>
      </p:sp>
      <p:sp>
        <p:nvSpPr>
          <p:cNvPr id="33" name="テキスト ボックス 32"/>
          <p:cNvSpPr txBox="1"/>
          <p:nvPr/>
        </p:nvSpPr>
        <p:spPr>
          <a:xfrm>
            <a:off x="7381921" y="4491163"/>
            <a:ext cx="1548000" cy="216000"/>
          </a:xfrm>
          <a:prstGeom prst="rect">
            <a:avLst/>
          </a:prstGeom>
          <a:solidFill>
            <a:schemeClr val="accent5">
              <a:lumMod val="90000"/>
            </a:schemeClr>
          </a:solidFill>
          <a:ln>
            <a:noFill/>
          </a:ln>
        </p:spPr>
        <p:txBody>
          <a:bodyPr wrap="square" lIns="36000" tIns="36000" rIns="36000" bIns="36000" rtlCol="0" anchor="ctr" anchorCtr="0">
            <a:noAutofit/>
          </a:bodyPr>
          <a:lstStyle/>
          <a:p>
            <a:r>
              <a:rPr kumimoji="1" lang="ja-JP" altLang="en-US" sz="1100" dirty="0"/>
              <a:t>中央環状線　</a:t>
            </a:r>
            <a:r>
              <a:rPr lang="en-US" altLang="ja-JP" sz="1100" dirty="0"/>
              <a:t>22</a:t>
            </a:r>
            <a:r>
              <a:rPr kumimoji="1" lang="ja-JP" altLang="en-US" sz="1100" dirty="0"/>
              <a:t>件・</a:t>
            </a:r>
            <a:r>
              <a:rPr lang="en-US" altLang="ja-JP" sz="1100" dirty="0"/>
              <a:t>46</a:t>
            </a:r>
            <a:r>
              <a:rPr kumimoji="1" lang="ja-JP" altLang="en-US" sz="1100" dirty="0"/>
              <a:t>件</a:t>
            </a:r>
          </a:p>
        </p:txBody>
      </p:sp>
      <p:sp>
        <p:nvSpPr>
          <p:cNvPr id="34" name="テキスト ボックス 33"/>
          <p:cNvSpPr txBox="1"/>
          <p:nvPr/>
        </p:nvSpPr>
        <p:spPr>
          <a:xfrm>
            <a:off x="6945365" y="6335637"/>
            <a:ext cx="1548000" cy="216000"/>
          </a:xfrm>
          <a:prstGeom prst="rect">
            <a:avLst/>
          </a:prstGeom>
          <a:solidFill>
            <a:schemeClr val="accent5">
              <a:lumMod val="90000"/>
            </a:schemeClr>
          </a:solidFill>
          <a:ln>
            <a:noFill/>
          </a:ln>
        </p:spPr>
        <p:txBody>
          <a:bodyPr wrap="square" lIns="36000" tIns="36000" rIns="36000" bIns="36000" rtlCol="0" anchor="ctr" anchorCtr="0">
            <a:noAutofit/>
          </a:bodyPr>
          <a:lstStyle/>
          <a:p>
            <a:r>
              <a:rPr kumimoji="1" lang="ja-JP" altLang="en-US" sz="1100" dirty="0"/>
              <a:t>国道</a:t>
            </a:r>
            <a:r>
              <a:rPr kumimoji="1" lang="en-US" altLang="ja-JP" sz="1100" dirty="0"/>
              <a:t>371</a:t>
            </a:r>
            <a:r>
              <a:rPr kumimoji="1" lang="ja-JP" altLang="en-US" sz="1100" dirty="0"/>
              <a:t>号・　</a:t>
            </a:r>
            <a:r>
              <a:rPr lang="en-US" altLang="ja-JP" sz="1100" dirty="0"/>
              <a:t>5</a:t>
            </a:r>
            <a:r>
              <a:rPr kumimoji="1" lang="ja-JP" altLang="en-US" sz="1100" dirty="0"/>
              <a:t>件、</a:t>
            </a:r>
            <a:r>
              <a:rPr lang="en-US" altLang="ja-JP" sz="1100" dirty="0"/>
              <a:t>19</a:t>
            </a:r>
            <a:r>
              <a:rPr kumimoji="1" lang="ja-JP" altLang="en-US" sz="1100" dirty="0"/>
              <a:t>件</a:t>
            </a:r>
          </a:p>
        </p:txBody>
      </p:sp>
      <p:sp>
        <p:nvSpPr>
          <p:cNvPr id="35" name="テキスト ボックス 34"/>
          <p:cNvSpPr txBox="1"/>
          <p:nvPr/>
        </p:nvSpPr>
        <p:spPr>
          <a:xfrm>
            <a:off x="1382425" y="6051264"/>
            <a:ext cx="1548000" cy="216000"/>
          </a:xfrm>
          <a:prstGeom prst="rect">
            <a:avLst/>
          </a:prstGeom>
          <a:solidFill>
            <a:schemeClr val="accent5">
              <a:lumMod val="90000"/>
            </a:schemeClr>
          </a:solidFill>
          <a:ln>
            <a:noFill/>
          </a:ln>
        </p:spPr>
        <p:txBody>
          <a:bodyPr wrap="square" lIns="36000" tIns="36000" rIns="36000" bIns="36000" rtlCol="0" anchor="ctr" anchorCtr="0">
            <a:noAutofit/>
          </a:bodyPr>
          <a:lstStyle/>
          <a:p>
            <a:r>
              <a:rPr kumimoji="1" lang="ja-JP" altLang="en-US" sz="1100" dirty="0"/>
              <a:t>国道</a:t>
            </a:r>
            <a:r>
              <a:rPr kumimoji="1" lang="en-US" altLang="ja-JP" sz="1100" dirty="0"/>
              <a:t>26</a:t>
            </a:r>
            <a:r>
              <a:rPr kumimoji="1" lang="ja-JP" altLang="en-US" sz="1100" dirty="0"/>
              <a:t>号　</a:t>
            </a:r>
            <a:r>
              <a:rPr lang="en-US" altLang="ja-JP" sz="1100" dirty="0"/>
              <a:t>35</a:t>
            </a:r>
            <a:r>
              <a:rPr kumimoji="1" lang="ja-JP" altLang="en-US" sz="1100" dirty="0"/>
              <a:t>件・</a:t>
            </a:r>
            <a:r>
              <a:rPr lang="en-US" altLang="ja-JP" sz="1100" dirty="0"/>
              <a:t>55</a:t>
            </a:r>
            <a:r>
              <a:rPr kumimoji="1" lang="ja-JP" altLang="en-US" sz="1100" dirty="0"/>
              <a:t>件</a:t>
            </a:r>
          </a:p>
        </p:txBody>
      </p:sp>
      <p:sp>
        <p:nvSpPr>
          <p:cNvPr id="36" name="テキスト ボックス 35"/>
          <p:cNvSpPr txBox="1"/>
          <p:nvPr/>
        </p:nvSpPr>
        <p:spPr>
          <a:xfrm>
            <a:off x="2280490" y="5140365"/>
            <a:ext cx="1548000" cy="216000"/>
          </a:xfrm>
          <a:prstGeom prst="rect">
            <a:avLst/>
          </a:prstGeom>
          <a:solidFill>
            <a:schemeClr val="accent5">
              <a:lumMod val="90000"/>
            </a:schemeClr>
          </a:solidFill>
          <a:ln>
            <a:noFill/>
          </a:ln>
        </p:spPr>
        <p:txBody>
          <a:bodyPr wrap="square" lIns="36000" tIns="36000" rIns="36000" bIns="36000" rtlCol="0" anchor="ctr" anchorCtr="0">
            <a:noAutofit/>
          </a:bodyPr>
          <a:lstStyle/>
          <a:p>
            <a:r>
              <a:rPr kumimoji="1" lang="ja-JP" altLang="en-US" sz="1100" dirty="0"/>
              <a:t>和泉泉南線　</a:t>
            </a:r>
            <a:r>
              <a:rPr lang="en-US" altLang="ja-JP" sz="1100" dirty="0"/>
              <a:t>21</a:t>
            </a:r>
            <a:r>
              <a:rPr kumimoji="1" lang="ja-JP" altLang="en-US" sz="1100" dirty="0"/>
              <a:t>件・</a:t>
            </a:r>
            <a:r>
              <a:rPr lang="en-US" altLang="ja-JP" sz="1100" dirty="0"/>
              <a:t>46</a:t>
            </a:r>
            <a:r>
              <a:rPr kumimoji="1" lang="ja-JP" altLang="en-US" sz="1100" dirty="0"/>
              <a:t>件</a:t>
            </a:r>
          </a:p>
        </p:txBody>
      </p:sp>
      <p:sp>
        <p:nvSpPr>
          <p:cNvPr id="37" name="テキスト ボックス 36"/>
          <p:cNvSpPr txBox="1"/>
          <p:nvPr/>
        </p:nvSpPr>
        <p:spPr>
          <a:xfrm>
            <a:off x="2295036" y="4740741"/>
            <a:ext cx="1548000" cy="216000"/>
          </a:xfrm>
          <a:prstGeom prst="rect">
            <a:avLst/>
          </a:prstGeom>
          <a:solidFill>
            <a:schemeClr val="accent5">
              <a:lumMod val="90000"/>
            </a:schemeClr>
          </a:solidFill>
          <a:ln>
            <a:noFill/>
          </a:ln>
        </p:spPr>
        <p:txBody>
          <a:bodyPr wrap="square" lIns="36000" tIns="36000" rIns="36000" bIns="36000" rtlCol="0" anchor="ctr" anchorCtr="0">
            <a:noAutofit/>
          </a:bodyPr>
          <a:lstStyle/>
          <a:p>
            <a:r>
              <a:rPr kumimoji="1" lang="ja-JP" altLang="en-US" sz="1100" dirty="0"/>
              <a:t>北港通　</a:t>
            </a:r>
            <a:r>
              <a:rPr lang="en-US" altLang="ja-JP" sz="1100" dirty="0"/>
              <a:t>2</a:t>
            </a:r>
            <a:r>
              <a:rPr kumimoji="1" lang="ja-JP" altLang="en-US" sz="1100" dirty="0"/>
              <a:t>件</a:t>
            </a:r>
            <a:r>
              <a:rPr lang="ja-JP" altLang="en-US" sz="1100" dirty="0"/>
              <a:t>・</a:t>
            </a:r>
            <a:r>
              <a:rPr lang="en-US" altLang="ja-JP" sz="1100" dirty="0"/>
              <a:t>3</a:t>
            </a:r>
            <a:r>
              <a:rPr kumimoji="1" lang="ja-JP" altLang="en-US" sz="1100" dirty="0"/>
              <a:t>件</a:t>
            </a:r>
          </a:p>
        </p:txBody>
      </p:sp>
      <p:sp>
        <p:nvSpPr>
          <p:cNvPr id="38" name="テキスト ボックス 37"/>
          <p:cNvSpPr txBox="1"/>
          <p:nvPr/>
        </p:nvSpPr>
        <p:spPr>
          <a:xfrm>
            <a:off x="2283544" y="4346849"/>
            <a:ext cx="1548000" cy="216000"/>
          </a:xfrm>
          <a:prstGeom prst="rect">
            <a:avLst/>
          </a:prstGeom>
          <a:solidFill>
            <a:schemeClr val="accent5">
              <a:lumMod val="90000"/>
            </a:schemeClr>
          </a:solidFill>
          <a:ln>
            <a:noFill/>
          </a:ln>
        </p:spPr>
        <p:txBody>
          <a:bodyPr wrap="square" lIns="36000" tIns="36000" rIns="36000" bIns="36000" rtlCol="0" anchor="ctr" anchorCtr="0">
            <a:noAutofit/>
          </a:bodyPr>
          <a:lstStyle/>
          <a:p>
            <a:r>
              <a:rPr kumimoji="1" lang="ja-JP" altLang="en-US" sz="1100" dirty="0"/>
              <a:t>国道</a:t>
            </a:r>
            <a:r>
              <a:rPr kumimoji="1" lang="en-US" altLang="ja-JP" sz="1100" dirty="0"/>
              <a:t>43</a:t>
            </a:r>
            <a:r>
              <a:rPr kumimoji="1" lang="ja-JP" altLang="en-US" sz="1100" dirty="0"/>
              <a:t>号　</a:t>
            </a:r>
            <a:r>
              <a:rPr lang="en-US" altLang="ja-JP" sz="1100" dirty="0"/>
              <a:t>7</a:t>
            </a:r>
            <a:r>
              <a:rPr kumimoji="1" lang="ja-JP" altLang="en-US" sz="1100" dirty="0"/>
              <a:t>件・</a:t>
            </a:r>
            <a:r>
              <a:rPr lang="en-US" altLang="ja-JP" sz="1100" dirty="0"/>
              <a:t>5</a:t>
            </a:r>
            <a:r>
              <a:rPr kumimoji="1" lang="ja-JP" altLang="en-US" sz="1100" dirty="0"/>
              <a:t>件</a:t>
            </a:r>
          </a:p>
        </p:txBody>
      </p:sp>
      <p:sp>
        <p:nvSpPr>
          <p:cNvPr id="39" name="テキスト ボックス 38"/>
          <p:cNvSpPr txBox="1"/>
          <p:nvPr/>
        </p:nvSpPr>
        <p:spPr>
          <a:xfrm>
            <a:off x="7394621" y="1347962"/>
            <a:ext cx="1548000" cy="216000"/>
          </a:xfrm>
          <a:prstGeom prst="rect">
            <a:avLst/>
          </a:prstGeom>
          <a:solidFill>
            <a:schemeClr val="accent5">
              <a:lumMod val="90000"/>
            </a:schemeClr>
          </a:solidFill>
          <a:ln>
            <a:noFill/>
          </a:ln>
        </p:spPr>
        <p:txBody>
          <a:bodyPr wrap="square" lIns="36000" tIns="36000" rIns="36000" bIns="36000" rtlCol="0" anchor="ctr" anchorCtr="0">
            <a:noAutofit/>
          </a:bodyPr>
          <a:lstStyle/>
          <a:p>
            <a:r>
              <a:rPr kumimoji="1" lang="ja-JP" altLang="en-US" sz="1100" dirty="0"/>
              <a:t>国道</a:t>
            </a:r>
            <a:r>
              <a:rPr kumimoji="1" lang="en-US" altLang="ja-JP" sz="1100" dirty="0"/>
              <a:t>171</a:t>
            </a:r>
            <a:r>
              <a:rPr kumimoji="1" lang="ja-JP" altLang="en-US" sz="1100" dirty="0"/>
              <a:t>号　</a:t>
            </a:r>
            <a:r>
              <a:rPr lang="en-US" altLang="ja-JP" sz="1100" dirty="0"/>
              <a:t>10</a:t>
            </a:r>
            <a:r>
              <a:rPr kumimoji="1" lang="ja-JP" altLang="en-US" sz="1100" dirty="0"/>
              <a:t>件・</a:t>
            </a:r>
            <a:r>
              <a:rPr lang="en-US" altLang="ja-JP" sz="1100" dirty="0"/>
              <a:t>29</a:t>
            </a:r>
            <a:r>
              <a:rPr kumimoji="1" lang="ja-JP" altLang="en-US" sz="1100" dirty="0"/>
              <a:t>件</a:t>
            </a:r>
          </a:p>
        </p:txBody>
      </p:sp>
      <p:sp>
        <p:nvSpPr>
          <p:cNvPr id="40" name="テキスト ボックス 39"/>
          <p:cNvSpPr txBox="1"/>
          <p:nvPr/>
        </p:nvSpPr>
        <p:spPr>
          <a:xfrm>
            <a:off x="4691838" y="1068164"/>
            <a:ext cx="1548000" cy="216000"/>
          </a:xfrm>
          <a:prstGeom prst="rect">
            <a:avLst/>
          </a:prstGeom>
          <a:solidFill>
            <a:schemeClr val="accent5">
              <a:lumMod val="90000"/>
            </a:schemeClr>
          </a:solidFill>
          <a:ln>
            <a:noFill/>
          </a:ln>
        </p:spPr>
        <p:txBody>
          <a:bodyPr wrap="square" lIns="36000" tIns="36000" rIns="36000" bIns="36000" rtlCol="0" anchor="ctr" anchorCtr="0">
            <a:noAutofit/>
          </a:bodyPr>
          <a:lstStyle/>
          <a:p>
            <a:r>
              <a:rPr kumimoji="1" lang="ja-JP" altLang="en-US" sz="1100" dirty="0"/>
              <a:t>国道</a:t>
            </a:r>
            <a:r>
              <a:rPr kumimoji="1" lang="en-US" altLang="ja-JP" sz="1100" dirty="0"/>
              <a:t>423</a:t>
            </a:r>
            <a:r>
              <a:rPr kumimoji="1" lang="ja-JP" altLang="en-US" sz="1100" dirty="0"/>
              <a:t>号　</a:t>
            </a:r>
            <a:r>
              <a:rPr lang="en-US" altLang="ja-JP" sz="1100" dirty="0"/>
              <a:t>21</a:t>
            </a:r>
            <a:r>
              <a:rPr kumimoji="1" lang="ja-JP" altLang="en-US" sz="1100" dirty="0"/>
              <a:t>件・</a:t>
            </a:r>
            <a:r>
              <a:rPr lang="en-US" altLang="ja-JP" sz="1100" dirty="0"/>
              <a:t>30</a:t>
            </a:r>
            <a:r>
              <a:rPr kumimoji="1" lang="ja-JP" altLang="en-US" sz="1100" dirty="0"/>
              <a:t>件</a:t>
            </a:r>
          </a:p>
        </p:txBody>
      </p:sp>
      <p:sp>
        <p:nvSpPr>
          <p:cNvPr id="42" name="テキスト ボックス 41"/>
          <p:cNvSpPr txBox="1"/>
          <p:nvPr/>
        </p:nvSpPr>
        <p:spPr>
          <a:xfrm>
            <a:off x="2534263" y="1412048"/>
            <a:ext cx="1548000" cy="216000"/>
          </a:xfrm>
          <a:prstGeom prst="rect">
            <a:avLst/>
          </a:prstGeom>
          <a:solidFill>
            <a:schemeClr val="accent5">
              <a:lumMod val="90000"/>
            </a:schemeClr>
          </a:solidFill>
          <a:ln>
            <a:noFill/>
          </a:ln>
        </p:spPr>
        <p:txBody>
          <a:bodyPr wrap="square" lIns="36000" tIns="36000" rIns="36000" bIns="36000" rtlCol="0" anchor="ctr" anchorCtr="0">
            <a:noAutofit/>
          </a:bodyPr>
          <a:lstStyle/>
          <a:p>
            <a:r>
              <a:rPr kumimoji="1" lang="ja-JP" altLang="en-US" sz="1100" dirty="0"/>
              <a:t>国道</a:t>
            </a:r>
            <a:r>
              <a:rPr kumimoji="1" lang="en-US" altLang="ja-JP" sz="1100" dirty="0"/>
              <a:t>176</a:t>
            </a:r>
            <a:r>
              <a:rPr kumimoji="1" lang="ja-JP" altLang="en-US" sz="1100" dirty="0"/>
              <a:t>号　</a:t>
            </a:r>
            <a:r>
              <a:rPr lang="en-US" altLang="ja-JP" sz="1100" dirty="0"/>
              <a:t>14</a:t>
            </a:r>
            <a:r>
              <a:rPr kumimoji="1" lang="ja-JP" altLang="en-US" sz="1100" dirty="0"/>
              <a:t>件・</a:t>
            </a:r>
            <a:r>
              <a:rPr lang="en-US" altLang="ja-JP" sz="1100" dirty="0"/>
              <a:t>26</a:t>
            </a:r>
            <a:r>
              <a:rPr kumimoji="1" lang="ja-JP" altLang="en-US" sz="1100" dirty="0"/>
              <a:t>件</a:t>
            </a:r>
          </a:p>
        </p:txBody>
      </p:sp>
      <p:cxnSp>
        <p:nvCxnSpPr>
          <p:cNvPr id="44" name="直線矢印コネクタ 43"/>
          <p:cNvCxnSpPr>
            <a:stCxn id="30" idx="1"/>
          </p:cNvCxnSpPr>
          <p:nvPr/>
        </p:nvCxnSpPr>
        <p:spPr>
          <a:xfrm flipH="1" flipV="1">
            <a:off x="6405275" y="5182996"/>
            <a:ext cx="540090" cy="1079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stCxn id="31" idx="1"/>
          </p:cNvCxnSpPr>
          <p:nvPr/>
        </p:nvCxnSpPr>
        <p:spPr>
          <a:xfrm flipH="1" flipV="1">
            <a:off x="5436445" y="5555776"/>
            <a:ext cx="1508920" cy="1079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32" idx="1"/>
          </p:cNvCxnSpPr>
          <p:nvPr/>
        </p:nvCxnSpPr>
        <p:spPr>
          <a:xfrm flipH="1" flipV="1">
            <a:off x="5292017" y="5888183"/>
            <a:ext cx="1653348" cy="148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a:off x="5436445" y="6475632"/>
            <a:ext cx="1557853" cy="148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stCxn id="33" idx="1"/>
          </p:cNvCxnSpPr>
          <p:nvPr/>
        </p:nvCxnSpPr>
        <p:spPr>
          <a:xfrm flipH="1" flipV="1">
            <a:off x="5770275" y="4231099"/>
            <a:ext cx="1611646" cy="368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H="1">
            <a:off x="4691838" y="1355945"/>
            <a:ext cx="600179" cy="5863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H="1">
            <a:off x="3856419" y="1634970"/>
            <a:ext cx="35817" cy="3692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3820263" y="3695101"/>
            <a:ext cx="365159" cy="709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V="1">
            <a:off x="3828325" y="3695101"/>
            <a:ext cx="617786" cy="1153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V="1">
            <a:off x="3810644" y="4693268"/>
            <a:ext cx="911631" cy="6375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a:stCxn id="35" idx="3"/>
          </p:cNvCxnSpPr>
          <p:nvPr/>
        </p:nvCxnSpPr>
        <p:spPr>
          <a:xfrm>
            <a:off x="2930425" y="6159264"/>
            <a:ext cx="982253" cy="145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39" idx="1"/>
          </p:cNvCxnSpPr>
          <p:nvPr/>
        </p:nvCxnSpPr>
        <p:spPr>
          <a:xfrm flipH="1">
            <a:off x="6465617" y="1455962"/>
            <a:ext cx="929004" cy="151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83249" y="3976545"/>
            <a:ext cx="2260987" cy="336518"/>
          </a:xfrm>
          <a:prstGeom prst="rect">
            <a:avLst/>
          </a:prstGeom>
          <a:solidFill>
            <a:schemeClr val="bg1"/>
          </a:solidFill>
          <a:ln>
            <a:solidFill>
              <a:schemeClr val="tx1"/>
            </a:solidFill>
          </a:ln>
        </p:spPr>
        <p:txBody>
          <a:bodyPr wrap="square" lIns="36000" tIns="36000" rIns="36000" bIns="36000" rtlCol="0" anchor="ctr" anchorCtr="0">
            <a:noAutofit/>
          </a:bodyPr>
          <a:lstStyle/>
          <a:p>
            <a:pPr algn="ctr"/>
            <a:r>
              <a:rPr kumimoji="1" lang="ja-JP" altLang="en-US" sz="1400" dirty="0"/>
              <a:t>合計　</a:t>
            </a:r>
            <a:r>
              <a:rPr lang="en-US" altLang="ja-JP" sz="1400" dirty="0">
                <a:solidFill>
                  <a:srgbClr val="FF0000"/>
                </a:solidFill>
              </a:rPr>
              <a:t>265</a:t>
            </a:r>
            <a:r>
              <a:rPr kumimoji="1" lang="ja-JP" altLang="en-US" sz="1400" dirty="0"/>
              <a:t>件・</a:t>
            </a:r>
            <a:r>
              <a:rPr kumimoji="1" lang="en-US" altLang="ja-JP" sz="1400" dirty="0">
                <a:solidFill>
                  <a:srgbClr val="FF0000"/>
                </a:solidFill>
              </a:rPr>
              <a:t>543</a:t>
            </a:r>
            <a:r>
              <a:rPr kumimoji="1" lang="ja-JP" altLang="en-US" sz="1400" dirty="0"/>
              <a:t>件</a:t>
            </a:r>
          </a:p>
        </p:txBody>
      </p:sp>
      <p:sp>
        <p:nvSpPr>
          <p:cNvPr id="2" name="テキスト ボックス 1"/>
          <p:cNvSpPr txBox="1"/>
          <p:nvPr/>
        </p:nvSpPr>
        <p:spPr>
          <a:xfrm>
            <a:off x="4818397" y="606992"/>
            <a:ext cx="3552644" cy="276999"/>
          </a:xfrm>
          <a:prstGeom prst="rect">
            <a:avLst/>
          </a:prstGeom>
          <a:noFill/>
        </p:spPr>
        <p:txBody>
          <a:bodyPr wrap="square" rtlCol="0">
            <a:spAutoFit/>
          </a:bodyPr>
          <a:lstStyle/>
          <a:p>
            <a:r>
              <a:rPr kumimoji="1" lang="ja-JP" altLang="en-US" sz="1200" dirty="0"/>
              <a:t>（府調査による。建設年度未確認の件数を含む）</a:t>
            </a:r>
          </a:p>
        </p:txBody>
      </p:sp>
      <p:sp>
        <p:nvSpPr>
          <p:cNvPr id="49" name="テキスト ボックス 48"/>
          <p:cNvSpPr txBox="1"/>
          <p:nvPr/>
        </p:nvSpPr>
        <p:spPr>
          <a:xfrm>
            <a:off x="2519315" y="2805328"/>
            <a:ext cx="1548000" cy="216000"/>
          </a:xfrm>
          <a:prstGeom prst="rect">
            <a:avLst/>
          </a:prstGeom>
          <a:solidFill>
            <a:schemeClr val="accent5">
              <a:lumMod val="90000"/>
            </a:schemeClr>
          </a:solidFill>
          <a:ln>
            <a:noFill/>
          </a:ln>
        </p:spPr>
        <p:txBody>
          <a:bodyPr wrap="square" lIns="36000" tIns="36000" rIns="36000" bIns="36000" rtlCol="0" anchor="ctr" anchorCtr="0">
            <a:noAutofit/>
          </a:bodyPr>
          <a:lstStyle/>
          <a:p>
            <a:r>
              <a:rPr kumimoji="1" lang="ja-JP" altLang="en-US" sz="1100" dirty="0"/>
              <a:t>国道２号　</a:t>
            </a:r>
            <a:r>
              <a:rPr lang="en-US" altLang="ja-JP" sz="1100" dirty="0"/>
              <a:t>3</a:t>
            </a:r>
            <a:r>
              <a:rPr kumimoji="1" lang="ja-JP" altLang="en-US" sz="1100" dirty="0"/>
              <a:t>件・</a:t>
            </a:r>
            <a:r>
              <a:rPr lang="en-US" altLang="ja-JP" sz="1100" dirty="0"/>
              <a:t>8</a:t>
            </a:r>
            <a:r>
              <a:rPr kumimoji="1" lang="ja-JP" altLang="en-US" sz="1100" dirty="0"/>
              <a:t>件</a:t>
            </a:r>
          </a:p>
        </p:txBody>
      </p:sp>
      <p:cxnSp>
        <p:nvCxnSpPr>
          <p:cNvPr id="5" name="直線矢印コネクタ 4"/>
          <p:cNvCxnSpPr/>
          <p:nvPr/>
        </p:nvCxnSpPr>
        <p:spPr>
          <a:xfrm>
            <a:off x="3689899" y="2980642"/>
            <a:ext cx="384916" cy="370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7381921" y="2442644"/>
            <a:ext cx="1548000" cy="216000"/>
          </a:xfrm>
          <a:prstGeom prst="rect">
            <a:avLst/>
          </a:prstGeom>
          <a:solidFill>
            <a:schemeClr val="accent5">
              <a:lumMod val="90000"/>
            </a:schemeClr>
          </a:solidFill>
          <a:ln>
            <a:noFill/>
          </a:ln>
        </p:spPr>
        <p:txBody>
          <a:bodyPr wrap="square" lIns="36000" tIns="36000" rIns="36000" bIns="36000" rtlCol="0" anchor="ctr" anchorCtr="0">
            <a:noAutofit/>
          </a:bodyPr>
          <a:lstStyle/>
          <a:p>
            <a:r>
              <a:rPr kumimoji="1" lang="ja-JP" altLang="en-US" sz="1100" dirty="0"/>
              <a:t>京都守口線　</a:t>
            </a:r>
            <a:r>
              <a:rPr lang="en-US" altLang="ja-JP" sz="1100" dirty="0"/>
              <a:t>4</a:t>
            </a:r>
            <a:r>
              <a:rPr kumimoji="1" lang="ja-JP" altLang="en-US" sz="1100" dirty="0"/>
              <a:t>件・</a:t>
            </a:r>
            <a:r>
              <a:rPr lang="en-US" altLang="ja-JP" sz="1100" dirty="0"/>
              <a:t>12</a:t>
            </a:r>
            <a:r>
              <a:rPr kumimoji="1" lang="ja-JP" altLang="en-US" sz="1100" dirty="0"/>
              <a:t>件</a:t>
            </a:r>
          </a:p>
        </p:txBody>
      </p:sp>
      <p:cxnSp>
        <p:nvCxnSpPr>
          <p:cNvPr id="24" name="直線矢印コネクタ 23"/>
          <p:cNvCxnSpPr>
            <a:stCxn id="61" idx="1"/>
          </p:cNvCxnSpPr>
          <p:nvPr/>
        </p:nvCxnSpPr>
        <p:spPr>
          <a:xfrm flipH="1">
            <a:off x="6007100" y="2550644"/>
            <a:ext cx="13748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659615"/>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1505</Words>
  <Application>Microsoft Office PowerPoint</Application>
  <PresentationFormat>画面に合わせる (4:3)</PresentationFormat>
  <Paragraphs>195</Paragraphs>
  <Slides>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vt:i4>
      </vt:variant>
    </vt:vector>
  </HeadingPairs>
  <TitlesOfParts>
    <vt:vector size="16" baseType="lpstr">
      <vt:lpstr>HGP創英角ｺﾞｼｯｸUB</vt:lpstr>
      <vt:lpstr>Meiryo UI</vt:lpstr>
      <vt:lpstr>ＭＳ Ｐゴシック</vt:lpstr>
      <vt:lpstr>ＭＳ ゴシック</vt:lpstr>
      <vt:lpstr>ＭＳ 明朝</vt:lpstr>
      <vt:lpstr>Arial</vt:lpstr>
      <vt:lpstr>Calibri</vt:lpstr>
      <vt:lpstr>Times New Roman</vt:lpstr>
      <vt:lpstr>標準デザイン</vt:lpstr>
      <vt:lpstr>広域緊急交通路沿道のブロック塀等の 耐震化〔帰宅困難者対策〕について</vt:lpstr>
      <vt:lpstr>PowerPoint プレゼンテーション</vt:lpstr>
      <vt:lpstr>耐震化を優先する路線について</vt:lpstr>
      <vt:lpstr>耐震化を進めるブロック塀等の規模</vt:lpstr>
      <vt:lpstr>PowerPoint プレゼンテーション</vt:lpstr>
      <vt:lpstr>補助制度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2020-02-12T04:54:58Z</dcterms:created>
  <dcterms:modified xsi:type="dcterms:W3CDTF">2020-02-12T04:56:54Z</dcterms:modified>
</cp:coreProperties>
</file>