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2"/>
  </p:notesMasterIdLst>
  <p:sldIdLst>
    <p:sldId id="395" r:id="rId2"/>
    <p:sldId id="436" r:id="rId3"/>
    <p:sldId id="432" r:id="rId4"/>
    <p:sldId id="428" r:id="rId5"/>
    <p:sldId id="399" r:id="rId6"/>
    <p:sldId id="406" r:id="rId7"/>
    <p:sldId id="425" r:id="rId8"/>
    <p:sldId id="434" r:id="rId9"/>
    <p:sldId id="430" r:id="rId10"/>
    <p:sldId id="431" r:id="rId11"/>
  </p:sldIdLst>
  <p:sldSz cx="9144000" cy="6858000" type="screen4x3"/>
  <p:notesSz cx="9939338" cy="143684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FCC66"/>
    <a:srgbClr val="2903B5"/>
    <a:srgbClr val="FF6600"/>
    <a:srgbClr val="FF0066"/>
    <a:srgbClr val="212B47"/>
    <a:srgbClr val="E4F6AA"/>
    <a:srgbClr val="EAD5B6"/>
    <a:srgbClr val="EED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1" autoAdjust="0"/>
    <p:restoredTop sz="94660"/>
  </p:normalViewPr>
  <p:slideViewPr>
    <p:cSldViewPr snapToGrid="0">
      <p:cViewPr>
        <p:scale>
          <a:sx n="50" d="100"/>
          <a:sy n="50" d="100"/>
        </p:scale>
        <p:origin x="1878"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AKAKI3F\Desktop\Gmail\&#23529;&#35696;&#20250;&#29992;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SAKAKI3F\Desktop\Gmail\&#23529;&#35696;&#20250;&#29992;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2" Type="http://schemas.openxmlformats.org/officeDocument/2006/relationships/oleObject" Target="file:///C:\Users\SAKAKI3F\Desktop\Gmail\&#23529;&#35696;&#20250;&#29992;DAT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AKAKI3F\Desktop\Gmail\&#23529;&#35696;&#20250;&#29992;DAT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65882895343475E-2"/>
          <c:y val="3.517334105347715E-2"/>
          <c:w val="0.94722729241349801"/>
          <c:h val="0.90023286642922173"/>
        </c:manualLayout>
      </c:layout>
      <c:barChart>
        <c:barDir val="col"/>
        <c:grouping val="stacked"/>
        <c:varyColors val="0"/>
        <c:ser>
          <c:idx val="0"/>
          <c:order val="0"/>
          <c:tx>
            <c:strRef>
              <c:f>延長!$A$27</c:f>
              <c:strCache>
                <c:ptCount val="1"/>
                <c:pt idx="0">
                  <c:v>戸建て住宅等</c:v>
                </c:pt>
              </c:strCache>
            </c:strRef>
          </c:tx>
          <c:spPr>
            <a:ln>
              <a:solidFill>
                <a:schemeClr val="tx1"/>
              </a:solidFill>
            </a:ln>
          </c:spPr>
          <c:invertIfNegative val="0"/>
          <c:cat>
            <c:numRef>
              <c:f>延長!$B$26:$BI$26</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延長!$B$27:$BI$27</c:f>
              <c:numCache>
                <c:formatCode>General</c:formatCode>
                <c:ptCount val="60"/>
                <c:pt idx="0">
                  <c:v>36</c:v>
                </c:pt>
                <c:pt idx="1">
                  <c:v>70</c:v>
                </c:pt>
                <c:pt idx="2">
                  <c:v>58</c:v>
                </c:pt>
                <c:pt idx="3">
                  <c:v>52</c:v>
                </c:pt>
                <c:pt idx="4">
                  <c:v>52</c:v>
                </c:pt>
                <c:pt idx="5">
                  <c:v>61</c:v>
                </c:pt>
                <c:pt idx="6">
                  <c:v>57</c:v>
                </c:pt>
                <c:pt idx="7">
                  <c:v>71</c:v>
                </c:pt>
                <c:pt idx="8">
                  <c:v>49</c:v>
                </c:pt>
                <c:pt idx="9">
                  <c:v>58</c:v>
                </c:pt>
                <c:pt idx="10">
                  <c:v>50</c:v>
                </c:pt>
                <c:pt idx="11">
                  <c:v>49</c:v>
                </c:pt>
                <c:pt idx="12">
                  <c:v>27</c:v>
                </c:pt>
                <c:pt idx="13">
                  <c:v>29</c:v>
                </c:pt>
                <c:pt idx="14">
                  <c:v>28</c:v>
                </c:pt>
                <c:pt idx="15">
                  <c:v>19</c:v>
                </c:pt>
                <c:pt idx="16">
                  <c:v>14</c:v>
                </c:pt>
                <c:pt idx="17">
                  <c:v>15</c:v>
                </c:pt>
                <c:pt idx="18">
                  <c:v>9</c:v>
                </c:pt>
                <c:pt idx="19">
                  <c:v>11</c:v>
                </c:pt>
                <c:pt idx="20">
                  <c:v>14</c:v>
                </c:pt>
                <c:pt idx="21">
                  <c:v>7</c:v>
                </c:pt>
                <c:pt idx="22">
                  <c:v>7</c:v>
                </c:pt>
                <c:pt idx="23">
                  <c:v>4</c:v>
                </c:pt>
                <c:pt idx="24">
                  <c:v>7</c:v>
                </c:pt>
                <c:pt idx="25">
                  <c:v>4</c:v>
                </c:pt>
                <c:pt idx="26">
                  <c:v>4</c:v>
                </c:pt>
                <c:pt idx="27">
                  <c:v>1</c:v>
                </c:pt>
                <c:pt idx="28">
                  <c:v>1</c:v>
                </c:pt>
                <c:pt idx="29">
                  <c:v>4</c:v>
                </c:pt>
                <c:pt idx="30">
                  <c:v>2</c:v>
                </c:pt>
                <c:pt idx="31">
                  <c:v>2</c:v>
                </c:pt>
                <c:pt idx="32">
                  <c:v>3</c:v>
                </c:pt>
                <c:pt idx="33">
                  <c:v>2</c:v>
                </c:pt>
                <c:pt idx="34">
                  <c:v>2</c:v>
                </c:pt>
                <c:pt idx="35">
                  <c:v>1</c:v>
                </c:pt>
                <c:pt idx="36">
                  <c:v>0</c:v>
                </c:pt>
                <c:pt idx="37">
                  <c:v>0</c:v>
                </c:pt>
                <c:pt idx="38">
                  <c:v>1</c:v>
                </c:pt>
                <c:pt idx="39">
                  <c:v>1</c:v>
                </c:pt>
                <c:pt idx="40">
                  <c:v>0</c:v>
                </c:pt>
                <c:pt idx="41">
                  <c:v>1</c:v>
                </c:pt>
                <c:pt idx="42">
                  <c:v>0</c:v>
                </c:pt>
                <c:pt idx="43">
                  <c:v>1</c:v>
                </c:pt>
                <c:pt idx="44">
                  <c:v>0</c:v>
                </c:pt>
                <c:pt idx="45">
                  <c:v>0</c:v>
                </c:pt>
                <c:pt idx="47">
                  <c:v>0</c:v>
                </c:pt>
                <c:pt idx="50">
                  <c:v>1</c:v>
                </c:pt>
                <c:pt idx="51">
                  <c:v>0</c:v>
                </c:pt>
                <c:pt idx="52">
                  <c:v>0</c:v>
                </c:pt>
                <c:pt idx="53">
                  <c:v>0</c:v>
                </c:pt>
                <c:pt idx="54">
                  <c:v>0</c:v>
                </c:pt>
                <c:pt idx="55">
                  <c:v>0</c:v>
                </c:pt>
                <c:pt idx="57">
                  <c:v>0</c:v>
                </c:pt>
                <c:pt idx="58">
                  <c:v>0</c:v>
                </c:pt>
              </c:numCache>
            </c:numRef>
          </c:val>
          <c:extLst>
            <c:ext xmlns:c16="http://schemas.microsoft.com/office/drawing/2014/chart" uri="{C3380CC4-5D6E-409C-BE32-E72D297353CC}">
              <c16:uniqueId val="{00000000-EF2B-4289-9D4C-3FE089AAE380}"/>
            </c:ext>
          </c:extLst>
        </c:ser>
        <c:ser>
          <c:idx val="1"/>
          <c:order val="1"/>
          <c:tx>
            <c:strRef>
              <c:f>延長!$A$28</c:f>
              <c:strCache>
                <c:ptCount val="1"/>
                <c:pt idx="0">
                  <c:v>その他</c:v>
                </c:pt>
              </c:strCache>
            </c:strRef>
          </c:tx>
          <c:spPr>
            <a:solidFill>
              <a:schemeClr val="accent1">
                <a:lumMod val="20000"/>
                <a:lumOff val="80000"/>
              </a:schemeClr>
            </a:solidFill>
            <a:ln>
              <a:solidFill>
                <a:schemeClr val="tx1"/>
              </a:solidFill>
            </a:ln>
          </c:spPr>
          <c:invertIfNegative val="0"/>
          <c:cat>
            <c:numRef>
              <c:f>延長!$B$26:$BI$26</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延長!$B$28:$BI$28</c:f>
              <c:numCache>
                <c:formatCode>General</c:formatCode>
                <c:ptCount val="60"/>
                <c:pt idx="0">
                  <c:v>51</c:v>
                </c:pt>
                <c:pt idx="1">
                  <c:v>73</c:v>
                </c:pt>
                <c:pt idx="2">
                  <c:v>50</c:v>
                </c:pt>
                <c:pt idx="3">
                  <c:v>58</c:v>
                </c:pt>
                <c:pt idx="4">
                  <c:v>33</c:v>
                </c:pt>
                <c:pt idx="5">
                  <c:v>39</c:v>
                </c:pt>
                <c:pt idx="6">
                  <c:v>28</c:v>
                </c:pt>
                <c:pt idx="7">
                  <c:v>36</c:v>
                </c:pt>
                <c:pt idx="8">
                  <c:v>16</c:v>
                </c:pt>
                <c:pt idx="9">
                  <c:v>20</c:v>
                </c:pt>
                <c:pt idx="10">
                  <c:v>11</c:v>
                </c:pt>
                <c:pt idx="11">
                  <c:v>17</c:v>
                </c:pt>
                <c:pt idx="12">
                  <c:v>16</c:v>
                </c:pt>
                <c:pt idx="13">
                  <c:v>20</c:v>
                </c:pt>
                <c:pt idx="14">
                  <c:v>22</c:v>
                </c:pt>
                <c:pt idx="15">
                  <c:v>14</c:v>
                </c:pt>
                <c:pt idx="16">
                  <c:v>21</c:v>
                </c:pt>
                <c:pt idx="17">
                  <c:v>7</c:v>
                </c:pt>
                <c:pt idx="18">
                  <c:v>16</c:v>
                </c:pt>
                <c:pt idx="19">
                  <c:v>13</c:v>
                </c:pt>
                <c:pt idx="20">
                  <c:v>7</c:v>
                </c:pt>
                <c:pt idx="21">
                  <c:v>12</c:v>
                </c:pt>
                <c:pt idx="22">
                  <c:v>6</c:v>
                </c:pt>
                <c:pt idx="23">
                  <c:v>8</c:v>
                </c:pt>
                <c:pt idx="24">
                  <c:v>9</c:v>
                </c:pt>
                <c:pt idx="25">
                  <c:v>8</c:v>
                </c:pt>
                <c:pt idx="26">
                  <c:v>6</c:v>
                </c:pt>
                <c:pt idx="27">
                  <c:v>10</c:v>
                </c:pt>
                <c:pt idx="28">
                  <c:v>2</c:v>
                </c:pt>
                <c:pt idx="29">
                  <c:v>6</c:v>
                </c:pt>
                <c:pt idx="30">
                  <c:v>4</c:v>
                </c:pt>
                <c:pt idx="31">
                  <c:v>6</c:v>
                </c:pt>
                <c:pt idx="32">
                  <c:v>5</c:v>
                </c:pt>
                <c:pt idx="33">
                  <c:v>4</c:v>
                </c:pt>
                <c:pt idx="34">
                  <c:v>3</c:v>
                </c:pt>
                <c:pt idx="35">
                  <c:v>3</c:v>
                </c:pt>
                <c:pt idx="36">
                  <c:v>1</c:v>
                </c:pt>
                <c:pt idx="37">
                  <c:v>4</c:v>
                </c:pt>
                <c:pt idx="38">
                  <c:v>1</c:v>
                </c:pt>
                <c:pt idx="39">
                  <c:v>7</c:v>
                </c:pt>
                <c:pt idx="40">
                  <c:v>2</c:v>
                </c:pt>
                <c:pt idx="41">
                  <c:v>1</c:v>
                </c:pt>
                <c:pt idx="42">
                  <c:v>2</c:v>
                </c:pt>
                <c:pt idx="43">
                  <c:v>3</c:v>
                </c:pt>
                <c:pt idx="44">
                  <c:v>1</c:v>
                </c:pt>
                <c:pt idx="45">
                  <c:v>1</c:v>
                </c:pt>
                <c:pt idx="47">
                  <c:v>2</c:v>
                </c:pt>
                <c:pt idx="50">
                  <c:v>2</c:v>
                </c:pt>
                <c:pt idx="51">
                  <c:v>2</c:v>
                </c:pt>
                <c:pt idx="52">
                  <c:v>1</c:v>
                </c:pt>
                <c:pt idx="53">
                  <c:v>3</c:v>
                </c:pt>
                <c:pt idx="54">
                  <c:v>1</c:v>
                </c:pt>
                <c:pt idx="55">
                  <c:v>2</c:v>
                </c:pt>
                <c:pt idx="57">
                  <c:v>1</c:v>
                </c:pt>
                <c:pt idx="58">
                  <c:v>2</c:v>
                </c:pt>
              </c:numCache>
            </c:numRef>
          </c:val>
          <c:extLst>
            <c:ext xmlns:c16="http://schemas.microsoft.com/office/drawing/2014/chart" uri="{C3380CC4-5D6E-409C-BE32-E72D297353CC}">
              <c16:uniqueId val="{00000001-EF2B-4289-9D4C-3FE089AAE380}"/>
            </c:ext>
          </c:extLst>
        </c:ser>
        <c:dLbls>
          <c:showLegendKey val="0"/>
          <c:showVal val="0"/>
          <c:showCatName val="0"/>
          <c:showSerName val="0"/>
          <c:showPercent val="0"/>
          <c:showBubbleSize val="0"/>
        </c:dLbls>
        <c:gapWidth val="30"/>
        <c:overlap val="100"/>
        <c:axId val="-1744906256"/>
        <c:axId val="-1744903536"/>
      </c:barChart>
      <c:catAx>
        <c:axId val="-1744906256"/>
        <c:scaling>
          <c:orientation val="minMax"/>
        </c:scaling>
        <c:delete val="0"/>
        <c:axPos val="b"/>
        <c:numFmt formatCode="General" sourceLinked="1"/>
        <c:majorTickMark val="out"/>
        <c:minorTickMark val="none"/>
        <c:tickLblPos val="nextTo"/>
        <c:crossAx val="-1744903536"/>
        <c:crosses val="autoZero"/>
        <c:auto val="1"/>
        <c:lblAlgn val="ctr"/>
        <c:lblOffset val="100"/>
        <c:tickLblSkip val="1"/>
        <c:noMultiLvlLbl val="0"/>
      </c:catAx>
      <c:valAx>
        <c:axId val="-1744903536"/>
        <c:scaling>
          <c:orientation val="minMax"/>
        </c:scaling>
        <c:delete val="0"/>
        <c:axPos val="l"/>
        <c:majorGridlines/>
        <c:numFmt formatCode="General" sourceLinked="1"/>
        <c:majorTickMark val="out"/>
        <c:minorTickMark val="none"/>
        <c:tickLblPos val="nextTo"/>
        <c:crossAx val="-1744906256"/>
        <c:crosses val="autoZero"/>
        <c:crossBetween val="between"/>
      </c:valAx>
      <c:spPr>
        <a:ln>
          <a:solidFill>
            <a:schemeClr val="tx1"/>
          </a:solidFill>
        </a:ln>
      </c:spPr>
    </c:plotArea>
    <c:legend>
      <c:legendPos val="r"/>
      <c:layout>
        <c:manualLayout>
          <c:xMode val="edge"/>
          <c:yMode val="edge"/>
          <c:x val="0.59029874554944428"/>
          <c:y val="0.6590126981304878"/>
          <c:w val="0.13168227237343252"/>
          <c:h val="0.12857417262801135"/>
        </c:manualLayout>
      </c:layout>
      <c:overlay val="0"/>
      <c:spPr>
        <a:solidFill>
          <a:schemeClr val="bg1"/>
        </a:solidFill>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39046491607977E-2"/>
          <c:y val="5.659396197648519E-2"/>
          <c:w val="0.92023378465891625"/>
          <c:h val="0.94340610944398573"/>
        </c:manualLayout>
      </c:layout>
      <c:barChart>
        <c:barDir val="bar"/>
        <c:grouping val="percentStacked"/>
        <c:varyColors val="0"/>
        <c:ser>
          <c:idx val="0"/>
          <c:order val="0"/>
          <c:tx>
            <c:strRef>
              <c:f>Sheet1!$C$4</c:f>
              <c:strCache>
                <c:ptCount val="1"/>
                <c:pt idx="0">
                  <c:v>8ｍ以下</c:v>
                </c:pt>
              </c:strCache>
            </c:strRef>
          </c:tx>
          <c:spPr>
            <a:solidFill>
              <a:srgbClr val="FF6600"/>
            </a:solidFill>
            <a:ln>
              <a:solidFill>
                <a:schemeClr val="tx1"/>
              </a:solidFill>
            </a:ln>
            <a:effectLst/>
          </c:spPr>
          <c:invertIfNegative val="0"/>
          <c:dLbls>
            <c:dLbl>
              <c:idx val="0"/>
              <c:layout>
                <c:manualLayout>
                  <c:x val="2.5143670338368469E-3"/>
                  <c:y val="0"/>
                </c:manualLayout>
              </c:layout>
              <c:tx>
                <c:rich>
                  <a:bodyPr/>
                  <a:lstStyle/>
                  <a:p>
                    <a:fld id="{2AA72776-4CFB-4133-8C0D-FEC009F68D62}" type="VALUE">
                      <a:rPr lang="en-US" altLang="ja-JP" smtClean="0"/>
                      <a:pPr/>
                      <a:t>[値]</a:t>
                    </a:fld>
                    <a:r>
                      <a:rPr lang="ja-JP" altLang="en-US" dirty="0" smtClean="0"/>
                      <a:t>件</a:t>
                    </a:r>
                  </a:p>
                  <a:p>
                    <a:r>
                      <a:rPr lang="en-US" altLang="ja-JP" dirty="0" smtClean="0"/>
                      <a:t>51</a:t>
                    </a:r>
                    <a:r>
                      <a:rPr lang="ja-JP" alt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81D-40E6-8F9B-A4AE6C5A3AA9}"/>
                </c:ext>
              </c:extLst>
            </c:dLbl>
            <c:dLbl>
              <c:idx val="1"/>
              <c:tx>
                <c:rich>
                  <a:bodyPr/>
                  <a:lstStyle/>
                  <a:p>
                    <a:fld id="{DA421073-ED93-4761-9E61-446DC38F9F4C}" type="VALUE">
                      <a:rPr lang="en-US" altLang="ja-JP" smtClean="0"/>
                      <a:pPr/>
                      <a:t>[値]</a:t>
                    </a:fld>
                    <a:r>
                      <a:rPr lang="ja-JP" altLang="en-US" smtClean="0"/>
                      <a:t>件</a:t>
                    </a:r>
                  </a:p>
                  <a:p>
                    <a:r>
                      <a:rPr lang="en-US" altLang="ja-JP" smtClean="0"/>
                      <a:t>51</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1D-40E6-8F9B-A4AE6C5A3A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Sheet1!$C$5:$C$5</c:f>
              <c:numCache>
                <c:formatCode>General</c:formatCode>
                <c:ptCount val="1"/>
                <c:pt idx="0">
                  <c:v>825</c:v>
                </c:pt>
              </c:numCache>
            </c:numRef>
          </c:val>
          <c:extLst>
            <c:ext xmlns:c16="http://schemas.microsoft.com/office/drawing/2014/chart" uri="{C3380CC4-5D6E-409C-BE32-E72D297353CC}">
              <c16:uniqueId val="{00000002-681D-40E6-8F9B-A4AE6C5A3AA9}"/>
            </c:ext>
          </c:extLst>
        </c:ser>
        <c:ser>
          <c:idx val="1"/>
          <c:order val="1"/>
          <c:tx>
            <c:strRef>
              <c:f>Sheet1!$D$4</c:f>
              <c:strCache>
                <c:ptCount val="1"/>
                <c:pt idx="0">
                  <c:v>８ｍ超２５ｍ以下</c:v>
                </c:pt>
              </c:strCache>
            </c:strRef>
          </c:tx>
          <c:spPr>
            <a:solidFill>
              <a:schemeClr val="accent1">
                <a:lumMod val="60000"/>
                <a:lumOff val="40000"/>
              </a:schemeClr>
            </a:solidFill>
            <a:ln>
              <a:solidFill>
                <a:schemeClr val="tx1"/>
              </a:solidFill>
            </a:ln>
            <a:effectLst/>
          </c:spPr>
          <c:invertIfNegative val="0"/>
          <c:dPt>
            <c:idx val="0"/>
            <c:invertIfNegative val="0"/>
            <c:bubble3D val="0"/>
            <c:spPr>
              <a:solidFill>
                <a:srgbClr val="00B050"/>
              </a:solidFill>
              <a:ln>
                <a:solidFill>
                  <a:schemeClr val="tx1"/>
                </a:solidFill>
              </a:ln>
              <a:effectLst/>
            </c:spPr>
            <c:extLst>
              <c:ext xmlns:c16="http://schemas.microsoft.com/office/drawing/2014/chart" uri="{C3380CC4-5D6E-409C-BE32-E72D297353CC}">
                <c16:uniqueId val="{00000003-681D-40E6-8F9B-A4AE6C5A3AA9}"/>
              </c:ext>
            </c:extLst>
          </c:dPt>
          <c:dLbls>
            <c:dLbl>
              <c:idx val="0"/>
              <c:layout/>
              <c:tx>
                <c:rich>
                  <a:bodyPr/>
                  <a:lstStyle/>
                  <a:p>
                    <a:fld id="{21476FC9-4877-49B6-9F67-9B0482C2FDFA}" type="VALUE">
                      <a:rPr lang="en-US" altLang="ja-JP" smtClean="0"/>
                      <a:pPr/>
                      <a:t>[値]</a:t>
                    </a:fld>
                    <a:r>
                      <a:rPr lang="ja-JP" altLang="en-US" dirty="0" smtClean="0"/>
                      <a:t>件</a:t>
                    </a:r>
                  </a:p>
                  <a:p>
                    <a:r>
                      <a:rPr lang="en-US" altLang="ja-JP" dirty="0" smtClean="0"/>
                      <a:t>39</a:t>
                    </a:r>
                    <a:r>
                      <a:rPr lang="ja-JP" alt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81D-40E6-8F9B-A4AE6C5A3AA9}"/>
                </c:ext>
              </c:extLst>
            </c:dLbl>
            <c:dLbl>
              <c:idx val="1"/>
              <c:tx>
                <c:rich>
                  <a:bodyPr/>
                  <a:lstStyle/>
                  <a:p>
                    <a:fld id="{E3CEA0A6-F1E0-4D6B-B500-4C92E1A38141}" type="VALUE">
                      <a:rPr lang="en-US" altLang="ja-JP" smtClean="0"/>
                      <a:pPr/>
                      <a:t>[値]</a:t>
                    </a:fld>
                    <a:r>
                      <a:rPr lang="ja-JP" altLang="en-US" smtClean="0"/>
                      <a:t>件</a:t>
                    </a:r>
                  </a:p>
                  <a:p>
                    <a:r>
                      <a:rPr lang="en-US" altLang="ja-JP" smtClean="0"/>
                      <a:t>39</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81D-40E6-8F9B-A4AE6C5A3A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Sheet1!$D$5:$D$5</c:f>
              <c:numCache>
                <c:formatCode>General</c:formatCode>
                <c:ptCount val="1"/>
                <c:pt idx="0">
                  <c:v>632</c:v>
                </c:pt>
              </c:numCache>
            </c:numRef>
          </c:val>
          <c:extLst>
            <c:ext xmlns:c16="http://schemas.microsoft.com/office/drawing/2014/chart" uri="{C3380CC4-5D6E-409C-BE32-E72D297353CC}">
              <c16:uniqueId val="{00000005-681D-40E6-8F9B-A4AE6C5A3AA9}"/>
            </c:ext>
          </c:extLst>
        </c:ser>
        <c:ser>
          <c:idx val="2"/>
          <c:order val="2"/>
          <c:tx>
            <c:strRef>
              <c:f>Sheet1!$E$4</c:f>
              <c:strCache>
                <c:ptCount val="1"/>
                <c:pt idx="0">
                  <c:v>２５ｍ超</c:v>
                </c:pt>
              </c:strCache>
            </c:strRef>
          </c:tx>
          <c:spPr>
            <a:solidFill>
              <a:srgbClr val="0070C0"/>
            </a:solidFill>
            <a:ln>
              <a:solidFill>
                <a:schemeClr val="tx1"/>
              </a:solidFill>
            </a:ln>
            <a:effectLst/>
          </c:spPr>
          <c:invertIfNegative val="0"/>
          <c:dLbls>
            <c:dLbl>
              <c:idx val="0"/>
              <c:layout/>
              <c:tx>
                <c:rich>
                  <a:bodyPr/>
                  <a:lstStyle/>
                  <a:p>
                    <a:fld id="{4D5B9ADB-4698-4995-9D37-EF41FC9A4DCF}" type="VALUE">
                      <a:rPr lang="en-US" altLang="ja-JP" smtClean="0"/>
                      <a:pPr/>
                      <a:t>[値]</a:t>
                    </a:fld>
                    <a:r>
                      <a:rPr lang="ja-JP" altLang="en-US" dirty="0" smtClean="0"/>
                      <a:t>件</a:t>
                    </a:r>
                  </a:p>
                  <a:p>
                    <a:r>
                      <a:rPr lang="en-US" altLang="ja-JP" dirty="0" smtClean="0"/>
                      <a:t>10</a:t>
                    </a:r>
                    <a:r>
                      <a:rPr lang="ja-JP" alt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681D-40E6-8F9B-A4AE6C5A3AA9}"/>
                </c:ext>
              </c:extLst>
            </c:dLbl>
            <c:dLbl>
              <c:idx val="1"/>
              <c:tx>
                <c:rich>
                  <a:bodyPr/>
                  <a:lstStyle/>
                  <a:p>
                    <a:fld id="{B7D8F9F9-859B-4AFB-B97E-84F8D7E8C8DD}" type="VALUE">
                      <a:rPr lang="en-US" altLang="ja-JP" smtClean="0"/>
                      <a:pPr/>
                      <a:t>[値]</a:t>
                    </a:fld>
                    <a:r>
                      <a:rPr lang="ja-JP" altLang="en-US" smtClean="0"/>
                      <a:t>件</a:t>
                    </a:r>
                  </a:p>
                  <a:p>
                    <a:r>
                      <a:rPr lang="en-US" altLang="ja-JP" smtClean="0"/>
                      <a:t>10</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81D-40E6-8F9B-A4AE6C5A3A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Sheet1!$E$5:$E$5</c:f>
              <c:numCache>
                <c:formatCode>General</c:formatCode>
                <c:ptCount val="1"/>
                <c:pt idx="0">
                  <c:v>156</c:v>
                </c:pt>
              </c:numCache>
            </c:numRef>
          </c:val>
          <c:extLst>
            <c:ext xmlns:c16="http://schemas.microsoft.com/office/drawing/2014/chart" uri="{C3380CC4-5D6E-409C-BE32-E72D297353CC}">
              <c16:uniqueId val="{00000008-681D-40E6-8F9B-A4AE6C5A3AA9}"/>
            </c:ext>
          </c:extLst>
        </c:ser>
        <c:dLbls>
          <c:showLegendKey val="0"/>
          <c:showVal val="0"/>
          <c:showCatName val="0"/>
          <c:showSerName val="0"/>
          <c:showPercent val="0"/>
          <c:showBubbleSize val="0"/>
        </c:dLbls>
        <c:gapWidth val="61"/>
        <c:overlap val="100"/>
        <c:axId val="-1624655024"/>
        <c:axId val="-1624662096"/>
      </c:barChart>
      <c:catAx>
        <c:axId val="-1624655024"/>
        <c:scaling>
          <c:orientation val="minMax"/>
        </c:scaling>
        <c:delete val="1"/>
        <c:axPos val="l"/>
        <c:numFmt formatCode="General" sourceLinked="1"/>
        <c:majorTickMark val="none"/>
        <c:minorTickMark val="none"/>
        <c:tickLblPos val="nextTo"/>
        <c:crossAx val="-1624662096"/>
        <c:crosses val="autoZero"/>
        <c:auto val="1"/>
        <c:lblAlgn val="ctr"/>
        <c:lblOffset val="100"/>
        <c:noMultiLvlLbl val="0"/>
      </c:catAx>
      <c:valAx>
        <c:axId val="-162466209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24655024"/>
        <c:crosses val="autoZero"/>
        <c:crossBetween val="between"/>
        <c:majorUnit val="0.2"/>
      </c:valAx>
      <c:spPr>
        <a:solidFill>
          <a:schemeClr val="bg1"/>
        </a:solidFill>
        <a:ln>
          <a:noFill/>
        </a:ln>
        <a:effectLst/>
      </c:spPr>
    </c:plotArea>
    <c:plotVisOnly val="1"/>
    <c:dispBlanksAs val="gap"/>
    <c:showDLblsOverMax val="0"/>
  </c:chart>
  <c:spPr>
    <a:solidFill>
      <a:srgbClr val="FFFFFF"/>
    </a:solidFill>
    <a:ln w="28575" cap="flat" cmpd="sng" algn="ctr">
      <a:solidFill>
        <a:srgbClr val="000000"/>
      </a:solid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504348721115746E-2"/>
          <c:y val="4.1649325334807086E-2"/>
          <c:w val="0.94248973290103444"/>
          <c:h val="0.89363988295941643"/>
        </c:manualLayout>
      </c:layout>
      <c:barChart>
        <c:barDir val="col"/>
        <c:grouping val="stacked"/>
        <c:varyColors val="0"/>
        <c:ser>
          <c:idx val="0"/>
          <c:order val="0"/>
          <c:tx>
            <c:strRef>
              <c:f>延長!$A$94</c:f>
              <c:strCache>
                <c:ptCount val="1"/>
                <c:pt idx="0">
                  <c:v>戸建て住宅等</c:v>
                </c:pt>
              </c:strCache>
            </c:strRef>
          </c:tx>
          <c:spPr>
            <a:ln>
              <a:solidFill>
                <a:schemeClr val="tx1"/>
              </a:solidFill>
            </a:ln>
          </c:spPr>
          <c:invertIfNegative val="0"/>
          <c:cat>
            <c:numRef>
              <c:f>延長!$B$93:$BI$93</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延長!$B$94:$BI$94</c:f>
              <c:numCache>
                <c:formatCode>General</c:formatCode>
                <c:ptCount val="60"/>
                <c:pt idx="0">
                  <c:v>27.500000000000007</c:v>
                </c:pt>
                <c:pt idx="1">
                  <c:v>117.02999999999997</c:v>
                </c:pt>
                <c:pt idx="2">
                  <c:v>158.31000000000003</c:v>
                </c:pt>
                <c:pt idx="3">
                  <c:v>192.18999999999994</c:v>
                </c:pt>
                <c:pt idx="4">
                  <c:v>240.63000000000002</c:v>
                </c:pt>
                <c:pt idx="5">
                  <c:v>346.07999999999993</c:v>
                </c:pt>
                <c:pt idx="6">
                  <c:v>377.82999999999993</c:v>
                </c:pt>
                <c:pt idx="7">
                  <c:v>535.42999999999995</c:v>
                </c:pt>
                <c:pt idx="8">
                  <c:v>418.73999999999995</c:v>
                </c:pt>
                <c:pt idx="9">
                  <c:v>561.27</c:v>
                </c:pt>
                <c:pt idx="10">
                  <c:v>531.43999999999994</c:v>
                </c:pt>
                <c:pt idx="11">
                  <c:v>570.90000000000009</c:v>
                </c:pt>
                <c:pt idx="12">
                  <c:v>337.8</c:v>
                </c:pt>
                <c:pt idx="13">
                  <c:v>395.31999999999994</c:v>
                </c:pt>
                <c:pt idx="14">
                  <c:v>410.53000000000009</c:v>
                </c:pt>
                <c:pt idx="15">
                  <c:v>295.77000000000004</c:v>
                </c:pt>
                <c:pt idx="16">
                  <c:v>231.1</c:v>
                </c:pt>
                <c:pt idx="17">
                  <c:v>264.44</c:v>
                </c:pt>
                <c:pt idx="18">
                  <c:v>166.09999999999997</c:v>
                </c:pt>
                <c:pt idx="19">
                  <c:v>216.77</c:v>
                </c:pt>
                <c:pt idx="20">
                  <c:v>288.89999999999998</c:v>
                </c:pt>
                <c:pt idx="21">
                  <c:v>149.54999999999998</c:v>
                </c:pt>
                <c:pt idx="22">
                  <c:v>157.15</c:v>
                </c:pt>
                <c:pt idx="23">
                  <c:v>94.800000000000011</c:v>
                </c:pt>
                <c:pt idx="24">
                  <c:v>171.20000000000002</c:v>
                </c:pt>
                <c:pt idx="25">
                  <c:v>103.28999999999999</c:v>
                </c:pt>
                <c:pt idx="26">
                  <c:v>106</c:v>
                </c:pt>
                <c:pt idx="27">
                  <c:v>28</c:v>
                </c:pt>
                <c:pt idx="28">
                  <c:v>28.5</c:v>
                </c:pt>
                <c:pt idx="29">
                  <c:v>119.55</c:v>
                </c:pt>
                <c:pt idx="30">
                  <c:v>60.89</c:v>
                </c:pt>
                <c:pt idx="31">
                  <c:v>63.75</c:v>
                </c:pt>
                <c:pt idx="32">
                  <c:v>97.039999999999992</c:v>
                </c:pt>
                <c:pt idx="33">
                  <c:v>67.400000000000006</c:v>
                </c:pt>
                <c:pt idx="34">
                  <c:v>69.2</c:v>
                </c:pt>
                <c:pt idx="35">
                  <c:v>36</c:v>
                </c:pt>
                <c:pt idx="36">
                  <c:v>0</c:v>
                </c:pt>
                <c:pt idx="37">
                  <c:v>0</c:v>
                </c:pt>
                <c:pt idx="38">
                  <c:v>38.25</c:v>
                </c:pt>
                <c:pt idx="39">
                  <c:v>39.9</c:v>
                </c:pt>
                <c:pt idx="40">
                  <c:v>0</c:v>
                </c:pt>
                <c:pt idx="41">
                  <c:v>41.8</c:v>
                </c:pt>
                <c:pt idx="42">
                  <c:v>0</c:v>
                </c:pt>
                <c:pt idx="43">
                  <c:v>43.55</c:v>
                </c:pt>
                <c:pt idx="44">
                  <c:v>0</c:v>
                </c:pt>
                <c:pt idx="45">
                  <c:v>0</c:v>
                </c:pt>
                <c:pt idx="47">
                  <c:v>0</c:v>
                </c:pt>
                <c:pt idx="50">
                  <c:v>50.8</c:v>
                </c:pt>
                <c:pt idx="51">
                  <c:v>0</c:v>
                </c:pt>
                <c:pt idx="52">
                  <c:v>0</c:v>
                </c:pt>
                <c:pt idx="53">
                  <c:v>0</c:v>
                </c:pt>
                <c:pt idx="54">
                  <c:v>0</c:v>
                </c:pt>
                <c:pt idx="55">
                  <c:v>0</c:v>
                </c:pt>
                <c:pt idx="57">
                  <c:v>0</c:v>
                </c:pt>
                <c:pt idx="58">
                  <c:v>0</c:v>
                </c:pt>
              </c:numCache>
            </c:numRef>
          </c:val>
          <c:extLst>
            <c:ext xmlns:c16="http://schemas.microsoft.com/office/drawing/2014/chart" uri="{C3380CC4-5D6E-409C-BE32-E72D297353CC}">
              <c16:uniqueId val="{00000000-787F-41BB-8740-CF17265B0681}"/>
            </c:ext>
          </c:extLst>
        </c:ser>
        <c:ser>
          <c:idx val="1"/>
          <c:order val="1"/>
          <c:tx>
            <c:strRef>
              <c:f>延長!$A$95</c:f>
              <c:strCache>
                <c:ptCount val="1"/>
                <c:pt idx="0">
                  <c:v>その他</c:v>
                </c:pt>
              </c:strCache>
            </c:strRef>
          </c:tx>
          <c:spPr>
            <a:solidFill>
              <a:schemeClr val="accent1">
                <a:lumMod val="20000"/>
                <a:lumOff val="80000"/>
              </a:schemeClr>
            </a:solidFill>
            <a:ln>
              <a:solidFill>
                <a:schemeClr val="tx1"/>
              </a:solidFill>
            </a:ln>
          </c:spPr>
          <c:invertIfNegative val="0"/>
          <c:cat>
            <c:numRef>
              <c:f>延長!$B$93:$BI$93</c:f>
              <c:numCache>
                <c:formatCode>General</c:formatCode>
                <c:ptCount val="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numCache>
            </c:numRef>
          </c:cat>
          <c:val>
            <c:numRef>
              <c:f>延長!$B$95:$BI$95</c:f>
              <c:numCache>
                <c:formatCode>General</c:formatCode>
                <c:ptCount val="60"/>
                <c:pt idx="0">
                  <c:v>35.520000000000003</c:v>
                </c:pt>
                <c:pt idx="1">
                  <c:v>121.55000000000003</c:v>
                </c:pt>
                <c:pt idx="2">
                  <c:v>130.56</c:v>
                </c:pt>
                <c:pt idx="3">
                  <c:v>211.67999999999998</c:v>
                </c:pt>
                <c:pt idx="4">
                  <c:v>153.43</c:v>
                </c:pt>
                <c:pt idx="5">
                  <c:v>220.89999999999995</c:v>
                </c:pt>
                <c:pt idx="6">
                  <c:v>186.8</c:v>
                </c:pt>
                <c:pt idx="7">
                  <c:v>274.35000000000002</c:v>
                </c:pt>
                <c:pt idx="8">
                  <c:v>135.65</c:v>
                </c:pt>
                <c:pt idx="9">
                  <c:v>192.44</c:v>
                </c:pt>
                <c:pt idx="10">
                  <c:v>115.46</c:v>
                </c:pt>
                <c:pt idx="11">
                  <c:v>195.94</c:v>
                </c:pt>
                <c:pt idx="12">
                  <c:v>201.13000000000002</c:v>
                </c:pt>
                <c:pt idx="13">
                  <c:v>270.42</c:v>
                </c:pt>
                <c:pt idx="14">
                  <c:v>319.52000000000004</c:v>
                </c:pt>
                <c:pt idx="15">
                  <c:v>219.07</c:v>
                </c:pt>
                <c:pt idx="16">
                  <c:v>347.9</c:v>
                </c:pt>
                <c:pt idx="17">
                  <c:v>123.21000000000001</c:v>
                </c:pt>
                <c:pt idx="18">
                  <c:v>298.10000000000002</c:v>
                </c:pt>
                <c:pt idx="19">
                  <c:v>254.22999999999996</c:v>
                </c:pt>
                <c:pt idx="20">
                  <c:v>142.69999999999999</c:v>
                </c:pt>
                <c:pt idx="21">
                  <c:v>258.18</c:v>
                </c:pt>
                <c:pt idx="22">
                  <c:v>135.25</c:v>
                </c:pt>
                <c:pt idx="23">
                  <c:v>188.48000000000002</c:v>
                </c:pt>
                <c:pt idx="24">
                  <c:v>221.11</c:v>
                </c:pt>
                <c:pt idx="25">
                  <c:v>204.90999999999997</c:v>
                </c:pt>
                <c:pt idx="26">
                  <c:v>160.63999999999999</c:v>
                </c:pt>
                <c:pt idx="27">
                  <c:v>275.25</c:v>
                </c:pt>
                <c:pt idx="28">
                  <c:v>57.75</c:v>
                </c:pt>
                <c:pt idx="29">
                  <c:v>177.35000000000002</c:v>
                </c:pt>
                <c:pt idx="30">
                  <c:v>121.53999999999999</c:v>
                </c:pt>
                <c:pt idx="31">
                  <c:v>190.1</c:v>
                </c:pt>
                <c:pt idx="32">
                  <c:v>162.29000000000002</c:v>
                </c:pt>
                <c:pt idx="33">
                  <c:v>134.97</c:v>
                </c:pt>
                <c:pt idx="34">
                  <c:v>103.96000000000001</c:v>
                </c:pt>
                <c:pt idx="35">
                  <c:v>106.66999999999999</c:v>
                </c:pt>
                <c:pt idx="36">
                  <c:v>36.450000000000003</c:v>
                </c:pt>
                <c:pt idx="37">
                  <c:v>150.65</c:v>
                </c:pt>
                <c:pt idx="38">
                  <c:v>38.24</c:v>
                </c:pt>
                <c:pt idx="39">
                  <c:v>277.33999999999997</c:v>
                </c:pt>
                <c:pt idx="40">
                  <c:v>81.7</c:v>
                </c:pt>
                <c:pt idx="41">
                  <c:v>41.15</c:v>
                </c:pt>
                <c:pt idx="42">
                  <c:v>85.28</c:v>
                </c:pt>
                <c:pt idx="43">
                  <c:v>130.16999999999999</c:v>
                </c:pt>
                <c:pt idx="44">
                  <c:v>44.65</c:v>
                </c:pt>
                <c:pt idx="45">
                  <c:v>45.3</c:v>
                </c:pt>
                <c:pt idx="47">
                  <c:v>94.6</c:v>
                </c:pt>
                <c:pt idx="50">
                  <c:v>101.35</c:v>
                </c:pt>
                <c:pt idx="51">
                  <c:v>102.75</c:v>
                </c:pt>
                <c:pt idx="52">
                  <c:v>52.46</c:v>
                </c:pt>
                <c:pt idx="53">
                  <c:v>160.94999999999999</c:v>
                </c:pt>
                <c:pt idx="54">
                  <c:v>54.07</c:v>
                </c:pt>
                <c:pt idx="55">
                  <c:v>110.95</c:v>
                </c:pt>
                <c:pt idx="57">
                  <c:v>57.95</c:v>
                </c:pt>
                <c:pt idx="58">
                  <c:v>117.25</c:v>
                </c:pt>
              </c:numCache>
            </c:numRef>
          </c:val>
          <c:extLst>
            <c:ext xmlns:c16="http://schemas.microsoft.com/office/drawing/2014/chart" uri="{C3380CC4-5D6E-409C-BE32-E72D297353CC}">
              <c16:uniqueId val="{00000001-787F-41BB-8740-CF17265B0681}"/>
            </c:ext>
          </c:extLst>
        </c:ser>
        <c:dLbls>
          <c:showLegendKey val="0"/>
          <c:showVal val="0"/>
          <c:showCatName val="0"/>
          <c:showSerName val="0"/>
          <c:showPercent val="0"/>
          <c:showBubbleSize val="0"/>
        </c:dLbls>
        <c:gapWidth val="30"/>
        <c:overlap val="100"/>
        <c:axId val="-1624662640"/>
        <c:axId val="-1624653936"/>
      </c:barChart>
      <c:catAx>
        <c:axId val="-1624662640"/>
        <c:scaling>
          <c:orientation val="minMax"/>
        </c:scaling>
        <c:delete val="0"/>
        <c:axPos val="b"/>
        <c:numFmt formatCode="General" sourceLinked="1"/>
        <c:majorTickMark val="out"/>
        <c:minorTickMark val="none"/>
        <c:tickLblPos val="nextTo"/>
        <c:crossAx val="-1624653936"/>
        <c:crosses val="autoZero"/>
        <c:auto val="1"/>
        <c:lblAlgn val="ctr"/>
        <c:lblOffset val="100"/>
        <c:noMultiLvlLbl val="0"/>
      </c:catAx>
      <c:valAx>
        <c:axId val="-1624653936"/>
        <c:scaling>
          <c:orientation val="minMax"/>
        </c:scaling>
        <c:delete val="0"/>
        <c:axPos val="l"/>
        <c:majorGridlines/>
        <c:numFmt formatCode="General" sourceLinked="1"/>
        <c:majorTickMark val="out"/>
        <c:minorTickMark val="none"/>
        <c:tickLblPos val="nextTo"/>
        <c:crossAx val="-1624662640"/>
        <c:crosses val="autoZero"/>
        <c:crossBetween val="between"/>
      </c:valAx>
      <c:spPr>
        <a:ln>
          <a:solidFill>
            <a:schemeClr val="tx1"/>
          </a:solidFill>
        </a:ln>
      </c:spPr>
    </c:plotArea>
    <c:legend>
      <c:legendPos val="r"/>
      <c:layout>
        <c:manualLayout>
          <c:xMode val="edge"/>
          <c:yMode val="edge"/>
          <c:x val="0.74836821258419428"/>
          <c:y val="0.60239465174963092"/>
          <c:w val="0.12365036758472181"/>
          <c:h val="0.12213931893739687"/>
        </c:manualLayout>
      </c:layout>
      <c:overlay val="0"/>
      <c:spPr>
        <a:solidFill>
          <a:schemeClr val="bg1"/>
        </a:solidFill>
      </c:sp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39046491607977E-2"/>
          <c:y val="5.659396197648519E-2"/>
          <c:w val="0.91017631652356878"/>
          <c:h val="0.94340576299253676"/>
        </c:manualLayout>
      </c:layout>
      <c:barChart>
        <c:barDir val="bar"/>
        <c:grouping val="percentStacked"/>
        <c:varyColors val="0"/>
        <c:ser>
          <c:idx val="0"/>
          <c:order val="0"/>
          <c:tx>
            <c:strRef>
              <c:f>Sheet1!$C$4</c:f>
              <c:strCache>
                <c:ptCount val="1"/>
                <c:pt idx="0">
                  <c:v>8ｍ以下</c:v>
                </c:pt>
              </c:strCache>
            </c:strRef>
          </c:tx>
          <c:spPr>
            <a:solidFill>
              <a:srgbClr val="FF6600"/>
            </a:solidFill>
            <a:ln>
              <a:solidFill>
                <a:schemeClr val="tx1"/>
              </a:solidFill>
            </a:ln>
            <a:effectLst/>
          </c:spPr>
          <c:invertIfNegative val="0"/>
          <c:dLbls>
            <c:dLbl>
              <c:idx val="0"/>
              <c:layout>
                <c:manualLayout>
                  <c:x val="2.5143670338368469E-3"/>
                  <c:y val="0"/>
                </c:manualLayout>
              </c:layout>
              <c:tx>
                <c:rich>
                  <a:bodyPr/>
                  <a:lstStyle/>
                  <a:p>
                    <a:fld id="{2AA72776-4CFB-4133-8C0D-FEC009F68D62}" type="VALUE">
                      <a:rPr lang="en-US" altLang="ja-JP" smtClean="0"/>
                      <a:pPr/>
                      <a:t>[値]</a:t>
                    </a:fld>
                    <a:r>
                      <a:rPr lang="en-US" altLang="ja-JP" dirty="0" smtClean="0"/>
                      <a:t>m</a:t>
                    </a:r>
                  </a:p>
                  <a:p>
                    <a:r>
                      <a:rPr lang="en-US" altLang="ja-JP" dirty="0" smtClean="0"/>
                      <a:t>17</a:t>
                    </a:r>
                    <a:r>
                      <a:rPr lang="ja-JP" alt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FB8-430E-8D1E-E0782320AAE8}"/>
                </c:ext>
              </c:extLst>
            </c:dLbl>
            <c:dLbl>
              <c:idx val="1"/>
              <c:tx>
                <c:rich>
                  <a:bodyPr/>
                  <a:lstStyle/>
                  <a:p>
                    <a:fld id="{DA421073-ED93-4761-9E61-446DC38F9F4C}" type="VALUE">
                      <a:rPr lang="en-US" altLang="ja-JP" smtClean="0"/>
                      <a:pPr/>
                      <a:t>[値]</a:t>
                    </a:fld>
                    <a:r>
                      <a:rPr lang="ja-JP" altLang="en-US" smtClean="0"/>
                      <a:t>件</a:t>
                    </a:r>
                  </a:p>
                  <a:p>
                    <a:r>
                      <a:rPr lang="en-US" altLang="ja-JP" smtClean="0"/>
                      <a:t>51</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B8-430E-8D1E-E0782320A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Sheet1!$C$5:$C$5</c:f>
              <c:numCache>
                <c:formatCode>#,##0.0;[Red]\-#,##0.0</c:formatCode>
                <c:ptCount val="1"/>
                <c:pt idx="0">
                  <c:v>3329.8</c:v>
                </c:pt>
              </c:numCache>
            </c:numRef>
          </c:val>
          <c:extLst>
            <c:ext xmlns:c16="http://schemas.microsoft.com/office/drawing/2014/chart" uri="{C3380CC4-5D6E-409C-BE32-E72D297353CC}">
              <c16:uniqueId val="{00000002-9FB8-430E-8D1E-E0782320AAE8}"/>
            </c:ext>
          </c:extLst>
        </c:ser>
        <c:ser>
          <c:idx val="1"/>
          <c:order val="1"/>
          <c:tx>
            <c:strRef>
              <c:f>Sheet1!$D$4</c:f>
              <c:strCache>
                <c:ptCount val="1"/>
                <c:pt idx="0">
                  <c:v>８ｍ超２５ｍ以下</c:v>
                </c:pt>
              </c:strCache>
            </c:strRef>
          </c:tx>
          <c:spPr>
            <a:solidFill>
              <a:schemeClr val="accent1">
                <a:lumMod val="60000"/>
                <a:lumOff val="40000"/>
              </a:schemeClr>
            </a:solidFill>
            <a:ln>
              <a:solidFill>
                <a:schemeClr val="tx1"/>
              </a:solidFill>
            </a:ln>
            <a:effectLst/>
          </c:spPr>
          <c:invertIfNegative val="0"/>
          <c:dPt>
            <c:idx val="0"/>
            <c:invertIfNegative val="0"/>
            <c:bubble3D val="0"/>
            <c:spPr>
              <a:solidFill>
                <a:srgbClr val="00B050"/>
              </a:solidFill>
              <a:ln>
                <a:solidFill>
                  <a:schemeClr val="tx1"/>
                </a:solidFill>
              </a:ln>
              <a:effectLst/>
            </c:spPr>
            <c:extLst>
              <c:ext xmlns:c16="http://schemas.microsoft.com/office/drawing/2014/chart" uri="{C3380CC4-5D6E-409C-BE32-E72D297353CC}">
                <c16:uniqueId val="{00000003-9FB8-430E-8D1E-E0782320AAE8}"/>
              </c:ext>
            </c:extLst>
          </c:dPt>
          <c:dLbls>
            <c:dLbl>
              <c:idx val="0"/>
              <c:layout/>
              <c:tx>
                <c:rich>
                  <a:bodyPr/>
                  <a:lstStyle/>
                  <a:p>
                    <a:fld id="{21476FC9-4877-49B6-9F67-9B0482C2FDFA}" type="VALUE">
                      <a:rPr lang="en-US" altLang="ja-JP" smtClean="0"/>
                      <a:pPr/>
                      <a:t>[値]</a:t>
                    </a:fld>
                    <a:r>
                      <a:rPr lang="ja-JP" altLang="en-US" smtClean="0"/>
                      <a:t>ｍ</a:t>
                    </a:r>
                    <a:endParaRPr lang="en-US" altLang="ja-JP" smtClean="0"/>
                  </a:p>
                  <a:p>
                    <a:r>
                      <a:rPr lang="en-US" altLang="ja-JP" smtClean="0"/>
                      <a:t>45</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FB8-430E-8D1E-E0782320AAE8}"/>
                </c:ext>
              </c:extLst>
            </c:dLbl>
            <c:dLbl>
              <c:idx val="1"/>
              <c:tx>
                <c:rich>
                  <a:bodyPr/>
                  <a:lstStyle/>
                  <a:p>
                    <a:fld id="{E3CEA0A6-F1E0-4D6B-B500-4C92E1A38141}" type="VALUE">
                      <a:rPr lang="en-US" altLang="ja-JP" smtClean="0"/>
                      <a:pPr/>
                      <a:t>[値]</a:t>
                    </a:fld>
                    <a:r>
                      <a:rPr lang="ja-JP" altLang="en-US" smtClean="0"/>
                      <a:t>件</a:t>
                    </a:r>
                  </a:p>
                  <a:p>
                    <a:r>
                      <a:rPr lang="en-US" altLang="ja-JP" smtClean="0"/>
                      <a:t>39</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B8-430E-8D1E-E0782320A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Sheet1!$D$5:$D$5</c:f>
              <c:numCache>
                <c:formatCode>#,##0.0;[Red]\-#,##0.0</c:formatCode>
                <c:ptCount val="1"/>
                <c:pt idx="0">
                  <c:v>8880.6</c:v>
                </c:pt>
              </c:numCache>
            </c:numRef>
          </c:val>
          <c:extLst>
            <c:ext xmlns:c16="http://schemas.microsoft.com/office/drawing/2014/chart" uri="{C3380CC4-5D6E-409C-BE32-E72D297353CC}">
              <c16:uniqueId val="{00000005-9FB8-430E-8D1E-E0782320AAE8}"/>
            </c:ext>
          </c:extLst>
        </c:ser>
        <c:ser>
          <c:idx val="2"/>
          <c:order val="2"/>
          <c:tx>
            <c:strRef>
              <c:f>Sheet1!$E$4</c:f>
              <c:strCache>
                <c:ptCount val="1"/>
                <c:pt idx="0">
                  <c:v>２５ｍ超</c:v>
                </c:pt>
              </c:strCache>
            </c:strRef>
          </c:tx>
          <c:spPr>
            <a:solidFill>
              <a:srgbClr val="0070C0"/>
            </a:solidFill>
            <a:ln>
              <a:solidFill>
                <a:schemeClr val="tx1"/>
              </a:solidFill>
            </a:ln>
            <a:effectLst/>
          </c:spPr>
          <c:invertIfNegative val="0"/>
          <c:dLbls>
            <c:dLbl>
              <c:idx val="0"/>
              <c:layout/>
              <c:tx>
                <c:rich>
                  <a:bodyPr/>
                  <a:lstStyle/>
                  <a:p>
                    <a:fld id="{4D5B9ADB-4698-4995-9D37-EF41FC9A4DCF}" type="VALUE">
                      <a:rPr lang="en-US" altLang="ja-JP" smtClean="0"/>
                      <a:pPr/>
                      <a:t>[値]</a:t>
                    </a:fld>
                    <a:r>
                      <a:rPr lang="ja-JP" altLang="en-US" smtClean="0"/>
                      <a:t>ｍ</a:t>
                    </a:r>
                    <a:endParaRPr lang="en-US" altLang="ja-JP" smtClean="0"/>
                  </a:p>
                  <a:p>
                    <a:r>
                      <a:rPr lang="en-US" altLang="ja-JP" smtClean="0"/>
                      <a:t>38</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9FB8-430E-8D1E-E0782320AAE8}"/>
                </c:ext>
              </c:extLst>
            </c:dLbl>
            <c:dLbl>
              <c:idx val="1"/>
              <c:tx>
                <c:rich>
                  <a:bodyPr/>
                  <a:lstStyle/>
                  <a:p>
                    <a:fld id="{B7D8F9F9-859B-4AFB-B97E-84F8D7E8C8DD}" type="VALUE">
                      <a:rPr lang="en-US" altLang="ja-JP" smtClean="0"/>
                      <a:pPr/>
                      <a:t>[値]</a:t>
                    </a:fld>
                    <a:r>
                      <a:rPr lang="ja-JP" altLang="en-US" smtClean="0"/>
                      <a:t>件</a:t>
                    </a:r>
                  </a:p>
                  <a:p>
                    <a:r>
                      <a:rPr lang="en-US" altLang="ja-JP" smtClean="0"/>
                      <a:t>10</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B8-430E-8D1E-E0782320A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Sheet1!$E$5:$E$5</c:f>
              <c:numCache>
                <c:formatCode>#,##0.0;[Red]\-#,##0.0</c:formatCode>
                <c:ptCount val="1"/>
                <c:pt idx="0">
                  <c:v>7525</c:v>
                </c:pt>
              </c:numCache>
            </c:numRef>
          </c:val>
          <c:extLst>
            <c:ext xmlns:c16="http://schemas.microsoft.com/office/drawing/2014/chart" uri="{C3380CC4-5D6E-409C-BE32-E72D297353CC}">
              <c16:uniqueId val="{00000008-9FB8-430E-8D1E-E0782320AAE8}"/>
            </c:ext>
          </c:extLst>
        </c:ser>
        <c:dLbls>
          <c:showLegendKey val="0"/>
          <c:showVal val="0"/>
          <c:showCatName val="0"/>
          <c:showSerName val="0"/>
          <c:showPercent val="0"/>
          <c:showBubbleSize val="0"/>
        </c:dLbls>
        <c:gapWidth val="61"/>
        <c:overlap val="100"/>
        <c:axId val="-1624659920"/>
        <c:axId val="-1624663728"/>
      </c:barChart>
      <c:catAx>
        <c:axId val="-1624659920"/>
        <c:scaling>
          <c:orientation val="minMax"/>
        </c:scaling>
        <c:delete val="1"/>
        <c:axPos val="l"/>
        <c:numFmt formatCode="General" sourceLinked="1"/>
        <c:majorTickMark val="none"/>
        <c:minorTickMark val="none"/>
        <c:tickLblPos val="nextTo"/>
        <c:crossAx val="-1624663728"/>
        <c:crosses val="autoZero"/>
        <c:auto val="1"/>
        <c:lblAlgn val="ctr"/>
        <c:lblOffset val="100"/>
        <c:noMultiLvlLbl val="0"/>
      </c:catAx>
      <c:valAx>
        <c:axId val="-162466372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24659920"/>
        <c:crosses val="autoZero"/>
        <c:crossBetween val="between"/>
        <c:majorUnit val="0.2"/>
      </c:valAx>
      <c:spPr>
        <a:solidFill>
          <a:schemeClr val="bg1"/>
        </a:solidFill>
        <a:ln>
          <a:noFill/>
        </a:ln>
        <a:effectLst/>
      </c:spPr>
    </c:plotArea>
    <c:plotVisOnly val="1"/>
    <c:dispBlanksAs val="gap"/>
    <c:showDLblsOverMax val="0"/>
  </c:chart>
  <c:spPr>
    <a:solidFill>
      <a:srgbClr val="FFFFFF"/>
    </a:solidFill>
    <a:ln w="38100" cap="flat" cmpd="sng" algn="ctr">
      <a:solidFill>
        <a:srgbClr val="000000"/>
      </a:solid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10861142357205E-2"/>
          <c:y val="3.3401039370376882E-2"/>
          <c:w val="0.92148304991287855"/>
          <c:h val="0.89355102148531229"/>
        </c:manualLayout>
      </c:layout>
      <c:barChart>
        <c:barDir val="bar"/>
        <c:grouping val="stacked"/>
        <c:varyColors val="0"/>
        <c:ser>
          <c:idx val="0"/>
          <c:order val="0"/>
          <c:tx>
            <c:strRef>
              <c:f>高さ!$B$31</c:f>
              <c:strCache>
                <c:ptCount val="1"/>
                <c:pt idx="0">
                  <c:v>戸建て住宅等</c:v>
                </c:pt>
              </c:strCache>
            </c:strRef>
          </c:tx>
          <c:spPr>
            <a:solidFill>
              <a:srgbClr val="0070C0"/>
            </a:solidFill>
            <a:ln>
              <a:noFill/>
            </a:ln>
          </c:spPr>
          <c:invertIfNegative val="0"/>
          <c:cat>
            <c:numRef>
              <c:f>高さ!$A$32:$A$51</c:f>
              <c:numCache>
                <c:formatCode>#,##0.0;[Red]\-#,##0.0</c:formatCode>
                <c:ptCount val="20"/>
                <c:pt idx="0">
                  <c:v>0.9</c:v>
                </c:pt>
                <c:pt idx="1">
                  <c:v>1</c:v>
                </c:pt>
                <c:pt idx="2">
                  <c:v>1.1000000000000001</c:v>
                </c:pt>
                <c:pt idx="3">
                  <c:v>1.2</c:v>
                </c:pt>
                <c:pt idx="4">
                  <c:v>1.3</c:v>
                </c:pt>
                <c:pt idx="5">
                  <c:v>1.4</c:v>
                </c:pt>
                <c:pt idx="6">
                  <c:v>1.5</c:v>
                </c:pt>
                <c:pt idx="7">
                  <c:v>1.6</c:v>
                </c:pt>
                <c:pt idx="8">
                  <c:v>1.7</c:v>
                </c:pt>
                <c:pt idx="9">
                  <c:v>1.8</c:v>
                </c:pt>
                <c:pt idx="10">
                  <c:v>1.9</c:v>
                </c:pt>
                <c:pt idx="11">
                  <c:v>2</c:v>
                </c:pt>
                <c:pt idx="12">
                  <c:v>2.1</c:v>
                </c:pt>
                <c:pt idx="13">
                  <c:v>2.2000000000000002</c:v>
                </c:pt>
                <c:pt idx="14">
                  <c:v>2.2999999999999998</c:v>
                </c:pt>
                <c:pt idx="15">
                  <c:v>2.4</c:v>
                </c:pt>
                <c:pt idx="16">
                  <c:v>2.5</c:v>
                </c:pt>
                <c:pt idx="17">
                  <c:v>2.6</c:v>
                </c:pt>
                <c:pt idx="18">
                  <c:v>2.7</c:v>
                </c:pt>
                <c:pt idx="19">
                  <c:v>2.8</c:v>
                </c:pt>
              </c:numCache>
            </c:numRef>
          </c:cat>
          <c:val>
            <c:numRef>
              <c:f>高さ!$B$32:$B$51</c:f>
              <c:numCache>
                <c:formatCode>General</c:formatCode>
                <c:ptCount val="20"/>
                <c:pt idx="0">
                  <c:v>13</c:v>
                </c:pt>
                <c:pt idx="1">
                  <c:v>60</c:v>
                </c:pt>
                <c:pt idx="2">
                  <c:v>17</c:v>
                </c:pt>
                <c:pt idx="3">
                  <c:v>71</c:v>
                </c:pt>
                <c:pt idx="4">
                  <c:v>29</c:v>
                </c:pt>
                <c:pt idx="5">
                  <c:v>93</c:v>
                </c:pt>
                <c:pt idx="6">
                  <c:v>74</c:v>
                </c:pt>
                <c:pt idx="7">
                  <c:v>169</c:v>
                </c:pt>
                <c:pt idx="8">
                  <c:v>92</c:v>
                </c:pt>
                <c:pt idx="9">
                  <c:v>110</c:v>
                </c:pt>
                <c:pt idx="10">
                  <c:v>41</c:v>
                </c:pt>
                <c:pt idx="11">
                  <c:v>62</c:v>
                </c:pt>
                <c:pt idx="12">
                  <c:v>23</c:v>
                </c:pt>
                <c:pt idx="13">
                  <c:v>16</c:v>
                </c:pt>
                <c:pt idx="14">
                  <c:v>3</c:v>
                </c:pt>
                <c:pt idx="15">
                  <c:v>4</c:v>
                </c:pt>
                <c:pt idx="16">
                  <c:v>4</c:v>
                </c:pt>
                <c:pt idx="17">
                  <c:v>2</c:v>
                </c:pt>
                <c:pt idx="18">
                  <c:v>0</c:v>
                </c:pt>
                <c:pt idx="19">
                  <c:v>2</c:v>
                </c:pt>
              </c:numCache>
            </c:numRef>
          </c:val>
          <c:extLst>
            <c:ext xmlns:c16="http://schemas.microsoft.com/office/drawing/2014/chart" uri="{C3380CC4-5D6E-409C-BE32-E72D297353CC}">
              <c16:uniqueId val="{00000000-033F-4730-86C6-BD1612E34AFB}"/>
            </c:ext>
          </c:extLst>
        </c:ser>
        <c:ser>
          <c:idx val="1"/>
          <c:order val="1"/>
          <c:tx>
            <c:strRef>
              <c:f>高さ!$C$31</c:f>
              <c:strCache>
                <c:ptCount val="1"/>
                <c:pt idx="0">
                  <c:v>その他</c:v>
                </c:pt>
              </c:strCache>
            </c:strRef>
          </c:tx>
          <c:spPr>
            <a:solidFill>
              <a:srgbClr val="0070C0"/>
            </a:solidFill>
            <a:ln>
              <a:noFill/>
            </a:ln>
          </c:spPr>
          <c:invertIfNegative val="0"/>
          <c:cat>
            <c:numRef>
              <c:f>高さ!$A$32:$A$51</c:f>
              <c:numCache>
                <c:formatCode>#,##0.0;[Red]\-#,##0.0</c:formatCode>
                <c:ptCount val="20"/>
                <c:pt idx="0">
                  <c:v>0.9</c:v>
                </c:pt>
                <c:pt idx="1">
                  <c:v>1</c:v>
                </c:pt>
                <c:pt idx="2">
                  <c:v>1.1000000000000001</c:v>
                </c:pt>
                <c:pt idx="3">
                  <c:v>1.2</c:v>
                </c:pt>
                <c:pt idx="4">
                  <c:v>1.3</c:v>
                </c:pt>
                <c:pt idx="5">
                  <c:v>1.4</c:v>
                </c:pt>
                <c:pt idx="6">
                  <c:v>1.5</c:v>
                </c:pt>
                <c:pt idx="7">
                  <c:v>1.6</c:v>
                </c:pt>
                <c:pt idx="8">
                  <c:v>1.7</c:v>
                </c:pt>
                <c:pt idx="9">
                  <c:v>1.8</c:v>
                </c:pt>
                <c:pt idx="10">
                  <c:v>1.9</c:v>
                </c:pt>
                <c:pt idx="11">
                  <c:v>2</c:v>
                </c:pt>
                <c:pt idx="12">
                  <c:v>2.1</c:v>
                </c:pt>
                <c:pt idx="13">
                  <c:v>2.2000000000000002</c:v>
                </c:pt>
                <c:pt idx="14">
                  <c:v>2.2999999999999998</c:v>
                </c:pt>
                <c:pt idx="15">
                  <c:v>2.4</c:v>
                </c:pt>
                <c:pt idx="16">
                  <c:v>2.5</c:v>
                </c:pt>
                <c:pt idx="17">
                  <c:v>2.6</c:v>
                </c:pt>
                <c:pt idx="18">
                  <c:v>2.7</c:v>
                </c:pt>
                <c:pt idx="19">
                  <c:v>2.8</c:v>
                </c:pt>
              </c:numCache>
            </c:numRef>
          </c:cat>
          <c:val>
            <c:numRef>
              <c:f>高さ!$C$32:$C$51</c:f>
              <c:numCache>
                <c:formatCode>General</c:formatCode>
                <c:ptCount val="20"/>
                <c:pt idx="0">
                  <c:v>33</c:v>
                </c:pt>
                <c:pt idx="1">
                  <c:v>71</c:v>
                </c:pt>
                <c:pt idx="2">
                  <c:v>22</c:v>
                </c:pt>
                <c:pt idx="3">
                  <c:v>64</c:v>
                </c:pt>
                <c:pt idx="4">
                  <c:v>21</c:v>
                </c:pt>
                <c:pt idx="5">
                  <c:v>58</c:v>
                </c:pt>
                <c:pt idx="6">
                  <c:v>34</c:v>
                </c:pt>
                <c:pt idx="7">
                  <c:v>77</c:v>
                </c:pt>
                <c:pt idx="8">
                  <c:v>49</c:v>
                </c:pt>
                <c:pt idx="9">
                  <c:v>93</c:v>
                </c:pt>
                <c:pt idx="10">
                  <c:v>36</c:v>
                </c:pt>
                <c:pt idx="11">
                  <c:v>80</c:v>
                </c:pt>
                <c:pt idx="12">
                  <c:v>29</c:v>
                </c:pt>
                <c:pt idx="13">
                  <c:v>28</c:v>
                </c:pt>
                <c:pt idx="14">
                  <c:v>12</c:v>
                </c:pt>
                <c:pt idx="15">
                  <c:v>9</c:v>
                </c:pt>
                <c:pt idx="16">
                  <c:v>5</c:v>
                </c:pt>
                <c:pt idx="17">
                  <c:v>5</c:v>
                </c:pt>
                <c:pt idx="18">
                  <c:v>1</c:v>
                </c:pt>
                <c:pt idx="19">
                  <c:v>1</c:v>
                </c:pt>
              </c:numCache>
            </c:numRef>
          </c:val>
          <c:extLst>
            <c:ext xmlns:c16="http://schemas.microsoft.com/office/drawing/2014/chart" uri="{C3380CC4-5D6E-409C-BE32-E72D297353CC}">
              <c16:uniqueId val="{00000001-033F-4730-86C6-BD1612E34AFB}"/>
            </c:ext>
          </c:extLst>
        </c:ser>
        <c:dLbls>
          <c:showLegendKey val="0"/>
          <c:showVal val="0"/>
          <c:showCatName val="0"/>
          <c:showSerName val="0"/>
          <c:showPercent val="0"/>
          <c:showBubbleSize val="0"/>
        </c:dLbls>
        <c:gapWidth val="31"/>
        <c:overlap val="100"/>
        <c:axId val="-1624668624"/>
        <c:axId val="-1624668080"/>
      </c:barChart>
      <c:catAx>
        <c:axId val="-1624668624"/>
        <c:scaling>
          <c:orientation val="minMax"/>
        </c:scaling>
        <c:delete val="0"/>
        <c:axPos val="l"/>
        <c:numFmt formatCode="#,##0.0;[Red]\-#,##0.0" sourceLinked="1"/>
        <c:majorTickMark val="out"/>
        <c:minorTickMark val="none"/>
        <c:tickLblPos val="nextTo"/>
        <c:crossAx val="-1624668080"/>
        <c:crosses val="autoZero"/>
        <c:auto val="1"/>
        <c:lblAlgn val="ctr"/>
        <c:lblOffset val="100"/>
        <c:tickLblSkip val="1"/>
        <c:noMultiLvlLbl val="0"/>
      </c:catAx>
      <c:valAx>
        <c:axId val="-1624668080"/>
        <c:scaling>
          <c:orientation val="minMax"/>
          <c:max val="250"/>
        </c:scaling>
        <c:delete val="0"/>
        <c:axPos val="b"/>
        <c:majorGridlines/>
        <c:numFmt formatCode="General" sourceLinked="1"/>
        <c:majorTickMark val="out"/>
        <c:minorTickMark val="none"/>
        <c:tickLblPos val="nextTo"/>
        <c:crossAx val="-1624668624"/>
        <c:crosses val="autoZero"/>
        <c:crossBetween val="between"/>
      </c:valAx>
      <c:spPr>
        <a:noFill/>
        <a:ln>
          <a:solidFill>
            <a:schemeClr val="tx1"/>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81932137647067E-2"/>
          <c:y val="3.0767480554573859E-2"/>
          <c:w val="0.90930134002234919"/>
          <c:h val="0.93731683496726781"/>
        </c:manualLayout>
      </c:layout>
      <c:pieChart>
        <c:varyColors val="1"/>
        <c:ser>
          <c:idx val="0"/>
          <c:order val="0"/>
          <c:spPr>
            <a:ln>
              <a:solidFill>
                <a:schemeClr val="tx1"/>
              </a:solidFill>
            </a:ln>
          </c:spPr>
          <c:explosion val="9"/>
          <c:dPt>
            <c:idx val="0"/>
            <c:bubble3D val="0"/>
            <c:explosion val="0"/>
            <c:spPr>
              <a:solidFill>
                <a:schemeClr val="accent1"/>
              </a:solidFill>
              <a:ln w="19050">
                <a:solidFill>
                  <a:schemeClr val="tx1"/>
                </a:solidFill>
              </a:ln>
              <a:effectLst/>
            </c:spPr>
            <c:extLst>
              <c:ext xmlns:c16="http://schemas.microsoft.com/office/drawing/2014/chart" uri="{C3380CC4-5D6E-409C-BE32-E72D297353CC}">
                <c16:uniqueId val="{00000001-0E09-41A4-AE21-B2EA475088ED}"/>
              </c:ext>
            </c:extLst>
          </c:dPt>
          <c:dPt>
            <c:idx val="1"/>
            <c:bubble3D val="0"/>
            <c:explosion val="0"/>
            <c:spPr>
              <a:solidFill>
                <a:schemeClr val="bg1"/>
              </a:solidFill>
              <a:ln w="15875">
                <a:solidFill>
                  <a:schemeClr val="tx1"/>
                </a:solidFill>
              </a:ln>
              <a:effectLst/>
            </c:spPr>
            <c:extLst>
              <c:ext xmlns:c16="http://schemas.microsoft.com/office/drawing/2014/chart" uri="{C3380CC4-5D6E-409C-BE32-E72D297353CC}">
                <c16:uniqueId val="{00000001-65A7-46B7-BBA6-B105B316D83C}"/>
              </c:ext>
            </c:extLst>
          </c:dPt>
          <c:dLbls>
            <c:dLbl>
              <c:idx val="0"/>
              <c:layout>
                <c:manualLayout>
                  <c:x val="-0.2167069326996606"/>
                  <c:y val="-2.9990434004378598E-3"/>
                </c:manualLayout>
              </c:layout>
              <c:tx>
                <c:rich>
                  <a:bodyPr rot="0" spcFirstLastPara="1" vertOverflow="ellipsis" vert="horz" wrap="square" lIns="0" tIns="0" rIns="0" bIns="0" anchor="ctr" anchorCtr="1">
                    <a:spAutoFit/>
                  </a:bodyPr>
                  <a:lstStyle/>
                  <a:p>
                    <a:pPr marL="0" indent="0">
                      <a:defRPr sz="1600" b="1"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r>
                      <a:rPr lang="zh-CN"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旧耐震 </a:t>
                    </a:r>
                    <a:endParaRPr lang="zh-CN"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indent="0">
                      <a:defRPr sz="1600" b="1"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r>
                      <a:rPr lang="en-US" altLang="zh-CN"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r>
                      <a:rPr lang="zh-CN"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a:t>
                    </a:r>
                  </a:p>
                  <a:p>
                    <a:pPr marL="0" indent="0">
                      <a:defRPr sz="1600" b="1"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r>
                      <a:rPr lang="en-US" altLang="zh-CN"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49%</a:t>
                    </a:r>
                    <a:endParaRPr lang="zh-CN"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c:rich>
              </c:tx>
              <c:spPr>
                <a:noFill/>
                <a:ln>
                  <a:noFill/>
                </a:ln>
                <a:effectLst/>
              </c:spPr>
              <c:showLegendKey val="0"/>
              <c:showVal val="1"/>
              <c:showCatName val="1"/>
              <c:showSerName val="0"/>
              <c:showPercent val="1"/>
              <c:showBubbleSize val="0"/>
              <c:extLst>
                <c:ext xmlns:c15="http://schemas.microsoft.com/office/drawing/2012/chart" uri="{CE6537A1-D6FC-4f65-9D91-7224C49458BB}">
                  <c15:layout>
                    <c:manualLayout>
                      <c:w val="0.26249597858677881"/>
                      <c:h val="0.37955742991731456"/>
                    </c:manualLayout>
                  </c15:layout>
                </c:ext>
                <c:ext xmlns:c16="http://schemas.microsoft.com/office/drawing/2014/chart" uri="{C3380CC4-5D6E-409C-BE32-E72D297353CC}">
                  <c16:uniqueId val="{00000001-0E09-41A4-AE21-B2EA475088ED}"/>
                </c:ext>
              </c:extLst>
            </c:dLbl>
            <c:dLbl>
              <c:idx val="1"/>
              <c:layout>
                <c:manualLayout>
                  <c:x val="0.14091632457844863"/>
                  <c:y val="-1.0954357326467528E-2"/>
                </c:manualLayout>
              </c:layout>
              <c:tx>
                <c:rich>
                  <a:bodyPr rot="0" spcFirstLastPara="1" vertOverflow="ellipsis" vert="horz" wrap="square" lIns="0" tIns="0" rIns="0" bIns="0" anchor="ctr" anchorCtr="1">
                    <a:spAutoFit/>
                  </a:bodyPr>
                  <a:lstStyle/>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新耐震</a:t>
                    </a:r>
                  </a:p>
                  <a:p>
                    <a:pPr>
                      <a:defRPr sz="16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件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51%</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c:rich>
              </c:tx>
              <c:spPr>
                <a:noFill/>
                <a:ln>
                  <a:noFill/>
                </a:ln>
                <a:effectLst/>
              </c:spPr>
              <c:showLegendKey val="0"/>
              <c:showVal val="1"/>
              <c:showCatName val="1"/>
              <c:showSerName val="0"/>
              <c:showPercent val="1"/>
              <c:showBubbleSize val="0"/>
              <c:extLst>
                <c:ext xmlns:c15="http://schemas.microsoft.com/office/drawing/2012/chart" uri="{CE6537A1-D6FC-4f65-9D91-7224C49458BB}">
                  <c15:layout>
                    <c:manualLayout>
                      <c:w val="0.28973435080449711"/>
                      <c:h val="0.37955742991731456"/>
                    </c:manualLayout>
                  </c15:layout>
                </c:ext>
                <c:ext xmlns:c16="http://schemas.microsoft.com/office/drawing/2014/chart" uri="{C3380CC4-5D6E-409C-BE32-E72D297353CC}">
                  <c16:uniqueId val="{00000001-65A7-46B7-BBA6-B105B316D83C}"/>
                </c:ext>
              </c:extLst>
            </c:dLbl>
            <c:spPr>
              <a:noFill/>
              <a:ln>
                <a:noFill/>
              </a:ln>
              <a:effectLst/>
            </c:spPr>
            <c:txPr>
              <a:bodyPr rot="0" spcFirstLastPara="1" vertOverflow="ellipsis" vert="horz" wrap="square" lIns="0" tIns="0" rIns="0" bIns="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建年!$B$32:$B$33</c:f>
              <c:strCache>
                <c:ptCount val="2"/>
                <c:pt idx="0">
                  <c:v>旧耐震</c:v>
                </c:pt>
                <c:pt idx="1">
                  <c:v>新耐震</c:v>
                </c:pt>
              </c:strCache>
            </c:strRef>
          </c:cat>
          <c:val>
            <c:numRef>
              <c:f>建年!$C$32:$C$33</c:f>
              <c:numCache>
                <c:formatCode>General</c:formatCode>
                <c:ptCount val="2"/>
                <c:pt idx="0">
                  <c:v>89</c:v>
                </c:pt>
                <c:pt idx="1">
                  <c:v>93</c:v>
                </c:pt>
              </c:numCache>
            </c:numRef>
          </c:val>
          <c:extLst>
            <c:ext xmlns:c16="http://schemas.microsoft.com/office/drawing/2014/chart" uri="{C3380CC4-5D6E-409C-BE32-E72D297353CC}">
              <c16:uniqueId val="{00000000-65A7-46B7-BBA6-B105B316D8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39046491607977E-2"/>
          <c:y val="5.659396197648519E-2"/>
          <c:w val="0.93783425713511193"/>
          <c:h val="0.87130156724162555"/>
        </c:manualLayout>
      </c:layout>
      <c:barChart>
        <c:barDir val="bar"/>
        <c:grouping val="percentStacked"/>
        <c:varyColors val="0"/>
        <c:ser>
          <c:idx val="0"/>
          <c:order val="0"/>
          <c:tx>
            <c:strRef>
              <c:f>Sheet1!$C$4</c:f>
              <c:strCache>
                <c:ptCount val="1"/>
                <c:pt idx="0">
                  <c:v>8ｍ以下</c:v>
                </c:pt>
              </c:strCache>
            </c:strRef>
          </c:tx>
          <c:spPr>
            <a:solidFill>
              <a:srgbClr val="FF6600"/>
            </a:solidFill>
            <a:ln w="28575">
              <a:solidFill>
                <a:srgbClr val="000000"/>
              </a:solidFill>
            </a:ln>
            <a:effectLst/>
          </c:spPr>
          <c:invertIfNegative val="0"/>
          <c:dLbls>
            <c:dLbl>
              <c:idx val="0"/>
              <c:layout>
                <c:manualLayout>
                  <c:x val="2.5143670338368469E-3"/>
                  <c:y val="0"/>
                </c:manualLayout>
              </c:layout>
              <c:tx>
                <c:rich>
                  <a:bodyPr/>
                  <a:lstStyle/>
                  <a:p>
                    <a:fld id="{2AA72776-4CFB-4133-8C0D-FEC009F68D62}" type="VALUE">
                      <a:rPr lang="en-US" altLang="ja-JP" smtClean="0"/>
                      <a:pPr/>
                      <a:t>[値]</a:t>
                    </a:fld>
                    <a:r>
                      <a:rPr lang="en-US" altLang="ja-JP" dirty="0" smtClean="0"/>
                      <a:t>m</a:t>
                    </a:r>
                  </a:p>
                  <a:p>
                    <a:r>
                      <a:rPr lang="en-US" altLang="ja-JP" dirty="0" smtClean="0"/>
                      <a:t>17</a:t>
                    </a:r>
                    <a:r>
                      <a:rPr lang="ja-JP" altLang="en-US" dirty="0"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ED29-4B8E-A197-4097A4422EFB}"/>
                </c:ext>
              </c:extLst>
            </c:dLbl>
            <c:dLbl>
              <c:idx val="1"/>
              <c:layout/>
              <c:tx>
                <c:rich>
                  <a:bodyPr/>
                  <a:lstStyle/>
                  <a:p>
                    <a:fld id="{DA421073-ED93-4761-9E61-446DC38F9F4C}" type="VALUE">
                      <a:rPr lang="en-US" altLang="ja-JP" smtClean="0"/>
                      <a:pPr/>
                      <a:t>[値]</a:t>
                    </a:fld>
                    <a:r>
                      <a:rPr lang="ja-JP" altLang="en-US" smtClean="0"/>
                      <a:t>件</a:t>
                    </a:r>
                  </a:p>
                  <a:p>
                    <a:r>
                      <a:rPr lang="en-US" altLang="ja-JP" smtClean="0"/>
                      <a:t>51</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D29-4B8E-A197-4097A4422E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Sheet1!$C$5:$C$6</c:f>
              <c:numCache>
                <c:formatCode>General</c:formatCode>
                <c:ptCount val="2"/>
                <c:pt idx="0" formatCode="#,##0.0;[Red]\-#,##0.0">
                  <c:v>3329.8</c:v>
                </c:pt>
                <c:pt idx="1">
                  <c:v>825</c:v>
                </c:pt>
              </c:numCache>
            </c:numRef>
          </c:val>
          <c:extLst>
            <c:ext xmlns:c16="http://schemas.microsoft.com/office/drawing/2014/chart" uri="{C3380CC4-5D6E-409C-BE32-E72D297353CC}">
              <c16:uniqueId val="{00000000-ED29-4B8E-A197-4097A4422EFB}"/>
            </c:ext>
          </c:extLst>
        </c:ser>
        <c:ser>
          <c:idx val="1"/>
          <c:order val="1"/>
          <c:tx>
            <c:strRef>
              <c:f>Sheet1!$D$4</c:f>
              <c:strCache>
                <c:ptCount val="1"/>
                <c:pt idx="0">
                  <c:v>８ｍ超２５ｍ以下</c:v>
                </c:pt>
              </c:strCache>
            </c:strRef>
          </c:tx>
          <c:spPr>
            <a:solidFill>
              <a:schemeClr val="accent1">
                <a:lumMod val="60000"/>
                <a:lumOff val="40000"/>
              </a:schemeClr>
            </a:solidFill>
            <a:ln w="28575">
              <a:solidFill>
                <a:srgbClr val="000000"/>
              </a:solidFill>
            </a:ln>
            <a:effectLst/>
          </c:spPr>
          <c:invertIfNegative val="0"/>
          <c:dPt>
            <c:idx val="0"/>
            <c:invertIfNegative val="0"/>
            <c:bubble3D val="0"/>
            <c:spPr>
              <a:solidFill>
                <a:srgbClr val="00B050"/>
              </a:solidFill>
              <a:ln w="28575">
                <a:solidFill>
                  <a:srgbClr val="000000"/>
                </a:solidFill>
              </a:ln>
              <a:effectLst/>
            </c:spPr>
            <c:extLst>
              <c:ext xmlns:c16="http://schemas.microsoft.com/office/drawing/2014/chart" uri="{C3380CC4-5D6E-409C-BE32-E72D297353CC}">
                <c16:uniqueId val="{00000007-ED29-4B8E-A197-4097A4422EFB}"/>
              </c:ext>
            </c:extLst>
          </c:dPt>
          <c:dPt>
            <c:idx val="1"/>
            <c:invertIfNegative val="0"/>
            <c:bubble3D val="0"/>
            <c:spPr>
              <a:solidFill>
                <a:srgbClr val="00B050"/>
              </a:solidFill>
              <a:ln w="28575">
                <a:solidFill>
                  <a:srgbClr val="000000"/>
                </a:solidFill>
              </a:ln>
              <a:effectLst/>
            </c:spPr>
            <c:extLst>
              <c:ext xmlns:c16="http://schemas.microsoft.com/office/drawing/2014/chart" uri="{C3380CC4-5D6E-409C-BE32-E72D297353CC}">
                <c16:uniqueId val="{00000004-ED29-4B8E-A197-4097A4422EFB}"/>
              </c:ext>
            </c:extLst>
          </c:dPt>
          <c:dLbls>
            <c:dLbl>
              <c:idx val="0"/>
              <c:layout/>
              <c:tx>
                <c:rich>
                  <a:bodyPr/>
                  <a:lstStyle/>
                  <a:p>
                    <a:fld id="{21476FC9-4877-49B6-9F67-9B0482C2FDFA}" type="VALUE">
                      <a:rPr lang="en-US" altLang="ja-JP" smtClean="0"/>
                      <a:pPr/>
                      <a:t>[値]</a:t>
                    </a:fld>
                    <a:r>
                      <a:rPr lang="ja-JP" altLang="en-US" smtClean="0"/>
                      <a:t>ｍ</a:t>
                    </a:r>
                    <a:endParaRPr lang="en-US" altLang="ja-JP" smtClean="0"/>
                  </a:p>
                  <a:p>
                    <a:r>
                      <a:rPr lang="en-US" altLang="ja-JP" smtClean="0"/>
                      <a:t>45</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D29-4B8E-A197-4097A4422EFB}"/>
                </c:ext>
              </c:extLst>
            </c:dLbl>
            <c:dLbl>
              <c:idx val="1"/>
              <c:layout/>
              <c:tx>
                <c:rich>
                  <a:bodyPr/>
                  <a:lstStyle/>
                  <a:p>
                    <a:fld id="{E3CEA0A6-F1E0-4D6B-B500-4C92E1A38141}" type="VALUE">
                      <a:rPr lang="en-US" altLang="ja-JP" smtClean="0"/>
                      <a:pPr/>
                      <a:t>[値]</a:t>
                    </a:fld>
                    <a:r>
                      <a:rPr lang="ja-JP" altLang="en-US" smtClean="0"/>
                      <a:t>件</a:t>
                    </a:r>
                  </a:p>
                  <a:p>
                    <a:r>
                      <a:rPr lang="en-US" altLang="ja-JP" smtClean="0"/>
                      <a:t>39</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D29-4B8E-A197-4097A4422E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Sheet1!$D$5:$D$6</c:f>
              <c:numCache>
                <c:formatCode>General</c:formatCode>
                <c:ptCount val="2"/>
                <c:pt idx="0" formatCode="#,##0.0;[Red]\-#,##0.0">
                  <c:v>8880.6</c:v>
                </c:pt>
                <c:pt idx="1">
                  <c:v>632</c:v>
                </c:pt>
              </c:numCache>
            </c:numRef>
          </c:val>
          <c:extLst>
            <c:ext xmlns:c16="http://schemas.microsoft.com/office/drawing/2014/chart" uri="{C3380CC4-5D6E-409C-BE32-E72D297353CC}">
              <c16:uniqueId val="{00000001-ED29-4B8E-A197-4097A4422EFB}"/>
            </c:ext>
          </c:extLst>
        </c:ser>
        <c:ser>
          <c:idx val="2"/>
          <c:order val="2"/>
          <c:tx>
            <c:strRef>
              <c:f>Sheet1!$E$4</c:f>
              <c:strCache>
                <c:ptCount val="1"/>
                <c:pt idx="0">
                  <c:v>２５ｍ超</c:v>
                </c:pt>
              </c:strCache>
            </c:strRef>
          </c:tx>
          <c:spPr>
            <a:solidFill>
              <a:srgbClr val="0070C0"/>
            </a:solidFill>
            <a:ln w="28575">
              <a:solidFill>
                <a:srgbClr val="000000"/>
              </a:solidFill>
            </a:ln>
            <a:effectLst/>
          </c:spPr>
          <c:invertIfNegative val="0"/>
          <c:dLbls>
            <c:dLbl>
              <c:idx val="0"/>
              <c:layout/>
              <c:tx>
                <c:rich>
                  <a:bodyPr/>
                  <a:lstStyle/>
                  <a:p>
                    <a:fld id="{4D5B9ADB-4698-4995-9D37-EF41FC9A4DCF}" type="VALUE">
                      <a:rPr lang="en-US" altLang="ja-JP" smtClean="0"/>
                      <a:pPr/>
                      <a:t>[値]</a:t>
                    </a:fld>
                    <a:r>
                      <a:rPr lang="ja-JP" altLang="en-US" smtClean="0"/>
                      <a:t>ｍ</a:t>
                    </a:r>
                    <a:endParaRPr lang="en-US" altLang="ja-JP" smtClean="0"/>
                  </a:p>
                  <a:p>
                    <a:r>
                      <a:rPr lang="en-US" altLang="ja-JP" smtClean="0"/>
                      <a:t>38</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ED29-4B8E-A197-4097A4422EFB}"/>
                </c:ext>
              </c:extLst>
            </c:dLbl>
            <c:dLbl>
              <c:idx val="1"/>
              <c:layout/>
              <c:tx>
                <c:rich>
                  <a:bodyPr/>
                  <a:lstStyle/>
                  <a:p>
                    <a:fld id="{B7D8F9F9-859B-4AFB-B97E-84F8D7E8C8DD}" type="VALUE">
                      <a:rPr lang="en-US" altLang="ja-JP" smtClean="0"/>
                      <a:pPr/>
                      <a:t>[値]</a:t>
                    </a:fld>
                    <a:r>
                      <a:rPr lang="ja-JP" altLang="en-US" smtClean="0"/>
                      <a:t>件</a:t>
                    </a:r>
                  </a:p>
                  <a:p>
                    <a:r>
                      <a:rPr lang="en-US" altLang="ja-JP" smtClean="0"/>
                      <a:t>10</a:t>
                    </a:r>
                    <a:r>
                      <a:rPr lang="ja-JP" altLang="en-US" smtClean="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D29-4B8E-A197-4097A4422E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Sheet1!$E$5:$E$6</c:f>
              <c:numCache>
                <c:formatCode>General</c:formatCode>
                <c:ptCount val="2"/>
                <c:pt idx="0" formatCode="#,##0.0;[Red]\-#,##0.0">
                  <c:v>7525</c:v>
                </c:pt>
                <c:pt idx="1">
                  <c:v>156</c:v>
                </c:pt>
              </c:numCache>
            </c:numRef>
          </c:val>
          <c:extLst>
            <c:ext xmlns:c16="http://schemas.microsoft.com/office/drawing/2014/chart" uri="{C3380CC4-5D6E-409C-BE32-E72D297353CC}">
              <c16:uniqueId val="{00000002-ED29-4B8E-A197-4097A4422EFB}"/>
            </c:ext>
          </c:extLst>
        </c:ser>
        <c:dLbls>
          <c:showLegendKey val="0"/>
          <c:showVal val="0"/>
          <c:showCatName val="0"/>
          <c:showSerName val="0"/>
          <c:showPercent val="0"/>
          <c:showBubbleSize val="0"/>
        </c:dLbls>
        <c:gapWidth val="61"/>
        <c:overlap val="100"/>
        <c:axId val="-1624665360"/>
        <c:axId val="-1624658832"/>
      </c:barChart>
      <c:catAx>
        <c:axId val="-1624665360"/>
        <c:scaling>
          <c:orientation val="minMax"/>
        </c:scaling>
        <c:delete val="1"/>
        <c:axPos val="l"/>
        <c:numFmt formatCode="General" sourceLinked="1"/>
        <c:majorTickMark val="none"/>
        <c:minorTickMark val="none"/>
        <c:tickLblPos val="nextTo"/>
        <c:crossAx val="-1624658832"/>
        <c:crosses val="autoZero"/>
        <c:auto val="1"/>
        <c:lblAlgn val="ctr"/>
        <c:lblOffset val="100"/>
        <c:noMultiLvlLbl val="0"/>
      </c:catAx>
      <c:valAx>
        <c:axId val="-162465883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624665360"/>
        <c:crosses val="autoZero"/>
        <c:crossBetween val="between"/>
        <c:majorUnit val="0.2"/>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0"/>
            <a:ext cx="4306737" cy="718309"/>
          </a:xfrm>
          <a:prstGeom prst="rect">
            <a:avLst/>
          </a:prstGeom>
        </p:spPr>
        <p:txBody>
          <a:bodyPr vert="horz" lIns="133563" tIns="66781" rIns="133563" bIns="66781" rtlCol="0"/>
          <a:lstStyle>
            <a:lvl1pPr algn="l">
              <a:defRPr sz="1700"/>
            </a:lvl1pPr>
          </a:lstStyle>
          <a:p>
            <a:endParaRPr kumimoji="1" lang="ja-JP" altLang="en-US"/>
          </a:p>
        </p:txBody>
      </p:sp>
      <p:sp>
        <p:nvSpPr>
          <p:cNvPr id="3" name="日付プレースホルダー 2"/>
          <p:cNvSpPr>
            <a:spLocks noGrp="1"/>
          </p:cNvSpPr>
          <p:nvPr>
            <p:ph type="dt" idx="1"/>
          </p:nvPr>
        </p:nvSpPr>
        <p:spPr>
          <a:xfrm>
            <a:off x="5630297" y="0"/>
            <a:ext cx="4306737" cy="718309"/>
          </a:xfrm>
          <a:prstGeom prst="rect">
            <a:avLst/>
          </a:prstGeom>
        </p:spPr>
        <p:txBody>
          <a:bodyPr vert="horz" lIns="133563" tIns="66781" rIns="133563" bIns="66781" rtlCol="0"/>
          <a:lstStyle>
            <a:lvl1pPr algn="r">
              <a:defRPr sz="1700"/>
            </a:lvl1pPr>
          </a:lstStyle>
          <a:p>
            <a:fld id="{EECBB802-390E-416A-9078-047B5A3BFBEC}" type="datetimeFigureOut">
              <a:rPr kumimoji="1" lang="ja-JP" altLang="en-US" smtClean="0"/>
              <a:t>2019/8/21</a:t>
            </a:fld>
            <a:endParaRPr kumimoji="1" lang="ja-JP" altLang="en-US"/>
          </a:p>
        </p:txBody>
      </p:sp>
      <p:sp>
        <p:nvSpPr>
          <p:cNvPr id="4" name="スライド イメージ プレースホルダー 3"/>
          <p:cNvSpPr>
            <a:spLocks noGrp="1" noRot="1" noChangeAspect="1"/>
          </p:cNvSpPr>
          <p:nvPr>
            <p:ph type="sldImg" idx="2"/>
          </p:nvPr>
        </p:nvSpPr>
        <p:spPr>
          <a:xfrm>
            <a:off x="1377950" y="1077913"/>
            <a:ext cx="7183438" cy="5386387"/>
          </a:xfrm>
          <a:prstGeom prst="rect">
            <a:avLst/>
          </a:prstGeom>
          <a:noFill/>
          <a:ln w="12700">
            <a:solidFill>
              <a:prstClr val="black"/>
            </a:solidFill>
          </a:ln>
        </p:spPr>
        <p:txBody>
          <a:bodyPr vert="horz" lIns="133563" tIns="66781" rIns="133563" bIns="66781" rtlCol="0" anchor="ctr"/>
          <a:lstStyle/>
          <a:p>
            <a:endParaRPr lang="ja-JP" altLang="en-US"/>
          </a:p>
        </p:txBody>
      </p:sp>
      <p:sp>
        <p:nvSpPr>
          <p:cNvPr id="5" name="ノート プレースホルダー 4"/>
          <p:cNvSpPr>
            <a:spLocks noGrp="1"/>
          </p:cNvSpPr>
          <p:nvPr>
            <p:ph type="body" sz="quarter" idx="3"/>
          </p:nvPr>
        </p:nvSpPr>
        <p:spPr>
          <a:xfrm>
            <a:off x="994400" y="6825080"/>
            <a:ext cx="7950543" cy="6464776"/>
          </a:xfrm>
          <a:prstGeom prst="rect">
            <a:avLst/>
          </a:prstGeom>
        </p:spPr>
        <p:txBody>
          <a:bodyPr vert="horz" lIns="133563" tIns="66781" rIns="133563" bIns="667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13647863"/>
            <a:ext cx="4306737" cy="718308"/>
          </a:xfrm>
          <a:prstGeom prst="rect">
            <a:avLst/>
          </a:prstGeom>
        </p:spPr>
        <p:txBody>
          <a:bodyPr vert="horz" lIns="133563" tIns="66781" rIns="133563" bIns="66781"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30297" y="13647863"/>
            <a:ext cx="4306737" cy="718308"/>
          </a:xfrm>
          <a:prstGeom prst="rect">
            <a:avLst/>
          </a:prstGeom>
        </p:spPr>
        <p:txBody>
          <a:bodyPr vert="horz" lIns="133563" tIns="66781" rIns="133563" bIns="66781" rtlCol="0" anchor="b"/>
          <a:lstStyle>
            <a:lvl1pPr algn="r">
              <a:defRPr sz="17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09738" y="1782763"/>
            <a:ext cx="6418262" cy="481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DC00B5-065E-440C-B9A5-B399F2449D74}"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675224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54CD4-AF95-4C78-B160-84012AB9C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67488"/>
            <a:ext cx="2133600" cy="287337"/>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441142" y="493824"/>
            <a:ext cx="2200500"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smtClean="0">
                <a:solidFill>
                  <a:srgbClr val="1F497D"/>
                </a:solidFill>
                <a:latin typeface="+mj-lt"/>
                <a:ea typeface="+mj-ea"/>
                <a:cs typeface="+mj-cs"/>
              </a:rPr>
              <a:t>参考資料１</a:t>
            </a:r>
            <a:endParaRPr lang="ja-JP" altLang="en-US" sz="3200" dirty="0">
              <a:solidFill>
                <a:srgbClr val="1F497D"/>
              </a:solidFill>
              <a:latin typeface="+mj-lt"/>
              <a:ea typeface="+mj-ea"/>
              <a:cs typeface="+mj-cs"/>
            </a:endParaRPr>
          </a:p>
        </p:txBody>
      </p:sp>
      <p:sp>
        <p:nvSpPr>
          <p:cNvPr id="6" name="タイトル 1"/>
          <p:cNvSpPr txBox="1">
            <a:spLocks/>
          </p:cNvSpPr>
          <p:nvPr/>
        </p:nvSpPr>
        <p:spPr bwMode="auto">
          <a:xfrm>
            <a:off x="1490780" y="2059921"/>
            <a:ext cx="82775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3200" kern="0" dirty="0" smtClean="0"/>
              <a:t>ブロック塀等の耐震診断義務付け制度（案）</a:t>
            </a:r>
            <a:r>
              <a:rPr lang="en-US" altLang="ja-JP" sz="3200" kern="0" dirty="0" smtClean="0"/>
              <a:t/>
            </a:r>
            <a:br>
              <a:rPr lang="en-US" altLang="ja-JP" sz="3200" kern="0" dirty="0" smtClean="0"/>
            </a:br>
            <a:r>
              <a:rPr lang="en-US" altLang="ja-JP" sz="3200" kern="0" dirty="0"/>
              <a:t>〔</a:t>
            </a:r>
            <a:r>
              <a:rPr lang="ja-JP" altLang="en-US" sz="3200" kern="0" dirty="0" smtClean="0"/>
              <a:t>帰宅困難者対策</a:t>
            </a:r>
            <a:r>
              <a:rPr lang="en-US" altLang="ja-JP" sz="3200" kern="0" dirty="0" smtClean="0"/>
              <a:t>〕</a:t>
            </a:r>
            <a:r>
              <a:rPr lang="ja-JP" altLang="en-US" sz="3200" kern="0" dirty="0" smtClean="0"/>
              <a:t>について</a:t>
            </a:r>
          </a:p>
        </p:txBody>
      </p:sp>
    </p:spTree>
    <p:extLst>
      <p:ext uri="{BB962C8B-B14F-4D97-AF65-F5344CB8AC3E}">
        <p14:creationId xmlns:p14="http://schemas.microsoft.com/office/powerpoint/2010/main" val="324369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補助制度（国制度による）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9</a:t>
            </a:fld>
            <a:endParaRPr lang="en-US" altLang="ja-JP">
              <a:solidFill>
                <a:srgbClr val="000000"/>
              </a:solidFill>
            </a:endParaRPr>
          </a:p>
        </p:txBody>
      </p:sp>
      <p:sp>
        <p:nvSpPr>
          <p:cNvPr id="6" name="正方形/長方形 5"/>
          <p:cNvSpPr/>
          <p:nvPr/>
        </p:nvSpPr>
        <p:spPr>
          <a:xfrm>
            <a:off x="4822826" y="2557242"/>
            <a:ext cx="1447800" cy="656541"/>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270626" y="2556559"/>
            <a:ext cx="1447800" cy="6565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718426" y="2556559"/>
            <a:ext cx="723900" cy="656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60414" y="2555190"/>
            <a:ext cx="1809750" cy="656541"/>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正方形/長方形 11"/>
          <p:cNvSpPr/>
          <p:nvPr/>
        </p:nvSpPr>
        <p:spPr>
          <a:xfrm>
            <a:off x="2570164" y="2555190"/>
            <a:ext cx="1809750" cy="6565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84276" y="2628899"/>
            <a:ext cx="962025" cy="523220"/>
          </a:xfrm>
          <a:prstGeom prst="rect">
            <a:avLst/>
          </a:prstGeom>
          <a:noFill/>
        </p:spPr>
        <p:txBody>
          <a:bodyPr wrap="square" rtlCol="0">
            <a:spAutoFit/>
          </a:bodyPr>
          <a:lstStyle/>
          <a:p>
            <a:pPr algn="ctr"/>
            <a:r>
              <a:rPr kumimoji="1" lang="ja-JP" altLang="en-US" sz="1400" dirty="0" smtClean="0">
                <a:solidFill>
                  <a:schemeClr val="bg1"/>
                </a:solidFill>
              </a:rPr>
              <a:t>国</a:t>
            </a:r>
            <a:endParaRPr kumimoji="1" lang="en-US" altLang="ja-JP" sz="1400" dirty="0" smtClean="0">
              <a:solidFill>
                <a:schemeClr val="bg1"/>
              </a:solidFill>
            </a:endParaRPr>
          </a:p>
          <a:p>
            <a:pPr algn="ctr"/>
            <a:r>
              <a:rPr lang="ja-JP" altLang="en-US" sz="1400" dirty="0">
                <a:solidFill>
                  <a:schemeClr val="bg1"/>
                </a:solidFill>
              </a:rPr>
              <a:t>１</a:t>
            </a:r>
            <a:r>
              <a:rPr lang="en-US" altLang="ja-JP" sz="1400" dirty="0">
                <a:solidFill>
                  <a:schemeClr val="bg1"/>
                </a:solidFill>
              </a:rPr>
              <a:t>/2</a:t>
            </a:r>
            <a:endParaRPr kumimoji="1" lang="ja-JP" altLang="en-US" sz="1400" dirty="0">
              <a:solidFill>
                <a:schemeClr val="bg1"/>
              </a:solidFill>
            </a:endParaRPr>
          </a:p>
        </p:txBody>
      </p:sp>
      <p:sp>
        <p:nvSpPr>
          <p:cNvPr id="14" name="テキスト ボックス 13"/>
          <p:cNvSpPr txBox="1"/>
          <p:nvPr/>
        </p:nvSpPr>
        <p:spPr>
          <a:xfrm>
            <a:off x="2927351" y="2629583"/>
            <a:ext cx="962025" cy="523220"/>
          </a:xfrm>
          <a:prstGeom prst="rect">
            <a:avLst/>
          </a:prstGeom>
          <a:noFill/>
        </p:spPr>
        <p:txBody>
          <a:bodyPr wrap="square" rtlCol="0">
            <a:spAutoFit/>
          </a:bodyPr>
          <a:lstStyle/>
          <a:p>
            <a:pPr algn="ctr"/>
            <a:r>
              <a:rPr lang="ja-JP" altLang="en-US" sz="1400" dirty="0" smtClean="0"/>
              <a:t>府</a:t>
            </a:r>
            <a:endParaRPr lang="en-US" altLang="ja-JP" sz="1400" dirty="0" smtClean="0"/>
          </a:p>
          <a:p>
            <a:pPr algn="ctr"/>
            <a:r>
              <a:rPr lang="ja-JP" altLang="en-US" sz="1400" dirty="0" smtClean="0"/>
              <a:t>１</a:t>
            </a:r>
            <a:r>
              <a:rPr lang="en-US" altLang="ja-JP" sz="1400" dirty="0"/>
              <a:t>/2</a:t>
            </a:r>
            <a:endParaRPr kumimoji="1" lang="ja-JP" altLang="en-US" sz="1400" dirty="0"/>
          </a:p>
        </p:txBody>
      </p:sp>
      <p:sp>
        <p:nvSpPr>
          <p:cNvPr id="15" name="テキスト ボックス 14"/>
          <p:cNvSpPr txBox="1"/>
          <p:nvPr/>
        </p:nvSpPr>
        <p:spPr>
          <a:xfrm>
            <a:off x="5065713" y="2630268"/>
            <a:ext cx="962025" cy="523220"/>
          </a:xfrm>
          <a:prstGeom prst="rect">
            <a:avLst/>
          </a:prstGeom>
          <a:noFill/>
        </p:spPr>
        <p:txBody>
          <a:bodyPr wrap="square" rtlCol="0">
            <a:spAutoFit/>
          </a:bodyPr>
          <a:lstStyle/>
          <a:p>
            <a:pPr algn="ctr"/>
            <a:r>
              <a:rPr kumimoji="1" lang="ja-JP" altLang="en-US" sz="1400" dirty="0" smtClean="0">
                <a:solidFill>
                  <a:schemeClr val="bg1"/>
                </a:solidFill>
              </a:rPr>
              <a:t>国</a:t>
            </a:r>
            <a:endParaRPr kumimoji="1" lang="en-US" altLang="ja-JP" sz="1400" dirty="0" smtClean="0">
              <a:solidFill>
                <a:schemeClr val="bg1"/>
              </a:solidFill>
            </a:endParaRPr>
          </a:p>
          <a:p>
            <a:pPr algn="ctr"/>
            <a:r>
              <a:rPr lang="en-US" altLang="ja-JP" sz="1400" dirty="0" smtClean="0">
                <a:solidFill>
                  <a:schemeClr val="bg1"/>
                </a:solidFill>
              </a:rPr>
              <a:t>2/5</a:t>
            </a:r>
            <a:endParaRPr kumimoji="1" lang="ja-JP" altLang="en-US" sz="1400" dirty="0">
              <a:solidFill>
                <a:schemeClr val="bg1"/>
              </a:solidFill>
            </a:endParaRPr>
          </a:p>
        </p:txBody>
      </p:sp>
      <p:sp>
        <p:nvSpPr>
          <p:cNvPr id="16" name="テキスト ボックス 15"/>
          <p:cNvSpPr txBox="1"/>
          <p:nvPr/>
        </p:nvSpPr>
        <p:spPr>
          <a:xfrm>
            <a:off x="6513513" y="2630267"/>
            <a:ext cx="962025" cy="523220"/>
          </a:xfrm>
          <a:prstGeom prst="rect">
            <a:avLst/>
          </a:prstGeom>
          <a:noFill/>
        </p:spPr>
        <p:txBody>
          <a:bodyPr wrap="square" rtlCol="0">
            <a:spAutoFit/>
          </a:bodyPr>
          <a:lstStyle/>
          <a:p>
            <a:pPr algn="ctr"/>
            <a:r>
              <a:rPr lang="ja-JP" altLang="en-US" sz="1400" dirty="0" smtClean="0"/>
              <a:t>府</a:t>
            </a:r>
            <a:endParaRPr lang="en-US" altLang="ja-JP" sz="1400" dirty="0" smtClean="0"/>
          </a:p>
          <a:p>
            <a:pPr algn="ctr"/>
            <a:r>
              <a:rPr lang="en-US" altLang="ja-JP" sz="1400" dirty="0" smtClean="0"/>
              <a:t>2/5</a:t>
            </a:r>
            <a:endParaRPr kumimoji="1" lang="ja-JP" altLang="en-US" sz="1400" dirty="0"/>
          </a:p>
        </p:txBody>
      </p:sp>
      <p:sp>
        <p:nvSpPr>
          <p:cNvPr id="17" name="テキスト ボックス 16"/>
          <p:cNvSpPr txBox="1"/>
          <p:nvPr/>
        </p:nvSpPr>
        <p:spPr>
          <a:xfrm>
            <a:off x="7599363" y="2632320"/>
            <a:ext cx="962025" cy="523220"/>
          </a:xfrm>
          <a:prstGeom prst="rect">
            <a:avLst/>
          </a:prstGeom>
          <a:noFill/>
        </p:spPr>
        <p:txBody>
          <a:bodyPr wrap="square" rtlCol="0">
            <a:spAutoFit/>
          </a:bodyPr>
          <a:lstStyle/>
          <a:p>
            <a:pPr algn="ctr"/>
            <a:r>
              <a:rPr lang="ja-JP" altLang="en-US" sz="1400" dirty="0" smtClean="0"/>
              <a:t>所有者</a:t>
            </a:r>
            <a:r>
              <a:rPr lang="en-US" altLang="ja-JP" sz="1400" dirty="0"/>
              <a:t>1</a:t>
            </a:r>
            <a:r>
              <a:rPr lang="en-US" altLang="ja-JP" sz="1400" dirty="0" smtClean="0"/>
              <a:t>/5</a:t>
            </a:r>
            <a:endParaRPr kumimoji="1" lang="ja-JP" altLang="en-US" sz="1400" dirty="0"/>
          </a:p>
        </p:txBody>
      </p:sp>
      <p:sp>
        <p:nvSpPr>
          <p:cNvPr id="18" name="テキスト ボックス 17"/>
          <p:cNvSpPr txBox="1"/>
          <p:nvPr/>
        </p:nvSpPr>
        <p:spPr>
          <a:xfrm>
            <a:off x="593725" y="2157878"/>
            <a:ext cx="1676400" cy="338554"/>
          </a:xfrm>
          <a:prstGeom prst="rect">
            <a:avLst/>
          </a:prstGeom>
          <a:noFill/>
        </p:spPr>
        <p:txBody>
          <a:bodyPr wrap="square" rtlCol="0">
            <a:spAutoFit/>
          </a:bodyPr>
          <a:lstStyle/>
          <a:p>
            <a:r>
              <a:rPr kumimoji="1" lang="ja-JP" altLang="en-US" sz="1600" dirty="0" smtClean="0"/>
              <a:t>耐震診断</a:t>
            </a:r>
            <a:endParaRPr kumimoji="1" lang="ja-JP" altLang="en-US" sz="1600" dirty="0"/>
          </a:p>
        </p:txBody>
      </p:sp>
      <p:sp>
        <p:nvSpPr>
          <p:cNvPr id="19" name="テキスト ボックス 18"/>
          <p:cNvSpPr txBox="1"/>
          <p:nvPr/>
        </p:nvSpPr>
        <p:spPr>
          <a:xfrm>
            <a:off x="4689475" y="2189963"/>
            <a:ext cx="2076449" cy="338554"/>
          </a:xfrm>
          <a:prstGeom prst="rect">
            <a:avLst/>
          </a:prstGeom>
          <a:noFill/>
        </p:spPr>
        <p:txBody>
          <a:bodyPr wrap="square" rtlCol="0">
            <a:spAutoFit/>
          </a:bodyPr>
          <a:lstStyle/>
          <a:p>
            <a:r>
              <a:rPr kumimoji="1" lang="ja-JP" altLang="en-US" sz="1600" dirty="0" smtClean="0"/>
              <a:t>除却・建替え・改修</a:t>
            </a:r>
            <a:endParaRPr kumimoji="1" lang="ja-JP" altLang="en-US" sz="1600" dirty="0"/>
          </a:p>
        </p:txBody>
      </p:sp>
      <p:sp>
        <p:nvSpPr>
          <p:cNvPr id="20" name="テキスト ボックス 19"/>
          <p:cNvSpPr txBox="1"/>
          <p:nvPr/>
        </p:nvSpPr>
        <p:spPr>
          <a:xfrm>
            <a:off x="123824" y="1059328"/>
            <a:ext cx="8658225" cy="646331"/>
          </a:xfrm>
          <a:prstGeom prst="rect">
            <a:avLst/>
          </a:prstGeom>
          <a:noFill/>
          <a:ln>
            <a:solidFill>
              <a:schemeClr val="tx1"/>
            </a:solidFill>
          </a:ln>
        </p:spPr>
        <p:txBody>
          <a:bodyPr wrap="square" rtlCol="0">
            <a:spAutoFit/>
          </a:bodyPr>
          <a:lstStyle/>
          <a:p>
            <a:pPr marL="542925" indent="-542925"/>
            <a:r>
              <a:rPr kumimoji="1" lang="ja-JP" altLang="en-US" dirty="0" smtClean="0">
                <a:latin typeface="+mn-ea"/>
              </a:rPr>
              <a:t>　○　診断義務付け対象のブロック塀等については、国の補助制度を活用することで、　　　　</a:t>
            </a:r>
            <a:r>
              <a:rPr lang="ja-JP" altLang="en-US" dirty="0">
                <a:latin typeface="+mn-ea"/>
              </a:rPr>
              <a:t>　</a:t>
            </a:r>
            <a:r>
              <a:rPr kumimoji="1" lang="ja-JP" altLang="en-US" dirty="0" smtClean="0">
                <a:latin typeface="+mn-ea"/>
              </a:rPr>
              <a:t>耐震診断は所有者負担なし、除却等は</a:t>
            </a:r>
            <a:r>
              <a:rPr kumimoji="1" lang="en-US" altLang="ja-JP" dirty="0" smtClean="0">
                <a:latin typeface="+mn-ea"/>
              </a:rPr>
              <a:t>1/5</a:t>
            </a:r>
            <a:r>
              <a:rPr kumimoji="1" lang="ja-JP" altLang="en-US" dirty="0" smtClean="0">
                <a:latin typeface="+mn-ea"/>
              </a:rPr>
              <a:t>の</a:t>
            </a:r>
            <a:r>
              <a:rPr lang="ja-JP" altLang="en-US" dirty="0" smtClean="0">
                <a:latin typeface="+mn-ea"/>
              </a:rPr>
              <a:t>負担で可能。</a:t>
            </a:r>
            <a:endParaRPr kumimoji="1" lang="ja-JP" altLang="en-US" dirty="0">
              <a:latin typeface="+mn-ea"/>
            </a:endParaRPr>
          </a:p>
        </p:txBody>
      </p:sp>
      <p:sp>
        <p:nvSpPr>
          <p:cNvPr id="21" name="テキスト ボックス 20"/>
          <p:cNvSpPr txBox="1"/>
          <p:nvPr/>
        </p:nvSpPr>
        <p:spPr>
          <a:xfrm>
            <a:off x="991414" y="4942306"/>
            <a:ext cx="3176588" cy="600164"/>
          </a:xfrm>
          <a:prstGeom prst="rect">
            <a:avLst/>
          </a:prstGeom>
          <a:noFill/>
        </p:spPr>
        <p:txBody>
          <a:bodyPr wrap="square" rtlCol="0">
            <a:spAutoFit/>
          </a:bodyPr>
          <a:lstStyle/>
          <a:p>
            <a:r>
              <a:rPr lang="ja-JP" altLang="en-US" sz="1100" dirty="0"/>
              <a:t>標準的な費用として国土交通大臣が定める</a:t>
            </a:r>
            <a:r>
              <a:rPr lang="ja-JP" altLang="en-US" sz="1100" dirty="0" smtClean="0"/>
              <a:t>額</a:t>
            </a:r>
            <a:endParaRPr lang="en-US" altLang="ja-JP" sz="1100" dirty="0" smtClean="0"/>
          </a:p>
          <a:p>
            <a:r>
              <a:rPr kumimoji="1" lang="ja-JP" altLang="en-US" sz="1100" dirty="0" smtClean="0"/>
              <a:t>延長</a:t>
            </a:r>
            <a:r>
              <a:rPr kumimoji="1" lang="en-US" altLang="ja-JP" sz="1100" dirty="0" smtClean="0"/>
              <a:t>10</a:t>
            </a:r>
            <a:r>
              <a:rPr kumimoji="1" lang="ja-JP" altLang="en-US" sz="1100" dirty="0" err="1" smtClean="0"/>
              <a:t>ｍ</a:t>
            </a:r>
            <a:r>
              <a:rPr kumimoji="1" lang="ja-JP" altLang="en-US" sz="1100" dirty="0" smtClean="0"/>
              <a:t>未満：</a:t>
            </a:r>
            <a:r>
              <a:rPr kumimoji="1" lang="en-US" altLang="ja-JP" sz="1100" dirty="0" smtClean="0"/>
              <a:t>5,000L</a:t>
            </a:r>
            <a:r>
              <a:rPr lang="ja-JP" altLang="en-US" sz="1100" dirty="0"/>
              <a:t>（</a:t>
            </a:r>
            <a:r>
              <a:rPr kumimoji="1" lang="ja-JP" altLang="en-US" sz="1100" dirty="0" smtClean="0"/>
              <a:t>円）</a:t>
            </a:r>
            <a:endParaRPr kumimoji="1" lang="en-US" altLang="ja-JP" sz="1100" dirty="0" smtClean="0"/>
          </a:p>
          <a:p>
            <a:r>
              <a:rPr lang="ja-JP" altLang="en-US" sz="1100" dirty="0" smtClean="0"/>
              <a:t>延長</a:t>
            </a:r>
            <a:r>
              <a:rPr lang="en-US" altLang="ja-JP" sz="1100" dirty="0" smtClean="0"/>
              <a:t>10</a:t>
            </a:r>
            <a:r>
              <a:rPr lang="ja-JP" altLang="en-US" sz="1100" dirty="0" err="1" smtClean="0"/>
              <a:t>ｍ</a:t>
            </a:r>
            <a:r>
              <a:rPr lang="ja-JP" altLang="en-US" sz="1100" dirty="0" smtClean="0"/>
              <a:t>以上：</a:t>
            </a:r>
            <a:r>
              <a:rPr kumimoji="1" lang="en-US" altLang="ja-JP" sz="1100" dirty="0" smtClean="0"/>
              <a:t>48,000+200L</a:t>
            </a:r>
            <a:r>
              <a:rPr kumimoji="1" lang="ja-JP" altLang="en-US" sz="1100" dirty="0" smtClean="0"/>
              <a:t>（円）</a:t>
            </a:r>
            <a:r>
              <a:rPr lang="ja-JP" altLang="en-US" sz="1100" dirty="0"/>
              <a:t>　</a:t>
            </a:r>
            <a:r>
              <a:rPr lang="ja-JP" altLang="en-US" sz="1100" dirty="0" smtClean="0"/>
              <a:t>　</a:t>
            </a:r>
            <a:r>
              <a:rPr lang="en-US" altLang="ja-JP" sz="1100" dirty="0" smtClean="0"/>
              <a:t>L</a:t>
            </a:r>
            <a:r>
              <a:rPr lang="ja-JP" altLang="en-US" sz="1100" dirty="0" smtClean="0"/>
              <a:t>：延長</a:t>
            </a:r>
            <a:endParaRPr kumimoji="1" lang="ja-JP" altLang="en-US" sz="1100" dirty="0"/>
          </a:p>
        </p:txBody>
      </p:sp>
      <p:sp>
        <p:nvSpPr>
          <p:cNvPr id="23" name="テキスト ボックス 22"/>
          <p:cNvSpPr txBox="1"/>
          <p:nvPr/>
        </p:nvSpPr>
        <p:spPr>
          <a:xfrm>
            <a:off x="530225" y="6304824"/>
            <a:ext cx="7810501" cy="338554"/>
          </a:xfrm>
          <a:prstGeom prst="rect">
            <a:avLst/>
          </a:prstGeom>
          <a:noFill/>
        </p:spPr>
        <p:txBody>
          <a:bodyPr wrap="square" rtlCol="0">
            <a:spAutoFit/>
          </a:bodyPr>
          <a:lstStyle/>
          <a:p>
            <a:r>
              <a:rPr kumimoji="1" lang="en-US" altLang="ja-JP" sz="1600" dirty="0" smtClean="0"/>
              <a:t>※</a:t>
            </a:r>
            <a:r>
              <a:rPr kumimoji="1" lang="ja-JP" altLang="en-US" sz="1600" dirty="0" smtClean="0"/>
              <a:t>　義務付け制度とは別に市町村の除却補助に府は今年度まで補助を実施</a:t>
            </a:r>
            <a:endParaRPr kumimoji="1" lang="ja-JP" altLang="en-US" sz="1600" dirty="0"/>
          </a:p>
        </p:txBody>
      </p:sp>
      <p:sp>
        <p:nvSpPr>
          <p:cNvPr id="25" name="テキスト ボックス 24"/>
          <p:cNvSpPr txBox="1"/>
          <p:nvPr/>
        </p:nvSpPr>
        <p:spPr>
          <a:xfrm>
            <a:off x="2278874" y="5659651"/>
            <a:ext cx="5500690" cy="307777"/>
          </a:xfrm>
          <a:prstGeom prst="rect">
            <a:avLst/>
          </a:prstGeom>
          <a:noFill/>
        </p:spPr>
        <p:txBody>
          <a:bodyPr wrap="square" rtlCol="0">
            <a:spAutoFit/>
          </a:bodyPr>
          <a:lstStyle/>
          <a:p>
            <a:r>
              <a:rPr kumimoji="1" lang="ja-JP" altLang="en-US" sz="1400" dirty="0" smtClean="0"/>
              <a:t>限度額（耐震診断、除却等の合計）</a:t>
            </a:r>
            <a:r>
              <a:rPr lang="ja-JP" altLang="en-US" sz="1400" dirty="0"/>
              <a:t>　</a:t>
            </a:r>
            <a:r>
              <a:rPr lang="ja-JP" altLang="en-US" sz="1400" dirty="0" smtClean="0"/>
              <a:t>　　</a:t>
            </a:r>
            <a:r>
              <a:rPr lang="en-US" altLang="ja-JP" sz="1400" dirty="0" smtClean="0"/>
              <a:t>80,000L</a:t>
            </a:r>
            <a:r>
              <a:rPr lang="ja-JP" altLang="en-US" sz="1400" dirty="0" smtClean="0"/>
              <a:t>　（円</a:t>
            </a:r>
            <a:r>
              <a:rPr lang="ja-JP" altLang="en-US" sz="1400" dirty="0"/>
              <a:t>）</a:t>
            </a:r>
            <a:endParaRPr kumimoji="1" lang="ja-JP" altLang="en-US" sz="1400" dirty="0"/>
          </a:p>
        </p:txBody>
      </p:sp>
      <p:sp>
        <p:nvSpPr>
          <p:cNvPr id="36" name="テキスト ボックス 35"/>
          <p:cNvSpPr txBox="1"/>
          <p:nvPr/>
        </p:nvSpPr>
        <p:spPr>
          <a:xfrm>
            <a:off x="602474" y="3799598"/>
            <a:ext cx="1676400" cy="338554"/>
          </a:xfrm>
          <a:prstGeom prst="rect">
            <a:avLst/>
          </a:prstGeom>
          <a:noFill/>
        </p:spPr>
        <p:txBody>
          <a:bodyPr wrap="square" rtlCol="0">
            <a:spAutoFit/>
          </a:bodyPr>
          <a:lstStyle/>
          <a:p>
            <a:r>
              <a:rPr kumimoji="1" lang="ja-JP" altLang="en-US" sz="1600" dirty="0" smtClean="0"/>
              <a:t>耐震診断</a:t>
            </a:r>
            <a:endParaRPr kumimoji="1" lang="ja-JP" altLang="en-US" sz="1600" dirty="0"/>
          </a:p>
        </p:txBody>
      </p:sp>
      <p:sp>
        <p:nvSpPr>
          <p:cNvPr id="37" name="テキスト ボックス 36"/>
          <p:cNvSpPr txBox="1"/>
          <p:nvPr/>
        </p:nvSpPr>
        <p:spPr>
          <a:xfrm>
            <a:off x="4831575" y="3798306"/>
            <a:ext cx="2076449" cy="338554"/>
          </a:xfrm>
          <a:prstGeom prst="rect">
            <a:avLst/>
          </a:prstGeom>
          <a:noFill/>
        </p:spPr>
        <p:txBody>
          <a:bodyPr wrap="square" rtlCol="0">
            <a:spAutoFit/>
          </a:bodyPr>
          <a:lstStyle/>
          <a:p>
            <a:r>
              <a:rPr kumimoji="1" lang="ja-JP" altLang="en-US" sz="1600" dirty="0" smtClean="0"/>
              <a:t>除却・建替え・改修</a:t>
            </a:r>
            <a:endParaRPr kumimoji="1" lang="ja-JP" altLang="en-US" sz="1600" dirty="0"/>
          </a:p>
        </p:txBody>
      </p:sp>
      <p:sp>
        <p:nvSpPr>
          <p:cNvPr id="39" name="正方形/長方形 38"/>
          <p:cNvSpPr/>
          <p:nvPr/>
        </p:nvSpPr>
        <p:spPr>
          <a:xfrm>
            <a:off x="756464" y="4167638"/>
            <a:ext cx="1224000" cy="642910"/>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46" name="正方形/長方形 45"/>
          <p:cNvSpPr/>
          <p:nvPr/>
        </p:nvSpPr>
        <p:spPr>
          <a:xfrm>
            <a:off x="1972526" y="4167638"/>
            <a:ext cx="1224000" cy="64291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47" name="正方形/長方形 46"/>
          <p:cNvSpPr/>
          <p:nvPr/>
        </p:nvSpPr>
        <p:spPr>
          <a:xfrm>
            <a:off x="3164663" y="4168930"/>
            <a:ext cx="1224000" cy="64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31" name="テキスト ボックス 30"/>
          <p:cNvSpPr txBox="1"/>
          <p:nvPr/>
        </p:nvSpPr>
        <p:spPr>
          <a:xfrm>
            <a:off x="843382" y="4194034"/>
            <a:ext cx="962025" cy="523220"/>
          </a:xfrm>
          <a:prstGeom prst="rect">
            <a:avLst/>
          </a:prstGeom>
          <a:noFill/>
        </p:spPr>
        <p:txBody>
          <a:bodyPr wrap="square" rtlCol="0">
            <a:spAutoFit/>
          </a:bodyPr>
          <a:lstStyle/>
          <a:p>
            <a:pPr algn="ctr"/>
            <a:r>
              <a:rPr kumimoji="1" lang="ja-JP" altLang="en-US" sz="1400" dirty="0" smtClean="0">
                <a:solidFill>
                  <a:schemeClr val="bg1"/>
                </a:solidFill>
              </a:rPr>
              <a:t>国</a:t>
            </a:r>
            <a:endParaRPr kumimoji="1" lang="en-US" altLang="ja-JP" sz="1400" dirty="0" smtClean="0">
              <a:solidFill>
                <a:schemeClr val="bg1"/>
              </a:solidFill>
            </a:endParaRPr>
          </a:p>
          <a:p>
            <a:pPr algn="ctr"/>
            <a:r>
              <a:rPr lang="en-US" altLang="ja-JP" sz="1400" dirty="0">
                <a:solidFill>
                  <a:schemeClr val="bg1"/>
                </a:solidFill>
              </a:rPr>
              <a:t>1</a:t>
            </a:r>
            <a:r>
              <a:rPr lang="en-US" altLang="ja-JP" sz="1400" dirty="0" smtClean="0">
                <a:solidFill>
                  <a:schemeClr val="bg1"/>
                </a:solidFill>
              </a:rPr>
              <a:t>/3</a:t>
            </a:r>
            <a:endParaRPr kumimoji="1" lang="ja-JP" altLang="en-US" sz="1400" dirty="0">
              <a:solidFill>
                <a:schemeClr val="bg1"/>
              </a:solidFill>
            </a:endParaRPr>
          </a:p>
        </p:txBody>
      </p:sp>
      <p:sp>
        <p:nvSpPr>
          <p:cNvPr id="32" name="テキスト ボックス 31"/>
          <p:cNvSpPr txBox="1"/>
          <p:nvPr/>
        </p:nvSpPr>
        <p:spPr>
          <a:xfrm>
            <a:off x="2098696" y="4217394"/>
            <a:ext cx="962025" cy="523220"/>
          </a:xfrm>
          <a:prstGeom prst="rect">
            <a:avLst/>
          </a:prstGeom>
          <a:noFill/>
        </p:spPr>
        <p:txBody>
          <a:bodyPr wrap="square" rtlCol="0">
            <a:spAutoFit/>
          </a:bodyPr>
          <a:lstStyle/>
          <a:p>
            <a:pPr algn="ctr"/>
            <a:r>
              <a:rPr lang="ja-JP" altLang="en-US" sz="1400" dirty="0" smtClean="0"/>
              <a:t>府</a:t>
            </a:r>
            <a:endParaRPr lang="en-US" altLang="ja-JP" sz="1400" dirty="0" smtClean="0"/>
          </a:p>
          <a:p>
            <a:pPr algn="ctr"/>
            <a:r>
              <a:rPr lang="en-US" altLang="ja-JP" sz="1400" dirty="0"/>
              <a:t>1</a:t>
            </a:r>
            <a:r>
              <a:rPr lang="en-US" altLang="ja-JP" sz="1400" dirty="0" smtClean="0"/>
              <a:t>/3</a:t>
            </a:r>
            <a:endParaRPr kumimoji="1" lang="ja-JP" altLang="en-US" sz="1400" dirty="0"/>
          </a:p>
        </p:txBody>
      </p:sp>
      <p:sp>
        <p:nvSpPr>
          <p:cNvPr id="49" name="テキスト ボックス 48"/>
          <p:cNvSpPr txBox="1"/>
          <p:nvPr/>
        </p:nvSpPr>
        <p:spPr>
          <a:xfrm>
            <a:off x="3295650" y="4222718"/>
            <a:ext cx="962025" cy="523220"/>
          </a:xfrm>
          <a:prstGeom prst="rect">
            <a:avLst/>
          </a:prstGeom>
          <a:noFill/>
        </p:spPr>
        <p:txBody>
          <a:bodyPr wrap="square" rtlCol="0">
            <a:spAutoFit/>
          </a:bodyPr>
          <a:lstStyle/>
          <a:p>
            <a:pPr algn="ctr"/>
            <a:r>
              <a:rPr lang="ja-JP" altLang="en-US" sz="1400" dirty="0" smtClean="0"/>
              <a:t>所有者</a:t>
            </a:r>
            <a:r>
              <a:rPr lang="en-US" altLang="ja-JP" sz="1400" dirty="0" smtClean="0"/>
              <a:t>1/3</a:t>
            </a:r>
            <a:endParaRPr kumimoji="1" lang="ja-JP" altLang="en-US" sz="1400" dirty="0"/>
          </a:p>
        </p:txBody>
      </p:sp>
      <p:sp>
        <p:nvSpPr>
          <p:cNvPr id="50" name="正方形/長方形 49"/>
          <p:cNvSpPr/>
          <p:nvPr/>
        </p:nvSpPr>
        <p:spPr>
          <a:xfrm>
            <a:off x="4865689" y="4156166"/>
            <a:ext cx="1224000" cy="642910"/>
          </a:xfrm>
          <a:prstGeom prst="rect">
            <a:avLst/>
          </a:prstGeom>
          <a:solidFill>
            <a:schemeClr val="accent4">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1" name="正方形/長方形 50"/>
          <p:cNvSpPr/>
          <p:nvPr/>
        </p:nvSpPr>
        <p:spPr>
          <a:xfrm>
            <a:off x="6081751" y="4156166"/>
            <a:ext cx="1224000" cy="642910"/>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2" name="正方形/長方形 51"/>
          <p:cNvSpPr/>
          <p:nvPr/>
        </p:nvSpPr>
        <p:spPr>
          <a:xfrm>
            <a:off x="7273888" y="4156711"/>
            <a:ext cx="1224000" cy="642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3" name="テキスト ボックス 52"/>
          <p:cNvSpPr txBox="1"/>
          <p:nvPr/>
        </p:nvSpPr>
        <p:spPr>
          <a:xfrm>
            <a:off x="4952607" y="4207962"/>
            <a:ext cx="962025" cy="523220"/>
          </a:xfrm>
          <a:prstGeom prst="rect">
            <a:avLst/>
          </a:prstGeom>
          <a:noFill/>
        </p:spPr>
        <p:txBody>
          <a:bodyPr wrap="square" rtlCol="0">
            <a:spAutoFit/>
          </a:bodyPr>
          <a:lstStyle/>
          <a:p>
            <a:pPr algn="ctr"/>
            <a:r>
              <a:rPr kumimoji="1" lang="ja-JP" altLang="en-US" sz="1400" dirty="0" smtClean="0">
                <a:solidFill>
                  <a:schemeClr val="bg1"/>
                </a:solidFill>
              </a:rPr>
              <a:t>国</a:t>
            </a:r>
            <a:endParaRPr kumimoji="1" lang="en-US" altLang="ja-JP" sz="1400" dirty="0" smtClean="0">
              <a:solidFill>
                <a:schemeClr val="bg1"/>
              </a:solidFill>
            </a:endParaRPr>
          </a:p>
          <a:p>
            <a:pPr algn="ctr"/>
            <a:r>
              <a:rPr lang="en-US" altLang="ja-JP" sz="1400" dirty="0">
                <a:solidFill>
                  <a:schemeClr val="bg1"/>
                </a:solidFill>
              </a:rPr>
              <a:t>1</a:t>
            </a:r>
            <a:r>
              <a:rPr lang="en-US" altLang="ja-JP" sz="1400" dirty="0" smtClean="0">
                <a:solidFill>
                  <a:schemeClr val="bg1"/>
                </a:solidFill>
              </a:rPr>
              <a:t>/3</a:t>
            </a:r>
            <a:endParaRPr kumimoji="1" lang="ja-JP" altLang="en-US" sz="1400" dirty="0">
              <a:solidFill>
                <a:schemeClr val="bg1"/>
              </a:solidFill>
            </a:endParaRPr>
          </a:p>
        </p:txBody>
      </p:sp>
      <p:sp>
        <p:nvSpPr>
          <p:cNvPr id="54" name="テキスト ボックス 53"/>
          <p:cNvSpPr txBox="1"/>
          <p:nvPr/>
        </p:nvSpPr>
        <p:spPr>
          <a:xfrm>
            <a:off x="6207921" y="4205922"/>
            <a:ext cx="962025" cy="523220"/>
          </a:xfrm>
          <a:prstGeom prst="rect">
            <a:avLst/>
          </a:prstGeom>
          <a:noFill/>
        </p:spPr>
        <p:txBody>
          <a:bodyPr wrap="square" rtlCol="0">
            <a:spAutoFit/>
          </a:bodyPr>
          <a:lstStyle/>
          <a:p>
            <a:pPr algn="ctr"/>
            <a:r>
              <a:rPr lang="ja-JP" altLang="en-US" sz="1400" dirty="0" smtClean="0"/>
              <a:t>府</a:t>
            </a:r>
            <a:endParaRPr lang="en-US" altLang="ja-JP" sz="1400" dirty="0" smtClean="0"/>
          </a:p>
          <a:p>
            <a:pPr algn="ctr"/>
            <a:r>
              <a:rPr lang="en-US" altLang="ja-JP" sz="1400" dirty="0"/>
              <a:t>1</a:t>
            </a:r>
            <a:r>
              <a:rPr lang="en-US" altLang="ja-JP" sz="1400" dirty="0" smtClean="0"/>
              <a:t>/3</a:t>
            </a:r>
            <a:endParaRPr kumimoji="1" lang="ja-JP" altLang="en-US" sz="1400" dirty="0"/>
          </a:p>
        </p:txBody>
      </p:sp>
      <p:sp>
        <p:nvSpPr>
          <p:cNvPr id="55" name="テキスト ボックス 54"/>
          <p:cNvSpPr txBox="1"/>
          <p:nvPr/>
        </p:nvSpPr>
        <p:spPr>
          <a:xfrm>
            <a:off x="7404875" y="4211246"/>
            <a:ext cx="962025" cy="523220"/>
          </a:xfrm>
          <a:prstGeom prst="rect">
            <a:avLst/>
          </a:prstGeom>
          <a:noFill/>
        </p:spPr>
        <p:txBody>
          <a:bodyPr wrap="square" rtlCol="0">
            <a:spAutoFit/>
          </a:bodyPr>
          <a:lstStyle/>
          <a:p>
            <a:pPr algn="ctr"/>
            <a:r>
              <a:rPr lang="ja-JP" altLang="en-US" sz="1400" dirty="0" smtClean="0"/>
              <a:t>所有者</a:t>
            </a:r>
            <a:r>
              <a:rPr lang="en-US" altLang="ja-JP" sz="1400" dirty="0" smtClean="0"/>
              <a:t>1/3</a:t>
            </a:r>
            <a:endParaRPr kumimoji="1" lang="ja-JP" altLang="en-US" sz="1400" dirty="0"/>
          </a:p>
        </p:txBody>
      </p:sp>
      <p:sp>
        <p:nvSpPr>
          <p:cNvPr id="56" name="テキスト ボックス 55"/>
          <p:cNvSpPr txBox="1"/>
          <p:nvPr/>
        </p:nvSpPr>
        <p:spPr>
          <a:xfrm>
            <a:off x="393327" y="3442953"/>
            <a:ext cx="5794376" cy="369332"/>
          </a:xfrm>
          <a:prstGeom prst="rect">
            <a:avLst/>
          </a:prstGeom>
          <a:noFill/>
        </p:spPr>
        <p:txBody>
          <a:bodyPr wrap="square" rtlCol="0">
            <a:spAutoFit/>
          </a:bodyPr>
          <a:lstStyle/>
          <a:p>
            <a:r>
              <a:rPr kumimoji="1" lang="ja-JP" altLang="en-US" dirty="0" smtClean="0"/>
              <a:t>義務付け対象以外</a:t>
            </a:r>
            <a:endParaRPr kumimoji="1" lang="ja-JP" altLang="en-US" dirty="0"/>
          </a:p>
        </p:txBody>
      </p:sp>
      <p:sp>
        <p:nvSpPr>
          <p:cNvPr id="40" name="テキスト ボックス 39"/>
          <p:cNvSpPr txBox="1"/>
          <p:nvPr/>
        </p:nvSpPr>
        <p:spPr>
          <a:xfrm>
            <a:off x="299338" y="1858718"/>
            <a:ext cx="5794376" cy="369332"/>
          </a:xfrm>
          <a:prstGeom prst="rect">
            <a:avLst/>
          </a:prstGeom>
          <a:noFill/>
        </p:spPr>
        <p:txBody>
          <a:bodyPr wrap="square" rtlCol="0">
            <a:spAutoFit/>
          </a:bodyPr>
          <a:lstStyle/>
          <a:p>
            <a:r>
              <a:rPr kumimoji="1" lang="ja-JP" altLang="en-US" dirty="0" smtClean="0"/>
              <a:t>診断義務付け対象</a:t>
            </a:r>
            <a:endParaRPr kumimoji="1" lang="ja-JP" altLang="en-US" dirty="0"/>
          </a:p>
        </p:txBody>
      </p:sp>
      <p:sp>
        <p:nvSpPr>
          <p:cNvPr id="38" name="大かっこ 37"/>
          <p:cNvSpPr/>
          <p:nvPr/>
        </p:nvSpPr>
        <p:spPr>
          <a:xfrm>
            <a:off x="393327" y="3402652"/>
            <a:ext cx="8388722" cy="1539011"/>
          </a:xfrm>
          <a:prstGeom prst="bracketPair">
            <a:avLst>
              <a:gd name="adj" fmla="val 79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1263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テキスト ボックス 59"/>
          <p:cNvSpPr txBox="1"/>
          <p:nvPr/>
        </p:nvSpPr>
        <p:spPr>
          <a:xfrm>
            <a:off x="5685777" y="2108119"/>
            <a:ext cx="3241963" cy="432000"/>
          </a:xfrm>
          <a:prstGeom prst="homePlate">
            <a:avLst>
              <a:gd name="adj" fmla="val 73519"/>
            </a:avLst>
          </a:prstGeom>
          <a:gradFill>
            <a:gsLst>
              <a:gs pos="0">
                <a:srgbClr val="0070C0"/>
              </a:gs>
              <a:gs pos="97000">
                <a:schemeClr val="bg1">
                  <a:lumMod val="95000"/>
                </a:schemeClr>
              </a:gs>
            </a:gsLst>
            <a:lin ang="0" scaled="1"/>
          </a:gradFill>
          <a:ln w="38100">
            <a:noFill/>
          </a:ln>
        </p:spPr>
        <p:txBody>
          <a:bodyPr wrap="square" lIns="36000" tIns="0" rIns="36000" bIns="0" rtlCol="0" anchor="ctr" anchorCtr="0">
            <a:noAutofit/>
          </a:bodyPr>
          <a:lstStyle/>
          <a:p>
            <a:pPr algn="ctr"/>
            <a:r>
              <a:rPr kumimoji="1" lang="ja-JP" altLang="en-US" sz="1400" dirty="0" smtClean="0"/>
              <a:t>義務付け対象</a:t>
            </a:r>
            <a:endParaRPr kumimoji="1" lang="ja-JP" altLang="en-US" sz="1400" dirty="0"/>
          </a:p>
        </p:txBody>
      </p:sp>
      <p:sp>
        <p:nvSpPr>
          <p:cNvPr id="54" name="テキスト ボックス 53"/>
          <p:cNvSpPr txBox="1"/>
          <p:nvPr/>
        </p:nvSpPr>
        <p:spPr>
          <a:xfrm>
            <a:off x="2620629" y="2116292"/>
            <a:ext cx="3060000" cy="432000"/>
          </a:xfrm>
          <a:prstGeom prst="rect">
            <a:avLst/>
          </a:prstGeom>
          <a:solidFill>
            <a:srgbClr val="00B050"/>
          </a:solidFill>
          <a:ln w="38100">
            <a:solidFill>
              <a:schemeClr val="tx1"/>
            </a:solidFill>
          </a:ln>
        </p:spPr>
        <p:txBody>
          <a:bodyPr wrap="square" lIns="36000" tIns="0" rIns="36000" bIns="0" rtlCol="0" anchor="ctr" anchorCtr="0">
            <a:noAutofit/>
          </a:bodyPr>
          <a:lstStyle/>
          <a:p>
            <a:pPr algn="ctr"/>
            <a:r>
              <a:rPr kumimoji="1" lang="ja-JP" altLang="en-US" sz="1400" dirty="0" smtClean="0"/>
              <a:t>義務付け対象とすることができる</a:t>
            </a:r>
            <a:endParaRPr kumimoji="1" lang="ja-JP" altLang="en-US" sz="1400" dirty="0"/>
          </a:p>
        </p:txBody>
      </p:sp>
      <p:sp>
        <p:nvSpPr>
          <p:cNvPr id="71" name="正方形/長方形 70"/>
          <p:cNvSpPr/>
          <p:nvPr/>
        </p:nvSpPr>
        <p:spPr>
          <a:xfrm>
            <a:off x="3217544" y="2060990"/>
            <a:ext cx="17798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p:txBody>
          <a:bodyPr/>
          <a:lstStyle/>
          <a:p>
            <a:r>
              <a:rPr kumimoji="1" lang="ja-JP" altLang="en-US" dirty="0" smtClean="0"/>
              <a:t>義務付け対象となるブロック塀等の規模</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a:t>
            </a:fld>
            <a:endParaRPr lang="en-US" altLang="ja-JP" dirty="0">
              <a:solidFill>
                <a:srgbClr val="000000"/>
              </a:solidFill>
            </a:endParaRPr>
          </a:p>
        </p:txBody>
      </p:sp>
      <p:sp>
        <p:nvSpPr>
          <p:cNvPr id="11" name="テキスト ボックス 10"/>
          <p:cNvSpPr txBox="1"/>
          <p:nvPr/>
        </p:nvSpPr>
        <p:spPr>
          <a:xfrm>
            <a:off x="6566621" y="4474666"/>
            <a:ext cx="2182198" cy="461665"/>
          </a:xfrm>
          <a:prstGeom prst="rect">
            <a:avLst/>
          </a:prstGeom>
          <a:noFill/>
          <a:ln>
            <a:solidFill>
              <a:srgbClr val="FF0000"/>
            </a:solidFill>
          </a:ln>
        </p:spPr>
        <p:txBody>
          <a:bodyPr wrap="square" rtlCol="0">
            <a:spAutoFit/>
          </a:bodyPr>
          <a:lstStyle/>
          <a:p>
            <a:pPr marL="360000" indent="-360000"/>
            <a:r>
              <a:rPr kumimoji="1" lang="ja-JP" altLang="en-US" sz="1200" b="1" dirty="0" smtClean="0"/>
              <a:t>例１　道路幅員</a:t>
            </a:r>
            <a:r>
              <a:rPr kumimoji="1" lang="en-US" altLang="ja-JP" sz="1200" b="1" dirty="0" smtClean="0"/>
              <a:t>12m</a:t>
            </a:r>
            <a:r>
              <a:rPr kumimoji="1" lang="ja-JP" altLang="en-US" sz="1200" b="1" dirty="0" err="1" smtClean="0"/>
              <a:t>、</a:t>
            </a:r>
            <a:r>
              <a:rPr kumimoji="1" lang="ja-JP" altLang="en-US" sz="1200" b="1" dirty="0" smtClean="0"/>
              <a:t>セットバック</a:t>
            </a:r>
            <a:r>
              <a:rPr kumimoji="1" lang="en-US" altLang="ja-JP" sz="1200" b="1" dirty="0" smtClean="0"/>
              <a:t>1m</a:t>
            </a:r>
            <a:r>
              <a:rPr kumimoji="1" lang="ja-JP" altLang="en-US" sz="1200" b="1" dirty="0" smtClean="0"/>
              <a:t>の場合</a:t>
            </a:r>
            <a:endParaRPr kumimoji="1" lang="ja-JP" altLang="en-US" sz="1200" b="1" dirty="0"/>
          </a:p>
        </p:txBody>
      </p:sp>
      <p:sp>
        <p:nvSpPr>
          <p:cNvPr id="12" name="テキスト ボックス 11"/>
          <p:cNvSpPr txBox="1"/>
          <p:nvPr/>
        </p:nvSpPr>
        <p:spPr>
          <a:xfrm>
            <a:off x="6568196" y="5335682"/>
            <a:ext cx="2180623" cy="461665"/>
          </a:xfrm>
          <a:prstGeom prst="rect">
            <a:avLst/>
          </a:prstGeom>
          <a:noFill/>
          <a:ln>
            <a:solidFill>
              <a:srgbClr val="00B050"/>
            </a:solidFill>
          </a:ln>
        </p:spPr>
        <p:txBody>
          <a:bodyPr wrap="square" rtlCol="0">
            <a:spAutoFit/>
          </a:bodyPr>
          <a:lstStyle/>
          <a:p>
            <a:pPr marL="360000" indent="-360000"/>
            <a:r>
              <a:rPr kumimoji="1" lang="ja-JP" altLang="en-US" sz="1200" b="1" dirty="0" smtClean="0"/>
              <a:t>例２　知事が道路幅員の２分の１を２ｍと定めた場合</a:t>
            </a:r>
            <a:endParaRPr kumimoji="1" lang="ja-JP" altLang="en-US" sz="1200" b="1" dirty="0"/>
          </a:p>
        </p:txBody>
      </p:sp>
      <p:sp>
        <p:nvSpPr>
          <p:cNvPr id="13" name="テキスト ボックス 12"/>
          <p:cNvSpPr txBox="1"/>
          <p:nvPr/>
        </p:nvSpPr>
        <p:spPr>
          <a:xfrm>
            <a:off x="203200" y="1326016"/>
            <a:ext cx="100794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rPr>
              <a:t>「長さ」</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9700" y="3394551"/>
            <a:ext cx="1254851" cy="400110"/>
          </a:xfrm>
          <a:prstGeom prst="rect">
            <a:avLst/>
          </a:prstGeom>
          <a:noFill/>
        </p:spPr>
        <p:txBody>
          <a:bodyPr wrap="square" rtlCol="0">
            <a:spAutoFit/>
          </a:bodyPr>
          <a:lstStyle>
            <a:defPPr>
              <a:defRPr lang="ja-JP"/>
            </a:defPPr>
            <a:lvl1pPr>
              <a:defRPr sz="2400" b="1">
                <a:latin typeface="Meiryo UI" panose="020B0604030504040204" pitchFamily="50" charset="-128"/>
                <a:ea typeface="Meiryo UI" panose="020B0604030504040204" pitchFamily="50" charset="-128"/>
              </a:defRPr>
            </a:lvl1pPr>
          </a:lstStyle>
          <a:p>
            <a:r>
              <a:rPr lang="ja-JP" altLang="en-US" sz="2000" dirty="0" smtClean="0"/>
              <a:t>「高さ」</a:t>
            </a:r>
            <a:endParaRPr lang="ja-JP" altLang="en-US" sz="2000" dirty="0"/>
          </a:p>
        </p:txBody>
      </p:sp>
      <p:sp>
        <p:nvSpPr>
          <p:cNvPr id="32" name="フローチャート: 論理積ゲート 31"/>
          <p:cNvSpPr/>
          <p:nvPr/>
        </p:nvSpPr>
        <p:spPr>
          <a:xfrm rot="16200000">
            <a:off x="2808772" y="3939242"/>
            <a:ext cx="72000" cy="4320000"/>
          </a:xfrm>
          <a:prstGeom prst="flowChartDelay">
            <a:avLst/>
          </a:prstGeom>
          <a:solidFill>
            <a:schemeClr val="accent4">
              <a:lumMod val="95000"/>
              <a:lumOff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0" name="直線コネクタ 39"/>
          <p:cNvCxnSpPr/>
          <p:nvPr/>
        </p:nvCxnSpPr>
        <p:spPr>
          <a:xfrm flipV="1">
            <a:off x="1749387" y="5839578"/>
            <a:ext cx="0" cy="72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909387" y="5803578"/>
            <a:ext cx="0" cy="54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556732" y="4936331"/>
            <a:ext cx="2268000" cy="276999"/>
          </a:xfrm>
          <a:prstGeom prst="rect">
            <a:avLst/>
          </a:prstGeom>
          <a:noFill/>
        </p:spPr>
        <p:txBody>
          <a:bodyPr wrap="square" rtlCol="0">
            <a:spAutoFit/>
          </a:bodyPr>
          <a:lstStyle/>
          <a:p>
            <a:r>
              <a:rPr lang="ja-JP" altLang="en-US" sz="1200" dirty="0" smtClean="0"/>
              <a:t>高さ　（</a:t>
            </a:r>
            <a:r>
              <a:rPr lang="en-US" altLang="ja-JP" sz="1200" dirty="0" smtClean="0"/>
              <a:t>6m</a:t>
            </a:r>
            <a:r>
              <a:rPr lang="ja-JP" altLang="en-US" sz="1200" dirty="0" smtClean="0"/>
              <a:t>＋</a:t>
            </a:r>
            <a:r>
              <a:rPr lang="en-US" altLang="ja-JP" sz="1200" dirty="0" smtClean="0"/>
              <a:t>1m</a:t>
            </a:r>
            <a:r>
              <a:rPr lang="ja-JP" altLang="en-US" sz="1200" dirty="0" smtClean="0"/>
              <a:t>）</a:t>
            </a:r>
            <a:r>
              <a:rPr lang="en-US" altLang="ja-JP" sz="1200" dirty="0" smtClean="0"/>
              <a:t>÷2.5</a:t>
            </a:r>
            <a:r>
              <a:rPr lang="ja-JP" altLang="en-US" sz="1200" dirty="0" smtClean="0"/>
              <a:t>＝</a:t>
            </a:r>
            <a:r>
              <a:rPr lang="en-US" altLang="ja-JP" sz="1200" dirty="0" smtClean="0"/>
              <a:t>2.8m</a:t>
            </a:r>
            <a:endParaRPr kumimoji="1" lang="ja-JP" altLang="en-US" sz="1200" dirty="0"/>
          </a:p>
        </p:txBody>
      </p:sp>
      <p:sp>
        <p:nvSpPr>
          <p:cNvPr id="44" name="正方形/長方形 43"/>
          <p:cNvSpPr/>
          <p:nvPr/>
        </p:nvSpPr>
        <p:spPr>
          <a:xfrm>
            <a:off x="5004772" y="5989142"/>
            <a:ext cx="1188000" cy="108000"/>
          </a:xfrm>
          <a:prstGeom prst="rect">
            <a:avLst/>
          </a:prstGeom>
          <a:solidFill>
            <a:srgbClr val="CC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p:cNvSpPr txBox="1"/>
          <p:nvPr/>
        </p:nvSpPr>
        <p:spPr>
          <a:xfrm>
            <a:off x="6556732" y="5792878"/>
            <a:ext cx="2268000" cy="252000"/>
          </a:xfrm>
          <a:prstGeom prst="rect">
            <a:avLst/>
          </a:prstGeom>
          <a:noFill/>
        </p:spPr>
        <p:txBody>
          <a:bodyPr wrap="square" rtlCol="0">
            <a:spAutoFit/>
          </a:bodyPr>
          <a:lstStyle/>
          <a:p>
            <a:r>
              <a:rPr lang="ja-JP" altLang="en-US" sz="1200" dirty="0" smtClean="0"/>
              <a:t>高さ　（</a:t>
            </a:r>
            <a:r>
              <a:rPr lang="en-US" altLang="ja-JP" sz="1200" dirty="0" smtClean="0"/>
              <a:t>2m+0m</a:t>
            </a:r>
            <a:r>
              <a:rPr lang="ja-JP" altLang="en-US" sz="1200" dirty="0" smtClean="0"/>
              <a:t>）</a:t>
            </a:r>
            <a:r>
              <a:rPr lang="en-US" altLang="ja-JP" sz="1200" dirty="0" smtClean="0"/>
              <a:t>÷2.5</a:t>
            </a:r>
            <a:r>
              <a:rPr lang="ja-JP" altLang="en-US" sz="1200" dirty="0" smtClean="0"/>
              <a:t>＝</a:t>
            </a:r>
            <a:r>
              <a:rPr lang="en-US" altLang="ja-JP" sz="1200" dirty="0" smtClean="0"/>
              <a:t>0.8m</a:t>
            </a:r>
            <a:endParaRPr kumimoji="1" lang="ja-JP" altLang="en-US" sz="1200" dirty="0"/>
          </a:p>
        </p:txBody>
      </p:sp>
      <p:sp>
        <p:nvSpPr>
          <p:cNvPr id="53" name="テキスト ボックス 52"/>
          <p:cNvSpPr txBox="1"/>
          <p:nvPr/>
        </p:nvSpPr>
        <p:spPr>
          <a:xfrm>
            <a:off x="4091767" y="6193043"/>
            <a:ext cx="700833" cy="276999"/>
          </a:xfrm>
          <a:prstGeom prst="rect">
            <a:avLst/>
          </a:prstGeom>
          <a:noFill/>
        </p:spPr>
        <p:txBody>
          <a:bodyPr wrap="none" rtlCol="0">
            <a:spAutoFit/>
          </a:bodyPr>
          <a:lstStyle/>
          <a:p>
            <a:r>
              <a:rPr kumimoji="1" lang="en-US" altLang="ja-JP" sz="1200" dirty="0" smtClean="0"/>
              <a:t>L/2=2m</a:t>
            </a:r>
            <a:endParaRPr kumimoji="1" lang="ja-JP" altLang="en-US" sz="1200" dirty="0"/>
          </a:p>
        </p:txBody>
      </p:sp>
      <p:cxnSp>
        <p:nvCxnSpPr>
          <p:cNvPr id="55" name="直線矢印コネクタ 54"/>
          <p:cNvCxnSpPr/>
          <p:nvPr/>
        </p:nvCxnSpPr>
        <p:spPr>
          <a:xfrm>
            <a:off x="3909387" y="6240348"/>
            <a:ext cx="1080000" cy="0"/>
          </a:xfrm>
          <a:prstGeom prst="straightConnector1">
            <a:avLst/>
          </a:prstGeom>
          <a:ln>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573054" y="6475040"/>
            <a:ext cx="1717137" cy="276999"/>
          </a:xfrm>
          <a:prstGeom prst="rect">
            <a:avLst/>
          </a:prstGeom>
          <a:noFill/>
        </p:spPr>
        <p:txBody>
          <a:bodyPr wrap="none" rtlCol="0">
            <a:spAutoFit/>
          </a:bodyPr>
          <a:lstStyle/>
          <a:p>
            <a:r>
              <a:rPr lang="ja-JP" altLang="en-US" sz="1200" dirty="0" smtClean="0"/>
              <a:t>幅員</a:t>
            </a:r>
            <a:r>
              <a:rPr lang="en-US" altLang="ja-JP" sz="1200" dirty="0" smtClean="0"/>
              <a:t>12m</a:t>
            </a:r>
            <a:r>
              <a:rPr lang="ja-JP" altLang="en-US" sz="1200" dirty="0" smtClean="0"/>
              <a:t>道路　</a:t>
            </a:r>
            <a:r>
              <a:rPr lang="en-US" altLang="ja-JP" sz="1200" dirty="0" smtClean="0"/>
              <a:t>L/2=6m</a:t>
            </a:r>
            <a:endParaRPr kumimoji="1" lang="ja-JP" altLang="en-US" sz="1200" dirty="0"/>
          </a:p>
        </p:txBody>
      </p:sp>
      <p:cxnSp>
        <p:nvCxnSpPr>
          <p:cNvPr id="57" name="直線矢印コネクタ 56"/>
          <p:cNvCxnSpPr/>
          <p:nvPr/>
        </p:nvCxnSpPr>
        <p:spPr>
          <a:xfrm>
            <a:off x="1749387" y="6462475"/>
            <a:ext cx="3240000"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5046533" y="6462189"/>
            <a:ext cx="397866" cy="276999"/>
          </a:xfrm>
          <a:prstGeom prst="rect">
            <a:avLst/>
          </a:prstGeom>
          <a:noFill/>
        </p:spPr>
        <p:txBody>
          <a:bodyPr wrap="none" rtlCol="0">
            <a:spAutoFit/>
          </a:bodyPr>
          <a:lstStyle/>
          <a:p>
            <a:r>
              <a:rPr lang="en-US" altLang="ja-JP" sz="1200" dirty="0"/>
              <a:t>1</a:t>
            </a:r>
            <a:r>
              <a:rPr kumimoji="1" lang="en-US" altLang="ja-JP" sz="1200" dirty="0" smtClean="0"/>
              <a:t>m</a:t>
            </a:r>
            <a:endParaRPr kumimoji="1" lang="ja-JP" altLang="en-US" sz="1200" dirty="0"/>
          </a:p>
        </p:txBody>
      </p:sp>
      <p:sp>
        <p:nvSpPr>
          <p:cNvPr id="48" name="テキスト ボックス 47"/>
          <p:cNvSpPr txBox="1"/>
          <p:nvPr/>
        </p:nvSpPr>
        <p:spPr>
          <a:xfrm>
            <a:off x="2363941" y="1845140"/>
            <a:ext cx="552787" cy="307777"/>
          </a:xfrm>
          <a:prstGeom prst="rect">
            <a:avLst/>
          </a:prstGeom>
          <a:noFill/>
        </p:spPr>
        <p:txBody>
          <a:bodyPr wrap="square" rtlCol="0">
            <a:spAutoFit/>
          </a:bodyPr>
          <a:lstStyle/>
          <a:p>
            <a:pPr algn="ctr"/>
            <a:r>
              <a:rPr lang="en-US" altLang="ja-JP" sz="1400" dirty="0" smtClean="0"/>
              <a:t>8m</a:t>
            </a:r>
            <a:endParaRPr lang="ja-JP" altLang="en-US" sz="1400" dirty="0"/>
          </a:p>
        </p:txBody>
      </p:sp>
      <p:cxnSp>
        <p:nvCxnSpPr>
          <p:cNvPr id="59" name="直線コネクタ 58"/>
          <p:cNvCxnSpPr/>
          <p:nvPr/>
        </p:nvCxnSpPr>
        <p:spPr>
          <a:xfrm>
            <a:off x="1185173" y="2116292"/>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185173" y="2548292"/>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1175913" y="2116292"/>
            <a:ext cx="1440000" cy="432000"/>
          </a:xfrm>
          <a:prstGeom prst="rect">
            <a:avLst/>
          </a:prstGeom>
          <a:solidFill>
            <a:srgbClr val="FF6600"/>
          </a:solidFill>
          <a:ln w="38100">
            <a:solidFill>
              <a:schemeClr val="tx1"/>
            </a:solidFill>
          </a:ln>
        </p:spPr>
        <p:txBody>
          <a:bodyPr wrap="square" lIns="36000" tIns="0" rIns="36000" bIns="0" rtlCol="0" anchor="ctr" anchorCtr="0">
            <a:noAutofit/>
          </a:bodyPr>
          <a:lstStyle/>
          <a:p>
            <a:pPr algn="ctr"/>
            <a:r>
              <a:rPr kumimoji="1" lang="ja-JP" altLang="en-US" sz="1400" dirty="0" smtClean="0"/>
              <a:t>義務付け対象</a:t>
            </a:r>
            <a:endParaRPr kumimoji="1" lang="en-US" altLang="ja-JP" sz="1400" dirty="0" smtClean="0"/>
          </a:p>
          <a:p>
            <a:pPr algn="ctr"/>
            <a:r>
              <a:rPr kumimoji="1" lang="ja-JP" altLang="en-US" sz="1400" dirty="0" smtClean="0"/>
              <a:t>にできない</a:t>
            </a:r>
            <a:endParaRPr kumimoji="1" lang="ja-JP" altLang="en-US" sz="1400" dirty="0"/>
          </a:p>
        </p:txBody>
      </p:sp>
      <p:sp>
        <p:nvSpPr>
          <p:cNvPr id="74" name="テキスト ボックス 73"/>
          <p:cNvSpPr txBox="1"/>
          <p:nvPr/>
        </p:nvSpPr>
        <p:spPr>
          <a:xfrm>
            <a:off x="6092783" y="2628994"/>
            <a:ext cx="1730458" cy="523220"/>
          </a:xfrm>
          <a:prstGeom prst="rect">
            <a:avLst/>
          </a:prstGeom>
          <a:noFill/>
        </p:spPr>
        <p:txBody>
          <a:bodyPr wrap="square" rtlCol="0">
            <a:spAutoFit/>
          </a:bodyPr>
          <a:lstStyle/>
          <a:p>
            <a:r>
              <a:rPr kumimoji="1" lang="en-US" altLang="ja-JP" sz="1400" dirty="0" smtClean="0"/>
              <a:t>25m</a:t>
            </a:r>
            <a:r>
              <a:rPr kumimoji="1" lang="ja-JP" altLang="en-US" sz="1400" dirty="0" smtClean="0"/>
              <a:t>を超えるものは義務付け対象とな</a:t>
            </a:r>
            <a:r>
              <a:rPr lang="ja-JP" altLang="en-US" sz="1400" dirty="0"/>
              <a:t>る</a:t>
            </a:r>
            <a:endParaRPr kumimoji="1" lang="ja-JP" altLang="en-US" sz="1400" dirty="0"/>
          </a:p>
        </p:txBody>
      </p:sp>
      <p:sp>
        <p:nvSpPr>
          <p:cNvPr id="79" name="テキスト ボックス 78"/>
          <p:cNvSpPr txBox="1"/>
          <p:nvPr/>
        </p:nvSpPr>
        <p:spPr>
          <a:xfrm>
            <a:off x="1171278" y="2628994"/>
            <a:ext cx="1534852" cy="523220"/>
          </a:xfrm>
          <a:prstGeom prst="rect">
            <a:avLst/>
          </a:prstGeom>
          <a:noFill/>
        </p:spPr>
        <p:txBody>
          <a:bodyPr wrap="square" rtlCol="0">
            <a:spAutoFit/>
          </a:bodyPr>
          <a:lstStyle/>
          <a:p>
            <a:r>
              <a:rPr kumimoji="1" lang="en-US" altLang="ja-JP" sz="1400" dirty="0" smtClean="0"/>
              <a:t>8m</a:t>
            </a:r>
            <a:r>
              <a:rPr kumimoji="1" lang="ja-JP" altLang="en-US" sz="1400" dirty="0" smtClean="0"/>
              <a:t>以下は義務付け対象にできない</a:t>
            </a:r>
            <a:endParaRPr kumimoji="1" lang="ja-JP" altLang="en-US" sz="1400" dirty="0"/>
          </a:p>
        </p:txBody>
      </p:sp>
      <p:sp>
        <p:nvSpPr>
          <p:cNvPr id="80" name="テキスト ボックス 79"/>
          <p:cNvSpPr txBox="1"/>
          <p:nvPr/>
        </p:nvSpPr>
        <p:spPr>
          <a:xfrm>
            <a:off x="5300536" y="1845140"/>
            <a:ext cx="792759" cy="307777"/>
          </a:xfrm>
          <a:prstGeom prst="rect">
            <a:avLst/>
          </a:prstGeom>
          <a:noFill/>
        </p:spPr>
        <p:txBody>
          <a:bodyPr wrap="square" rtlCol="0">
            <a:spAutoFit/>
          </a:bodyPr>
          <a:lstStyle/>
          <a:p>
            <a:pPr algn="ctr"/>
            <a:r>
              <a:rPr lang="en-US" altLang="ja-JP" sz="1400" dirty="0" smtClean="0"/>
              <a:t>25m</a:t>
            </a:r>
            <a:endParaRPr lang="ja-JP" altLang="en-US" sz="1400" dirty="0"/>
          </a:p>
        </p:txBody>
      </p:sp>
      <p:sp>
        <p:nvSpPr>
          <p:cNvPr id="83" name="テキスト ボックス 82"/>
          <p:cNvSpPr txBox="1"/>
          <p:nvPr/>
        </p:nvSpPr>
        <p:spPr>
          <a:xfrm>
            <a:off x="1062679" y="1326016"/>
            <a:ext cx="8081321" cy="605294"/>
          </a:xfrm>
          <a:prstGeom prst="rect">
            <a:avLst/>
          </a:prstGeom>
          <a:noFill/>
        </p:spPr>
        <p:txBody>
          <a:bodyPr wrap="square" rtlCol="0">
            <a:spAutoFit/>
          </a:bodyPr>
          <a:lstStyle/>
          <a:p>
            <a:pPr>
              <a:lnSpc>
                <a:spcPts val="2000"/>
              </a:lnSpc>
            </a:pPr>
            <a:r>
              <a:rPr lang="ja-JP" altLang="en-US" sz="1400" dirty="0"/>
              <a:t>その前面道路に面する部分の長さ</a:t>
            </a:r>
            <a:r>
              <a:rPr lang="ja-JP" altLang="en-US" sz="1400" dirty="0" smtClean="0"/>
              <a:t>が</a:t>
            </a:r>
            <a:r>
              <a:rPr lang="ja-JP" altLang="en-US" sz="1400" b="1" u="sng" dirty="0" smtClean="0"/>
              <a:t>２５メートル</a:t>
            </a:r>
            <a:r>
              <a:rPr lang="ja-JP" altLang="en-US" sz="1400" dirty="0"/>
              <a:t>（これによることが不適当である場合と</a:t>
            </a:r>
            <a:r>
              <a:rPr lang="ja-JP" altLang="en-US" sz="1400" dirty="0" smtClean="0"/>
              <a:t>して知事等が規則で</a:t>
            </a:r>
            <a:r>
              <a:rPr lang="ja-JP" altLang="en-US" sz="1400" dirty="0"/>
              <a:t>定める場合においては</a:t>
            </a:r>
            <a:r>
              <a:rPr lang="ja-JP" altLang="en-US" sz="1400" dirty="0" smtClean="0"/>
              <a:t>、</a:t>
            </a:r>
            <a:r>
              <a:rPr lang="ja-JP" altLang="en-US" sz="1400" b="1" u="sng" dirty="0" smtClean="0"/>
              <a:t>８メートル以上２５メートル</a:t>
            </a:r>
            <a:r>
              <a:rPr lang="ja-JP" altLang="en-US" sz="1400" b="1" u="sng" dirty="0"/>
              <a:t>未満の</a:t>
            </a:r>
            <a:r>
              <a:rPr lang="ja-JP" altLang="en-US" sz="1400" b="1" u="sng" dirty="0" smtClean="0"/>
              <a:t>範囲</a:t>
            </a:r>
            <a:r>
              <a:rPr lang="ja-JP" altLang="en-US" sz="1400" dirty="0" smtClean="0"/>
              <a:t>）</a:t>
            </a:r>
            <a:r>
              <a:rPr lang="ja-JP" altLang="en-US" sz="1400" dirty="0"/>
              <a:t>を</a:t>
            </a:r>
            <a:r>
              <a:rPr lang="ja-JP" altLang="en-US" sz="1400" dirty="0" smtClean="0"/>
              <a:t>超えるもの</a:t>
            </a:r>
            <a:endParaRPr lang="ja-JP" altLang="en-US" sz="1400" dirty="0"/>
          </a:p>
        </p:txBody>
      </p:sp>
      <p:sp>
        <p:nvSpPr>
          <p:cNvPr id="84" name="テキスト ボックス 83"/>
          <p:cNvSpPr txBox="1"/>
          <p:nvPr/>
        </p:nvSpPr>
        <p:spPr>
          <a:xfrm>
            <a:off x="2671501" y="2628994"/>
            <a:ext cx="3024000" cy="646331"/>
          </a:xfrm>
          <a:prstGeom prst="rect">
            <a:avLst/>
          </a:prstGeom>
          <a:noFill/>
        </p:spPr>
        <p:txBody>
          <a:bodyPr wrap="square" tIns="0" bIns="0" rtlCol="0">
            <a:spAutoFit/>
          </a:bodyPr>
          <a:lstStyle/>
          <a:p>
            <a:r>
              <a:rPr lang="ja-JP" altLang="en-US" sz="1400" dirty="0" smtClean="0"/>
              <a:t>知事が規則で定めた場合、</a:t>
            </a:r>
            <a:r>
              <a:rPr lang="en-US" altLang="ja-JP" sz="1400" dirty="0" smtClean="0"/>
              <a:t>8m</a:t>
            </a:r>
            <a:r>
              <a:rPr lang="ja-JP" altLang="en-US" sz="1400" dirty="0" smtClean="0"/>
              <a:t>以上</a:t>
            </a:r>
            <a:r>
              <a:rPr lang="en-US" altLang="ja-JP" sz="1400" dirty="0" smtClean="0"/>
              <a:t>25m</a:t>
            </a:r>
            <a:r>
              <a:rPr lang="ja-JP" altLang="en-US" sz="1400" dirty="0" smtClean="0"/>
              <a:t>未満で設定した長さを超えるものは、義務付け対象とすることができる</a:t>
            </a:r>
            <a:endParaRPr lang="ja-JP" altLang="en-US" sz="1400" dirty="0"/>
          </a:p>
        </p:txBody>
      </p:sp>
      <p:sp>
        <p:nvSpPr>
          <p:cNvPr id="2" name="テキスト ボックス 1"/>
          <p:cNvSpPr txBox="1"/>
          <p:nvPr/>
        </p:nvSpPr>
        <p:spPr>
          <a:xfrm>
            <a:off x="5864696" y="987749"/>
            <a:ext cx="2884123" cy="276999"/>
          </a:xfrm>
          <a:prstGeom prst="rect">
            <a:avLst/>
          </a:prstGeom>
          <a:noFill/>
        </p:spPr>
        <p:txBody>
          <a:bodyPr wrap="none" rtlCol="0">
            <a:spAutoFit/>
          </a:bodyPr>
          <a:lstStyle/>
          <a:p>
            <a:r>
              <a:rPr lang="ja-JP" altLang="en-US" sz="1200" dirty="0" smtClean="0"/>
              <a:t>根拠：耐震改修促進法　政令第４条第２号</a:t>
            </a:r>
            <a:endParaRPr kumimoji="1" lang="ja-JP" altLang="en-US" sz="1200" dirty="0"/>
          </a:p>
        </p:txBody>
      </p:sp>
      <p:cxnSp>
        <p:nvCxnSpPr>
          <p:cNvPr id="7" name="直線コネクタ 6"/>
          <p:cNvCxnSpPr/>
          <p:nvPr/>
        </p:nvCxnSpPr>
        <p:spPr>
          <a:xfrm>
            <a:off x="2615913" y="2540119"/>
            <a:ext cx="0" cy="723582"/>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175913" y="2573337"/>
            <a:ext cx="0" cy="723582"/>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680629" y="2559083"/>
            <a:ext cx="0" cy="723582"/>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099751" y="3394551"/>
            <a:ext cx="8049396" cy="861774"/>
          </a:xfrm>
          <a:prstGeom prst="rect">
            <a:avLst/>
          </a:prstGeom>
          <a:noFill/>
        </p:spPr>
        <p:txBody>
          <a:bodyPr wrap="square" rtlCol="0">
            <a:spAutoFit/>
          </a:bodyPr>
          <a:lstStyle/>
          <a:p>
            <a:pPr>
              <a:lnSpc>
                <a:spcPts val="2000"/>
              </a:lnSpc>
            </a:pPr>
            <a:r>
              <a:rPr lang="ja-JP" altLang="en-US" sz="1400" dirty="0" smtClean="0"/>
              <a:t>その</a:t>
            </a:r>
            <a:r>
              <a:rPr lang="ja-JP" altLang="en-US" sz="1400" dirty="0"/>
              <a:t>前面道路に面する部分のいずれかの高さが、当該部分から当該前面</a:t>
            </a:r>
            <a:r>
              <a:rPr lang="ja-JP" altLang="en-US" sz="1400" dirty="0" smtClean="0"/>
              <a:t>道路</a:t>
            </a:r>
            <a:r>
              <a:rPr lang="ja-JP" altLang="en-US" sz="1400" dirty="0"/>
              <a:t>の境界線までの水平距離に当該前面</a:t>
            </a:r>
            <a:r>
              <a:rPr lang="ja-JP" altLang="en-US" sz="1400" b="1" u="sng" dirty="0"/>
              <a:t>道路の幅員</a:t>
            </a:r>
            <a:r>
              <a:rPr lang="ja-JP" altLang="en-US" sz="1400" b="1" u="sng" dirty="0" smtClean="0"/>
              <a:t>の２分の１に</a:t>
            </a:r>
            <a:r>
              <a:rPr lang="ja-JP" altLang="en-US" sz="1400" b="1" u="sng" dirty="0"/>
              <a:t>相当する距離</a:t>
            </a:r>
            <a:r>
              <a:rPr lang="ja-JP" altLang="en-US" sz="1400" dirty="0"/>
              <a:t>（これによることが</a:t>
            </a:r>
            <a:r>
              <a:rPr lang="ja-JP" altLang="en-US" sz="1400" dirty="0" smtClean="0"/>
              <a:t>不適当で</a:t>
            </a:r>
            <a:r>
              <a:rPr lang="ja-JP" altLang="en-US" sz="1400" dirty="0"/>
              <a:t>ある場合と</a:t>
            </a:r>
            <a:r>
              <a:rPr lang="ja-JP" altLang="en-US" sz="1400" dirty="0" smtClean="0"/>
              <a:t>して知事等が規則で</a:t>
            </a:r>
            <a:r>
              <a:rPr lang="ja-JP" altLang="en-US" sz="1400" dirty="0"/>
              <a:t>定める場合においては</a:t>
            </a:r>
            <a:r>
              <a:rPr lang="ja-JP" altLang="en-US" sz="1400" dirty="0" smtClean="0"/>
              <a:t>、</a:t>
            </a:r>
            <a:r>
              <a:rPr lang="ja-JP" altLang="en-US" sz="1400" b="1" u="sng" dirty="0" smtClean="0"/>
              <a:t>２メートル</a:t>
            </a:r>
            <a:r>
              <a:rPr lang="ja-JP" altLang="en-US" sz="1400" b="1" u="sng" dirty="0"/>
              <a:t>以上の</a:t>
            </a:r>
            <a:r>
              <a:rPr lang="ja-JP" altLang="en-US" sz="1400" b="1" u="sng" dirty="0" smtClean="0"/>
              <a:t>範囲</a:t>
            </a:r>
            <a:r>
              <a:rPr lang="ja-JP" altLang="en-US" sz="1400" dirty="0" smtClean="0"/>
              <a:t>）</a:t>
            </a:r>
            <a:r>
              <a:rPr lang="ja-JP" altLang="en-US" sz="1400" dirty="0"/>
              <a:t>を加えた数値</a:t>
            </a:r>
            <a:r>
              <a:rPr lang="ja-JP" altLang="en-US" sz="1400" dirty="0" smtClean="0"/>
              <a:t>を２．５で</a:t>
            </a:r>
            <a:r>
              <a:rPr lang="ja-JP" altLang="en-US" sz="1400" dirty="0"/>
              <a:t>除して得た数値を</a:t>
            </a:r>
            <a:r>
              <a:rPr lang="ja-JP" altLang="en-US" sz="1400" dirty="0" smtClean="0"/>
              <a:t>超えるもの</a:t>
            </a:r>
            <a:endParaRPr lang="ja-JP" altLang="en-US" sz="1400" dirty="0"/>
          </a:p>
        </p:txBody>
      </p:sp>
      <p:cxnSp>
        <p:nvCxnSpPr>
          <p:cNvPr id="64" name="直線矢印コネクタ 63"/>
          <p:cNvCxnSpPr/>
          <p:nvPr/>
        </p:nvCxnSpPr>
        <p:spPr>
          <a:xfrm>
            <a:off x="5000866" y="6462475"/>
            <a:ext cx="540000"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3922687" y="5255519"/>
            <a:ext cx="1800000" cy="7200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656233" y="5129699"/>
            <a:ext cx="526353" cy="411257"/>
          </a:xfrm>
          <a:prstGeom prst="rect">
            <a:avLst/>
          </a:prstGeom>
          <a:solidFill>
            <a:schemeClr val="bg1"/>
          </a:solidFill>
          <a:ln>
            <a:noFill/>
          </a:ln>
        </p:spPr>
        <p:txBody>
          <a:bodyPr wrap="none" lIns="36000" tIns="36000" rIns="36000" bIns="36000" rtlCol="0" anchor="ctr" anchorCtr="0">
            <a:spAutoFit/>
          </a:bodyPr>
          <a:lstStyle>
            <a:defPPr>
              <a:defRPr lang="ja-JP"/>
            </a:defPPr>
            <a:lvl1pPr>
              <a:defRPr sz="1100"/>
            </a:lvl1pPr>
          </a:lstStyle>
          <a:p>
            <a:r>
              <a:rPr lang="ja-JP" altLang="en-US" dirty="0" smtClean="0"/>
              <a:t>高さ</a:t>
            </a:r>
            <a:endParaRPr lang="en-US" altLang="ja-JP" dirty="0" smtClean="0"/>
          </a:p>
          <a:p>
            <a:r>
              <a:rPr lang="en-US" altLang="ja-JP" dirty="0" smtClean="0"/>
              <a:t>0.8m</a:t>
            </a:r>
            <a:r>
              <a:rPr lang="ja-JP" altLang="en-US" dirty="0"/>
              <a:t>超</a:t>
            </a:r>
          </a:p>
        </p:txBody>
      </p:sp>
      <p:sp>
        <p:nvSpPr>
          <p:cNvPr id="30" name="テキスト ボックス 29"/>
          <p:cNvSpPr txBox="1"/>
          <p:nvPr/>
        </p:nvSpPr>
        <p:spPr>
          <a:xfrm>
            <a:off x="5858274" y="4465093"/>
            <a:ext cx="526353" cy="411257"/>
          </a:xfrm>
          <a:prstGeom prst="rect">
            <a:avLst/>
          </a:prstGeom>
          <a:solidFill>
            <a:schemeClr val="bg1"/>
          </a:solidFill>
          <a:ln>
            <a:noFill/>
          </a:ln>
        </p:spPr>
        <p:txBody>
          <a:bodyPr wrap="none" lIns="36000" tIns="36000" rIns="36000" bIns="36000" rtlCol="0" anchor="ctr" anchorCtr="0">
            <a:spAutoFit/>
          </a:bodyPr>
          <a:lstStyle/>
          <a:p>
            <a:r>
              <a:rPr kumimoji="1" lang="ja-JP" altLang="en-US" sz="1100" dirty="0" smtClean="0"/>
              <a:t>高さ</a:t>
            </a:r>
            <a:endParaRPr kumimoji="1" lang="en-US" altLang="ja-JP" sz="1100" dirty="0" smtClean="0"/>
          </a:p>
          <a:p>
            <a:r>
              <a:rPr kumimoji="1" lang="en-US" altLang="ja-JP" sz="1100" dirty="0" smtClean="0"/>
              <a:t>2.8m</a:t>
            </a:r>
            <a:r>
              <a:rPr kumimoji="1" lang="ja-JP" altLang="en-US" sz="1100" dirty="0" smtClean="0"/>
              <a:t>超</a:t>
            </a:r>
            <a:endParaRPr kumimoji="1" lang="ja-JP" altLang="en-US" sz="1100" dirty="0"/>
          </a:p>
        </p:txBody>
      </p:sp>
      <p:cxnSp>
        <p:nvCxnSpPr>
          <p:cNvPr id="65" name="直線コネクタ 64"/>
          <p:cNvCxnSpPr/>
          <p:nvPr/>
        </p:nvCxnSpPr>
        <p:spPr>
          <a:xfrm flipV="1">
            <a:off x="5536965" y="5839578"/>
            <a:ext cx="0" cy="72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916691" y="5790878"/>
            <a:ext cx="588623" cy="253916"/>
          </a:xfrm>
          <a:prstGeom prst="rect">
            <a:avLst/>
          </a:prstGeom>
          <a:noFill/>
        </p:spPr>
        <p:txBody>
          <a:bodyPr wrap="none" rtlCol="0">
            <a:spAutoFit/>
          </a:bodyPr>
          <a:lstStyle/>
          <a:p>
            <a:r>
              <a:rPr kumimoji="1" lang="ja-JP" altLang="en-US" sz="1050" dirty="0" smtClean="0"/>
              <a:t>地盤面</a:t>
            </a:r>
            <a:endParaRPr kumimoji="1" lang="ja-JP" altLang="en-US" sz="1050" dirty="0"/>
          </a:p>
        </p:txBody>
      </p:sp>
      <p:cxnSp>
        <p:nvCxnSpPr>
          <p:cNvPr id="68" name="直線コネクタ 67"/>
          <p:cNvCxnSpPr/>
          <p:nvPr/>
        </p:nvCxnSpPr>
        <p:spPr>
          <a:xfrm flipV="1">
            <a:off x="1754649" y="4290475"/>
            <a:ext cx="4140000" cy="165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4989387" y="5839578"/>
            <a:ext cx="0" cy="72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5017472" y="5542442"/>
            <a:ext cx="101600" cy="432000"/>
          </a:xfrm>
          <a:prstGeom prst="rect">
            <a:avLst/>
          </a:prstGeom>
          <a:pattFill prst="horzBrick">
            <a:fgClr>
              <a:schemeClr val="tx1"/>
            </a:fgClr>
            <a:bgClr>
              <a:schemeClr val="tx1">
                <a:lumMod val="50000"/>
                <a:lumOff val="50000"/>
              </a:schemeClr>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a:solidFill>
                <a:schemeClr val="bg1"/>
              </a:solidFill>
            </a:endParaRPr>
          </a:p>
        </p:txBody>
      </p:sp>
      <p:sp>
        <p:nvSpPr>
          <p:cNvPr id="28" name="正方形/長方形 27"/>
          <p:cNvSpPr/>
          <p:nvPr/>
        </p:nvSpPr>
        <p:spPr>
          <a:xfrm>
            <a:off x="5549333" y="4462442"/>
            <a:ext cx="101600" cy="1512000"/>
          </a:xfrm>
          <a:prstGeom prst="rect">
            <a:avLst/>
          </a:prstGeom>
          <a:pattFill prst="horzBrick">
            <a:fgClr>
              <a:schemeClr val="tx1"/>
            </a:fgClr>
            <a:bgClr>
              <a:schemeClr val="tx1">
                <a:lumMod val="50000"/>
                <a:lumOff val="50000"/>
              </a:schemeClr>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a:solidFill>
                <a:schemeClr val="bg1"/>
              </a:solidFill>
            </a:endParaRPr>
          </a:p>
        </p:txBody>
      </p:sp>
      <p:cxnSp>
        <p:nvCxnSpPr>
          <p:cNvPr id="70" name="直線矢印コネクタ 69"/>
          <p:cNvCxnSpPr/>
          <p:nvPr/>
        </p:nvCxnSpPr>
        <p:spPr>
          <a:xfrm>
            <a:off x="5823263" y="4460766"/>
            <a:ext cx="0" cy="15120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flipV="1">
            <a:off x="5675821" y="4444027"/>
            <a:ext cx="3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1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215" dirty="0"/>
              <a:t>（参考） </a:t>
            </a:r>
            <a:r>
              <a:rPr lang="ja-JP" altLang="en-US" sz="2215" dirty="0" smtClean="0"/>
              <a:t>数値の</a:t>
            </a:r>
            <a:r>
              <a:rPr lang="ja-JP" altLang="en-US" sz="2215" dirty="0"/>
              <a:t>根拠について</a:t>
            </a:r>
            <a:endParaRPr lang="ja-JP" altLang="en-US" sz="2215" dirty="0">
              <a:solidFill>
                <a:srgbClr val="C00000"/>
              </a:solidFill>
            </a:endParaRPr>
          </a:p>
        </p:txBody>
      </p:sp>
      <p:sp>
        <p:nvSpPr>
          <p:cNvPr id="2" name="正方形/長方形 1"/>
          <p:cNvSpPr/>
          <p:nvPr/>
        </p:nvSpPr>
        <p:spPr>
          <a:xfrm>
            <a:off x="292974" y="5070787"/>
            <a:ext cx="4173986" cy="1265924"/>
          </a:xfrm>
          <a:prstGeom prst="rect">
            <a:avLst/>
          </a:prstGeom>
          <a:ln>
            <a:solidFill>
              <a:schemeClr val="tx1"/>
            </a:solidFill>
            <a:prstDash val="dash"/>
          </a:ln>
        </p:spPr>
        <p:txBody>
          <a:bodyPr wrap="square">
            <a:spAutoFit/>
          </a:bodyPr>
          <a:lstStyle/>
          <a:p>
            <a:pPr>
              <a:tabLst>
                <a:tab pos="167058" algn="l"/>
              </a:tabLst>
            </a:pPr>
            <a:r>
              <a:rPr lang="ja-JP" altLang="en-US" sz="646" dirty="0">
                <a:solidFill>
                  <a:srgbClr val="222222"/>
                </a:solidFill>
                <a:latin typeface="Lucida Grande"/>
              </a:rPr>
              <a:t>　</a:t>
            </a:r>
            <a:endParaRPr lang="en-US" altLang="ja-JP" sz="646" dirty="0">
              <a:solidFill>
                <a:srgbClr val="222222"/>
              </a:solidFill>
              <a:latin typeface="Lucida Grande"/>
            </a:endParaRPr>
          </a:p>
          <a:p>
            <a:pPr>
              <a:tabLst>
                <a:tab pos="167058" algn="l"/>
              </a:tabLst>
            </a:pPr>
            <a:r>
              <a:rPr lang="ja-JP" altLang="en-US" sz="1477" dirty="0">
                <a:solidFill>
                  <a:srgbClr val="222222"/>
                </a:solidFill>
                <a:latin typeface="Lucida Grande"/>
              </a:rPr>
              <a:t>　平均肩峰高（＝肩の高さ）が</a:t>
            </a:r>
            <a:r>
              <a:rPr lang="en-US" altLang="ja-JP" sz="1477" dirty="0">
                <a:solidFill>
                  <a:srgbClr val="222222"/>
                </a:solidFill>
                <a:latin typeface="Lucida Grande"/>
              </a:rPr>
              <a:t>91cm</a:t>
            </a:r>
            <a:r>
              <a:rPr lang="ja-JP" altLang="en-US" sz="1477" dirty="0" err="1">
                <a:solidFill>
                  <a:srgbClr val="222222"/>
                </a:solidFill>
                <a:latin typeface="Lucida Grande"/>
              </a:rPr>
              <a:t>、</a:t>
            </a:r>
            <a:r>
              <a:rPr lang="ja-JP" altLang="en-US" sz="1477" dirty="0">
                <a:solidFill>
                  <a:srgbClr val="222222"/>
                </a:solidFill>
                <a:latin typeface="Lucida Grande"/>
              </a:rPr>
              <a:t>平均橈骨点高（＝ひじの高さ）が</a:t>
            </a:r>
            <a:r>
              <a:rPr lang="en-US" altLang="ja-JP" sz="1477" dirty="0">
                <a:solidFill>
                  <a:srgbClr val="222222"/>
                </a:solidFill>
                <a:latin typeface="Lucida Grande"/>
              </a:rPr>
              <a:t>70cm</a:t>
            </a:r>
            <a:r>
              <a:rPr lang="en-US" altLang="ja-JP" sz="1477" baseline="30000" dirty="0">
                <a:solidFill>
                  <a:srgbClr val="222222"/>
                </a:solidFill>
                <a:latin typeface="Lucida Grande"/>
              </a:rPr>
              <a:t>※</a:t>
            </a:r>
            <a:r>
              <a:rPr lang="ja-JP" altLang="en-US" sz="1477" baseline="30000" dirty="0">
                <a:solidFill>
                  <a:srgbClr val="222222"/>
                </a:solidFill>
                <a:latin typeface="Lucida Grande"/>
              </a:rPr>
              <a:t> </a:t>
            </a:r>
            <a:r>
              <a:rPr lang="ja-JP" altLang="en-US" sz="1477" dirty="0">
                <a:solidFill>
                  <a:srgbClr val="222222"/>
                </a:solidFill>
                <a:latin typeface="Lucida Grande"/>
              </a:rPr>
              <a:t>であることから、胸部高さは約</a:t>
            </a:r>
            <a:r>
              <a:rPr lang="en-US" altLang="ja-JP" sz="1477" dirty="0">
                <a:solidFill>
                  <a:srgbClr val="222222"/>
                </a:solidFill>
                <a:latin typeface="Lucida Grande"/>
              </a:rPr>
              <a:t>80cm</a:t>
            </a:r>
            <a:r>
              <a:rPr lang="ja-JP" altLang="en-US" sz="1477" dirty="0">
                <a:solidFill>
                  <a:srgbClr val="222222"/>
                </a:solidFill>
                <a:latin typeface="Lucida Grande"/>
              </a:rPr>
              <a:t>と推計される。</a:t>
            </a:r>
            <a:endParaRPr lang="en-US" altLang="ja-JP" sz="1477" dirty="0">
              <a:solidFill>
                <a:srgbClr val="222222"/>
              </a:solidFill>
              <a:latin typeface="Lucida Grande"/>
            </a:endParaRPr>
          </a:p>
          <a:p>
            <a:pPr>
              <a:lnSpc>
                <a:spcPts val="369"/>
              </a:lnSpc>
              <a:tabLst>
                <a:tab pos="167058" algn="l"/>
              </a:tabLst>
            </a:pPr>
            <a:endParaRPr lang="en-US" altLang="ja-JP" sz="1477" dirty="0">
              <a:solidFill>
                <a:srgbClr val="222222"/>
              </a:solidFill>
              <a:latin typeface="Lucida Grande"/>
            </a:endParaRPr>
          </a:p>
          <a:p>
            <a:pPr>
              <a:tabLst>
                <a:tab pos="167058" algn="l"/>
              </a:tabLst>
            </a:pPr>
            <a:r>
              <a:rPr lang="ja-JP" altLang="en-US" sz="1108" dirty="0">
                <a:solidFill>
                  <a:srgbClr val="222222"/>
                </a:solidFill>
                <a:latin typeface="ＭＳ Ｐ明朝" panose="02020600040205080304" pitchFamily="18" charset="-128"/>
                <a:ea typeface="ＭＳ Ｐ明朝" panose="02020600040205080304" pitchFamily="18" charset="-128"/>
              </a:rPr>
              <a:t>　　　　　　　　　　　　　　　　　</a:t>
            </a:r>
            <a:r>
              <a:rPr lang="en-US" altLang="ja-JP" sz="1108" dirty="0">
                <a:solidFill>
                  <a:srgbClr val="222222"/>
                </a:solidFill>
                <a:latin typeface="ＭＳ Ｐ明朝" panose="02020600040205080304" pitchFamily="18" charset="-128"/>
                <a:ea typeface="ＭＳ Ｐ明朝" panose="02020600040205080304" pitchFamily="18" charset="-128"/>
              </a:rPr>
              <a:t>※</a:t>
            </a:r>
            <a:r>
              <a:rPr lang="ja-JP" altLang="en-US" sz="1108" dirty="0">
                <a:solidFill>
                  <a:srgbClr val="222222"/>
                </a:solidFill>
                <a:latin typeface="ＭＳ Ｐ明朝" panose="02020600040205080304" pitchFamily="18" charset="-128"/>
                <a:ea typeface="ＭＳ Ｐ明朝" panose="02020600040205080304" pitchFamily="18" charset="-128"/>
              </a:rPr>
              <a:t> 「子どもの身体寸法データベース」</a:t>
            </a:r>
            <a:endParaRPr lang="en-US" altLang="ja-JP" sz="1108" dirty="0">
              <a:solidFill>
                <a:srgbClr val="222222"/>
              </a:solidFill>
              <a:latin typeface="ＭＳ Ｐ明朝" panose="02020600040205080304" pitchFamily="18" charset="-128"/>
              <a:ea typeface="ＭＳ Ｐ明朝" panose="02020600040205080304" pitchFamily="18" charset="-128"/>
            </a:endParaRPr>
          </a:p>
          <a:p>
            <a:pPr algn="r">
              <a:tabLst>
                <a:tab pos="167058" algn="l"/>
              </a:tabLst>
            </a:pPr>
            <a:r>
              <a:rPr lang="ja-JP" altLang="en-US" sz="1108" dirty="0">
                <a:solidFill>
                  <a:srgbClr val="222222"/>
                </a:solidFill>
                <a:latin typeface="ＭＳ Ｐ明朝" panose="02020600040205080304" pitchFamily="18" charset="-128"/>
                <a:ea typeface="ＭＳ Ｐ明朝" panose="02020600040205080304" pitchFamily="18" charset="-128"/>
              </a:rPr>
              <a:t>　　　　　　　（</a:t>
            </a:r>
            <a:r>
              <a:rPr lang="en-US" altLang="ja-JP" sz="1108" dirty="0">
                <a:solidFill>
                  <a:srgbClr val="222222"/>
                </a:solidFill>
                <a:latin typeface="ＭＳ Ｐ明朝" panose="02020600040205080304" pitchFamily="18" charset="-128"/>
                <a:ea typeface="ＭＳ Ｐ明朝" panose="02020600040205080304" pitchFamily="18" charset="-128"/>
              </a:rPr>
              <a:t>(</a:t>
            </a:r>
            <a:r>
              <a:rPr lang="ja-JP" altLang="en-US" sz="1108" dirty="0">
                <a:solidFill>
                  <a:srgbClr val="222222"/>
                </a:solidFill>
                <a:latin typeface="ＭＳ Ｐ明朝" panose="02020600040205080304" pitchFamily="18" charset="-128"/>
                <a:ea typeface="ＭＳ Ｐ明朝" panose="02020600040205080304" pitchFamily="18" charset="-128"/>
              </a:rPr>
              <a:t>一社</a:t>
            </a:r>
            <a:r>
              <a:rPr lang="en-US" altLang="ja-JP" sz="1108" dirty="0">
                <a:solidFill>
                  <a:srgbClr val="222222"/>
                </a:solidFill>
                <a:latin typeface="ＭＳ Ｐ明朝" panose="02020600040205080304" pitchFamily="18" charset="-128"/>
                <a:ea typeface="ＭＳ Ｐ明朝" panose="02020600040205080304" pitchFamily="18" charset="-128"/>
              </a:rPr>
              <a:t>)</a:t>
            </a:r>
            <a:r>
              <a:rPr lang="zh-TW" altLang="en-US" sz="1108" dirty="0">
                <a:solidFill>
                  <a:srgbClr val="222222"/>
                </a:solidFill>
                <a:latin typeface="ＭＳ Ｐ明朝" panose="02020600040205080304" pitchFamily="18" charset="-128"/>
                <a:ea typeface="ＭＳ Ｐ明朝" panose="02020600040205080304" pitchFamily="18" charset="-128"/>
              </a:rPr>
              <a:t> 日本機械工業連合会</a:t>
            </a:r>
            <a:r>
              <a:rPr lang="en-US" altLang="zh-TW" sz="1108" dirty="0">
                <a:solidFill>
                  <a:srgbClr val="222222"/>
                </a:solidFill>
                <a:latin typeface="ＭＳ Ｐ明朝" panose="02020600040205080304" pitchFamily="18" charset="-128"/>
                <a:ea typeface="ＭＳ Ｐ明朝" panose="02020600040205080304" pitchFamily="18" charset="-128"/>
              </a:rPr>
              <a:t>, </a:t>
            </a:r>
            <a:r>
              <a:rPr lang="en-US" altLang="ja-JP" sz="1108" dirty="0">
                <a:solidFill>
                  <a:srgbClr val="222222"/>
                </a:solidFill>
                <a:latin typeface="ＭＳ Ｐ明朝" panose="02020600040205080304" pitchFamily="18" charset="-128"/>
                <a:ea typeface="ＭＳ Ｐ明朝" panose="02020600040205080304" pitchFamily="18" charset="-128"/>
              </a:rPr>
              <a:t>2008</a:t>
            </a:r>
            <a:r>
              <a:rPr lang="ja-JP" altLang="en-US" sz="1108" dirty="0">
                <a:solidFill>
                  <a:srgbClr val="222222"/>
                </a:solidFill>
                <a:latin typeface="ＭＳ Ｐ明朝" panose="02020600040205080304" pitchFamily="18" charset="-128"/>
                <a:ea typeface="ＭＳ Ｐ明朝" panose="02020600040205080304" pitchFamily="18" charset="-128"/>
              </a:rPr>
              <a:t>）</a:t>
            </a:r>
            <a:endParaRPr lang="ja-JP" altLang="en-US" sz="1108" dirty="0">
              <a:solidFill>
                <a:srgbClr val="000000"/>
              </a:solidFill>
              <a:latin typeface="ＭＳ Ｐ明朝" panose="02020600040205080304" pitchFamily="18" charset="-128"/>
              <a:ea typeface="ＭＳ Ｐ明朝" panose="02020600040205080304" pitchFamily="18" charset="-128"/>
            </a:endParaRPr>
          </a:p>
        </p:txBody>
      </p:sp>
      <p:sp>
        <p:nvSpPr>
          <p:cNvPr id="63" name="角丸四角形 62"/>
          <p:cNvSpPr/>
          <p:nvPr/>
        </p:nvSpPr>
        <p:spPr>
          <a:xfrm>
            <a:off x="234953" y="1386405"/>
            <a:ext cx="4173986" cy="697289"/>
          </a:xfrm>
          <a:prstGeom prst="roundRect">
            <a:avLst/>
          </a:prstGeom>
          <a:solidFill>
            <a:srgbClr val="FFFF99"/>
          </a:solidFill>
          <a:ln w="12700" cap="flat" cmpd="sng" algn="ctr">
            <a:solidFill>
              <a:schemeClr val="bg2">
                <a:lumMod val="50000"/>
              </a:schemeClr>
            </a:solidFill>
            <a:prstDash val="solid"/>
            <a:tailEnd type="none" w="lg" len="lg"/>
          </a:ln>
          <a:effectLst/>
        </p:spPr>
        <p:txBody>
          <a:bodyPr rot="0" spcFirstLastPara="0" vertOverflow="overflow" horzOverflow="overflow" vert="horz" wrap="none" lIns="66462" tIns="0" rIns="66462" bIns="0" numCol="1" spcCol="0" rtlCol="0" fromWordArt="0" anchor="ctr" anchorCtr="0" forceAA="0" compatLnSpc="1">
            <a:prstTxWarp prst="textNoShape">
              <a:avLst/>
            </a:prstTxWarp>
            <a:noAutofit/>
          </a:bodyPr>
          <a:lstStyle/>
          <a:p>
            <a:pPr algn="ctr"/>
            <a:r>
              <a:rPr kumimoji="0" lang="ja-JP" altLang="en-US" sz="1400" b="1" kern="0" dirty="0">
                <a:solidFill>
                  <a:prstClr val="black"/>
                </a:solidFill>
                <a:latin typeface="HGMaruGothicMPRO" charset="-128"/>
                <a:ea typeface="HGMaruGothicMPRO" charset="-128"/>
                <a:cs typeface="HGMaruGothicMPRO" charset="-128"/>
              </a:rPr>
              <a:t>対象となる塀の</a:t>
            </a:r>
            <a:r>
              <a:rPr kumimoji="0" lang="ja-JP" altLang="en-US" sz="1400" b="1" kern="0" dirty="0" smtClean="0">
                <a:solidFill>
                  <a:prstClr val="black"/>
                </a:solidFill>
                <a:latin typeface="HGMaruGothicMPRO" charset="-128"/>
                <a:ea typeface="HGMaruGothicMPRO" charset="-128"/>
                <a:cs typeface="HGMaruGothicMPRO" charset="-128"/>
              </a:rPr>
              <a:t>高さ</a:t>
            </a:r>
            <a:endParaRPr kumimoji="0" lang="en-US" altLang="ja-JP" sz="1400" b="1" kern="0" dirty="0" smtClean="0">
              <a:solidFill>
                <a:prstClr val="black"/>
              </a:solidFill>
              <a:latin typeface="HGMaruGothicMPRO" charset="-128"/>
              <a:ea typeface="HGMaruGothicMPRO" charset="-128"/>
              <a:cs typeface="HGMaruGothicMPRO" charset="-128"/>
            </a:endParaRPr>
          </a:p>
          <a:p>
            <a:pPr algn="ctr"/>
            <a:r>
              <a:rPr kumimoji="0" lang="ja-JP" altLang="en-US" sz="1200" b="1" kern="0" dirty="0" smtClean="0">
                <a:solidFill>
                  <a:prstClr val="black"/>
                </a:solidFill>
                <a:latin typeface="HGMaruGothicMPRO" charset="-128"/>
                <a:ea typeface="HGMaruGothicMPRO" charset="-128"/>
                <a:cs typeface="HGMaruGothicMPRO" charset="-128"/>
              </a:rPr>
              <a:t>（</a:t>
            </a:r>
            <a:r>
              <a:rPr kumimoji="0" lang="ja-JP" altLang="en-US" sz="1200" b="1" kern="0" dirty="0">
                <a:solidFill>
                  <a:prstClr val="black"/>
                </a:solidFill>
                <a:latin typeface="HGMaruGothicMPRO" charset="-128"/>
                <a:ea typeface="HGMaruGothicMPRO" charset="-128"/>
                <a:cs typeface="HGMaruGothicMPRO" charset="-128"/>
              </a:rPr>
              <a:t>地方公共団体が別途定める場合の下限</a:t>
            </a:r>
            <a:r>
              <a:rPr kumimoji="0" lang="en-US" altLang="ja-JP" sz="1200" b="1" kern="0" dirty="0">
                <a:solidFill>
                  <a:srgbClr val="FF0000"/>
                </a:solidFill>
                <a:latin typeface="HGMaruGothicMPRO" charset="-128"/>
                <a:ea typeface="HGMaruGothicMPRO" charset="-128"/>
                <a:cs typeface="HGMaruGothicMPRO" charset="-128"/>
              </a:rPr>
              <a:t>80cm</a:t>
            </a:r>
            <a:r>
              <a:rPr kumimoji="0" lang="ja-JP" altLang="en-US" sz="1200" b="1" kern="0" dirty="0">
                <a:solidFill>
                  <a:prstClr val="black"/>
                </a:solidFill>
                <a:latin typeface="HGMaruGothicMPRO" charset="-128"/>
                <a:ea typeface="HGMaruGothicMPRO" charset="-128"/>
                <a:cs typeface="HGMaruGothicMPRO" charset="-128"/>
              </a:rPr>
              <a:t>）</a:t>
            </a:r>
          </a:p>
        </p:txBody>
      </p:sp>
      <p:sp>
        <p:nvSpPr>
          <p:cNvPr id="115" name="正方形/長方形 114"/>
          <p:cNvSpPr/>
          <p:nvPr/>
        </p:nvSpPr>
        <p:spPr>
          <a:xfrm flipH="1">
            <a:off x="292974" y="4740119"/>
            <a:ext cx="4173986" cy="28995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rgbClr val="000000"/>
                </a:solidFill>
              </a:rPr>
              <a:t>６～７歳児の身体寸法</a:t>
            </a:r>
          </a:p>
        </p:txBody>
      </p:sp>
      <p:sp>
        <p:nvSpPr>
          <p:cNvPr id="43" name="正方形/長方形 42"/>
          <p:cNvSpPr/>
          <p:nvPr/>
        </p:nvSpPr>
        <p:spPr>
          <a:xfrm>
            <a:off x="234953" y="2147883"/>
            <a:ext cx="4173987" cy="2088843"/>
          </a:xfrm>
          <a:prstGeom prst="rect">
            <a:avLst/>
          </a:prstGeom>
          <a:no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7058" indent="-167058">
              <a:lnSpc>
                <a:spcPts val="1440"/>
              </a:lnSpc>
            </a:pPr>
            <a:endParaRPr lang="en-US" altLang="ja-JP" sz="1477" dirty="0">
              <a:solidFill>
                <a:srgbClr val="000000"/>
              </a:solidFill>
              <a:latin typeface="+mn-ea"/>
            </a:endParaRPr>
          </a:p>
        </p:txBody>
      </p:sp>
      <p:sp>
        <p:nvSpPr>
          <p:cNvPr id="102" name="正方形/長方形 101"/>
          <p:cNvSpPr/>
          <p:nvPr/>
        </p:nvSpPr>
        <p:spPr>
          <a:xfrm>
            <a:off x="3549332" y="5080233"/>
            <a:ext cx="531751" cy="191719"/>
          </a:xfrm>
          <a:prstGeom prst="rect">
            <a:avLst/>
          </a:prstGeom>
        </p:spPr>
        <p:txBody>
          <a:bodyPr wrap="square">
            <a:spAutoFit/>
          </a:bodyPr>
          <a:lstStyle/>
          <a:p>
            <a:pPr algn="ctr">
              <a:tabLst>
                <a:tab pos="82064" algn="l"/>
              </a:tabLst>
            </a:pPr>
            <a:r>
              <a:rPr lang="ja-JP" altLang="en-US" sz="646" dirty="0">
                <a:latin typeface="Lucida Grande"/>
              </a:rPr>
              <a:t>とう こつ</a:t>
            </a:r>
            <a:endParaRPr lang="ja-JP" altLang="en-US" sz="646" dirty="0"/>
          </a:p>
        </p:txBody>
      </p:sp>
      <p:sp>
        <p:nvSpPr>
          <p:cNvPr id="103" name="正方形/長方形 102"/>
          <p:cNvSpPr/>
          <p:nvPr/>
        </p:nvSpPr>
        <p:spPr>
          <a:xfrm>
            <a:off x="810038" y="5087267"/>
            <a:ext cx="540318" cy="191719"/>
          </a:xfrm>
          <a:prstGeom prst="rect">
            <a:avLst/>
          </a:prstGeom>
        </p:spPr>
        <p:txBody>
          <a:bodyPr wrap="square">
            <a:spAutoFit/>
          </a:bodyPr>
          <a:lstStyle/>
          <a:p>
            <a:pPr algn="ctr">
              <a:tabLst>
                <a:tab pos="82064" algn="l"/>
              </a:tabLst>
            </a:pPr>
            <a:r>
              <a:rPr lang="ja-JP" altLang="en-US" sz="646" dirty="0"/>
              <a:t>けん ぽう</a:t>
            </a:r>
          </a:p>
        </p:txBody>
      </p:sp>
      <p:sp>
        <p:nvSpPr>
          <p:cNvPr id="72" name="正方形/長方形 71"/>
          <p:cNvSpPr/>
          <p:nvPr/>
        </p:nvSpPr>
        <p:spPr>
          <a:xfrm>
            <a:off x="292974" y="2330141"/>
            <a:ext cx="4115965" cy="2023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6460" indent="-86460">
              <a:lnSpc>
                <a:spcPts val="1477"/>
              </a:lnSpc>
              <a:spcBef>
                <a:spcPts val="554"/>
              </a:spcBef>
              <a:buSzPct val="160000"/>
            </a:pPr>
            <a:r>
              <a:rPr lang="ja-JP" altLang="en-US" sz="1477" dirty="0">
                <a:solidFill>
                  <a:schemeClr val="tx1"/>
                </a:solidFill>
                <a:latin typeface="+mn-ea"/>
              </a:rPr>
              <a:t>○　</a:t>
            </a:r>
            <a:r>
              <a:rPr lang="ja-JP" altLang="en-US" sz="1477" dirty="0">
                <a:solidFill>
                  <a:srgbClr val="000000"/>
                </a:solidFill>
                <a:latin typeface="+mn-ea"/>
              </a:rPr>
              <a:t>塀が倒壊し、胸部が強く圧迫された場合、その衝撃や窒息により、生命に重大な影響を及ぼすおそれがある。</a:t>
            </a:r>
            <a:endParaRPr lang="en-US" altLang="ja-JP" sz="1477" dirty="0">
              <a:solidFill>
                <a:srgbClr val="000000"/>
              </a:solidFill>
              <a:latin typeface="+mn-ea"/>
            </a:endParaRPr>
          </a:p>
          <a:p>
            <a:pPr marL="86460" indent="-86460">
              <a:lnSpc>
                <a:spcPts val="1477"/>
              </a:lnSpc>
              <a:spcBef>
                <a:spcPts val="554"/>
              </a:spcBef>
              <a:buSzPct val="160000"/>
            </a:pPr>
            <a:r>
              <a:rPr lang="ja-JP" altLang="en-US" sz="1477" dirty="0">
                <a:solidFill>
                  <a:srgbClr val="000000"/>
                </a:solidFill>
                <a:latin typeface="+mn-ea"/>
              </a:rPr>
              <a:t>○　単独での避難が想定される</a:t>
            </a:r>
            <a:r>
              <a:rPr lang="ja-JP" altLang="en-US" sz="1477" dirty="0">
                <a:solidFill>
                  <a:srgbClr val="FF0000"/>
                </a:solidFill>
                <a:latin typeface="+mn-ea"/>
              </a:rPr>
              <a:t>小学校１年生</a:t>
            </a:r>
            <a:r>
              <a:rPr lang="ja-JP" altLang="en-US" sz="1477" dirty="0">
                <a:solidFill>
                  <a:srgbClr val="000000"/>
                </a:solidFill>
                <a:latin typeface="+mn-ea"/>
              </a:rPr>
              <a:t>（６～７歳）の</a:t>
            </a:r>
            <a:r>
              <a:rPr lang="ja-JP" altLang="en-US" sz="1477" dirty="0">
                <a:solidFill>
                  <a:srgbClr val="FF0000"/>
                </a:solidFill>
                <a:latin typeface="+mn-ea"/>
              </a:rPr>
              <a:t>胸部の平均高さは約</a:t>
            </a:r>
            <a:r>
              <a:rPr lang="en-US" altLang="ja-JP" sz="1477" dirty="0">
                <a:solidFill>
                  <a:srgbClr val="FF0000"/>
                </a:solidFill>
                <a:latin typeface="+mn-ea"/>
              </a:rPr>
              <a:t>80cm</a:t>
            </a:r>
            <a:r>
              <a:rPr lang="ja-JP" altLang="en-US" sz="1477" dirty="0" err="1">
                <a:solidFill>
                  <a:srgbClr val="000000"/>
                </a:solidFill>
                <a:latin typeface="+mn-ea"/>
              </a:rPr>
              <a:t>。</a:t>
            </a:r>
            <a:endParaRPr lang="en-US" altLang="ja-JP" sz="1477" dirty="0">
              <a:solidFill>
                <a:srgbClr val="000000"/>
              </a:solidFill>
              <a:latin typeface="+mn-ea"/>
            </a:endParaRPr>
          </a:p>
          <a:p>
            <a:pPr marL="86460" indent="-86460">
              <a:lnSpc>
                <a:spcPts val="1477"/>
              </a:lnSpc>
              <a:spcBef>
                <a:spcPts val="554"/>
              </a:spcBef>
              <a:buSzPct val="160000"/>
            </a:pPr>
            <a:r>
              <a:rPr lang="ja-JP" altLang="en-US" sz="1477" dirty="0">
                <a:solidFill>
                  <a:srgbClr val="000000"/>
                </a:solidFill>
                <a:latin typeface="+mn-ea"/>
              </a:rPr>
              <a:t>○　また、建築基準法上、原則として、</a:t>
            </a:r>
            <a:r>
              <a:rPr lang="ja-JP" altLang="en-US" sz="1477" dirty="0">
                <a:solidFill>
                  <a:srgbClr val="FF0000"/>
                </a:solidFill>
                <a:latin typeface="+mn-ea"/>
              </a:rPr>
              <a:t>道路の最小幅員は４ｍ</a:t>
            </a:r>
            <a:r>
              <a:rPr lang="ja-JP" altLang="en-US" sz="1477" dirty="0">
                <a:solidFill>
                  <a:srgbClr val="000000"/>
                </a:solidFill>
                <a:latin typeface="+mn-ea"/>
              </a:rPr>
              <a:t>とされており、この</a:t>
            </a:r>
            <a:r>
              <a:rPr lang="ja-JP" altLang="en-US" sz="1477" dirty="0">
                <a:solidFill>
                  <a:srgbClr val="FF0000"/>
                </a:solidFill>
                <a:latin typeface="+mn-ea"/>
              </a:rPr>
              <a:t>過半を閉塞する塀の高さは</a:t>
            </a:r>
            <a:r>
              <a:rPr lang="en-US" altLang="ja-JP" sz="1477" dirty="0">
                <a:solidFill>
                  <a:srgbClr val="FF0000"/>
                </a:solidFill>
                <a:latin typeface="+mn-ea"/>
              </a:rPr>
              <a:t>80cm</a:t>
            </a:r>
            <a:r>
              <a:rPr lang="ja-JP" altLang="en-US" sz="1477" dirty="0">
                <a:solidFill>
                  <a:srgbClr val="FF0000"/>
                </a:solidFill>
                <a:latin typeface="+mn-ea"/>
              </a:rPr>
              <a:t>超</a:t>
            </a:r>
            <a:r>
              <a:rPr lang="ja-JP" altLang="en-US" sz="1477" dirty="0">
                <a:solidFill>
                  <a:srgbClr val="000000"/>
                </a:solidFill>
                <a:latin typeface="+mn-ea"/>
              </a:rPr>
              <a:t>。</a:t>
            </a:r>
          </a:p>
        </p:txBody>
      </p:sp>
      <p:sp>
        <p:nvSpPr>
          <p:cNvPr id="21" name="正方形/長方形 20"/>
          <p:cNvSpPr/>
          <p:nvPr/>
        </p:nvSpPr>
        <p:spPr>
          <a:xfrm>
            <a:off x="4801615" y="2241942"/>
            <a:ext cx="4026317" cy="2030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6460" indent="-86460">
              <a:spcBef>
                <a:spcPts val="277"/>
              </a:spcBef>
              <a:buSzPct val="160000"/>
            </a:pPr>
            <a:r>
              <a:rPr lang="ja-JP" altLang="en-US" sz="1480" dirty="0">
                <a:solidFill>
                  <a:schemeClr val="tx1"/>
                </a:solidFill>
                <a:latin typeface="+mn-ea"/>
              </a:rPr>
              <a:t>○　過剰規制とならないよう、</a:t>
            </a:r>
            <a:r>
              <a:rPr lang="ja-JP" altLang="en-US" sz="1480" dirty="0">
                <a:solidFill>
                  <a:srgbClr val="FF0000"/>
                </a:solidFill>
                <a:latin typeface="+mn-ea"/>
              </a:rPr>
              <a:t>通常の戸建て住宅等の塀が対象外</a:t>
            </a:r>
            <a:r>
              <a:rPr lang="ja-JP" altLang="en-US" sz="1480" dirty="0">
                <a:solidFill>
                  <a:schemeClr val="tx1"/>
                </a:solidFill>
                <a:latin typeface="+mn-ea"/>
              </a:rPr>
              <a:t>となる</a:t>
            </a:r>
            <a:r>
              <a:rPr lang="en-US" altLang="ja-JP" sz="1480" dirty="0">
                <a:solidFill>
                  <a:srgbClr val="FF0000"/>
                </a:solidFill>
                <a:latin typeface="+mn-ea"/>
              </a:rPr>
              <a:t>25</a:t>
            </a:r>
            <a:r>
              <a:rPr lang="ja-JP" altLang="en-US" sz="1480" dirty="0" err="1">
                <a:solidFill>
                  <a:srgbClr val="FF0000"/>
                </a:solidFill>
                <a:latin typeface="+mn-ea"/>
              </a:rPr>
              <a:t>ｍ</a:t>
            </a:r>
            <a:r>
              <a:rPr lang="ja-JP" altLang="en-US" sz="1480" dirty="0">
                <a:solidFill>
                  <a:srgbClr val="FF0000"/>
                </a:solidFill>
                <a:latin typeface="+mn-ea"/>
              </a:rPr>
              <a:t>を国が定める義務付け対象の長さ</a:t>
            </a:r>
            <a:r>
              <a:rPr lang="ja-JP" altLang="en-US" sz="1480" dirty="0">
                <a:solidFill>
                  <a:schemeClr val="tx1"/>
                </a:solidFill>
                <a:latin typeface="+mn-ea"/>
              </a:rPr>
              <a:t>とする。</a:t>
            </a:r>
            <a:endParaRPr lang="en-US" altLang="ja-JP" sz="1480" dirty="0">
              <a:solidFill>
                <a:schemeClr val="tx1"/>
              </a:solidFill>
              <a:latin typeface="+mn-ea"/>
            </a:endParaRPr>
          </a:p>
          <a:p>
            <a:pPr marL="86460" indent="-86460">
              <a:spcBef>
                <a:spcPts val="831"/>
              </a:spcBef>
              <a:buSzPct val="160000"/>
            </a:pPr>
            <a:r>
              <a:rPr lang="ja-JP" altLang="en-US" sz="1480" dirty="0" smtClean="0">
                <a:solidFill>
                  <a:schemeClr val="tx1"/>
                </a:solidFill>
                <a:latin typeface="+mn-ea"/>
              </a:rPr>
              <a:t>○</a:t>
            </a:r>
            <a:r>
              <a:rPr lang="ja-JP" altLang="en-US" sz="1480" dirty="0">
                <a:solidFill>
                  <a:schemeClr val="tx1"/>
                </a:solidFill>
                <a:latin typeface="+mn-ea"/>
              </a:rPr>
              <a:t>　地方公共団体が別途義務付け対象となる長さを定める場合であっても、</a:t>
            </a:r>
            <a:r>
              <a:rPr lang="ja-JP" altLang="en-US" sz="1480" dirty="0">
                <a:solidFill>
                  <a:srgbClr val="FF0000"/>
                </a:solidFill>
                <a:latin typeface="+mn-ea"/>
              </a:rPr>
              <a:t>狭小敷地の戸建て住宅等の塀を対象外</a:t>
            </a:r>
            <a:r>
              <a:rPr lang="ja-JP" altLang="en-US" sz="1480" dirty="0">
                <a:solidFill>
                  <a:schemeClr val="tx1"/>
                </a:solidFill>
                <a:latin typeface="+mn-ea"/>
              </a:rPr>
              <a:t>とするため、</a:t>
            </a:r>
            <a:r>
              <a:rPr lang="ja-JP" altLang="en-US" sz="1480" dirty="0">
                <a:solidFill>
                  <a:srgbClr val="FF0000"/>
                </a:solidFill>
                <a:latin typeface="+mn-ea"/>
              </a:rPr>
              <a:t>８ｍ超の長さの塀から義務付け可能</a:t>
            </a:r>
            <a:r>
              <a:rPr lang="ja-JP" altLang="en-US" sz="1480" dirty="0">
                <a:solidFill>
                  <a:schemeClr val="tx1"/>
                </a:solidFill>
                <a:latin typeface="+mn-ea"/>
              </a:rPr>
              <a:t>とする</a:t>
            </a:r>
            <a:r>
              <a:rPr lang="ja-JP" altLang="en-US" sz="1480" dirty="0" smtClean="0">
                <a:solidFill>
                  <a:schemeClr val="tx1"/>
                </a:solidFill>
                <a:latin typeface="+mn-ea"/>
              </a:rPr>
              <a:t>。</a:t>
            </a:r>
            <a:endParaRPr lang="en-US" altLang="ja-JP" sz="1480" dirty="0">
              <a:solidFill>
                <a:schemeClr val="tx1"/>
              </a:solidFill>
              <a:latin typeface="+mn-ea"/>
            </a:endParaRPr>
          </a:p>
        </p:txBody>
      </p:sp>
      <p:sp>
        <p:nvSpPr>
          <p:cNvPr id="22" name="角丸四角形 21"/>
          <p:cNvSpPr/>
          <p:nvPr/>
        </p:nvSpPr>
        <p:spPr>
          <a:xfrm>
            <a:off x="4653945" y="1381826"/>
            <a:ext cx="4173986" cy="690796"/>
          </a:xfrm>
          <a:prstGeom prst="roundRect">
            <a:avLst/>
          </a:prstGeom>
          <a:solidFill>
            <a:srgbClr val="FFFF99"/>
          </a:solidFill>
          <a:ln w="12700" cap="flat" cmpd="sng" algn="ctr">
            <a:solidFill>
              <a:schemeClr val="bg2">
                <a:lumMod val="50000"/>
              </a:schemeClr>
            </a:solidFill>
            <a:prstDash val="solid"/>
            <a:tailEnd type="none" w="lg" len="lg"/>
          </a:ln>
          <a:effectLst/>
        </p:spPr>
        <p:txBody>
          <a:bodyPr rot="0" spcFirstLastPara="0" vertOverflow="overflow" horzOverflow="overflow" vert="horz" wrap="none" lIns="66462" tIns="0" rIns="66462" bIns="0" numCol="1" spcCol="0" rtlCol="0" fromWordArt="0" anchor="ctr" anchorCtr="0" forceAA="0" compatLnSpc="1">
            <a:prstTxWarp prst="textNoShape">
              <a:avLst/>
            </a:prstTxWarp>
            <a:noAutofit/>
          </a:bodyPr>
          <a:lstStyle/>
          <a:p>
            <a:pPr algn="ctr"/>
            <a:r>
              <a:rPr kumimoji="0" lang="ja-JP" altLang="en-US" sz="1400" b="1" kern="0" dirty="0">
                <a:solidFill>
                  <a:prstClr val="black"/>
                </a:solidFill>
                <a:latin typeface="HGMaruGothicMPRO" charset="-128"/>
                <a:ea typeface="HGMaruGothicMPRO" charset="-128"/>
                <a:cs typeface="HGMaruGothicMPRO" charset="-128"/>
              </a:rPr>
              <a:t>対象となる塀の</a:t>
            </a:r>
            <a:r>
              <a:rPr kumimoji="0" lang="ja-JP" altLang="en-US" sz="1400" b="1" kern="0" dirty="0" smtClean="0">
                <a:solidFill>
                  <a:prstClr val="black"/>
                </a:solidFill>
                <a:latin typeface="HGMaruGothicMPRO" charset="-128"/>
                <a:ea typeface="HGMaruGothicMPRO" charset="-128"/>
                <a:cs typeface="HGMaruGothicMPRO" charset="-128"/>
              </a:rPr>
              <a:t>長さ</a:t>
            </a:r>
            <a:endParaRPr kumimoji="0" lang="en-US" altLang="ja-JP" sz="1400" b="1" kern="0" dirty="0" smtClean="0">
              <a:solidFill>
                <a:prstClr val="black"/>
              </a:solidFill>
              <a:latin typeface="HGMaruGothicMPRO" charset="-128"/>
              <a:ea typeface="HGMaruGothicMPRO" charset="-128"/>
              <a:cs typeface="HGMaruGothicMPRO" charset="-128"/>
            </a:endParaRPr>
          </a:p>
          <a:p>
            <a:pPr algn="ctr"/>
            <a:r>
              <a:rPr kumimoji="0" lang="ja-JP" altLang="en-US" sz="1015" b="1" kern="0" dirty="0" smtClean="0">
                <a:solidFill>
                  <a:prstClr val="black"/>
                </a:solidFill>
                <a:latin typeface="HGMaruGothicMPRO" charset="-128"/>
                <a:ea typeface="HGMaruGothicMPRO" charset="-128"/>
                <a:cs typeface="HGMaruGothicMPRO" charset="-128"/>
              </a:rPr>
              <a:t>（</a:t>
            </a:r>
            <a:r>
              <a:rPr kumimoji="0" lang="ja-JP" altLang="en-US" sz="1015" b="1" kern="0" dirty="0">
                <a:solidFill>
                  <a:prstClr val="black"/>
                </a:solidFill>
                <a:latin typeface="HGMaruGothicMPRO" charset="-128"/>
                <a:ea typeface="HGMaruGothicMPRO" charset="-128"/>
                <a:cs typeface="HGMaruGothicMPRO" charset="-128"/>
              </a:rPr>
              <a:t>原則</a:t>
            </a:r>
            <a:r>
              <a:rPr kumimoji="0" lang="en-US" altLang="ja-JP" sz="1015" b="1" kern="0" dirty="0">
                <a:solidFill>
                  <a:srgbClr val="FF0000"/>
                </a:solidFill>
                <a:latin typeface="HGMaruGothicMPRO" charset="-128"/>
                <a:ea typeface="HGMaruGothicMPRO" charset="-128"/>
                <a:cs typeface="HGMaruGothicMPRO" charset="-128"/>
              </a:rPr>
              <a:t>25</a:t>
            </a:r>
            <a:r>
              <a:rPr kumimoji="0" lang="ja-JP" altLang="en-US" sz="1015" b="1" kern="0" dirty="0" err="1">
                <a:solidFill>
                  <a:srgbClr val="FF0000"/>
                </a:solidFill>
                <a:latin typeface="HGMaruGothicMPRO" charset="-128"/>
                <a:ea typeface="HGMaruGothicMPRO" charset="-128"/>
                <a:cs typeface="HGMaruGothicMPRO" charset="-128"/>
              </a:rPr>
              <a:t>ｍ</a:t>
            </a:r>
            <a:r>
              <a:rPr kumimoji="0" lang="ja-JP" altLang="en-US" sz="1015" b="1" kern="0" dirty="0">
                <a:solidFill>
                  <a:prstClr val="black"/>
                </a:solidFill>
                <a:latin typeface="HGMaruGothicMPRO" charset="-128"/>
                <a:ea typeface="HGMaruGothicMPRO" charset="-128"/>
                <a:cs typeface="HGMaruGothicMPRO" charset="-128"/>
              </a:rPr>
              <a:t>超</a:t>
            </a:r>
            <a:r>
              <a:rPr kumimoji="0" lang="ja-JP" altLang="en-US" sz="1015" b="1" kern="0" dirty="0" smtClean="0">
                <a:solidFill>
                  <a:prstClr val="black"/>
                </a:solidFill>
                <a:latin typeface="HGMaruGothicMPRO" charset="-128"/>
                <a:ea typeface="HGMaruGothicMPRO" charset="-128"/>
                <a:cs typeface="HGMaruGothicMPRO" charset="-128"/>
              </a:rPr>
              <a:t>）</a:t>
            </a:r>
            <a:endParaRPr kumimoji="0" lang="en-US" altLang="ja-JP" sz="1015" b="1" kern="0" dirty="0">
              <a:solidFill>
                <a:prstClr val="black"/>
              </a:solidFill>
              <a:latin typeface="HGMaruGothicMPRO" charset="-128"/>
              <a:ea typeface="HGMaruGothicMPRO" charset="-128"/>
              <a:cs typeface="HGMaruGothicMPRO" charset="-128"/>
            </a:endParaRPr>
          </a:p>
          <a:p>
            <a:pPr algn="ctr"/>
            <a:r>
              <a:rPr kumimoji="0" lang="ja-JP" altLang="en-US" sz="1015" b="1" kern="0" dirty="0" smtClean="0">
                <a:solidFill>
                  <a:prstClr val="black"/>
                </a:solidFill>
                <a:latin typeface="HGMaruGothicMPRO" charset="-128"/>
                <a:ea typeface="HGMaruGothicMPRO" charset="-128"/>
                <a:cs typeface="HGMaruGothicMPRO" charset="-128"/>
              </a:rPr>
              <a:t>（</a:t>
            </a:r>
            <a:r>
              <a:rPr kumimoji="0" lang="ja-JP" altLang="en-US" sz="1015" b="1" kern="0" dirty="0">
                <a:solidFill>
                  <a:prstClr val="black"/>
                </a:solidFill>
                <a:latin typeface="HGMaruGothicMPRO" charset="-128"/>
                <a:ea typeface="HGMaruGothicMPRO" charset="-128"/>
                <a:cs typeface="HGMaruGothicMPRO" charset="-128"/>
              </a:rPr>
              <a:t>地方公共団体が別途定める場合の下限</a:t>
            </a:r>
            <a:r>
              <a:rPr kumimoji="0" lang="ja-JP" altLang="en-US" sz="1015" b="1" kern="0" dirty="0">
                <a:solidFill>
                  <a:srgbClr val="FF0000"/>
                </a:solidFill>
                <a:latin typeface="HGMaruGothicMPRO" charset="-128"/>
                <a:ea typeface="HGMaruGothicMPRO" charset="-128"/>
                <a:cs typeface="HGMaruGothicMPRO" charset="-128"/>
              </a:rPr>
              <a:t>８ｍ</a:t>
            </a:r>
            <a:r>
              <a:rPr kumimoji="0" lang="ja-JP" altLang="en-US" sz="1015" b="1" kern="0" dirty="0">
                <a:solidFill>
                  <a:prstClr val="black"/>
                </a:solidFill>
                <a:latin typeface="HGMaruGothicMPRO" charset="-128"/>
                <a:ea typeface="HGMaruGothicMPRO" charset="-128"/>
                <a:cs typeface="HGMaruGothicMPRO" charset="-128"/>
              </a:rPr>
              <a:t>超）</a:t>
            </a:r>
          </a:p>
        </p:txBody>
      </p:sp>
      <p:cxnSp>
        <p:nvCxnSpPr>
          <p:cNvPr id="34" name="直線コネクタ 33"/>
          <p:cNvCxnSpPr/>
          <p:nvPr/>
        </p:nvCxnSpPr>
        <p:spPr>
          <a:xfrm flipV="1">
            <a:off x="4801615" y="6365723"/>
            <a:ext cx="2149940" cy="7444"/>
          </a:xfrm>
          <a:prstGeom prst="line">
            <a:avLst/>
          </a:prstGeom>
          <a:ln w="5080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5" name="図 3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669" t="8549" r="60837" b="10338"/>
          <a:stretch/>
        </p:blipFill>
        <p:spPr>
          <a:xfrm>
            <a:off x="5582883" y="4856593"/>
            <a:ext cx="879839" cy="1573368"/>
          </a:xfrm>
          <a:prstGeom prst="rect">
            <a:avLst/>
          </a:prstGeom>
        </p:spPr>
      </p:pic>
      <p:cxnSp>
        <p:nvCxnSpPr>
          <p:cNvPr id="36" name="直線コネクタ 35"/>
          <p:cNvCxnSpPr/>
          <p:nvPr/>
        </p:nvCxnSpPr>
        <p:spPr>
          <a:xfrm flipH="1" flipV="1">
            <a:off x="4868084" y="5233521"/>
            <a:ext cx="1" cy="1125579"/>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801615" y="5233521"/>
            <a:ext cx="9658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875296" y="4848862"/>
            <a:ext cx="1016798" cy="433324"/>
          </a:xfrm>
          <a:prstGeom prst="rect">
            <a:avLst/>
          </a:prstGeom>
        </p:spPr>
        <p:txBody>
          <a:bodyPr wrap="square">
            <a:spAutoFit/>
          </a:bodyPr>
          <a:lstStyle/>
          <a:p>
            <a:pPr algn="ctr">
              <a:tabLst>
                <a:tab pos="82064" algn="l"/>
              </a:tabLst>
            </a:pPr>
            <a:r>
              <a:rPr lang="ja-JP" altLang="en-US" sz="1108" dirty="0">
                <a:solidFill>
                  <a:srgbClr val="FF0000"/>
                </a:solidFill>
                <a:latin typeface="Lucida Grande"/>
              </a:rPr>
              <a:t>肩の高さ</a:t>
            </a:r>
            <a:endParaRPr lang="en-US" altLang="ja-JP" sz="1108" dirty="0">
              <a:solidFill>
                <a:srgbClr val="FF0000"/>
              </a:solidFill>
              <a:latin typeface="Lucida Grande"/>
            </a:endParaRPr>
          </a:p>
          <a:p>
            <a:pPr algn="ctr">
              <a:tabLst>
                <a:tab pos="82064" algn="l"/>
              </a:tabLst>
            </a:pPr>
            <a:r>
              <a:rPr lang="en-US" altLang="ja-JP" sz="1108" dirty="0">
                <a:solidFill>
                  <a:srgbClr val="FF0000"/>
                </a:solidFill>
                <a:latin typeface="Lucida Grande"/>
              </a:rPr>
              <a:t>91cm</a:t>
            </a:r>
            <a:endParaRPr lang="ja-JP" altLang="en-US" sz="1108" dirty="0">
              <a:solidFill>
                <a:srgbClr val="FF0000"/>
              </a:solidFill>
            </a:endParaRPr>
          </a:p>
        </p:txBody>
      </p:sp>
      <p:cxnSp>
        <p:nvCxnSpPr>
          <p:cNvPr id="42" name="直線コネクタ 41"/>
          <p:cNvCxnSpPr/>
          <p:nvPr/>
        </p:nvCxnSpPr>
        <p:spPr>
          <a:xfrm flipH="1" flipV="1">
            <a:off x="6561181" y="5390188"/>
            <a:ext cx="1" cy="982979"/>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316446" y="5377411"/>
            <a:ext cx="588322" cy="8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6316446" y="4951259"/>
            <a:ext cx="848987" cy="433324"/>
          </a:xfrm>
          <a:prstGeom prst="rect">
            <a:avLst/>
          </a:prstGeom>
        </p:spPr>
        <p:txBody>
          <a:bodyPr wrap="square">
            <a:spAutoFit/>
          </a:bodyPr>
          <a:lstStyle/>
          <a:p>
            <a:pPr algn="ctr">
              <a:tabLst>
                <a:tab pos="82064" algn="l"/>
              </a:tabLst>
            </a:pPr>
            <a:r>
              <a:rPr lang="ja-JP" altLang="en-US" sz="1108" dirty="0">
                <a:solidFill>
                  <a:srgbClr val="FF0000"/>
                </a:solidFill>
                <a:latin typeface="Lucida Grande"/>
              </a:rPr>
              <a:t>胸部高さ</a:t>
            </a:r>
            <a:endParaRPr lang="en-US" altLang="ja-JP" sz="1108" dirty="0">
              <a:solidFill>
                <a:srgbClr val="FF0000"/>
              </a:solidFill>
              <a:latin typeface="Lucida Grande"/>
            </a:endParaRPr>
          </a:p>
          <a:p>
            <a:pPr algn="ctr">
              <a:tabLst>
                <a:tab pos="82064" algn="l"/>
              </a:tabLst>
            </a:pPr>
            <a:r>
              <a:rPr lang="ja-JP" altLang="en-US" sz="1108" dirty="0">
                <a:solidFill>
                  <a:srgbClr val="FF0000"/>
                </a:solidFill>
                <a:latin typeface="Lucida Grande"/>
              </a:rPr>
              <a:t>約</a:t>
            </a:r>
            <a:r>
              <a:rPr lang="en-US" altLang="ja-JP" sz="1108" dirty="0">
                <a:solidFill>
                  <a:srgbClr val="FF0000"/>
                </a:solidFill>
                <a:latin typeface="Lucida Grande"/>
              </a:rPr>
              <a:t>80cm</a:t>
            </a:r>
            <a:endParaRPr lang="ja-JP" altLang="en-US" sz="1108" dirty="0">
              <a:solidFill>
                <a:srgbClr val="FF0000"/>
              </a:solidFill>
            </a:endParaRPr>
          </a:p>
        </p:txBody>
      </p:sp>
      <p:cxnSp>
        <p:nvCxnSpPr>
          <p:cNvPr id="46" name="直線コネクタ 45"/>
          <p:cNvCxnSpPr/>
          <p:nvPr/>
        </p:nvCxnSpPr>
        <p:spPr>
          <a:xfrm>
            <a:off x="4921032" y="5565865"/>
            <a:ext cx="8372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4552926" y="5551456"/>
            <a:ext cx="1685634" cy="433324"/>
          </a:xfrm>
          <a:prstGeom prst="rect">
            <a:avLst/>
          </a:prstGeom>
        </p:spPr>
        <p:txBody>
          <a:bodyPr wrap="square">
            <a:spAutoFit/>
          </a:bodyPr>
          <a:lstStyle/>
          <a:p>
            <a:pPr algn="ctr">
              <a:tabLst>
                <a:tab pos="82064" algn="l"/>
              </a:tabLst>
            </a:pPr>
            <a:r>
              <a:rPr lang="ja-JP" altLang="en-US" sz="1108" dirty="0">
                <a:solidFill>
                  <a:srgbClr val="FF0000"/>
                </a:solidFill>
                <a:latin typeface="Lucida Grande"/>
              </a:rPr>
              <a:t>ひじの高さ</a:t>
            </a:r>
            <a:endParaRPr lang="en-US" altLang="ja-JP" sz="1108" dirty="0">
              <a:solidFill>
                <a:srgbClr val="FF0000"/>
              </a:solidFill>
              <a:latin typeface="Lucida Grande"/>
            </a:endParaRPr>
          </a:p>
          <a:p>
            <a:pPr algn="ctr">
              <a:tabLst>
                <a:tab pos="82064" algn="l"/>
              </a:tabLst>
            </a:pPr>
            <a:r>
              <a:rPr lang="en-US" altLang="ja-JP" sz="1108" dirty="0">
                <a:solidFill>
                  <a:srgbClr val="FF0000"/>
                </a:solidFill>
                <a:latin typeface="Lucida Grande"/>
              </a:rPr>
              <a:t>70cm</a:t>
            </a:r>
            <a:endParaRPr lang="ja-JP" altLang="en-US" sz="1108" dirty="0">
              <a:solidFill>
                <a:srgbClr val="FF0000"/>
              </a:solidFill>
            </a:endParaRPr>
          </a:p>
        </p:txBody>
      </p:sp>
      <p:cxnSp>
        <p:nvCxnSpPr>
          <p:cNvPr id="48" name="直線コネクタ 47"/>
          <p:cNvCxnSpPr/>
          <p:nvPr/>
        </p:nvCxnSpPr>
        <p:spPr>
          <a:xfrm flipH="1" flipV="1">
            <a:off x="4972475" y="5565866"/>
            <a:ext cx="1" cy="793235"/>
          </a:xfrm>
          <a:prstGeom prst="line">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653945" y="2154043"/>
            <a:ext cx="4173987" cy="2088843"/>
          </a:xfrm>
          <a:prstGeom prst="rect">
            <a:avLst/>
          </a:prstGeom>
          <a:no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7058" indent="-167058">
              <a:lnSpc>
                <a:spcPts val="1440"/>
              </a:lnSpc>
            </a:pPr>
            <a:endParaRPr lang="en-US" altLang="ja-JP" sz="1477" dirty="0">
              <a:solidFill>
                <a:srgbClr val="000000"/>
              </a:solidFill>
              <a:latin typeface="+mn-ea"/>
            </a:endParaRPr>
          </a:p>
        </p:txBody>
      </p:sp>
      <p:sp>
        <p:nvSpPr>
          <p:cNvPr id="10" name="正方形/長方形 9"/>
          <p:cNvSpPr/>
          <p:nvPr/>
        </p:nvSpPr>
        <p:spPr>
          <a:xfrm>
            <a:off x="234953" y="4558553"/>
            <a:ext cx="8592978" cy="2017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3"/>
          <p:cNvSpPr>
            <a:spLocks noGrp="1"/>
          </p:cNvSpPr>
          <p:nvPr>
            <p:ph type="sldNum" sz="quarter" idx="12"/>
          </p:nvPr>
        </p:nvSpPr>
        <p:spPr>
          <a:xfrm>
            <a:off x="7010400" y="6567488"/>
            <a:ext cx="2133600" cy="287337"/>
          </a:xfrm>
        </p:spPr>
        <p:txBody>
          <a:bodyPr/>
          <a:lstStyle/>
          <a:p>
            <a:pPr>
              <a:defRPr/>
            </a:pPr>
            <a:r>
              <a:rPr lang="en-US" altLang="ja-JP" dirty="0" smtClean="0">
                <a:solidFill>
                  <a:srgbClr val="000000"/>
                </a:solidFill>
              </a:rPr>
              <a:t>2</a:t>
            </a:r>
            <a:endParaRPr lang="en-US" altLang="ja-JP" dirty="0">
              <a:solidFill>
                <a:srgbClr val="000000"/>
              </a:solidFill>
            </a:endParaRPr>
          </a:p>
        </p:txBody>
      </p:sp>
      <p:sp>
        <p:nvSpPr>
          <p:cNvPr id="53" name="正方形/長方形 52"/>
          <p:cNvSpPr/>
          <p:nvPr/>
        </p:nvSpPr>
        <p:spPr>
          <a:xfrm>
            <a:off x="0" y="1049119"/>
            <a:ext cx="4115965" cy="329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6460" indent="-86460">
              <a:lnSpc>
                <a:spcPts val="1477"/>
              </a:lnSpc>
              <a:spcBef>
                <a:spcPts val="554"/>
              </a:spcBef>
              <a:buSzPct val="160000"/>
            </a:pPr>
            <a:r>
              <a:rPr lang="ja-JP" altLang="en-US" sz="1477" dirty="0">
                <a:solidFill>
                  <a:schemeClr val="tx1"/>
                </a:solidFill>
                <a:latin typeface="Meiryo UI" panose="020B0604030504040204" pitchFamily="50" charset="-128"/>
                <a:ea typeface="Meiryo UI" panose="020B0604030504040204" pitchFamily="50" charset="-128"/>
              </a:rPr>
              <a:t>○　</a:t>
            </a:r>
            <a:r>
              <a:rPr lang="ja-JP" altLang="en-US" sz="1477" dirty="0" smtClean="0">
                <a:solidFill>
                  <a:schemeClr val="tx1"/>
                </a:solidFill>
                <a:latin typeface="Meiryo UI" panose="020B0604030504040204" pitchFamily="50" charset="-128"/>
                <a:ea typeface="Meiryo UI" panose="020B0604030504040204" pitchFamily="50" charset="-128"/>
              </a:rPr>
              <a:t>国土交通省</a:t>
            </a:r>
            <a:r>
              <a:rPr lang="ja-JP" altLang="en-US" sz="1477" dirty="0" smtClean="0">
                <a:solidFill>
                  <a:srgbClr val="000000"/>
                </a:solidFill>
                <a:latin typeface="Meiryo UI" panose="020B0604030504040204" pitchFamily="50" charset="-128"/>
                <a:ea typeface="Meiryo UI" panose="020B0604030504040204" pitchFamily="50" charset="-128"/>
              </a:rPr>
              <a:t>資料より</a:t>
            </a:r>
            <a:endParaRPr lang="ja-JP" altLang="en-US" sz="1477"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338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帰宅困難者対策　～徒歩帰宅ルートについて</a:t>
            </a:r>
            <a:endParaRPr kumimoji="1" lang="ja-JP" altLang="en-US" dirty="0"/>
          </a:p>
        </p:txBody>
      </p:sp>
      <p:pic>
        <p:nvPicPr>
          <p:cNvPr id="5" name="図 4"/>
          <p:cNvPicPr>
            <a:picLocks noChangeAspect="1"/>
          </p:cNvPicPr>
          <p:nvPr/>
        </p:nvPicPr>
        <p:blipFill rotWithShape="1">
          <a:blip r:embed="rId2"/>
          <a:srcRect l="18371" t="14608" r="5902" b="6624"/>
          <a:stretch/>
        </p:blipFill>
        <p:spPr>
          <a:xfrm>
            <a:off x="4679577" y="922446"/>
            <a:ext cx="4351934" cy="5935554"/>
          </a:xfrm>
          <a:prstGeom prst="rect">
            <a:avLst/>
          </a:prstGeom>
          <a:ln>
            <a:solidFill>
              <a:schemeClr val="tx1"/>
            </a:solidFill>
          </a:ln>
        </p:spPr>
      </p:pic>
      <p:sp>
        <p:nvSpPr>
          <p:cNvPr id="7" name="正方形/長方形 6"/>
          <p:cNvSpPr/>
          <p:nvPr/>
        </p:nvSpPr>
        <p:spPr>
          <a:xfrm>
            <a:off x="4667268" y="892529"/>
            <a:ext cx="3520365" cy="415755"/>
          </a:xfrm>
          <a:prstGeom prst="rect">
            <a:avLst/>
          </a:prstGeom>
          <a:solidFill>
            <a:schemeClr val="bg1"/>
          </a:solidFill>
          <a:ln>
            <a:solidFill>
              <a:schemeClr val="tx1"/>
            </a:solidFill>
          </a:ln>
        </p:spPr>
        <p:txBody>
          <a:bodyPr wrap="square">
            <a:spAutoFit/>
          </a:bodyPr>
          <a:lstStyle/>
          <a:p>
            <a:r>
              <a:rPr lang="ja-JP" altLang="ja-JP" sz="1051" b="1" dirty="0">
                <a:ea typeface="Meiryo UI" panose="020B0604030504040204" pitchFamily="50" charset="-128"/>
                <a:cs typeface="Meiryo UI" panose="020B0604030504040204" pitchFamily="50" charset="-128"/>
              </a:rPr>
              <a:t>徒歩帰宅ルートの候補路線（案）上町断層帯地震の</a:t>
            </a:r>
            <a:r>
              <a:rPr lang="ja-JP" altLang="ja-JP" sz="1051" b="1" dirty="0" smtClean="0">
                <a:ea typeface="Meiryo UI" panose="020B0604030504040204" pitchFamily="50" charset="-128"/>
                <a:cs typeface="Meiryo UI" panose="020B0604030504040204" pitchFamily="50" charset="-128"/>
              </a:rPr>
              <a:t>ケース</a:t>
            </a:r>
            <a:endParaRPr lang="en-US" altLang="ja-JP" sz="1051" b="1" dirty="0" smtClean="0">
              <a:ea typeface="Meiryo UI" panose="020B0604030504040204" pitchFamily="50" charset="-128"/>
              <a:cs typeface="Meiryo UI" panose="020B0604030504040204" pitchFamily="50" charset="-128"/>
            </a:endParaRPr>
          </a:p>
          <a:p>
            <a:endParaRPr lang="ja-JP" altLang="en-US" sz="1051" dirty="0"/>
          </a:p>
        </p:txBody>
      </p:sp>
      <p:sp>
        <p:nvSpPr>
          <p:cNvPr id="9" name="正方形/長方形 8"/>
          <p:cNvSpPr/>
          <p:nvPr/>
        </p:nvSpPr>
        <p:spPr>
          <a:xfrm>
            <a:off x="4944576" y="1136144"/>
            <a:ext cx="3194347" cy="134780"/>
          </a:xfrm>
          <a:prstGeom prst="rect">
            <a:avLst/>
          </a:prstGeom>
          <a:solidFill>
            <a:schemeClr val="bg1"/>
          </a:solidFill>
        </p:spPr>
        <p:txBody>
          <a:bodyPr wrap="none" lIns="31533" tIns="0" rIns="31533" bIns="0" anchor="ctr" anchorCtr="0">
            <a:spAutoFit/>
          </a:bodyPr>
          <a:lstStyle/>
          <a:p>
            <a:r>
              <a:rPr lang="ja-JP" altLang="en-US" sz="876" dirty="0">
                <a:latin typeface="Meiryo UI" pitchFamily="50" charset="-128"/>
                <a:ea typeface="Meiryo UI" pitchFamily="50" charset="-128"/>
                <a:cs typeface="Meiryo UI" pitchFamily="50" charset="-128"/>
              </a:rPr>
              <a:t>「大規模地震の混乱収拾後の帰宅支援に関する基本方針</a:t>
            </a:r>
            <a:r>
              <a:rPr lang="en-US" altLang="ja-JP" sz="876" dirty="0">
                <a:latin typeface="Meiryo UI" pitchFamily="50" charset="-128"/>
                <a:ea typeface="Meiryo UI" pitchFamily="50" charset="-128"/>
                <a:cs typeface="Meiryo UI" pitchFamily="50" charset="-128"/>
              </a:rPr>
              <a:t>(</a:t>
            </a:r>
            <a:r>
              <a:rPr lang="ja-JP" altLang="en-US" sz="876" dirty="0">
                <a:latin typeface="Meiryo UI" pitchFamily="50" charset="-128"/>
                <a:ea typeface="Meiryo UI" pitchFamily="50" charset="-128"/>
                <a:cs typeface="Meiryo UI" pitchFamily="50" charset="-128"/>
              </a:rPr>
              <a:t>案</a:t>
            </a:r>
            <a:r>
              <a:rPr lang="en-US" altLang="ja-JP" sz="876" dirty="0">
                <a:latin typeface="Meiryo UI" pitchFamily="50" charset="-128"/>
                <a:ea typeface="Meiryo UI" pitchFamily="50" charset="-128"/>
                <a:cs typeface="Meiryo UI" pitchFamily="50" charset="-128"/>
              </a:rPr>
              <a:t>)</a:t>
            </a:r>
            <a:r>
              <a:rPr lang="ja-JP" altLang="en-US" sz="876" dirty="0">
                <a:latin typeface="Meiryo UI" pitchFamily="50" charset="-128"/>
                <a:ea typeface="Meiryo UI" pitchFamily="50" charset="-128"/>
                <a:cs typeface="Meiryo UI" pitchFamily="50" charset="-128"/>
              </a:rPr>
              <a:t>」抜粋</a:t>
            </a:r>
            <a:endParaRPr lang="ja-JP" altLang="en-US" sz="876" dirty="0"/>
          </a:p>
        </p:txBody>
      </p:sp>
      <p:sp>
        <p:nvSpPr>
          <p:cNvPr id="10" name="正方形/長方形 9"/>
          <p:cNvSpPr/>
          <p:nvPr/>
        </p:nvSpPr>
        <p:spPr>
          <a:xfrm>
            <a:off x="89246" y="1121312"/>
            <a:ext cx="4477842" cy="5000088"/>
          </a:xfrm>
          <a:prstGeom prst="rect">
            <a:avLst/>
          </a:prstGeom>
          <a:noFill/>
          <a:ln w="3175">
            <a:noFill/>
            <a:prstDash val="sysDot"/>
          </a:ln>
        </p:spPr>
        <p:txBody>
          <a:bodyPr vert="horz" wrap="square" lIns="31533" tIns="0" rIns="31533" bIns="0" numCol="1" anchor="t" anchorCtr="0" compatLnSpc="1">
            <a:prstTxWarp prst="textNoShape">
              <a:avLst/>
            </a:prstTxWarp>
          </a:bodyPr>
          <a:lstStyle/>
          <a:p>
            <a:r>
              <a:rPr lang="ja-JP" altLang="ja-JP"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大規模</a:t>
            </a:r>
            <a:r>
              <a:rPr lang="ja-JP" altLang="ja-JP" sz="1200" b="1" dirty="0">
                <a:latin typeface="Meiryo UI" panose="020B0604030504040204" pitchFamily="50" charset="-128"/>
                <a:ea typeface="Meiryo UI" panose="020B0604030504040204" pitchFamily="50" charset="-128"/>
                <a:cs typeface="Meiryo UI" panose="020B0604030504040204" pitchFamily="50" charset="-128"/>
              </a:rPr>
              <a:t>地震の混乱収拾後の帰宅支援に関する基本方針</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大阪府域</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帰宅困難者支援に関する</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より抜粋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県域を越えて、通勤や通学等をする人が多いことから、帰宅困難者対策についても、広域での調整が必要であり、関西広域連合の構成</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府県・政令市が連携して取組むことが必要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帰宅に伴う混乱を回避させるため、大都市圏においては、発災後は、帰宅困難者や都心部等における滞在者自身の安全を確保することと併せ、まずは、「</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むやみに移動を開始しない」という、一斉帰宅を抑制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させるための取組みが必要となる。</a:t>
            </a:r>
          </a:p>
          <a:p>
            <a:pPr marL="266700" indent="-2667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混乱</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収拾時以降、徒歩帰宅ルートについては、災害時に安全に通行できるよう</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耐震対策などが実施されている幹線道路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などを設定することが望ましい</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しかしながら</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、こうした幹線道路は、救命・救助活動や緊急輸送活動の中心となる道路でもあり、緊急車両の通行が優先されることも想定される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ことから、</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徒歩帰宅ルートについては、道路の被災状況や応急活動の状況等を踏まえ、関係機関が協議の上、設定</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することとする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徒歩</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帰宅ルートの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基準＞</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時に通行機能が確保されるよう耐震対策などを講じている幹線道路を中心に、道路の被災状況や応急活動の状況等を踏まえ、関係機関が協議の上、</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放射路線と環状路線を設定</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する。</a:t>
            </a:r>
          </a:p>
          <a:p>
            <a:pPr marL="266700" indent="-266700"/>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自力</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での徒歩帰宅が困難な方に対しては、バス等の代替輸送により、自宅まで円滑に帰るための支援を行うこととする。</a:t>
            </a:r>
          </a:p>
        </p:txBody>
      </p:sp>
      <p:sp>
        <p:nvSpPr>
          <p:cNvPr id="6" name="正方形/長方形 5"/>
          <p:cNvSpPr/>
          <p:nvPr/>
        </p:nvSpPr>
        <p:spPr>
          <a:xfrm>
            <a:off x="241256" y="6110615"/>
            <a:ext cx="4338141" cy="720000"/>
          </a:xfrm>
          <a:prstGeom prst="rect">
            <a:avLst/>
          </a:prstGeom>
          <a:noFill/>
          <a:ln w="3175">
            <a:solidFill>
              <a:schemeClr val="tx1"/>
            </a:solidFill>
            <a:prstDash val="sysDot"/>
          </a:ln>
        </p:spPr>
        <p:txBody>
          <a:bodyPr vert="horz" wrap="square" lIns="31533" tIns="0" rIns="31533" bIns="0" numCol="1" anchor="ctr" anchorCtr="0" compatLnSpc="1">
            <a:prstTxWarp prst="textNoShape">
              <a:avLst/>
            </a:prstTxWarp>
          </a:bodyPr>
          <a:lstStyle/>
          <a:p>
            <a:pPr defTabSz="840809" fontAlgn="base">
              <a:spcBef>
                <a:spcPts val="263"/>
              </a:spcBef>
              <a:spcAft>
                <a:spcPct val="0"/>
              </a:spcAft>
            </a:pP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「徒歩帰宅ルートの候補路線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案</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a:t>
            </a:r>
            <a:endParaRPr lang="en-US" altLang="ja-JP" sz="900" dirty="0">
              <a:latin typeface="Meiryo UI" pitchFamily="50" charset="-128"/>
              <a:ea typeface="Meiryo UI" pitchFamily="50" charset="-128"/>
              <a:cs typeface="Meiryo UI" pitchFamily="50" charset="-128"/>
            </a:endParaRPr>
          </a:p>
          <a:p>
            <a:pPr defTabSz="840809" fontAlgn="base">
              <a:spcBef>
                <a:spcPts val="263"/>
              </a:spcBef>
              <a:spcAft>
                <a:spcPct val="0"/>
              </a:spcAft>
            </a:pPr>
            <a:r>
              <a:rPr lang="ja-JP" altLang="en-US" sz="900" dirty="0">
                <a:latin typeface="Meiryo UI" pitchFamily="50" charset="-128"/>
                <a:ea typeface="Meiryo UI" pitchFamily="50" charset="-128"/>
                <a:cs typeface="Meiryo UI" pitchFamily="50" charset="-128"/>
              </a:rPr>
              <a:t>「大阪府域帰宅困難者支援に関する協議会」が</a:t>
            </a:r>
            <a:r>
              <a:rPr lang="en-US" altLang="ja-JP" sz="900" dirty="0">
                <a:latin typeface="Meiryo UI" pitchFamily="50" charset="-128"/>
                <a:ea typeface="Meiryo UI" pitchFamily="50" charset="-128"/>
                <a:cs typeface="Meiryo UI" pitchFamily="50" charset="-128"/>
              </a:rPr>
              <a:t>H29.12</a:t>
            </a:r>
            <a:r>
              <a:rPr lang="ja-JP" altLang="en-US" sz="900" dirty="0">
                <a:latin typeface="Meiryo UI" pitchFamily="50" charset="-128"/>
                <a:ea typeface="Meiryo UI" pitchFamily="50" charset="-128"/>
                <a:cs typeface="Meiryo UI" pitchFamily="50" charset="-128"/>
              </a:rPr>
              <a:t>に「大規模地震の混乱収拾後の帰宅支援に関する基本方針</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案</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」で示したもの。</a:t>
            </a:r>
            <a:endParaRPr lang="en-US" altLang="ja-JP" sz="900" dirty="0">
              <a:latin typeface="Meiryo UI" pitchFamily="50" charset="-128"/>
              <a:ea typeface="Meiryo UI" pitchFamily="50" charset="-128"/>
              <a:cs typeface="Meiryo UI" pitchFamily="50" charset="-128"/>
            </a:endParaRPr>
          </a:p>
          <a:p>
            <a:pPr defTabSz="840809" fontAlgn="base">
              <a:spcBef>
                <a:spcPts val="263"/>
              </a:spcBef>
              <a:spcAft>
                <a:spcPct val="0"/>
              </a:spcAft>
            </a:pPr>
            <a:r>
              <a:rPr lang="ja-JP" altLang="en-US" sz="900" dirty="0">
                <a:latin typeface="Meiryo UI" pitchFamily="50" charset="-128"/>
                <a:ea typeface="Meiryo UI" pitchFamily="50" charset="-128"/>
                <a:cs typeface="Meiryo UI" pitchFamily="50" charset="-128"/>
              </a:rPr>
              <a:t>「大阪府地域防災計画」で定めている広域緊急交通路の中から設定されている</a:t>
            </a:r>
            <a:r>
              <a:rPr lang="ja-JP" altLang="en-US" sz="900" dirty="0" smtClean="0">
                <a:latin typeface="Meiryo UI" pitchFamily="50" charset="-128"/>
                <a:ea typeface="Meiryo UI" pitchFamily="50" charset="-128"/>
                <a:cs typeface="Meiryo UI" pitchFamily="50" charset="-128"/>
              </a:rPr>
              <a:t>。</a:t>
            </a:r>
            <a:endParaRPr lang="en-US" altLang="ja-JP" sz="9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96272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府内所管行政庁意見</a:t>
            </a:r>
            <a:endParaRPr kumimoji="1" lang="ja-JP" altLang="en-US" dirty="0"/>
          </a:p>
        </p:txBody>
      </p:sp>
      <p:sp>
        <p:nvSpPr>
          <p:cNvPr id="3" name="コンテンツ プレースホルダー 2"/>
          <p:cNvSpPr>
            <a:spLocks noGrp="1"/>
          </p:cNvSpPr>
          <p:nvPr>
            <p:ph idx="1"/>
          </p:nvPr>
        </p:nvSpPr>
        <p:spPr>
          <a:xfrm>
            <a:off x="54908" y="2352861"/>
            <a:ext cx="9089091" cy="4493185"/>
          </a:xfrm>
        </p:spPr>
        <p:txBody>
          <a:bodyPr/>
          <a:lstStyle/>
          <a:p>
            <a:pPr marL="266700" indent="-266700">
              <a:spcBef>
                <a:spcPts val="900"/>
              </a:spcBef>
              <a:buNone/>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　市と</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して義務付け</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制度に意欲をもって臨んだが、調査した結果、住宅用途のものが多く、制度創設する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か再検討中。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青空駐車場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等、建物がない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塀は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対象外となり</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、避難路の確保につながらない。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高さ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下げる必要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ないのではないか。建物は道路を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ふさぐ</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かどうかの話だった。ブロック塀が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80</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㎝で道路をふさぐのか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今義務付けている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路線</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の耐震化も終わっていないのに、新たに追加すれば耐震化が遅れるのではないか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府として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徒歩帰宅ルート</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機能確保のため、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ブロック</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塀に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対して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義務付け制度</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以外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なに</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をするのか。</a:t>
            </a:r>
          </a:p>
          <a:p>
            <a:pPr marL="266700" indent="-266700">
              <a:spcBef>
                <a:spcPts val="90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義務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付け</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所有者に負担をかけるより</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撤去</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の補助制度を</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すべき</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診断</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が目的ではなく</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危険な</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ブロック塀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撤去</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目的。</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診断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のは</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遠回りになるのではないか、診断に補助金を使うより撤去に使う方が良いので</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はない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か。　</a:t>
            </a:r>
          </a:p>
          <a:p>
            <a:pPr marL="266700" indent="-266700">
              <a:spcBef>
                <a:spcPts val="90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診断</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にお金と時間をかけるより個別指導等で除却を進める方が良い</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今年度で終わる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の除却補助</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を延長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方</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が良い。</a:t>
            </a:r>
          </a:p>
          <a:p>
            <a:pPr marL="266700" indent="-266700">
              <a:spcBef>
                <a:spcPts val="90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ブロック塀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撤去を進め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るために</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義務付け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制度が有効な</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ツールとして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機能する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か。</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90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報告</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期限が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年半だ</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所有者には</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診断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よう言わなければ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なら</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ない</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が、期限が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今のうちに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撤去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するように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言える。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義務付け制度は</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除却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を進めるツール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して使えるようにしないといけない。</a:t>
            </a:r>
          </a:p>
          <a:p>
            <a:pPr marL="266700" indent="-266700">
              <a:spcBef>
                <a:spcPts val="900"/>
              </a:spcBef>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義務付け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補助額の</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上限</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上げる、</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補助金を拡充して</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報告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期限</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前</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に撤去してもらう等、補助拡充</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のテコ</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として活用できるのであればよい</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900"/>
              </a:spcBef>
              <a:buNone/>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4</a:t>
            </a:fld>
            <a:endParaRPr lang="en-US" altLang="ja-JP" dirty="0">
              <a:solidFill>
                <a:srgbClr val="000000"/>
              </a:solidFill>
            </a:endParaRPr>
          </a:p>
        </p:txBody>
      </p:sp>
      <p:sp>
        <p:nvSpPr>
          <p:cNvPr id="5" name="コンテンツ プレースホルダー 2"/>
          <p:cNvSpPr txBox="1">
            <a:spLocks/>
          </p:cNvSpPr>
          <p:nvPr/>
        </p:nvSpPr>
        <p:spPr bwMode="auto">
          <a:xfrm>
            <a:off x="149038" y="1116853"/>
            <a:ext cx="8867962" cy="10884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spcBef>
                <a:spcPts val="900"/>
              </a:spcBef>
              <a:buFontTx/>
              <a:buNone/>
            </a:pPr>
            <a:r>
              <a:rPr lang="ja-JP" altLang="en-US" sz="1600" kern="0" dirty="0" smtClean="0">
                <a:latin typeface="+mn-ea"/>
                <a:cs typeface="Meiryo UI" panose="020B0604030504040204" pitchFamily="50" charset="-128"/>
              </a:rPr>
              <a:t>○　住宅用途のものが多い等を理由にブロック塀等の安全対策は義務付け制度以外で考えている。</a:t>
            </a:r>
            <a:endParaRPr lang="en-US" altLang="ja-JP" sz="1600" kern="0" dirty="0" smtClean="0">
              <a:latin typeface="+mn-ea"/>
              <a:cs typeface="Meiryo UI" panose="020B0604030504040204" pitchFamily="50" charset="-128"/>
            </a:endParaRPr>
          </a:p>
          <a:p>
            <a:pPr marL="0" indent="0">
              <a:spcBef>
                <a:spcPts val="900"/>
              </a:spcBef>
              <a:buFontTx/>
              <a:buNone/>
            </a:pPr>
            <a:r>
              <a:rPr lang="ja-JP" altLang="en-US" sz="1600" kern="0" dirty="0" smtClean="0">
                <a:latin typeface="+mn-ea"/>
                <a:cs typeface="Meiryo UI" panose="020B0604030504040204" pitchFamily="50" charset="-128"/>
              </a:rPr>
              <a:t>○　診断義務付けよりも、除却補助を活用すべき。そのために今年度で終わる府補助を延長すべき。</a:t>
            </a:r>
            <a:endParaRPr lang="en-US" altLang="ja-JP" sz="1600" kern="0" dirty="0" smtClean="0">
              <a:latin typeface="+mn-ea"/>
              <a:cs typeface="Meiryo UI" panose="020B0604030504040204" pitchFamily="50" charset="-128"/>
            </a:endParaRPr>
          </a:p>
          <a:p>
            <a:pPr marL="0" indent="0">
              <a:spcBef>
                <a:spcPts val="900"/>
              </a:spcBef>
              <a:buFontTx/>
              <a:buNone/>
            </a:pPr>
            <a:r>
              <a:rPr lang="ja-JP" altLang="en-US" sz="1600" kern="0" dirty="0" smtClean="0">
                <a:latin typeface="+mn-ea"/>
                <a:cs typeface="Meiryo UI" panose="020B0604030504040204" pitchFamily="50" charset="-128"/>
              </a:rPr>
              <a:t>○　診断を義務付けるのであれば、除却を進める有効な</a:t>
            </a:r>
            <a:r>
              <a:rPr lang="ja-JP" altLang="en-US" sz="1600" kern="0" dirty="0">
                <a:latin typeface="+mn-ea"/>
                <a:cs typeface="Meiryo UI" panose="020B0604030504040204" pitchFamily="50" charset="-128"/>
              </a:rPr>
              <a:t>ツール</a:t>
            </a:r>
            <a:r>
              <a:rPr lang="ja-JP" altLang="en-US" sz="1600" kern="0" dirty="0" smtClean="0">
                <a:latin typeface="+mn-ea"/>
                <a:cs typeface="Meiryo UI" panose="020B0604030504040204" pitchFamily="50" charset="-128"/>
              </a:rPr>
              <a:t>として活用すべき。</a:t>
            </a:r>
            <a:endParaRPr lang="ja-JP" altLang="en-US" sz="1600" kern="0" dirty="0">
              <a:latin typeface="+mn-ea"/>
              <a:cs typeface="Meiryo UI" panose="020B0604030504040204" pitchFamily="50" charset="-128"/>
            </a:endParaRPr>
          </a:p>
        </p:txBody>
      </p:sp>
    </p:spTree>
    <p:extLst>
      <p:ext uri="{BB962C8B-B14F-4D97-AF65-F5344CB8AC3E}">
        <p14:creationId xmlns:p14="http://schemas.microsoft.com/office/powerpoint/2010/main" val="362885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ブロック塀等の件数　（長さ　</a:t>
            </a:r>
            <a:r>
              <a:rPr kumimoji="1" lang="en-US" altLang="ja-JP" dirty="0" smtClean="0"/>
              <a:t>×</a:t>
            </a:r>
            <a:r>
              <a:rPr kumimoji="1" lang="ja-JP" altLang="en-US" dirty="0" smtClean="0"/>
              <a:t>　用途）</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5</a:t>
            </a:fld>
            <a:endParaRPr lang="en-US" altLang="ja-JP">
              <a:solidFill>
                <a:srgbClr val="000000"/>
              </a:solidFill>
            </a:endParaRPr>
          </a:p>
        </p:txBody>
      </p:sp>
      <p:sp>
        <p:nvSpPr>
          <p:cNvPr id="14" name="テキスト ボックス 13"/>
          <p:cNvSpPr txBox="1"/>
          <p:nvPr/>
        </p:nvSpPr>
        <p:spPr>
          <a:xfrm>
            <a:off x="307330" y="6516961"/>
            <a:ext cx="5500690" cy="246221"/>
          </a:xfrm>
          <a:prstGeom prst="rect">
            <a:avLst/>
          </a:prstGeom>
          <a:noFill/>
        </p:spPr>
        <p:txBody>
          <a:bodyPr wrap="square" rtlCol="0">
            <a:spAutoFit/>
          </a:bodyPr>
          <a:lstStyle/>
          <a:p>
            <a:r>
              <a:rPr kumimoji="1" lang="en-US" altLang="ja-JP" sz="1000" dirty="0" smtClean="0"/>
              <a:t>※</a:t>
            </a:r>
            <a:r>
              <a:rPr kumimoji="1" lang="ja-JP" altLang="en-US" sz="1000" dirty="0" smtClean="0"/>
              <a:t>全路線沿道にある高さ</a:t>
            </a:r>
            <a:r>
              <a:rPr kumimoji="1" lang="en-US" altLang="ja-JP" sz="1000" dirty="0" smtClean="0"/>
              <a:t>80㎝</a:t>
            </a:r>
            <a:r>
              <a:rPr kumimoji="1" lang="ja-JP" altLang="en-US" sz="1000" dirty="0" smtClean="0"/>
              <a:t>超、建物あり</a:t>
            </a:r>
            <a:r>
              <a:rPr kumimoji="1" lang="en-US" altLang="ja-JP" sz="1000" dirty="0" smtClean="0"/>
              <a:t>1,613</a:t>
            </a:r>
            <a:r>
              <a:rPr kumimoji="1" lang="ja-JP" altLang="en-US" sz="1000" dirty="0" smtClean="0"/>
              <a:t>件の長さ別の件数の分布</a:t>
            </a:r>
            <a:endParaRPr kumimoji="1" lang="ja-JP" altLang="en-US" sz="1000" dirty="0"/>
          </a:p>
        </p:txBody>
      </p:sp>
      <p:sp>
        <p:nvSpPr>
          <p:cNvPr id="15" name="テキスト ボックス 14"/>
          <p:cNvSpPr txBox="1"/>
          <p:nvPr/>
        </p:nvSpPr>
        <p:spPr>
          <a:xfrm>
            <a:off x="190499" y="1002178"/>
            <a:ext cx="8658225" cy="923330"/>
          </a:xfrm>
          <a:prstGeom prst="rect">
            <a:avLst/>
          </a:prstGeom>
          <a:noFill/>
          <a:ln>
            <a:solidFill>
              <a:schemeClr val="tx1"/>
            </a:solidFill>
          </a:ln>
        </p:spPr>
        <p:txBody>
          <a:bodyPr wrap="square" rtlCol="0">
            <a:spAutoFit/>
          </a:bodyPr>
          <a:lstStyle/>
          <a:p>
            <a:pPr marL="268288" indent="-268288"/>
            <a:r>
              <a:rPr lang="ja-JP" altLang="en-US" dirty="0" smtClean="0"/>
              <a:t>○　全</a:t>
            </a:r>
            <a:r>
              <a:rPr lang="ja-JP" altLang="en-US" dirty="0"/>
              <a:t>「徒歩帰宅ルートの候補路線（案）」沿道にある高さ</a:t>
            </a:r>
            <a:r>
              <a:rPr lang="en-US" altLang="ja-JP" dirty="0"/>
              <a:t>0.8m</a:t>
            </a:r>
            <a:r>
              <a:rPr lang="ja-JP" altLang="en-US" dirty="0"/>
              <a:t>超のブロック塀</a:t>
            </a:r>
            <a:r>
              <a:rPr lang="ja-JP" altLang="en-US" dirty="0" smtClean="0"/>
              <a:t>等のうち、</a:t>
            </a:r>
            <a:endParaRPr lang="en-US" altLang="ja-JP" dirty="0" smtClean="0"/>
          </a:p>
          <a:p>
            <a:pPr marL="268288" indent="-268288"/>
            <a:r>
              <a:rPr lang="ja-JP" altLang="en-US" dirty="0"/>
              <a:t>　</a:t>
            </a:r>
            <a:r>
              <a:rPr lang="ja-JP" altLang="en-US" dirty="0" smtClean="0"/>
              <a:t> 　長さが８ｍ以下のものが過半を占める。</a:t>
            </a:r>
            <a:endParaRPr lang="en-US" altLang="ja-JP" dirty="0" smtClean="0"/>
          </a:p>
          <a:p>
            <a:pPr marL="268288" indent="-268288"/>
            <a:r>
              <a:rPr lang="ja-JP" altLang="en-US" dirty="0" smtClean="0"/>
              <a:t>○　戸建て住宅等のブロック塀等はどの長さ区分にも存在する。</a:t>
            </a:r>
            <a:endParaRPr lang="en-US" altLang="ja-JP" dirty="0"/>
          </a:p>
        </p:txBody>
      </p:sp>
      <p:sp>
        <p:nvSpPr>
          <p:cNvPr id="17" name="テキスト ボックス 16"/>
          <p:cNvSpPr txBox="1"/>
          <p:nvPr/>
        </p:nvSpPr>
        <p:spPr>
          <a:xfrm>
            <a:off x="113120" y="2151129"/>
            <a:ext cx="604951" cy="215444"/>
          </a:xfrm>
          <a:prstGeom prst="rect">
            <a:avLst/>
          </a:prstGeom>
          <a:noFill/>
        </p:spPr>
        <p:txBody>
          <a:bodyPr wrap="square" rtlCol="0">
            <a:spAutoFit/>
          </a:bodyPr>
          <a:lstStyle/>
          <a:p>
            <a:r>
              <a:rPr kumimoji="1" lang="ja-JP" altLang="en-US" sz="800" dirty="0" smtClean="0"/>
              <a:t>（件数）</a:t>
            </a:r>
            <a:endParaRPr kumimoji="1" lang="ja-JP" altLang="en-US" sz="800" dirty="0"/>
          </a:p>
        </p:txBody>
      </p:sp>
      <p:sp>
        <p:nvSpPr>
          <p:cNvPr id="18" name="テキスト ボックス 17"/>
          <p:cNvSpPr txBox="1"/>
          <p:nvPr/>
        </p:nvSpPr>
        <p:spPr>
          <a:xfrm>
            <a:off x="718071" y="2021725"/>
            <a:ext cx="952502" cy="432000"/>
          </a:xfrm>
          <a:prstGeom prst="rect">
            <a:avLst/>
          </a:prstGeom>
          <a:solidFill>
            <a:srgbClr val="FF6600"/>
          </a:solidFill>
          <a:ln w="28575">
            <a:solidFill>
              <a:srgbClr val="FF6600"/>
            </a:solidFill>
          </a:ln>
        </p:spPr>
        <p:txBody>
          <a:bodyPr wrap="square" lIns="0" rIns="0" rtlCol="0">
            <a:spAutoFit/>
          </a:bodyPr>
          <a:lstStyle/>
          <a:p>
            <a:pPr algn="ctr"/>
            <a:r>
              <a:rPr kumimoji="1" lang="ja-JP" altLang="en-US" sz="1050" dirty="0" smtClean="0"/>
              <a:t>８ｍ以下</a:t>
            </a:r>
            <a:endParaRPr kumimoji="1" lang="en-US" altLang="ja-JP" sz="1050" dirty="0" smtClean="0"/>
          </a:p>
          <a:p>
            <a:pPr algn="ctr"/>
            <a:r>
              <a:rPr lang="en-US" altLang="ja-JP" sz="1050" dirty="0" smtClean="0"/>
              <a:t>825</a:t>
            </a:r>
            <a:r>
              <a:rPr lang="ja-JP" altLang="en-US" sz="1050" dirty="0" smtClean="0"/>
              <a:t>件（</a:t>
            </a:r>
            <a:r>
              <a:rPr lang="en-US" altLang="ja-JP" sz="1050" dirty="0" smtClean="0"/>
              <a:t>51</a:t>
            </a:r>
            <a:r>
              <a:rPr lang="ja-JP" altLang="en-US" sz="1050" dirty="0" smtClean="0"/>
              <a:t>％）</a:t>
            </a:r>
            <a:endParaRPr kumimoji="1" lang="ja-JP" altLang="en-US" sz="1050" dirty="0"/>
          </a:p>
        </p:txBody>
      </p:sp>
      <p:sp>
        <p:nvSpPr>
          <p:cNvPr id="19" name="テキスト ボックス 18"/>
          <p:cNvSpPr txBox="1"/>
          <p:nvPr/>
        </p:nvSpPr>
        <p:spPr>
          <a:xfrm>
            <a:off x="2303875" y="2021725"/>
            <a:ext cx="1185866" cy="432000"/>
          </a:xfrm>
          <a:prstGeom prst="rect">
            <a:avLst/>
          </a:prstGeom>
          <a:solidFill>
            <a:srgbClr val="00B050"/>
          </a:solidFill>
          <a:ln w="28575">
            <a:solidFill>
              <a:srgbClr val="00B050"/>
            </a:solidFill>
          </a:ln>
        </p:spPr>
        <p:txBody>
          <a:bodyPr wrap="square" rtlCol="0">
            <a:spAutoFit/>
          </a:bodyPr>
          <a:lstStyle/>
          <a:p>
            <a:pPr algn="ctr"/>
            <a:r>
              <a:rPr kumimoji="1" lang="ja-JP" altLang="en-US" sz="1050" dirty="0" smtClean="0"/>
              <a:t>８ｍ超</a:t>
            </a:r>
            <a:r>
              <a:rPr kumimoji="1" lang="en-US" altLang="ja-JP" sz="1050" dirty="0" smtClean="0"/>
              <a:t>25</a:t>
            </a:r>
            <a:r>
              <a:rPr kumimoji="1" lang="ja-JP" altLang="en-US" sz="1050" dirty="0" err="1" smtClean="0"/>
              <a:t>ｍ</a:t>
            </a:r>
            <a:r>
              <a:rPr kumimoji="1" lang="ja-JP" altLang="en-US" sz="1050" dirty="0" smtClean="0"/>
              <a:t>以下</a:t>
            </a:r>
            <a:endParaRPr kumimoji="1" lang="en-US" altLang="ja-JP" sz="1050" dirty="0" smtClean="0"/>
          </a:p>
          <a:p>
            <a:pPr algn="ctr"/>
            <a:r>
              <a:rPr lang="en-US" altLang="ja-JP" sz="1050" dirty="0" smtClean="0"/>
              <a:t>632</a:t>
            </a:r>
            <a:r>
              <a:rPr lang="ja-JP" altLang="en-US" sz="1050" dirty="0" smtClean="0"/>
              <a:t>件（</a:t>
            </a:r>
            <a:r>
              <a:rPr lang="en-US" altLang="ja-JP" sz="1050" dirty="0" smtClean="0"/>
              <a:t>39</a:t>
            </a:r>
            <a:r>
              <a:rPr lang="ja-JP" altLang="en-US" sz="1050" dirty="0" smtClean="0"/>
              <a:t>％）</a:t>
            </a:r>
            <a:endParaRPr kumimoji="1" lang="ja-JP" altLang="en-US" sz="1050" dirty="0"/>
          </a:p>
        </p:txBody>
      </p:sp>
      <p:sp>
        <p:nvSpPr>
          <p:cNvPr id="20" name="テキスト ボックス 19"/>
          <p:cNvSpPr txBox="1"/>
          <p:nvPr/>
        </p:nvSpPr>
        <p:spPr>
          <a:xfrm>
            <a:off x="5435220" y="2021725"/>
            <a:ext cx="1185866" cy="432000"/>
          </a:xfrm>
          <a:prstGeom prst="rect">
            <a:avLst/>
          </a:prstGeom>
          <a:solidFill>
            <a:srgbClr val="0070C0"/>
          </a:solidFill>
          <a:ln w="28575">
            <a:solidFill>
              <a:srgbClr val="0070C0"/>
            </a:solidFill>
          </a:ln>
        </p:spPr>
        <p:txBody>
          <a:bodyPr wrap="square" rtlCol="0">
            <a:spAutoFit/>
          </a:bodyPr>
          <a:lstStyle>
            <a:defPPr>
              <a:defRPr lang="ja-JP"/>
            </a:defPPr>
            <a:lvl1pPr algn="ctr">
              <a:defRPr sz="1000"/>
            </a:lvl1pPr>
          </a:lstStyle>
          <a:p>
            <a:r>
              <a:rPr lang="en-US" altLang="ja-JP" sz="1050" dirty="0"/>
              <a:t>25</a:t>
            </a:r>
            <a:r>
              <a:rPr lang="ja-JP" altLang="en-US" sz="1050" dirty="0" err="1"/>
              <a:t>ｍ</a:t>
            </a:r>
            <a:r>
              <a:rPr lang="ja-JP" altLang="en-US" sz="1050" dirty="0"/>
              <a:t>超</a:t>
            </a:r>
            <a:endParaRPr lang="en-US" altLang="ja-JP" sz="1050" dirty="0"/>
          </a:p>
          <a:p>
            <a:r>
              <a:rPr lang="en-US" altLang="ja-JP" sz="1050" dirty="0"/>
              <a:t>156</a:t>
            </a:r>
            <a:r>
              <a:rPr lang="ja-JP" altLang="en-US" sz="1050" dirty="0"/>
              <a:t>件（</a:t>
            </a:r>
            <a:r>
              <a:rPr lang="en-US" altLang="ja-JP" sz="1050" dirty="0"/>
              <a:t>10</a:t>
            </a:r>
            <a:r>
              <a:rPr lang="ja-JP" altLang="en-US" sz="1050" dirty="0"/>
              <a:t>％）</a:t>
            </a:r>
          </a:p>
        </p:txBody>
      </p:sp>
      <p:graphicFrame>
        <p:nvGraphicFramePr>
          <p:cNvPr id="22" name="グラフ 21"/>
          <p:cNvGraphicFramePr>
            <a:graphicFrameLocks noChangeAspect="1"/>
          </p:cNvGraphicFramePr>
          <p:nvPr>
            <p:extLst>
              <p:ext uri="{D42A27DB-BD31-4B8C-83A1-F6EECF244321}">
                <p14:modId xmlns:p14="http://schemas.microsoft.com/office/powerpoint/2010/main" val="1365856669"/>
              </p:ext>
            </p:extLst>
          </p:nvPr>
        </p:nvGraphicFramePr>
        <p:xfrm>
          <a:off x="268440" y="2333605"/>
          <a:ext cx="8676000" cy="41553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flipV="1">
            <a:off x="1721375" y="1903071"/>
            <a:ext cx="0" cy="428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4022361" y="1928472"/>
            <a:ext cx="0" cy="428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652054" y="5903081"/>
            <a:ext cx="2236257" cy="246221"/>
          </a:xfrm>
          <a:prstGeom prst="rect">
            <a:avLst/>
          </a:prstGeom>
          <a:solidFill>
            <a:schemeClr val="bg1"/>
          </a:solidFill>
        </p:spPr>
        <p:txBody>
          <a:bodyPr wrap="square" rtlCol="0">
            <a:spAutoFit/>
          </a:bodyPr>
          <a:lstStyle/>
          <a:p>
            <a:pPr algn="ctr"/>
            <a:r>
              <a:rPr kumimoji="1" lang="en-US" altLang="ja-JP" sz="1000" dirty="0" smtClean="0"/>
              <a:t>60</a:t>
            </a:r>
            <a:r>
              <a:rPr kumimoji="1" lang="ja-JP" altLang="en-US" sz="1000" dirty="0" err="1" smtClean="0"/>
              <a:t>ｍ</a:t>
            </a:r>
            <a:r>
              <a:rPr kumimoji="1" lang="ja-JP" altLang="en-US" sz="1000" dirty="0" smtClean="0"/>
              <a:t>以降は最長</a:t>
            </a:r>
            <a:r>
              <a:rPr kumimoji="1" lang="en-US" altLang="ja-JP" sz="1000" dirty="0" smtClean="0"/>
              <a:t>250</a:t>
            </a:r>
            <a:r>
              <a:rPr kumimoji="1" lang="ja-JP" altLang="en-US" sz="1000" dirty="0" err="1" smtClean="0"/>
              <a:t>ｍ</a:t>
            </a:r>
            <a:r>
              <a:rPr kumimoji="1" lang="ja-JP" altLang="en-US" sz="1000" dirty="0" smtClean="0"/>
              <a:t>まで</a:t>
            </a:r>
            <a:r>
              <a:rPr kumimoji="1" lang="en-US" altLang="ja-JP" sz="1000" dirty="0" smtClean="0"/>
              <a:t>29</a:t>
            </a:r>
            <a:r>
              <a:rPr kumimoji="1" lang="ja-JP" altLang="en-US" sz="1000" dirty="0" smtClean="0"/>
              <a:t>件あり</a:t>
            </a:r>
            <a:endParaRPr kumimoji="1" lang="ja-JP" altLang="en-US" sz="1000" dirty="0"/>
          </a:p>
        </p:txBody>
      </p:sp>
      <p:cxnSp>
        <p:nvCxnSpPr>
          <p:cNvPr id="8" name="直線矢印コネクタ 7"/>
          <p:cNvCxnSpPr/>
          <p:nvPr/>
        </p:nvCxnSpPr>
        <p:spPr>
          <a:xfrm>
            <a:off x="8760944" y="6014294"/>
            <a:ext cx="360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303875" y="3121207"/>
            <a:ext cx="0" cy="309126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871809" y="2838693"/>
            <a:ext cx="956055" cy="246221"/>
          </a:xfrm>
          <a:prstGeom prst="rect">
            <a:avLst/>
          </a:prstGeom>
          <a:solidFill>
            <a:schemeClr val="bg1"/>
          </a:solidFill>
        </p:spPr>
        <p:txBody>
          <a:bodyPr wrap="square" rtlCol="0">
            <a:spAutoFit/>
          </a:bodyPr>
          <a:lstStyle/>
          <a:p>
            <a:pPr algn="ctr"/>
            <a:r>
              <a:rPr lang="ja-JP" altLang="en-US" sz="1000" dirty="0" smtClean="0"/>
              <a:t>平均</a:t>
            </a:r>
            <a:r>
              <a:rPr lang="en-US" altLang="ja-JP" sz="1000" dirty="0" smtClean="0"/>
              <a:t>12.2</a:t>
            </a:r>
            <a:r>
              <a:rPr lang="ja-JP" altLang="en-US" sz="1000" dirty="0" smtClean="0"/>
              <a:t>ｍ</a:t>
            </a:r>
            <a:endParaRPr kumimoji="1" lang="ja-JP" altLang="en-US" sz="1000" dirty="0"/>
          </a:p>
        </p:txBody>
      </p:sp>
      <p:graphicFrame>
        <p:nvGraphicFramePr>
          <p:cNvPr id="21" name="グラフ 20"/>
          <p:cNvGraphicFramePr>
            <a:graphicFrameLocks/>
          </p:cNvGraphicFramePr>
          <p:nvPr>
            <p:extLst>
              <p:ext uri="{D42A27DB-BD31-4B8C-83A1-F6EECF244321}">
                <p14:modId xmlns:p14="http://schemas.microsoft.com/office/powerpoint/2010/main" val="2157378621"/>
              </p:ext>
            </p:extLst>
          </p:nvPr>
        </p:nvGraphicFramePr>
        <p:xfrm>
          <a:off x="2830539" y="2674340"/>
          <a:ext cx="5050973" cy="1022526"/>
        </p:xfrm>
        <a:graphic>
          <a:graphicData uri="http://schemas.openxmlformats.org/drawingml/2006/chart">
            <c:chart xmlns:c="http://schemas.openxmlformats.org/drawingml/2006/chart" xmlns:r="http://schemas.openxmlformats.org/officeDocument/2006/relationships" r:id="rId3"/>
          </a:graphicData>
        </a:graphic>
      </p:graphicFrame>
      <p:sp>
        <p:nvSpPr>
          <p:cNvPr id="27" name="テキスト ボックス 26"/>
          <p:cNvSpPr txBox="1"/>
          <p:nvPr/>
        </p:nvSpPr>
        <p:spPr>
          <a:xfrm>
            <a:off x="3468551" y="2681509"/>
            <a:ext cx="1720475" cy="276999"/>
          </a:xfrm>
          <a:prstGeom prst="rect">
            <a:avLst/>
          </a:prstGeom>
          <a:noFill/>
          <a:ln w="19050">
            <a:noFill/>
          </a:ln>
        </p:spPr>
        <p:txBody>
          <a:bodyPr wrap="square" rtlCol="0">
            <a:spAutoFit/>
          </a:bodyPr>
          <a:lstStyle/>
          <a:p>
            <a:pPr algn="ctr"/>
            <a:r>
              <a:rPr lang="ja-JP" altLang="en-US" sz="1200" dirty="0" smtClean="0"/>
              <a:t>長さ </a:t>
            </a:r>
            <a:r>
              <a:rPr lang="en-US" altLang="ja-JP" sz="1200" dirty="0" smtClean="0"/>
              <a:t>8m</a:t>
            </a:r>
            <a:r>
              <a:rPr lang="ja-JP" altLang="en-US" sz="1200" dirty="0" smtClean="0"/>
              <a:t>以下</a:t>
            </a:r>
            <a:endParaRPr kumimoji="1" lang="ja-JP" altLang="en-US" sz="1200" dirty="0"/>
          </a:p>
        </p:txBody>
      </p:sp>
      <p:sp>
        <p:nvSpPr>
          <p:cNvPr id="28" name="テキスト ボックス 27"/>
          <p:cNvSpPr txBox="1"/>
          <p:nvPr/>
        </p:nvSpPr>
        <p:spPr>
          <a:xfrm>
            <a:off x="5550669" y="2681509"/>
            <a:ext cx="1720475" cy="276999"/>
          </a:xfrm>
          <a:prstGeom prst="rect">
            <a:avLst/>
          </a:prstGeom>
          <a:noFill/>
          <a:ln w="19050">
            <a:noFill/>
          </a:ln>
        </p:spPr>
        <p:txBody>
          <a:bodyPr wrap="square" rtlCol="0">
            <a:spAutoFit/>
          </a:bodyPr>
          <a:lstStyle/>
          <a:p>
            <a:pPr algn="ctr"/>
            <a:r>
              <a:rPr lang="en-US" altLang="ja-JP" sz="1200" dirty="0" smtClean="0"/>
              <a:t>8m</a:t>
            </a:r>
            <a:r>
              <a:rPr lang="ja-JP" altLang="en-US" sz="1200" dirty="0" smtClean="0"/>
              <a:t>超</a:t>
            </a:r>
            <a:r>
              <a:rPr lang="en-US" altLang="ja-JP" sz="1200" dirty="0" smtClean="0"/>
              <a:t>25m</a:t>
            </a:r>
            <a:r>
              <a:rPr lang="ja-JP" altLang="en-US" sz="1200" dirty="0" smtClean="0"/>
              <a:t>以下</a:t>
            </a:r>
            <a:endParaRPr kumimoji="1" lang="ja-JP" altLang="en-US" sz="1200" dirty="0"/>
          </a:p>
        </p:txBody>
      </p:sp>
      <p:sp>
        <p:nvSpPr>
          <p:cNvPr id="29" name="テキスト ボックス 28"/>
          <p:cNvSpPr txBox="1"/>
          <p:nvPr/>
        </p:nvSpPr>
        <p:spPr>
          <a:xfrm>
            <a:off x="6500895" y="2681509"/>
            <a:ext cx="1720475" cy="276999"/>
          </a:xfrm>
          <a:prstGeom prst="rect">
            <a:avLst/>
          </a:prstGeom>
          <a:noFill/>
          <a:ln w="19050">
            <a:noFill/>
          </a:ln>
        </p:spPr>
        <p:txBody>
          <a:bodyPr wrap="square" rtlCol="0">
            <a:spAutoFit/>
          </a:bodyPr>
          <a:lstStyle/>
          <a:p>
            <a:pPr algn="ctr"/>
            <a:r>
              <a:rPr lang="en-US" altLang="ja-JP" sz="1200" dirty="0" smtClean="0"/>
              <a:t>25m</a:t>
            </a:r>
            <a:r>
              <a:rPr lang="ja-JP" altLang="en-US" sz="1200" dirty="0" smtClean="0"/>
              <a:t>超</a:t>
            </a:r>
            <a:endParaRPr kumimoji="1" lang="ja-JP" altLang="en-US" sz="1200" dirty="0"/>
          </a:p>
        </p:txBody>
      </p:sp>
      <p:sp>
        <p:nvSpPr>
          <p:cNvPr id="25" name="テキスト ボックス 24"/>
          <p:cNvSpPr txBox="1"/>
          <p:nvPr/>
        </p:nvSpPr>
        <p:spPr>
          <a:xfrm>
            <a:off x="7451125" y="6422417"/>
            <a:ext cx="1859882" cy="215444"/>
          </a:xfrm>
          <a:prstGeom prst="rect">
            <a:avLst/>
          </a:prstGeom>
          <a:noFill/>
        </p:spPr>
        <p:txBody>
          <a:bodyPr wrap="square" rtlCol="0">
            <a:spAutoFit/>
          </a:bodyPr>
          <a:lstStyle/>
          <a:p>
            <a:r>
              <a:rPr kumimoji="1" lang="ja-JP" altLang="en-US" sz="800" dirty="0" smtClean="0"/>
              <a:t>１敷地単位のブロック塀の長さ（ｍ）</a:t>
            </a:r>
            <a:endParaRPr kumimoji="1" lang="ja-JP" altLang="en-US" sz="800" dirty="0"/>
          </a:p>
        </p:txBody>
      </p:sp>
    </p:spTree>
    <p:extLst>
      <p:ext uri="{BB962C8B-B14F-4D97-AF65-F5344CB8AC3E}">
        <p14:creationId xmlns:p14="http://schemas.microsoft.com/office/powerpoint/2010/main" val="282323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ブロック塀等の延長　（長さ</a:t>
            </a:r>
            <a:r>
              <a:rPr lang="ja-JP" altLang="en-US" dirty="0"/>
              <a:t>　</a:t>
            </a:r>
            <a:r>
              <a:rPr lang="en-US" altLang="ja-JP" dirty="0"/>
              <a:t>×</a:t>
            </a:r>
            <a:r>
              <a:rPr lang="ja-JP" altLang="en-US" dirty="0"/>
              <a:t>　</a:t>
            </a:r>
            <a:r>
              <a:rPr lang="ja-JP" altLang="en-US" dirty="0" smtClean="0"/>
              <a:t>用途）</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863025207"/>
              </p:ext>
            </p:extLst>
          </p:nvPr>
        </p:nvGraphicFramePr>
        <p:xfrm>
          <a:off x="266700" y="2395791"/>
          <a:ext cx="8733368" cy="407265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90499" y="1002178"/>
            <a:ext cx="8658225" cy="923330"/>
          </a:xfrm>
          <a:prstGeom prst="rect">
            <a:avLst/>
          </a:prstGeom>
          <a:noFill/>
          <a:ln>
            <a:solidFill>
              <a:schemeClr val="tx1"/>
            </a:solidFill>
          </a:ln>
        </p:spPr>
        <p:txBody>
          <a:bodyPr wrap="square" rtlCol="0">
            <a:spAutoFit/>
          </a:bodyPr>
          <a:lstStyle/>
          <a:p>
            <a:pPr marL="358775" indent="-358775"/>
            <a:r>
              <a:rPr kumimoji="1" lang="ja-JP" altLang="en-US" dirty="0" smtClean="0"/>
              <a:t>○　全「徒歩帰宅ルートの候補路線（案）」沿道にある高さ</a:t>
            </a:r>
            <a:r>
              <a:rPr kumimoji="1" lang="en-US" altLang="ja-JP" dirty="0" smtClean="0"/>
              <a:t>0.8m</a:t>
            </a:r>
            <a:r>
              <a:rPr kumimoji="1" lang="ja-JP" altLang="en-US" dirty="0" smtClean="0"/>
              <a:t>超のブロック塀等の総延長は</a:t>
            </a:r>
            <a:r>
              <a:rPr kumimoji="1" lang="en-US" altLang="ja-JP" dirty="0" smtClean="0"/>
              <a:t>19,735.4</a:t>
            </a:r>
            <a:r>
              <a:rPr kumimoji="1" lang="ja-JP" altLang="en-US" dirty="0" err="1" smtClean="0"/>
              <a:t>ｍ</a:t>
            </a:r>
            <a:r>
              <a:rPr kumimoji="1" lang="ja-JP" altLang="en-US" dirty="0" smtClean="0"/>
              <a:t>。</a:t>
            </a:r>
            <a:endParaRPr kumimoji="1" lang="en-US" altLang="ja-JP" dirty="0" smtClean="0"/>
          </a:p>
          <a:p>
            <a:pPr marL="542925" indent="-542925"/>
            <a:r>
              <a:rPr lang="ja-JP" altLang="en-US" dirty="0" smtClean="0"/>
              <a:t>○　件数では過半であった８ｍ以下のものを延長に換算すれば全体の</a:t>
            </a:r>
            <a:r>
              <a:rPr lang="en-US" altLang="ja-JP" dirty="0" smtClean="0"/>
              <a:t>2</a:t>
            </a:r>
            <a:r>
              <a:rPr lang="ja-JP" altLang="en-US" dirty="0" smtClean="0"/>
              <a:t>割以下となる。</a:t>
            </a:r>
            <a:endParaRPr kumimoji="1" lang="ja-JP" altLang="en-US" dirty="0"/>
          </a:p>
        </p:txBody>
      </p:sp>
      <p:sp>
        <p:nvSpPr>
          <p:cNvPr id="8" name="テキスト ボックス 7"/>
          <p:cNvSpPr txBox="1"/>
          <p:nvPr/>
        </p:nvSpPr>
        <p:spPr>
          <a:xfrm>
            <a:off x="663381" y="2060706"/>
            <a:ext cx="1008000" cy="432000"/>
          </a:xfrm>
          <a:prstGeom prst="rect">
            <a:avLst/>
          </a:prstGeom>
          <a:solidFill>
            <a:srgbClr val="FF6600"/>
          </a:solidFill>
          <a:ln w="19050">
            <a:solidFill>
              <a:srgbClr val="FF6600"/>
            </a:solidFill>
          </a:ln>
        </p:spPr>
        <p:txBody>
          <a:bodyPr wrap="square" lIns="0" rIns="0" rtlCol="0">
            <a:spAutoFit/>
          </a:bodyPr>
          <a:lstStyle/>
          <a:p>
            <a:pPr algn="ctr"/>
            <a:r>
              <a:rPr kumimoji="1" lang="ja-JP" altLang="en-US" sz="1050" dirty="0" smtClean="0"/>
              <a:t>８ｍ以下</a:t>
            </a:r>
            <a:endParaRPr kumimoji="1" lang="en-US" altLang="ja-JP" sz="1050" dirty="0" smtClean="0"/>
          </a:p>
          <a:p>
            <a:pPr algn="ctr"/>
            <a:r>
              <a:rPr lang="en-US" altLang="ja-JP" sz="1050" dirty="0" smtClean="0"/>
              <a:t>3,329.8</a:t>
            </a:r>
            <a:r>
              <a:rPr lang="ja-JP" altLang="en-US" sz="1050" dirty="0"/>
              <a:t>ｍ</a:t>
            </a:r>
            <a:r>
              <a:rPr lang="ja-JP" altLang="en-US" sz="1050" dirty="0" smtClean="0"/>
              <a:t>（</a:t>
            </a:r>
            <a:r>
              <a:rPr lang="en-US" altLang="ja-JP" sz="1050" dirty="0" smtClean="0"/>
              <a:t>17</a:t>
            </a:r>
            <a:r>
              <a:rPr lang="ja-JP" altLang="en-US" sz="1050" dirty="0" smtClean="0"/>
              <a:t>％）</a:t>
            </a:r>
            <a:endParaRPr kumimoji="1" lang="ja-JP" altLang="en-US" sz="1050" dirty="0"/>
          </a:p>
        </p:txBody>
      </p:sp>
      <p:sp>
        <p:nvSpPr>
          <p:cNvPr id="9" name="テキスト ボックス 8"/>
          <p:cNvSpPr txBox="1"/>
          <p:nvPr/>
        </p:nvSpPr>
        <p:spPr>
          <a:xfrm>
            <a:off x="2303875" y="2062066"/>
            <a:ext cx="1185866" cy="432000"/>
          </a:xfrm>
          <a:prstGeom prst="rect">
            <a:avLst/>
          </a:prstGeom>
          <a:solidFill>
            <a:srgbClr val="00B050"/>
          </a:solidFill>
          <a:ln w="28575">
            <a:solidFill>
              <a:srgbClr val="00B050"/>
            </a:solidFill>
          </a:ln>
        </p:spPr>
        <p:txBody>
          <a:bodyPr wrap="square" rtlCol="0">
            <a:spAutoFit/>
          </a:bodyPr>
          <a:lstStyle/>
          <a:p>
            <a:pPr algn="ctr"/>
            <a:r>
              <a:rPr kumimoji="1" lang="ja-JP" altLang="en-US" sz="1050" dirty="0" smtClean="0"/>
              <a:t>８ｍ超</a:t>
            </a:r>
            <a:r>
              <a:rPr kumimoji="1" lang="en-US" altLang="ja-JP" sz="1050" dirty="0" smtClean="0"/>
              <a:t>25</a:t>
            </a:r>
            <a:r>
              <a:rPr kumimoji="1" lang="ja-JP" altLang="en-US" sz="1050" dirty="0" err="1" smtClean="0"/>
              <a:t>ｍ</a:t>
            </a:r>
            <a:r>
              <a:rPr kumimoji="1" lang="ja-JP" altLang="en-US" sz="1050" dirty="0" smtClean="0"/>
              <a:t>以下</a:t>
            </a:r>
            <a:endParaRPr kumimoji="1" lang="en-US" altLang="ja-JP" sz="1050" dirty="0" smtClean="0"/>
          </a:p>
          <a:p>
            <a:pPr algn="ctr"/>
            <a:r>
              <a:rPr lang="en-US" altLang="ja-JP" sz="1050" dirty="0" smtClean="0"/>
              <a:t>8,880.6</a:t>
            </a:r>
            <a:r>
              <a:rPr lang="ja-JP" altLang="en-US" sz="1050" dirty="0" smtClean="0"/>
              <a:t>ｍ（</a:t>
            </a:r>
            <a:r>
              <a:rPr lang="en-US" altLang="ja-JP" sz="1050" dirty="0" smtClean="0"/>
              <a:t>45</a:t>
            </a:r>
            <a:r>
              <a:rPr lang="ja-JP" altLang="en-US" sz="1050" dirty="0" smtClean="0"/>
              <a:t>％）</a:t>
            </a:r>
            <a:endParaRPr kumimoji="1" lang="ja-JP" altLang="en-US" sz="1050" dirty="0"/>
          </a:p>
        </p:txBody>
      </p:sp>
      <p:cxnSp>
        <p:nvCxnSpPr>
          <p:cNvPr id="10" name="直線コネクタ 9"/>
          <p:cNvCxnSpPr/>
          <p:nvPr/>
        </p:nvCxnSpPr>
        <p:spPr>
          <a:xfrm flipV="1">
            <a:off x="1721375" y="1943412"/>
            <a:ext cx="0" cy="428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22361" y="1968813"/>
            <a:ext cx="0" cy="428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435220" y="2084747"/>
            <a:ext cx="1185866" cy="432000"/>
          </a:xfrm>
          <a:prstGeom prst="rect">
            <a:avLst/>
          </a:prstGeom>
          <a:solidFill>
            <a:srgbClr val="0070C0"/>
          </a:solidFill>
          <a:ln w="28575">
            <a:solidFill>
              <a:srgbClr val="0070C0"/>
            </a:solidFill>
          </a:ln>
        </p:spPr>
        <p:txBody>
          <a:bodyPr wrap="square" rtlCol="0">
            <a:spAutoFit/>
          </a:bodyPr>
          <a:lstStyle/>
          <a:p>
            <a:pPr algn="ctr"/>
            <a:r>
              <a:rPr kumimoji="1" lang="en-US" altLang="ja-JP" sz="1050" dirty="0" smtClean="0"/>
              <a:t>25</a:t>
            </a:r>
            <a:r>
              <a:rPr kumimoji="1" lang="ja-JP" altLang="en-US" sz="1050" dirty="0" err="1" smtClean="0"/>
              <a:t>ｍ</a:t>
            </a:r>
            <a:r>
              <a:rPr kumimoji="1" lang="ja-JP" altLang="en-US" sz="1050" dirty="0" smtClean="0"/>
              <a:t>超</a:t>
            </a:r>
            <a:endParaRPr kumimoji="1" lang="en-US" altLang="ja-JP" sz="1050" dirty="0" smtClean="0"/>
          </a:p>
          <a:p>
            <a:pPr algn="ctr"/>
            <a:r>
              <a:rPr lang="en-US" altLang="ja-JP" sz="1050" dirty="0" smtClean="0"/>
              <a:t>7,525.0</a:t>
            </a:r>
            <a:r>
              <a:rPr lang="ja-JP" altLang="en-US" sz="1050" dirty="0" smtClean="0"/>
              <a:t>ｍ（</a:t>
            </a:r>
            <a:r>
              <a:rPr lang="en-US" altLang="ja-JP" sz="1050" dirty="0" smtClean="0"/>
              <a:t>38</a:t>
            </a:r>
            <a:r>
              <a:rPr lang="ja-JP" altLang="en-US" sz="1050" dirty="0" smtClean="0"/>
              <a:t>％）</a:t>
            </a:r>
            <a:endParaRPr kumimoji="1" lang="ja-JP" altLang="en-US" sz="1050" dirty="0"/>
          </a:p>
        </p:txBody>
      </p:sp>
      <p:sp>
        <p:nvSpPr>
          <p:cNvPr id="13" name="テキスト ボックス 12"/>
          <p:cNvSpPr txBox="1"/>
          <p:nvPr/>
        </p:nvSpPr>
        <p:spPr>
          <a:xfrm>
            <a:off x="7451125" y="6397703"/>
            <a:ext cx="1859882" cy="215444"/>
          </a:xfrm>
          <a:prstGeom prst="rect">
            <a:avLst/>
          </a:prstGeom>
          <a:noFill/>
        </p:spPr>
        <p:txBody>
          <a:bodyPr wrap="square" rtlCol="0">
            <a:spAutoFit/>
          </a:bodyPr>
          <a:lstStyle/>
          <a:p>
            <a:r>
              <a:rPr kumimoji="1" lang="ja-JP" altLang="en-US" sz="800" dirty="0" smtClean="0"/>
              <a:t>１敷地単位のブロック塀の長さ（ｍ）</a:t>
            </a:r>
            <a:endParaRPr kumimoji="1" lang="ja-JP" altLang="en-US" sz="800" dirty="0"/>
          </a:p>
        </p:txBody>
      </p:sp>
      <p:sp>
        <p:nvSpPr>
          <p:cNvPr id="14" name="テキスト ボックス 13"/>
          <p:cNvSpPr txBox="1"/>
          <p:nvPr/>
        </p:nvSpPr>
        <p:spPr>
          <a:xfrm>
            <a:off x="89051" y="2299192"/>
            <a:ext cx="604951" cy="215444"/>
          </a:xfrm>
          <a:prstGeom prst="rect">
            <a:avLst/>
          </a:prstGeom>
          <a:noFill/>
        </p:spPr>
        <p:txBody>
          <a:bodyPr wrap="square" rtlCol="0">
            <a:spAutoFit/>
          </a:bodyPr>
          <a:lstStyle/>
          <a:p>
            <a:r>
              <a:rPr kumimoji="1" lang="ja-JP" altLang="en-US" sz="800" dirty="0" smtClean="0"/>
              <a:t>（延長ｍ）</a:t>
            </a:r>
            <a:endParaRPr kumimoji="1" lang="ja-JP" altLang="en-US" sz="800" dirty="0"/>
          </a:p>
        </p:txBody>
      </p:sp>
      <p:graphicFrame>
        <p:nvGraphicFramePr>
          <p:cNvPr id="15" name="グラフ 14"/>
          <p:cNvGraphicFramePr>
            <a:graphicFrameLocks/>
          </p:cNvGraphicFramePr>
          <p:nvPr>
            <p:extLst>
              <p:ext uri="{D42A27DB-BD31-4B8C-83A1-F6EECF244321}">
                <p14:modId xmlns:p14="http://schemas.microsoft.com/office/powerpoint/2010/main" val="3597772335"/>
              </p:ext>
            </p:extLst>
          </p:nvPr>
        </p:nvGraphicFramePr>
        <p:xfrm>
          <a:off x="3005628" y="2638018"/>
          <a:ext cx="5050973" cy="1081364"/>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2716161" y="2656778"/>
            <a:ext cx="1720475" cy="276999"/>
          </a:xfrm>
          <a:prstGeom prst="rect">
            <a:avLst/>
          </a:prstGeom>
          <a:noFill/>
          <a:ln w="19050">
            <a:noFill/>
          </a:ln>
        </p:spPr>
        <p:txBody>
          <a:bodyPr wrap="square" rtlCol="0">
            <a:spAutoFit/>
          </a:bodyPr>
          <a:lstStyle/>
          <a:p>
            <a:pPr algn="ctr"/>
            <a:r>
              <a:rPr lang="ja-JP" altLang="en-US" sz="1200" dirty="0" smtClean="0"/>
              <a:t>長さ </a:t>
            </a:r>
            <a:r>
              <a:rPr lang="en-US" altLang="ja-JP" sz="1200" dirty="0" smtClean="0"/>
              <a:t>8m</a:t>
            </a:r>
            <a:r>
              <a:rPr lang="ja-JP" altLang="en-US" sz="1200" dirty="0" smtClean="0"/>
              <a:t>以下</a:t>
            </a:r>
            <a:endParaRPr kumimoji="1" lang="ja-JP" altLang="en-US" sz="1200" dirty="0"/>
          </a:p>
        </p:txBody>
      </p:sp>
      <p:sp>
        <p:nvSpPr>
          <p:cNvPr id="22" name="テキスト ボックス 21"/>
          <p:cNvSpPr txBox="1"/>
          <p:nvPr/>
        </p:nvSpPr>
        <p:spPr>
          <a:xfrm>
            <a:off x="4166641" y="2631378"/>
            <a:ext cx="1720475" cy="276999"/>
          </a:xfrm>
          <a:prstGeom prst="rect">
            <a:avLst/>
          </a:prstGeom>
          <a:noFill/>
          <a:ln w="19050">
            <a:noFill/>
          </a:ln>
        </p:spPr>
        <p:txBody>
          <a:bodyPr wrap="square" rtlCol="0">
            <a:spAutoFit/>
          </a:bodyPr>
          <a:lstStyle/>
          <a:p>
            <a:pPr algn="ctr"/>
            <a:r>
              <a:rPr lang="en-US" altLang="ja-JP" sz="1200" dirty="0" smtClean="0"/>
              <a:t>8m</a:t>
            </a:r>
            <a:r>
              <a:rPr lang="ja-JP" altLang="en-US" sz="1200" dirty="0" smtClean="0"/>
              <a:t>超</a:t>
            </a:r>
            <a:r>
              <a:rPr lang="en-US" altLang="ja-JP" sz="1200" dirty="0" smtClean="0"/>
              <a:t>25m</a:t>
            </a:r>
            <a:r>
              <a:rPr lang="ja-JP" altLang="en-US" sz="1200" dirty="0" smtClean="0"/>
              <a:t>以下</a:t>
            </a:r>
            <a:endParaRPr kumimoji="1" lang="ja-JP" altLang="en-US" sz="1200" dirty="0"/>
          </a:p>
        </p:txBody>
      </p:sp>
      <p:sp>
        <p:nvSpPr>
          <p:cNvPr id="23" name="テキスト ボックス 22"/>
          <p:cNvSpPr txBox="1"/>
          <p:nvPr/>
        </p:nvSpPr>
        <p:spPr>
          <a:xfrm>
            <a:off x="6003118" y="2631378"/>
            <a:ext cx="1720475" cy="276999"/>
          </a:xfrm>
          <a:prstGeom prst="rect">
            <a:avLst/>
          </a:prstGeom>
          <a:noFill/>
          <a:ln w="19050">
            <a:noFill/>
          </a:ln>
        </p:spPr>
        <p:txBody>
          <a:bodyPr wrap="square" rtlCol="0">
            <a:spAutoFit/>
          </a:bodyPr>
          <a:lstStyle/>
          <a:p>
            <a:pPr algn="ctr"/>
            <a:r>
              <a:rPr lang="en-US" altLang="ja-JP" sz="1200" dirty="0" smtClean="0"/>
              <a:t>25m</a:t>
            </a:r>
            <a:r>
              <a:rPr lang="ja-JP" altLang="en-US" sz="1200" dirty="0" smtClean="0"/>
              <a:t>超</a:t>
            </a:r>
            <a:endParaRPr kumimoji="1" lang="ja-JP" altLang="en-US" sz="1200" dirty="0"/>
          </a:p>
        </p:txBody>
      </p:sp>
      <p:cxnSp>
        <p:nvCxnSpPr>
          <p:cNvPr id="19" name="直線コネクタ 18"/>
          <p:cNvCxnSpPr/>
          <p:nvPr/>
        </p:nvCxnSpPr>
        <p:spPr>
          <a:xfrm flipV="1">
            <a:off x="613953" y="5694277"/>
            <a:ext cx="0" cy="1062682"/>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3"/>
          <p:cNvSpPr>
            <a:spLocks noGrp="1"/>
          </p:cNvSpPr>
          <p:nvPr>
            <p:ph type="sldNum" sz="quarter" idx="12"/>
          </p:nvPr>
        </p:nvSpPr>
        <p:spPr>
          <a:xfrm>
            <a:off x="7010400" y="6567488"/>
            <a:ext cx="2133600" cy="287337"/>
          </a:xfrm>
        </p:spPr>
        <p:txBody>
          <a:bodyPr/>
          <a:lstStyle/>
          <a:p>
            <a:pPr>
              <a:defRPr/>
            </a:pPr>
            <a:r>
              <a:rPr lang="en-US" altLang="ja-JP" dirty="0" smtClean="0">
                <a:solidFill>
                  <a:srgbClr val="000000"/>
                </a:solidFill>
              </a:rPr>
              <a:t>6</a:t>
            </a:r>
            <a:endParaRPr lang="en-US" altLang="ja-JP" dirty="0">
              <a:solidFill>
                <a:srgbClr val="000000"/>
              </a:solidFill>
            </a:endParaRPr>
          </a:p>
        </p:txBody>
      </p:sp>
    </p:spTree>
    <p:extLst>
      <p:ext uri="{BB962C8B-B14F-4D97-AF65-F5344CB8AC3E}">
        <p14:creationId xmlns:p14="http://schemas.microsoft.com/office/powerpoint/2010/main" val="268964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7</a:t>
            </a:fld>
            <a:endParaRPr lang="en-US" altLang="ja-JP">
              <a:solidFill>
                <a:srgbClr val="000000"/>
              </a:solidFill>
            </a:endParaRPr>
          </a:p>
        </p:txBody>
      </p:sp>
      <p:graphicFrame>
        <p:nvGraphicFramePr>
          <p:cNvPr id="6" name="グラフ 5"/>
          <p:cNvGraphicFramePr>
            <a:graphicFrameLocks/>
          </p:cNvGraphicFramePr>
          <p:nvPr>
            <p:extLst>
              <p:ext uri="{D42A27DB-BD31-4B8C-83A1-F6EECF244321}">
                <p14:modId xmlns:p14="http://schemas.microsoft.com/office/powerpoint/2010/main" val="3878849390"/>
              </p:ext>
            </p:extLst>
          </p:nvPr>
        </p:nvGraphicFramePr>
        <p:xfrm>
          <a:off x="324908" y="4119465"/>
          <a:ext cx="4691592" cy="2544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3726683334"/>
              </p:ext>
            </p:extLst>
          </p:nvPr>
        </p:nvGraphicFramePr>
        <p:xfrm>
          <a:off x="5962984" y="4147803"/>
          <a:ext cx="2685716" cy="2701373"/>
        </p:xfrm>
        <a:graphic>
          <a:graphicData uri="http://schemas.openxmlformats.org/drawingml/2006/chart">
            <c:chart xmlns:c="http://schemas.openxmlformats.org/drawingml/2006/chart" xmlns:r="http://schemas.openxmlformats.org/officeDocument/2006/relationships" r:id="rId3"/>
          </a:graphicData>
        </a:graphic>
      </p:graphicFrame>
      <p:sp>
        <p:nvSpPr>
          <p:cNvPr id="8" name="タイトル 1"/>
          <p:cNvSpPr>
            <a:spLocks noGrp="1"/>
          </p:cNvSpPr>
          <p:nvPr>
            <p:ph type="title"/>
          </p:nvPr>
        </p:nvSpPr>
        <p:spPr/>
        <p:txBody>
          <a:bodyPr/>
          <a:lstStyle/>
          <a:p>
            <a:r>
              <a:rPr kumimoji="1" lang="ja-JP" altLang="en-US" dirty="0" smtClean="0"/>
              <a:t>ブロック塀等の現状（実態調査結果）</a:t>
            </a:r>
            <a:endParaRPr kumimoji="1" lang="ja-JP" altLang="en-US" dirty="0"/>
          </a:p>
        </p:txBody>
      </p:sp>
      <p:sp>
        <p:nvSpPr>
          <p:cNvPr id="9" name="テキスト ボックス 8"/>
          <p:cNvSpPr txBox="1"/>
          <p:nvPr/>
        </p:nvSpPr>
        <p:spPr>
          <a:xfrm>
            <a:off x="0" y="1085539"/>
            <a:ext cx="1720475" cy="338554"/>
          </a:xfrm>
          <a:prstGeom prst="rect">
            <a:avLst/>
          </a:prstGeom>
          <a:solidFill>
            <a:schemeClr val="bg1"/>
          </a:solidFill>
          <a:ln w="19050">
            <a:noFill/>
          </a:ln>
        </p:spPr>
        <p:txBody>
          <a:bodyPr wrap="square" rtlCol="0">
            <a:spAutoFit/>
          </a:bodyPr>
          <a:lstStyle/>
          <a:p>
            <a:pPr algn="ctr"/>
            <a:r>
              <a:rPr lang="ja-JP" altLang="en-US" sz="1600" b="1" u="sng" dirty="0" smtClean="0"/>
              <a:t>長さ別割合</a:t>
            </a:r>
            <a:endParaRPr kumimoji="1" lang="ja-JP" altLang="en-US" sz="1600" b="1" u="sng" dirty="0"/>
          </a:p>
        </p:txBody>
      </p:sp>
      <p:graphicFrame>
        <p:nvGraphicFramePr>
          <p:cNvPr id="11" name="グラフ 10"/>
          <p:cNvGraphicFramePr>
            <a:graphicFrameLocks/>
          </p:cNvGraphicFramePr>
          <p:nvPr>
            <p:extLst>
              <p:ext uri="{D42A27DB-BD31-4B8C-83A1-F6EECF244321}">
                <p14:modId xmlns:p14="http://schemas.microsoft.com/office/powerpoint/2010/main" val="400142778"/>
              </p:ext>
            </p:extLst>
          </p:nvPr>
        </p:nvGraphicFramePr>
        <p:xfrm>
          <a:off x="1315164" y="1495037"/>
          <a:ext cx="5050973" cy="2115911"/>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300964" y="1800692"/>
            <a:ext cx="1720475" cy="307777"/>
          </a:xfrm>
          <a:prstGeom prst="rect">
            <a:avLst/>
          </a:prstGeom>
          <a:noFill/>
          <a:ln w="19050">
            <a:noFill/>
          </a:ln>
        </p:spPr>
        <p:txBody>
          <a:bodyPr wrap="square" rtlCol="0">
            <a:spAutoFit/>
          </a:bodyPr>
          <a:lstStyle/>
          <a:p>
            <a:pPr algn="ctr"/>
            <a:r>
              <a:rPr lang="ja-JP" altLang="en-US" sz="1400" dirty="0" smtClean="0"/>
              <a:t>件数</a:t>
            </a:r>
            <a:endParaRPr kumimoji="1" lang="ja-JP" altLang="en-US" sz="1400" dirty="0"/>
          </a:p>
        </p:txBody>
      </p:sp>
      <p:sp>
        <p:nvSpPr>
          <p:cNvPr id="13" name="テキスト ボックス 12"/>
          <p:cNvSpPr txBox="1"/>
          <p:nvPr/>
        </p:nvSpPr>
        <p:spPr>
          <a:xfrm>
            <a:off x="300963" y="2708163"/>
            <a:ext cx="1720475" cy="307777"/>
          </a:xfrm>
          <a:prstGeom prst="rect">
            <a:avLst/>
          </a:prstGeom>
          <a:noFill/>
          <a:ln w="19050">
            <a:noFill/>
          </a:ln>
        </p:spPr>
        <p:txBody>
          <a:bodyPr wrap="square" rtlCol="0">
            <a:spAutoFit/>
          </a:bodyPr>
          <a:lstStyle/>
          <a:p>
            <a:pPr algn="ctr"/>
            <a:r>
              <a:rPr lang="ja-JP" altLang="en-US" sz="1400" dirty="0" smtClean="0"/>
              <a:t>延長</a:t>
            </a:r>
            <a:endParaRPr kumimoji="1" lang="ja-JP" altLang="en-US" sz="1400" dirty="0"/>
          </a:p>
        </p:txBody>
      </p:sp>
      <p:sp>
        <p:nvSpPr>
          <p:cNvPr id="14" name="テキスト ボックス 13"/>
          <p:cNvSpPr txBox="1"/>
          <p:nvPr/>
        </p:nvSpPr>
        <p:spPr>
          <a:xfrm>
            <a:off x="1510910" y="1104384"/>
            <a:ext cx="5585215" cy="307777"/>
          </a:xfrm>
          <a:prstGeom prst="rect">
            <a:avLst/>
          </a:prstGeom>
          <a:noFill/>
          <a:ln w="9525">
            <a:solidFill>
              <a:schemeClr val="tx1"/>
            </a:solidFill>
          </a:ln>
        </p:spPr>
        <p:txBody>
          <a:bodyPr wrap="square" rtlCol="0">
            <a:spAutoFit/>
          </a:bodyPr>
          <a:lstStyle/>
          <a:p>
            <a:pPr marL="180975" indent="-180975"/>
            <a:r>
              <a:rPr lang="ja-JP" altLang="en-US" sz="1400" dirty="0" smtClean="0"/>
              <a:t>○</a:t>
            </a:r>
            <a:r>
              <a:rPr lang="en-US" altLang="ja-JP" sz="1400" dirty="0" smtClean="0"/>
              <a:t>8m</a:t>
            </a:r>
            <a:r>
              <a:rPr lang="ja-JP" altLang="en-US" sz="1400" dirty="0" smtClean="0"/>
              <a:t>以下のブロック塀等は件数では過半だが、延長では</a:t>
            </a:r>
            <a:r>
              <a:rPr lang="en-US" altLang="ja-JP" sz="1400" dirty="0" smtClean="0"/>
              <a:t>2</a:t>
            </a:r>
            <a:r>
              <a:rPr lang="ja-JP" altLang="en-US" sz="1400" dirty="0" smtClean="0"/>
              <a:t>割程度。</a:t>
            </a:r>
            <a:endParaRPr kumimoji="1" lang="ja-JP" altLang="en-US" sz="1400" dirty="0"/>
          </a:p>
        </p:txBody>
      </p:sp>
      <p:sp>
        <p:nvSpPr>
          <p:cNvPr id="15" name="テキスト ボックス 14"/>
          <p:cNvSpPr txBox="1"/>
          <p:nvPr/>
        </p:nvSpPr>
        <p:spPr>
          <a:xfrm>
            <a:off x="-1" y="3573223"/>
            <a:ext cx="1720475" cy="338554"/>
          </a:xfrm>
          <a:prstGeom prst="rect">
            <a:avLst/>
          </a:prstGeom>
          <a:solidFill>
            <a:schemeClr val="bg1"/>
          </a:solidFill>
          <a:ln w="19050">
            <a:noFill/>
          </a:ln>
        </p:spPr>
        <p:txBody>
          <a:bodyPr wrap="square" rtlCol="0">
            <a:spAutoFit/>
          </a:bodyPr>
          <a:lstStyle/>
          <a:p>
            <a:pPr algn="ctr"/>
            <a:r>
              <a:rPr lang="ja-JP" altLang="en-US" sz="1600" b="1" u="sng" dirty="0" smtClean="0"/>
              <a:t>高さ別件数</a:t>
            </a:r>
            <a:endParaRPr kumimoji="1" lang="ja-JP" altLang="en-US" sz="1600" b="1" u="sng" dirty="0"/>
          </a:p>
        </p:txBody>
      </p:sp>
      <p:sp>
        <p:nvSpPr>
          <p:cNvPr id="16" name="テキスト ボックス 15"/>
          <p:cNvSpPr txBox="1"/>
          <p:nvPr/>
        </p:nvSpPr>
        <p:spPr>
          <a:xfrm>
            <a:off x="4989570" y="3573223"/>
            <a:ext cx="1720475" cy="338554"/>
          </a:xfrm>
          <a:prstGeom prst="rect">
            <a:avLst/>
          </a:prstGeom>
          <a:solidFill>
            <a:schemeClr val="bg1"/>
          </a:solidFill>
          <a:ln w="19050">
            <a:noFill/>
          </a:ln>
        </p:spPr>
        <p:txBody>
          <a:bodyPr wrap="square" rtlCol="0">
            <a:spAutoFit/>
          </a:bodyPr>
          <a:lstStyle/>
          <a:p>
            <a:pPr algn="ctr"/>
            <a:r>
              <a:rPr lang="ja-JP" altLang="en-US" sz="1600" b="1" u="sng" dirty="0" smtClean="0"/>
              <a:t>建設年度</a:t>
            </a:r>
            <a:endParaRPr kumimoji="1" lang="ja-JP" altLang="en-US" sz="1600" b="1" u="sng" dirty="0"/>
          </a:p>
        </p:txBody>
      </p:sp>
      <p:sp>
        <p:nvSpPr>
          <p:cNvPr id="17" name="テキスト ボックス 16"/>
          <p:cNvSpPr txBox="1"/>
          <p:nvPr/>
        </p:nvSpPr>
        <p:spPr>
          <a:xfrm>
            <a:off x="6465797" y="3583808"/>
            <a:ext cx="2337691" cy="317384"/>
          </a:xfrm>
          <a:prstGeom prst="rect">
            <a:avLst/>
          </a:prstGeom>
          <a:noFill/>
          <a:ln w="9525">
            <a:solidFill>
              <a:schemeClr val="tx1"/>
            </a:solidFill>
          </a:ln>
        </p:spPr>
        <p:txBody>
          <a:bodyPr wrap="square" rtlCol="0">
            <a:spAutoFit/>
          </a:bodyPr>
          <a:lstStyle/>
          <a:p>
            <a:pPr marL="180975" indent="-180975"/>
            <a:r>
              <a:rPr lang="ja-JP" altLang="en-US" sz="1400" dirty="0" smtClean="0"/>
              <a:t>○旧耐震のものは</a:t>
            </a:r>
            <a:r>
              <a:rPr lang="en-US" altLang="ja-JP" sz="1400" dirty="0" smtClean="0"/>
              <a:t>5</a:t>
            </a:r>
            <a:r>
              <a:rPr lang="ja-JP" altLang="en-US" sz="1400" dirty="0" smtClean="0"/>
              <a:t>割程度。</a:t>
            </a:r>
            <a:endParaRPr kumimoji="1" lang="ja-JP" altLang="en-US" sz="1400" dirty="0"/>
          </a:p>
        </p:txBody>
      </p:sp>
      <p:sp>
        <p:nvSpPr>
          <p:cNvPr id="18" name="テキスト ボックス 17"/>
          <p:cNvSpPr txBox="1"/>
          <p:nvPr/>
        </p:nvSpPr>
        <p:spPr>
          <a:xfrm>
            <a:off x="1889297" y="1526168"/>
            <a:ext cx="1720475" cy="276999"/>
          </a:xfrm>
          <a:prstGeom prst="rect">
            <a:avLst/>
          </a:prstGeom>
          <a:noFill/>
          <a:ln w="19050">
            <a:noFill/>
          </a:ln>
        </p:spPr>
        <p:txBody>
          <a:bodyPr wrap="square" rtlCol="0">
            <a:spAutoFit/>
          </a:bodyPr>
          <a:lstStyle/>
          <a:p>
            <a:pPr algn="ctr"/>
            <a:r>
              <a:rPr lang="ja-JP" altLang="en-US" sz="1200" dirty="0" smtClean="0"/>
              <a:t>長さ </a:t>
            </a:r>
            <a:r>
              <a:rPr lang="en-US" altLang="ja-JP" sz="1200" dirty="0" smtClean="0"/>
              <a:t>8m</a:t>
            </a:r>
            <a:r>
              <a:rPr lang="ja-JP" altLang="en-US" sz="1200" dirty="0" smtClean="0"/>
              <a:t>以下</a:t>
            </a:r>
            <a:endParaRPr kumimoji="1" lang="ja-JP" altLang="en-US" sz="1200" dirty="0"/>
          </a:p>
        </p:txBody>
      </p:sp>
      <p:sp>
        <p:nvSpPr>
          <p:cNvPr id="19" name="テキスト ボックス 18"/>
          <p:cNvSpPr txBox="1"/>
          <p:nvPr/>
        </p:nvSpPr>
        <p:spPr>
          <a:xfrm>
            <a:off x="3971415" y="1526168"/>
            <a:ext cx="1720475" cy="276999"/>
          </a:xfrm>
          <a:prstGeom prst="rect">
            <a:avLst/>
          </a:prstGeom>
          <a:noFill/>
          <a:ln w="19050">
            <a:noFill/>
          </a:ln>
        </p:spPr>
        <p:txBody>
          <a:bodyPr wrap="square" rtlCol="0">
            <a:spAutoFit/>
          </a:bodyPr>
          <a:lstStyle/>
          <a:p>
            <a:pPr algn="ctr"/>
            <a:r>
              <a:rPr lang="en-US" altLang="ja-JP" sz="1200" dirty="0" smtClean="0"/>
              <a:t>8m</a:t>
            </a:r>
            <a:r>
              <a:rPr lang="ja-JP" altLang="en-US" sz="1200" dirty="0" smtClean="0"/>
              <a:t>超</a:t>
            </a:r>
            <a:r>
              <a:rPr lang="en-US" altLang="ja-JP" sz="1200" dirty="0" smtClean="0"/>
              <a:t>25m</a:t>
            </a:r>
            <a:r>
              <a:rPr lang="ja-JP" altLang="en-US" sz="1200" dirty="0" smtClean="0"/>
              <a:t>以下</a:t>
            </a:r>
            <a:endParaRPr kumimoji="1" lang="ja-JP" altLang="en-US" sz="1200" dirty="0"/>
          </a:p>
        </p:txBody>
      </p:sp>
      <p:sp>
        <p:nvSpPr>
          <p:cNvPr id="20" name="テキスト ボックス 19"/>
          <p:cNvSpPr txBox="1"/>
          <p:nvPr/>
        </p:nvSpPr>
        <p:spPr>
          <a:xfrm>
            <a:off x="5168776" y="1526168"/>
            <a:ext cx="1720475" cy="276999"/>
          </a:xfrm>
          <a:prstGeom prst="rect">
            <a:avLst/>
          </a:prstGeom>
          <a:noFill/>
          <a:ln w="19050">
            <a:noFill/>
          </a:ln>
        </p:spPr>
        <p:txBody>
          <a:bodyPr wrap="square" rtlCol="0">
            <a:spAutoFit/>
          </a:bodyPr>
          <a:lstStyle/>
          <a:p>
            <a:pPr algn="ctr"/>
            <a:r>
              <a:rPr lang="en-US" altLang="ja-JP" sz="1200" dirty="0" smtClean="0"/>
              <a:t>25m</a:t>
            </a:r>
            <a:r>
              <a:rPr lang="ja-JP" altLang="en-US" sz="1200" dirty="0" smtClean="0"/>
              <a:t>超</a:t>
            </a:r>
            <a:endParaRPr kumimoji="1" lang="ja-JP" altLang="en-US" sz="1200" dirty="0"/>
          </a:p>
        </p:txBody>
      </p:sp>
      <p:sp>
        <p:nvSpPr>
          <p:cNvPr id="24" name="テキスト ボックス 23"/>
          <p:cNvSpPr txBox="1"/>
          <p:nvPr/>
        </p:nvSpPr>
        <p:spPr>
          <a:xfrm>
            <a:off x="5791167" y="3955270"/>
            <a:ext cx="3289480" cy="415498"/>
          </a:xfrm>
          <a:prstGeom prst="rect">
            <a:avLst/>
          </a:prstGeom>
          <a:noFill/>
          <a:ln w="19050">
            <a:noFill/>
          </a:ln>
        </p:spPr>
        <p:txBody>
          <a:bodyPr wrap="square" rtlCol="0">
            <a:spAutoFit/>
          </a:bodyPr>
          <a:lstStyle/>
          <a:p>
            <a:r>
              <a:rPr lang="ja-JP" altLang="en-US" sz="1050" dirty="0" smtClean="0"/>
              <a:t>既指定路線のブロック塀等がある建物のうち、建築計画概要書等で建設年度を特定できた</a:t>
            </a:r>
            <a:r>
              <a:rPr lang="en-US" altLang="ja-JP" sz="1050" dirty="0" smtClean="0"/>
              <a:t>182</a:t>
            </a:r>
            <a:r>
              <a:rPr lang="ja-JP" altLang="en-US" sz="1050" dirty="0" smtClean="0"/>
              <a:t>件の内訳</a:t>
            </a:r>
            <a:endParaRPr kumimoji="1" lang="ja-JP" altLang="en-US" sz="1050" dirty="0"/>
          </a:p>
        </p:txBody>
      </p:sp>
      <p:sp>
        <p:nvSpPr>
          <p:cNvPr id="25" name="テキスト ボックス 24"/>
          <p:cNvSpPr txBox="1"/>
          <p:nvPr/>
        </p:nvSpPr>
        <p:spPr>
          <a:xfrm>
            <a:off x="226267" y="3893887"/>
            <a:ext cx="858733" cy="253916"/>
          </a:xfrm>
          <a:prstGeom prst="rect">
            <a:avLst/>
          </a:prstGeom>
          <a:noFill/>
          <a:ln w="19050">
            <a:noFill/>
          </a:ln>
        </p:spPr>
        <p:txBody>
          <a:bodyPr wrap="square" rtlCol="0">
            <a:spAutoFit/>
          </a:bodyPr>
          <a:lstStyle/>
          <a:p>
            <a:r>
              <a:rPr lang="ja-JP" altLang="en-US" sz="1050" dirty="0" smtClean="0"/>
              <a:t>高さ（ｍ）</a:t>
            </a:r>
            <a:endParaRPr kumimoji="1" lang="ja-JP" altLang="en-US" sz="1050" dirty="0"/>
          </a:p>
        </p:txBody>
      </p:sp>
      <p:sp>
        <p:nvSpPr>
          <p:cNvPr id="26" name="テキスト ボックス 25"/>
          <p:cNvSpPr txBox="1"/>
          <p:nvPr/>
        </p:nvSpPr>
        <p:spPr>
          <a:xfrm>
            <a:off x="4932434" y="6236520"/>
            <a:ext cx="858733" cy="253916"/>
          </a:xfrm>
          <a:prstGeom prst="rect">
            <a:avLst/>
          </a:prstGeom>
          <a:noFill/>
          <a:ln w="19050">
            <a:noFill/>
          </a:ln>
        </p:spPr>
        <p:txBody>
          <a:bodyPr wrap="square" rtlCol="0">
            <a:spAutoFit/>
          </a:bodyPr>
          <a:lstStyle/>
          <a:p>
            <a:r>
              <a:rPr lang="ja-JP" altLang="en-US" sz="1050" dirty="0" smtClean="0"/>
              <a:t>件数（件）</a:t>
            </a:r>
            <a:endParaRPr kumimoji="1" lang="ja-JP" altLang="en-US" sz="1050" dirty="0"/>
          </a:p>
        </p:txBody>
      </p:sp>
      <p:sp>
        <p:nvSpPr>
          <p:cNvPr id="27" name="テキスト ボックス 26"/>
          <p:cNvSpPr txBox="1"/>
          <p:nvPr/>
        </p:nvSpPr>
        <p:spPr>
          <a:xfrm>
            <a:off x="1543759" y="3588612"/>
            <a:ext cx="2821788" cy="307777"/>
          </a:xfrm>
          <a:prstGeom prst="rect">
            <a:avLst/>
          </a:prstGeom>
          <a:noFill/>
          <a:ln w="9525">
            <a:solidFill>
              <a:schemeClr val="tx1"/>
            </a:solidFill>
          </a:ln>
        </p:spPr>
        <p:txBody>
          <a:bodyPr wrap="square" rtlCol="0">
            <a:spAutoFit/>
          </a:bodyPr>
          <a:lstStyle/>
          <a:p>
            <a:pPr marL="180975" indent="-180975"/>
            <a:r>
              <a:rPr lang="ja-JP" altLang="en-US" sz="1400" dirty="0" smtClean="0"/>
              <a:t>○高さは</a:t>
            </a:r>
            <a:r>
              <a:rPr lang="en-US" altLang="ja-JP" sz="1400" dirty="0" smtClean="0"/>
              <a:t>1.6m</a:t>
            </a:r>
            <a:r>
              <a:rPr lang="ja-JP" altLang="en-US" sz="1400" dirty="0" smtClean="0"/>
              <a:t>のものが最も多い。</a:t>
            </a:r>
            <a:endParaRPr kumimoji="1" lang="ja-JP" altLang="en-US" sz="1400" dirty="0"/>
          </a:p>
        </p:txBody>
      </p:sp>
      <p:sp>
        <p:nvSpPr>
          <p:cNvPr id="31" name="テキスト ボックス 30"/>
          <p:cNvSpPr txBox="1"/>
          <p:nvPr/>
        </p:nvSpPr>
        <p:spPr>
          <a:xfrm>
            <a:off x="1025697" y="2452917"/>
            <a:ext cx="1720475" cy="276999"/>
          </a:xfrm>
          <a:prstGeom prst="rect">
            <a:avLst/>
          </a:prstGeom>
          <a:noFill/>
          <a:ln w="19050">
            <a:noFill/>
          </a:ln>
        </p:spPr>
        <p:txBody>
          <a:bodyPr wrap="square" rtlCol="0">
            <a:spAutoFit/>
          </a:bodyPr>
          <a:lstStyle/>
          <a:p>
            <a:pPr algn="ctr"/>
            <a:r>
              <a:rPr lang="ja-JP" altLang="en-US" sz="1200" dirty="0" smtClean="0"/>
              <a:t>長さ </a:t>
            </a:r>
            <a:r>
              <a:rPr lang="en-US" altLang="ja-JP" sz="1200" dirty="0" smtClean="0"/>
              <a:t>8m</a:t>
            </a:r>
            <a:r>
              <a:rPr lang="ja-JP" altLang="en-US" sz="1200" dirty="0" smtClean="0"/>
              <a:t>以下</a:t>
            </a:r>
            <a:endParaRPr kumimoji="1" lang="ja-JP" altLang="en-US" sz="1200" dirty="0"/>
          </a:p>
        </p:txBody>
      </p:sp>
      <p:sp>
        <p:nvSpPr>
          <p:cNvPr id="32" name="テキスト ボックス 31"/>
          <p:cNvSpPr txBox="1"/>
          <p:nvPr/>
        </p:nvSpPr>
        <p:spPr>
          <a:xfrm>
            <a:off x="2476177" y="2427517"/>
            <a:ext cx="1720475" cy="276999"/>
          </a:xfrm>
          <a:prstGeom prst="rect">
            <a:avLst/>
          </a:prstGeom>
          <a:noFill/>
          <a:ln w="19050">
            <a:noFill/>
          </a:ln>
        </p:spPr>
        <p:txBody>
          <a:bodyPr wrap="square" rtlCol="0">
            <a:spAutoFit/>
          </a:bodyPr>
          <a:lstStyle/>
          <a:p>
            <a:pPr algn="ctr"/>
            <a:r>
              <a:rPr lang="en-US" altLang="ja-JP" sz="1200" dirty="0" smtClean="0"/>
              <a:t>8m</a:t>
            </a:r>
            <a:r>
              <a:rPr lang="ja-JP" altLang="en-US" sz="1200" dirty="0" smtClean="0"/>
              <a:t>超</a:t>
            </a:r>
            <a:r>
              <a:rPr lang="en-US" altLang="ja-JP" sz="1200" dirty="0" smtClean="0"/>
              <a:t>25m</a:t>
            </a:r>
            <a:r>
              <a:rPr lang="ja-JP" altLang="en-US" sz="1200" dirty="0" smtClean="0"/>
              <a:t>以下</a:t>
            </a:r>
            <a:endParaRPr kumimoji="1" lang="ja-JP" altLang="en-US" sz="1200" dirty="0"/>
          </a:p>
        </p:txBody>
      </p:sp>
      <p:sp>
        <p:nvSpPr>
          <p:cNvPr id="33" name="テキスト ボックス 32"/>
          <p:cNvSpPr txBox="1"/>
          <p:nvPr/>
        </p:nvSpPr>
        <p:spPr>
          <a:xfrm>
            <a:off x="4460938" y="2427517"/>
            <a:ext cx="1720475" cy="276999"/>
          </a:xfrm>
          <a:prstGeom prst="rect">
            <a:avLst/>
          </a:prstGeom>
          <a:noFill/>
          <a:ln w="19050">
            <a:noFill/>
          </a:ln>
        </p:spPr>
        <p:txBody>
          <a:bodyPr wrap="square" rtlCol="0">
            <a:spAutoFit/>
          </a:bodyPr>
          <a:lstStyle/>
          <a:p>
            <a:pPr algn="ctr"/>
            <a:r>
              <a:rPr lang="en-US" altLang="ja-JP" sz="1200" dirty="0" smtClean="0"/>
              <a:t>25m</a:t>
            </a:r>
            <a:r>
              <a:rPr lang="ja-JP" altLang="en-US" sz="1200" dirty="0" smtClean="0"/>
              <a:t>超</a:t>
            </a:r>
            <a:endParaRPr kumimoji="1" lang="ja-JP" altLang="en-US" sz="1200" dirty="0"/>
          </a:p>
        </p:txBody>
      </p:sp>
    </p:spTree>
    <p:extLst>
      <p:ext uri="{BB962C8B-B14F-4D97-AF65-F5344CB8AC3E}">
        <p14:creationId xmlns:p14="http://schemas.microsoft.com/office/powerpoint/2010/main" val="328838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表 99"/>
          <p:cNvGraphicFramePr>
            <a:graphicFrameLocks noGrp="1"/>
          </p:cNvGraphicFramePr>
          <p:nvPr>
            <p:extLst>
              <p:ext uri="{D42A27DB-BD31-4B8C-83A1-F6EECF244321}">
                <p14:modId xmlns:p14="http://schemas.microsoft.com/office/powerpoint/2010/main" val="3773246783"/>
              </p:ext>
            </p:extLst>
          </p:nvPr>
        </p:nvGraphicFramePr>
        <p:xfrm>
          <a:off x="128664" y="3155744"/>
          <a:ext cx="2731324" cy="2952957"/>
        </p:xfrm>
        <a:graphic>
          <a:graphicData uri="http://schemas.openxmlformats.org/drawingml/2006/table">
            <a:tbl>
              <a:tblPr firstRow="1" bandRow="1">
                <a:tableStyleId>{5940675A-B579-460E-94D1-54222C63F5DA}</a:tableStyleId>
              </a:tblPr>
              <a:tblGrid>
                <a:gridCol w="682831">
                  <a:extLst>
                    <a:ext uri="{9D8B030D-6E8A-4147-A177-3AD203B41FA5}">
                      <a16:colId xmlns:a16="http://schemas.microsoft.com/office/drawing/2014/main" val="20000"/>
                    </a:ext>
                  </a:extLst>
                </a:gridCol>
                <a:gridCol w="682831">
                  <a:extLst>
                    <a:ext uri="{9D8B030D-6E8A-4147-A177-3AD203B41FA5}">
                      <a16:colId xmlns:a16="http://schemas.microsoft.com/office/drawing/2014/main" val="20001"/>
                    </a:ext>
                  </a:extLst>
                </a:gridCol>
                <a:gridCol w="682831">
                  <a:extLst>
                    <a:ext uri="{9D8B030D-6E8A-4147-A177-3AD203B41FA5}">
                      <a16:colId xmlns:a16="http://schemas.microsoft.com/office/drawing/2014/main" val="20002"/>
                    </a:ext>
                  </a:extLst>
                </a:gridCol>
                <a:gridCol w="682831">
                  <a:extLst>
                    <a:ext uri="{9D8B030D-6E8A-4147-A177-3AD203B41FA5}">
                      <a16:colId xmlns:a16="http://schemas.microsoft.com/office/drawing/2014/main" val="20003"/>
                    </a:ext>
                  </a:extLst>
                </a:gridCol>
              </a:tblGrid>
              <a:tr h="984319">
                <a:tc>
                  <a:txBody>
                    <a:bodyPr/>
                    <a:lstStyle/>
                    <a:p>
                      <a:endParaRPr kumimoji="1" lang="ja-JP" altLang="en-US" dirty="0"/>
                    </a:p>
                  </a:txBody>
                  <a:tcPr>
                    <a:lnTlToBr w="12700" cap="flat" cmpd="sng" algn="ctr">
                      <a:solidFill>
                        <a:schemeClr val="tx1"/>
                      </a:solidFill>
                      <a:prstDash val="solid"/>
                      <a:round/>
                      <a:headEnd type="none" w="med" len="med"/>
                      <a:tailEnd type="none" w="med" len="med"/>
                    </a:lnTlToB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extLst>
                  <a:ext uri="{0D108BD9-81ED-4DB2-BD59-A6C34878D82A}">
                    <a16:rowId xmlns:a16="http://schemas.microsoft.com/office/drawing/2014/main" val="10000"/>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18</a:t>
                      </a:r>
                      <a:endParaRPr kumimoji="1" lang="ja-JP" altLang="en-US" dirty="0"/>
                    </a:p>
                  </a:txBody>
                  <a:tcPr anchor="ctr"/>
                </a:tc>
                <a:tc>
                  <a:txBody>
                    <a:bodyPr/>
                    <a:lstStyle/>
                    <a:p>
                      <a:pPr algn="ctr"/>
                      <a:r>
                        <a:rPr kumimoji="1" lang="en-US" altLang="ja-JP" dirty="0" smtClean="0"/>
                        <a:t>4</a:t>
                      </a:r>
                      <a:endParaRPr kumimoji="1" lang="ja-JP" altLang="en-US" dirty="0"/>
                    </a:p>
                  </a:txBody>
                  <a:tcPr anchor="ctr"/>
                </a:tc>
                <a:tc>
                  <a:txBody>
                    <a:bodyPr/>
                    <a:lstStyle/>
                    <a:p>
                      <a:pPr algn="ctr"/>
                      <a:r>
                        <a:rPr kumimoji="1" lang="en-US" altLang="ja-JP" dirty="0" smtClean="0"/>
                        <a:t>2</a:t>
                      </a:r>
                      <a:endParaRPr kumimoji="1" lang="ja-JP" altLang="en-US" dirty="0"/>
                    </a:p>
                  </a:txBody>
                  <a:tcPr anchor="ctr"/>
                </a:tc>
                <a:extLst>
                  <a:ext uri="{0D108BD9-81ED-4DB2-BD59-A6C34878D82A}">
                    <a16:rowId xmlns:a16="http://schemas.microsoft.com/office/drawing/2014/main" val="10001"/>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379</a:t>
                      </a:r>
                      <a:endParaRPr kumimoji="1" lang="ja-JP" altLang="en-US" sz="900" dirty="0"/>
                    </a:p>
                  </a:txBody>
                  <a:tcPr anchor="ctr"/>
                </a:tc>
                <a:tc>
                  <a:txBody>
                    <a:bodyPr/>
                    <a:lstStyle/>
                    <a:p>
                      <a:pPr algn="ctr"/>
                      <a:r>
                        <a:rPr kumimoji="1" lang="en-US" altLang="ja-JP" dirty="0" smtClean="0"/>
                        <a:t>257</a:t>
                      </a:r>
                      <a:endParaRPr kumimoji="1" lang="ja-JP" altLang="en-US" dirty="0"/>
                    </a:p>
                  </a:txBody>
                  <a:tcPr anchor="ctr"/>
                </a:tc>
                <a:tc>
                  <a:txBody>
                    <a:bodyPr/>
                    <a:lstStyle/>
                    <a:p>
                      <a:pPr algn="ctr"/>
                      <a:r>
                        <a:rPr kumimoji="1" lang="en-US" altLang="ja-JP" dirty="0" smtClean="0"/>
                        <a:t>96</a:t>
                      </a:r>
                      <a:endParaRPr kumimoji="1" lang="ja-JP" altLang="en-US" dirty="0"/>
                    </a:p>
                  </a:txBody>
                  <a:tcPr anchor="ctr"/>
                </a:tc>
                <a:extLst>
                  <a:ext uri="{0D108BD9-81ED-4DB2-BD59-A6C34878D82A}">
                    <a16:rowId xmlns:a16="http://schemas.microsoft.com/office/drawing/2014/main" val="10002"/>
                  </a:ext>
                </a:extLst>
              </a:tr>
            </a:tbl>
          </a:graphicData>
        </a:graphic>
      </p:graphicFrame>
      <p:sp>
        <p:nvSpPr>
          <p:cNvPr id="2" name="タイトル 1"/>
          <p:cNvSpPr>
            <a:spLocks noGrp="1"/>
          </p:cNvSpPr>
          <p:nvPr>
            <p:ph type="title"/>
          </p:nvPr>
        </p:nvSpPr>
        <p:spPr/>
        <p:txBody>
          <a:bodyPr/>
          <a:lstStyle/>
          <a:p>
            <a:r>
              <a:rPr lang="ja-JP" altLang="en-US" dirty="0"/>
              <a:t>指定</a:t>
            </a:r>
            <a:r>
              <a:rPr lang="ja-JP" altLang="en-US" dirty="0" smtClean="0"/>
              <a:t>路線案別ブロック塀等の現状</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8</a:t>
            </a:fld>
            <a:endParaRPr lang="en-US" altLang="ja-JP">
              <a:solidFill>
                <a:srgbClr val="000000"/>
              </a:solidFill>
            </a:endParaRPr>
          </a:p>
        </p:txBody>
      </p:sp>
      <p:sp>
        <p:nvSpPr>
          <p:cNvPr id="15" name="テキスト ボックス 14"/>
          <p:cNvSpPr txBox="1"/>
          <p:nvPr/>
        </p:nvSpPr>
        <p:spPr>
          <a:xfrm>
            <a:off x="735856" y="3219350"/>
            <a:ext cx="821970" cy="646331"/>
          </a:xfrm>
          <a:prstGeom prst="rect">
            <a:avLst/>
          </a:prstGeom>
          <a:noFill/>
        </p:spPr>
        <p:txBody>
          <a:bodyPr wrap="square" rtlCol="0">
            <a:spAutoFit/>
          </a:bodyPr>
          <a:lstStyle/>
          <a:p>
            <a:pPr algn="ctr"/>
            <a:r>
              <a:rPr kumimoji="1" lang="en-US" altLang="ja-JP" sz="1200" dirty="0" smtClean="0"/>
              <a:t>8m</a:t>
            </a:r>
            <a:r>
              <a:rPr kumimoji="1" lang="ja-JP" altLang="en-US" sz="1200" dirty="0" smtClean="0"/>
              <a:t>以下</a:t>
            </a:r>
            <a:endParaRPr kumimoji="1" lang="en-US" altLang="ja-JP" sz="1200" dirty="0" smtClean="0"/>
          </a:p>
          <a:p>
            <a:pPr algn="ctr"/>
            <a:r>
              <a:rPr kumimoji="1" lang="en-US" altLang="ja-JP" sz="1200" dirty="0" smtClean="0"/>
              <a:t>397</a:t>
            </a:r>
            <a:r>
              <a:rPr kumimoji="1" lang="ja-JP" altLang="en-US" sz="1200" dirty="0" smtClean="0"/>
              <a:t>件</a:t>
            </a:r>
            <a:r>
              <a:rPr lang="ja-JP" altLang="en-US" sz="1200" dirty="0" smtClean="0"/>
              <a:t>（</a:t>
            </a:r>
            <a:r>
              <a:rPr lang="en-US" altLang="ja-JP" sz="1200" dirty="0" smtClean="0"/>
              <a:t>52.5</a:t>
            </a:r>
            <a:r>
              <a:rPr lang="ja-JP" altLang="en-US" sz="1200" dirty="0" smtClean="0"/>
              <a:t>％）</a:t>
            </a:r>
            <a:endParaRPr kumimoji="1" lang="ja-JP" altLang="en-US" sz="1200" dirty="0"/>
          </a:p>
        </p:txBody>
      </p:sp>
      <p:sp>
        <p:nvSpPr>
          <p:cNvPr id="18" name="テキスト ボックス 17"/>
          <p:cNvSpPr txBox="1"/>
          <p:nvPr/>
        </p:nvSpPr>
        <p:spPr>
          <a:xfrm>
            <a:off x="1306949" y="3161402"/>
            <a:ext cx="1080886" cy="830997"/>
          </a:xfrm>
          <a:prstGeom prst="rect">
            <a:avLst/>
          </a:prstGeom>
          <a:noFill/>
        </p:spPr>
        <p:txBody>
          <a:bodyPr wrap="square" rtlCol="0">
            <a:spAutoFit/>
          </a:bodyPr>
          <a:lstStyle/>
          <a:p>
            <a:pPr algn="ctr"/>
            <a:r>
              <a:rPr kumimoji="1" lang="en-US" altLang="ja-JP" sz="1200" dirty="0" smtClean="0"/>
              <a:t>8m</a:t>
            </a:r>
            <a:r>
              <a:rPr kumimoji="1" lang="ja-JP" altLang="en-US" sz="1200" dirty="0" smtClean="0"/>
              <a:t>超</a:t>
            </a:r>
            <a:endParaRPr kumimoji="1" lang="en-US" altLang="ja-JP" sz="1200" dirty="0" smtClean="0"/>
          </a:p>
          <a:p>
            <a:pPr algn="ctr"/>
            <a:r>
              <a:rPr kumimoji="1" lang="en-US" altLang="ja-JP" sz="1200" dirty="0" smtClean="0"/>
              <a:t>25</a:t>
            </a:r>
            <a:r>
              <a:rPr kumimoji="1" lang="ja-JP" altLang="en-US" sz="1200" dirty="0" err="1" smtClean="0"/>
              <a:t>ｍ</a:t>
            </a:r>
            <a:r>
              <a:rPr kumimoji="1" lang="ja-JP" altLang="en-US" sz="1200" dirty="0" smtClean="0"/>
              <a:t>以下</a:t>
            </a:r>
            <a:endParaRPr kumimoji="1" lang="en-US" altLang="ja-JP" sz="1200" dirty="0" smtClean="0"/>
          </a:p>
          <a:p>
            <a:pPr algn="ctr"/>
            <a:r>
              <a:rPr kumimoji="1" lang="en-US" altLang="ja-JP" sz="1200" dirty="0" smtClean="0"/>
              <a:t>261</a:t>
            </a:r>
            <a:r>
              <a:rPr kumimoji="1" lang="ja-JP" altLang="en-US" sz="1200" dirty="0" smtClean="0"/>
              <a:t>件</a:t>
            </a:r>
            <a:r>
              <a:rPr lang="ja-JP" altLang="en-US" sz="1200" dirty="0" smtClean="0"/>
              <a:t>（</a:t>
            </a:r>
            <a:r>
              <a:rPr lang="en-US" altLang="ja-JP" sz="1200" dirty="0" smtClean="0"/>
              <a:t>34.5</a:t>
            </a:r>
            <a:r>
              <a:rPr lang="ja-JP" altLang="en-US" sz="1200" dirty="0" smtClean="0"/>
              <a:t>％）</a:t>
            </a:r>
            <a:endParaRPr kumimoji="1" lang="ja-JP" altLang="en-US" sz="1200" dirty="0"/>
          </a:p>
        </p:txBody>
      </p:sp>
      <p:sp>
        <p:nvSpPr>
          <p:cNvPr id="21" name="テキスト ボックス 20"/>
          <p:cNvSpPr txBox="1"/>
          <p:nvPr/>
        </p:nvSpPr>
        <p:spPr>
          <a:xfrm>
            <a:off x="100128" y="2786811"/>
            <a:ext cx="2759860" cy="338554"/>
          </a:xfrm>
          <a:prstGeom prst="rect">
            <a:avLst/>
          </a:prstGeom>
          <a:noFill/>
          <a:ln w="19050">
            <a:solidFill>
              <a:schemeClr val="tx1"/>
            </a:solidFill>
          </a:ln>
        </p:spPr>
        <p:txBody>
          <a:bodyPr wrap="square" rtlCol="0">
            <a:spAutoFit/>
          </a:bodyPr>
          <a:lstStyle/>
          <a:p>
            <a:pPr algn="ctr"/>
            <a:r>
              <a:rPr kumimoji="1" lang="en-US" altLang="ja-JP" sz="1600" dirty="0" smtClean="0"/>
              <a:t>756</a:t>
            </a:r>
            <a:r>
              <a:rPr lang="ja-JP" altLang="en-US" sz="1600" dirty="0" smtClean="0"/>
              <a:t>件（</a:t>
            </a:r>
            <a:r>
              <a:rPr lang="en-US" altLang="ja-JP" sz="1600" dirty="0"/>
              <a:t>100</a:t>
            </a:r>
            <a:r>
              <a:rPr lang="ja-JP" altLang="en-US" sz="1600" dirty="0" smtClean="0"/>
              <a:t>％</a:t>
            </a:r>
            <a:r>
              <a:rPr lang="ja-JP" altLang="en-US" sz="1600" dirty="0"/>
              <a:t>）</a:t>
            </a:r>
            <a:endParaRPr kumimoji="1" lang="ja-JP" altLang="en-US" sz="1600" dirty="0"/>
          </a:p>
        </p:txBody>
      </p:sp>
      <p:sp>
        <p:nvSpPr>
          <p:cNvPr id="30" name="テキスト ボックス 29"/>
          <p:cNvSpPr txBox="1"/>
          <p:nvPr/>
        </p:nvSpPr>
        <p:spPr>
          <a:xfrm>
            <a:off x="315518" y="3174934"/>
            <a:ext cx="554215" cy="246221"/>
          </a:xfrm>
          <a:prstGeom prst="rect">
            <a:avLst/>
          </a:prstGeom>
          <a:noFill/>
        </p:spPr>
        <p:txBody>
          <a:bodyPr wrap="square" rtlCol="0">
            <a:spAutoFit/>
          </a:bodyPr>
          <a:lstStyle/>
          <a:p>
            <a:pPr algn="ctr"/>
            <a:r>
              <a:rPr kumimoji="1" lang="ja-JP" altLang="en-US" sz="1000" dirty="0" smtClean="0"/>
              <a:t>長さ</a:t>
            </a:r>
            <a:endParaRPr kumimoji="1" lang="ja-JP" altLang="en-US" sz="1000" dirty="0"/>
          </a:p>
        </p:txBody>
      </p:sp>
      <p:sp>
        <p:nvSpPr>
          <p:cNvPr id="32" name="テキスト ボックス 31"/>
          <p:cNvSpPr txBox="1"/>
          <p:nvPr/>
        </p:nvSpPr>
        <p:spPr>
          <a:xfrm>
            <a:off x="128664" y="4206373"/>
            <a:ext cx="741069" cy="830997"/>
          </a:xfrm>
          <a:prstGeom prst="rect">
            <a:avLst/>
          </a:prstGeom>
          <a:noFill/>
        </p:spPr>
        <p:txBody>
          <a:bodyPr wrap="square" rtlCol="0">
            <a:spAutoFit/>
          </a:bodyPr>
          <a:lstStyle/>
          <a:p>
            <a:pPr algn="ctr"/>
            <a:r>
              <a:rPr lang="ja-JP" altLang="en-US" sz="1200" dirty="0" smtClean="0"/>
              <a:t>算定式超</a:t>
            </a:r>
            <a:endParaRPr lang="en-US" altLang="ja-JP" sz="1200" dirty="0" smtClean="0"/>
          </a:p>
          <a:p>
            <a:pPr algn="ctr"/>
            <a:r>
              <a:rPr kumimoji="1" lang="en-US" altLang="ja-JP" sz="1200" dirty="0" smtClean="0"/>
              <a:t>24</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3.2</a:t>
            </a:r>
            <a:r>
              <a:rPr lang="ja-JP" altLang="en-US" sz="1200" dirty="0" smtClean="0"/>
              <a:t>％）</a:t>
            </a:r>
            <a:endParaRPr kumimoji="1" lang="ja-JP" altLang="en-US" sz="1200" dirty="0"/>
          </a:p>
        </p:txBody>
      </p:sp>
      <p:sp>
        <p:nvSpPr>
          <p:cNvPr id="34" name="テキスト ボックス 33"/>
          <p:cNvSpPr txBox="1"/>
          <p:nvPr/>
        </p:nvSpPr>
        <p:spPr>
          <a:xfrm>
            <a:off x="63500" y="5095378"/>
            <a:ext cx="812800" cy="1015663"/>
          </a:xfrm>
          <a:prstGeom prst="rect">
            <a:avLst/>
          </a:prstGeom>
          <a:noFill/>
        </p:spPr>
        <p:txBody>
          <a:bodyPr wrap="square" rtlCol="0">
            <a:spAutoFit/>
          </a:bodyPr>
          <a:lstStyle/>
          <a:p>
            <a:pPr algn="ctr"/>
            <a:r>
              <a:rPr lang="ja-JP" altLang="en-US" sz="1200" dirty="0" smtClean="0"/>
              <a:t>算定式</a:t>
            </a:r>
            <a:endParaRPr lang="en-US" altLang="ja-JP" sz="1200" dirty="0"/>
          </a:p>
          <a:p>
            <a:pPr algn="ctr"/>
            <a:r>
              <a:rPr lang="ja-JP" altLang="en-US" sz="1200" dirty="0" smtClean="0"/>
              <a:t>以下</a:t>
            </a:r>
            <a:endParaRPr lang="en-US" altLang="ja-JP" sz="1200" dirty="0"/>
          </a:p>
          <a:p>
            <a:pPr algn="ctr"/>
            <a:r>
              <a:rPr kumimoji="1" lang="en-US" altLang="ja-JP" sz="1200" dirty="0" smtClean="0"/>
              <a:t>0.8m</a:t>
            </a:r>
            <a:r>
              <a:rPr kumimoji="1" lang="ja-JP" altLang="en-US" sz="1200" dirty="0" smtClean="0"/>
              <a:t>超</a:t>
            </a:r>
            <a:endParaRPr kumimoji="1" lang="en-US" altLang="ja-JP" sz="1200" dirty="0" smtClean="0"/>
          </a:p>
          <a:p>
            <a:pPr algn="ctr"/>
            <a:r>
              <a:rPr kumimoji="1" lang="en-US" altLang="ja-JP" sz="1200" dirty="0" smtClean="0"/>
              <a:t>732</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96.8</a:t>
            </a:r>
            <a:r>
              <a:rPr lang="ja-JP" altLang="en-US" sz="1200" dirty="0" smtClean="0"/>
              <a:t>％）</a:t>
            </a:r>
            <a:endParaRPr kumimoji="1" lang="ja-JP" altLang="en-US" sz="1200" dirty="0"/>
          </a:p>
        </p:txBody>
      </p:sp>
      <p:sp>
        <p:nvSpPr>
          <p:cNvPr id="35" name="テキスト ボックス 34"/>
          <p:cNvSpPr txBox="1"/>
          <p:nvPr/>
        </p:nvSpPr>
        <p:spPr>
          <a:xfrm>
            <a:off x="128664" y="3675757"/>
            <a:ext cx="338554" cy="496849"/>
          </a:xfrm>
          <a:prstGeom prst="rect">
            <a:avLst/>
          </a:prstGeom>
          <a:noFill/>
        </p:spPr>
        <p:txBody>
          <a:bodyPr vert="eaVert" wrap="square" rtlCol="0">
            <a:spAutoFit/>
          </a:bodyPr>
          <a:lstStyle/>
          <a:p>
            <a:pPr algn="ctr"/>
            <a:r>
              <a:rPr kumimoji="1" lang="ja-JP" altLang="en-US" sz="1000" dirty="0" smtClean="0"/>
              <a:t>高さ</a:t>
            </a:r>
            <a:endParaRPr kumimoji="1" lang="ja-JP" altLang="en-US" sz="1000" dirty="0"/>
          </a:p>
        </p:txBody>
      </p:sp>
      <p:sp>
        <p:nvSpPr>
          <p:cNvPr id="36" name="テキスト ボックス 35"/>
          <p:cNvSpPr txBox="1"/>
          <p:nvPr/>
        </p:nvSpPr>
        <p:spPr>
          <a:xfrm>
            <a:off x="1374559" y="6125802"/>
            <a:ext cx="1605195" cy="646331"/>
          </a:xfrm>
          <a:prstGeom prst="rect">
            <a:avLst/>
          </a:prstGeom>
          <a:noFill/>
          <a:ln w="22225" cmpd="dbl">
            <a:noFill/>
          </a:ln>
        </p:spPr>
        <p:txBody>
          <a:bodyPr wrap="square" rtlCol="0">
            <a:spAutoFit/>
          </a:bodyPr>
          <a:lstStyle/>
          <a:p>
            <a:pPr algn="ctr"/>
            <a:r>
              <a:rPr kumimoji="1" lang="ja-JP" altLang="en-US" sz="1200" b="1" dirty="0" smtClean="0"/>
              <a:t>義務付け対象</a:t>
            </a:r>
            <a:r>
              <a:rPr kumimoji="1" lang="ja-JP" altLang="en-US" sz="1000" b="1" dirty="0" smtClean="0"/>
              <a:t>（最大）　　</a:t>
            </a:r>
            <a:endParaRPr kumimoji="1" lang="en-US" altLang="ja-JP" sz="1000" b="1" dirty="0" smtClean="0"/>
          </a:p>
          <a:p>
            <a:pPr algn="ctr"/>
            <a:r>
              <a:rPr kumimoji="1" lang="en-US" altLang="ja-JP" sz="1200" b="1" dirty="0" smtClean="0"/>
              <a:t>359</a:t>
            </a:r>
            <a:r>
              <a:rPr kumimoji="1" lang="ja-JP" altLang="en-US" sz="1200" b="1" dirty="0" smtClean="0"/>
              <a:t>件</a:t>
            </a:r>
            <a:endParaRPr kumimoji="1" lang="en-US" altLang="ja-JP" sz="1200" b="1" dirty="0" smtClean="0"/>
          </a:p>
          <a:p>
            <a:pPr algn="ctr"/>
            <a:r>
              <a:rPr lang="ja-JP" altLang="en-US" sz="1200" b="1" dirty="0"/>
              <a:t>　</a:t>
            </a:r>
            <a:r>
              <a:rPr kumimoji="1" lang="en-US" altLang="ja-JP" sz="1200" b="1" dirty="0" smtClean="0"/>
              <a:t>(47.5%)</a:t>
            </a:r>
          </a:p>
        </p:txBody>
      </p:sp>
      <p:sp>
        <p:nvSpPr>
          <p:cNvPr id="101" name="正方形/長方形 100"/>
          <p:cNvSpPr/>
          <p:nvPr/>
        </p:nvSpPr>
        <p:spPr>
          <a:xfrm>
            <a:off x="1494326" y="4123295"/>
            <a:ext cx="1365662" cy="19877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2081013" y="3229396"/>
            <a:ext cx="829775" cy="646331"/>
          </a:xfrm>
          <a:prstGeom prst="rect">
            <a:avLst/>
          </a:prstGeom>
          <a:noFill/>
        </p:spPr>
        <p:txBody>
          <a:bodyPr wrap="square" rtlCol="0">
            <a:spAutoFit/>
          </a:bodyPr>
          <a:lstStyle/>
          <a:p>
            <a:pPr algn="ctr"/>
            <a:r>
              <a:rPr kumimoji="1" lang="en-US" altLang="ja-JP" sz="1200" dirty="0" smtClean="0"/>
              <a:t>25m</a:t>
            </a:r>
            <a:r>
              <a:rPr kumimoji="1" lang="ja-JP" altLang="en-US" sz="1200" dirty="0" smtClean="0"/>
              <a:t>超</a:t>
            </a:r>
            <a:endParaRPr kumimoji="1" lang="en-US" altLang="ja-JP" sz="1200" dirty="0" smtClean="0"/>
          </a:p>
          <a:p>
            <a:pPr algn="ctr"/>
            <a:r>
              <a:rPr kumimoji="1" lang="en-US" altLang="ja-JP" sz="1200" dirty="0" smtClean="0"/>
              <a:t>98</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13.0</a:t>
            </a:r>
            <a:r>
              <a:rPr lang="ja-JP" altLang="en-US" sz="1200" dirty="0" smtClean="0"/>
              <a:t>％）</a:t>
            </a:r>
            <a:endParaRPr kumimoji="1" lang="ja-JP" altLang="en-US" sz="1400" dirty="0"/>
          </a:p>
        </p:txBody>
      </p:sp>
      <p:graphicFrame>
        <p:nvGraphicFramePr>
          <p:cNvPr id="103" name="表 102"/>
          <p:cNvGraphicFramePr>
            <a:graphicFrameLocks noGrp="1"/>
          </p:cNvGraphicFramePr>
          <p:nvPr>
            <p:extLst>
              <p:ext uri="{D42A27DB-BD31-4B8C-83A1-F6EECF244321}">
                <p14:modId xmlns:p14="http://schemas.microsoft.com/office/powerpoint/2010/main" val="4006458750"/>
              </p:ext>
            </p:extLst>
          </p:nvPr>
        </p:nvGraphicFramePr>
        <p:xfrm>
          <a:off x="3132154" y="3147704"/>
          <a:ext cx="2731324" cy="2952957"/>
        </p:xfrm>
        <a:graphic>
          <a:graphicData uri="http://schemas.openxmlformats.org/drawingml/2006/table">
            <a:tbl>
              <a:tblPr firstRow="1" bandRow="1">
                <a:tableStyleId>{5940675A-B579-460E-94D1-54222C63F5DA}</a:tableStyleId>
              </a:tblPr>
              <a:tblGrid>
                <a:gridCol w="682831">
                  <a:extLst>
                    <a:ext uri="{9D8B030D-6E8A-4147-A177-3AD203B41FA5}">
                      <a16:colId xmlns:a16="http://schemas.microsoft.com/office/drawing/2014/main" val="20000"/>
                    </a:ext>
                  </a:extLst>
                </a:gridCol>
                <a:gridCol w="682831">
                  <a:extLst>
                    <a:ext uri="{9D8B030D-6E8A-4147-A177-3AD203B41FA5}">
                      <a16:colId xmlns:a16="http://schemas.microsoft.com/office/drawing/2014/main" val="20001"/>
                    </a:ext>
                  </a:extLst>
                </a:gridCol>
                <a:gridCol w="682831">
                  <a:extLst>
                    <a:ext uri="{9D8B030D-6E8A-4147-A177-3AD203B41FA5}">
                      <a16:colId xmlns:a16="http://schemas.microsoft.com/office/drawing/2014/main" val="20002"/>
                    </a:ext>
                  </a:extLst>
                </a:gridCol>
                <a:gridCol w="682831">
                  <a:extLst>
                    <a:ext uri="{9D8B030D-6E8A-4147-A177-3AD203B41FA5}">
                      <a16:colId xmlns:a16="http://schemas.microsoft.com/office/drawing/2014/main" val="20003"/>
                    </a:ext>
                  </a:extLst>
                </a:gridCol>
              </a:tblGrid>
              <a:tr h="984319">
                <a:tc>
                  <a:txBody>
                    <a:bodyPr/>
                    <a:lstStyle/>
                    <a:p>
                      <a:endParaRPr kumimoji="1" lang="ja-JP" altLang="en-US" dirty="0"/>
                    </a:p>
                  </a:txBody>
                  <a:tcPr>
                    <a:lnTlToBr w="12700" cap="flat" cmpd="sng" algn="ctr">
                      <a:solidFill>
                        <a:schemeClr val="tx1"/>
                      </a:solidFill>
                      <a:prstDash val="solid"/>
                      <a:round/>
                      <a:headEnd type="none" w="med" len="med"/>
                      <a:tailEnd type="none" w="med" len="med"/>
                    </a:lnTlToB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extLst>
                  <a:ext uri="{0D108BD9-81ED-4DB2-BD59-A6C34878D82A}">
                    <a16:rowId xmlns:a16="http://schemas.microsoft.com/office/drawing/2014/main" val="10000"/>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33</a:t>
                      </a:r>
                      <a:endParaRPr kumimoji="1" lang="ja-JP" altLang="en-US" dirty="0"/>
                    </a:p>
                  </a:txBody>
                  <a:tcPr anchor="ctr"/>
                </a:tc>
                <a:tc>
                  <a:txBody>
                    <a:bodyPr/>
                    <a:lstStyle/>
                    <a:p>
                      <a:pPr algn="ctr"/>
                      <a:r>
                        <a:rPr kumimoji="1" lang="en-US" altLang="ja-JP" dirty="0" smtClean="0"/>
                        <a:t>11</a:t>
                      </a:r>
                      <a:endParaRPr kumimoji="1" lang="ja-JP" altLang="en-US" dirty="0"/>
                    </a:p>
                  </a:txBody>
                  <a:tcPr anchor="ctr"/>
                </a:tc>
                <a:tc>
                  <a:txBody>
                    <a:bodyPr/>
                    <a:lstStyle/>
                    <a:p>
                      <a:pPr algn="ctr"/>
                      <a:r>
                        <a:rPr kumimoji="1" lang="en-US" altLang="ja-JP" dirty="0" smtClean="0"/>
                        <a:t>2</a:t>
                      </a:r>
                      <a:endParaRPr kumimoji="1" lang="ja-JP" altLang="en-US" dirty="0"/>
                    </a:p>
                  </a:txBody>
                  <a:tcPr anchor="ctr"/>
                </a:tc>
                <a:extLst>
                  <a:ext uri="{0D108BD9-81ED-4DB2-BD59-A6C34878D82A}">
                    <a16:rowId xmlns:a16="http://schemas.microsoft.com/office/drawing/2014/main" val="10001"/>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437</a:t>
                      </a:r>
                      <a:endParaRPr kumimoji="1" lang="ja-JP" altLang="en-US" dirty="0"/>
                    </a:p>
                  </a:txBody>
                  <a:tcPr anchor="ctr"/>
                </a:tc>
                <a:tc>
                  <a:txBody>
                    <a:bodyPr/>
                    <a:lstStyle/>
                    <a:p>
                      <a:pPr algn="ctr"/>
                      <a:r>
                        <a:rPr kumimoji="1" lang="en-US" altLang="ja-JP" dirty="0" smtClean="0"/>
                        <a:t>313</a:t>
                      </a:r>
                      <a:endParaRPr kumimoji="1" lang="ja-JP" altLang="en-US" dirty="0"/>
                    </a:p>
                  </a:txBody>
                  <a:tcPr anchor="ctr"/>
                </a:tc>
                <a:tc>
                  <a:txBody>
                    <a:bodyPr/>
                    <a:lstStyle/>
                    <a:p>
                      <a:pPr algn="ctr"/>
                      <a:r>
                        <a:rPr kumimoji="1" lang="en-US" altLang="ja-JP" dirty="0" smtClean="0"/>
                        <a:t>111</a:t>
                      </a:r>
                      <a:endParaRPr kumimoji="1" lang="ja-JP" altLang="en-US" dirty="0"/>
                    </a:p>
                  </a:txBody>
                  <a:tcPr anchor="ctr"/>
                </a:tc>
                <a:extLst>
                  <a:ext uri="{0D108BD9-81ED-4DB2-BD59-A6C34878D82A}">
                    <a16:rowId xmlns:a16="http://schemas.microsoft.com/office/drawing/2014/main" val="10002"/>
                  </a:ext>
                </a:extLst>
              </a:tr>
            </a:tbl>
          </a:graphicData>
        </a:graphic>
      </p:graphicFrame>
      <p:sp>
        <p:nvSpPr>
          <p:cNvPr id="104" name="テキスト ボックス 103"/>
          <p:cNvSpPr txBox="1"/>
          <p:nvPr/>
        </p:nvSpPr>
        <p:spPr>
          <a:xfrm>
            <a:off x="3739346" y="3288786"/>
            <a:ext cx="821970" cy="646331"/>
          </a:xfrm>
          <a:prstGeom prst="rect">
            <a:avLst/>
          </a:prstGeom>
          <a:noFill/>
        </p:spPr>
        <p:txBody>
          <a:bodyPr wrap="square" rtlCol="0">
            <a:spAutoFit/>
          </a:bodyPr>
          <a:lstStyle/>
          <a:p>
            <a:pPr algn="ctr"/>
            <a:r>
              <a:rPr kumimoji="1" lang="en-US" altLang="ja-JP" sz="1200" dirty="0" smtClean="0"/>
              <a:t>8m</a:t>
            </a:r>
            <a:r>
              <a:rPr kumimoji="1" lang="ja-JP" altLang="en-US" sz="1200" dirty="0" smtClean="0"/>
              <a:t>以下</a:t>
            </a:r>
            <a:endParaRPr kumimoji="1" lang="en-US" altLang="ja-JP" sz="1200" dirty="0" smtClean="0"/>
          </a:p>
          <a:p>
            <a:pPr algn="ctr"/>
            <a:r>
              <a:rPr lang="en-US" altLang="ja-JP" sz="1200" dirty="0"/>
              <a:t>470</a:t>
            </a:r>
            <a:r>
              <a:rPr kumimoji="1" lang="ja-JP" altLang="en-US" sz="1200" dirty="0" smtClean="0"/>
              <a:t>件</a:t>
            </a:r>
            <a:r>
              <a:rPr lang="ja-JP" altLang="en-US" sz="1200" dirty="0" smtClean="0"/>
              <a:t>（</a:t>
            </a:r>
            <a:r>
              <a:rPr lang="en-US" altLang="ja-JP" sz="1200" dirty="0"/>
              <a:t>51.8</a:t>
            </a:r>
            <a:r>
              <a:rPr lang="ja-JP" altLang="en-US" sz="1200" dirty="0" smtClean="0"/>
              <a:t>％）</a:t>
            </a:r>
            <a:endParaRPr kumimoji="1" lang="ja-JP" altLang="en-US" sz="1200" dirty="0"/>
          </a:p>
        </p:txBody>
      </p:sp>
      <p:sp>
        <p:nvSpPr>
          <p:cNvPr id="105" name="テキスト ボックス 104"/>
          <p:cNvSpPr txBox="1"/>
          <p:nvPr/>
        </p:nvSpPr>
        <p:spPr>
          <a:xfrm>
            <a:off x="4310439" y="3153362"/>
            <a:ext cx="1080886" cy="830997"/>
          </a:xfrm>
          <a:prstGeom prst="rect">
            <a:avLst/>
          </a:prstGeom>
          <a:noFill/>
        </p:spPr>
        <p:txBody>
          <a:bodyPr wrap="square" rtlCol="0">
            <a:spAutoFit/>
          </a:bodyPr>
          <a:lstStyle/>
          <a:p>
            <a:pPr algn="ctr"/>
            <a:r>
              <a:rPr kumimoji="1" lang="en-US" altLang="ja-JP" sz="1200" dirty="0" smtClean="0"/>
              <a:t>8m</a:t>
            </a:r>
            <a:r>
              <a:rPr kumimoji="1" lang="ja-JP" altLang="en-US" sz="1200" dirty="0" smtClean="0"/>
              <a:t>超</a:t>
            </a:r>
            <a:endParaRPr kumimoji="1" lang="en-US" altLang="ja-JP" sz="1200" dirty="0" smtClean="0"/>
          </a:p>
          <a:p>
            <a:pPr algn="ctr"/>
            <a:r>
              <a:rPr kumimoji="1" lang="en-US" altLang="ja-JP" sz="1200" dirty="0" smtClean="0"/>
              <a:t>25</a:t>
            </a:r>
            <a:r>
              <a:rPr lang="en-US" altLang="ja-JP" sz="1200" dirty="0"/>
              <a:t>m</a:t>
            </a:r>
            <a:r>
              <a:rPr kumimoji="1" lang="ja-JP" altLang="en-US" sz="1200" dirty="0" smtClean="0"/>
              <a:t>以下</a:t>
            </a:r>
            <a:endParaRPr kumimoji="1" lang="en-US" altLang="ja-JP" sz="1200" dirty="0" smtClean="0"/>
          </a:p>
          <a:p>
            <a:pPr algn="ctr"/>
            <a:r>
              <a:rPr lang="en-US" altLang="ja-JP" sz="1200" dirty="0"/>
              <a:t>324</a:t>
            </a:r>
            <a:r>
              <a:rPr kumimoji="1" lang="ja-JP" altLang="en-US" sz="1200" dirty="0" smtClean="0"/>
              <a:t>件</a:t>
            </a:r>
            <a:r>
              <a:rPr lang="ja-JP" altLang="en-US" sz="1200" dirty="0" smtClean="0"/>
              <a:t>（</a:t>
            </a:r>
            <a:r>
              <a:rPr lang="en-US" altLang="ja-JP" sz="1200" dirty="0" smtClean="0"/>
              <a:t>35.7</a:t>
            </a:r>
            <a:r>
              <a:rPr lang="ja-JP" altLang="en-US" sz="1200" dirty="0" smtClean="0"/>
              <a:t>％）</a:t>
            </a:r>
            <a:endParaRPr kumimoji="1" lang="ja-JP" altLang="en-US" sz="1200" dirty="0"/>
          </a:p>
        </p:txBody>
      </p:sp>
      <p:sp>
        <p:nvSpPr>
          <p:cNvPr id="106" name="テキスト ボックス 105"/>
          <p:cNvSpPr txBox="1"/>
          <p:nvPr/>
        </p:nvSpPr>
        <p:spPr>
          <a:xfrm>
            <a:off x="3319008" y="3166894"/>
            <a:ext cx="554215" cy="246221"/>
          </a:xfrm>
          <a:prstGeom prst="rect">
            <a:avLst/>
          </a:prstGeom>
          <a:noFill/>
        </p:spPr>
        <p:txBody>
          <a:bodyPr wrap="square" rtlCol="0">
            <a:spAutoFit/>
          </a:bodyPr>
          <a:lstStyle/>
          <a:p>
            <a:pPr algn="ctr"/>
            <a:r>
              <a:rPr kumimoji="1" lang="ja-JP" altLang="en-US" sz="1000" dirty="0" smtClean="0"/>
              <a:t>長さ</a:t>
            </a:r>
            <a:endParaRPr kumimoji="1" lang="ja-JP" altLang="en-US" sz="1000" dirty="0"/>
          </a:p>
        </p:txBody>
      </p:sp>
      <p:sp>
        <p:nvSpPr>
          <p:cNvPr id="107" name="テキスト ボックス 106"/>
          <p:cNvSpPr txBox="1"/>
          <p:nvPr/>
        </p:nvSpPr>
        <p:spPr>
          <a:xfrm>
            <a:off x="3132154" y="4198333"/>
            <a:ext cx="741069" cy="830997"/>
          </a:xfrm>
          <a:prstGeom prst="rect">
            <a:avLst/>
          </a:prstGeom>
          <a:noFill/>
        </p:spPr>
        <p:txBody>
          <a:bodyPr wrap="square" rtlCol="0">
            <a:spAutoFit/>
          </a:bodyPr>
          <a:lstStyle/>
          <a:p>
            <a:pPr algn="ctr"/>
            <a:r>
              <a:rPr lang="ja-JP" altLang="en-US" sz="1200" dirty="0" smtClean="0"/>
              <a:t>算定式超</a:t>
            </a:r>
            <a:endParaRPr lang="en-US" altLang="ja-JP" sz="1200" dirty="0" smtClean="0"/>
          </a:p>
          <a:p>
            <a:pPr algn="ctr"/>
            <a:r>
              <a:rPr lang="en-US" altLang="ja-JP" sz="1200" dirty="0" smtClean="0"/>
              <a:t>46</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5.1</a:t>
            </a:r>
            <a:r>
              <a:rPr lang="ja-JP" altLang="en-US" sz="1200" dirty="0" smtClean="0"/>
              <a:t>％）</a:t>
            </a:r>
            <a:endParaRPr kumimoji="1" lang="ja-JP" altLang="en-US" sz="1200" dirty="0"/>
          </a:p>
        </p:txBody>
      </p:sp>
      <p:sp>
        <p:nvSpPr>
          <p:cNvPr id="108" name="テキスト ボックス 107"/>
          <p:cNvSpPr txBox="1"/>
          <p:nvPr/>
        </p:nvSpPr>
        <p:spPr>
          <a:xfrm>
            <a:off x="3066990" y="5087338"/>
            <a:ext cx="812800" cy="1015663"/>
          </a:xfrm>
          <a:prstGeom prst="rect">
            <a:avLst/>
          </a:prstGeom>
          <a:noFill/>
        </p:spPr>
        <p:txBody>
          <a:bodyPr wrap="square" rtlCol="0">
            <a:spAutoFit/>
          </a:bodyPr>
          <a:lstStyle/>
          <a:p>
            <a:pPr algn="ctr"/>
            <a:r>
              <a:rPr lang="ja-JP" altLang="en-US" sz="1200" dirty="0" smtClean="0"/>
              <a:t>算定式</a:t>
            </a:r>
            <a:endParaRPr lang="en-US" altLang="ja-JP" sz="1200" dirty="0"/>
          </a:p>
          <a:p>
            <a:pPr algn="ctr"/>
            <a:r>
              <a:rPr lang="ja-JP" altLang="en-US" sz="1200" dirty="0" smtClean="0"/>
              <a:t>以下</a:t>
            </a:r>
            <a:endParaRPr lang="en-US" altLang="ja-JP" sz="1200" dirty="0"/>
          </a:p>
          <a:p>
            <a:pPr algn="ctr"/>
            <a:r>
              <a:rPr kumimoji="1" lang="en-US" altLang="ja-JP" sz="1200" dirty="0" smtClean="0"/>
              <a:t>0.8m</a:t>
            </a:r>
            <a:r>
              <a:rPr kumimoji="1" lang="ja-JP" altLang="en-US" sz="1200" dirty="0" smtClean="0"/>
              <a:t>超</a:t>
            </a:r>
            <a:endParaRPr kumimoji="1" lang="en-US" altLang="ja-JP" sz="1200" dirty="0" smtClean="0"/>
          </a:p>
          <a:p>
            <a:pPr algn="ctr"/>
            <a:r>
              <a:rPr lang="en-US" altLang="ja-JP" sz="1200" dirty="0" smtClean="0"/>
              <a:t>861</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94.9</a:t>
            </a:r>
            <a:r>
              <a:rPr lang="ja-JP" altLang="en-US" sz="1200" dirty="0" smtClean="0"/>
              <a:t>％）</a:t>
            </a:r>
            <a:endParaRPr kumimoji="1" lang="ja-JP" altLang="en-US" sz="1200" dirty="0"/>
          </a:p>
        </p:txBody>
      </p:sp>
      <p:sp>
        <p:nvSpPr>
          <p:cNvPr id="109" name="テキスト ボックス 108"/>
          <p:cNvSpPr txBox="1"/>
          <p:nvPr/>
        </p:nvSpPr>
        <p:spPr>
          <a:xfrm>
            <a:off x="3132154" y="3667717"/>
            <a:ext cx="338554" cy="496849"/>
          </a:xfrm>
          <a:prstGeom prst="rect">
            <a:avLst/>
          </a:prstGeom>
          <a:noFill/>
        </p:spPr>
        <p:txBody>
          <a:bodyPr vert="eaVert" wrap="square" rtlCol="0">
            <a:spAutoFit/>
          </a:bodyPr>
          <a:lstStyle/>
          <a:p>
            <a:pPr algn="ctr"/>
            <a:r>
              <a:rPr kumimoji="1" lang="ja-JP" altLang="en-US" sz="1000" dirty="0" smtClean="0"/>
              <a:t>高さ</a:t>
            </a:r>
            <a:endParaRPr kumimoji="1" lang="ja-JP" altLang="en-US" sz="1000" dirty="0"/>
          </a:p>
        </p:txBody>
      </p:sp>
      <p:sp>
        <p:nvSpPr>
          <p:cNvPr id="110" name="テキスト ボックス 109"/>
          <p:cNvSpPr txBox="1"/>
          <p:nvPr/>
        </p:nvSpPr>
        <p:spPr>
          <a:xfrm>
            <a:off x="4378049" y="6117762"/>
            <a:ext cx="1605195" cy="646331"/>
          </a:xfrm>
          <a:prstGeom prst="rect">
            <a:avLst/>
          </a:prstGeom>
          <a:noFill/>
          <a:ln w="22225" cmpd="dbl">
            <a:noFill/>
          </a:ln>
        </p:spPr>
        <p:txBody>
          <a:bodyPr wrap="square" rtlCol="0">
            <a:spAutoFit/>
          </a:bodyPr>
          <a:lstStyle/>
          <a:p>
            <a:pPr algn="ctr"/>
            <a:r>
              <a:rPr kumimoji="1" lang="ja-JP" altLang="en-US" sz="1200" b="1" dirty="0" smtClean="0"/>
              <a:t>義務付け対象</a:t>
            </a:r>
            <a:r>
              <a:rPr kumimoji="1" lang="ja-JP" altLang="en-US" sz="1000" b="1" dirty="0" smtClean="0"/>
              <a:t>（最大）　　</a:t>
            </a:r>
            <a:endParaRPr kumimoji="1" lang="en-US" altLang="ja-JP" sz="1000" b="1" dirty="0" smtClean="0"/>
          </a:p>
          <a:p>
            <a:pPr algn="ctr"/>
            <a:r>
              <a:rPr lang="en-US" altLang="ja-JP" sz="1200" b="1" dirty="0"/>
              <a:t>437</a:t>
            </a:r>
            <a:r>
              <a:rPr kumimoji="1" lang="ja-JP" altLang="en-US" sz="1200" b="1" dirty="0" smtClean="0"/>
              <a:t>件</a:t>
            </a:r>
            <a:endParaRPr kumimoji="1" lang="en-US" altLang="ja-JP" sz="1200" b="1" dirty="0" smtClean="0"/>
          </a:p>
          <a:p>
            <a:pPr algn="ctr"/>
            <a:r>
              <a:rPr lang="ja-JP" altLang="en-US" sz="1200" b="1" dirty="0"/>
              <a:t>　</a:t>
            </a:r>
            <a:r>
              <a:rPr kumimoji="1" lang="en-US" altLang="ja-JP" sz="1200" b="1" dirty="0" smtClean="0"/>
              <a:t>(</a:t>
            </a:r>
            <a:r>
              <a:rPr lang="en-US" altLang="ja-JP" sz="1200" b="1" dirty="0"/>
              <a:t>48.2</a:t>
            </a:r>
            <a:r>
              <a:rPr kumimoji="1" lang="en-US" altLang="ja-JP" sz="1200" b="1" dirty="0" smtClean="0"/>
              <a:t>%)</a:t>
            </a:r>
          </a:p>
        </p:txBody>
      </p:sp>
      <p:sp>
        <p:nvSpPr>
          <p:cNvPr id="111" name="正方形/長方形 110"/>
          <p:cNvSpPr/>
          <p:nvPr/>
        </p:nvSpPr>
        <p:spPr>
          <a:xfrm>
            <a:off x="4497816" y="4115255"/>
            <a:ext cx="1365662" cy="19877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5084503" y="3284664"/>
            <a:ext cx="829775" cy="646331"/>
          </a:xfrm>
          <a:prstGeom prst="rect">
            <a:avLst/>
          </a:prstGeom>
          <a:noFill/>
        </p:spPr>
        <p:txBody>
          <a:bodyPr wrap="square" rtlCol="0">
            <a:spAutoFit/>
          </a:bodyPr>
          <a:lstStyle/>
          <a:p>
            <a:pPr algn="ctr"/>
            <a:r>
              <a:rPr kumimoji="1" lang="en-US" altLang="ja-JP" sz="1200" dirty="0" smtClean="0"/>
              <a:t>25m</a:t>
            </a:r>
            <a:r>
              <a:rPr kumimoji="1" lang="ja-JP" altLang="en-US" sz="1200" dirty="0" smtClean="0"/>
              <a:t>超</a:t>
            </a:r>
            <a:endParaRPr kumimoji="1" lang="en-US" altLang="ja-JP" sz="1200" dirty="0" smtClean="0"/>
          </a:p>
          <a:p>
            <a:pPr algn="ctr"/>
            <a:r>
              <a:rPr lang="en-US" altLang="ja-JP" sz="1200" dirty="0"/>
              <a:t>113</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12.5</a:t>
            </a:r>
            <a:r>
              <a:rPr lang="ja-JP" altLang="en-US" sz="1200" dirty="0" smtClean="0"/>
              <a:t>％）</a:t>
            </a:r>
            <a:endParaRPr kumimoji="1" lang="ja-JP" altLang="en-US" sz="1200" dirty="0"/>
          </a:p>
        </p:txBody>
      </p:sp>
      <p:graphicFrame>
        <p:nvGraphicFramePr>
          <p:cNvPr id="113" name="表 112"/>
          <p:cNvGraphicFramePr>
            <a:graphicFrameLocks noGrp="1"/>
          </p:cNvGraphicFramePr>
          <p:nvPr>
            <p:extLst>
              <p:ext uri="{D42A27DB-BD31-4B8C-83A1-F6EECF244321}">
                <p14:modId xmlns:p14="http://schemas.microsoft.com/office/powerpoint/2010/main" val="1913738516"/>
              </p:ext>
            </p:extLst>
          </p:nvPr>
        </p:nvGraphicFramePr>
        <p:xfrm>
          <a:off x="6089940" y="3149645"/>
          <a:ext cx="2731324" cy="2952957"/>
        </p:xfrm>
        <a:graphic>
          <a:graphicData uri="http://schemas.openxmlformats.org/drawingml/2006/table">
            <a:tbl>
              <a:tblPr firstRow="1" bandRow="1">
                <a:tableStyleId>{5940675A-B579-460E-94D1-54222C63F5DA}</a:tableStyleId>
              </a:tblPr>
              <a:tblGrid>
                <a:gridCol w="682831">
                  <a:extLst>
                    <a:ext uri="{9D8B030D-6E8A-4147-A177-3AD203B41FA5}">
                      <a16:colId xmlns:a16="http://schemas.microsoft.com/office/drawing/2014/main" val="20000"/>
                    </a:ext>
                  </a:extLst>
                </a:gridCol>
                <a:gridCol w="682831">
                  <a:extLst>
                    <a:ext uri="{9D8B030D-6E8A-4147-A177-3AD203B41FA5}">
                      <a16:colId xmlns:a16="http://schemas.microsoft.com/office/drawing/2014/main" val="20001"/>
                    </a:ext>
                  </a:extLst>
                </a:gridCol>
                <a:gridCol w="682831">
                  <a:extLst>
                    <a:ext uri="{9D8B030D-6E8A-4147-A177-3AD203B41FA5}">
                      <a16:colId xmlns:a16="http://schemas.microsoft.com/office/drawing/2014/main" val="20002"/>
                    </a:ext>
                  </a:extLst>
                </a:gridCol>
                <a:gridCol w="682831">
                  <a:extLst>
                    <a:ext uri="{9D8B030D-6E8A-4147-A177-3AD203B41FA5}">
                      <a16:colId xmlns:a16="http://schemas.microsoft.com/office/drawing/2014/main" val="20003"/>
                    </a:ext>
                  </a:extLst>
                </a:gridCol>
              </a:tblGrid>
              <a:tr h="984319">
                <a:tc>
                  <a:txBody>
                    <a:bodyPr/>
                    <a:lstStyle/>
                    <a:p>
                      <a:endParaRPr kumimoji="1" lang="ja-JP" altLang="en-US" dirty="0"/>
                    </a:p>
                  </a:txBody>
                  <a:tcPr>
                    <a:lnTlToBr w="12700" cap="flat" cmpd="sng" algn="ctr">
                      <a:solidFill>
                        <a:schemeClr val="tx1"/>
                      </a:solidFill>
                      <a:prstDash val="solid"/>
                      <a:round/>
                      <a:headEnd type="none" w="med" len="med"/>
                      <a:tailEnd type="none" w="med" len="med"/>
                    </a:lnTlToB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tc>
                  <a:txBody>
                    <a:bodyPr/>
                    <a:lstStyle/>
                    <a:p>
                      <a:endParaRPr kumimoji="1" lang="ja-JP" altLang="en-US" dirty="0"/>
                    </a:p>
                  </a:txBody>
                  <a:tcPr>
                    <a:solidFill>
                      <a:schemeClr val="accent5"/>
                    </a:solidFill>
                  </a:tcPr>
                </a:tc>
                <a:extLst>
                  <a:ext uri="{0D108BD9-81ED-4DB2-BD59-A6C34878D82A}">
                    <a16:rowId xmlns:a16="http://schemas.microsoft.com/office/drawing/2014/main" val="10000"/>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73</a:t>
                      </a:r>
                      <a:endParaRPr kumimoji="1" lang="ja-JP" altLang="en-US" dirty="0"/>
                    </a:p>
                  </a:txBody>
                  <a:tcPr anchor="ctr"/>
                </a:tc>
                <a:tc>
                  <a:txBody>
                    <a:bodyPr/>
                    <a:lstStyle/>
                    <a:p>
                      <a:pPr algn="ctr"/>
                      <a:r>
                        <a:rPr kumimoji="1" lang="en-US" altLang="ja-JP" dirty="0" smtClean="0"/>
                        <a:t>47</a:t>
                      </a:r>
                      <a:endParaRPr kumimoji="1" lang="ja-JP" altLang="en-US" dirty="0"/>
                    </a:p>
                  </a:txBody>
                  <a:tcPr anchor="ctr"/>
                </a:tc>
                <a:tc>
                  <a:txBody>
                    <a:bodyPr/>
                    <a:lstStyle/>
                    <a:p>
                      <a:pPr algn="ctr"/>
                      <a:r>
                        <a:rPr kumimoji="1" lang="en-US" altLang="ja-JP" dirty="0" smtClean="0"/>
                        <a:t>3</a:t>
                      </a:r>
                      <a:endParaRPr kumimoji="1" lang="ja-JP" altLang="en-US" dirty="0"/>
                    </a:p>
                  </a:txBody>
                  <a:tcPr anchor="ctr"/>
                </a:tc>
                <a:extLst>
                  <a:ext uri="{0D108BD9-81ED-4DB2-BD59-A6C34878D82A}">
                    <a16:rowId xmlns:a16="http://schemas.microsoft.com/office/drawing/2014/main" val="10001"/>
                  </a:ext>
                </a:extLst>
              </a:tr>
              <a:tr h="984319">
                <a:tc>
                  <a:txBody>
                    <a:bodyPr/>
                    <a:lstStyle/>
                    <a:p>
                      <a:endParaRPr kumimoji="1" lang="ja-JP" altLang="en-US" dirty="0"/>
                    </a:p>
                  </a:txBody>
                  <a:tcPr>
                    <a:solidFill>
                      <a:schemeClr val="accent5"/>
                    </a:solidFill>
                  </a:tcPr>
                </a:tc>
                <a:tc>
                  <a:txBody>
                    <a:bodyPr/>
                    <a:lstStyle/>
                    <a:p>
                      <a:pPr algn="ctr"/>
                      <a:r>
                        <a:rPr kumimoji="1" lang="en-US" altLang="ja-JP" dirty="0" smtClean="0"/>
                        <a:t>752</a:t>
                      </a:r>
                      <a:endParaRPr kumimoji="1" lang="ja-JP" altLang="en-US" dirty="0"/>
                    </a:p>
                  </a:txBody>
                  <a:tcPr anchor="ctr"/>
                </a:tc>
                <a:tc>
                  <a:txBody>
                    <a:bodyPr/>
                    <a:lstStyle/>
                    <a:p>
                      <a:pPr algn="ctr"/>
                      <a:r>
                        <a:rPr kumimoji="1" lang="en-US" altLang="ja-JP" dirty="0" smtClean="0"/>
                        <a:t>585</a:t>
                      </a:r>
                      <a:endParaRPr kumimoji="1" lang="ja-JP" altLang="en-US" dirty="0"/>
                    </a:p>
                  </a:txBody>
                  <a:tcPr anchor="ctr"/>
                </a:tc>
                <a:tc>
                  <a:txBody>
                    <a:bodyPr/>
                    <a:lstStyle/>
                    <a:p>
                      <a:pPr algn="ctr"/>
                      <a:r>
                        <a:rPr kumimoji="1" lang="en-US" altLang="ja-JP" dirty="0" smtClean="0"/>
                        <a:t>153</a:t>
                      </a:r>
                      <a:endParaRPr kumimoji="1" lang="ja-JP" altLang="en-US" dirty="0"/>
                    </a:p>
                  </a:txBody>
                  <a:tcPr anchor="ctr"/>
                </a:tc>
                <a:extLst>
                  <a:ext uri="{0D108BD9-81ED-4DB2-BD59-A6C34878D82A}">
                    <a16:rowId xmlns:a16="http://schemas.microsoft.com/office/drawing/2014/main" val="10002"/>
                  </a:ext>
                </a:extLst>
              </a:tr>
            </a:tbl>
          </a:graphicData>
        </a:graphic>
      </p:graphicFrame>
      <p:sp>
        <p:nvSpPr>
          <p:cNvPr id="114" name="テキスト ボックス 113"/>
          <p:cNvSpPr txBox="1"/>
          <p:nvPr/>
        </p:nvSpPr>
        <p:spPr>
          <a:xfrm>
            <a:off x="6697132" y="3213251"/>
            <a:ext cx="821970" cy="646331"/>
          </a:xfrm>
          <a:prstGeom prst="rect">
            <a:avLst/>
          </a:prstGeom>
          <a:noFill/>
        </p:spPr>
        <p:txBody>
          <a:bodyPr wrap="square" rtlCol="0">
            <a:spAutoFit/>
          </a:bodyPr>
          <a:lstStyle/>
          <a:p>
            <a:pPr algn="ctr"/>
            <a:r>
              <a:rPr kumimoji="1" lang="en-US" altLang="ja-JP" sz="1200" dirty="0" smtClean="0"/>
              <a:t>8m</a:t>
            </a:r>
            <a:r>
              <a:rPr kumimoji="1" lang="ja-JP" altLang="en-US" sz="1200" dirty="0" smtClean="0"/>
              <a:t>以下</a:t>
            </a:r>
            <a:endParaRPr kumimoji="1" lang="en-US" altLang="ja-JP" sz="1200" dirty="0" smtClean="0"/>
          </a:p>
          <a:p>
            <a:pPr algn="ctr"/>
            <a:r>
              <a:rPr kumimoji="1" lang="en-US" altLang="ja-JP" sz="1200" dirty="0" smtClean="0"/>
              <a:t>825</a:t>
            </a:r>
            <a:r>
              <a:rPr kumimoji="1" lang="ja-JP" altLang="en-US" sz="1200" dirty="0" smtClean="0"/>
              <a:t>件</a:t>
            </a:r>
            <a:r>
              <a:rPr lang="ja-JP" altLang="en-US" sz="1200" dirty="0" smtClean="0"/>
              <a:t>（</a:t>
            </a:r>
            <a:r>
              <a:rPr lang="en-US" altLang="ja-JP" sz="1200" dirty="0" smtClean="0"/>
              <a:t>51.1</a:t>
            </a:r>
            <a:r>
              <a:rPr lang="ja-JP" altLang="en-US" sz="1200" dirty="0" smtClean="0"/>
              <a:t>％）</a:t>
            </a:r>
            <a:endParaRPr kumimoji="1" lang="ja-JP" altLang="en-US" sz="1200" dirty="0"/>
          </a:p>
        </p:txBody>
      </p:sp>
      <p:sp>
        <p:nvSpPr>
          <p:cNvPr id="115" name="テキスト ボックス 114"/>
          <p:cNvSpPr txBox="1"/>
          <p:nvPr/>
        </p:nvSpPr>
        <p:spPr>
          <a:xfrm>
            <a:off x="7268225" y="3155303"/>
            <a:ext cx="1080886" cy="830997"/>
          </a:xfrm>
          <a:prstGeom prst="rect">
            <a:avLst/>
          </a:prstGeom>
          <a:noFill/>
        </p:spPr>
        <p:txBody>
          <a:bodyPr wrap="square" rtlCol="0">
            <a:spAutoFit/>
          </a:bodyPr>
          <a:lstStyle/>
          <a:p>
            <a:pPr algn="ctr"/>
            <a:r>
              <a:rPr kumimoji="1" lang="en-US" altLang="ja-JP" sz="1200" dirty="0" smtClean="0"/>
              <a:t>8m</a:t>
            </a:r>
            <a:r>
              <a:rPr kumimoji="1" lang="ja-JP" altLang="en-US" sz="1200" dirty="0" smtClean="0"/>
              <a:t>超</a:t>
            </a:r>
            <a:endParaRPr kumimoji="1" lang="en-US" altLang="ja-JP" sz="1200" dirty="0" smtClean="0"/>
          </a:p>
          <a:p>
            <a:pPr algn="ctr"/>
            <a:r>
              <a:rPr kumimoji="1" lang="en-US" altLang="ja-JP" sz="1200" dirty="0" smtClean="0"/>
              <a:t>25</a:t>
            </a:r>
            <a:r>
              <a:rPr kumimoji="1" lang="ja-JP" altLang="en-US" sz="1200" dirty="0" err="1" smtClean="0"/>
              <a:t>ｍ</a:t>
            </a:r>
            <a:r>
              <a:rPr kumimoji="1" lang="ja-JP" altLang="en-US" sz="1200" dirty="0" smtClean="0"/>
              <a:t>以下</a:t>
            </a:r>
            <a:endParaRPr kumimoji="1" lang="en-US" altLang="ja-JP" sz="1200" dirty="0" smtClean="0"/>
          </a:p>
          <a:p>
            <a:pPr algn="ctr"/>
            <a:r>
              <a:rPr kumimoji="1" lang="en-US" altLang="ja-JP" sz="1200" dirty="0" smtClean="0"/>
              <a:t>632</a:t>
            </a:r>
            <a:r>
              <a:rPr kumimoji="1" lang="ja-JP" altLang="en-US" sz="1200" dirty="0" smtClean="0"/>
              <a:t>件</a:t>
            </a:r>
            <a:r>
              <a:rPr lang="ja-JP" altLang="en-US" sz="1200" dirty="0" smtClean="0"/>
              <a:t>（</a:t>
            </a:r>
            <a:r>
              <a:rPr lang="en-US" altLang="ja-JP" sz="1200" dirty="0" smtClean="0"/>
              <a:t>39.2</a:t>
            </a:r>
            <a:r>
              <a:rPr lang="ja-JP" altLang="en-US" sz="1200" dirty="0" smtClean="0"/>
              <a:t>％）</a:t>
            </a:r>
            <a:endParaRPr kumimoji="1" lang="ja-JP" altLang="en-US" sz="1200" dirty="0"/>
          </a:p>
        </p:txBody>
      </p:sp>
      <p:sp>
        <p:nvSpPr>
          <p:cNvPr id="116" name="テキスト ボックス 115"/>
          <p:cNvSpPr txBox="1"/>
          <p:nvPr/>
        </p:nvSpPr>
        <p:spPr>
          <a:xfrm>
            <a:off x="6276794" y="3168835"/>
            <a:ext cx="554215" cy="246221"/>
          </a:xfrm>
          <a:prstGeom prst="rect">
            <a:avLst/>
          </a:prstGeom>
          <a:noFill/>
        </p:spPr>
        <p:txBody>
          <a:bodyPr wrap="square" rtlCol="0">
            <a:spAutoFit/>
          </a:bodyPr>
          <a:lstStyle/>
          <a:p>
            <a:pPr algn="ctr"/>
            <a:r>
              <a:rPr kumimoji="1" lang="ja-JP" altLang="en-US" sz="1000" dirty="0" smtClean="0"/>
              <a:t>長さ</a:t>
            </a:r>
            <a:endParaRPr kumimoji="1" lang="ja-JP" altLang="en-US" sz="1000" dirty="0"/>
          </a:p>
        </p:txBody>
      </p:sp>
      <p:sp>
        <p:nvSpPr>
          <p:cNvPr id="117" name="テキスト ボックス 116"/>
          <p:cNvSpPr txBox="1"/>
          <p:nvPr/>
        </p:nvSpPr>
        <p:spPr>
          <a:xfrm>
            <a:off x="6089940" y="4200274"/>
            <a:ext cx="741069" cy="830997"/>
          </a:xfrm>
          <a:prstGeom prst="rect">
            <a:avLst/>
          </a:prstGeom>
          <a:noFill/>
        </p:spPr>
        <p:txBody>
          <a:bodyPr wrap="square" rtlCol="0">
            <a:spAutoFit/>
          </a:bodyPr>
          <a:lstStyle/>
          <a:p>
            <a:pPr algn="ctr"/>
            <a:r>
              <a:rPr lang="ja-JP" altLang="en-US" sz="1200" dirty="0" smtClean="0"/>
              <a:t>算定式超</a:t>
            </a:r>
            <a:endParaRPr lang="en-US" altLang="ja-JP" sz="1200" dirty="0" smtClean="0"/>
          </a:p>
          <a:p>
            <a:pPr algn="ctr"/>
            <a:r>
              <a:rPr kumimoji="1" lang="en-US" altLang="ja-JP" sz="1200" dirty="0" smtClean="0"/>
              <a:t>123</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7.6</a:t>
            </a:r>
            <a:r>
              <a:rPr lang="ja-JP" altLang="en-US" sz="1200" dirty="0" smtClean="0"/>
              <a:t>％）</a:t>
            </a:r>
            <a:endParaRPr kumimoji="1" lang="ja-JP" altLang="en-US" sz="1200" dirty="0"/>
          </a:p>
        </p:txBody>
      </p:sp>
      <p:sp>
        <p:nvSpPr>
          <p:cNvPr id="118" name="テキスト ボックス 117"/>
          <p:cNvSpPr txBox="1"/>
          <p:nvPr/>
        </p:nvSpPr>
        <p:spPr>
          <a:xfrm>
            <a:off x="6024776" y="5089279"/>
            <a:ext cx="812800" cy="1015663"/>
          </a:xfrm>
          <a:prstGeom prst="rect">
            <a:avLst/>
          </a:prstGeom>
          <a:noFill/>
        </p:spPr>
        <p:txBody>
          <a:bodyPr wrap="square" rtlCol="0">
            <a:spAutoFit/>
          </a:bodyPr>
          <a:lstStyle/>
          <a:p>
            <a:pPr algn="ctr"/>
            <a:r>
              <a:rPr lang="ja-JP" altLang="en-US" sz="1200" dirty="0" smtClean="0"/>
              <a:t>算定式</a:t>
            </a:r>
            <a:endParaRPr lang="en-US" altLang="ja-JP" sz="1200" dirty="0"/>
          </a:p>
          <a:p>
            <a:pPr algn="ctr"/>
            <a:r>
              <a:rPr lang="ja-JP" altLang="en-US" sz="1200" dirty="0" smtClean="0"/>
              <a:t>以下</a:t>
            </a:r>
            <a:endParaRPr lang="en-US" altLang="ja-JP" sz="1200" dirty="0"/>
          </a:p>
          <a:p>
            <a:pPr algn="ctr"/>
            <a:r>
              <a:rPr kumimoji="1" lang="en-US" altLang="ja-JP" sz="1200" dirty="0" smtClean="0"/>
              <a:t>0.8m</a:t>
            </a:r>
            <a:r>
              <a:rPr kumimoji="1" lang="ja-JP" altLang="en-US" sz="1200" dirty="0" smtClean="0"/>
              <a:t>超</a:t>
            </a:r>
            <a:endParaRPr kumimoji="1" lang="en-US" altLang="ja-JP" sz="1200" dirty="0" smtClean="0"/>
          </a:p>
          <a:p>
            <a:pPr algn="ctr"/>
            <a:r>
              <a:rPr kumimoji="1" lang="en-US" altLang="ja-JP" sz="1200" dirty="0" smtClean="0"/>
              <a:t>1,490</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92.4</a:t>
            </a:r>
            <a:r>
              <a:rPr lang="ja-JP" altLang="en-US" sz="1200" dirty="0" smtClean="0"/>
              <a:t>％）</a:t>
            </a:r>
            <a:endParaRPr kumimoji="1" lang="ja-JP" altLang="en-US" sz="1200" dirty="0"/>
          </a:p>
        </p:txBody>
      </p:sp>
      <p:sp>
        <p:nvSpPr>
          <p:cNvPr id="119" name="テキスト ボックス 118"/>
          <p:cNvSpPr txBox="1"/>
          <p:nvPr/>
        </p:nvSpPr>
        <p:spPr>
          <a:xfrm>
            <a:off x="6089940" y="3669658"/>
            <a:ext cx="338554" cy="496849"/>
          </a:xfrm>
          <a:prstGeom prst="rect">
            <a:avLst/>
          </a:prstGeom>
          <a:noFill/>
        </p:spPr>
        <p:txBody>
          <a:bodyPr vert="eaVert" wrap="square" rtlCol="0">
            <a:spAutoFit/>
          </a:bodyPr>
          <a:lstStyle/>
          <a:p>
            <a:pPr algn="ctr"/>
            <a:r>
              <a:rPr kumimoji="1" lang="ja-JP" altLang="en-US" sz="1000" dirty="0" smtClean="0"/>
              <a:t>高さ</a:t>
            </a:r>
            <a:endParaRPr kumimoji="1" lang="ja-JP" altLang="en-US" sz="1000" dirty="0"/>
          </a:p>
        </p:txBody>
      </p:sp>
      <p:sp>
        <p:nvSpPr>
          <p:cNvPr id="120" name="テキスト ボックス 119"/>
          <p:cNvSpPr txBox="1"/>
          <p:nvPr/>
        </p:nvSpPr>
        <p:spPr>
          <a:xfrm>
            <a:off x="7335835" y="6119703"/>
            <a:ext cx="1605195" cy="646331"/>
          </a:xfrm>
          <a:prstGeom prst="rect">
            <a:avLst/>
          </a:prstGeom>
          <a:noFill/>
          <a:ln w="22225" cmpd="dbl">
            <a:noFill/>
          </a:ln>
        </p:spPr>
        <p:txBody>
          <a:bodyPr wrap="square" rtlCol="0">
            <a:spAutoFit/>
          </a:bodyPr>
          <a:lstStyle/>
          <a:p>
            <a:pPr algn="ctr"/>
            <a:r>
              <a:rPr kumimoji="1" lang="ja-JP" altLang="en-US" sz="1200" b="1" dirty="0" smtClean="0"/>
              <a:t>義務付け対象</a:t>
            </a:r>
            <a:r>
              <a:rPr kumimoji="1" lang="ja-JP" altLang="en-US" sz="1000" b="1" dirty="0" smtClean="0"/>
              <a:t>（最大）　　</a:t>
            </a:r>
            <a:endParaRPr kumimoji="1" lang="en-US" altLang="ja-JP" sz="1000" b="1" dirty="0" smtClean="0"/>
          </a:p>
          <a:p>
            <a:pPr algn="ctr"/>
            <a:r>
              <a:rPr kumimoji="1" lang="en-US" altLang="ja-JP" sz="1200" b="1" dirty="0" smtClean="0"/>
              <a:t>788</a:t>
            </a:r>
            <a:r>
              <a:rPr kumimoji="1" lang="ja-JP" altLang="en-US" sz="1200" b="1" dirty="0" smtClean="0"/>
              <a:t>件</a:t>
            </a:r>
            <a:endParaRPr kumimoji="1" lang="en-US" altLang="ja-JP" sz="1200" b="1" dirty="0" smtClean="0"/>
          </a:p>
          <a:p>
            <a:pPr algn="ctr"/>
            <a:r>
              <a:rPr lang="ja-JP" altLang="en-US" sz="1200" b="1" dirty="0"/>
              <a:t>　</a:t>
            </a:r>
            <a:r>
              <a:rPr kumimoji="1" lang="en-US" altLang="ja-JP" sz="1200" b="1" dirty="0" smtClean="0"/>
              <a:t>(48.9%)</a:t>
            </a:r>
          </a:p>
        </p:txBody>
      </p:sp>
      <p:sp>
        <p:nvSpPr>
          <p:cNvPr id="121" name="正方形/長方形 120"/>
          <p:cNvSpPr/>
          <p:nvPr/>
        </p:nvSpPr>
        <p:spPr>
          <a:xfrm>
            <a:off x="7455602" y="4117196"/>
            <a:ext cx="1365662" cy="19877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8042289" y="3223297"/>
            <a:ext cx="829775" cy="646331"/>
          </a:xfrm>
          <a:prstGeom prst="rect">
            <a:avLst/>
          </a:prstGeom>
          <a:noFill/>
        </p:spPr>
        <p:txBody>
          <a:bodyPr wrap="square" rtlCol="0">
            <a:spAutoFit/>
          </a:bodyPr>
          <a:lstStyle/>
          <a:p>
            <a:pPr algn="ctr"/>
            <a:r>
              <a:rPr kumimoji="1" lang="en-US" altLang="ja-JP" sz="1200" dirty="0" smtClean="0"/>
              <a:t>25m</a:t>
            </a:r>
            <a:r>
              <a:rPr kumimoji="1" lang="ja-JP" altLang="en-US" sz="1200" dirty="0" smtClean="0"/>
              <a:t>超</a:t>
            </a:r>
            <a:endParaRPr kumimoji="1" lang="en-US" altLang="ja-JP" sz="1200" dirty="0" smtClean="0"/>
          </a:p>
          <a:p>
            <a:pPr algn="ctr"/>
            <a:r>
              <a:rPr kumimoji="1" lang="en-US" altLang="ja-JP" sz="1200" dirty="0" smtClean="0"/>
              <a:t>156</a:t>
            </a:r>
            <a:r>
              <a:rPr kumimoji="1" lang="ja-JP" altLang="en-US" sz="1200" dirty="0" smtClean="0"/>
              <a:t>件</a:t>
            </a:r>
            <a:endParaRPr kumimoji="1" lang="en-US" altLang="ja-JP" sz="1200" dirty="0" smtClean="0"/>
          </a:p>
          <a:p>
            <a:pPr algn="ctr"/>
            <a:r>
              <a:rPr lang="ja-JP" altLang="en-US" sz="1200" dirty="0" smtClean="0"/>
              <a:t>（</a:t>
            </a:r>
            <a:r>
              <a:rPr lang="en-US" altLang="ja-JP" sz="1200" dirty="0" smtClean="0"/>
              <a:t>9.7</a:t>
            </a:r>
            <a:r>
              <a:rPr lang="ja-JP" altLang="en-US" sz="1200" dirty="0" smtClean="0"/>
              <a:t>％）</a:t>
            </a:r>
            <a:endParaRPr kumimoji="1" lang="ja-JP" altLang="en-US" sz="1200" dirty="0"/>
          </a:p>
        </p:txBody>
      </p:sp>
      <p:sp>
        <p:nvSpPr>
          <p:cNvPr id="62" name="テキスト ボックス 61"/>
          <p:cNvSpPr txBox="1"/>
          <p:nvPr/>
        </p:nvSpPr>
        <p:spPr>
          <a:xfrm>
            <a:off x="3117886" y="2769934"/>
            <a:ext cx="2759860" cy="338554"/>
          </a:xfrm>
          <a:prstGeom prst="rect">
            <a:avLst/>
          </a:prstGeom>
          <a:noFill/>
          <a:ln w="19050">
            <a:solidFill>
              <a:schemeClr val="tx1"/>
            </a:solidFill>
          </a:ln>
        </p:spPr>
        <p:txBody>
          <a:bodyPr wrap="square" rtlCol="0">
            <a:spAutoFit/>
          </a:bodyPr>
          <a:lstStyle/>
          <a:p>
            <a:pPr algn="ctr"/>
            <a:r>
              <a:rPr lang="en-US" altLang="ja-JP" sz="1600" dirty="0"/>
              <a:t>907</a:t>
            </a:r>
            <a:r>
              <a:rPr lang="ja-JP" altLang="en-US" sz="1600" dirty="0" smtClean="0"/>
              <a:t>件（</a:t>
            </a:r>
            <a:r>
              <a:rPr lang="en-US" altLang="ja-JP" sz="1600" dirty="0"/>
              <a:t>100</a:t>
            </a:r>
            <a:r>
              <a:rPr lang="ja-JP" altLang="en-US" sz="1600" dirty="0" smtClean="0"/>
              <a:t>％</a:t>
            </a:r>
            <a:r>
              <a:rPr lang="ja-JP" altLang="en-US" sz="1600" dirty="0"/>
              <a:t>）</a:t>
            </a:r>
            <a:endParaRPr kumimoji="1" lang="ja-JP" altLang="en-US" sz="1600" dirty="0"/>
          </a:p>
        </p:txBody>
      </p:sp>
      <p:sp>
        <p:nvSpPr>
          <p:cNvPr id="63" name="テキスト ボックス 62"/>
          <p:cNvSpPr txBox="1"/>
          <p:nvPr/>
        </p:nvSpPr>
        <p:spPr>
          <a:xfrm>
            <a:off x="6061404" y="2775445"/>
            <a:ext cx="2759860" cy="338554"/>
          </a:xfrm>
          <a:prstGeom prst="rect">
            <a:avLst/>
          </a:prstGeom>
          <a:noFill/>
          <a:ln w="19050">
            <a:solidFill>
              <a:schemeClr val="tx1"/>
            </a:solidFill>
          </a:ln>
        </p:spPr>
        <p:txBody>
          <a:bodyPr wrap="square" rtlCol="0">
            <a:spAutoFit/>
          </a:bodyPr>
          <a:lstStyle/>
          <a:p>
            <a:pPr algn="ctr"/>
            <a:r>
              <a:rPr lang="en-US" altLang="ja-JP" sz="1600" dirty="0" smtClean="0"/>
              <a:t>1,613</a:t>
            </a:r>
            <a:r>
              <a:rPr lang="ja-JP" altLang="en-US" sz="1600" dirty="0" smtClean="0"/>
              <a:t>件（</a:t>
            </a:r>
            <a:r>
              <a:rPr lang="en-US" altLang="ja-JP" sz="1600" dirty="0"/>
              <a:t>100</a:t>
            </a:r>
            <a:r>
              <a:rPr lang="ja-JP" altLang="en-US" sz="1600" dirty="0" smtClean="0"/>
              <a:t>％</a:t>
            </a:r>
            <a:r>
              <a:rPr lang="ja-JP" altLang="en-US" sz="1600" dirty="0"/>
              <a:t>）</a:t>
            </a:r>
            <a:endParaRPr kumimoji="1" lang="ja-JP" altLang="en-US" sz="1600" dirty="0"/>
          </a:p>
        </p:txBody>
      </p:sp>
      <p:sp>
        <p:nvSpPr>
          <p:cNvPr id="64" name="正方形/長方形 63"/>
          <p:cNvSpPr/>
          <p:nvPr/>
        </p:nvSpPr>
        <p:spPr>
          <a:xfrm>
            <a:off x="3094675" y="1723867"/>
            <a:ext cx="2768803" cy="986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案２</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既指定路線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各方面、折り返し駅をカバー</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137461" y="1723867"/>
            <a:ext cx="2768803" cy="986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既指定路線のみ</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6033592" y="1723866"/>
            <a:ext cx="2768803" cy="986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既指定路線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全徒歩帰宅ルート候補</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p:txBody>
      </p:sp>
      <p:sp>
        <p:nvSpPr>
          <p:cNvPr id="40" name="テキスト ボックス 39"/>
          <p:cNvSpPr txBox="1"/>
          <p:nvPr/>
        </p:nvSpPr>
        <p:spPr>
          <a:xfrm>
            <a:off x="96370" y="1002178"/>
            <a:ext cx="8953501" cy="646331"/>
          </a:xfrm>
          <a:prstGeom prst="rect">
            <a:avLst/>
          </a:prstGeom>
          <a:noFill/>
          <a:ln>
            <a:solidFill>
              <a:schemeClr val="tx1"/>
            </a:solidFill>
          </a:ln>
        </p:spPr>
        <p:txBody>
          <a:bodyPr wrap="square" rtlCol="0">
            <a:spAutoFit/>
          </a:bodyPr>
          <a:lstStyle/>
          <a:p>
            <a:pPr marL="355600" indent="-355600"/>
            <a:r>
              <a:rPr lang="ja-JP" altLang="en-US" dirty="0" smtClean="0"/>
              <a:t>○　どの案であっても義務付け対象となりうるブロック塀等の長さの割合に大きな違いは　　ない。</a:t>
            </a:r>
            <a:endParaRPr lang="en-US" altLang="ja-JP" dirty="0"/>
          </a:p>
        </p:txBody>
      </p:sp>
    </p:spTree>
    <p:extLst>
      <p:ext uri="{BB962C8B-B14F-4D97-AF65-F5344CB8AC3E}">
        <p14:creationId xmlns:p14="http://schemas.microsoft.com/office/powerpoint/2010/main" val="339631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11709</TotalTime>
  <Words>1095</Words>
  <Application>Microsoft Office PowerPoint</Application>
  <PresentationFormat>画面に合わせる (4:3)</PresentationFormat>
  <Paragraphs>314</Paragraphs>
  <Slides>10</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HGP創英角ｺﾞｼｯｸUB</vt:lpstr>
      <vt:lpstr>HGMaruGothicMPRO</vt:lpstr>
      <vt:lpstr>Lucida Grande</vt:lpstr>
      <vt:lpstr>Meiryo UI</vt:lpstr>
      <vt:lpstr>ＭＳ Ｐゴシック</vt:lpstr>
      <vt:lpstr>ＭＳ Ｐ明朝</vt:lpstr>
      <vt:lpstr>ＭＳ ゴシック</vt:lpstr>
      <vt:lpstr>ＭＳ 明朝</vt:lpstr>
      <vt:lpstr>Arial</vt:lpstr>
      <vt:lpstr>Calibri</vt:lpstr>
      <vt:lpstr>Times New Roman</vt:lpstr>
      <vt:lpstr>標準デザイン</vt:lpstr>
      <vt:lpstr>PowerPoint プレゼンテーション</vt:lpstr>
      <vt:lpstr>義務付け対象となるブロック塀等の規模</vt:lpstr>
      <vt:lpstr>（参考） 数値の根拠について</vt:lpstr>
      <vt:lpstr>帰宅困難者対策　～徒歩帰宅ルートについて</vt:lpstr>
      <vt:lpstr>府内所管行政庁意見</vt:lpstr>
      <vt:lpstr>ブロック塀等の件数　（長さ　×　用途）</vt:lpstr>
      <vt:lpstr>ブロック塀等の延長　（長さ　×　用途）</vt:lpstr>
      <vt:lpstr>ブロック塀等の現状（実態調査結果）</vt:lpstr>
      <vt:lpstr>指定路線案別ブロック塀等の現状</vt:lpstr>
      <vt:lpstr>補助制度（国制度による）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平谷　忠雄</dc:creator>
  <cp:lastModifiedBy>大江　紗弓</cp:lastModifiedBy>
  <cp:revision>555</cp:revision>
  <cp:lastPrinted>2019-08-09T01:56:55Z</cp:lastPrinted>
  <dcterms:created xsi:type="dcterms:W3CDTF">2018-04-17T05:43:55Z</dcterms:created>
  <dcterms:modified xsi:type="dcterms:W3CDTF">2019-08-21T04:01:33Z</dcterms:modified>
</cp:coreProperties>
</file>