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2"/>
  </p:notesMasterIdLst>
  <p:sldIdLst>
    <p:sldId id="362" r:id="rId2"/>
    <p:sldId id="499" r:id="rId3"/>
    <p:sldId id="529" r:id="rId4"/>
    <p:sldId id="523" r:id="rId5"/>
    <p:sldId id="513" r:id="rId6"/>
    <p:sldId id="515" r:id="rId7"/>
    <p:sldId id="526" r:id="rId8"/>
    <p:sldId id="518" r:id="rId9"/>
    <p:sldId id="525" r:id="rId10"/>
    <p:sldId id="528" r:id="rId11"/>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56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28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00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7213" indent="1588"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521415D9-36F7-43E2-AB2F-B90AF26B5E84}">
      <p14:sectionLst xmlns:p14="http://schemas.microsoft.com/office/powerpoint/2010/main">
        <p14:section name="既定のセクション" id="{39B06AB8-1F7C-4062-A8FE-77196D3BC89D}">
          <p14:sldIdLst>
            <p14:sldId id="362"/>
            <p14:sldId id="499"/>
            <p14:sldId id="529"/>
            <p14:sldId id="523"/>
            <p14:sldId id="513"/>
            <p14:sldId id="515"/>
            <p14:sldId id="526"/>
            <p14:sldId id="518"/>
            <p14:sldId id="525"/>
            <p14:sldId id="52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33"/>
    <a:srgbClr val="F2BB9C"/>
    <a:srgbClr val="FF99FF"/>
    <a:srgbClr val="FFCCFF"/>
    <a:srgbClr val="FF0066"/>
    <a:srgbClr val="CCFFFF"/>
    <a:srgbClr val="FFFFA3"/>
    <a:srgbClr val="C6E6A2"/>
    <a:srgbClr val="5DB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52" autoAdjust="0"/>
    <p:restoredTop sz="93684" autoAdjust="0"/>
  </p:normalViewPr>
  <p:slideViewPr>
    <p:cSldViewPr snapToGrid="0">
      <p:cViewPr>
        <p:scale>
          <a:sx n="50" d="100"/>
          <a:sy n="50" d="100"/>
        </p:scale>
        <p:origin x="1758"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1404"/>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51163" cy="496888"/>
          </a:xfrm>
          <a:prstGeom prst="rect">
            <a:avLst/>
          </a:prstGeom>
        </p:spPr>
        <p:txBody>
          <a:bodyPr vert="horz" lIns="69919" tIns="34960" rIns="69919" bIns="34960" rtlCol="0"/>
          <a:lstStyle>
            <a:lvl1pPr algn="l">
              <a:defRPr sz="90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54451" y="0"/>
            <a:ext cx="2951163" cy="496888"/>
          </a:xfrm>
          <a:prstGeom prst="rect">
            <a:avLst/>
          </a:prstGeom>
        </p:spPr>
        <p:txBody>
          <a:bodyPr vert="horz" lIns="69919" tIns="34960" rIns="69919" bIns="34960" rtlCol="0"/>
          <a:lstStyle>
            <a:lvl1pPr algn="r">
              <a:defRPr sz="900">
                <a:ea typeface="ＭＳ Ｐゴシック" pitchFamily="50" charset="-128"/>
              </a:defRPr>
            </a:lvl1pPr>
          </a:lstStyle>
          <a:p>
            <a:pPr>
              <a:defRPr/>
            </a:pPr>
            <a:fld id="{B40C94F0-8150-4DA1-A03D-D93D445FC05D}" type="datetimeFigureOut">
              <a:rPr lang="ja-JP" altLang="en-US"/>
              <a:pPr>
                <a:defRPr/>
              </a:pPr>
              <a:t>2019/8/21</a:t>
            </a:fld>
            <a:endParaRPr lang="ja-JP" altLang="en-US"/>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69919" tIns="34960" rIns="69919" bIns="34960" rtlCol="0" anchor="ctr"/>
          <a:lstStyle/>
          <a:p>
            <a:pPr lvl="0"/>
            <a:endParaRPr lang="ja-JP" altLang="en-US" noProof="0" smtClean="0"/>
          </a:p>
        </p:txBody>
      </p:sp>
      <p:sp>
        <p:nvSpPr>
          <p:cNvPr id="5" name="ノート プレースホルダ 4"/>
          <p:cNvSpPr>
            <a:spLocks noGrp="1"/>
          </p:cNvSpPr>
          <p:nvPr>
            <p:ph type="body" sz="quarter" idx="3"/>
          </p:nvPr>
        </p:nvSpPr>
        <p:spPr>
          <a:xfrm>
            <a:off x="679451" y="4721226"/>
            <a:ext cx="5448300" cy="4473575"/>
          </a:xfrm>
          <a:prstGeom prst="rect">
            <a:avLst/>
          </a:prstGeom>
        </p:spPr>
        <p:txBody>
          <a:bodyPr vert="horz" lIns="69919" tIns="34960" rIns="69919" bIns="3496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1" y="9440863"/>
            <a:ext cx="2951163" cy="496887"/>
          </a:xfrm>
          <a:prstGeom prst="rect">
            <a:avLst/>
          </a:prstGeom>
        </p:spPr>
        <p:txBody>
          <a:bodyPr vert="horz" lIns="69919" tIns="34960" rIns="69919" bIns="34960" rtlCol="0" anchor="b"/>
          <a:lstStyle>
            <a:lvl1pPr algn="l">
              <a:defRPr sz="90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4451" y="9440863"/>
            <a:ext cx="2951163" cy="496887"/>
          </a:xfrm>
          <a:prstGeom prst="rect">
            <a:avLst/>
          </a:prstGeom>
        </p:spPr>
        <p:txBody>
          <a:bodyPr vert="horz" lIns="69919" tIns="34960" rIns="69919" bIns="34960" rtlCol="0" anchor="b"/>
          <a:lstStyle>
            <a:lvl1pPr algn="r">
              <a:defRPr sz="900">
                <a:ea typeface="ＭＳ Ｐゴシック" pitchFamily="50" charset="-128"/>
              </a:defRPr>
            </a:lvl1pPr>
          </a:lstStyle>
          <a:p>
            <a:pPr>
              <a:defRPr/>
            </a:pPr>
            <a:fld id="{7D133913-553B-4B04-9738-EE24D3001AFE}" type="slidenum">
              <a:rPr lang="ja-JP" altLang="en-US"/>
              <a:pPr>
                <a:defRPr/>
              </a:pPr>
              <a:t>‹#›</a:t>
            </a:fld>
            <a:endParaRPr lang="ja-JP" altLang="en-US"/>
          </a:p>
        </p:txBody>
      </p:sp>
    </p:spTree>
    <p:extLst>
      <p:ext uri="{BB962C8B-B14F-4D97-AF65-F5344CB8AC3E}">
        <p14:creationId xmlns:p14="http://schemas.microsoft.com/office/powerpoint/2010/main" val="41499714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5613" algn="l" rtl="0" eaLnBrk="0" fontAlgn="base" hangingPunct="0">
      <a:spcBef>
        <a:spcPct val="30000"/>
      </a:spcBef>
      <a:spcAft>
        <a:spcPct val="0"/>
      </a:spcAft>
      <a:defRPr kumimoji="1" sz="1200" kern="1200">
        <a:solidFill>
          <a:schemeClr val="tx1"/>
        </a:solidFill>
        <a:latin typeface="+mn-lt"/>
        <a:ea typeface="+mn-ea"/>
        <a:cs typeface="+mn-cs"/>
      </a:defRPr>
    </a:lvl2pPr>
    <a:lvl3pPr marL="912813" algn="l" rtl="0" eaLnBrk="0" fontAlgn="base" hangingPunct="0">
      <a:spcBef>
        <a:spcPct val="30000"/>
      </a:spcBef>
      <a:spcAft>
        <a:spcPct val="0"/>
      </a:spcAft>
      <a:defRPr kumimoji="1" sz="1200" kern="1200">
        <a:solidFill>
          <a:schemeClr val="tx1"/>
        </a:solidFill>
        <a:latin typeface="+mn-lt"/>
        <a:ea typeface="+mn-ea"/>
        <a:cs typeface="+mn-cs"/>
      </a:defRPr>
    </a:lvl3pPr>
    <a:lvl4pPr marL="1370013" algn="l" rtl="0" eaLnBrk="0" fontAlgn="base" hangingPunct="0">
      <a:spcBef>
        <a:spcPct val="30000"/>
      </a:spcBef>
      <a:spcAft>
        <a:spcPct val="0"/>
      </a:spcAft>
      <a:defRPr kumimoji="1" sz="1200" kern="1200">
        <a:solidFill>
          <a:schemeClr val="tx1"/>
        </a:solidFill>
        <a:latin typeface="+mn-lt"/>
        <a:ea typeface="+mn-ea"/>
        <a:cs typeface="+mn-cs"/>
      </a:defRPr>
    </a:lvl4pPr>
    <a:lvl5pPr marL="1827213" algn="l" rtl="0" eaLnBrk="0" fontAlgn="base" hangingPunct="0">
      <a:spcBef>
        <a:spcPct val="30000"/>
      </a:spcBef>
      <a:spcAft>
        <a:spcPct val="0"/>
      </a:spcAft>
      <a:defRPr kumimoji="1" sz="1200" kern="1200">
        <a:solidFill>
          <a:schemeClr val="tx1"/>
        </a:solidFill>
        <a:latin typeface="+mn-lt"/>
        <a:ea typeface="+mn-ea"/>
        <a:cs typeface="+mn-cs"/>
      </a:defRPr>
    </a:lvl5pPr>
    <a:lvl6pPr marL="2285694" algn="l" defTabSz="914278" rtl="0" eaLnBrk="1" latinLnBrk="0" hangingPunct="1">
      <a:defRPr kumimoji="1" sz="1200" kern="1200">
        <a:solidFill>
          <a:schemeClr val="tx1"/>
        </a:solidFill>
        <a:latin typeface="+mn-lt"/>
        <a:ea typeface="+mn-ea"/>
        <a:cs typeface="+mn-cs"/>
      </a:defRPr>
    </a:lvl6pPr>
    <a:lvl7pPr marL="2742833" algn="l" defTabSz="914278" rtl="0" eaLnBrk="1" latinLnBrk="0" hangingPunct="1">
      <a:defRPr kumimoji="1" sz="1200" kern="1200">
        <a:solidFill>
          <a:schemeClr val="tx1"/>
        </a:solidFill>
        <a:latin typeface="+mn-lt"/>
        <a:ea typeface="+mn-ea"/>
        <a:cs typeface="+mn-cs"/>
      </a:defRPr>
    </a:lvl7pPr>
    <a:lvl8pPr marL="3199972" algn="l" defTabSz="914278" rtl="0" eaLnBrk="1" latinLnBrk="0" hangingPunct="1">
      <a:defRPr kumimoji="1" sz="1200" kern="1200">
        <a:solidFill>
          <a:schemeClr val="tx1"/>
        </a:solidFill>
        <a:latin typeface="+mn-lt"/>
        <a:ea typeface="+mn-ea"/>
        <a:cs typeface="+mn-cs"/>
      </a:defRPr>
    </a:lvl8pPr>
    <a:lvl9pPr marL="3657111" algn="l" defTabSz="914278"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1377949" y="3284538"/>
            <a:ext cx="7776000"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nchor="ctr"/>
          <a:lstStyle/>
          <a:p>
            <a:endParaRPr lang="ja-JP" altLang="en-US"/>
          </a:p>
        </p:txBody>
      </p:sp>
      <p:sp>
        <p:nvSpPr>
          <p:cNvPr id="3074" name="Rectangle 2"/>
          <p:cNvSpPr>
            <a:spLocks noGrp="1" noChangeArrowheads="1"/>
          </p:cNvSpPr>
          <p:nvPr>
            <p:ph type="ctrTitle"/>
          </p:nvPr>
        </p:nvSpPr>
        <p:spPr>
          <a:xfrm>
            <a:off x="1377949" y="2133619"/>
            <a:ext cx="7766051" cy="1470025"/>
          </a:xfrm>
        </p:spPr>
        <p:txBody>
          <a:bodyPr/>
          <a:lstStyle>
            <a:lvl1pPr>
              <a:defRPr sz="4000"/>
            </a:lvl1pPr>
          </a:lstStyle>
          <a:p>
            <a:r>
              <a:rPr lang="ja-JP" altLang="en-US" dirty="0"/>
              <a:t>マスタ タイトルの書式設定</a:t>
            </a:r>
          </a:p>
        </p:txBody>
      </p:sp>
      <p:sp>
        <p:nvSpPr>
          <p:cNvPr id="3075"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a:t>マスタ サブタイトルの書式設定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7010400" y="6578600"/>
            <a:ext cx="2133600" cy="279400"/>
          </a:xfrm>
        </p:spPr>
        <p:txBody>
          <a:bodyPr/>
          <a:lstStyle>
            <a:lvl1pPr>
              <a:defRPr/>
            </a:lvl1pPr>
          </a:lstStyle>
          <a:p>
            <a:pPr>
              <a:defRPr/>
            </a:pPr>
            <a:fld id="{1C940F4F-E466-4ABE-BC94-D68CEE825521}" type="slidenum">
              <a:rPr lang="en-US" altLang="ja-JP"/>
              <a:pPr>
                <a:defRPr/>
              </a:pPr>
              <a:t>‹#›</a:t>
            </a:fld>
            <a:endParaRPr lang="en-US" altLang="ja-JP"/>
          </a:p>
        </p:txBody>
      </p:sp>
      <p:grpSp>
        <p:nvGrpSpPr>
          <p:cNvPr id="8" name="グループ化 4"/>
          <p:cNvGrpSpPr>
            <a:grpSpLocks/>
          </p:cNvGrpSpPr>
          <p:nvPr userDrawn="1"/>
        </p:nvGrpSpPr>
        <p:grpSpPr bwMode="auto">
          <a:xfrm>
            <a:off x="0" y="6426382"/>
            <a:ext cx="1079500" cy="361950"/>
            <a:chOff x="7164536" y="392474"/>
            <a:chExt cx="1079872" cy="361316"/>
          </a:xfrm>
        </p:grpSpPr>
        <p:pic>
          <p:nvPicPr>
            <p:cNvPr id="9" name="図 14" descr="C:\Users\fujiiyu\AppData\Local\Microsoft\Windows\Temporary Internet Files\Content.Word\fusho_03.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a:spcAft>
                  <a:spcPts val="0"/>
                </a:spcAft>
                <a:defRPr/>
              </a:pPr>
              <a:r>
                <a:rPr lang="ja-JP" sz="1200" b="1" kern="100" dirty="0">
                  <a:solidFill>
                    <a:srgbClr val="002E8A"/>
                  </a:solidFill>
                  <a:ea typeface="ＭＳ ゴシック"/>
                  <a:cs typeface="Times New Roman"/>
                </a:rPr>
                <a:t>大阪府</a:t>
              </a:r>
              <a:endParaRPr lang="ja-JP" sz="1050" kern="100" dirty="0">
                <a:ea typeface="ＭＳ 明朝"/>
                <a:cs typeface="Times New Roman"/>
              </a:endParaRPr>
            </a:p>
          </p:txBody>
        </p:sp>
      </p:grpSp>
      <p:cxnSp>
        <p:nvCxnSpPr>
          <p:cNvPr id="11" name="直線コネクタ 10"/>
          <p:cNvCxnSpPr/>
          <p:nvPr userDrawn="1"/>
        </p:nvCxnSpPr>
        <p:spPr>
          <a:xfrm>
            <a:off x="0" y="6788332"/>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userDrawn="1"/>
        </p:nvCxnSpPr>
        <p:spPr>
          <a:xfrm>
            <a:off x="0" y="6841497"/>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5190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4A7E7FC-A139-4248-B9DA-2FF2B1CF2003}" type="slidenum">
              <a:rPr lang="en-US" altLang="ja-JP"/>
              <a:pPr>
                <a:defRPr/>
              </a:pPr>
              <a:t>‹#›</a:t>
            </a:fld>
            <a:endParaRPr lang="en-US" altLang="ja-JP"/>
          </a:p>
        </p:txBody>
      </p:sp>
    </p:spTree>
    <p:extLst>
      <p:ext uri="{BB962C8B-B14F-4D97-AF65-F5344CB8AC3E}">
        <p14:creationId xmlns:p14="http://schemas.microsoft.com/office/powerpoint/2010/main" val="905976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597826D-5910-4254-867C-7E2ECFB477B6}" type="slidenum">
              <a:rPr lang="en-US" altLang="ja-JP"/>
              <a:pPr>
                <a:defRPr/>
              </a:pPr>
              <a:t>‹#›</a:t>
            </a:fld>
            <a:endParaRPr lang="en-US" altLang="ja-JP"/>
          </a:p>
        </p:txBody>
      </p:sp>
    </p:spTree>
    <p:extLst>
      <p:ext uri="{BB962C8B-B14F-4D97-AF65-F5344CB8AC3E}">
        <p14:creationId xmlns:p14="http://schemas.microsoft.com/office/powerpoint/2010/main" val="3967460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9954CD4-AF95-4C78-B160-84012AB9CEDB}" type="slidenum">
              <a:rPr lang="en-US" altLang="ja-JP"/>
              <a:pPr>
                <a:defRPr/>
              </a:pPr>
              <a:t>‹#›</a:t>
            </a:fld>
            <a:endParaRPr lang="en-US" altLang="ja-JP"/>
          </a:p>
        </p:txBody>
      </p:sp>
    </p:spTree>
    <p:extLst>
      <p:ext uri="{BB962C8B-B14F-4D97-AF65-F5344CB8AC3E}">
        <p14:creationId xmlns:p14="http://schemas.microsoft.com/office/powerpoint/2010/main" val="91968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69AC889-3670-44DC-89A2-5E6DA9CE2B89}" type="slidenum">
              <a:rPr lang="en-US" altLang="ja-JP"/>
              <a:pPr>
                <a:defRPr/>
              </a:pPr>
              <a:t>‹#›</a:t>
            </a:fld>
            <a:endParaRPr lang="en-US" altLang="ja-JP"/>
          </a:p>
        </p:txBody>
      </p:sp>
    </p:spTree>
    <p:extLst>
      <p:ext uri="{BB962C8B-B14F-4D97-AF65-F5344CB8AC3E}">
        <p14:creationId xmlns:p14="http://schemas.microsoft.com/office/powerpoint/2010/main" val="316747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6BFE767-6E0E-4DA7-89ED-88A462D61EC7}" type="slidenum">
              <a:rPr lang="en-US" altLang="ja-JP"/>
              <a:pPr>
                <a:defRPr/>
              </a:pPr>
              <a:t>‹#›</a:t>
            </a:fld>
            <a:endParaRPr lang="en-US" altLang="ja-JP"/>
          </a:p>
        </p:txBody>
      </p:sp>
    </p:spTree>
    <p:extLst>
      <p:ext uri="{BB962C8B-B14F-4D97-AF65-F5344CB8AC3E}">
        <p14:creationId xmlns:p14="http://schemas.microsoft.com/office/powerpoint/2010/main" val="1263687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93700"/>
            <a:ext cx="8229600" cy="4191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4F4B267-970C-4D0F-AFA5-AA45FD1E102F}" type="slidenum">
              <a:rPr lang="en-US" altLang="ja-JP"/>
              <a:pPr>
                <a:defRPr/>
              </a:pPr>
              <a:t>‹#›</a:t>
            </a:fld>
            <a:endParaRPr lang="en-US" altLang="ja-JP"/>
          </a:p>
        </p:txBody>
      </p:sp>
    </p:spTree>
    <p:extLst>
      <p:ext uri="{BB962C8B-B14F-4D97-AF65-F5344CB8AC3E}">
        <p14:creationId xmlns:p14="http://schemas.microsoft.com/office/powerpoint/2010/main" val="589207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42ED30A-551E-4436-A5B2-8E8C0EE1860D}" type="slidenum">
              <a:rPr lang="en-US" altLang="ja-JP"/>
              <a:pPr>
                <a:defRPr/>
              </a:pPr>
              <a:t>‹#›</a:t>
            </a:fld>
            <a:endParaRPr lang="en-US" altLang="ja-JP"/>
          </a:p>
        </p:txBody>
      </p:sp>
    </p:spTree>
    <p:extLst>
      <p:ext uri="{BB962C8B-B14F-4D97-AF65-F5344CB8AC3E}">
        <p14:creationId xmlns:p14="http://schemas.microsoft.com/office/powerpoint/2010/main" val="1714563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BDB6D7F-53AA-4455-8AD0-F9E52A4623CB}" type="slidenum">
              <a:rPr lang="en-US" altLang="ja-JP"/>
              <a:pPr>
                <a:defRPr/>
              </a:pPr>
              <a:t>‹#›</a:t>
            </a:fld>
            <a:endParaRPr lang="en-US" altLang="ja-JP"/>
          </a:p>
        </p:txBody>
      </p:sp>
    </p:spTree>
    <p:extLst>
      <p:ext uri="{BB962C8B-B14F-4D97-AF65-F5344CB8AC3E}">
        <p14:creationId xmlns:p14="http://schemas.microsoft.com/office/powerpoint/2010/main" val="143722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31803" y="1098550"/>
            <a:ext cx="3008313" cy="1162050"/>
          </a:xfrm>
        </p:spPr>
        <p:txBody>
          <a:bodyPr anchor="b"/>
          <a:lstStyle>
            <a:lvl1pPr algn="l">
              <a:defRPr sz="2000"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3575054" y="1066800"/>
            <a:ext cx="5111750" cy="50593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 3"/>
          <p:cNvSpPr>
            <a:spLocks noGrp="1"/>
          </p:cNvSpPr>
          <p:nvPr>
            <p:ph type="body" sz="half" idx="2"/>
          </p:nvPr>
        </p:nvSpPr>
        <p:spPr>
          <a:xfrm>
            <a:off x="457203" y="2374900"/>
            <a:ext cx="3008313" cy="3759200"/>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0A1C153-0189-4D41-9401-CE0A43E58F06}" type="slidenum">
              <a:rPr lang="en-US" altLang="ja-JP"/>
              <a:pPr>
                <a:defRPr/>
              </a:pPr>
              <a:t>‹#›</a:t>
            </a:fld>
            <a:endParaRPr lang="en-US" altLang="ja-JP"/>
          </a:p>
        </p:txBody>
      </p:sp>
    </p:spTree>
    <p:extLst>
      <p:ext uri="{BB962C8B-B14F-4D97-AF65-F5344CB8AC3E}">
        <p14:creationId xmlns:p14="http://schemas.microsoft.com/office/powerpoint/2010/main" val="379417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1054099"/>
            <a:ext cx="5486400" cy="3673475"/>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ADE435C-7C34-4913-9A23-6BB1FBD71DF1}" type="slidenum">
              <a:rPr lang="en-US" altLang="ja-JP"/>
              <a:pPr>
                <a:defRPr/>
              </a:pPr>
              <a:t>‹#›</a:t>
            </a:fld>
            <a:endParaRPr lang="en-US" altLang="ja-JP"/>
          </a:p>
        </p:txBody>
      </p:sp>
    </p:spTree>
    <p:extLst>
      <p:ext uri="{BB962C8B-B14F-4D97-AF65-F5344CB8AC3E}">
        <p14:creationId xmlns:p14="http://schemas.microsoft.com/office/powerpoint/2010/main" val="2394135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5367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575425"/>
            <a:ext cx="2133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575425"/>
            <a:ext cx="2895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ctr">
              <a:defRPr sz="11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567488"/>
            <a:ext cx="2133600" cy="287337"/>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r">
              <a:defRPr sz="1100" smtClean="0">
                <a:ea typeface="ＭＳ Ｐゴシック" pitchFamily="50" charset="-128"/>
              </a:defRPr>
            </a:lvl1pPr>
          </a:lstStyle>
          <a:p>
            <a:pPr>
              <a:defRPr/>
            </a:pPr>
            <a:fld id="{CAE3EE41-3415-4202-BC91-CCBF9140DDB8}" type="slidenum">
              <a:rPr lang="en-US" altLang="ja-JP"/>
              <a:pPr>
                <a:defRPr/>
              </a:pPr>
              <a:t>‹#›</a:t>
            </a:fld>
            <a:endParaRPr lang="en-US" altLang="ja-JP"/>
          </a:p>
        </p:txBody>
      </p:sp>
      <p:sp>
        <p:nvSpPr>
          <p:cNvPr id="2" name="Rectangle 2"/>
          <p:cNvSpPr>
            <a:spLocks noGrp="1" noChangeArrowheads="1"/>
          </p:cNvSpPr>
          <p:nvPr userDrawn="1">
            <p:ph type="title"/>
          </p:nvPr>
        </p:nvSpPr>
        <p:spPr bwMode="auto">
          <a:xfrm>
            <a:off x="0" y="47105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smtClean="0"/>
              <a:t>マスタ タイトルの書式設定</a:t>
            </a:r>
          </a:p>
        </p:txBody>
      </p:sp>
      <p:grpSp>
        <p:nvGrpSpPr>
          <p:cNvPr id="12" name="グループ化 4"/>
          <p:cNvGrpSpPr>
            <a:grpSpLocks/>
          </p:cNvGrpSpPr>
          <p:nvPr userDrawn="1"/>
        </p:nvGrpSpPr>
        <p:grpSpPr bwMode="auto">
          <a:xfrm>
            <a:off x="8110913" y="501650"/>
            <a:ext cx="1079500" cy="361950"/>
            <a:chOff x="7164536" y="392474"/>
            <a:chExt cx="1079872" cy="361316"/>
          </a:xfrm>
        </p:grpSpPr>
        <p:pic>
          <p:nvPicPr>
            <p:cNvPr id="13" name="図 14" descr="C:\Users\fujiiyu\AppData\Local\Microsoft\Windows\Temporary Internet Files\Content.Word\fusho_0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a:spcAft>
                  <a:spcPts val="0"/>
                </a:spcAft>
                <a:defRPr/>
              </a:pPr>
              <a:r>
                <a:rPr lang="ja-JP" sz="1200" b="1" kern="100" dirty="0">
                  <a:solidFill>
                    <a:srgbClr val="002E8A"/>
                  </a:solidFill>
                  <a:ea typeface="ＭＳ ゴシック"/>
                  <a:cs typeface="Times New Roman"/>
                </a:rPr>
                <a:t>大阪府</a:t>
              </a:r>
              <a:endParaRPr lang="ja-JP" sz="1050" kern="100" dirty="0">
                <a:ea typeface="ＭＳ 明朝"/>
                <a:cs typeface="Times New Roman"/>
              </a:endParaRPr>
            </a:p>
          </p:txBody>
        </p:sp>
      </p:grpSp>
      <p:cxnSp>
        <p:nvCxnSpPr>
          <p:cNvPr id="15" name="直線コネクタ 14"/>
          <p:cNvCxnSpPr/>
          <p:nvPr userDrawn="1"/>
        </p:nvCxnSpPr>
        <p:spPr>
          <a:xfrm>
            <a:off x="-1975" y="9318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userDrawn="1"/>
        </p:nvCxnSpPr>
        <p:spPr>
          <a:xfrm>
            <a:off x="-1975" y="8937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866" r:id="rId1"/>
    <p:sldLayoutId id="2147484856" r:id="rId2"/>
    <p:sldLayoutId id="2147484857" r:id="rId3"/>
    <p:sldLayoutId id="2147484858" r:id="rId4"/>
    <p:sldLayoutId id="2147484859" r:id="rId5"/>
    <p:sldLayoutId id="2147484860" r:id="rId6"/>
    <p:sldLayoutId id="2147484861" r:id="rId7"/>
    <p:sldLayoutId id="2147484862" r:id="rId8"/>
    <p:sldLayoutId id="2147484863" r:id="rId9"/>
    <p:sldLayoutId id="2147484864" r:id="rId10"/>
    <p:sldLayoutId id="214748486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416675" y="1571222"/>
            <a:ext cx="8255359" cy="1738648"/>
          </a:xfrm>
        </p:spPr>
        <p:txBody>
          <a:bodyPr/>
          <a:lstStyle/>
          <a:p>
            <a:r>
              <a:rPr lang="ja-JP" altLang="en-US" sz="3600" dirty="0"/>
              <a:t/>
            </a:r>
            <a:br>
              <a:rPr lang="ja-JP" altLang="en-US" sz="3600" dirty="0"/>
            </a:br>
            <a:r>
              <a:rPr lang="ja-JP" altLang="en-US" sz="3600" dirty="0" smtClean="0"/>
              <a:t>広域緊急交通路沿道建築物の</a:t>
            </a:r>
            <a:r>
              <a:rPr lang="en-US" altLang="ja-JP" sz="3600" dirty="0" smtClean="0"/>
              <a:t/>
            </a:r>
            <a:br>
              <a:rPr lang="en-US" altLang="ja-JP" sz="3600" dirty="0" smtClean="0"/>
            </a:br>
            <a:r>
              <a:rPr lang="ja-JP" altLang="en-US" sz="3600" dirty="0" smtClean="0"/>
              <a:t>実効力のある支援策の方向性について</a:t>
            </a:r>
          </a:p>
        </p:txBody>
      </p:sp>
      <p:sp>
        <p:nvSpPr>
          <p:cNvPr id="5" name="正方形/長方形 4"/>
          <p:cNvSpPr/>
          <p:nvPr/>
        </p:nvSpPr>
        <p:spPr>
          <a:xfrm>
            <a:off x="7328460" y="493824"/>
            <a:ext cx="1313181" cy="584775"/>
          </a:xfrm>
          <a:prstGeom prst="rect">
            <a:avLst/>
          </a:prstGeom>
          <a:noFill/>
          <a:ln w="2857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ctr" anchorCtr="0" compatLnSpc="1">
            <a:prstTxWarp prst="textNoShape">
              <a:avLst/>
            </a:prstTxWarp>
          </a:bodyPr>
          <a:lstStyle/>
          <a:p>
            <a:pPr algn="ctr" eaLnBrk="0" hangingPunct="0"/>
            <a:r>
              <a:rPr lang="ja-JP" altLang="en-US" sz="3200" dirty="0" smtClean="0">
                <a:solidFill>
                  <a:srgbClr val="1F497D"/>
                </a:solidFill>
                <a:latin typeface="+mj-lt"/>
                <a:ea typeface="+mj-ea"/>
                <a:cs typeface="+mj-cs"/>
              </a:rPr>
              <a:t>資料３</a:t>
            </a:r>
            <a:endParaRPr lang="ja-JP" altLang="en-US" sz="3200" dirty="0">
              <a:solidFill>
                <a:srgbClr val="1F497D"/>
              </a:solidFill>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32090" y="1426511"/>
            <a:ext cx="8805862" cy="43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027579" y="5799899"/>
            <a:ext cx="7872272" cy="942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ホームベース 11"/>
          <p:cNvSpPr/>
          <p:nvPr/>
        </p:nvSpPr>
        <p:spPr>
          <a:xfrm>
            <a:off x="508680" y="5923335"/>
            <a:ext cx="518899" cy="723900"/>
          </a:xfrm>
          <a:prstGeom prst="homePlat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pPr>
              <a:defRPr/>
            </a:pPr>
            <a:fld id="{09954CD4-AF95-4C78-B160-84012AB9CEDB}" type="slidenum">
              <a:rPr lang="en-US" altLang="ja-JP" smtClean="0"/>
              <a:pPr>
                <a:defRPr/>
              </a:pPr>
              <a:t>9</a:t>
            </a:fld>
            <a:endParaRPr lang="en-US" altLang="ja-JP" dirty="0"/>
          </a:p>
        </p:txBody>
      </p:sp>
      <p:sp>
        <p:nvSpPr>
          <p:cNvPr id="7" name="タイトル 1"/>
          <p:cNvSpPr txBox="1">
            <a:spLocks/>
          </p:cNvSpPr>
          <p:nvPr/>
        </p:nvSpPr>
        <p:spPr>
          <a:xfrm>
            <a:off x="-9525" y="434729"/>
            <a:ext cx="7867650"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dirty="0" smtClean="0"/>
              <a:t>３．支援</a:t>
            </a:r>
            <a:r>
              <a:rPr lang="ja-JP" altLang="en-US" dirty="0"/>
              <a:t>策</a:t>
            </a:r>
            <a:r>
              <a:rPr lang="ja-JP" altLang="en-US" dirty="0" smtClean="0"/>
              <a:t>の方向性　（２）参考事例　</a:t>
            </a:r>
            <a:r>
              <a:rPr lang="ja-JP" altLang="en-US" sz="2000" dirty="0" smtClean="0"/>
              <a:t>３）具体化に向けた支援</a:t>
            </a:r>
            <a:endParaRPr lang="ja-JP" altLang="en-US" sz="2000" kern="0" dirty="0"/>
          </a:p>
        </p:txBody>
      </p:sp>
      <p:sp>
        <p:nvSpPr>
          <p:cNvPr id="15" name="Text Box 1233"/>
          <p:cNvSpPr txBox="1">
            <a:spLocks noChangeArrowheads="1"/>
          </p:cNvSpPr>
          <p:nvPr/>
        </p:nvSpPr>
        <p:spPr bwMode="auto">
          <a:xfrm>
            <a:off x="132089" y="1012288"/>
            <a:ext cx="880586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smtClean="0">
                <a:solidFill>
                  <a:sysClr val="window" lastClr="FFFFFF"/>
                </a:solidFill>
                <a:latin typeface="HGP創英角ｺﾞｼｯｸUB" pitchFamily="50" charset="-128"/>
                <a:ea typeface="HGP創英角ｺﾞｼｯｸUB" pitchFamily="50" charset="-128"/>
              </a:rPr>
              <a:t>専門家の派遣</a:t>
            </a:r>
            <a:endParaRPr kumimoji="0" lang="en-US" altLang="ja-JP" kern="0" spc="-150" dirty="0">
              <a:solidFill>
                <a:sysClr val="window" lastClr="FFFFFF"/>
              </a:solidFill>
              <a:latin typeface="HGP創英角ｺﾞｼｯｸUB" pitchFamily="50" charset="-128"/>
              <a:ea typeface="HGP創英角ｺﾞｼｯｸUB" pitchFamily="50" charset="-128"/>
            </a:endParaRPr>
          </a:p>
        </p:txBody>
      </p:sp>
      <p:sp>
        <p:nvSpPr>
          <p:cNvPr id="16" name="テキスト ボックス 15"/>
          <p:cNvSpPr txBox="1"/>
          <p:nvPr/>
        </p:nvSpPr>
        <p:spPr>
          <a:xfrm>
            <a:off x="132090" y="1457556"/>
            <a:ext cx="4910000" cy="4378122"/>
          </a:xfrm>
          <a:prstGeom prst="rect">
            <a:avLst/>
          </a:prstGeom>
          <a:noFill/>
        </p:spPr>
        <p:txBody>
          <a:bodyPr wrap="square" rtlCol="0">
            <a:spAutoFit/>
          </a:bodyPr>
          <a:lstStyle/>
          <a:p>
            <a:pPr>
              <a:spcBef>
                <a:spcPts val="3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アドバイザー派遣（東京都）</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耐震化</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を進めていく上では、改修工法の採択や区分所有者間の合意形成など様々</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な課題</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を解決しなければならず、課題内容に応じた専門知識が必要となる。このため、 都が重点的に耐震化を推進している特定緊急輸送道路沿道建築物の所有者を対象に、 自己負担なしで、建築の専門家や弁護士などをアドバイザーとして派遣している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300"/>
              </a:spcBef>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年度から占有者への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説明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の場にも、アドバイザーが同席</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できるよう</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制度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拡充</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耐震化</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アドバイザー</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の派遣（無料）</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spcBef>
                <a:spcPts val="300"/>
              </a:spcBef>
              <a:tabLst>
                <a:tab pos="180975" algn="l"/>
              </a:tabLst>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・建築士や弁護士、建設業者、不動産コンサルタントなどの専門家を派遣</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〇</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改修計画案作成アドバイザーの派遣（無料）</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spcBef>
                <a:spcPts val="3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・耐震診断の結果や所有者の要望、意向を踏まえ、アドバイザー</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建築士</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が、補強設計の前段階の検討を行う</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・耐震改修工法や、費用、工事の影響などを比較検討する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descr="C:\Users\SAKAKI3F\Desktop\東京都.JPG"/>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4983339" y="1556140"/>
            <a:ext cx="3804345" cy="1815710"/>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p:cNvSpPr txBox="1"/>
          <p:nvPr/>
        </p:nvSpPr>
        <p:spPr>
          <a:xfrm>
            <a:off x="1126231" y="5974135"/>
            <a:ext cx="7580106" cy="584775"/>
          </a:xfrm>
          <a:prstGeom prst="rect">
            <a:avLst/>
          </a:prstGeom>
          <a:noFill/>
        </p:spPr>
        <p:txBody>
          <a:bodyPr wrap="square" rtlCol="0">
            <a:spAutoFit/>
          </a:bodyPr>
          <a:lstStyle/>
          <a:p>
            <a:pPr>
              <a:spcBef>
                <a:spcPts val="3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建築士を中心</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に、きっかけづくりから耐震改修の具体化まで、トータルで所有者にアドバイスができる、様々な職種の専門家の派遣を検討</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5553465" y="3352584"/>
            <a:ext cx="2989943" cy="738664"/>
          </a:xfrm>
          <a:prstGeom prst="rect">
            <a:avLst/>
          </a:prstGeom>
          <a:solidFill>
            <a:schemeClr val="bg1"/>
          </a:solidFill>
        </p:spPr>
        <p:txBody>
          <a:bodyPr wrap="square" rtlCol="0">
            <a:spAutoFit/>
          </a:bodyPr>
          <a:lstStyle/>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派遣実績</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415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254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件</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r">
              <a:spcBef>
                <a:spcPts val="300"/>
              </a:spcBef>
            </a:pP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都への聞取りによる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大かっこ 2"/>
          <p:cNvSpPr/>
          <p:nvPr/>
        </p:nvSpPr>
        <p:spPr>
          <a:xfrm>
            <a:off x="5390539" y="3362325"/>
            <a:ext cx="3315798" cy="72892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4" name="Picture 2" descr="C:\Users\SAKAKI3F\Desktop\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2090" y="4702208"/>
            <a:ext cx="3747977" cy="784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708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1BDB6D7F-53AA-4455-8AD0-F9E52A4623CB}" type="slidenum">
              <a:rPr lang="en-US" altLang="ja-JP" smtClean="0"/>
              <a:pPr>
                <a:defRPr/>
              </a:pPr>
              <a:t>1</a:t>
            </a:fld>
            <a:endParaRPr lang="en-US" altLang="ja-JP" dirty="0"/>
          </a:p>
        </p:txBody>
      </p:sp>
      <p:sp>
        <p:nvSpPr>
          <p:cNvPr id="3" name="タイトル 2"/>
          <p:cNvSpPr>
            <a:spLocks noGrp="1"/>
          </p:cNvSpPr>
          <p:nvPr>
            <p:ph type="title" idx="4294967295"/>
          </p:nvPr>
        </p:nvSpPr>
        <p:spPr>
          <a:xfrm>
            <a:off x="0" y="242888"/>
            <a:ext cx="8782050" cy="847725"/>
          </a:xfrm>
        </p:spPr>
        <p:txBody>
          <a:bodyPr/>
          <a:lstStyle/>
          <a:p>
            <a:r>
              <a:rPr lang="ja-JP" altLang="en-US" dirty="0" smtClean="0"/>
              <a:t>１．現状と取組み　（１）制度概要等</a:t>
            </a:r>
            <a:endParaRPr lang="ja-JP" altLang="ja-JP" b="1" dirty="0">
              <a:latin typeface="Meiryo UI" panose="020B0604030504040204" pitchFamily="50" charset="-128"/>
              <a:ea typeface="Meiryo UI" panose="020B0604030504040204" pitchFamily="50" charset="-128"/>
            </a:endParaRPr>
          </a:p>
        </p:txBody>
      </p:sp>
      <p:sp>
        <p:nvSpPr>
          <p:cNvPr id="16" name="タイトル 1"/>
          <p:cNvSpPr txBox="1">
            <a:spLocks/>
          </p:cNvSpPr>
          <p:nvPr/>
        </p:nvSpPr>
        <p:spPr>
          <a:xfrm>
            <a:off x="52507" y="3024"/>
            <a:ext cx="7019925" cy="831318"/>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endParaRPr lang="ja-JP" altLang="en-US" kern="0" dirty="0" smtClean="0"/>
          </a:p>
        </p:txBody>
      </p:sp>
      <p:sp>
        <p:nvSpPr>
          <p:cNvPr id="30" name="Text Box 1233"/>
          <p:cNvSpPr txBox="1">
            <a:spLocks noChangeArrowheads="1"/>
          </p:cNvSpPr>
          <p:nvPr/>
        </p:nvSpPr>
        <p:spPr bwMode="auto">
          <a:xfrm>
            <a:off x="78107" y="4580884"/>
            <a:ext cx="8950140" cy="331625"/>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sz="1600" dirty="0" smtClean="0">
                <a:solidFill>
                  <a:schemeClr val="bg1"/>
                </a:solidFill>
                <a:latin typeface="+mj-ea"/>
                <a:ea typeface="+mj-ea"/>
              </a:rPr>
              <a:t>「住宅建築物耐震</a:t>
            </a:r>
            <a:r>
              <a:rPr lang="en-US" altLang="ja-JP" sz="1600" dirty="0" smtClean="0">
                <a:solidFill>
                  <a:schemeClr val="bg1"/>
                </a:solidFill>
                <a:latin typeface="+mj-ea"/>
                <a:ea typeface="+mj-ea"/>
              </a:rPr>
              <a:t>10</a:t>
            </a:r>
            <a:r>
              <a:rPr lang="ja-JP" altLang="en-US" sz="1600" dirty="0">
                <a:solidFill>
                  <a:schemeClr val="bg1"/>
                </a:solidFill>
                <a:latin typeface="+mj-ea"/>
                <a:ea typeface="+mj-ea"/>
              </a:rPr>
              <a:t>カ</a:t>
            </a:r>
            <a:r>
              <a:rPr lang="ja-JP" altLang="en-US" sz="1600" dirty="0" smtClean="0">
                <a:solidFill>
                  <a:schemeClr val="bg1"/>
                </a:solidFill>
                <a:latin typeface="+mj-ea"/>
                <a:ea typeface="+mj-ea"/>
              </a:rPr>
              <a:t>年戦略・大阪」の位置づけ</a:t>
            </a:r>
            <a:endParaRPr lang="ja-JP" altLang="en-US" sz="1600" dirty="0">
              <a:solidFill>
                <a:schemeClr val="bg1"/>
              </a:solidFill>
              <a:latin typeface="+mj-ea"/>
              <a:ea typeface="+mj-ea"/>
            </a:endParaRPr>
          </a:p>
        </p:txBody>
      </p:sp>
      <p:sp>
        <p:nvSpPr>
          <p:cNvPr id="18" name="Text Box 1233"/>
          <p:cNvSpPr txBox="1">
            <a:spLocks noChangeArrowheads="1"/>
          </p:cNvSpPr>
          <p:nvPr/>
        </p:nvSpPr>
        <p:spPr bwMode="auto">
          <a:xfrm>
            <a:off x="52507" y="1090613"/>
            <a:ext cx="8975740" cy="331625"/>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sz="1600" kern="0" dirty="0" smtClean="0">
                <a:solidFill>
                  <a:sysClr val="window" lastClr="FFFFFF"/>
                </a:solidFill>
                <a:latin typeface="HGP創英角ｺﾞｼｯｸUB" pitchFamily="50" charset="-128"/>
                <a:ea typeface="HGP創英角ｺﾞｼｯｸUB" pitchFamily="50" charset="-128"/>
              </a:rPr>
              <a:t>制度</a:t>
            </a:r>
            <a:r>
              <a:rPr kumimoji="0" lang="ja-JP" altLang="en-US" sz="1600" kern="0" dirty="0">
                <a:solidFill>
                  <a:sysClr val="window" lastClr="FFFFFF"/>
                </a:solidFill>
                <a:latin typeface="HGP創英角ｺﾞｼｯｸUB" pitchFamily="50" charset="-128"/>
                <a:ea typeface="HGP創英角ｺﾞｼｯｸUB" pitchFamily="50" charset="-128"/>
              </a:rPr>
              <a:t>概要</a:t>
            </a:r>
            <a:endParaRPr kumimoji="0" lang="en-US" altLang="ja-JP" sz="1600" kern="0" spc="-150" dirty="0">
              <a:solidFill>
                <a:sysClr val="window" lastClr="FFFFFF"/>
              </a:solidFill>
              <a:latin typeface="HGP創英角ｺﾞｼｯｸUB" pitchFamily="50" charset="-128"/>
              <a:ea typeface="HGP創英角ｺﾞｼｯｸUB" pitchFamily="50" charset="-128"/>
            </a:endParaRPr>
          </a:p>
        </p:txBody>
      </p:sp>
      <p:sp>
        <p:nvSpPr>
          <p:cNvPr id="26" name="テキスト ボックス 25"/>
          <p:cNvSpPr txBox="1"/>
          <p:nvPr/>
        </p:nvSpPr>
        <p:spPr>
          <a:xfrm>
            <a:off x="178294" y="1506875"/>
            <a:ext cx="8698565" cy="1200329"/>
          </a:xfrm>
          <a:prstGeom prst="rect">
            <a:avLst/>
          </a:prstGeom>
          <a:noFill/>
        </p:spPr>
        <p:txBody>
          <a:bodyPr wrap="square" rtlCol="0">
            <a:spAutoFit/>
          </a:bodyPr>
          <a:lstStyle/>
          <a:p>
            <a:pPr>
              <a:spcBef>
                <a:spcPts val="300"/>
              </a:spcBef>
            </a:pPr>
            <a:r>
              <a:rPr lang="ja-JP" altLang="en-US" dirty="0" smtClean="0">
                <a:latin typeface="Meiryo UI" panose="020B0604030504040204" pitchFamily="50" charset="-128"/>
                <a:ea typeface="Meiryo UI" panose="020B0604030504040204" pitchFamily="50" charset="-128"/>
              </a:rPr>
              <a:t>　</a:t>
            </a:r>
            <a:r>
              <a:rPr lang="ja-JP" altLang="ja-JP" dirty="0" smtClean="0">
                <a:latin typeface="Meiryo UI" panose="020B0604030504040204" pitchFamily="50" charset="-128"/>
                <a:ea typeface="Meiryo UI" panose="020B0604030504040204" pitchFamily="50" charset="-128"/>
              </a:rPr>
              <a:t>平成</a:t>
            </a:r>
            <a:r>
              <a:rPr lang="en-US" altLang="ja-JP" dirty="0">
                <a:latin typeface="Meiryo UI" panose="020B0604030504040204" pitchFamily="50" charset="-128"/>
                <a:ea typeface="Meiryo UI" panose="020B0604030504040204" pitchFamily="50" charset="-128"/>
              </a:rPr>
              <a:t>25</a:t>
            </a:r>
            <a:r>
              <a:rPr lang="ja-JP" altLang="ja-JP" dirty="0">
                <a:latin typeface="Meiryo UI" panose="020B0604030504040204" pitchFamily="50" charset="-128"/>
                <a:ea typeface="Meiryo UI" panose="020B0604030504040204" pitchFamily="50" charset="-128"/>
              </a:rPr>
              <a:t>年</a:t>
            </a:r>
            <a:r>
              <a:rPr lang="en-US" altLang="ja-JP" dirty="0">
                <a:latin typeface="Meiryo UI" panose="020B0604030504040204" pitchFamily="50" charset="-128"/>
                <a:ea typeface="Meiryo UI" panose="020B0604030504040204" pitchFamily="50" charset="-128"/>
              </a:rPr>
              <a:t>11</a:t>
            </a:r>
            <a:r>
              <a:rPr lang="ja-JP" altLang="ja-JP" dirty="0">
                <a:latin typeface="Meiryo UI" panose="020B0604030504040204" pitchFamily="50" charset="-128"/>
                <a:ea typeface="Meiryo UI" panose="020B0604030504040204" pitchFamily="50" charset="-128"/>
              </a:rPr>
              <a:t>月の耐震改修促進法の改正により、地方公共団体は、緊急輸送道路等の避難路に敷地が接する建築物で、地震によって倒壊した場合に通行を妨げ、相当多数の者の円滑な避難を困難とするおそれのあるものについて、耐震診断を行い、その結果を所管行政庁に報告することが義務付けできることと</a:t>
            </a:r>
            <a:r>
              <a:rPr lang="ja-JP" altLang="ja-JP" dirty="0" smtClean="0">
                <a:latin typeface="Meiryo UI" panose="020B0604030504040204" pitchFamily="50" charset="-128"/>
                <a:ea typeface="Meiryo UI" panose="020B0604030504040204" pitchFamily="50" charset="-128"/>
              </a:rPr>
              <a:t>なった</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p:txBody>
      </p:sp>
      <p:sp>
        <p:nvSpPr>
          <p:cNvPr id="29" name="角丸四角形 28"/>
          <p:cNvSpPr/>
          <p:nvPr/>
        </p:nvSpPr>
        <p:spPr>
          <a:xfrm>
            <a:off x="2356834" y="5016046"/>
            <a:ext cx="5849402" cy="681271"/>
          </a:xfrm>
          <a:prstGeom prst="roundRect">
            <a:avLst>
              <a:gd name="adj" fmla="val 9364"/>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0" bIns="45720" numCol="1" spcCol="0" rtlCol="0" fromWordArt="0" anchor="t" anchorCtr="0" forceAA="0" compatLnSpc="1">
            <a:prstTxWarp prst="textNoShape">
              <a:avLst/>
            </a:prstTxWarp>
            <a:noAutofit/>
          </a:bodyPr>
          <a:lstStyle/>
          <a:p>
            <a:pPr marL="76200" marR="76200" indent="152400" algn="l">
              <a:lnSpc>
                <a:spcPts val="2200"/>
              </a:lnSpc>
              <a:spcAft>
                <a:spcPts val="0"/>
              </a:spcAft>
            </a:pPr>
            <a:r>
              <a:rPr lang="ja-JP" altLang="en-US" b="1" kern="100" dirty="0" smtClean="0">
                <a:solidFill>
                  <a:srgbClr val="0D0D0D"/>
                </a:solidFill>
                <a:latin typeface="Meiryo UI" panose="020B0604030504040204" pitchFamily="50" charset="-128"/>
                <a:ea typeface="Meiryo UI" panose="020B0604030504040204" pitchFamily="50" charset="-128"/>
                <a:cs typeface="Meiryo UI" panose="020B0604030504040204" pitchFamily="50" charset="-128"/>
              </a:rPr>
              <a:t>令和７</a:t>
            </a:r>
            <a:r>
              <a:rPr lang="ja-JP" b="1" kern="100" dirty="0" smtClean="0">
                <a:solidFill>
                  <a:srgbClr val="0D0D0D"/>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b="1" kern="100" dirty="0">
                <a:solidFill>
                  <a:srgbClr val="0D0D0D"/>
                </a:solidFill>
                <a:effectLst/>
                <a:latin typeface="Meiryo UI" panose="020B0604030504040204" pitchFamily="50" charset="-128"/>
                <a:ea typeface="Meiryo UI" panose="020B0604030504040204" pitchFamily="50" charset="-128"/>
                <a:cs typeface="Meiryo UI" panose="020B0604030504040204" pitchFamily="50" charset="-128"/>
              </a:rPr>
              <a:t>(2025</a:t>
            </a:r>
            <a:r>
              <a:rPr lang="ja-JP" b="1" kern="100" dirty="0">
                <a:solidFill>
                  <a:srgbClr val="0D0D0D"/>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b="1" kern="100" dirty="0">
                <a:solidFill>
                  <a:srgbClr val="0D0D0D"/>
                </a:solidFill>
                <a:effectLst/>
                <a:latin typeface="Meiryo UI" panose="020B0604030504040204" pitchFamily="50" charset="-128"/>
                <a:ea typeface="Meiryo UI" panose="020B0604030504040204" pitchFamily="50" charset="-128"/>
                <a:cs typeface="Meiryo UI" panose="020B0604030504040204" pitchFamily="50" charset="-128"/>
              </a:rPr>
              <a:t>)</a:t>
            </a:r>
            <a:r>
              <a:rPr lang="ja-JP" b="1" kern="100" dirty="0">
                <a:solidFill>
                  <a:srgbClr val="0D0D0D"/>
                </a:solidFill>
                <a:effectLst/>
                <a:latin typeface="Meiryo UI" panose="020B0604030504040204" pitchFamily="50" charset="-128"/>
                <a:ea typeface="Meiryo UI" panose="020B0604030504040204" pitchFamily="50" charset="-128"/>
                <a:cs typeface="Meiryo UI" panose="020B0604030504040204" pitchFamily="50" charset="-128"/>
              </a:rPr>
              <a:t>を目途に耐震性の不足するもの</a:t>
            </a:r>
            <a:r>
              <a:rPr lang="ja-JP" b="1" kern="100" dirty="0" smtClean="0">
                <a:solidFill>
                  <a:srgbClr val="0D0D0D"/>
                </a:solidFill>
                <a:effectLst/>
                <a:latin typeface="Meiryo UI" panose="020B0604030504040204" pitchFamily="50" charset="-128"/>
                <a:ea typeface="Meiryo UI" panose="020B0604030504040204" pitchFamily="50" charset="-128"/>
                <a:cs typeface="Meiryo UI" panose="020B0604030504040204" pitchFamily="50" charset="-128"/>
              </a:rPr>
              <a:t>を</a:t>
            </a:r>
            <a:endParaRPr lang="en-US" altLang="ja-JP" b="1" kern="100" dirty="0" smtClean="0">
              <a:solidFill>
                <a:srgbClr val="0D0D0D"/>
              </a:solidFill>
              <a:effectLst/>
              <a:latin typeface="Meiryo UI" panose="020B0604030504040204" pitchFamily="50" charset="-128"/>
              <a:ea typeface="Meiryo UI" panose="020B0604030504040204" pitchFamily="50" charset="-128"/>
              <a:cs typeface="Meiryo UI" panose="020B0604030504040204" pitchFamily="50" charset="-128"/>
            </a:endParaRPr>
          </a:p>
          <a:p>
            <a:pPr marL="76200" marR="76200" indent="152400" algn="l">
              <a:lnSpc>
                <a:spcPts val="2200"/>
              </a:lnSpc>
              <a:spcAft>
                <a:spcPts val="0"/>
              </a:spcAft>
            </a:pPr>
            <a:r>
              <a:rPr lang="ja-JP" b="1" kern="100" dirty="0" smtClean="0">
                <a:solidFill>
                  <a:srgbClr val="0D0D0D"/>
                </a:solidFill>
                <a:effectLst/>
                <a:latin typeface="Meiryo UI" panose="020B0604030504040204" pitchFamily="50" charset="-128"/>
                <a:ea typeface="Meiryo UI" panose="020B0604030504040204" pitchFamily="50" charset="-128"/>
                <a:cs typeface="Meiryo UI" panose="020B0604030504040204" pitchFamily="50" charset="-128"/>
              </a:rPr>
              <a:t>おおむね</a:t>
            </a:r>
            <a:r>
              <a:rPr lang="ja-JP" b="1" kern="100" dirty="0">
                <a:solidFill>
                  <a:srgbClr val="0D0D0D"/>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ja-JP"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78294" y="3216453"/>
            <a:ext cx="5541469" cy="1220847"/>
          </a:xfrm>
          <a:prstGeom prst="rect">
            <a:avLst/>
          </a:prstGeom>
        </p:spPr>
        <p:txBody>
          <a:bodyPr wrap="square">
            <a:spAutoFit/>
          </a:bodyPr>
          <a:lstStyle/>
          <a:p>
            <a:pPr marL="152400" marR="152400" indent="152400" algn="just">
              <a:lnSpc>
                <a:spcPts val="2200"/>
              </a:lnSpc>
              <a:spcAft>
                <a:spcPts val="0"/>
              </a:spcAft>
            </a:pPr>
            <a:r>
              <a:rPr lang="ja-JP" altLang="ja-JP" kern="100" dirty="0">
                <a:latin typeface="Meiryo UI" panose="020B0604030504040204" pitchFamily="50" charset="-128"/>
                <a:ea typeface="Meiryo UI" panose="020B0604030504040204" pitchFamily="50" charset="-128"/>
                <a:cs typeface="Meiryo UI" panose="020B0604030504040204" pitchFamily="50" charset="-128"/>
              </a:rPr>
              <a:t>耐震診断義務</a:t>
            </a:r>
            <a:r>
              <a:rPr lang="ja-JP"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付け対象路線の沿道にある昭和</a:t>
            </a:r>
            <a:r>
              <a:rPr lang="en-US"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56</a:t>
            </a:r>
            <a:r>
              <a:rPr lang="ja-JP"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5</a:t>
            </a:r>
            <a:r>
              <a:rPr lang="ja-JP"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31</a:t>
            </a:r>
            <a:r>
              <a:rPr lang="ja-JP"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日以前に着工した建築物で、同法施行令第</a:t>
            </a:r>
            <a:r>
              <a:rPr lang="en-US"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4</a:t>
            </a:r>
            <a:r>
              <a:rPr lang="ja-JP"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条第</a:t>
            </a:r>
            <a:r>
              <a:rPr lang="en-US"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1</a:t>
            </a:r>
            <a:r>
              <a:rPr lang="ja-JP"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号で定める倒壊時に道路を閉塞する可能性が</a:t>
            </a:r>
            <a:r>
              <a:rPr lang="ja-JP" altLang="ja-JP" kern="100" dirty="0" smtClean="0">
                <a:solidFill>
                  <a:srgbClr val="0F243E"/>
                </a:solidFill>
                <a:latin typeface="Meiryo UI" panose="020B0604030504040204" pitchFamily="50" charset="-128"/>
                <a:ea typeface="Meiryo UI" panose="020B0604030504040204" pitchFamily="50" charset="-128"/>
                <a:cs typeface="Meiryo UI" panose="020B0604030504040204" pitchFamily="50" charset="-128"/>
              </a:rPr>
              <a:t>ある</a:t>
            </a:r>
            <a:r>
              <a:rPr lang="ja-JP" altLang="en-US" kern="100" dirty="0" smtClean="0">
                <a:solidFill>
                  <a:srgbClr val="0F243E"/>
                </a:solidFill>
                <a:latin typeface="Meiryo UI" panose="020B0604030504040204" pitchFamily="50" charset="-128"/>
                <a:ea typeface="Meiryo UI" panose="020B0604030504040204" pitchFamily="50" charset="-128"/>
                <a:cs typeface="Meiryo UI" panose="020B0604030504040204" pitchFamily="50" charset="-128"/>
              </a:rPr>
              <a:t>も</a:t>
            </a:r>
            <a:r>
              <a:rPr lang="ja-JP" altLang="en-US"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kern="100" dirty="0" smtClean="0">
                <a:solidFill>
                  <a:srgbClr val="0F243E"/>
                </a:solidFill>
                <a:latin typeface="Meiryo UI" panose="020B0604030504040204" pitchFamily="50" charset="-128"/>
                <a:ea typeface="Meiryo UI" panose="020B0604030504040204" pitchFamily="50" charset="-128"/>
                <a:cs typeface="Meiryo UI" panose="020B0604030504040204" pitchFamily="50" charset="-128"/>
              </a:rPr>
              <a:t>が</a:t>
            </a:r>
            <a:r>
              <a:rPr lang="ja-JP" altLang="ja-JP" kern="100" dirty="0">
                <a:solidFill>
                  <a:srgbClr val="0F243E"/>
                </a:solidFill>
                <a:latin typeface="Meiryo UI" panose="020B0604030504040204" pitchFamily="50" charset="-128"/>
                <a:ea typeface="Meiryo UI" panose="020B0604030504040204" pitchFamily="50" charset="-128"/>
                <a:cs typeface="Meiryo UI" panose="020B0604030504040204" pitchFamily="50" charset="-128"/>
              </a:rPr>
              <a:t>対象と</a:t>
            </a:r>
            <a:r>
              <a:rPr lang="ja-JP" altLang="ja-JP" kern="100" dirty="0" smtClean="0">
                <a:solidFill>
                  <a:srgbClr val="0F243E"/>
                </a:solidFill>
                <a:latin typeface="Meiryo UI" panose="020B0604030504040204" pitchFamily="50" charset="-128"/>
                <a:ea typeface="Meiryo UI" panose="020B0604030504040204" pitchFamily="50" charset="-128"/>
                <a:cs typeface="Meiryo UI" panose="020B0604030504040204" pitchFamily="50" charset="-128"/>
              </a:rPr>
              <a:t>なる。</a:t>
            </a:r>
            <a:endParaRPr lang="ja-JP" altLang="ja-JP"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pic>
        <p:nvPicPr>
          <p:cNvPr id="33" name="図 32" descr="道路幅員が12ｍを超える場合の対象となる建築物の高さの考え方が示されています。" title="道路幅員が12ｍを超える場合"/>
          <p:cNvPicPr/>
          <p:nvPr/>
        </p:nvPicPr>
        <p:blipFill rotWithShape="1">
          <a:blip r:embed="rId2">
            <a:extLst>
              <a:ext uri="{28A0092B-C50C-407E-A947-70E740481C1C}">
                <a14:useLocalDpi xmlns:a14="http://schemas.microsoft.com/office/drawing/2010/main" val="0"/>
              </a:ext>
            </a:extLst>
          </a:blip>
          <a:srcRect l="2355" t="13769" r="2038" b="1972"/>
          <a:stretch/>
        </p:blipFill>
        <p:spPr bwMode="auto">
          <a:xfrm>
            <a:off x="6047878" y="2448701"/>
            <a:ext cx="2438163" cy="2029102"/>
          </a:xfrm>
          <a:prstGeom prst="rect">
            <a:avLst/>
          </a:prstGeom>
          <a:noFill/>
          <a:ln w="9525"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a:ext>
          </a:extLst>
        </p:spPr>
      </p:pic>
      <p:sp>
        <p:nvSpPr>
          <p:cNvPr id="12" name="正方形/長方形 11"/>
          <p:cNvSpPr/>
          <p:nvPr/>
        </p:nvSpPr>
        <p:spPr>
          <a:xfrm>
            <a:off x="0" y="2866742"/>
            <a:ext cx="5091318" cy="349711"/>
          </a:xfrm>
          <a:prstGeom prst="rect">
            <a:avLst/>
          </a:prstGeom>
        </p:spPr>
        <p:txBody>
          <a:bodyPr wrap="square">
            <a:spAutoFit/>
          </a:bodyPr>
          <a:lstStyle/>
          <a:p>
            <a:pPr marL="152400" marR="152400" indent="152400" algn="just">
              <a:lnSpc>
                <a:spcPts val="2200"/>
              </a:lnSpc>
              <a:spcAft>
                <a:spcPts val="0"/>
              </a:spcAft>
            </a:pPr>
            <a:r>
              <a:rPr lang="en-US" altLang="ja-JP"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smtClean="0">
                <a:latin typeface="Meiryo UI" panose="020B0604030504040204" pitchFamily="50" charset="-128"/>
                <a:ea typeface="Meiryo UI" panose="020B0604030504040204" pitchFamily="50" charset="-128"/>
                <a:cs typeface="Meiryo UI" panose="020B0604030504040204" pitchFamily="50" charset="-128"/>
              </a:rPr>
              <a:t>対象建築物</a:t>
            </a:r>
            <a:r>
              <a:rPr lang="en-US" altLang="ja-JP" b="1"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b="1"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38167" y="5159918"/>
            <a:ext cx="2495001" cy="374461"/>
          </a:xfrm>
          <a:prstGeom prst="rect">
            <a:avLst/>
          </a:prstGeom>
        </p:spPr>
        <p:txBody>
          <a:bodyPr wrap="square">
            <a:spAutoFit/>
          </a:bodyPr>
          <a:lstStyle/>
          <a:p>
            <a:pPr marL="152400" marR="152400" indent="152400" algn="just">
              <a:lnSpc>
                <a:spcPts val="2200"/>
              </a:lnSpc>
              <a:spcAft>
                <a:spcPts val="0"/>
              </a:spcAft>
            </a:pPr>
            <a:r>
              <a:rPr lang="ja-JP" altLang="en-US"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耐震化</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の目標　</a:t>
            </a:r>
            <a:endParaRPr lang="ja-JP" altLang="ja-JP"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38167" y="5978552"/>
            <a:ext cx="3512432" cy="374461"/>
          </a:xfrm>
          <a:prstGeom prst="rect">
            <a:avLst/>
          </a:prstGeom>
        </p:spPr>
        <p:txBody>
          <a:bodyPr wrap="square">
            <a:spAutoFit/>
          </a:bodyPr>
          <a:lstStyle/>
          <a:p>
            <a:pPr marL="152400" marR="152400" indent="152400" algn="just">
              <a:lnSpc>
                <a:spcPts val="2200"/>
              </a:lnSpc>
              <a:spcAft>
                <a:spcPts val="0"/>
              </a:spcAft>
            </a:pPr>
            <a:r>
              <a:rPr lang="ja-JP" altLang="en-US"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目標</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達成</a:t>
            </a:r>
            <a:r>
              <a:rPr lang="ja-JP" altLang="en-US" kern="100" dirty="0" smtClean="0">
                <a:latin typeface="Meiryo UI" panose="020B0604030504040204" pitchFamily="50" charset="-128"/>
                <a:ea typeface="Meiryo UI" panose="020B0604030504040204" pitchFamily="50" charset="-128"/>
                <a:cs typeface="Meiryo UI" panose="020B0604030504040204" pitchFamily="50" charset="-128"/>
              </a:rPr>
              <a:t>のための取組み　</a:t>
            </a:r>
            <a:endParaRPr lang="ja-JP" altLang="ja-JP"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3326912" y="5903386"/>
            <a:ext cx="4879323" cy="619060"/>
          </a:xfrm>
          <a:prstGeom prst="roundRect">
            <a:avLst>
              <a:gd name="adj" fmla="val 9364"/>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0" bIns="45720" numCol="1" spcCol="0" rtlCol="0" fromWordArt="0" anchor="t" anchorCtr="0" forceAA="0" compatLnSpc="1">
            <a:prstTxWarp prst="textNoShape">
              <a:avLst/>
            </a:prstTxWarp>
            <a:noAutofit/>
          </a:bodyPr>
          <a:lstStyle/>
          <a:p>
            <a:pPr marL="76200" marR="76200" indent="152400" algn="l">
              <a:lnSpc>
                <a:spcPts val="2200"/>
              </a:lnSpc>
              <a:spcAft>
                <a:spcPts val="0"/>
              </a:spcAft>
            </a:pP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所有者</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の実態に適応した実効力のある　　</a:t>
            </a:r>
            <a:endPar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6200" marR="76200" indent="152400" algn="l">
              <a:lnSpc>
                <a:spcPts val="2200"/>
              </a:lnSpc>
              <a:spcAft>
                <a:spcPts val="0"/>
              </a:spcAft>
            </a:pP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支援策の検討</a:t>
            </a:r>
            <a:endParaRPr lang="ja-JP"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1713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0" y="242149"/>
            <a:ext cx="8782050" cy="848364"/>
          </a:xfrm>
        </p:spPr>
        <p:txBody>
          <a:bodyPr/>
          <a:lstStyle/>
          <a:p>
            <a:r>
              <a:rPr lang="ja-JP" altLang="en-US" dirty="0" smtClean="0"/>
              <a:t>１．現状と取組み　（２）指定・公表の状況</a:t>
            </a:r>
            <a:endParaRPr lang="ja-JP" altLang="ja-JP"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10400" y="6555613"/>
            <a:ext cx="2133600" cy="287337"/>
          </a:xfrm>
        </p:spPr>
        <p:txBody>
          <a:bodyPr/>
          <a:lstStyle/>
          <a:p>
            <a:pPr>
              <a:defRPr/>
            </a:pPr>
            <a:fld id="{1BDB6D7F-53AA-4455-8AD0-F9E52A4623CB}" type="slidenum">
              <a:rPr lang="en-US" altLang="ja-JP" smtClean="0"/>
              <a:pPr>
                <a:defRPr/>
              </a:pPr>
              <a:t>2</a:t>
            </a:fld>
            <a:endParaRPr lang="en-US" altLang="ja-JP" dirty="0"/>
          </a:p>
        </p:txBody>
      </p:sp>
      <p:sp>
        <p:nvSpPr>
          <p:cNvPr id="16" name="タイトル 1"/>
          <p:cNvSpPr txBox="1">
            <a:spLocks/>
          </p:cNvSpPr>
          <p:nvPr/>
        </p:nvSpPr>
        <p:spPr>
          <a:xfrm>
            <a:off x="52507" y="3024"/>
            <a:ext cx="7019925" cy="831318"/>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endParaRPr lang="ja-JP" altLang="en-US" kern="0" dirty="0" smtClean="0"/>
          </a:p>
        </p:txBody>
      </p:sp>
      <p:sp>
        <p:nvSpPr>
          <p:cNvPr id="30" name="Text Box 1233"/>
          <p:cNvSpPr txBox="1">
            <a:spLocks noChangeArrowheads="1"/>
          </p:cNvSpPr>
          <p:nvPr/>
        </p:nvSpPr>
        <p:spPr bwMode="auto">
          <a:xfrm>
            <a:off x="78107" y="2003337"/>
            <a:ext cx="4570093" cy="331625"/>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sz="1600" dirty="0" smtClean="0">
                <a:solidFill>
                  <a:schemeClr val="bg1"/>
                </a:solidFill>
                <a:latin typeface="+mj-ea"/>
                <a:ea typeface="+mj-ea"/>
              </a:rPr>
              <a:t>大阪府の状況</a:t>
            </a:r>
            <a:endParaRPr lang="ja-JP" altLang="en-US" sz="1600" dirty="0">
              <a:solidFill>
                <a:schemeClr val="bg1"/>
              </a:solidFill>
              <a:latin typeface="+mj-ea"/>
              <a:ea typeface="+mj-ea"/>
            </a:endParaRPr>
          </a:p>
        </p:txBody>
      </p:sp>
      <p:sp>
        <p:nvSpPr>
          <p:cNvPr id="23" name="正方形/長方形 22"/>
          <p:cNvSpPr/>
          <p:nvPr/>
        </p:nvSpPr>
        <p:spPr>
          <a:xfrm>
            <a:off x="3301365" y="2080899"/>
            <a:ext cx="1346835" cy="246221"/>
          </a:xfrm>
          <a:prstGeom prst="rect">
            <a:avLst/>
          </a:prstGeom>
        </p:spPr>
        <p:txBody>
          <a:bodyPr wrap="square" anchor="b">
            <a:spAutoFit/>
          </a:bodyPr>
          <a:lstStyle/>
          <a:p>
            <a:pPr algn="r">
              <a:spcBef>
                <a:spcPts val="3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月時点</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Text Box 1233"/>
          <p:cNvSpPr txBox="1">
            <a:spLocks noChangeArrowheads="1"/>
          </p:cNvSpPr>
          <p:nvPr/>
        </p:nvSpPr>
        <p:spPr bwMode="auto">
          <a:xfrm>
            <a:off x="78107" y="996554"/>
            <a:ext cx="8975740" cy="331625"/>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sz="1600" kern="0" dirty="0" smtClean="0">
                <a:solidFill>
                  <a:sysClr val="window" lastClr="FFFFFF"/>
                </a:solidFill>
                <a:latin typeface="HGP創英角ｺﾞｼｯｸUB" pitchFamily="50" charset="-128"/>
                <a:ea typeface="HGP創英角ｺﾞｼｯｸUB" pitchFamily="50" charset="-128"/>
              </a:rPr>
              <a:t>都道府県の指定・公表状況</a:t>
            </a:r>
            <a:endParaRPr kumimoji="0" lang="en-US" altLang="ja-JP" sz="1600" kern="0" spc="-150" dirty="0">
              <a:solidFill>
                <a:sysClr val="window" lastClr="FFFFFF"/>
              </a:solidFill>
              <a:latin typeface="HGP創英角ｺﾞｼｯｸUB" pitchFamily="50" charset="-128"/>
              <a:ea typeface="HGP創英角ｺﾞｼｯｸUB"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087417306"/>
              </p:ext>
            </p:extLst>
          </p:nvPr>
        </p:nvGraphicFramePr>
        <p:xfrm>
          <a:off x="87632" y="1392225"/>
          <a:ext cx="4532112" cy="548640"/>
        </p:xfrm>
        <a:graphic>
          <a:graphicData uri="http://schemas.openxmlformats.org/drawingml/2006/table">
            <a:tbl>
              <a:tblPr firstCol="1" bandRow="1">
                <a:tableStyleId>{5C22544A-7EE6-4342-B048-85BDC9FD1C3A}</a:tableStyleId>
              </a:tblPr>
              <a:tblGrid>
                <a:gridCol w="1875900">
                  <a:extLst>
                    <a:ext uri="{9D8B030D-6E8A-4147-A177-3AD203B41FA5}">
                      <a16:colId xmlns:a16="http://schemas.microsoft.com/office/drawing/2014/main" val="20000"/>
                    </a:ext>
                  </a:extLst>
                </a:gridCol>
                <a:gridCol w="2656212">
                  <a:extLst>
                    <a:ext uri="{9D8B030D-6E8A-4147-A177-3AD203B41FA5}">
                      <a16:colId xmlns:a16="http://schemas.microsoft.com/office/drawing/2014/main" val="20001"/>
                    </a:ext>
                  </a:extLst>
                </a:gridCol>
              </a:tblGrid>
              <a:tr h="188281">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避難路の指定</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都府県</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709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診断結果の公表</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２都府　（東京都、大阪府）</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4" name="Text Box 1233"/>
          <p:cNvSpPr txBox="1">
            <a:spLocks noChangeArrowheads="1"/>
          </p:cNvSpPr>
          <p:nvPr/>
        </p:nvSpPr>
        <p:spPr bwMode="auto">
          <a:xfrm>
            <a:off x="4784775" y="2003336"/>
            <a:ext cx="4269072" cy="331625"/>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en-US" altLang="ja-JP" sz="1600" dirty="0" smtClean="0">
                <a:solidFill>
                  <a:schemeClr val="bg1"/>
                </a:solidFill>
                <a:latin typeface="+mj-ea"/>
                <a:ea typeface="+mj-ea"/>
              </a:rPr>
              <a:t>【</a:t>
            </a:r>
            <a:r>
              <a:rPr lang="ja-JP" altLang="en-US" sz="1600" dirty="0" smtClean="0">
                <a:solidFill>
                  <a:schemeClr val="bg1"/>
                </a:solidFill>
                <a:latin typeface="+mj-ea"/>
                <a:ea typeface="+mj-ea"/>
              </a:rPr>
              <a:t>参考</a:t>
            </a:r>
            <a:r>
              <a:rPr lang="en-US" altLang="ja-JP" sz="1600" dirty="0" smtClean="0">
                <a:solidFill>
                  <a:schemeClr val="bg1"/>
                </a:solidFill>
                <a:latin typeface="+mj-ea"/>
                <a:ea typeface="+mj-ea"/>
              </a:rPr>
              <a:t>】</a:t>
            </a:r>
            <a:r>
              <a:rPr lang="ja-JP" altLang="en-US" sz="1600" dirty="0">
                <a:solidFill>
                  <a:schemeClr val="bg1"/>
                </a:solidFill>
                <a:latin typeface="+mj-ea"/>
                <a:ea typeface="+mj-ea"/>
              </a:rPr>
              <a:t>東京都</a:t>
            </a:r>
            <a:r>
              <a:rPr lang="ja-JP" altLang="en-US" sz="1600" dirty="0" smtClean="0">
                <a:solidFill>
                  <a:schemeClr val="bg1"/>
                </a:solidFill>
                <a:latin typeface="+mj-ea"/>
                <a:ea typeface="+mj-ea"/>
              </a:rPr>
              <a:t>の状況</a:t>
            </a:r>
            <a:endParaRPr lang="ja-JP" altLang="en-US" sz="1600" dirty="0">
              <a:solidFill>
                <a:schemeClr val="bg1"/>
              </a:solidFill>
              <a:latin typeface="+mj-ea"/>
              <a:ea typeface="+mj-ea"/>
            </a:endParaRPr>
          </a:p>
        </p:txBody>
      </p:sp>
      <p:graphicFrame>
        <p:nvGraphicFramePr>
          <p:cNvPr id="25" name="表 24"/>
          <p:cNvGraphicFramePr>
            <a:graphicFrameLocks noGrp="1"/>
          </p:cNvGraphicFramePr>
          <p:nvPr>
            <p:extLst>
              <p:ext uri="{D42A27DB-BD31-4B8C-83A1-F6EECF244321}">
                <p14:modId xmlns:p14="http://schemas.microsoft.com/office/powerpoint/2010/main" val="3865874313"/>
              </p:ext>
            </p:extLst>
          </p:nvPr>
        </p:nvGraphicFramePr>
        <p:xfrm>
          <a:off x="4784775" y="2401637"/>
          <a:ext cx="4269073" cy="4252045"/>
        </p:xfrm>
        <a:graphic>
          <a:graphicData uri="http://schemas.openxmlformats.org/drawingml/2006/table">
            <a:tbl>
              <a:tblPr firstCol="1" bandRow="1">
                <a:tableStyleId>{5940675A-B579-460E-94D1-54222C63F5DA}</a:tableStyleId>
              </a:tblPr>
              <a:tblGrid>
                <a:gridCol w="357001">
                  <a:extLst>
                    <a:ext uri="{9D8B030D-6E8A-4147-A177-3AD203B41FA5}">
                      <a16:colId xmlns:a16="http://schemas.microsoft.com/office/drawing/2014/main" val="20000"/>
                    </a:ext>
                  </a:extLst>
                </a:gridCol>
                <a:gridCol w="1591790">
                  <a:extLst>
                    <a:ext uri="{9D8B030D-6E8A-4147-A177-3AD203B41FA5}">
                      <a16:colId xmlns:a16="http://schemas.microsoft.com/office/drawing/2014/main" val="20001"/>
                    </a:ext>
                  </a:extLst>
                </a:gridCol>
                <a:gridCol w="1160141">
                  <a:extLst>
                    <a:ext uri="{9D8B030D-6E8A-4147-A177-3AD203B41FA5}">
                      <a16:colId xmlns:a16="http://schemas.microsoft.com/office/drawing/2014/main" val="20002"/>
                    </a:ext>
                  </a:extLst>
                </a:gridCol>
                <a:gridCol w="1160141">
                  <a:extLst>
                    <a:ext uri="{9D8B030D-6E8A-4147-A177-3AD203B41FA5}">
                      <a16:colId xmlns:a16="http://schemas.microsoft.com/office/drawing/2014/main" val="20003"/>
                    </a:ext>
                  </a:extLst>
                </a:gridCol>
              </a:tblGrid>
              <a:tr h="262388">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指定日</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solidFill>
                      <a:schemeClr val="accent1"/>
                    </a:solidFill>
                  </a:tcPr>
                </a:tc>
                <a:tc hMerge="1">
                  <a:txBody>
                    <a:bodyPr/>
                    <a:lstStyle/>
                    <a:p>
                      <a:endParaRPr kumimoji="1" lang="ja-JP" altLang="en-US" dirty="0"/>
                    </a:p>
                  </a:txBody>
                  <a:tcPr>
                    <a:solidFill>
                      <a:schemeClr val="accent1"/>
                    </a:solidFill>
                  </a:tcPr>
                </a:tc>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　平成</a:t>
                      </a:r>
                      <a:r>
                        <a:rPr kumimoji="1" lang="en-US" altLang="ja-JP" sz="1100" dirty="0" smtClean="0">
                          <a:solidFill>
                            <a:schemeClr val="tx1"/>
                          </a:solidFill>
                        </a:rPr>
                        <a:t>26</a:t>
                      </a:r>
                      <a:r>
                        <a:rPr kumimoji="1" lang="ja-JP" altLang="en-US" sz="1100" dirty="0" smtClean="0">
                          <a:solidFill>
                            <a:schemeClr val="tx1"/>
                          </a:solidFill>
                        </a:rPr>
                        <a:t>年</a:t>
                      </a:r>
                      <a:r>
                        <a:rPr kumimoji="1" lang="en-US" altLang="ja-JP" sz="1100" dirty="0" smtClean="0">
                          <a:solidFill>
                            <a:schemeClr val="tx1"/>
                          </a:solidFill>
                        </a:rPr>
                        <a:t>4</a:t>
                      </a:r>
                      <a:r>
                        <a:rPr kumimoji="1" lang="ja-JP" altLang="en-US" sz="1100" dirty="0" smtClean="0">
                          <a:solidFill>
                            <a:schemeClr val="tx1"/>
                          </a:solidFill>
                        </a:rPr>
                        <a:t>月</a:t>
                      </a:r>
                      <a:r>
                        <a:rPr kumimoji="1" lang="en-US" altLang="ja-JP" sz="1100" dirty="0" smtClean="0">
                          <a:solidFill>
                            <a:schemeClr val="tx1"/>
                          </a:solidFill>
                        </a:rPr>
                        <a:t>※</a:t>
                      </a:r>
                      <a:endParaRPr kumimoji="1" lang="ja-JP" altLang="en-US" sz="1100" dirty="0" smtClean="0">
                        <a:solidFill>
                          <a:schemeClr val="tx1"/>
                        </a:solidFill>
                      </a:endParaRPr>
                    </a:p>
                  </a:txBody>
                  <a:tcPr anchor="ctr">
                    <a:lnT w="38100" cap="flat" cmpd="sng" algn="ctr">
                      <a:solidFill>
                        <a:schemeClr val="tx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0000"/>
                  </a:ext>
                </a:extLst>
              </a:tr>
              <a:tr h="262388">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指定道路延長</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1"/>
                    </a:solidFill>
                  </a:tcPr>
                </a:tc>
                <a:tc hMerge="1">
                  <a:txBody>
                    <a:bodyPr/>
                    <a:lstStyle/>
                    <a:p>
                      <a:endParaRPr kumimoji="1" lang="ja-JP" altLang="en-US" dirty="0"/>
                    </a:p>
                  </a:txBody>
                  <a:tcPr>
                    <a:solidFill>
                      <a:schemeClr val="accent1"/>
                    </a:solidFill>
                  </a:tcPr>
                </a:tc>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t>　約</a:t>
                      </a:r>
                      <a:r>
                        <a:rPr kumimoji="1" lang="en-US" altLang="ja-JP" sz="1100" dirty="0" smtClean="0"/>
                        <a:t>1,000km</a:t>
                      </a:r>
                      <a:endParaRPr kumimoji="1" lang="ja-JP" altLang="en-US" sz="1100" dirty="0" smtClean="0"/>
                    </a:p>
                  </a:txBody>
                  <a:tcPr anchor="ctr"/>
                </a:tc>
                <a:tc hMerge="1">
                  <a:txBody>
                    <a:bodyPr/>
                    <a:lstStyle/>
                    <a:p>
                      <a:endParaRPr kumimoji="1" lang="ja-JP" altLang="en-US"/>
                    </a:p>
                  </a:txBody>
                  <a:tcPr/>
                </a:tc>
                <a:extLst>
                  <a:ext uri="{0D108BD9-81ED-4DB2-BD59-A6C34878D82A}">
                    <a16:rowId xmlns:a16="http://schemas.microsoft.com/office/drawing/2014/main" val="10001"/>
                  </a:ext>
                </a:extLst>
              </a:tr>
              <a:tr h="262388">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義務付け対象建物数</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1"/>
                    </a:solidFill>
                  </a:tcPr>
                </a:tc>
                <a:tc hMerge="1">
                  <a:txBody>
                    <a:bodyPr/>
                    <a:lstStyle/>
                    <a:p>
                      <a:endParaRPr kumimoji="1" lang="ja-JP" altLang="en-US" dirty="0"/>
                    </a:p>
                  </a:txBody>
                  <a:tcPr>
                    <a:solidFill>
                      <a:schemeClr val="accent1"/>
                    </a:solidFill>
                  </a:tcPr>
                </a:tc>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t>　</a:t>
                      </a:r>
                      <a:r>
                        <a:rPr kumimoji="1" lang="en-US" altLang="ja-JP" sz="1100" dirty="0" smtClean="0"/>
                        <a:t>4,837</a:t>
                      </a:r>
                      <a:r>
                        <a:rPr kumimoji="1" lang="ja-JP" altLang="en-US" sz="1100" dirty="0" smtClean="0"/>
                        <a:t>棟</a:t>
                      </a:r>
                    </a:p>
                  </a:txBody>
                  <a:tcPr anchor="ctr"/>
                </a:tc>
                <a:tc hMerge="1">
                  <a:txBody>
                    <a:bodyPr/>
                    <a:lstStyle/>
                    <a:p>
                      <a:endParaRPr kumimoji="1" lang="ja-JP" altLang="en-US"/>
                    </a:p>
                  </a:txBody>
                  <a:tcPr/>
                </a:tc>
                <a:extLst>
                  <a:ext uri="{0D108BD9-81ED-4DB2-BD59-A6C34878D82A}">
                    <a16:rowId xmlns:a16="http://schemas.microsoft.com/office/drawing/2014/main" val="10002"/>
                  </a:ext>
                </a:extLst>
              </a:tr>
              <a:tr h="262388">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報告期限</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1"/>
                    </a:solidFill>
                  </a:tcPr>
                </a:tc>
                <a:tc hMerge="1">
                  <a:txBody>
                    <a:bodyPr/>
                    <a:lstStyle/>
                    <a:p>
                      <a:endParaRPr kumimoji="1" lang="ja-JP" altLang="en-US" dirty="0"/>
                    </a:p>
                  </a:txBody>
                  <a:tcPr>
                    <a:solidFill>
                      <a:schemeClr val="accent1"/>
                    </a:solidFill>
                  </a:tcPr>
                </a:tc>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　平成</a:t>
                      </a:r>
                      <a:r>
                        <a:rPr kumimoji="1" lang="en-US" altLang="ja-JP" sz="1100" dirty="0" smtClean="0">
                          <a:solidFill>
                            <a:schemeClr val="tx1"/>
                          </a:solidFill>
                        </a:rPr>
                        <a:t>27</a:t>
                      </a:r>
                      <a:r>
                        <a:rPr kumimoji="1" lang="ja-JP" altLang="en-US" sz="1100" dirty="0" smtClean="0">
                          <a:solidFill>
                            <a:schemeClr val="tx1"/>
                          </a:solidFill>
                        </a:rPr>
                        <a:t>年</a:t>
                      </a:r>
                      <a:r>
                        <a:rPr kumimoji="1" lang="en-US" altLang="ja-JP" sz="1100" dirty="0" smtClean="0">
                          <a:solidFill>
                            <a:schemeClr val="tx1"/>
                          </a:solidFill>
                        </a:rPr>
                        <a:t>3</a:t>
                      </a:r>
                      <a:r>
                        <a:rPr kumimoji="1" lang="ja-JP" altLang="en-US" sz="1100" dirty="0" smtClean="0">
                          <a:solidFill>
                            <a:schemeClr val="tx1"/>
                          </a:solidFill>
                        </a:rPr>
                        <a:t>月</a:t>
                      </a:r>
                      <a:r>
                        <a:rPr kumimoji="1" lang="en-US" altLang="ja-JP" sz="1100" dirty="0" smtClean="0">
                          <a:solidFill>
                            <a:schemeClr val="tx1"/>
                          </a:solidFill>
                        </a:rPr>
                        <a:t>31</a:t>
                      </a:r>
                      <a:r>
                        <a:rPr kumimoji="1" lang="ja-JP" altLang="en-US" sz="1100" dirty="0" smtClean="0">
                          <a:solidFill>
                            <a:schemeClr val="tx1"/>
                          </a:solidFill>
                        </a:rPr>
                        <a:t>日</a:t>
                      </a:r>
                    </a:p>
                  </a:txBody>
                  <a:tcPr anchor="ctr"/>
                </a:tc>
                <a:tc hMerge="1">
                  <a:txBody>
                    <a:bodyPr/>
                    <a:lstStyle/>
                    <a:p>
                      <a:endParaRPr kumimoji="1" lang="ja-JP" altLang="en-US"/>
                    </a:p>
                  </a:txBody>
                  <a:tcPr/>
                </a:tc>
                <a:extLst>
                  <a:ext uri="{0D108BD9-81ED-4DB2-BD59-A6C34878D82A}">
                    <a16:rowId xmlns:a16="http://schemas.microsoft.com/office/drawing/2014/main" val="10003"/>
                  </a:ext>
                </a:extLst>
              </a:tr>
              <a:tr h="262388">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公表日</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381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dirty="0"/>
                    </a:p>
                  </a:txBody>
                  <a:tcPr>
                    <a:solidFill>
                      <a:schemeClr val="accent1"/>
                    </a:solidFill>
                  </a:tcPr>
                </a:tc>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rPr>
                        <a:t>　平成</a:t>
                      </a:r>
                      <a:r>
                        <a:rPr kumimoji="1" lang="en-US" altLang="ja-JP" sz="1100" dirty="0" smtClean="0">
                          <a:solidFill>
                            <a:schemeClr val="tx1"/>
                          </a:solidFill>
                        </a:rPr>
                        <a:t>30</a:t>
                      </a:r>
                      <a:r>
                        <a:rPr kumimoji="1" lang="ja-JP" altLang="en-US" sz="1100" dirty="0" smtClean="0">
                          <a:solidFill>
                            <a:schemeClr val="tx1"/>
                          </a:solidFill>
                        </a:rPr>
                        <a:t>年</a:t>
                      </a:r>
                      <a:r>
                        <a:rPr kumimoji="1" lang="en-US" altLang="ja-JP" sz="1100" dirty="0" smtClean="0">
                          <a:solidFill>
                            <a:schemeClr val="tx1"/>
                          </a:solidFill>
                        </a:rPr>
                        <a:t>3</a:t>
                      </a:r>
                      <a:r>
                        <a:rPr kumimoji="1" lang="ja-JP" altLang="en-US" sz="1100" dirty="0" smtClean="0">
                          <a:solidFill>
                            <a:schemeClr val="tx1"/>
                          </a:solidFill>
                        </a:rPr>
                        <a:t>月</a:t>
                      </a:r>
                      <a:r>
                        <a:rPr kumimoji="1" lang="en-US" altLang="ja-JP" sz="1100" dirty="0" smtClean="0">
                          <a:solidFill>
                            <a:schemeClr val="tx1"/>
                          </a:solidFill>
                        </a:rPr>
                        <a:t>29</a:t>
                      </a:r>
                      <a:r>
                        <a:rPr kumimoji="1" lang="ja-JP" altLang="en-US" sz="1100" dirty="0" smtClean="0">
                          <a:solidFill>
                            <a:schemeClr val="tx1"/>
                          </a:solidFill>
                        </a:rPr>
                        <a:t>日</a:t>
                      </a:r>
                    </a:p>
                  </a:txBody>
                  <a:tcPr anchor="ctr">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4"/>
                  </a:ext>
                </a:extLst>
              </a:tr>
              <a:tr h="262388">
                <a:tc rowSpan="8">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補助実績</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p>
                  </a:txBody>
                  <a:tcPr anchor="ctr">
                    <a:lnT w="38100" cap="flat" cmpd="sng" algn="ctr">
                      <a:solidFill>
                        <a:schemeClr val="tx1"/>
                      </a:solidFill>
                      <a:prstDash val="solid"/>
                      <a:round/>
                      <a:headEnd type="none" w="med" len="med"/>
                      <a:tailEnd type="none" w="med" len="med"/>
                    </a:lnT>
                    <a:solidFill>
                      <a:schemeClr val="accent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補強設計</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solidFill>
                      <a:schemeClr val="accent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耐震改修等</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solidFill>
                      <a:schemeClr val="accent1"/>
                    </a:solidFill>
                  </a:tcPr>
                </a:tc>
                <a:extLst>
                  <a:ext uri="{0D108BD9-81ED-4DB2-BD59-A6C34878D82A}">
                    <a16:rowId xmlns:a16="http://schemas.microsoft.com/office/drawing/2014/main" val="10005"/>
                  </a:ext>
                </a:extLst>
              </a:tr>
              <a:tr h="270079">
                <a:tc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ysDot"/>
                      <a:round/>
                      <a:headEnd type="none" w="med" len="med"/>
                      <a:tailEnd type="none" w="med" len="med"/>
                    </a:lnB>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259</a:t>
                      </a:r>
                    </a:p>
                  </a:txBody>
                  <a:tcPr anchor="ctr">
                    <a:lnB w="12700" cap="flat" cmpd="sng" algn="ctr">
                      <a:solidFill>
                        <a:schemeClr val="tx1"/>
                      </a:solidFill>
                      <a:prstDash val="sysDot"/>
                      <a:round/>
                      <a:headEnd type="none" w="med" len="med"/>
                      <a:tailEnd type="none" w="med" len="med"/>
                    </a:lnB>
                  </a:tcP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155</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6"/>
                  </a:ext>
                </a:extLst>
              </a:tr>
              <a:tr h="270079">
                <a:tc vMerge="1">
                  <a:txBody>
                    <a:bodyPr/>
                    <a:lstStyle/>
                    <a:p>
                      <a:endParaRPr kumimoji="1" lang="ja-JP" altLang="en-US"/>
                    </a:p>
                  </a:txBody>
                  <a:tcPr/>
                </a:tc>
                <a:tc>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309</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192</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7"/>
                  </a:ext>
                </a:extLst>
              </a:tr>
              <a:tr h="270079">
                <a:tc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182</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rPr>
                        <a:t>254</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8"/>
                  </a:ext>
                </a:extLst>
              </a:tr>
              <a:tr h="270079">
                <a:tc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195</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9"/>
                  </a:ext>
                </a:extLst>
              </a:tr>
              <a:tr h="270079">
                <a:tc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116</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10"/>
                  </a:ext>
                </a:extLst>
              </a:tr>
              <a:tr h="270079">
                <a:tc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109</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c>
                  <a:txBody>
                    <a:bodyPr/>
                    <a:lstStyle/>
                    <a:p>
                      <a:pPr algn="r"/>
                      <a:r>
                        <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rPr>
                        <a:t>134</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0011"/>
                  </a:ext>
                </a:extLst>
              </a:tr>
              <a:tr h="270079">
                <a:tc vMerge="1">
                  <a:txBody>
                    <a:bodyPr/>
                    <a:lstStyle/>
                    <a:p>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計</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B w="38100" cap="flat" cmpd="sng" algn="ctr">
                      <a:solidFill>
                        <a:schemeClr val="tx1"/>
                      </a:solidFill>
                      <a:prstDash val="solid"/>
                      <a:round/>
                      <a:headEnd type="none" w="med" len="med"/>
                      <a:tailEnd type="none" w="med" len="med"/>
                    </a:lnB>
                  </a:tcPr>
                </a:tc>
                <a:tc>
                  <a:txBody>
                    <a:bodyPr/>
                    <a:lstStyle/>
                    <a:p>
                      <a:pPr algn="r"/>
                      <a:r>
                        <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1,041</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38100" cap="flat" cmpd="sng" algn="ctr">
                      <a:solidFill>
                        <a:schemeClr val="tx1"/>
                      </a:solidFill>
                      <a:prstDash val="solid"/>
                      <a:round/>
                      <a:headEnd type="none" w="med" len="med"/>
                      <a:tailEnd type="none" w="med" len="med"/>
                    </a:lnB>
                  </a:tcPr>
                </a:tc>
                <a:tc>
                  <a:txBody>
                    <a:bodyPr/>
                    <a:lstStyle/>
                    <a:p>
                      <a:pPr algn="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1,052</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62388">
                <a:tc rowSpan="3">
                  <a:txBody>
                    <a:bodyPr/>
                    <a:lstStyle/>
                    <a:p>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現状</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solidFill>
                      <a:schemeClr val="accent1"/>
                    </a:solidFill>
                  </a:tcPr>
                </a:tc>
                <a:tc>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耐震性あり</a:t>
                      </a:r>
                    </a:p>
                  </a:txBody>
                  <a:tcPr anchor="ct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2,031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棟</a:t>
                      </a:r>
                    </a:p>
                  </a:txBody>
                  <a:tcPr anchor="ct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62388">
                <a:tc v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耐震性不足</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2,685</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棟</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62388">
                <a:tc v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未報告</a:t>
                      </a:r>
                    </a:p>
                  </a:txBody>
                  <a:tcPr anchor="ctr">
                    <a:lnT w="12700" cap="flat" cmpd="sng" algn="ctr">
                      <a:solidFill>
                        <a:schemeClr val="tx1"/>
                      </a:solidFill>
                      <a:prstDash val="solid"/>
                      <a:round/>
                      <a:headEnd type="none" w="med" len="med"/>
                      <a:tailEnd type="none" w="med" len="med"/>
                    </a:lnT>
                    <a:solidFill>
                      <a:schemeClr val="accent1"/>
                    </a:solidFill>
                  </a:tcPr>
                </a:tc>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棟</a:t>
                      </a: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graphicFrame>
        <p:nvGraphicFramePr>
          <p:cNvPr id="32" name="表 31"/>
          <p:cNvGraphicFramePr>
            <a:graphicFrameLocks noGrp="1"/>
          </p:cNvGraphicFramePr>
          <p:nvPr>
            <p:extLst>
              <p:ext uri="{D42A27DB-BD31-4B8C-83A1-F6EECF244321}">
                <p14:modId xmlns:p14="http://schemas.microsoft.com/office/powerpoint/2010/main" val="3570221756"/>
              </p:ext>
            </p:extLst>
          </p:nvPr>
        </p:nvGraphicFramePr>
        <p:xfrm>
          <a:off x="87633" y="2408102"/>
          <a:ext cx="4541517" cy="4236720"/>
        </p:xfrm>
        <a:graphic>
          <a:graphicData uri="http://schemas.openxmlformats.org/drawingml/2006/table">
            <a:tbl>
              <a:tblPr firstCol="1" bandRow="1">
                <a:tableStyleId>{5940675A-B579-460E-94D1-54222C63F5DA}</a:tableStyleId>
              </a:tblPr>
              <a:tblGrid>
                <a:gridCol w="383328">
                  <a:extLst>
                    <a:ext uri="{9D8B030D-6E8A-4147-A177-3AD203B41FA5}">
                      <a16:colId xmlns:a16="http://schemas.microsoft.com/office/drawing/2014/main" val="20000"/>
                    </a:ext>
                  </a:extLst>
                </a:gridCol>
                <a:gridCol w="1340208">
                  <a:extLst>
                    <a:ext uri="{9D8B030D-6E8A-4147-A177-3AD203B41FA5}">
                      <a16:colId xmlns:a16="http://schemas.microsoft.com/office/drawing/2014/main" val="20001"/>
                    </a:ext>
                  </a:extLst>
                </a:gridCol>
                <a:gridCol w="939327">
                  <a:extLst>
                    <a:ext uri="{9D8B030D-6E8A-4147-A177-3AD203B41FA5}">
                      <a16:colId xmlns:a16="http://schemas.microsoft.com/office/drawing/2014/main" val="20002"/>
                    </a:ext>
                  </a:extLst>
                </a:gridCol>
                <a:gridCol w="939327">
                  <a:extLst>
                    <a:ext uri="{9D8B030D-6E8A-4147-A177-3AD203B41FA5}">
                      <a16:colId xmlns:a16="http://schemas.microsoft.com/office/drawing/2014/main" val="20003"/>
                    </a:ext>
                  </a:extLst>
                </a:gridCol>
                <a:gridCol w="939327">
                  <a:extLst>
                    <a:ext uri="{9D8B030D-6E8A-4147-A177-3AD203B41FA5}">
                      <a16:colId xmlns:a16="http://schemas.microsoft.com/office/drawing/2014/main" val="20004"/>
                    </a:ext>
                  </a:extLst>
                </a:gridCol>
              </a:tblGrid>
              <a:tr h="211053">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指定日</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solidFill>
                      <a:schemeClr val="accent1"/>
                    </a:solidFill>
                  </a:tcPr>
                </a:tc>
                <a:tc hMerge="1">
                  <a:txBody>
                    <a:bodyPr/>
                    <a:lstStyle/>
                    <a:p>
                      <a:endParaRPr kumimoji="1" lang="ja-JP" altLang="en-US" dirty="0"/>
                    </a:p>
                  </a:txBody>
                  <a:tcPr>
                    <a:solidFill>
                      <a:schemeClr val="accent1"/>
                    </a:solidFill>
                  </a:tcPr>
                </a:tc>
                <a:tc gridSpan="3">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11053">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指定道路延長</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1"/>
                    </a:solidFill>
                  </a:tcPr>
                </a:tc>
                <a:tc hMerge="1">
                  <a:txBody>
                    <a:bodyPr/>
                    <a:lstStyle/>
                    <a:p>
                      <a:endParaRPr kumimoji="1" lang="ja-JP" altLang="en-US" dirty="0"/>
                    </a:p>
                  </a:txBody>
                  <a:tcPr>
                    <a:solidFill>
                      <a:schemeClr val="accent1"/>
                    </a:solidFill>
                  </a:tcPr>
                </a:tc>
                <a:tc gridSpan="3">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260km</a:t>
                      </a:r>
                      <a:endPar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11053">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義務付け対象建物数</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1"/>
                    </a:solidFill>
                  </a:tcPr>
                </a:tc>
                <a:tc hMerge="1">
                  <a:txBody>
                    <a:bodyPr/>
                    <a:lstStyle/>
                    <a:p>
                      <a:endParaRPr kumimoji="1" lang="ja-JP" altLang="en-US" dirty="0"/>
                    </a:p>
                  </a:txBody>
                  <a:tcPr>
                    <a:solidFill>
                      <a:schemeClr val="accent1"/>
                    </a:solidFill>
                  </a:tcPr>
                </a:tc>
                <a:tc gridSpan="3">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308</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211053">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報告期限</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1"/>
                    </a:solidFill>
                  </a:tcPr>
                </a:tc>
                <a:tc hMerge="1">
                  <a:txBody>
                    <a:bodyPr/>
                    <a:lstStyle/>
                    <a:p>
                      <a:endParaRPr kumimoji="1" lang="ja-JP" altLang="en-US" dirty="0"/>
                    </a:p>
                  </a:txBody>
                  <a:tcPr>
                    <a:solidFill>
                      <a:schemeClr val="accent1"/>
                    </a:solidFill>
                  </a:tcPr>
                </a:tc>
                <a:tc gridSpan="3">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211053">
                <a:tc gridSpan="2">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公表日</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381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dirty="0"/>
                    </a:p>
                  </a:txBody>
                  <a:tcPr>
                    <a:solidFill>
                      <a:schemeClr val="accent1"/>
                    </a:solidFill>
                  </a:tcPr>
                </a:tc>
                <a:tc gridSpan="3">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（大阪市域　平成</a:t>
                      </a:r>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7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211053">
                <a:tc rowSpan="8">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補助実績</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solidFill>
                  </a:tcPr>
                </a:tc>
                <a:tc rowSpan="2">
                  <a:txBody>
                    <a:bodyPr/>
                    <a:lstStyle/>
                    <a:p>
                      <a:pPr marL="0" marR="0" indent="0" algn="ctr"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p>
                  </a:txBody>
                  <a:tcPr anchor="ctr">
                    <a:lnT w="38100" cap="flat" cmpd="sng" algn="ctr">
                      <a:solidFill>
                        <a:schemeClr val="tx1"/>
                      </a:solidFill>
                      <a:prstDash val="solid"/>
                      <a:round/>
                      <a:headEnd type="none" w="med" len="med"/>
                      <a:tailEnd type="none" w="med" len="med"/>
                    </a:lnT>
                    <a:solidFill>
                      <a:schemeClr val="accent1"/>
                    </a:solidFill>
                  </a:tcPr>
                </a:tc>
                <a:tc rowSpan="2">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補強設計</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solidFill>
                      <a:schemeClr val="accent1"/>
                    </a:solidFill>
                  </a:tcPr>
                </a:tc>
                <a:tc grid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耐震改修・除却</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lnB w="12700" cmpd="sng">
                      <a:noFill/>
                    </a:lnB>
                    <a:solidFill>
                      <a:schemeClr val="accent1"/>
                    </a:solidFill>
                  </a:tcPr>
                </a:tc>
                <a:tc hMerge="1">
                  <a:txBody>
                    <a:bodyPr/>
                    <a:lstStyle/>
                    <a:p>
                      <a:endParaRPr kumimoji="1" lang="ja-JP" altLang="en-US" dirty="0"/>
                    </a:p>
                  </a:txBody>
                  <a:tcPr/>
                </a:tc>
                <a:extLst>
                  <a:ext uri="{0D108BD9-81ED-4DB2-BD59-A6C34878D82A}">
                    <a16:rowId xmlns:a16="http://schemas.microsoft.com/office/drawing/2014/main" val="10005"/>
                  </a:ext>
                </a:extLst>
              </a:tr>
              <a:tr h="0">
                <a:tc vMerge="1">
                  <a:txBody>
                    <a:bodyPr/>
                    <a:lstStyle/>
                    <a:p>
                      <a:endParaRPr kumimoji="1" lang="ja-JP" altLang="en-US"/>
                    </a:p>
                  </a:txBody>
                  <a:tcPr/>
                </a:tc>
                <a:tc vMerge="1">
                  <a:txBody>
                    <a:bodyPr/>
                    <a:lstStyle/>
                    <a:p>
                      <a:endParaRPr kumimoji="1" lang="ja-JP" altLang="en-US" dirty="0"/>
                    </a:p>
                  </a:txBody>
                  <a:tcPr>
                    <a:solidFill>
                      <a:schemeClr val="accent1"/>
                    </a:solidFill>
                  </a:tcPr>
                </a:tc>
                <a:tc vMerge="1">
                  <a:txBody>
                    <a:bodyPr/>
                    <a:lstStyle/>
                    <a:p>
                      <a:endParaRPr kumimoji="1" lang="ja-JP" altLang="en-US" dirty="0"/>
                    </a:p>
                  </a:txBody>
                  <a:tcPr/>
                </a:tc>
                <a:tc>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mpd="sng">
                      <a:noFill/>
                    </a:lnT>
                    <a:solidFill>
                      <a:schemeClr val="accent1"/>
                    </a:solidFill>
                  </a:tcPr>
                </a:tc>
                <a:tc>
                  <a:txBody>
                    <a:bodyPr/>
                    <a:lstStyle/>
                    <a:p>
                      <a:pPr algn="ct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耐震改修</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1"/>
                    </a:solidFill>
                  </a:tcPr>
                </a:tc>
                <a:extLst>
                  <a:ext uri="{0D108BD9-81ED-4DB2-BD59-A6C34878D82A}">
                    <a16:rowId xmlns:a16="http://schemas.microsoft.com/office/drawing/2014/main" val="10006"/>
                  </a:ext>
                </a:extLst>
              </a:tr>
              <a:tr h="127262">
                <a:tc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ysDot"/>
                      <a:round/>
                      <a:headEnd type="none" w="med" len="med"/>
                      <a:tailEnd type="none" w="med" len="med"/>
                    </a:lnB>
                  </a:tcPr>
                </a:tc>
                <a:tc>
                  <a:txBody>
                    <a:bodyPr/>
                    <a:lstStyle/>
                    <a:p>
                      <a:pPr algn="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ysDot"/>
                      <a:round/>
                      <a:headEnd type="none" w="med" len="med"/>
                      <a:tailEnd type="none" w="med" len="med"/>
                    </a:lnB>
                  </a:tcP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0</a:t>
                      </a:r>
                    </a:p>
                  </a:txBody>
                  <a:tcPr anchor="ctr">
                    <a:lnB w="12700" cap="flat" cmpd="sng" algn="ctr">
                      <a:solidFill>
                        <a:schemeClr val="tx1"/>
                      </a:solidFill>
                      <a:prstDash val="sysDot"/>
                      <a:round/>
                      <a:headEnd type="none" w="med" len="med"/>
                      <a:tailEnd type="none" w="med" len="med"/>
                    </a:lnB>
                  </a:tcPr>
                </a:tc>
                <a:tc>
                  <a:txBody>
                    <a:bodyPr/>
                    <a:lstStyle/>
                    <a:p>
                      <a:pPr algn="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7"/>
                  </a:ext>
                </a:extLst>
              </a:tr>
              <a:tr h="234503">
                <a:tc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０</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8"/>
                  </a:ext>
                </a:extLst>
              </a:tr>
              <a:tr h="234503">
                <a:tc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9"/>
                  </a:ext>
                </a:extLst>
              </a:tr>
              <a:tr h="234503">
                <a:tc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10"/>
                  </a:ext>
                </a:extLst>
              </a:tr>
              <a:tr h="234503">
                <a:tc vMerge="1">
                  <a:txBody>
                    <a:bodyPr/>
                    <a:lstStyle/>
                    <a:p>
                      <a:endParaRPr kumimoji="1" lang="ja-JP" altLang="en-US" dirty="0"/>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c>
                  <a:txBody>
                    <a:bodyPr/>
                    <a:lstStyle/>
                    <a:p>
                      <a:pPr algn="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６</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c>
                  <a:txBody>
                    <a:bodyPr/>
                    <a:lstStyle/>
                    <a:p>
                      <a:pPr algn="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0011"/>
                  </a:ext>
                </a:extLst>
              </a:tr>
              <a:tr h="234503">
                <a:tc vMerge="1">
                  <a:txBody>
                    <a:bodyPr/>
                    <a:lstStyle/>
                    <a:p>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計</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B w="38100" cap="flat" cmpd="sng" algn="ctr">
                      <a:solidFill>
                        <a:schemeClr val="tx1"/>
                      </a:solidFill>
                      <a:prstDash val="solid"/>
                      <a:round/>
                      <a:headEnd type="none" w="med" len="med"/>
                      <a:tailEnd type="none" w="med" len="med"/>
                    </a:lnB>
                  </a:tcPr>
                </a:tc>
                <a:tc>
                  <a:txBody>
                    <a:bodyPr/>
                    <a:lstStyle/>
                    <a:p>
                      <a:pPr algn="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１１</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38100" cap="flat" cmpd="sng" algn="ctr">
                      <a:solidFill>
                        <a:schemeClr val="tx1"/>
                      </a:solidFill>
                      <a:prstDash val="solid"/>
                      <a:round/>
                      <a:headEnd type="none" w="med" len="med"/>
                      <a:tailEnd type="none" w="med" len="med"/>
                    </a:lnB>
                  </a:tcPr>
                </a:tc>
                <a:tc>
                  <a:txBody>
                    <a:bodyPr/>
                    <a:lstStyle/>
                    <a:p>
                      <a:pPr algn="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B w="38100" cap="flat" cmpd="sng" algn="ctr">
                      <a:solidFill>
                        <a:schemeClr val="tx1"/>
                      </a:solidFill>
                      <a:prstDash val="solid"/>
                      <a:round/>
                      <a:headEnd type="none" w="med" len="med"/>
                      <a:tailEnd type="none" w="med" len="med"/>
                    </a:lnB>
                  </a:tcPr>
                </a:tc>
                <a:tc>
                  <a:txBody>
                    <a:bodyPr/>
                    <a:lstStyle/>
                    <a:p>
                      <a:pPr algn="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11053">
                <a:tc rowSpan="3">
                  <a:txBody>
                    <a:bodyPr/>
                    <a:lstStyle/>
                    <a:p>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現状</a:t>
                      </a:r>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solidFill>
                      <a:schemeClr val="accent1"/>
                    </a:solidFill>
                  </a:tcPr>
                </a:tc>
                <a:tc>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耐震性あり</a:t>
                      </a:r>
                    </a:p>
                  </a:txBody>
                  <a:tcPr anchor="ct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3">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棟</a:t>
                      </a:r>
                    </a:p>
                  </a:txBody>
                  <a:tcPr anchor="ct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11053">
                <a:tc v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耐震性不足</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3">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206</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棟</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11053">
                <a:tc v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未報告</a:t>
                      </a:r>
                    </a:p>
                  </a:txBody>
                  <a:tcPr anchor="ctr">
                    <a:lnT w="12700" cap="flat" cmpd="sng" algn="ctr">
                      <a:solidFill>
                        <a:schemeClr val="tx1"/>
                      </a:solidFill>
                      <a:prstDash val="solid"/>
                      <a:round/>
                      <a:headEnd type="none" w="med" len="med"/>
                      <a:tailEnd type="none" w="med" len="med"/>
                    </a:lnT>
                    <a:solidFill>
                      <a:schemeClr val="accent1"/>
                    </a:solidFill>
                  </a:tcPr>
                </a:tc>
                <a:tc gridSpan="3">
                  <a:txBody>
                    <a:bodyPr/>
                    <a:lstStyle/>
                    <a:p>
                      <a:pPr marL="0" marR="0" indent="0" algn="l" defTabSz="914278"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棟</a:t>
                      </a: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sz="11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
        <p:nvSpPr>
          <p:cNvPr id="22" name="正方形/長方形 21"/>
          <p:cNvSpPr/>
          <p:nvPr/>
        </p:nvSpPr>
        <p:spPr>
          <a:xfrm>
            <a:off x="7554016" y="2080675"/>
            <a:ext cx="1499831" cy="246221"/>
          </a:xfrm>
          <a:prstGeom prst="rect">
            <a:avLst/>
          </a:prstGeom>
        </p:spPr>
        <p:txBody>
          <a:bodyPr wrap="square" anchor="b">
            <a:spAutoFit/>
          </a:bodyPr>
          <a:lstStyle/>
          <a:p>
            <a:pPr algn="r">
              <a:spcBef>
                <a:spcPts val="3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月時点</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7355638" y="1071242"/>
            <a:ext cx="1698209" cy="246221"/>
          </a:xfrm>
          <a:prstGeom prst="rect">
            <a:avLst/>
          </a:prstGeom>
        </p:spPr>
        <p:txBody>
          <a:bodyPr wrap="square" anchor="b">
            <a:spAutoFit/>
          </a:bodyPr>
          <a:lstStyle/>
          <a:p>
            <a:pPr algn="r">
              <a:spcBef>
                <a:spcPts val="3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年４月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日時点</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2292440" y="6608132"/>
            <a:ext cx="6946810" cy="246221"/>
          </a:xfrm>
          <a:prstGeom prst="rect">
            <a:avLst/>
          </a:prstGeom>
        </p:spPr>
        <p:txBody>
          <a:bodyPr wrap="square" anchor="b">
            <a:spAutoFit/>
          </a:bodyPr>
          <a:lstStyle/>
          <a:p>
            <a:pPr>
              <a:spcBef>
                <a:spcPts val="300"/>
              </a:spcBef>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東京都では法律での避難路沿道の診断義務付けに先立って平成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年に条例により緊急輸送路での義務付け制度を設立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2015368236"/>
              </p:ext>
            </p:extLst>
          </p:nvPr>
        </p:nvGraphicFramePr>
        <p:xfrm>
          <a:off x="6196347" y="1458506"/>
          <a:ext cx="2706353" cy="487680"/>
        </p:xfrm>
        <a:graphic>
          <a:graphicData uri="http://schemas.openxmlformats.org/drawingml/2006/table">
            <a:tbl>
              <a:tblPr firstCol="1" bandRow="1">
                <a:tableStyleId>{5C22544A-7EE6-4342-B048-85BDC9FD1C3A}</a:tableStyleId>
              </a:tblPr>
              <a:tblGrid>
                <a:gridCol w="1120195">
                  <a:extLst>
                    <a:ext uri="{9D8B030D-6E8A-4147-A177-3AD203B41FA5}">
                      <a16:colId xmlns:a16="http://schemas.microsoft.com/office/drawing/2014/main" val="20000"/>
                    </a:ext>
                  </a:extLst>
                </a:gridCol>
                <a:gridCol w="1586158">
                  <a:extLst>
                    <a:ext uri="{9D8B030D-6E8A-4147-A177-3AD203B41FA5}">
                      <a16:colId xmlns:a16="http://schemas.microsoft.com/office/drawing/2014/main" val="20001"/>
                    </a:ext>
                  </a:extLst>
                </a:gridCol>
              </a:tblGrid>
              <a:tr h="188281">
                <a:tc>
                  <a:txBody>
                    <a:bodyPr/>
                    <a:lstStyle/>
                    <a:p>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避難路の指定</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市町（府内５市）</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7090">
                <a:tc>
                  <a:txBody>
                    <a:bodyPr/>
                    <a:lstStyle/>
                    <a:p>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診断結果の公表</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市町（府内２市）</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7" name="正方形/長方形 16"/>
          <p:cNvSpPr/>
          <p:nvPr/>
        </p:nvSpPr>
        <p:spPr>
          <a:xfrm>
            <a:off x="4765725" y="1400175"/>
            <a:ext cx="1626536" cy="246221"/>
          </a:xfrm>
          <a:prstGeom prst="rect">
            <a:avLst/>
          </a:prstGeom>
        </p:spPr>
        <p:txBody>
          <a:bodyPr wrap="square" anchor="b">
            <a:spAutoFit/>
          </a:bodyPr>
          <a:lstStyle/>
          <a:p>
            <a:pPr>
              <a:spcBef>
                <a:spcPts val="3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市町村の指定・公表状況</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大かっこ 4"/>
          <p:cNvSpPr/>
          <p:nvPr/>
        </p:nvSpPr>
        <p:spPr>
          <a:xfrm>
            <a:off x="4765725" y="1418510"/>
            <a:ext cx="4248000" cy="51951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012085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09954CD4-AF95-4C78-B160-84012AB9CEDB}" type="slidenum">
              <a:rPr lang="en-US" altLang="ja-JP" smtClean="0"/>
              <a:pPr>
                <a:defRPr/>
              </a:pPr>
              <a:t>3</a:t>
            </a:fld>
            <a:endParaRPr lang="en-US" altLang="ja-JP" dirty="0"/>
          </a:p>
        </p:txBody>
      </p:sp>
      <p:sp>
        <p:nvSpPr>
          <p:cNvPr id="7" name="タイトル 1"/>
          <p:cNvSpPr txBox="1">
            <a:spLocks/>
          </p:cNvSpPr>
          <p:nvPr/>
        </p:nvSpPr>
        <p:spPr>
          <a:xfrm>
            <a:off x="0" y="471663"/>
            <a:ext cx="70199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dirty="0" smtClean="0"/>
              <a:t>１．</a:t>
            </a:r>
            <a:r>
              <a:rPr lang="ja-JP" altLang="en-US" dirty="0"/>
              <a:t>現状と</a:t>
            </a:r>
            <a:r>
              <a:rPr lang="ja-JP" altLang="en-US" dirty="0" smtClean="0"/>
              <a:t>取組み　（３）改修等への補助制度</a:t>
            </a:r>
            <a:endParaRPr lang="ja-JP" altLang="en-US" kern="0" dirty="0"/>
          </a:p>
        </p:txBody>
      </p:sp>
      <p:sp>
        <p:nvSpPr>
          <p:cNvPr id="21" name="Text Box 1233"/>
          <p:cNvSpPr txBox="1">
            <a:spLocks noChangeArrowheads="1"/>
          </p:cNvSpPr>
          <p:nvPr/>
        </p:nvSpPr>
        <p:spPr bwMode="auto">
          <a:xfrm>
            <a:off x="64090" y="1072662"/>
            <a:ext cx="8927510"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dirty="0" smtClean="0">
                <a:solidFill>
                  <a:schemeClr val="bg1"/>
                </a:solidFill>
                <a:latin typeface="+mj-ea"/>
                <a:ea typeface="+mj-ea"/>
              </a:rPr>
              <a:t>現状の補助率（耐震改修費）</a:t>
            </a:r>
            <a:endParaRPr lang="ja-JP" altLang="en-US" dirty="0">
              <a:solidFill>
                <a:schemeClr val="bg1"/>
              </a:solidFill>
              <a:latin typeface="+mj-ea"/>
              <a:ea typeface="+mj-ea"/>
            </a:endParaRPr>
          </a:p>
        </p:txBody>
      </p:sp>
      <p:grpSp>
        <p:nvGrpSpPr>
          <p:cNvPr id="34" name="グループ化 33"/>
          <p:cNvGrpSpPr/>
          <p:nvPr/>
        </p:nvGrpSpPr>
        <p:grpSpPr>
          <a:xfrm>
            <a:off x="267549" y="1607696"/>
            <a:ext cx="5541155" cy="646331"/>
            <a:chOff x="3210450" y="4718552"/>
            <a:chExt cx="7940590" cy="726113"/>
          </a:xfrm>
        </p:grpSpPr>
        <p:sp>
          <p:nvSpPr>
            <p:cNvPr id="35" name="正方形/長方形 34"/>
            <p:cNvSpPr/>
            <p:nvPr/>
          </p:nvSpPr>
          <p:spPr bwMode="auto">
            <a:xfrm>
              <a:off x="3965740" y="4783270"/>
              <a:ext cx="2880000" cy="648000"/>
            </a:xfrm>
            <a:prstGeom prst="rect">
              <a:avLst/>
            </a:prstGeom>
            <a:solidFill>
              <a:srgbClr val="0070C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２／５</a:t>
              </a:r>
              <a:endPar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bwMode="auto">
            <a:xfrm>
              <a:off x="9243040" y="4783270"/>
              <a:ext cx="1908000" cy="648000"/>
            </a:xfrm>
            <a:prstGeom prst="rect">
              <a:avLst/>
            </a:pr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所有者</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4/15</a:t>
              </a:r>
            </a:p>
          </p:txBody>
        </p:sp>
        <p:sp>
          <p:nvSpPr>
            <p:cNvPr id="37" name="正方形/長方形 36"/>
            <p:cNvSpPr/>
            <p:nvPr/>
          </p:nvSpPr>
          <p:spPr bwMode="auto">
            <a:xfrm>
              <a:off x="6865490" y="4783270"/>
              <a:ext cx="2376000" cy="648000"/>
            </a:xfrm>
            <a:prstGeom prst="rect">
              <a:avLst/>
            </a:prstGeom>
            <a:solidFill>
              <a:schemeClr val="tx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１／３</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3210450" y="4718552"/>
              <a:ext cx="485155" cy="726113"/>
            </a:xfrm>
            <a:prstGeom prst="rect">
              <a:avLst/>
            </a:prstGeom>
            <a:noFill/>
          </p:spPr>
          <p:txBody>
            <a:bodyPr wrap="none" rtlCol="0">
              <a:spAutoFit/>
            </a:bodyPr>
            <a:lstStyle/>
            <a:p>
              <a:r>
                <a:rPr kumimoji="1" lang="ja-JP" altLang="en-US" sz="1200" b="1" dirty="0" smtClean="0"/>
                <a:t>国</a:t>
              </a:r>
              <a:endParaRPr kumimoji="1" lang="en-US" altLang="ja-JP" sz="1200" b="1" dirty="0" smtClean="0"/>
            </a:p>
            <a:p>
              <a:r>
                <a:rPr kumimoji="1" lang="ja-JP" altLang="en-US" sz="1200" b="1" dirty="0" smtClean="0"/>
                <a:t>制</a:t>
              </a:r>
              <a:endParaRPr kumimoji="1" lang="en-US" altLang="ja-JP" sz="1200" b="1" dirty="0" smtClean="0"/>
            </a:p>
            <a:p>
              <a:r>
                <a:rPr kumimoji="1" lang="ja-JP" altLang="en-US" sz="1200" b="1" dirty="0" smtClean="0"/>
                <a:t>度</a:t>
              </a:r>
              <a:endParaRPr kumimoji="1" lang="ja-JP" altLang="en-US" sz="1200" b="1" dirty="0"/>
            </a:p>
          </p:txBody>
        </p:sp>
      </p:grpSp>
      <p:grpSp>
        <p:nvGrpSpPr>
          <p:cNvPr id="41" name="グループ化 40"/>
          <p:cNvGrpSpPr/>
          <p:nvPr/>
        </p:nvGrpSpPr>
        <p:grpSpPr>
          <a:xfrm>
            <a:off x="748965" y="2428410"/>
            <a:ext cx="5044155" cy="810938"/>
            <a:chOff x="3931549" y="5673161"/>
            <a:chExt cx="7237690" cy="956599"/>
          </a:xfrm>
        </p:grpSpPr>
        <p:sp>
          <p:nvSpPr>
            <p:cNvPr id="42" name="正方形/長方形 41"/>
            <p:cNvSpPr/>
            <p:nvPr/>
          </p:nvSpPr>
          <p:spPr bwMode="auto">
            <a:xfrm>
              <a:off x="3965740" y="5981760"/>
              <a:ext cx="1440000" cy="648000"/>
            </a:xfrm>
            <a:prstGeom prst="rect">
              <a:avLst/>
            </a:prstGeom>
            <a:solidFill>
              <a:srgbClr val="0070C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国</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１／５</a:t>
              </a:r>
              <a:endPar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3931549" y="5673161"/>
              <a:ext cx="6614482" cy="308599"/>
            </a:xfrm>
            <a:prstGeom prst="rect">
              <a:avLst/>
            </a:prstGeom>
            <a:noFill/>
          </p:spPr>
          <p:txBody>
            <a:bodyPr wrap="square" rtlCol="0">
              <a:spAutoFit/>
            </a:bodyPr>
            <a:lstStyle/>
            <a:p>
              <a:r>
                <a:rPr kumimoji="1" lang="en-US" altLang="ja-JP" sz="1100" dirty="0" smtClean="0"/>
                <a:t>5,000</a:t>
              </a:r>
              <a:r>
                <a:rPr kumimoji="1" lang="ja-JP" altLang="en-US" sz="1100" dirty="0" smtClean="0"/>
                <a:t>㎡以下の建物</a:t>
              </a:r>
              <a:r>
                <a:rPr lang="ja-JP" altLang="en-US" sz="1100" dirty="0" smtClean="0"/>
                <a:t>・分譲マンション</a:t>
              </a:r>
              <a:endParaRPr kumimoji="1" lang="en-US" altLang="ja-JP" sz="1100" dirty="0" smtClean="0"/>
            </a:p>
          </p:txBody>
        </p:sp>
        <p:sp>
          <p:nvSpPr>
            <p:cNvPr id="45" name="正方形/長方形 44"/>
            <p:cNvSpPr/>
            <p:nvPr/>
          </p:nvSpPr>
          <p:spPr bwMode="auto">
            <a:xfrm>
              <a:off x="6597239" y="5981760"/>
              <a:ext cx="4572000" cy="648000"/>
            </a:xfrm>
            <a:prstGeom prst="rect">
              <a:avLst/>
            </a:pr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所有者</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p>
          </p:txBody>
        </p:sp>
        <p:sp>
          <p:nvSpPr>
            <p:cNvPr id="46" name="正方形/長方形 45"/>
            <p:cNvSpPr/>
            <p:nvPr/>
          </p:nvSpPr>
          <p:spPr bwMode="auto">
            <a:xfrm>
              <a:off x="5413026" y="5981760"/>
              <a:ext cx="1188000" cy="648000"/>
            </a:xfrm>
            <a:prstGeom prst="rect">
              <a:avLst/>
            </a:prstGeom>
            <a:solidFill>
              <a:schemeClr val="tx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9" name="グループ化 48"/>
          <p:cNvGrpSpPr/>
          <p:nvPr/>
        </p:nvGrpSpPr>
        <p:grpSpPr>
          <a:xfrm>
            <a:off x="780507" y="3477946"/>
            <a:ext cx="5028197" cy="552576"/>
            <a:chOff x="3968852" y="7160056"/>
            <a:chExt cx="7200387" cy="648000"/>
          </a:xfrm>
        </p:grpSpPr>
        <p:sp>
          <p:nvSpPr>
            <p:cNvPr id="50" name="正方形/長方形 49"/>
            <p:cNvSpPr/>
            <p:nvPr/>
          </p:nvSpPr>
          <p:spPr bwMode="auto">
            <a:xfrm>
              <a:off x="3968852" y="7160056"/>
              <a:ext cx="720000" cy="648000"/>
            </a:xfrm>
            <a:prstGeom prst="rect">
              <a:avLst/>
            </a:prstGeom>
            <a:solidFill>
              <a:srgbClr val="0070C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国</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p>
          </p:txBody>
        </p:sp>
        <p:sp>
          <p:nvSpPr>
            <p:cNvPr id="53" name="正方形/長方形 52"/>
            <p:cNvSpPr/>
            <p:nvPr/>
          </p:nvSpPr>
          <p:spPr bwMode="auto">
            <a:xfrm>
              <a:off x="5301239" y="7160056"/>
              <a:ext cx="5868000" cy="648000"/>
            </a:xfrm>
            <a:prstGeom prst="rect">
              <a:avLst/>
            </a:pr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所有者</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p>
          </p:txBody>
        </p:sp>
        <p:sp>
          <p:nvSpPr>
            <p:cNvPr id="54" name="正方形/長方形 53"/>
            <p:cNvSpPr/>
            <p:nvPr/>
          </p:nvSpPr>
          <p:spPr bwMode="auto">
            <a:xfrm>
              <a:off x="4701764" y="7160056"/>
              <a:ext cx="612000" cy="648000"/>
            </a:xfrm>
            <a:prstGeom prst="rect">
              <a:avLst/>
            </a:prstGeom>
            <a:solidFill>
              <a:schemeClr val="tx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p>
          </p:txBody>
        </p:sp>
      </p:grpSp>
      <p:sp>
        <p:nvSpPr>
          <p:cNvPr id="8" name="正方形/長方形 7"/>
          <p:cNvSpPr/>
          <p:nvPr/>
        </p:nvSpPr>
        <p:spPr>
          <a:xfrm>
            <a:off x="821374" y="6409378"/>
            <a:ext cx="5038042" cy="30945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dirty="0" smtClean="0"/>
              <a:t>　（</a:t>
            </a:r>
            <a:r>
              <a:rPr kumimoji="1" lang="en-US" altLang="ja-JP" sz="1100" dirty="0" smtClean="0"/>
              <a:t>5,000</a:t>
            </a:r>
            <a:r>
              <a:rPr kumimoji="1" lang="ja-JP" altLang="en-US" sz="1100" dirty="0" smtClean="0"/>
              <a:t>㎡を超える部分については、補助率は半分）</a:t>
            </a:r>
            <a:endParaRPr kumimoji="1" lang="ja-JP" altLang="en-US" sz="1100" dirty="0"/>
          </a:p>
        </p:txBody>
      </p:sp>
      <p:sp>
        <p:nvSpPr>
          <p:cNvPr id="68" name="Text Box 1233"/>
          <p:cNvSpPr txBox="1">
            <a:spLocks noChangeArrowheads="1"/>
          </p:cNvSpPr>
          <p:nvPr/>
        </p:nvSpPr>
        <p:spPr bwMode="auto">
          <a:xfrm>
            <a:off x="64091" y="4221244"/>
            <a:ext cx="8927509" cy="331625"/>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en-US" altLang="ja-JP" sz="1600" kern="0" spc="-150" dirty="0" smtClean="0">
                <a:solidFill>
                  <a:sysClr val="window" lastClr="FFFFFF"/>
                </a:solidFill>
                <a:latin typeface="HGP創英角ｺﾞｼｯｸUB" pitchFamily="50" charset="-128"/>
                <a:ea typeface="HGP創英角ｺﾞｼｯｸUB" pitchFamily="50" charset="-128"/>
              </a:rPr>
              <a:t>【</a:t>
            </a:r>
            <a:r>
              <a:rPr kumimoji="0" lang="ja-JP" altLang="en-US" sz="1600" kern="0" spc="-150" dirty="0" smtClean="0">
                <a:solidFill>
                  <a:sysClr val="window" lastClr="FFFFFF"/>
                </a:solidFill>
                <a:latin typeface="HGP創英角ｺﾞｼｯｸUB" pitchFamily="50" charset="-128"/>
                <a:ea typeface="HGP創英角ｺﾞｼｯｸUB" pitchFamily="50" charset="-128"/>
              </a:rPr>
              <a:t>参考</a:t>
            </a:r>
            <a:r>
              <a:rPr kumimoji="0" lang="en-US" altLang="ja-JP" sz="1600" kern="0" spc="-150" dirty="0" smtClean="0">
                <a:solidFill>
                  <a:sysClr val="window" lastClr="FFFFFF"/>
                </a:solidFill>
                <a:latin typeface="HGP創英角ｺﾞｼｯｸUB" pitchFamily="50" charset="-128"/>
                <a:ea typeface="HGP創英角ｺﾞｼｯｸUB" pitchFamily="50" charset="-128"/>
              </a:rPr>
              <a:t>】</a:t>
            </a:r>
            <a:r>
              <a:rPr kumimoji="0" lang="ja-JP" altLang="en-US" sz="1600" kern="0" spc="-150" dirty="0" smtClean="0">
                <a:solidFill>
                  <a:sysClr val="window" lastClr="FFFFFF"/>
                </a:solidFill>
                <a:latin typeface="HGP創英角ｺﾞｼｯｸUB" pitchFamily="50" charset="-128"/>
                <a:ea typeface="HGP創英角ｺﾞｼｯｸUB" pitchFamily="50" charset="-128"/>
              </a:rPr>
              <a:t>他都道府県の補助</a:t>
            </a:r>
            <a:r>
              <a:rPr kumimoji="0" lang="ja-JP" altLang="en-US" sz="1600" kern="0" spc="-150" dirty="0">
                <a:solidFill>
                  <a:sysClr val="window" lastClr="FFFFFF"/>
                </a:solidFill>
                <a:latin typeface="HGP創英角ｺﾞｼｯｸUB" pitchFamily="50" charset="-128"/>
                <a:ea typeface="HGP創英角ｺﾞｼｯｸUB" pitchFamily="50" charset="-128"/>
              </a:rPr>
              <a:t>率</a:t>
            </a:r>
            <a:endParaRPr kumimoji="0" lang="en-US" altLang="ja-JP" sz="1600" kern="0" spc="-150" dirty="0">
              <a:solidFill>
                <a:sysClr val="window" lastClr="FFFFFF"/>
              </a:solidFill>
              <a:latin typeface="HGP創英角ｺﾞｼｯｸUB" pitchFamily="50" charset="-128"/>
              <a:ea typeface="HGP創英角ｺﾞｼｯｸUB" pitchFamily="50" charset="-128"/>
            </a:endParaRPr>
          </a:p>
        </p:txBody>
      </p:sp>
      <p:graphicFrame>
        <p:nvGraphicFramePr>
          <p:cNvPr id="69" name="表 68"/>
          <p:cNvGraphicFramePr>
            <a:graphicFrameLocks noGrp="1"/>
          </p:cNvGraphicFramePr>
          <p:nvPr>
            <p:extLst>
              <p:ext uri="{D42A27DB-BD31-4B8C-83A1-F6EECF244321}">
                <p14:modId xmlns:p14="http://schemas.microsoft.com/office/powerpoint/2010/main" val="2600736066"/>
              </p:ext>
            </p:extLst>
          </p:nvPr>
        </p:nvGraphicFramePr>
        <p:xfrm>
          <a:off x="772794" y="4609094"/>
          <a:ext cx="5020326" cy="1188720"/>
        </p:xfrm>
        <a:graphic>
          <a:graphicData uri="http://schemas.openxmlformats.org/drawingml/2006/table">
            <a:tbl>
              <a:tblPr firstRow="1" bandRow="1">
                <a:tableStyleId>{5C22544A-7EE6-4342-B048-85BDC9FD1C3A}</a:tableStyleId>
              </a:tblPr>
              <a:tblGrid>
                <a:gridCol w="2004313">
                  <a:extLst>
                    <a:ext uri="{9D8B030D-6E8A-4147-A177-3AD203B41FA5}">
                      <a16:colId xmlns:a16="http://schemas.microsoft.com/office/drawing/2014/main" val="2283730120"/>
                    </a:ext>
                  </a:extLst>
                </a:gridCol>
                <a:gridCol w="3016013">
                  <a:extLst>
                    <a:ext uri="{9D8B030D-6E8A-4147-A177-3AD203B41FA5}">
                      <a16:colId xmlns:a16="http://schemas.microsoft.com/office/drawing/2014/main" val="1950164874"/>
                    </a:ext>
                  </a:extLst>
                </a:gridCol>
              </a:tblGrid>
              <a:tr h="237319">
                <a:tc>
                  <a:txBody>
                    <a:bodyPr/>
                    <a:lstStyle/>
                    <a:p>
                      <a:pPr algn="ctr"/>
                      <a:r>
                        <a:rPr kumimoji="1" lang="ja-JP" altLang="en-US" sz="1200" dirty="0" smtClean="0">
                          <a:solidFill>
                            <a:schemeClr val="tx1"/>
                          </a:solidFill>
                        </a:rPr>
                        <a:t>補助率　</a:t>
                      </a:r>
                      <a:endParaRPr kumimoji="1" lang="ja-JP" altLang="en-US" sz="1200" dirty="0">
                        <a:solidFill>
                          <a:schemeClr val="tx1"/>
                        </a:solidFill>
                      </a:endParaRPr>
                    </a:p>
                  </a:txBody>
                  <a:tcPr/>
                </a:tc>
                <a:tc>
                  <a:txBody>
                    <a:bodyPr/>
                    <a:lstStyle/>
                    <a:p>
                      <a:pPr algn="ctr"/>
                      <a:r>
                        <a:rPr kumimoji="1" lang="ja-JP" altLang="en-US" sz="1200" dirty="0" smtClean="0">
                          <a:solidFill>
                            <a:schemeClr val="tx1"/>
                          </a:solidFill>
                        </a:rPr>
                        <a:t>自治体数</a:t>
                      </a:r>
                      <a:endParaRPr kumimoji="1" lang="ja-JP" altLang="en-US" sz="1200" dirty="0">
                        <a:solidFill>
                          <a:schemeClr val="tx1"/>
                        </a:solidFill>
                      </a:endParaRPr>
                    </a:p>
                  </a:txBody>
                  <a:tcPr/>
                </a:tc>
                <a:extLst>
                  <a:ext uri="{0D108BD9-81ED-4DB2-BD59-A6C34878D82A}">
                    <a16:rowId xmlns:a16="http://schemas.microsoft.com/office/drawing/2014/main" val="3074635955"/>
                  </a:ext>
                </a:extLst>
              </a:tr>
              <a:tr h="263687">
                <a:tc>
                  <a:txBody>
                    <a:bodyPr/>
                    <a:lstStyle/>
                    <a:p>
                      <a:pPr algn="l"/>
                      <a:r>
                        <a:rPr kumimoji="1" lang="ja-JP" altLang="en-US" sz="1200" dirty="0" smtClean="0">
                          <a:solidFill>
                            <a:schemeClr val="tx1"/>
                          </a:solidFill>
                        </a:rPr>
                        <a:t>国制度の上限</a:t>
                      </a:r>
                      <a:r>
                        <a:rPr kumimoji="1" lang="ja-JP" altLang="en-US" sz="1200" b="1" dirty="0" smtClean="0">
                          <a:solidFill>
                            <a:schemeClr val="tx1"/>
                          </a:solidFill>
                        </a:rPr>
                        <a:t>超</a:t>
                      </a:r>
                      <a:endParaRPr kumimoji="1" lang="en-US" altLang="ja-JP" sz="1200" b="1" dirty="0" smtClean="0">
                        <a:solidFill>
                          <a:schemeClr val="tx1"/>
                        </a:solidFill>
                      </a:endParaRPr>
                    </a:p>
                  </a:txBody>
                  <a:tcPr anchor="ctr"/>
                </a:tc>
                <a:tc>
                  <a:txBody>
                    <a:bodyPr/>
                    <a:lstStyle/>
                    <a:p>
                      <a:pPr algn="ctr"/>
                      <a:r>
                        <a:rPr kumimoji="1" lang="en-US" altLang="ja-JP" sz="1400" dirty="0" smtClean="0">
                          <a:solidFill>
                            <a:schemeClr val="tx1"/>
                          </a:solidFill>
                        </a:rPr>
                        <a:t>3</a:t>
                      </a:r>
                      <a:r>
                        <a:rPr kumimoji="1" lang="ja-JP" altLang="en-US" sz="1100" b="0" dirty="0" smtClean="0">
                          <a:solidFill>
                            <a:schemeClr val="tx1"/>
                          </a:solidFill>
                        </a:rPr>
                        <a:t>（</a:t>
                      </a:r>
                      <a:r>
                        <a:rPr kumimoji="1" lang="ja-JP" altLang="en-US" sz="1100" b="1" u="sng" dirty="0" smtClean="0">
                          <a:solidFill>
                            <a:schemeClr val="tx1"/>
                          </a:solidFill>
                        </a:rPr>
                        <a:t>東京都</a:t>
                      </a:r>
                      <a:r>
                        <a:rPr kumimoji="1" lang="ja-JP" altLang="en-US" sz="1100" b="0" dirty="0" smtClean="0">
                          <a:solidFill>
                            <a:schemeClr val="tx1"/>
                          </a:solidFill>
                        </a:rPr>
                        <a:t>・高知県・静岡県）</a:t>
                      </a:r>
                    </a:p>
                  </a:txBody>
                  <a:tcPr anchor="ctr"/>
                </a:tc>
                <a:extLst>
                  <a:ext uri="{0D108BD9-81ED-4DB2-BD59-A6C34878D82A}">
                    <a16:rowId xmlns:a16="http://schemas.microsoft.com/office/drawing/2014/main" val="10001"/>
                  </a:ext>
                </a:extLst>
              </a:tr>
              <a:tr h="263687">
                <a:tc>
                  <a:txBody>
                    <a:bodyPr/>
                    <a:lstStyle/>
                    <a:p>
                      <a:pPr algn="l"/>
                      <a:r>
                        <a:rPr kumimoji="1" lang="ja-JP" altLang="en-US" sz="1200" dirty="0" smtClean="0">
                          <a:solidFill>
                            <a:schemeClr val="tx1"/>
                          </a:solidFill>
                        </a:rPr>
                        <a:t>国制度の上限どおり</a:t>
                      </a:r>
                      <a:endParaRPr kumimoji="1" lang="en-US" altLang="ja-JP" sz="1200" dirty="0" smtClean="0">
                        <a:solidFill>
                          <a:schemeClr val="tx1"/>
                        </a:solidFill>
                      </a:endParaRPr>
                    </a:p>
                  </a:txBody>
                  <a:tcPr anchor="ctr"/>
                </a:tc>
                <a:tc>
                  <a:txBody>
                    <a:bodyPr/>
                    <a:lstStyle/>
                    <a:p>
                      <a:pPr algn="ctr"/>
                      <a:r>
                        <a:rPr kumimoji="1" lang="en-US" altLang="ja-JP" sz="1400" dirty="0" smtClean="0">
                          <a:solidFill>
                            <a:schemeClr val="tx1"/>
                          </a:solidFill>
                        </a:rPr>
                        <a:t>11</a:t>
                      </a:r>
                      <a:endParaRPr kumimoji="1" lang="ja-JP" altLang="en-US" sz="1400" dirty="0">
                        <a:solidFill>
                          <a:schemeClr val="tx1"/>
                        </a:solidFill>
                      </a:endParaRPr>
                    </a:p>
                  </a:txBody>
                  <a:tcPr anchor="ctr"/>
                </a:tc>
                <a:extLst>
                  <a:ext uri="{0D108BD9-81ED-4DB2-BD59-A6C34878D82A}">
                    <a16:rowId xmlns:a16="http://schemas.microsoft.com/office/drawing/2014/main" val="1239857482"/>
                  </a:ext>
                </a:extLst>
              </a:tr>
              <a:tr h="263687">
                <a:tc>
                  <a:txBody>
                    <a:bodyPr/>
                    <a:lstStyle/>
                    <a:p>
                      <a:pPr algn="l"/>
                      <a:r>
                        <a:rPr kumimoji="1" lang="ja-JP" altLang="en-US" sz="1200" dirty="0" smtClean="0">
                          <a:solidFill>
                            <a:schemeClr val="tx1"/>
                          </a:solidFill>
                        </a:rPr>
                        <a:t>国制度の上限</a:t>
                      </a:r>
                      <a:r>
                        <a:rPr kumimoji="1" lang="ja-JP" altLang="en-US" sz="1200" b="1" dirty="0" smtClean="0">
                          <a:solidFill>
                            <a:schemeClr val="tx1"/>
                          </a:solidFill>
                        </a:rPr>
                        <a:t>未満</a:t>
                      </a:r>
                      <a:endParaRPr kumimoji="1" lang="en-US" altLang="ja-JP" sz="1200" b="1" dirty="0" smtClean="0">
                        <a:solidFill>
                          <a:schemeClr val="tx1"/>
                        </a:solidFill>
                      </a:endParaRPr>
                    </a:p>
                  </a:txBody>
                  <a:tcPr anchor="ctr"/>
                </a:tc>
                <a:tc>
                  <a:txBody>
                    <a:bodyPr/>
                    <a:lstStyle/>
                    <a:p>
                      <a:pPr algn="ctr"/>
                      <a:r>
                        <a:rPr kumimoji="1" lang="en-US" altLang="ja-JP" sz="1400" dirty="0" smtClean="0">
                          <a:solidFill>
                            <a:schemeClr val="tx1"/>
                          </a:solidFill>
                        </a:rPr>
                        <a:t>3</a:t>
                      </a:r>
                      <a:r>
                        <a:rPr kumimoji="1" lang="ja-JP" altLang="en-US" sz="1100" b="0" dirty="0" smtClean="0">
                          <a:solidFill>
                            <a:schemeClr val="tx1"/>
                          </a:solidFill>
                        </a:rPr>
                        <a:t>（</a:t>
                      </a:r>
                      <a:r>
                        <a:rPr kumimoji="1" lang="ja-JP" altLang="en-US" sz="1100" b="1" u="sng" dirty="0" smtClean="0">
                          <a:solidFill>
                            <a:schemeClr val="tx1"/>
                          </a:solidFill>
                        </a:rPr>
                        <a:t>大阪府</a:t>
                      </a:r>
                      <a:r>
                        <a:rPr kumimoji="1" lang="ja-JP" altLang="en-US" sz="1100" b="0" dirty="0" smtClean="0">
                          <a:solidFill>
                            <a:schemeClr val="tx1"/>
                          </a:solidFill>
                        </a:rPr>
                        <a:t>・三重県・滋賀県）</a:t>
                      </a:r>
                    </a:p>
                  </a:txBody>
                  <a:tcPr anchor="ctr"/>
                </a:tc>
                <a:extLst>
                  <a:ext uri="{0D108BD9-81ED-4DB2-BD59-A6C34878D82A}">
                    <a16:rowId xmlns:a16="http://schemas.microsoft.com/office/drawing/2014/main" val="1693915758"/>
                  </a:ext>
                </a:extLst>
              </a:tr>
            </a:tbl>
          </a:graphicData>
        </a:graphic>
      </p:graphicFrame>
      <p:grpSp>
        <p:nvGrpSpPr>
          <p:cNvPr id="76" name="グループ化 75"/>
          <p:cNvGrpSpPr/>
          <p:nvPr/>
        </p:nvGrpSpPr>
        <p:grpSpPr>
          <a:xfrm>
            <a:off x="267548" y="5893226"/>
            <a:ext cx="5554972" cy="646330"/>
            <a:chOff x="3198591" y="5981754"/>
            <a:chExt cx="7970647" cy="762424"/>
          </a:xfrm>
        </p:grpSpPr>
        <p:sp>
          <p:nvSpPr>
            <p:cNvPr id="77" name="正方形/長方形 76"/>
            <p:cNvSpPr/>
            <p:nvPr/>
          </p:nvSpPr>
          <p:spPr bwMode="auto">
            <a:xfrm>
              <a:off x="3965741" y="5981756"/>
              <a:ext cx="2864642" cy="647999"/>
            </a:xfrm>
            <a:prstGeom prst="rect">
              <a:avLst/>
            </a:prstGeom>
            <a:solidFill>
              <a:srgbClr val="0070C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国</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２／５</a:t>
              </a:r>
              <a:endParaRPr lang="en-US" altLang="ja-JP" sz="1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p:cNvSpPr txBox="1"/>
            <p:nvPr/>
          </p:nvSpPr>
          <p:spPr>
            <a:xfrm>
              <a:off x="3198591" y="5981754"/>
              <a:ext cx="485781" cy="762424"/>
            </a:xfrm>
            <a:prstGeom prst="rect">
              <a:avLst/>
            </a:prstGeom>
            <a:noFill/>
          </p:spPr>
          <p:txBody>
            <a:bodyPr wrap="none" rtlCol="0">
              <a:spAutoFit/>
            </a:bodyPr>
            <a:lstStyle/>
            <a:p>
              <a:pPr algn="ctr"/>
              <a:r>
                <a:rPr lang="ja-JP" altLang="en-US" sz="1200" b="1" dirty="0" smtClean="0"/>
                <a:t>東</a:t>
              </a:r>
              <a:endParaRPr lang="en-US" altLang="ja-JP" sz="1200" b="1" dirty="0" smtClean="0"/>
            </a:p>
            <a:p>
              <a:pPr algn="ctr"/>
              <a:r>
                <a:rPr lang="ja-JP" altLang="en-US" sz="1200" b="1" dirty="0" smtClean="0"/>
                <a:t>京</a:t>
              </a:r>
              <a:endParaRPr lang="en-US" altLang="ja-JP" sz="1200" b="1" dirty="0" smtClean="0"/>
            </a:p>
            <a:p>
              <a:pPr algn="ctr"/>
              <a:r>
                <a:rPr lang="ja-JP" altLang="en-US" sz="1200" b="1" dirty="0" smtClean="0"/>
                <a:t>都</a:t>
              </a:r>
              <a:endParaRPr kumimoji="1" lang="en-US" altLang="ja-JP" sz="1200" b="1" dirty="0" smtClean="0"/>
            </a:p>
          </p:txBody>
        </p:sp>
        <p:sp>
          <p:nvSpPr>
            <p:cNvPr id="80" name="正方形/長方形 79"/>
            <p:cNvSpPr/>
            <p:nvPr/>
          </p:nvSpPr>
          <p:spPr bwMode="auto">
            <a:xfrm>
              <a:off x="6830382" y="5981760"/>
              <a:ext cx="4338856" cy="648000"/>
            </a:xfrm>
            <a:prstGeom prst="rect">
              <a:avLst/>
            </a:pr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正方形/長方形 80"/>
            <p:cNvSpPr/>
            <p:nvPr/>
          </p:nvSpPr>
          <p:spPr bwMode="auto">
            <a:xfrm>
              <a:off x="6843911" y="5981916"/>
              <a:ext cx="2522303" cy="648000"/>
            </a:xfrm>
            <a:prstGeom prst="rect">
              <a:avLst/>
            </a:prstGeom>
            <a:solidFill>
              <a:schemeClr val="tx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１／３</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2" name="正方形/長方形 81"/>
          <p:cNvSpPr/>
          <p:nvPr/>
        </p:nvSpPr>
        <p:spPr bwMode="auto">
          <a:xfrm>
            <a:off x="4566797" y="5893226"/>
            <a:ext cx="760449" cy="549331"/>
          </a:xfrm>
          <a:prstGeom prst="rect">
            <a:avLst/>
          </a:prstGeom>
          <a:solidFill>
            <a:schemeClr val="accent6">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区市町村</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正方形/長方形 82"/>
          <p:cNvSpPr/>
          <p:nvPr/>
        </p:nvSpPr>
        <p:spPr bwMode="auto">
          <a:xfrm>
            <a:off x="5356273" y="5893228"/>
            <a:ext cx="503143" cy="54933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所有者</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p>
        </p:txBody>
      </p:sp>
      <p:sp>
        <p:nvSpPr>
          <p:cNvPr id="48" name="正方形/長方形 47"/>
          <p:cNvSpPr/>
          <p:nvPr/>
        </p:nvSpPr>
        <p:spPr>
          <a:xfrm>
            <a:off x="5674572" y="1647844"/>
            <a:ext cx="3317028" cy="656590"/>
          </a:xfrm>
          <a:prstGeom prst="rect">
            <a:avLst/>
          </a:prstGeom>
        </p:spPr>
        <p:txBody>
          <a:bodyPr wrap="square">
            <a:spAutoFit/>
          </a:bodyPr>
          <a:lstStyle/>
          <a:p>
            <a:pPr marL="152400" marR="152400" indent="152400">
              <a:lnSpc>
                <a:spcPts val="22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・対象事業：耐震改修、建替え、除却　　</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52400" marR="152400" indent="152400">
              <a:lnSpc>
                <a:spcPts val="22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・工事費の上限：</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50,300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alt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5674571" y="5839598"/>
            <a:ext cx="3317028" cy="656590"/>
          </a:xfrm>
          <a:prstGeom prst="rect">
            <a:avLst/>
          </a:prstGeom>
        </p:spPr>
        <p:txBody>
          <a:bodyPr wrap="square">
            <a:spAutoFit/>
          </a:bodyPr>
          <a:lstStyle/>
          <a:p>
            <a:pPr marL="152400" marR="152400" indent="152400">
              <a:lnSpc>
                <a:spcPts val="22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・対象事業：耐震改修、建替え、除却　　</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52400" marR="152400" indent="152400">
              <a:lnSpc>
                <a:spcPts val="22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・工事費の上限：</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50,300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alt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5688292" y="2757636"/>
            <a:ext cx="3317028" cy="656590"/>
          </a:xfrm>
          <a:prstGeom prst="rect">
            <a:avLst/>
          </a:prstGeom>
        </p:spPr>
        <p:txBody>
          <a:bodyPr wrap="square">
            <a:spAutoFit/>
          </a:bodyPr>
          <a:lstStyle/>
          <a:p>
            <a:pPr marL="152400" marR="152400" indent="152400">
              <a:lnSpc>
                <a:spcPts val="22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・対象事業：耐震改修、除却　　</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52400" marR="152400" indent="152400">
              <a:lnSpc>
                <a:spcPts val="22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・工事費の上限：</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50,300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alt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748965" y="3248583"/>
            <a:ext cx="4609823" cy="261610"/>
          </a:xfrm>
          <a:prstGeom prst="rect">
            <a:avLst/>
          </a:prstGeom>
          <a:noFill/>
        </p:spPr>
        <p:txBody>
          <a:bodyPr wrap="square" rtlCol="0">
            <a:spAutoFit/>
          </a:bodyPr>
          <a:lstStyle/>
          <a:p>
            <a:r>
              <a:rPr kumimoji="1" lang="en-US" altLang="ja-JP" sz="1100" dirty="0" smtClean="0"/>
              <a:t>5,000</a:t>
            </a:r>
            <a:r>
              <a:rPr kumimoji="1" lang="ja-JP" altLang="en-US" sz="1100" dirty="0" smtClean="0"/>
              <a:t>㎡超の建物</a:t>
            </a:r>
            <a:endParaRPr kumimoji="1" lang="en-US" altLang="ja-JP" sz="1100" dirty="0" smtClean="0"/>
          </a:p>
        </p:txBody>
      </p:sp>
      <p:sp>
        <p:nvSpPr>
          <p:cNvPr id="57" name="テキスト ボックス 56"/>
          <p:cNvSpPr txBox="1"/>
          <p:nvPr/>
        </p:nvSpPr>
        <p:spPr>
          <a:xfrm>
            <a:off x="267548" y="2641517"/>
            <a:ext cx="338554" cy="646331"/>
          </a:xfrm>
          <a:prstGeom prst="rect">
            <a:avLst/>
          </a:prstGeom>
          <a:noFill/>
        </p:spPr>
        <p:txBody>
          <a:bodyPr wrap="none" rtlCol="0">
            <a:spAutoFit/>
          </a:bodyPr>
          <a:lstStyle/>
          <a:p>
            <a:r>
              <a:rPr lang="ja-JP" altLang="en-US" sz="1200" b="1" dirty="0" smtClean="0"/>
              <a:t>大</a:t>
            </a:r>
            <a:endParaRPr lang="en-US" altLang="ja-JP" sz="1200" b="1" dirty="0" smtClean="0"/>
          </a:p>
          <a:p>
            <a:r>
              <a:rPr lang="ja-JP" altLang="en-US" sz="1200" b="1" dirty="0" smtClean="0"/>
              <a:t>阪</a:t>
            </a:r>
            <a:endParaRPr lang="en-US" altLang="ja-JP" sz="1200" b="1" dirty="0" smtClean="0"/>
          </a:p>
          <a:p>
            <a:r>
              <a:rPr lang="ja-JP" altLang="en-US" sz="1200" b="1" dirty="0" smtClean="0"/>
              <a:t>府</a:t>
            </a:r>
            <a:endParaRPr kumimoji="1" lang="en-US" altLang="ja-JP" sz="1200" b="1" dirty="0" smtClean="0"/>
          </a:p>
        </p:txBody>
      </p:sp>
    </p:spTree>
    <p:extLst>
      <p:ext uri="{BB962C8B-B14F-4D97-AF65-F5344CB8AC3E}">
        <p14:creationId xmlns:p14="http://schemas.microsoft.com/office/powerpoint/2010/main" val="2803113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09954CD4-AF95-4C78-B160-84012AB9CEDB}" type="slidenum">
              <a:rPr lang="en-US" altLang="ja-JP" smtClean="0"/>
              <a:pPr>
                <a:defRPr/>
              </a:pPr>
              <a:t>4</a:t>
            </a:fld>
            <a:endParaRPr lang="en-US" altLang="ja-JP" dirty="0"/>
          </a:p>
        </p:txBody>
      </p:sp>
      <p:sp>
        <p:nvSpPr>
          <p:cNvPr id="7" name="タイトル 1"/>
          <p:cNvSpPr txBox="1">
            <a:spLocks/>
          </p:cNvSpPr>
          <p:nvPr/>
        </p:nvSpPr>
        <p:spPr>
          <a:xfrm>
            <a:off x="0" y="458784"/>
            <a:ext cx="70199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dirty="0" smtClean="0"/>
              <a:t>１．</a:t>
            </a:r>
            <a:r>
              <a:rPr lang="ja-JP" altLang="en-US" dirty="0"/>
              <a:t>現状と</a:t>
            </a:r>
            <a:r>
              <a:rPr lang="ja-JP" altLang="en-US" dirty="0" smtClean="0"/>
              <a:t>取組み　（４）所有者への働きかけ</a:t>
            </a:r>
            <a:endParaRPr lang="ja-JP" altLang="en-US" kern="0" dirty="0"/>
          </a:p>
        </p:txBody>
      </p:sp>
      <p:sp>
        <p:nvSpPr>
          <p:cNvPr id="20" name="正方形/長方形 19"/>
          <p:cNvSpPr/>
          <p:nvPr/>
        </p:nvSpPr>
        <p:spPr>
          <a:xfrm>
            <a:off x="375159" y="1977939"/>
            <a:ext cx="5646039" cy="394974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〇実施時期</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H29.7</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（集中取組期間）</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〇実</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施</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者</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府</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職員及び</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市</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職員（</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所管行政庁</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〇方　　　法　建物所有者へ耐震改修等の働きかけの</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際にアンケートを</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300" dirty="0">
                <a:latin typeface="Meiryo UI" panose="020B0604030504040204" pitchFamily="50" charset="-128"/>
                <a:ea typeface="Meiryo UI" panose="020B0604030504040204" pitchFamily="50" charset="-128"/>
                <a:cs typeface="Meiryo UI" panose="020B0604030504040204" pitchFamily="50" charset="-128"/>
              </a:rPr>
              <a:t>〇調査項目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・耐震改修等の予定、実施時期</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266700" indent="-85725"/>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・耐震改修等の実施が困難な理由</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266700" indent="-85725"/>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・耐震改修等を実施する上で必要なもの</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indent="-85725"/>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〇調査対象　耐震性が不足する建物所有者　</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187</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〇実施時期　</a:t>
            </a: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H30.8</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p>
          <a:p>
            <a:pPr marL="266700"/>
            <a:r>
              <a:rPr lang="ja-JP" altLang="en-US" sz="1300" dirty="0">
                <a:latin typeface="Meiryo UI" panose="020B0604030504040204" pitchFamily="50" charset="-128"/>
                <a:ea typeface="Meiryo UI" panose="020B0604030504040204" pitchFamily="50" charset="-128"/>
                <a:cs typeface="Meiryo UI" panose="020B0604030504040204" pitchFamily="50" charset="-128"/>
              </a:rPr>
              <a:t>〇実</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施</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者　府職員及び市職員（所管行政庁</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方　　　法</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前年度のアンケート結果をもとに、</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改修予定がある等の</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を抽出し</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、再度フォローアップ</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のヒアリングを</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a:r>
              <a:rPr lang="ja-JP" altLang="en-US" sz="1300" dirty="0">
                <a:latin typeface="Meiryo UI" panose="020B0604030504040204" pitchFamily="50" charset="-128"/>
                <a:ea typeface="Meiryo UI" panose="020B0604030504040204" pitchFamily="50" charset="-128"/>
                <a:cs typeface="Meiryo UI" panose="020B0604030504040204" pitchFamily="50" charset="-128"/>
              </a:rPr>
              <a:t>〇調査項目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耐震</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改修等の</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予定、実施時期</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266700"/>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・耐震</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改修等の実施が困難な理由</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266700"/>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の知識のある者のアドバイスの必要性</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改修を実施する上での課題</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〇調査対象　</a:t>
            </a: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5746221" y="2444556"/>
            <a:ext cx="3135442" cy="2947715"/>
          </a:xfrm>
          <a:prstGeom prst="rect">
            <a:avLst/>
          </a:prstGeom>
          <a:solidFill>
            <a:schemeClr val="accent5"/>
          </a:solidFill>
          <a:ln w="9525">
            <a:noFill/>
            <a:prstDash val="sysDash"/>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所有者の主な意見</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indent="-288000">
              <a:lnSpc>
                <a:spcPts val="1800"/>
              </a:lnSpc>
              <a:spcBef>
                <a:spcPts val="0"/>
              </a:spcBef>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耐震改修等に必要な資金を確保できない</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indent="-288000">
              <a:lnSpc>
                <a:spcPts val="1800"/>
              </a:lnSpc>
              <a:spcBef>
                <a:spcPts val="0"/>
              </a:spcBef>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〇耐震改修等の実施により建物の使用が大きく制限される</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indent="-288000">
              <a:lnSpc>
                <a:spcPts val="1800"/>
              </a:lnSpc>
              <a:spcBef>
                <a:spcPts val="0"/>
              </a:spcBef>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〇耐震改修等の実施について他の権利者の理解が得られない</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indent="-288000">
              <a:lnSpc>
                <a:spcPts val="1800"/>
              </a:lnSpc>
              <a:spcBef>
                <a:spcPts val="0"/>
              </a:spcBef>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〇耐震改修等の進め方が分からない、改修工法や費用の目安が分からない</a:t>
            </a:r>
          </a:p>
          <a:p>
            <a:pPr marL="216000" indent="-288000">
              <a:lnSpc>
                <a:spcPts val="1800"/>
              </a:lnSpc>
              <a:spcBef>
                <a:spcPts val="0"/>
              </a:spcBef>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〇補助の拡充を希望する</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indent="-288000">
              <a:lnSpc>
                <a:spcPts val="1800"/>
              </a:lnSpc>
              <a:spcBef>
                <a:spcPts val="0"/>
              </a:spcBef>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〇営業しながらの工事が困難である</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Text Box 1233"/>
          <p:cNvSpPr txBox="1">
            <a:spLocks noChangeArrowheads="1"/>
          </p:cNvSpPr>
          <p:nvPr/>
        </p:nvSpPr>
        <p:spPr bwMode="auto">
          <a:xfrm>
            <a:off x="25757" y="1004236"/>
            <a:ext cx="9051568"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lang="ja-JP" altLang="en-US" dirty="0" smtClean="0">
                <a:solidFill>
                  <a:schemeClr val="bg1"/>
                </a:solidFill>
                <a:latin typeface="+mj-ea"/>
                <a:ea typeface="+mj-ea"/>
              </a:rPr>
              <a:t>所有者への耐震化の働きかけ</a:t>
            </a:r>
            <a:endParaRPr lang="ja-JP" altLang="en-US" dirty="0">
              <a:solidFill>
                <a:schemeClr val="bg1"/>
              </a:solidFill>
              <a:latin typeface="+mj-ea"/>
              <a:ea typeface="+mj-ea"/>
            </a:endParaRPr>
          </a:p>
        </p:txBody>
      </p:sp>
      <p:sp>
        <p:nvSpPr>
          <p:cNvPr id="13" name="正方形/長方形 12"/>
          <p:cNvSpPr/>
          <p:nvPr/>
        </p:nvSpPr>
        <p:spPr>
          <a:xfrm>
            <a:off x="457200" y="1433314"/>
            <a:ext cx="8058150" cy="4910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義務付け</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後、耐震診断の働きかけ及び診断実施者への改修等の働きかけを実施。</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結果の報告期限後（</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改修等の働きかけを強化。</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375157" y="6014855"/>
            <a:ext cx="8586593" cy="648000"/>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marL="36195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専門家を同行し、各建物に応じた改修方法や工事費等のイメージを示し、所有者等の実態を把握し、</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実効力のある支援策を検討</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375158" y="1955757"/>
            <a:ext cx="8586591" cy="394974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下矢印 4"/>
          <p:cNvSpPr/>
          <p:nvPr/>
        </p:nvSpPr>
        <p:spPr>
          <a:xfrm>
            <a:off x="3795712" y="5796926"/>
            <a:ext cx="1381125" cy="3331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58764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09954CD4-AF95-4C78-B160-84012AB9CEDB}" type="slidenum">
              <a:rPr lang="en-US" altLang="ja-JP" smtClean="0"/>
              <a:pPr>
                <a:defRPr/>
              </a:pPr>
              <a:t>5</a:t>
            </a:fld>
            <a:endParaRPr lang="en-US" altLang="ja-JP" dirty="0"/>
          </a:p>
        </p:txBody>
      </p:sp>
      <p:sp>
        <p:nvSpPr>
          <p:cNvPr id="7" name="タイトル 1"/>
          <p:cNvSpPr txBox="1">
            <a:spLocks/>
          </p:cNvSpPr>
          <p:nvPr/>
        </p:nvSpPr>
        <p:spPr>
          <a:xfrm>
            <a:off x="0" y="421068"/>
            <a:ext cx="70199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dirty="0" smtClean="0"/>
              <a:t>２．所有者の実態把握（所有者ヒアリング）</a:t>
            </a:r>
            <a:endParaRPr lang="ja-JP" altLang="en-US" kern="0" dirty="0"/>
          </a:p>
        </p:txBody>
      </p:sp>
      <p:sp>
        <p:nvSpPr>
          <p:cNvPr id="8" name="テキスト ボックス 7"/>
          <p:cNvSpPr txBox="1"/>
          <p:nvPr/>
        </p:nvSpPr>
        <p:spPr>
          <a:xfrm>
            <a:off x="182880" y="1067048"/>
            <a:ext cx="8698565" cy="2108269"/>
          </a:xfrm>
          <a:prstGeom prst="rect">
            <a:avLst/>
          </a:prstGeom>
          <a:noFill/>
        </p:spPr>
        <p:txBody>
          <a:bodyPr wrap="square" rtlCol="0">
            <a:spAutoFit/>
          </a:bodyPr>
          <a:lstStyle/>
          <a:p>
            <a:pPr>
              <a:spcBef>
                <a:spcPts val="300"/>
              </a:spcBef>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これまでの働きかけ時のヒアリングとは別に、耐震化に精通した専門家</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、具体の耐震補強案や支援策等を示しながら所有者の話を聞く等により、多様</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課題を引出し、所有者の実態を把握する。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調査</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項目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所有者の耐震化の意向（建替え、除却、耐震補強の時期など）</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990600" indent="-88900">
              <a:spcBef>
                <a:spcPts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・改修工事に関する権利者・占有者に対する必要な対応（理解、協力が得られるか）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990600" indent="-88900">
              <a:spcBef>
                <a:spcPts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・所有者が負担できる資金（いくらぐらいまで捻出可能か）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990600" indent="-88900">
              <a:spcBef>
                <a:spcPts val="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・所有者の耐震化に関する知識・情報など（耐震化の工法、進め方など</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990600" indent="-990600">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○調査対象　耐震性が不足する建物の全所有者（専門家が同行するヒアリングは事務所、マンション等</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件程度）　　⇒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現在実施中</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Text Box 1233"/>
          <p:cNvSpPr txBox="1">
            <a:spLocks noChangeArrowheads="1"/>
          </p:cNvSpPr>
          <p:nvPr/>
        </p:nvSpPr>
        <p:spPr bwMode="auto">
          <a:xfrm>
            <a:off x="40341" y="3137874"/>
            <a:ext cx="880586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a:solidFill>
                  <a:sysClr val="window" lastClr="FFFFFF"/>
                </a:solidFill>
                <a:latin typeface="HGP創英角ｺﾞｼｯｸUB" pitchFamily="50" charset="-128"/>
                <a:ea typeface="HGP創英角ｺﾞｼｯｸUB" pitchFamily="50" charset="-128"/>
              </a:rPr>
              <a:t>所有者</a:t>
            </a:r>
            <a:r>
              <a:rPr kumimoji="0" lang="ja-JP" altLang="en-US" kern="0" dirty="0" smtClean="0">
                <a:solidFill>
                  <a:sysClr val="window" lastClr="FFFFFF"/>
                </a:solidFill>
                <a:latin typeface="HGP創英角ｺﾞｼｯｸUB" pitchFamily="50" charset="-128"/>
                <a:ea typeface="HGP創英角ｺﾞｼｯｸUB" pitchFamily="50" charset="-128"/>
              </a:rPr>
              <a:t>のコメント</a:t>
            </a:r>
            <a:endParaRPr kumimoji="0" lang="en-US" altLang="ja-JP" kern="0" spc="-150" dirty="0">
              <a:solidFill>
                <a:sysClr val="window" lastClr="FFFFFF"/>
              </a:solidFill>
              <a:latin typeface="HGP創英角ｺﾞｼｯｸUB" pitchFamily="50" charset="-128"/>
              <a:ea typeface="HGP創英角ｺﾞｼｯｸUB" pitchFamily="50" charset="-128"/>
            </a:endParaRPr>
          </a:p>
        </p:txBody>
      </p:sp>
      <p:sp>
        <p:nvSpPr>
          <p:cNvPr id="11" name="テキスト ボックス 10"/>
          <p:cNvSpPr txBox="1"/>
          <p:nvPr/>
        </p:nvSpPr>
        <p:spPr>
          <a:xfrm>
            <a:off x="182880" y="3503235"/>
            <a:ext cx="8751943" cy="3354765"/>
          </a:xfrm>
          <a:prstGeom prst="rect">
            <a:avLst/>
          </a:prstGeom>
          <a:noFill/>
        </p:spPr>
        <p:txBody>
          <a:bodyPr wrap="square" rtlCol="0">
            <a:spAutoFit/>
          </a:bodyPr>
          <a:lstStyle/>
          <a:p>
            <a:pPr>
              <a:spcBef>
                <a:spcPts val="300"/>
              </a:spcBef>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〇近隣に同じ様に耐震性</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がない建物</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があるのに、自分のところだけ耐震化工事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をする気が起こらない。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〇いつかは耐震化したいと考えているが、社内の世代交代のタイミングで建替えができればと考えている。当面は現状のまま。</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〇</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近隣の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建物も含め、再開発</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事業をしてもらって高値</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で売却したい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。今は事業が具体化するのを待っている。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〇建物を利用しながらの工事となるため、工事中の営業の課題、仮移転等の課題があり、権利者等の理解が得られない。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〇工事中のテナントへの補償がネック。ましてテナントが一旦出てしまえば戻ってきてくれない。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〇耐震化をする気はあるが、どうしたらよいかよく分からない。建築士等の専門家に相談したい。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〇耐震補強案や概算工事費を聞くとイメージがしやすい。改修するより建替えする方が有利に思う。具体の検討を進めたい。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耐震化が必要なのはわかるが、改修にかかる費用負担が大きく、自己資金の捻出ができない。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〇補助金については、現状のままでは厳しいので、可能な限りの補助をしてほしい。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〇費用が無いから改修できない。今後も耐震補強をするつもりはない。売却するか除却することになると思う。</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1233"/>
          <p:cNvSpPr txBox="1">
            <a:spLocks noChangeArrowheads="1"/>
          </p:cNvSpPr>
          <p:nvPr/>
        </p:nvSpPr>
        <p:spPr bwMode="auto">
          <a:xfrm>
            <a:off x="40341" y="990744"/>
            <a:ext cx="880586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目的等</a:t>
            </a:r>
            <a:endParaRPr kumimoji="0" lang="en-US" altLang="ja-JP" kern="0" spc="-150" dirty="0">
              <a:solidFill>
                <a:sysClr val="window" lastClr="FFFFFF"/>
              </a:solidFill>
              <a:latin typeface="HGP創英角ｺﾞｼｯｸUB" pitchFamily="50" charset="-128"/>
              <a:ea typeface="HGP創英角ｺﾞｼｯｸUB" pitchFamily="50" charset="-128"/>
            </a:endParaRPr>
          </a:p>
        </p:txBody>
      </p:sp>
      <p:sp>
        <p:nvSpPr>
          <p:cNvPr id="4" name="正方形/長方形 3"/>
          <p:cNvSpPr/>
          <p:nvPr/>
        </p:nvSpPr>
        <p:spPr>
          <a:xfrm>
            <a:off x="40341" y="3552671"/>
            <a:ext cx="1736944" cy="23613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rPr>
              <a:t>耐震化</a:t>
            </a:r>
            <a:r>
              <a:rPr lang="ja-JP" altLang="en-US" sz="1200" dirty="0" smtClean="0">
                <a:latin typeface="Meiryo UI" panose="020B0604030504040204" pitchFamily="50" charset="-128"/>
                <a:ea typeface="Meiryo UI" panose="020B0604030504040204" pitchFamily="50" charset="-128"/>
              </a:rPr>
              <a:t>への</a:t>
            </a:r>
            <a:r>
              <a:rPr lang="ja-JP" altLang="en-US" sz="1200" dirty="0">
                <a:latin typeface="Meiryo UI" panose="020B0604030504040204" pitchFamily="50" charset="-128"/>
                <a:ea typeface="Meiryo UI" panose="020B0604030504040204" pitchFamily="50" charset="-128"/>
              </a:rPr>
              <a:t>意識</a:t>
            </a:r>
            <a:endParaRPr kumimoji="1" lang="ja-JP" altLang="en-US" sz="1200" dirty="0"/>
          </a:p>
        </p:txBody>
      </p:sp>
      <p:sp>
        <p:nvSpPr>
          <p:cNvPr id="12" name="正方形/長方形 11"/>
          <p:cNvSpPr/>
          <p:nvPr/>
        </p:nvSpPr>
        <p:spPr>
          <a:xfrm>
            <a:off x="40341" y="4530540"/>
            <a:ext cx="1736944" cy="2503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smtClean="0">
                <a:latin typeface="Meiryo UI" panose="020B0604030504040204" pitchFamily="50" charset="-128"/>
                <a:ea typeface="Meiryo UI" panose="020B0604030504040204" pitchFamily="50" charset="-128"/>
              </a:rPr>
              <a:t>耐震改修等の具体化</a:t>
            </a:r>
            <a:endParaRPr kumimoji="1" lang="ja-JP" altLang="en-US" sz="1200" dirty="0"/>
          </a:p>
        </p:txBody>
      </p:sp>
      <p:sp>
        <p:nvSpPr>
          <p:cNvPr id="13" name="正方形/長方形 12"/>
          <p:cNvSpPr/>
          <p:nvPr/>
        </p:nvSpPr>
        <p:spPr>
          <a:xfrm>
            <a:off x="40341" y="5801697"/>
            <a:ext cx="1736944" cy="25327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smtClean="0">
                <a:latin typeface="Meiryo UI" panose="020B0604030504040204" pitchFamily="50" charset="-128"/>
                <a:ea typeface="Meiryo UI" panose="020B0604030504040204" pitchFamily="50" charset="-128"/>
              </a:rPr>
              <a:t>資金</a:t>
            </a:r>
            <a:r>
              <a:rPr lang="ja-JP" altLang="en-US" sz="1200" dirty="0">
                <a:latin typeface="Meiryo UI" panose="020B0604030504040204" pitchFamily="50" charset="-128"/>
                <a:ea typeface="Meiryo UI" panose="020B0604030504040204" pitchFamily="50" charset="-128"/>
              </a:rPr>
              <a:t>面</a:t>
            </a:r>
            <a:endParaRPr kumimoji="1" lang="ja-JP" altLang="en-US" sz="1200" dirty="0"/>
          </a:p>
        </p:txBody>
      </p:sp>
    </p:spTree>
    <p:extLst>
      <p:ext uri="{BB962C8B-B14F-4D97-AF65-F5344CB8AC3E}">
        <p14:creationId xmlns:p14="http://schemas.microsoft.com/office/powerpoint/2010/main" val="3034182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09954CD4-AF95-4C78-B160-84012AB9CEDB}" type="slidenum">
              <a:rPr lang="en-US" altLang="ja-JP" smtClean="0"/>
              <a:pPr>
                <a:defRPr/>
              </a:pPr>
              <a:t>6</a:t>
            </a:fld>
            <a:endParaRPr lang="en-US" altLang="ja-JP" dirty="0"/>
          </a:p>
        </p:txBody>
      </p:sp>
      <p:sp>
        <p:nvSpPr>
          <p:cNvPr id="7" name="タイトル 1"/>
          <p:cNvSpPr txBox="1">
            <a:spLocks/>
          </p:cNvSpPr>
          <p:nvPr/>
        </p:nvSpPr>
        <p:spPr>
          <a:xfrm>
            <a:off x="40341" y="410850"/>
            <a:ext cx="70199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dirty="0" smtClean="0"/>
              <a:t>３．支援策の方向性　（１）課題と方向性</a:t>
            </a:r>
            <a:endParaRPr lang="ja-JP" altLang="en-US" kern="0" dirty="0"/>
          </a:p>
        </p:txBody>
      </p:sp>
      <p:sp>
        <p:nvSpPr>
          <p:cNvPr id="9" name="Text Box 1233"/>
          <p:cNvSpPr txBox="1">
            <a:spLocks noChangeArrowheads="1"/>
          </p:cNvSpPr>
          <p:nvPr/>
        </p:nvSpPr>
        <p:spPr bwMode="auto">
          <a:xfrm>
            <a:off x="172077" y="5700638"/>
            <a:ext cx="1592567" cy="639402"/>
          </a:xfrm>
          <a:prstGeom prst="rect">
            <a:avLst/>
          </a:prstGeom>
          <a:no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ts val="0"/>
              </a:spcBef>
              <a:spcAft>
                <a:spcPts val="0"/>
              </a:spcAft>
              <a:defRPr/>
            </a:pPr>
            <a:r>
              <a:rPr kumimoji="0" lang="ja-JP" altLang="en-US" kern="0" spc="-150" dirty="0" smtClean="0">
                <a:latin typeface="HGP創英角ｺﾞｼｯｸUB" pitchFamily="50" charset="-128"/>
                <a:ea typeface="HGP創英角ｺﾞｼｯｸUB" pitchFamily="50" charset="-128"/>
              </a:rPr>
              <a:t>耐震改修等の具体化</a:t>
            </a:r>
            <a:endParaRPr kumimoji="0" lang="en-US" altLang="ja-JP" kern="0" spc="-150" dirty="0">
              <a:latin typeface="HGP創英角ｺﾞｼｯｸUB" pitchFamily="50" charset="-128"/>
              <a:ea typeface="HGP創英角ｺﾞｼｯｸUB" pitchFamily="50" charset="-128"/>
            </a:endParaRPr>
          </a:p>
        </p:txBody>
      </p:sp>
      <p:sp>
        <p:nvSpPr>
          <p:cNvPr id="12" name="テキスト ボックス 11"/>
          <p:cNvSpPr txBox="1"/>
          <p:nvPr/>
        </p:nvSpPr>
        <p:spPr>
          <a:xfrm>
            <a:off x="1764642" y="4544081"/>
            <a:ext cx="7260930" cy="1000274"/>
          </a:xfrm>
          <a:prstGeom prst="rect">
            <a:avLst/>
          </a:prstGeom>
          <a:noFill/>
        </p:spPr>
        <p:txBody>
          <a:bodyPr wrap="square" rtlCol="0">
            <a:spAutoFit/>
          </a:bodyPr>
          <a:lstStyle/>
          <a:p>
            <a:pPr>
              <a:spcBef>
                <a:spcPts val="3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〇所有者をターゲットにした、さらなる普及啓発</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活動</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〇耐震化の進捗状況がよりわかりやすい、診断結果等の公表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dirty="0">
                <a:latin typeface="Meiryo UI" panose="020B0604030504040204" pitchFamily="50" charset="-128"/>
                <a:ea typeface="Meiryo UI" panose="020B0604030504040204" pitchFamily="50" charset="-128"/>
                <a:cs typeface="Meiryo UI" panose="020B0604030504040204" pitchFamily="50" charset="-128"/>
              </a:rPr>
              <a:t>必要性</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を伝え、具体的なイメージができるようアドバイスする建築士の派遣</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Text Box 1233"/>
          <p:cNvSpPr txBox="1">
            <a:spLocks noChangeArrowheads="1"/>
          </p:cNvSpPr>
          <p:nvPr/>
        </p:nvSpPr>
        <p:spPr bwMode="auto">
          <a:xfrm>
            <a:off x="172077" y="4572976"/>
            <a:ext cx="1699858" cy="362403"/>
          </a:xfrm>
          <a:prstGeom prst="rect">
            <a:avLst/>
          </a:prstGeom>
          <a:no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smtClean="0">
                <a:latin typeface="HGP創英角ｺﾞｼｯｸUB" pitchFamily="50" charset="-128"/>
                <a:ea typeface="HGP創英角ｺﾞｼｯｸUB" pitchFamily="50" charset="-128"/>
              </a:rPr>
              <a:t>きっかけづくり</a:t>
            </a:r>
            <a:endParaRPr kumimoji="0" lang="en-US" altLang="ja-JP" kern="0" spc="-150" dirty="0">
              <a:latin typeface="HGP創英角ｺﾞｼｯｸUB" pitchFamily="50" charset="-128"/>
              <a:ea typeface="HGP創英角ｺﾞｼｯｸUB" pitchFamily="50" charset="-128"/>
            </a:endParaRPr>
          </a:p>
        </p:txBody>
      </p:sp>
      <p:sp>
        <p:nvSpPr>
          <p:cNvPr id="11" name="テキスト ボックス 10"/>
          <p:cNvSpPr txBox="1"/>
          <p:nvPr/>
        </p:nvSpPr>
        <p:spPr>
          <a:xfrm>
            <a:off x="1734457" y="5685763"/>
            <a:ext cx="7312682" cy="684803"/>
          </a:xfrm>
          <a:prstGeom prst="rect">
            <a:avLst/>
          </a:prstGeom>
          <a:noFill/>
        </p:spPr>
        <p:txBody>
          <a:bodyPr wrap="square" rtlCol="0">
            <a:spAutoFit/>
          </a:bodyPr>
          <a:lstStyle/>
          <a:p>
            <a:pPr marL="180975" indent="-180975">
              <a:spcBef>
                <a:spcPts val="3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〇建築士だけではなく、多様な課題に対応する専門家に相談できる機会創出</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dirty="0">
                <a:latin typeface="Meiryo UI" panose="020B0604030504040204" pitchFamily="50" charset="-128"/>
                <a:ea typeface="Meiryo UI" panose="020B0604030504040204" pitchFamily="50" charset="-128"/>
                <a:cs typeface="Meiryo UI" panose="020B0604030504040204" pitchFamily="50" charset="-128"/>
              </a:rPr>
              <a:t>他府県の補助実績を考慮し、所有者</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の負担</a:t>
            </a:r>
            <a:r>
              <a:rPr lang="ja-JP" altLang="en-US" dirty="0">
                <a:latin typeface="Meiryo UI" panose="020B0604030504040204" pitchFamily="50" charset="-128"/>
                <a:ea typeface="Meiryo UI" panose="020B0604030504040204" pitchFamily="50" charset="-128"/>
                <a:cs typeface="Meiryo UI" panose="020B0604030504040204" pitchFamily="50" charset="-128"/>
              </a:rPr>
              <a:t>軽減</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策</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205421" y="1463669"/>
            <a:ext cx="8698565" cy="2146742"/>
          </a:xfrm>
          <a:prstGeom prst="rect">
            <a:avLst/>
          </a:prstGeom>
          <a:noFill/>
          <a:ln>
            <a:noFill/>
          </a:ln>
        </p:spPr>
        <p:txBody>
          <a:bodyPr wrap="square" rtlCol="0">
            <a:spAutoFit/>
          </a:bodyPr>
          <a:lstStyle/>
          <a:p>
            <a:pPr marL="180975" indent="-180975">
              <a:spcBef>
                <a:spcPts val="3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○耐震化に対し、まだまだ意識の低い所有者がいる。所有者が耐震化に向けて踏み出す</a:t>
            </a:r>
            <a:r>
              <a:rPr lang="ja-JP" altLang="en-US" dirty="0">
                <a:latin typeface="Meiryo UI" panose="020B0604030504040204" pitchFamily="50" charset="-128"/>
                <a:ea typeface="Meiryo UI" panose="020B0604030504040204" pitchFamily="50" charset="-128"/>
                <a:cs typeface="Meiryo UI" panose="020B0604030504040204" pitchFamily="50" charset="-128"/>
              </a:rPr>
              <a:t>ための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きっかけづくりが必要がある。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spcBef>
                <a:spcPts val="3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所有者</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のみならず、府民に広く耐震化の進捗状況を周知し、社会全体で耐震化の</a:t>
            </a:r>
            <a:r>
              <a:rPr lang="ja-JP" altLang="en-US" dirty="0">
                <a:latin typeface="Meiryo UI" panose="020B0604030504040204" pitchFamily="50" charset="-128"/>
                <a:ea typeface="Meiryo UI" panose="020B0604030504040204" pitchFamily="50" charset="-128"/>
                <a:cs typeface="Meiryo UI" panose="020B0604030504040204" pitchFamily="50" charset="-128"/>
              </a:rPr>
              <a:t>機運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の醸成</a:t>
            </a:r>
            <a:r>
              <a:rPr lang="ja-JP" altLang="en-US" dirty="0">
                <a:latin typeface="Meiryo UI" panose="020B0604030504040204" pitchFamily="50" charset="-128"/>
                <a:ea typeface="Meiryo UI" panose="020B0604030504040204" pitchFamily="50" charset="-128"/>
                <a:cs typeface="Meiryo UI" panose="020B0604030504040204" pitchFamily="50" charset="-128"/>
              </a:rPr>
              <a:t>を促す</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ため、診断結果等の公表</a:t>
            </a:r>
            <a:r>
              <a:rPr lang="ja-JP" altLang="en-US" dirty="0">
                <a:latin typeface="Meiryo UI" panose="020B0604030504040204" pitchFamily="50" charset="-128"/>
                <a:ea typeface="Meiryo UI" panose="020B0604030504040204" pitchFamily="50" charset="-128"/>
                <a:cs typeface="Meiryo UI" panose="020B0604030504040204" pitchFamily="50" charset="-128"/>
              </a:rPr>
              <a:t>の方法について工夫する必要がある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spcBef>
                <a:spcPts val="3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○耐震化の具体的な</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手法・進め方や、工事中</a:t>
            </a:r>
            <a:r>
              <a:rPr lang="ja-JP" altLang="en-US" dirty="0">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営業補償や移転</a:t>
            </a:r>
            <a:r>
              <a:rPr lang="ja-JP" altLang="en-US" dirty="0">
                <a:latin typeface="Meiryo UI" panose="020B0604030504040204" pitchFamily="50" charset="-128"/>
                <a:ea typeface="Meiryo UI" panose="020B0604030504040204" pitchFamily="50" charset="-128"/>
                <a:cs typeface="Meiryo UI" panose="020B0604030504040204" pitchFamily="50" charset="-128"/>
              </a:rPr>
              <a:t>等</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dirty="0">
                <a:latin typeface="Meiryo UI" panose="020B0604030504040204" pitchFamily="50" charset="-128"/>
                <a:ea typeface="Meiryo UI" panose="020B0604030504040204" pitchFamily="50" charset="-128"/>
                <a:cs typeface="Meiryo UI" panose="020B0604030504040204" pitchFamily="50" charset="-128"/>
              </a:rPr>
              <a:t>問題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を含め</a:t>
            </a:r>
            <a:r>
              <a:rPr lang="ja-JP" altLang="en-US" dirty="0">
                <a:latin typeface="Meiryo UI" panose="020B0604030504040204" pitchFamily="50" charset="-128"/>
                <a:ea typeface="Meiryo UI" panose="020B0604030504040204" pitchFamily="50" charset="-128"/>
                <a:cs typeface="Meiryo UI" panose="020B0604030504040204" pitchFamily="50" charset="-128"/>
              </a:rPr>
              <a:t>た</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占有者等への対応方法など、適切な情報、アドバイスを提供する仕組みが必要である。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○耐震化を進めるためには、零細な所有者に対し、資金面での支援を検討する必要がある。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64786" y="4063652"/>
            <a:ext cx="8960786" cy="25181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8912" y="1047036"/>
            <a:ext cx="8964000" cy="27153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Text Box 1233"/>
          <p:cNvSpPr txBox="1">
            <a:spLocks noChangeArrowheads="1"/>
          </p:cNvSpPr>
          <p:nvPr/>
        </p:nvSpPr>
        <p:spPr bwMode="auto">
          <a:xfrm>
            <a:off x="74311" y="1047036"/>
            <a:ext cx="896078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smtClean="0">
                <a:solidFill>
                  <a:sysClr val="window" lastClr="FFFFFF"/>
                </a:solidFill>
                <a:latin typeface="HGP創英角ｺﾞｼｯｸUB" pitchFamily="50" charset="-128"/>
                <a:ea typeface="HGP創英角ｺﾞｼｯｸUB" pitchFamily="50" charset="-128"/>
              </a:rPr>
              <a:t>課題</a:t>
            </a:r>
            <a:endParaRPr kumimoji="0" lang="en-US" altLang="ja-JP" kern="0" spc="-150" dirty="0">
              <a:solidFill>
                <a:sysClr val="window" lastClr="FFFFFF"/>
              </a:solidFill>
              <a:latin typeface="HGP創英角ｺﾞｼｯｸUB" pitchFamily="50" charset="-128"/>
              <a:ea typeface="HGP創英角ｺﾞｼｯｸUB" pitchFamily="50" charset="-128"/>
            </a:endParaRPr>
          </a:p>
        </p:txBody>
      </p:sp>
      <p:sp>
        <p:nvSpPr>
          <p:cNvPr id="18" name="Text Box 1233"/>
          <p:cNvSpPr txBox="1">
            <a:spLocks noChangeArrowheads="1"/>
          </p:cNvSpPr>
          <p:nvPr/>
        </p:nvSpPr>
        <p:spPr bwMode="auto">
          <a:xfrm>
            <a:off x="74311" y="4063652"/>
            <a:ext cx="8960786"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smtClean="0">
                <a:solidFill>
                  <a:sysClr val="window" lastClr="FFFFFF"/>
                </a:solidFill>
                <a:latin typeface="HGP創英角ｺﾞｼｯｸUB" pitchFamily="50" charset="-128"/>
                <a:ea typeface="HGP創英角ｺﾞｼｯｸUB" pitchFamily="50" charset="-128"/>
              </a:rPr>
              <a:t>方向性</a:t>
            </a:r>
            <a:endParaRPr kumimoji="0" lang="en-US" altLang="ja-JP" kern="0" spc="-150" dirty="0">
              <a:solidFill>
                <a:sysClr val="window" lastClr="FFFFFF"/>
              </a:solidFill>
              <a:latin typeface="HGP創英角ｺﾞｼｯｸUB" pitchFamily="50" charset="-128"/>
              <a:ea typeface="HGP創英角ｺﾞｼｯｸUB" pitchFamily="50" charset="-128"/>
            </a:endParaRPr>
          </a:p>
        </p:txBody>
      </p:sp>
      <p:sp>
        <p:nvSpPr>
          <p:cNvPr id="3" name="下矢印 2"/>
          <p:cNvSpPr/>
          <p:nvPr/>
        </p:nvSpPr>
        <p:spPr>
          <a:xfrm>
            <a:off x="3745123" y="3709067"/>
            <a:ext cx="1645675" cy="431883"/>
          </a:xfrm>
          <a:prstGeom prst="downArrow">
            <a:avLst>
              <a:gd name="adj1" fmla="val 50000"/>
              <a:gd name="adj2" fmla="val 713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32570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93988" y="1515054"/>
            <a:ext cx="8805862" cy="41618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27579" y="5789774"/>
            <a:ext cx="7872272" cy="7729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ホームベース 9"/>
          <p:cNvSpPr/>
          <p:nvPr/>
        </p:nvSpPr>
        <p:spPr>
          <a:xfrm>
            <a:off x="493485" y="5765670"/>
            <a:ext cx="518899" cy="723900"/>
          </a:xfrm>
          <a:prstGeom prst="homePlat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pPr>
              <a:defRPr/>
            </a:pPr>
            <a:fld id="{09954CD4-AF95-4C78-B160-84012AB9CEDB}" type="slidenum">
              <a:rPr lang="en-US" altLang="ja-JP" smtClean="0"/>
              <a:pPr>
                <a:defRPr/>
              </a:pPr>
              <a:t>7</a:t>
            </a:fld>
            <a:endParaRPr lang="en-US" altLang="ja-JP" dirty="0"/>
          </a:p>
        </p:txBody>
      </p:sp>
      <p:sp>
        <p:nvSpPr>
          <p:cNvPr id="7" name="タイトル 1"/>
          <p:cNvSpPr txBox="1">
            <a:spLocks/>
          </p:cNvSpPr>
          <p:nvPr/>
        </p:nvSpPr>
        <p:spPr>
          <a:xfrm>
            <a:off x="-9525" y="421595"/>
            <a:ext cx="814387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dirty="0" smtClean="0"/>
              <a:t>３．支援策の方向性　（２）参考事例　</a:t>
            </a:r>
            <a:r>
              <a:rPr lang="en-US" altLang="ja-JP" sz="2000" dirty="0" smtClean="0"/>
              <a:t>1</a:t>
            </a:r>
            <a:r>
              <a:rPr lang="ja-JP" altLang="en-US" sz="2000" dirty="0" smtClean="0"/>
              <a:t>）所有者への普及啓発</a:t>
            </a:r>
            <a:endParaRPr lang="ja-JP" altLang="en-US" sz="2000" kern="0" dirty="0"/>
          </a:p>
        </p:txBody>
      </p:sp>
      <p:sp>
        <p:nvSpPr>
          <p:cNvPr id="17" name="テキスト ボックス 16"/>
          <p:cNvSpPr txBox="1"/>
          <p:nvPr/>
        </p:nvSpPr>
        <p:spPr>
          <a:xfrm>
            <a:off x="93989" y="1536342"/>
            <a:ext cx="6525886" cy="4016484"/>
          </a:xfrm>
          <a:prstGeom prst="rect">
            <a:avLst/>
          </a:prstGeom>
          <a:noFill/>
        </p:spPr>
        <p:txBody>
          <a:bodyPr wrap="square" rtlCol="0">
            <a:spAutoFit/>
          </a:bodyPr>
          <a:lstStyle/>
          <a:p>
            <a:pPr>
              <a:spcBef>
                <a:spcPts val="3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耐震キャンペーン（東京都）</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pPr>
              <a:spcBef>
                <a:spcPts val="30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85725">
              <a:spcBef>
                <a:spcPts val="3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耐震化に係る都民の機運醸成や普及啓発を効果的に行うため、民間</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行政</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が一体となり、イベントや広報を集中的に展開</a:t>
            </a:r>
          </a:p>
          <a:p>
            <a:pPr>
              <a:spcBef>
                <a:spcPts val="300"/>
              </a:spcBef>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○耐震フォーラム（講演・実験・体験コーナー）</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○耐震化個別相談会</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（専門家による木造・</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特定沿道建築物の耐震化に関する個別相談会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○建物の耐震改修工法等の展示会</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（パネル展示、</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ビル・マンション耐震改修工法の展示</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○防災</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体験・耐震改修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バスツアー（</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耐震改修事例の見学会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耐震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改修事例の見学先で、各建物所有者、耐震改修工事に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携わった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施工</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業者による耐震改修の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説明</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耐震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改修の補助金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制度の質問に</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つ</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いて、自治体が対応を行う）</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Text Box 1233"/>
          <p:cNvSpPr txBox="1">
            <a:spLocks noChangeArrowheads="1"/>
          </p:cNvSpPr>
          <p:nvPr/>
        </p:nvSpPr>
        <p:spPr bwMode="auto">
          <a:xfrm>
            <a:off x="93988" y="1036442"/>
            <a:ext cx="880586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spc="-150" dirty="0">
                <a:solidFill>
                  <a:sysClr val="window" lastClr="FFFFFF"/>
                </a:solidFill>
                <a:latin typeface="HGP創英角ｺﾞｼｯｸUB" pitchFamily="50" charset="-128"/>
                <a:ea typeface="HGP創英角ｺﾞｼｯｸUB" pitchFamily="50" charset="-128"/>
              </a:rPr>
              <a:t>効果</a:t>
            </a:r>
            <a:r>
              <a:rPr kumimoji="0" lang="ja-JP" altLang="en-US" kern="0" spc="-150" dirty="0" smtClean="0">
                <a:solidFill>
                  <a:sysClr val="window" lastClr="FFFFFF"/>
                </a:solidFill>
                <a:latin typeface="HGP創英角ｺﾞｼｯｸUB" pitchFamily="50" charset="-128"/>
                <a:ea typeface="HGP創英角ｺﾞｼｯｸUB" pitchFamily="50" charset="-128"/>
              </a:rPr>
              <a:t>的なイベントの展開</a:t>
            </a:r>
            <a:endParaRPr kumimoji="0" lang="en-US" altLang="ja-JP" kern="0" spc="-150" dirty="0">
              <a:solidFill>
                <a:sysClr val="window" lastClr="FFFFFF"/>
              </a:solidFill>
              <a:latin typeface="HGP創英角ｺﾞｼｯｸUB" pitchFamily="50" charset="-128"/>
              <a:ea typeface="HGP創英角ｺﾞｼｯｸUB" pitchFamily="50" charset="-128"/>
            </a:endParaRPr>
          </a:p>
        </p:txBody>
      </p:sp>
      <p:pic>
        <p:nvPicPr>
          <p:cNvPr id="5" name="図 4"/>
          <p:cNvPicPr>
            <a:picLocks noChangeAspect="1"/>
          </p:cNvPicPr>
          <p:nvPr/>
        </p:nvPicPr>
        <p:blipFill>
          <a:blip r:embed="rId2"/>
          <a:stretch>
            <a:fillRect/>
          </a:stretch>
        </p:blipFill>
        <p:spPr>
          <a:xfrm>
            <a:off x="6517072" y="1611841"/>
            <a:ext cx="2275481" cy="1698063"/>
          </a:xfrm>
          <a:prstGeom prst="rect">
            <a:avLst/>
          </a:prstGeom>
        </p:spPr>
      </p:pic>
      <p:pic>
        <p:nvPicPr>
          <p:cNvPr id="6" name="図 5"/>
          <p:cNvPicPr>
            <a:picLocks noChangeAspect="1"/>
          </p:cNvPicPr>
          <p:nvPr/>
        </p:nvPicPr>
        <p:blipFill>
          <a:blip r:embed="rId3"/>
          <a:stretch>
            <a:fillRect/>
          </a:stretch>
        </p:blipFill>
        <p:spPr>
          <a:xfrm>
            <a:off x="6915150" y="3346758"/>
            <a:ext cx="1877403" cy="2563213"/>
          </a:xfrm>
          <a:prstGeom prst="rect">
            <a:avLst/>
          </a:prstGeom>
        </p:spPr>
      </p:pic>
      <p:sp>
        <p:nvSpPr>
          <p:cNvPr id="11" name="テキスト ボックス 10"/>
          <p:cNvSpPr txBox="1"/>
          <p:nvPr/>
        </p:nvSpPr>
        <p:spPr>
          <a:xfrm>
            <a:off x="1110356" y="5866322"/>
            <a:ext cx="7208597" cy="623248"/>
          </a:xfrm>
          <a:prstGeom prst="rect">
            <a:avLst/>
          </a:prstGeom>
          <a:noFill/>
        </p:spPr>
        <p:txBody>
          <a:bodyPr wrap="square" rtlCol="0">
            <a:spAutoFit/>
          </a:bodyPr>
          <a:lstStyle/>
          <a:p>
            <a:pPr>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集中的に、かつターゲットを明確にし、実例の見学や関係者の説明等により、</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所有者がより具体的なイメージをつかむことができる啓発方法の検討</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257175" y="2000250"/>
            <a:ext cx="6181725" cy="638175"/>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10190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388" y="2565427"/>
            <a:ext cx="7555627" cy="3149895"/>
          </a:xfrm>
          <a:prstGeom prst="rect">
            <a:avLst/>
          </a:prstGeom>
        </p:spPr>
      </p:pic>
      <p:sp>
        <p:nvSpPr>
          <p:cNvPr id="11" name="正方形/長方形 10"/>
          <p:cNvSpPr/>
          <p:nvPr/>
        </p:nvSpPr>
        <p:spPr>
          <a:xfrm>
            <a:off x="1027578" y="5851525"/>
            <a:ext cx="7882123" cy="7801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ホームベース 3"/>
          <p:cNvSpPr/>
          <p:nvPr/>
        </p:nvSpPr>
        <p:spPr>
          <a:xfrm>
            <a:off x="508680" y="5890761"/>
            <a:ext cx="518899" cy="662485"/>
          </a:xfrm>
          <a:prstGeom prst="homePlat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pPr>
              <a:defRPr/>
            </a:pPr>
            <a:fld id="{09954CD4-AF95-4C78-B160-84012AB9CEDB}" type="slidenum">
              <a:rPr lang="en-US" altLang="ja-JP" smtClean="0"/>
              <a:pPr>
                <a:defRPr/>
              </a:pPr>
              <a:t>8</a:t>
            </a:fld>
            <a:endParaRPr lang="en-US" altLang="ja-JP" dirty="0"/>
          </a:p>
        </p:txBody>
      </p:sp>
      <p:sp>
        <p:nvSpPr>
          <p:cNvPr id="7" name="タイトル 1"/>
          <p:cNvSpPr txBox="1">
            <a:spLocks/>
          </p:cNvSpPr>
          <p:nvPr/>
        </p:nvSpPr>
        <p:spPr>
          <a:xfrm>
            <a:off x="-9525" y="434729"/>
            <a:ext cx="76676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dirty="0" smtClean="0"/>
              <a:t>３．支援</a:t>
            </a:r>
            <a:r>
              <a:rPr lang="ja-JP" altLang="en-US" dirty="0"/>
              <a:t>策</a:t>
            </a:r>
            <a:r>
              <a:rPr lang="ja-JP" altLang="en-US" dirty="0" smtClean="0"/>
              <a:t>の方向性　（２）参考事例　</a:t>
            </a:r>
            <a:r>
              <a:rPr lang="ja-JP" altLang="en-US" sz="2000" dirty="0" smtClean="0"/>
              <a:t>２）耐震化の機運醸成</a:t>
            </a:r>
            <a:endParaRPr lang="ja-JP" altLang="en-US" sz="2000" kern="0" dirty="0"/>
          </a:p>
        </p:txBody>
      </p:sp>
      <p:sp>
        <p:nvSpPr>
          <p:cNvPr id="17" name="Text Box 1233"/>
          <p:cNvSpPr txBox="1">
            <a:spLocks noChangeArrowheads="1"/>
          </p:cNvSpPr>
          <p:nvPr/>
        </p:nvSpPr>
        <p:spPr bwMode="auto">
          <a:xfrm>
            <a:off x="103841" y="1031137"/>
            <a:ext cx="8805862" cy="362403"/>
          </a:xfrm>
          <a:prstGeom prst="rect">
            <a:avLst/>
          </a:prstGeom>
          <a:solidFill>
            <a:srgbClr val="E46C0A"/>
          </a:solidFill>
          <a:ln w="9525" cap="flat" cmpd="sng" algn="ctr">
            <a:noFill/>
            <a:prstDash val="solid"/>
            <a:headEnd/>
            <a:tailEnd/>
          </a:ln>
          <a:effectLst>
            <a:outerShdw blurRad="40000" dist="23000" dir="5400000" rotWithShape="0">
              <a:srgbClr val="000000">
                <a:alpha val="35000"/>
              </a:srgbClr>
            </a:outerShdw>
          </a:effectLst>
        </p:spPr>
        <p:txBody>
          <a:bodyPr wrap="square" lIns="84579" tIns="42289" rIns="84579" bIns="42289">
            <a:spAutoFit/>
          </a:bodyPr>
          <a:lstStyle/>
          <a:p>
            <a:pPr defTabSz="823170" fontAlgn="auto">
              <a:spcBef>
                <a:spcPct val="50000"/>
              </a:spcBef>
              <a:spcAft>
                <a:spcPts val="0"/>
              </a:spcAft>
              <a:defRPr/>
            </a:pPr>
            <a:r>
              <a:rPr kumimoji="0" lang="ja-JP" altLang="en-US" kern="0" dirty="0" smtClean="0">
                <a:solidFill>
                  <a:sysClr val="window" lastClr="FFFFFF"/>
                </a:solidFill>
                <a:latin typeface="HGP創英角ｺﾞｼｯｸUB" pitchFamily="50" charset="-128"/>
                <a:ea typeface="HGP創英角ｺﾞｼｯｸUB" pitchFamily="50" charset="-128"/>
              </a:rPr>
              <a:t>わかりやすい公表の方法</a:t>
            </a:r>
            <a:endParaRPr kumimoji="0" lang="en-US" altLang="ja-JP" kern="0" spc="-150" dirty="0">
              <a:solidFill>
                <a:sysClr val="window" lastClr="FFFFFF"/>
              </a:solidFill>
              <a:latin typeface="HGP創英角ｺﾞｼｯｸUB" pitchFamily="50" charset="-128"/>
              <a:ea typeface="HGP創英角ｺﾞｼｯｸUB" pitchFamily="50" charset="-128"/>
            </a:endParaRPr>
          </a:p>
        </p:txBody>
      </p:sp>
      <p:sp>
        <p:nvSpPr>
          <p:cNvPr id="13" name="テキスト ボックス 12"/>
          <p:cNvSpPr txBox="1"/>
          <p:nvPr/>
        </p:nvSpPr>
        <p:spPr>
          <a:xfrm>
            <a:off x="445436" y="1802856"/>
            <a:ext cx="8041340" cy="830997"/>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・特定</a:t>
            </a:r>
            <a:r>
              <a:rPr lang="ja-JP" altLang="en-US" sz="1600" dirty="0">
                <a:latin typeface="Meiryo UI" panose="020B0604030504040204" pitchFamily="50" charset="-128"/>
                <a:ea typeface="Meiryo UI" panose="020B0604030504040204" pitchFamily="50" charset="-128"/>
              </a:rPr>
              <a:t>緊急輸送道路図に、主要交差点間ごとの耐震化率に応じて色分けした路線を掲載</a:t>
            </a:r>
          </a:p>
          <a:p>
            <a:pPr marL="85725" indent="-85725"/>
            <a:r>
              <a:rPr lang="ja-JP" altLang="en-US" sz="1600" dirty="0" smtClean="0">
                <a:latin typeface="Meiryo UI" panose="020B0604030504040204" pitchFamily="50" charset="-128"/>
                <a:ea typeface="Meiryo UI" panose="020B0604030504040204" pitchFamily="50" charset="-128"/>
              </a:rPr>
              <a:t>・色</a:t>
            </a:r>
            <a:r>
              <a:rPr lang="ja-JP" altLang="en-US" sz="1600" dirty="0">
                <a:latin typeface="Meiryo UI" panose="020B0604030504040204" pitchFamily="50" charset="-128"/>
                <a:ea typeface="Meiryo UI" panose="020B0604030504040204" pitchFamily="50" charset="-128"/>
              </a:rPr>
              <a:t>分けした路線の部分をクリックすると、主要交差点間ごとの耐震化率や対象建物数、耐震性が不足する建物数などを</a:t>
            </a:r>
            <a:r>
              <a:rPr lang="ja-JP" altLang="en-US" sz="1600" dirty="0" smtClean="0">
                <a:latin typeface="Meiryo UI" panose="020B0604030504040204" pitchFamily="50" charset="-128"/>
                <a:ea typeface="Meiryo UI" panose="020B0604030504040204" pitchFamily="50" charset="-128"/>
              </a:rPr>
              <a:t>表示</a:t>
            </a:r>
            <a:endParaRPr lang="ja-JP" altLang="en-US" sz="16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276225" y="1477313"/>
            <a:ext cx="8516329" cy="369332"/>
          </a:xfrm>
          <a:prstGeom prst="rect">
            <a:avLst/>
          </a:prstGeom>
          <a:noFill/>
        </p:spPr>
        <p:txBody>
          <a:bodyPr wrap="square" rtlCol="0">
            <a:spAutoFit/>
          </a:bodyPr>
          <a:lstStyle/>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主要交差点間の耐震化の状況（東京都）</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（詳細な耐震化の状況）</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190418" y="5929999"/>
            <a:ext cx="7208597" cy="623248"/>
          </a:xfrm>
          <a:prstGeom prst="rect">
            <a:avLst/>
          </a:prstGeom>
          <a:noFill/>
        </p:spPr>
        <p:txBody>
          <a:bodyPr wrap="square" rtlCol="0">
            <a:spAutoFit/>
          </a:bodyPr>
          <a:lstStyle/>
          <a:p>
            <a:pPr>
              <a:spcBef>
                <a:spcPts val="3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地図上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で交差点間ごとの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耐震性を示す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ことにより、一目で耐震化の進捗が分かり、</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所有者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耐震化を進めるきっかけともなることから、地図を活用した公表の仕方を検討</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03841" y="1464612"/>
            <a:ext cx="8805861" cy="428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48284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16029</TotalTime>
  <Words>1559</Words>
  <Application>Microsoft Office PowerPoint</Application>
  <PresentationFormat>画面に合わせる (4:3)</PresentationFormat>
  <Paragraphs>298</Paragraphs>
  <Slides>10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HGP創英角ｺﾞｼｯｸUB</vt:lpstr>
      <vt:lpstr>Meiryo UI</vt:lpstr>
      <vt:lpstr>ＭＳ Ｐゴシック</vt:lpstr>
      <vt:lpstr>ＭＳ ゴシック</vt:lpstr>
      <vt:lpstr>ＭＳ 明朝</vt:lpstr>
      <vt:lpstr>Arial</vt:lpstr>
      <vt:lpstr>Calibri</vt:lpstr>
      <vt:lpstr>Times New Roman</vt:lpstr>
      <vt:lpstr>標準デザイン</vt:lpstr>
      <vt:lpstr> 広域緊急交通路沿道建築物の 実効力のある支援策の方向性について</vt:lpstr>
      <vt:lpstr>１．現状と取組み　（１）制度概要等</vt:lpstr>
      <vt:lpstr>１．現状と取組み　（２）指定・公表の状況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大江　紗弓</cp:lastModifiedBy>
  <cp:revision>1235</cp:revision>
  <cp:lastPrinted>2019-07-23T00:52:07Z</cp:lastPrinted>
  <dcterms:created xsi:type="dcterms:W3CDTF">2007-11-06T12:19:33Z</dcterms:created>
  <dcterms:modified xsi:type="dcterms:W3CDTF">2019-08-21T03:06:27Z</dcterms:modified>
</cp:coreProperties>
</file>