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1"/>
  </p:notesMasterIdLst>
  <p:sldIdLst>
    <p:sldId id="395" r:id="rId2"/>
    <p:sldId id="356" r:id="rId3"/>
    <p:sldId id="394" r:id="rId4"/>
    <p:sldId id="393" r:id="rId5"/>
    <p:sldId id="398" r:id="rId6"/>
    <p:sldId id="396" r:id="rId7"/>
    <p:sldId id="377" r:id="rId8"/>
    <p:sldId id="397" r:id="rId9"/>
    <p:sldId id="383"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FFFFFF"/>
    <a:srgbClr val="212B47"/>
    <a:srgbClr val="FF0066"/>
    <a:srgbClr val="2903B5"/>
    <a:srgbClr val="E4F6AA"/>
    <a:srgbClr val="EAD5B6"/>
    <a:srgbClr val="EED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1" d="100"/>
          <a:sy n="71" d="100"/>
        </p:scale>
        <p:origin x="127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2033" tIns="46016" rIns="92033" bIns="460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0"/>
            <a:ext cx="2949575" cy="496888"/>
          </a:xfrm>
          <a:prstGeom prst="rect">
            <a:avLst/>
          </a:prstGeom>
        </p:spPr>
        <p:txBody>
          <a:bodyPr vert="horz" lIns="92033" tIns="46016" rIns="92033" bIns="46016" rtlCol="0"/>
          <a:lstStyle>
            <a:lvl1pPr algn="r">
              <a:defRPr sz="1200"/>
            </a:lvl1pPr>
          </a:lstStyle>
          <a:p>
            <a:fld id="{EECBB802-390E-416A-9078-047B5A3BFBEC}" type="datetimeFigureOut">
              <a:rPr kumimoji="1" lang="ja-JP" altLang="en-US" smtClean="0"/>
              <a:t>2019/8/5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2033" tIns="46016" rIns="92033" bIns="46016"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2033" tIns="46016" rIns="92033" bIns="460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40865"/>
            <a:ext cx="2949575" cy="496887"/>
          </a:xfrm>
          <a:prstGeom prst="rect">
            <a:avLst/>
          </a:prstGeom>
        </p:spPr>
        <p:txBody>
          <a:bodyPr vert="horz" lIns="92033" tIns="46016" rIns="92033" bIns="460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65"/>
            <a:ext cx="2949575" cy="496887"/>
          </a:xfrm>
          <a:prstGeom prst="rect">
            <a:avLst/>
          </a:prstGeom>
        </p:spPr>
        <p:txBody>
          <a:bodyPr vert="horz" lIns="92033" tIns="46016" rIns="92033" bIns="46016"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567488"/>
            <a:ext cx="2133600" cy="287337"/>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8277564" cy="1470025"/>
          </a:xfrm>
        </p:spPr>
        <p:txBody>
          <a:bodyPr/>
          <a:lstStyle/>
          <a:p>
            <a:r>
              <a:rPr lang="ja-JP" altLang="en-US" sz="3200" dirty="0" smtClean="0"/>
              <a:t>ブロック塀等の耐震診断義務付け制度（案）</a:t>
            </a:r>
            <a:r>
              <a:rPr lang="en-US" altLang="ja-JP" sz="3200" dirty="0" smtClean="0"/>
              <a:t/>
            </a:r>
            <a:br>
              <a:rPr lang="en-US" altLang="ja-JP" sz="3200" dirty="0" smtClean="0"/>
            </a:br>
            <a:r>
              <a:rPr lang="en-US" altLang="ja-JP" sz="3200" dirty="0"/>
              <a:t>〔</a:t>
            </a:r>
            <a:r>
              <a:rPr lang="ja-JP" altLang="en-US" sz="3200" dirty="0" smtClean="0"/>
              <a:t>帰宅困難者対策</a:t>
            </a:r>
            <a:r>
              <a:rPr lang="en-US" altLang="ja-JP" sz="3200" dirty="0" smtClean="0"/>
              <a:t>〕</a:t>
            </a:r>
            <a:r>
              <a:rPr lang="ja-JP" altLang="en-US" sz="3200" dirty="0" smtClean="0"/>
              <a:t>について</a:t>
            </a:r>
          </a:p>
        </p:txBody>
      </p:sp>
      <p:sp>
        <p:nvSpPr>
          <p:cNvPr id="5" name="正方形/長方形 4"/>
          <p:cNvSpPr/>
          <p:nvPr/>
        </p:nvSpPr>
        <p:spPr>
          <a:xfrm>
            <a:off x="7328460" y="493824"/>
            <a:ext cx="131318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dirty="0" smtClean="0">
                <a:solidFill>
                  <a:srgbClr val="1F497D"/>
                </a:solidFill>
                <a:latin typeface="+mj-lt"/>
                <a:ea typeface="+mj-ea"/>
                <a:cs typeface="+mj-cs"/>
              </a:rPr>
              <a:t>資料２</a:t>
            </a:r>
            <a:endParaRPr lang="ja-JP" altLang="en-US" sz="3200" dirty="0">
              <a:solidFill>
                <a:srgbClr val="1F497D"/>
              </a:solidFill>
              <a:latin typeface="+mj-lt"/>
              <a:ea typeface="+mj-ea"/>
              <a:cs typeface="+mj-cs"/>
            </a:endParaRPr>
          </a:p>
        </p:txBody>
      </p:sp>
    </p:spTree>
    <p:extLst>
      <p:ext uri="{BB962C8B-B14F-4D97-AF65-F5344CB8AC3E}">
        <p14:creationId xmlns:p14="http://schemas.microsoft.com/office/powerpoint/2010/main" val="3243695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57877"/>
            <a:ext cx="7019925" cy="404813"/>
          </a:xfrm>
        </p:spPr>
        <p:txBody>
          <a:bodyPr/>
          <a:lstStyle/>
          <a:p>
            <a:r>
              <a:rPr kumimoji="1" lang="en-US" altLang="ja-JP" dirty="0" smtClean="0"/>
              <a:t>1</a:t>
            </a:r>
            <a:r>
              <a:rPr kumimoji="1" lang="ja-JP" altLang="en-US" dirty="0" err="1" smtClean="0"/>
              <a:t>．</a:t>
            </a:r>
            <a:r>
              <a:rPr kumimoji="1" lang="ja-JP" altLang="en-US" dirty="0" smtClean="0"/>
              <a:t>制度概要（耐震改修促進法施行令の改正）</a:t>
            </a:r>
            <a:endParaRPr kumimoji="1" lang="ja-JP" altLang="en-US" dirty="0"/>
          </a:p>
        </p:txBody>
      </p:sp>
      <p:sp>
        <p:nvSpPr>
          <p:cNvPr id="4" name="スライド番号プレースホルダー 3"/>
          <p:cNvSpPr>
            <a:spLocks noGrp="1"/>
          </p:cNvSpPr>
          <p:nvPr>
            <p:ph type="sldNum" sz="quarter" idx="12"/>
          </p:nvPr>
        </p:nvSpPr>
        <p:spPr>
          <a:xfrm>
            <a:off x="7010400" y="6456363"/>
            <a:ext cx="2133600" cy="287337"/>
          </a:xfrm>
        </p:spPr>
        <p:txBody>
          <a:bodyPr/>
          <a:lstStyle/>
          <a:p>
            <a:pPr>
              <a:defRPr/>
            </a:pPr>
            <a:fld id="{09954CD4-AF95-4C78-B160-84012AB9CEDB}" type="slidenum">
              <a:rPr lang="en-US" altLang="ja-JP" smtClean="0">
                <a:solidFill>
                  <a:srgbClr val="000000"/>
                </a:solidFill>
              </a:rPr>
              <a:pPr>
                <a:defRPr/>
              </a:pPr>
              <a:t>1</a:t>
            </a:fld>
            <a:endParaRPr lang="en-US" altLang="ja-JP" dirty="0">
              <a:solidFill>
                <a:srgbClr val="000000"/>
              </a:solidFill>
            </a:endParaRPr>
          </a:p>
        </p:txBody>
      </p:sp>
      <p:sp>
        <p:nvSpPr>
          <p:cNvPr id="5" name="Rectangle 12"/>
          <p:cNvSpPr>
            <a:spLocks noChangeArrowheads="1"/>
          </p:cNvSpPr>
          <p:nvPr/>
        </p:nvSpPr>
        <p:spPr bwMode="auto">
          <a:xfrm>
            <a:off x="226239" y="2496596"/>
            <a:ext cx="512681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r>
              <a:rPr lang="ja-JP" altLang="en-US" dirty="0" smtClean="0"/>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一定</a:t>
            </a:r>
            <a:r>
              <a:rPr lang="ja-JP" altLang="ja-JP" sz="1600" b="1" dirty="0">
                <a:latin typeface="Meiryo UI" panose="020B0604030504040204" pitchFamily="50" charset="-128"/>
                <a:ea typeface="Meiryo UI" panose="020B0604030504040204" pitchFamily="50" charset="-128"/>
                <a:cs typeface="Meiryo UI" panose="020B0604030504040204" pitchFamily="50" charset="-128"/>
              </a:rPr>
              <a:t>規模以上の既存耐震不適格のブロック塀</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等</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前面</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道路に面する部分の長さが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25</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ｍ</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超え、かつ</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前面道路に面する部分のいずれ</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かの高さ</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が、</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当該部分</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から当該前面道路の境界線までの水平距離に当該前面道路の幅員の２分の</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１に</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相当する距離</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を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加えた数値を</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除して得た数値を超えるブロック塀等であって、建物</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に附属</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するもの。 </a:t>
            </a:r>
          </a:p>
          <a:p>
            <a:pPr marL="266700" indent="-1778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8775" indent="-269875"/>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地形、道路の構造その他の状況に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より</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25m</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すること</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8775" indent="-269875"/>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不適当である場合、</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８ｍ以上</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ja-JP" sz="1400" b="1" dirty="0" err="1" smtClean="0">
                <a:latin typeface="Meiryo UI" panose="020B0604030504040204" pitchFamily="50" charset="-128"/>
                <a:ea typeface="Meiryo UI" panose="020B0604030504040204" pitchFamily="50" charset="-128"/>
                <a:cs typeface="Meiryo UI" panose="020B0604030504040204" pitchFamily="50" charset="-128"/>
              </a:rPr>
              <a:t>ｍ</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未満</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の範囲において、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8775" indent="-269875"/>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都道府県知事等が規則で定めることができる。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8775" indent="-269875"/>
            <a:endParaRPr lang="ja-JP"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447675" indent="-358775">
              <a:tabLst>
                <a:tab pos="4305300" algn="l"/>
              </a:tabLst>
            </a:pP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地形、道路の構造その他の状況に</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より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道路幅員の２分の１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する</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こと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不適当</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である場合、</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２ｍ以上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高さ</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2÷2.5</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0.8</a:t>
            </a:r>
            <a:r>
              <a:rPr lang="ja-JP" altLang="ja-JP" sz="1400" dirty="0" err="1">
                <a:latin typeface="Meiryo UI" panose="020B0604030504040204" pitchFamily="50" charset="-128"/>
                <a:ea typeface="Meiryo UI" panose="020B0604030504040204" pitchFamily="50" charset="-128"/>
                <a:cs typeface="Meiryo UI" panose="020B0604030504040204" pitchFamily="50" charset="-128"/>
              </a:rPr>
              <a:t>ｍ</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以上</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範囲において、 都道府県知事等が規則で定めること</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ができる。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53051" y="2475943"/>
            <a:ext cx="3587002" cy="3580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12"/>
          <p:cNvSpPr>
            <a:spLocks noChangeArrowheads="1"/>
          </p:cNvSpPr>
          <p:nvPr/>
        </p:nvSpPr>
        <p:spPr bwMode="auto">
          <a:xfrm>
            <a:off x="226238" y="1136187"/>
            <a:ext cx="853844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北部を震源とする地震等におけるブロック塀等の倒壊被害を踏まえ、ブロック塀等の倒壊</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よる</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通行障害の防止のため、通行障害建築物に、建物に附属する組積造の塀を追加</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により</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等が耐震改修促進計画に記載する避難路の沿道にある</a:t>
            </a:r>
            <a:r>
              <a:rPr lang="ja-JP" altLang="ja-JP" sz="1600" b="1" dirty="0">
                <a:latin typeface="Meiryo UI" panose="020B0604030504040204" pitchFamily="50" charset="-128"/>
                <a:ea typeface="Meiryo UI" panose="020B0604030504040204" pitchFamily="50" charset="-128"/>
                <a:cs typeface="Meiryo UI" panose="020B0604030504040204" pitchFamily="50" charset="-128"/>
              </a:rPr>
              <a:t>一定規模以上の既存耐震</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不適</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b="1" dirty="0" smtClean="0">
                <a:latin typeface="Meiryo UI" panose="020B0604030504040204" pitchFamily="50" charset="-128"/>
                <a:ea typeface="Meiryo UI" panose="020B0604030504040204" pitchFamily="50" charset="-128"/>
                <a:cs typeface="Meiryo UI" panose="020B0604030504040204" pitchFamily="50" charset="-128"/>
              </a:rPr>
              <a:t>格</a:t>
            </a:r>
            <a:r>
              <a:rPr lang="ja-JP" altLang="ja-JP" sz="1600" b="1" dirty="0">
                <a:latin typeface="Meiryo UI" panose="020B0604030504040204" pitchFamily="50" charset="-128"/>
                <a:ea typeface="Meiryo UI" panose="020B0604030504040204" pitchFamily="50" charset="-128"/>
                <a:cs typeface="Meiryo UI" panose="020B0604030504040204" pitchFamily="50" charset="-128"/>
              </a:rPr>
              <a:t>のブロック塀等</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は、耐震診断が義務付けられる</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年１月</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１日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改正耐促法施行令</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施行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7252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２．大阪府の考え方</a:t>
            </a:r>
            <a:endParaRPr kumimoji="1" lang="ja-JP" altLang="en-US" dirty="0"/>
          </a:p>
        </p:txBody>
      </p:sp>
      <p:sp>
        <p:nvSpPr>
          <p:cNvPr id="3" name="コンテンツ プレースホルダー 2"/>
          <p:cNvSpPr>
            <a:spLocks noGrp="1"/>
          </p:cNvSpPr>
          <p:nvPr>
            <p:ph idx="1"/>
          </p:nvPr>
        </p:nvSpPr>
        <p:spPr>
          <a:xfrm>
            <a:off x="357281" y="3430494"/>
            <a:ext cx="8483227" cy="4525963"/>
          </a:xfrm>
        </p:spPr>
        <p:txBody>
          <a:bodyPr/>
          <a:lstStyle/>
          <a:p>
            <a:pPr marL="268288" indent="-268288">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南海トラフ地震対応強化策検討委員会より、</a:t>
            </a:r>
            <a:r>
              <a:rPr lang="ja-JP" altLang="ja-JP" sz="1800" cap="all" dirty="0" smtClean="0">
                <a:latin typeface="Meiryo UI" panose="020B0604030504040204" pitchFamily="50" charset="-128"/>
                <a:ea typeface="Meiryo UI" panose="020B0604030504040204" pitchFamily="50" charset="-128"/>
                <a:cs typeface="Meiryo UI" panose="020B0604030504040204" pitchFamily="50" charset="-128"/>
              </a:rPr>
              <a:t>広域</a:t>
            </a:r>
            <a:r>
              <a:rPr lang="ja-JP" altLang="ja-JP" sz="1800" cap="all" dirty="0">
                <a:latin typeface="Meiryo UI" panose="020B0604030504040204" pitchFamily="50" charset="-128"/>
                <a:ea typeface="Meiryo UI" panose="020B0604030504040204" pitchFamily="50" charset="-128"/>
                <a:cs typeface="Meiryo UI" panose="020B0604030504040204" pitchFamily="50" charset="-128"/>
              </a:rPr>
              <a:t>連携に</a:t>
            </a:r>
            <a:r>
              <a:rPr lang="ja-JP" altLang="ja-JP" sz="1800" cap="all" dirty="0" smtClean="0">
                <a:latin typeface="Meiryo UI" panose="020B0604030504040204" pitchFamily="50" charset="-128"/>
                <a:ea typeface="Meiryo UI" panose="020B0604030504040204" pitchFamily="50" charset="-128"/>
                <a:cs typeface="Meiryo UI" panose="020B0604030504040204" pitchFamily="50" charset="-128"/>
              </a:rPr>
              <a:t>よる</a:t>
            </a:r>
            <a:r>
              <a:rPr lang="ja-JP" altLang="ja-JP" sz="1800" cap="all" dirty="0">
                <a:latin typeface="Meiryo UI" panose="020B0604030504040204" pitchFamily="50" charset="-128"/>
                <a:ea typeface="Meiryo UI" panose="020B0604030504040204" pitchFamily="50" charset="-128"/>
                <a:cs typeface="Meiryo UI" panose="020B0604030504040204" pitchFamily="50" charset="-128"/>
              </a:rPr>
              <a:t>取組みが</a:t>
            </a:r>
            <a:r>
              <a:rPr lang="ja-JP" altLang="ja-JP" sz="1800" cap="all"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1800" cap="all" dirty="0" smtClean="0">
                <a:latin typeface="Meiryo UI" panose="020B0604030504040204" pitchFamily="50" charset="-128"/>
                <a:ea typeface="Meiryo UI" panose="020B0604030504040204" pitchFamily="50" charset="-128"/>
                <a:cs typeface="Meiryo UI" panose="020B0604030504040204" pitchFamily="50" charset="-128"/>
              </a:rPr>
              <a:t>と提言</a:t>
            </a:r>
            <a:r>
              <a:rPr lang="en-US" altLang="ja-JP" sz="1400" cap="all"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cap="all"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800" cap="all" dirty="0" smtClean="0">
                <a:latin typeface="Meiryo UI" panose="020B0604030504040204" pitchFamily="50" charset="-128"/>
                <a:ea typeface="Meiryo UI" panose="020B0604030504040204" pitchFamily="50" charset="-128"/>
                <a:cs typeface="Meiryo UI" panose="020B0604030504040204" pitchFamily="50" charset="-128"/>
              </a:rPr>
              <a:t>された</a:t>
            </a:r>
            <a:r>
              <a:rPr lang="ja-JP" altLang="ja-JP" sz="1800" cap="all" dirty="0" smtClean="0">
                <a:latin typeface="Meiryo UI" panose="020B0604030504040204" pitchFamily="50" charset="-128"/>
                <a:ea typeface="Meiryo UI" panose="020B0604030504040204" pitchFamily="50" charset="-128"/>
                <a:cs typeface="Meiryo UI" panose="020B0604030504040204" pitchFamily="50" charset="-128"/>
              </a:rPr>
              <a:t>帰宅</a:t>
            </a:r>
            <a:r>
              <a:rPr lang="ja-JP" altLang="ja-JP" sz="1800" cap="all" dirty="0">
                <a:latin typeface="Meiryo UI" panose="020B0604030504040204" pitchFamily="50" charset="-128"/>
                <a:ea typeface="Meiryo UI" panose="020B0604030504040204" pitchFamily="50" charset="-128"/>
                <a:cs typeface="Meiryo UI" panose="020B0604030504040204" pitchFamily="50" charset="-128"/>
              </a:rPr>
              <a:t>困難者</a:t>
            </a:r>
            <a:r>
              <a:rPr lang="ja-JP" altLang="ja-JP" sz="1800" cap="all" dirty="0" smtClean="0">
                <a:latin typeface="Meiryo UI" panose="020B0604030504040204" pitchFamily="50" charset="-128"/>
                <a:ea typeface="Meiryo UI" panose="020B0604030504040204" pitchFamily="50" charset="-128"/>
                <a:cs typeface="Meiryo UI" panose="020B0604030504040204" pitchFamily="50" charset="-128"/>
              </a:rPr>
              <a:t>対策</a:t>
            </a:r>
            <a:r>
              <a:rPr lang="ja-JP" altLang="en-US" sz="1800" cap="all" dirty="0" smtClean="0">
                <a:latin typeface="Meiryo UI" panose="020B0604030504040204" pitchFamily="50" charset="-128"/>
                <a:ea typeface="Meiryo UI" panose="020B0604030504040204" pitchFamily="50" charset="-128"/>
                <a:cs typeface="Meiryo UI" panose="020B0604030504040204" pitchFamily="50" charset="-128"/>
              </a:rPr>
              <a:t>として、</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「徒歩帰宅ルートの候補路線</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を対象に義務付け対象路線を検討。</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268288" indent="-268288">
              <a:buNone/>
            </a:pP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268288" indent="-268288">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緊急車両の通行確保に加えて、帰宅困難者対策としての機能</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確保という観点から制度を構築。</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268288" indent="-268288">
              <a:buNone/>
            </a:pPr>
            <a:endParaRPr lang="en-US" altLang="ja-JP" sz="1800" cap="all" dirty="0">
              <a:latin typeface="Meiryo UI" panose="020B0604030504040204" pitchFamily="50" charset="-128"/>
              <a:ea typeface="Meiryo UI" panose="020B0604030504040204" pitchFamily="50" charset="-128"/>
              <a:cs typeface="Meiryo UI" panose="020B0604030504040204" pitchFamily="50" charset="-128"/>
            </a:endParaRPr>
          </a:p>
          <a:p>
            <a:pPr marL="93663" indent="0">
              <a:buNone/>
            </a:pPr>
            <a:r>
              <a:rPr lang="en-US" altLang="ja-JP" sz="1200" cap="all"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cap="all" dirty="0" smtClean="0">
                <a:latin typeface="Meiryo UI" panose="020B0604030504040204" pitchFamily="50" charset="-128"/>
                <a:ea typeface="Meiryo UI" panose="020B0604030504040204" pitchFamily="50" charset="-128"/>
                <a:cs typeface="Meiryo UI" panose="020B0604030504040204" pitchFamily="50" charset="-128"/>
              </a:rPr>
              <a:t>１　</a:t>
            </a:r>
            <a:r>
              <a:rPr lang="ja-JP" altLang="ja-JP" sz="1200" cap="all"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cap="all" dirty="0">
                <a:latin typeface="Meiryo UI" panose="020B0604030504040204" pitchFamily="50" charset="-128"/>
                <a:ea typeface="Meiryo UI" panose="020B0604030504040204" pitchFamily="50" charset="-128"/>
                <a:cs typeface="Meiryo UI" panose="020B0604030504040204" pitchFamily="50" charset="-128"/>
              </a:rPr>
              <a:t>31</a:t>
            </a:r>
            <a:r>
              <a:rPr lang="ja-JP" altLang="ja-JP" sz="1200" cap="all"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cap="all"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ja-JP" sz="1200" cap="all"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南海</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トラフ地震対応の強化策に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ついて</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提言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cap="all" dirty="0">
                <a:latin typeface="Meiryo UI" panose="020B0604030504040204" pitchFamily="50" charset="-128"/>
                <a:ea typeface="Meiryo UI" panose="020B0604030504040204" pitchFamily="50" charset="-128"/>
                <a:cs typeface="Meiryo UI" panose="020B0604030504040204" pitchFamily="50" charset="-128"/>
              </a:rPr>
              <a:t>南海トラフ地震対応強化策検討</a:t>
            </a:r>
            <a:r>
              <a:rPr lang="ja-JP" altLang="ja-JP" sz="1200" cap="all" dirty="0" smtClean="0">
                <a:latin typeface="Meiryo UI" panose="020B0604030504040204" pitchFamily="50" charset="-128"/>
                <a:ea typeface="Meiryo UI" panose="020B0604030504040204" pitchFamily="50" charset="-128"/>
                <a:cs typeface="Meiryo UI" panose="020B0604030504040204" pitchFamily="50" charset="-128"/>
              </a:rPr>
              <a:t>委員会</a:t>
            </a:r>
            <a:endParaRPr lang="en-US" altLang="ja-JP" sz="1200" cap="all" dirty="0" smtClean="0">
              <a:latin typeface="Meiryo UI" panose="020B0604030504040204" pitchFamily="50" charset="-128"/>
              <a:ea typeface="Meiryo UI" panose="020B0604030504040204" pitchFamily="50" charset="-128"/>
              <a:cs typeface="Meiryo UI" panose="020B0604030504040204" pitchFamily="50" charset="-128"/>
            </a:endParaRPr>
          </a:p>
          <a:p>
            <a:pPr marL="93663" indent="0">
              <a:buNone/>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　</a:t>
            </a:r>
            <a:r>
              <a:rPr lang="ja-JP" altLang="en-US" sz="1200" dirty="0" smtClean="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大規模</a:t>
            </a:r>
            <a:r>
              <a:rPr lang="ja-JP" altLang="en-US" sz="1200" dirty="0">
                <a:latin typeface="Meiryo UI" panose="020B0604030504040204" pitchFamily="50" charset="-128"/>
                <a:ea typeface="Meiryo UI" panose="020B0604030504040204" pitchFamily="50" charset="-128"/>
              </a:rPr>
              <a:t>地震の混乱収拾後</a:t>
            </a:r>
            <a:r>
              <a:rPr lang="ja-JP" altLang="en-US" sz="1200" dirty="0" smtClean="0">
                <a:latin typeface="Meiryo UI" panose="020B0604030504040204" pitchFamily="50" charset="-128"/>
                <a:ea typeface="Meiryo UI" panose="020B0604030504040204" pitchFamily="50" charset="-128"/>
              </a:rPr>
              <a:t>の帰宅</a:t>
            </a:r>
            <a:r>
              <a:rPr lang="ja-JP" altLang="en-US" sz="1200" dirty="0">
                <a:latin typeface="Meiryo UI" panose="020B0604030504040204" pitchFamily="50" charset="-128"/>
                <a:ea typeface="Meiryo UI" panose="020B0604030504040204" pitchFamily="50" charset="-128"/>
              </a:rPr>
              <a:t>支援に関する基本</a:t>
            </a:r>
            <a:r>
              <a:rPr lang="ja-JP" altLang="en-US" sz="1200" dirty="0" smtClean="0">
                <a:latin typeface="Meiryo UI" panose="020B0604030504040204" pitchFamily="50" charset="-128"/>
                <a:ea typeface="Meiryo UI" panose="020B0604030504040204" pitchFamily="50" charset="-128"/>
              </a:rPr>
              <a:t>方針</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案</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大阪府域帰宅困難者支援に関する</a:t>
            </a:r>
            <a:r>
              <a:rPr lang="ja-JP" altLang="en-US" sz="1200" dirty="0" smtClean="0">
                <a:latin typeface="Meiryo UI" panose="020B0604030504040204" pitchFamily="50" charset="-128"/>
                <a:ea typeface="Meiryo UI" panose="020B0604030504040204" pitchFamily="50" charset="-128"/>
              </a:rPr>
              <a:t>協議会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7010400" y="6434138"/>
            <a:ext cx="2133600" cy="287337"/>
          </a:xfrm>
        </p:spPr>
        <p:txBody>
          <a:bodyPr/>
          <a:lstStyle/>
          <a:p>
            <a:pPr>
              <a:defRPr/>
            </a:pPr>
            <a:fld id="{09954CD4-AF95-4C78-B160-84012AB9CEDB}" type="slidenum">
              <a:rPr lang="en-US" altLang="ja-JP" smtClean="0">
                <a:solidFill>
                  <a:srgbClr val="000000"/>
                </a:solidFill>
              </a:rPr>
              <a:pPr>
                <a:defRPr/>
              </a:pPr>
              <a:t>2</a:t>
            </a:fld>
            <a:endParaRPr lang="en-US" altLang="ja-JP">
              <a:solidFill>
                <a:srgbClr val="000000"/>
              </a:solidFill>
            </a:endParaRPr>
          </a:p>
        </p:txBody>
      </p:sp>
      <p:sp>
        <p:nvSpPr>
          <p:cNvPr id="5" name="テキスト ボックス 4"/>
          <p:cNvSpPr txBox="1"/>
          <p:nvPr/>
        </p:nvSpPr>
        <p:spPr>
          <a:xfrm>
            <a:off x="512857" y="1652548"/>
            <a:ext cx="8079815" cy="1200329"/>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住宅建築物耐震</a:t>
            </a:r>
            <a:r>
              <a:rPr kumimoji="1" lang="en-US" altLang="ja-JP" b="1" dirty="0" smtClean="0">
                <a:latin typeface="Meiryo UI" panose="020B0604030504040204" pitchFamily="50" charset="-128"/>
                <a:ea typeface="Meiryo UI" panose="020B0604030504040204" pitchFamily="50" charset="-128"/>
              </a:rPr>
              <a:t>10</a:t>
            </a:r>
            <a:r>
              <a:rPr kumimoji="1" lang="ja-JP" altLang="en-US" b="1" dirty="0" smtClean="0">
                <a:latin typeface="Meiryo UI" panose="020B0604030504040204" pitchFamily="50" charset="-128"/>
                <a:ea typeface="Meiryo UI" panose="020B0604030504040204" pitchFamily="50" charset="-128"/>
              </a:rPr>
              <a:t>ヵ年戦略・大阪」での位置づけ</a:t>
            </a:r>
            <a:endParaRPr kumimoji="1" lang="en-US" altLang="ja-JP" b="1" dirty="0" smtClean="0">
              <a:latin typeface="Meiryo UI" panose="020B0604030504040204" pitchFamily="50" charset="-128"/>
              <a:ea typeface="Meiryo UI" panose="020B0604030504040204" pitchFamily="50" charset="-128"/>
            </a:endParaRPr>
          </a:p>
          <a:p>
            <a:pPr marL="174625"/>
            <a:r>
              <a:rPr kumimoji="1" lang="ja-JP" altLang="en-US" dirty="0" smtClean="0">
                <a:latin typeface="Meiryo UI" panose="020B0604030504040204" pitchFamily="50" charset="-128"/>
                <a:ea typeface="Meiryo UI" panose="020B0604030504040204" pitchFamily="50" charset="-128"/>
              </a:rPr>
              <a:t>避難路等の沿道建築物に附属する一定規模以上のブロック塀等を耐震改修促進法に基づく通行障害建築物として耐震診断を義務付ける制度の活用等について、広域的</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地域的な視点から大阪府と市町村の役割を踏まえ、検討する。</a:t>
            </a: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295836" y="1424968"/>
            <a:ext cx="8606118" cy="16808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08284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1488928" y="2266671"/>
            <a:ext cx="5141294" cy="2675964"/>
          </a:xfrm>
          <a:prstGeom prst="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lstStyle/>
          <a:p>
            <a:r>
              <a:rPr kumimoji="1" lang="ja-JP" altLang="en-US" dirty="0" smtClean="0"/>
              <a:t>３．ブロック塀等の安全対策</a:t>
            </a:r>
            <a:endParaRPr kumimoji="1" lang="ja-JP" altLang="en-US" dirty="0"/>
          </a:p>
        </p:txBody>
      </p:sp>
      <p:sp>
        <p:nvSpPr>
          <p:cNvPr id="4" name="スライド番号プレースホルダー 3"/>
          <p:cNvSpPr>
            <a:spLocks noGrp="1"/>
          </p:cNvSpPr>
          <p:nvPr>
            <p:ph type="sldNum" sz="quarter" idx="12"/>
          </p:nvPr>
        </p:nvSpPr>
        <p:spPr>
          <a:xfrm>
            <a:off x="7008592" y="6445844"/>
            <a:ext cx="2133600" cy="287337"/>
          </a:xfrm>
        </p:spPr>
        <p:txBody>
          <a:bodyPr/>
          <a:lstStyle/>
          <a:p>
            <a:pPr>
              <a:defRPr/>
            </a:pPr>
            <a:fld id="{09954CD4-AF95-4C78-B160-84012AB9CEDB}" type="slidenum">
              <a:rPr lang="en-US" altLang="ja-JP" smtClean="0">
                <a:solidFill>
                  <a:srgbClr val="000000"/>
                </a:solidFill>
              </a:rPr>
              <a:pPr>
                <a:defRPr/>
              </a:pPr>
              <a:t>3</a:t>
            </a:fld>
            <a:endParaRPr lang="en-US" altLang="ja-JP">
              <a:solidFill>
                <a:srgbClr val="000000"/>
              </a:solidFill>
            </a:endParaRPr>
          </a:p>
        </p:txBody>
      </p:sp>
      <p:sp>
        <p:nvSpPr>
          <p:cNvPr id="5" name="正方形/長方形 4"/>
          <p:cNvSpPr/>
          <p:nvPr/>
        </p:nvSpPr>
        <p:spPr>
          <a:xfrm>
            <a:off x="1500095" y="2256385"/>
            <a:ext cx="5148000" cy="39399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500095" y="4942635"/>
            <a:ext cx="5148000" cy="126402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02879" y="2258579"/>
            <a:ext cx="5148000" cy="83687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506801" y="2253223"/>
            <a:ext cx="5148000" cy="432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512743" y="3008758"/>
            <a:ext cx="5112000" cy="72000"/>
          </a:xfrm>
          <a:prstGeom prst="rect">
            <a:avLst/>
          </a:prstGeom>
          <a:solidFill>
            <a:schemeClr val="accent6">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chemeClr val="tx1"/>
                </a:solidFill>
              </a:rPr>
              <a:t>建物</a:t>
            </a:r>
            <a:r>
              <a:rPr lang="ja-JP" altLang="en-US" sz="700" dirty="0" smtClean="0">
                <a:solidFill>
                  <a:schemeClr val="tx1"/>
                </a:solidFill>
              </a:rPr>
              <a:t>に附属しない</a:t>
            </a:r>
            <a:endParaRPr lang="ja-JP" altLang="en-US" sz="700" dirty="0">
              <a:solidFill>
                <a:schemeClr val="tx1"/>
              </a:solidFill>
            </a:endParaRPr>
          </a:p>
        </p:txBody>
      </p:sp>
      <p:sp>
        <p:nvSpPr>
          <p:cNvPr id="14" name="正方形/長方形 13"/>
          <p:cNvSpPr/>
          <p:nvPr/>
        </p:nvSpPr>
        <p:spPr>
          <a:xfrm>
            <a:off x="1514806" y="4855814"/>
            <a:ext cx="5112000" cy="72000"/>
          </a:xfrm>
          <a:prstGeom prst="rect">
            <a:avLst/>
          </a:prstGeom>
          <a:solidFill>
            <a:schemeClr val="accent6">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chemeClr val="tx1"/>
                </a:solidFill>
              </a:rPr>
              <a:t>建物に附属</a:t>
            </a:r>
            <a:r>
              <a:rPr lang="ja-JP" altLang="en-US" sz="700" dirty="0" smtClean="0">
                <a:solidFill>
                  <a:schemeClr val="tx1"/>
                </a:solidFill>
              </a:rPr>
              <a:t>しない</a:t>
            </a:r>
            <a:endParaRPr lang="ja-JP" altLang="en-US" sz="700" dirty="0">
              <a:solidFill>
                <a:schemeClr val="tx1"/>
              </a:solidFill>
            </a:endParaRPr>
          </a:p>
        </p:txBody>
      </p:sp>
      <p:sp>
        <p:nvSpPr>
          <p:cNvPr id="15" name="正方形/長方形 14"/>
          <p:cNvSpPr/>
          <p:nvPr/>
        </p:nvSpPr>
        <p:spPr>
          <a:xfrm>
            <a:off x="1515907" y="6109789"/>
            <a:ext cx="5112000" cy="72000"/>
          </a:xfrm>
          <a:prstGeom prst="rect">
            <a:avLst/>
          </a:prstGeom>
          <a:solidFill>
            <a:schemeClr val="accent6">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chemeClr val="tx1"/>
                </a:solidFill>
              </a:rPr>
              <a:t>建物に附属</a:t>
            </a:r>
            <a:r>
              <a:rPr lang="ja-JP" altLang="en-US" sz="700" dirty="0" smtClean="0">
                <a:solidFill>
                  <a:schemeClr val="tx1"/>
                </a:solidFill>
              </a:rPr>
              <a:t>しない</a:t>
            </a:r>
            <a:endParaRPr lang="ja-JP" altLang="en-US" sz="700" dirty="0">
              <a:solidFill>
                <a:schemeClr val="tx1"/>
              </a:solidFill>
            </a:endParaRPr>
          </a:p>
        </p:txBody>
      </p:sp>
      <p:sp>
        <p:nvSpPr>
          <p:cNvPr id="16" name="正方形/長方形 15"/>
          <p:cNvSpPr/>
          <p:nvPr/>
        </p:nvSpPr>
        <p:spPr>
          <a:xfrm>
            <a:off x="2599722" y="2267963"/>
            <a:ext cx="1476000" cy="32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442527" y="2017077"/>
            <a:ext cx="1909721" cy="276999"/>
          </a:xfrm>
          <a:prstGeom prst="rect">
            <a:avLst/>
          </a:prstGeom>
          <a:noFill/>
        </p:spPr>
        <p:txBody>
          <a:bodyPr wrap="square" rtlCol="0">
            <a:spAutoFit/>
          </a:bodyPr>
          <a:lstStyle/>
          <a:p>
            <a:pPr algn="ctr"/>
            <a:r>
              <a:rPr kumimoji="1" lang="ja-JP" altLang="en-US" sz="1200" dirty="0" smtClean="0"/>
              <a:t>新耐震（</a:t>
            </a:r>
            <a:r>
              <a:rPr kumimoji="1" lang="en-US" altLang="ja-JP" sz="1200" dirty="0" smtClean="0"/>
              <a:t>S56.6</a:t>
            </a:r>
            <a:r>
              <a:rPr kumimoji="1" lang="ja-JP" altLang="en-US" sz="1200" dirty="0" smtClean="0"/>
              <a:t>以降）</a:t>
            </a:r>
            <a:endParaRPr kumimoji="1" lang="ja-JP" altLang="en-US" sz="1200" dirty="0"/>
          </a:p>
        </p:txBody>
      </p:sp>
      <p:sp>
        <p:nvSpPr>
          <p:cNvPr id="18" name="テキスト ボックス 17"/>
          <p:cNvSpPr txBox="1"/>
          <p:nvPr/>
        </p:nvSpPr>
        <p:spPr>
          <a:xfrm>
            <a:off x="1861168" y="2008861"/>
            <a:ext cx="1909720" cy="276999"/>
          </a:xfrm>
          <a:prstGeom prst="rect">
            <a:avLst/>
          </a:prstGeom>
          <a:noFill/>
        </p:spPr>
        <p:txBody>
          <a:bodyPr wrap="square" rtlCol="0">
            <a:spAutoFit/>
          </a:bodyPr>
          <a:lstStyle/>
          <a:p>
            <a:pPr algn="ctr"/>
            <a:r>
              <a:rPr kumimoji="1" lang="ja-JP" altLang="en-US" sz="1200" dirty="0" smtClean="0"/>
              <a:t>旧耐震（</a:t>
            </a:r>
            <a:r>
              <a:rPr kumimoji="1" lang="en-US" altLang="ja-JP" sz="1200" dirty="0" smtClean="0"/>
              <a:t>S56.5</a:t>
            </a:r>
            <a:r>
              <a:rPr kumimoji="1" lang="ja-JP" altLang="en-US" sz="1200" dirty="0" smtClean="0"/>
              <a:t>以前）</a:t>
            </a:r>
            <a:endParaRPr kumimoji="1" lang="ja-JP" altLang="en-US" sz="1200" dirty="0"/>
          </a:p>
        </p:txBody>
      </p:sp>
      <p:sp>
        <p:nvSpPr>
          <p:cNvPr id="19" name="テキスト ボックス 18"/>
          <p:cNvSpPr txBox="1"/>
          <p:nvPr/>
        </p:nvSpPr>
        <p:spPr>
          <a:xfrm>
            <a:off x="201109" y="3745785"/>
            <a:ext cx="1342911" cy="276999"/>
          </a:xfrm>
          <a:prstGeom prst="rect">
            <a:avLst/>
          </a:prstGeom>
          <a:noFill/>
        </p:spPr>
        <p:txBody>
          <a:bodyPr vert="horz" wrap="square" rtlCol="0">
            <a:spAutoFit/>
          </a:bodyPr>
          <a:lstStyle/>
          <a:p>
            <a:r>
              <a:rPr kumimoji="1" lang="ja-JP" altLang="en-US" sz="1200" dirty="0" smtClean="0"/>
              <a:t>公道等に面する</a:t>
            </a:r>
            <a:endParaRPr kumimoji="1" lang="ja-JP" altLang="en-US" sz="1200" dirty="0"/>
          </a:p>
        </p:txBody>
      </p:sp>
      <p:sp>
        <p:nvSpPr>
          <p:cNvPr id="20" name="テキスト ボックス 19"/>
          <p:cNvSpPr txBox="1"/>
          <p:nvPr/>
        </p:nvSpPr>
        <p:spPr>
          <a:xfrm>
            <a:off x="201109" y="5375560"/>
            <a:ext cx="1342911" cy="276999"/>
          </a:xfrm>
          <a:prstGeom prst="rect">
            <a:avLst/>
          </a:prstGeom>
          <a:noFill/>
        </p:spPr>
        <p:txBody>
          <a:bodyPr vert="horz" wrap="square" rtlCol="0">
            <a:spAutoFit/>
          </a:bodyPr>
          <a:lstStyle/>
          <a:p>
            <a:r>
              <a:rPr kumimoji="1" lang="ja-JP" altLang="en-US" sz="1200" dirty="0" smtClean="0"/>
              <a:t>公道等に面しない</a:t>
            </a:r>
            <a:endParaRPr kumimoji="1" lang="ja-JP" altLang="en-US" sz="1200" dirty="0"/>
          </a:p>
        </p:txBody>
      </p:sp>
      <p:sp>
        <p:nvSpPr>
          <p:cNvPr id="21" name="テキスト ボックス 20"/>
          <p:cNvSpPr txBox="1"/>
          <p:nvPr/>
        </p:nvSpPr>
        <p:spPr>
          <a:xfrm>
            <a:off x="365521" y="2767793"/>
            <a:ext cx="1416246" cy="276999"/>
          </a:xfrm>
          <a:prstGeom prst="rect">
            <a:avLst/>
          </a:prstGeom>
          <a:noFill/>
        </p:spPr>
        <p:txBody>
          <a:bodyPr vert="horz" wrap="square" rtlCol="0">
            <a:spAutoFit/>
          </a:bodyPr>
          <a:lstStyle/>
          <a:p>
            <a:r>
              <a:rPr kumimoji="1" lang="ja-JP" altLang="en-US" sz="1200" dirty="0" smtClean="0"/>
              <a:t>徒歩帰宅ルート</a:t>
            </a:r>
            <a:endParaRPr kumimoji="1" lang="ja-JP" altLang="en-US" sz="1200" dirty="0"/>
          </a:p>
        </p:txBody>
      </p:sp>
      <p:sp>
        <p:nvSpPr>
          <p:cNvPr id="22" name="テキスト ボックス 21"/>
          <p:cNvSpPr txBox="1"/>
          <p:nvPr/>
        </p:nvSpPr>
        <p:spPr>
          <a:xfrm>
            <a:off x="675394" y="2332586"/>
            <a:ext cx="1094548" cy="276999"/>
          </a:xfrm>
          <a:prstGeom prst="rect">
            <a:avLst/>
          </a:prstGeom>
          <a:noFill/>
        </p:spPr>
        <p:txBody>
          <a:bodyPr vert="horz" wrap="square" rtlCol="0">
            <a:spAutoFit/>
          </a:bodyPr>
          <a:lstStyle/>
          <a:p>
            <a:r>
              <a:rPr kumimoji="1" lang="ja-JP" altLang="en-US" sz="1200" dirty="0" smtClean="0"/>
              <a:t>指定路線</a:t>
            </a:r>
            <a:endParaRPr kumimoji="1" lang="ja-JP" altLang="en-US" sz="1200" dirty="0"/>
          </a:p>
        </p:txBody>
      </p:sp>
      <p:cxnSp>
        <p:nvCxnSpPr>
          <p:cNvPr id="25" name="直線コネクタ 24"/>
          <p:cNvCxnSpPr/>
          <p:nvPr/>
        </p:nvCxnSpPr>
        <p:spPr>
          <a:xfrm flipH="1">
            <a:off x="114317" y="2268253"/>
            <a:ext cx="14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562088" y="2671970"/>
            <a:ext cx="13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a:off x="362560" y="3096925"/>
            <a:ext cx="11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H="1">
            <a:off x="114317" y="4948703"/>
            <a:ext cx="14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114317" y="6203201"/>
            <a:ext cx="14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621142" y="2271944"/>
            <a:ext cx="0" cy="396000"/>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412069" y="2271944"/>
            <a:ext cx="0" cy="824138"/>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202997" y="2271944"/>
            <a:ext cx="0" cy="2676759"/>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02997" y="4952393"/>
            <a:ext cx="0" cy="1278348"/>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2118490" y="6362649"/>
            <a:ext cx="5201238" cy="261610"/>
          </a:xfrm>
          <a:prstGeom prst="rect">
            <a:avLst/>
          </a:prstGeom>
          <a:noFill/>
        </p:spPr>
        <p:txBody>
          <a:bodyPr wrap="square" rtlCol="0">
            <a:spAutoFit/>
          </a:bodyPr>
          <a:lstStyle/>
          <a:p>
            <a:r>
              <a:rPr kumimoji="1" lang="ja-JP" altLang="en-US" sz="1100" dirty="0" smtClean="0"/>
              <a:t>建物に附属しないブロック塀</a:t>
            </a:r>
            <a:r>
              <a:rPr lang="ja-JP" altLang="en-US" sz="1100" dirty="0"/>
              <a:t> </a:t>
            </a:r>
            <a:r>
              <a:rPr lang="ja-JP" altLang="en-US" sz="1100" dirty="0" smtClean="0"/>
              <a:t>⇒ 耐震改修促進法、</a:t>
            </a:r>
            <a:r>
              <a:rPr lang="ja-JP" altLang="en-US" sz="1100" dirty="0"/>
              <a:t>建築基準</a:t>
            </a:r>
            <a:r>
              <a:rPr lang="ja-JP" altLang="en-US" sz="1100" dirty="0" smtClean="0"/>
              <a:t>法の適用対象外</a:t>
            </a:r>
            <a:endParaRPr kumimoji="1" lang="ja-JP" altLang="en-US" sz="1100" dirty="0"/>
          </a:p>
        </p:txBody>
      </p:sp>
      <p:sp>
        <p:nvSpPr>
          <p:cNvPr id="67" name="正方形/長方形 66"/>
          <p:cNvSpPr/>
          <p:nvPr/>
        </p:nvSpPr>
        <p:spPr>
          <a:xfrm flipV="1">
            <a:off x="1539649" y="6453910"/>
            <a:ext cx="603555" cy="69762"/>
          </a:xfrm>
          <a:prstGeom prst="rect">
            <a:avLst/>
          </a:prstGeom>
          <a:solidFill>
            <a:schemeClr val="accent6">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6976423" y="3462185"/>
            <a:ext cx="1729759" cy="1123384"/>
          </a:xfrm>
          <a:prstGeom prst="rect">
            <a:avLst/>
          </a:prstGeom>
          <a:noFill/>
          <a:ln>
            <a:noFill/>
          </a:ln>
        </p:spPr>
        <p:txBody>
          <a:bodyPr wrap="square" rtlCol="0">
            <a:spAutoFit/>
          </a:bodyPr>
          <a:lstStyle/>
          <a:p>
            <a:r>
              <a:rPr lang="ja-JP" altLang="en-US" sz="1400" dirty="0" smtClean="0"/>
              <a:t>第三者</a:t>
            </a:r>
            <a:r>
              <a:rPr lang="ja-JP" altLang="en-US" sz="1400" dirty="0"/>
              <a:t>に被害が及ぶことから公的な対応が必要</a:t>
            </a:r>
          </a:p>
          <a:p>
            <a:r>
              <a:rPr kumimoji="1" lang="ja-JP" altLang="en-US" sz="1400" dirty="0" smtClean="0"/>
              <a:t>⇒除却補助制度</a:t>
            </a:r>
            <a:endParaRPr kumimoji="1" lang="en-US" altLang="ja-JP" sz="1400" dirty="0" smtClean="0"/>
          </a:p>
          <a:p>
            <a:pPr algn="r"/>
            <a:r>
              <a:rPr kumimoji="1" lang="ja-JP" altLang="en-US" sz="1100" dirty="0" smtClean="0"/>
              <a:t>（市町村）</a:t>
            </a:r>
            <a:endParaRPr kumimoji="1" lang="en-US" altLang="ja-JP" sz="1100" dirty="0" smtClean="0"/>
          </a:p>
        </p:txBody>
      </p:sp>
      <p:sp>
        <p:nvSpPr>
          <p:cNvPr id="71" name="テキスト ボックス 70"/>
          <p:cNvSpPr txBox="1"/>
          <p:nvPr/>
        </p:nvSpPr>
        <p:spPr>
          <a:xfrm>
            <a:off x="6814498" y="5120032"/>
            <a:ext cx="2079973" cy="954107"/>
          </a:xfrm>
          <a:prstGeom prst="rect">
            <a:avLst/>
          </a:prstGeom>
          <a:noFill/>
          <a:ln>
            <a:noFill/>
          </a:ln>
        </p:spPr>
        <p:txBody>
          <a:bodyPr wrap="square" rtlCol="0">
            <a:spAutoFit/>
          </a:bodyPr>
          <a:lstStyle/>
          <a:p>
            <a:r>
              <a:rPr lang="ja-JP" altLang="en-US" sz="1400" dirty="0"/>
              <a:t>所有者による適切な維持管理が前提</a:t>
            </a:r>
          </a:p>
          <a:p>
            <a:r>
              <a:rPr kumimoji="1" lang="ja-JP" altLang="en-US" sz="1400" dirty="0" smtClean="0"/>
              <a:t>⇒建築基準法に基づく　　　</a:t>
            </a:r>
            <a:endParaRPr kumimoji="1" lang="en-US" altLang="ja-JP" sz="1400" dirty="0" smtClean="0"/>
          </a:p>
          <a:p>
            <a:r>
              <a:rPr lang="ja-JP" altLang="en-US" sz="1400" dirty="0"/>
              <a:t>　 </a:t>
            </a:r>
            <a:r>
              <a:rPr lang="ja-JP" altLang="en-US" sz="1400" dirty="0" smtClean="0"/>
              <a:t>指導等　　　</a:t>
            </a:r>
            <a:r>
              <a:rPr lang="ja-JP" altLang="en-US" sz="1100" dirty="0" smtClean="0"/>
              <a:t>（特定行政庁）</a:t>
            </a:r>
            <a:endParaRPr lang="en-US" altLang="ja-JP" sz="1100" dirty="0" smtClean="0"/>
          </a:p>
        </p:txBody>
      </p:sp>
      <p:sp>
        <p:nvSpPr>
          <p:cNvPr id="72" name="テキスト ボックス 71"/>
          <p:cNvSpPr txBox="1"/>
          <p:nvPr/>
        </p:nvSpPr>
        <p:spPr>
          <a:xfrm>
            <a:off x="2451545" y="2234171"/>
            <a:ext cx="1800921" cy="400110"/>
          </a:xfrm>
          <a:prstGeom prst="rect">
            <a:avLst/>
          </a:prstGeom>
          <a:noFill/>
          <a:ln>
            <a:noFill/>
          </a:ln>
        </p:spPr>
        <p:txBody>
          <a:bodyPr wrap="square" rtlCol="0">
            <a:spAutoFit/>
          </a:bodyPr>
          <a:lstStyle/>
          <a:p>
            <a:pPr algn="ctr"/>
            <a:r>
              <a:rPr kumimoji="1" lang="ja-JP" altLang="en-US" sz="1100" b="1" dirty="0" smtClean="0">
                <a:solidFill>
                  <a:schemeClr val="bg1"/>
                </a:solidFill>
              </a:rPr>
              <a:t>義務付け対象</a:t>
            </a:r>
            <a:endParaRPr kumimoji="1" lang="en-US" altLang="ja-JP" sz="1100" b="1" dirty="0" smtClean="0">
              <a:solidFill>
                <a:schemeClr val="bg1"/>
              </a:solidFill>
            </a:endParaRPr>
          </a:p>
          <a:p>
            <a:pPr algn="ctr"/>
            <a:r>
              <a:rPr lang="ja-JP" altLang="en-US" sz="900" b="1" dirty="0" smtClean="0">
                <a:solidFill>
                  <a:schemeClr val="bg1"/>
                </a:solidFill>
              </a:rPr>
              <a:t>（一定規模以上）</a:t>
            </a:r>
            <a:endParaRPr kumimoji="1" lang="ja-JP" altLang="en-US" sz="900" b="1" dirty="0">
              <a:solidFill>
                <a:schemeClr val="bg1"/>
              </a:solidFill>
            </a:endParaRPr>
          </a:p>
        </p:txBody>
      </p:sp>
      <p:sp>
        <p:nvSpPr>
          <p:cNvPr id="80" name="テキスト ボックス 79"/>
          <p:cNvSpPr txBox="1"/>
          <p:nvPr/>
        </p:nvSpPr>
        <p:spPr>
          <a:xfrm>
            <a:off x="6728773" y="2318397"/>
            <a:ext cx="1711114" cy="738664"/>
          </a:xfrm>
          <a:prstGeom prst="rect">
            <a:avLst/>
          </a:prstGeom>
          <a:noFill/>
          <a:ln>
            <a:noFill/>
          </a:ln>
        </p:spPr>
        <p:txBody>
          <a:bodyPr wrap="square" rtlCol="0">
            <a:spAutoFit/>
          </a:bodyPr>
          <a:lstStyle/>
          <a:p>
            <a:r>
              <a:rPr lang="ja-JP" altLang="en-US" sz="1400" dirty="0" smtClean="0"/>
              <a:t>広域的な観点から機能確保が必要</a:t>
            </a:r>
          </a:p>
          <a:p>
            <a:r>
              <a:rPr lang="ja-JP" altLang="en-US" sz="1400" dirty="0" smtClean="0"/>
              <a:t>⇒</a:t>
            </a:r>
            <a:r>
              <a:rPr kumimoji="1" lang="ja-JP" altLang="en-US" sz="1400" dirty="0" smtClean="0"/>
              <a:t>義務付け制度</a:t>
            </a:r>
            <a:r>
              <a:rPr kumimoji="1" lang="ja-JP" altLang="en-US" sz="1100" dirty="0" smtClean="0"/>
              <a:t>（府）</a:t>
            </a:r>
            <a:endParaRPr kumimoji="1" lang="en-US" altLang="ja-JP" sz="1100" dirty="0" smtClean="0"/>
          </a:p>
        </p:txBody>
      </p:sp>
      <p:sp>
        <p:nvSpPr>
          <p:cNvPr id="84" name="テキスト ボックス 83"/>
          <p:cNvSpPr txBox="1"/>
          <p:nvPr/>
        </p:nvSpPr>
        <p:spPr>
          <a:xfrm>
            <a:off x="190327" y="1017368"/>
            <a:ext cx="8737600" cy="646331"/>
          </a:xfrm>
          <a:prstGeom prst="rect">
            <a:avLst/>
          </a:prstGeom>
          <a:noFill/>
          <a:ln>
            <a:solidFill>
              <a:schemeClr val="tx1"/>
            </a:solidFill>
          </a:ln>
        </p:spPr>
        <p:txBody>
          <a:bodyPr wrap="square" rtlCol="0">
            <a:spAutoFit/>
          </a:bodyPr>
          <a:lstStyle/>
          <a:p>
            <a:pPr marL="266700" indent="-266700"/>
            <a:r>
              <a:rPr kumimoji="1" lang="ja-JP" altLang="en-US" dirty="0" smtClean="0"/>
              <a:t>○ ブロック塀等の安全対策は所有者の責任であることを前提に、府と市町村の役割を  踏まえて、指導及び安全対策の支援を行う。</a:t>
            </a:r>
            <a:endParaRPr kumimoji="1" lang="en-US" altLang="ja-JP" dirty="0" smtClean="0"/>
          </a:p>
        </p:txBody>
      </p:sp>
      <p:sp>
        <p:nvSpPr>
          <p:cNvPr id="40" name="テキスト ボックス 39"/>
          <p:cNvSpPr txBox="1"/>
          <p:nvPr/>
        </p:nvSpPr>
        <p:spPr>
          <a:xfrm>
            <a:off x="6768993" y="1968287"/>
            <a:ext cx="1791166" cy="307777"/>
          </a:xfrm>
          <a:prstGeom prst="rect">
            <a:avLst/>
          </a:prstGeom>
          <a:noFill/>
        </p:spPr>
        <p:txBody>
          <a:bodyPr wrap="square" rtlCol="0">
            <a:spAutoFit/>
          </a:bodyPr>
          <a:lstStyle/>
          <a:p>
            <a:pPr algn="ctr"/>
            <a:r>
              <a:rPr kumimoji="1" lang="en-US" altLang="ja-JP" sz="1400" dirty="0" smtClean="0"/>
              <a:t>〈</a:t>
            </a:r>
            <a:r>
              <a:rPr kumimoji="1" lang="ja-JP" altLang="en-US" sz="1400" dirty="0" smtClean="0"/>
              <a:t>安全対策</a:t>
            </a:r>
            <a:r>
              <a:rPr kumimoji="1" lang="en-US" altLang="ja-JP" sz="1400" dirty="0" smtClean="0"/>
              <a:t>〉</a:t>
            </a:r>
            <a:endParaRPr kumimoji="1" lang="ja-JP" altLang="en-US" sz="1400" dirty="0"/>
          </a:p>
        </p:txBody>
      </p:sp>
      <p:sp>
        <p:nvSpPr>
          <p:cNvPr id="12" name="正方形/長方形 11"/>
          <p:cNvSpPr/>
          <p:nvPr/>
        </p:nvSpPr>
        <p:spPr>
          <a:xfrm>
            <a:off x="1518222" y="2597527"/>
            <a:ext cx="5112000" cy="72000"/>
          </a:xfrm>
          <a:prstGeom prst="rect">
            <a:avLst/>
          </a:prstGeom>
          <a:solidFill>
            <a:schemeClr val="accent6">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dirty="0" smtClean="0">
                <a:solidFill>
                  <a:schemeClr val="tx1"/>
                </a:solidFill>
              </a:rPr>
              <a:t>建物に附属しない</a:t>
            </a:r>
            <a:endParaRPr kumimoji="1" lang="ja-JP" altLang="en-US" sz="700" dirty="0">
              <a:solidFill>
                <a:schemeClr val="tx1"/>
              </a:solidFill>
            </a:endParaRPr>
          </a:p>
        </p:txBody>
      </p:sp>
      <p:cxnSp>
        <p:nvCxnSpPr>
          <p:cNvPr id="10" name="直線コネクタ 9"/>
          <p:cNvCxnSpPr>
            <a:stCxn id="8" idx="0"/>
            <a:endCxn id="6" idx="2"/>
          </p:cNvCxnSpPr>
          <p:nvPr/>
        </p:nvCxnSpPr>
        <p:spPr>
          <a:xfrm flipH="1">
            <a:off x="4074095" y="2253223"/>
            <a:ext cx="6706" cy="39534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105322" y="1687349"/>
            <a:ext cx="4485523" cy="338554"/>
          </a:xfrm>
          <a:prstGeom prst="rect">
            <a:avLst/>
          </a:prstGeom>
          <a:noFill/>
        </p:spPr>
        <p:txBody>
          <a:bodyPr wrap="none" rtlCol="0">
            <a:spAutoFit/>
          </a:bodyPr>
          <a:lstStyle/>
          <a:p>
            <a:r>
              <a:rPr kumimoji="1" lang="en-US" altLang="ja-JP" sz="1600" dirty="0" smtClean="0"/>
              <a:t>〔</a:t>
            </a:r>
            <a:r>
              <a:rPr kumimoji="1" lang="ja-JP" altLang="en-US" sz="1600" dirty="0" smtClean="0"/>
              <a:t>ブロック塀等の安全対策と適用対象のイメージ</a:t>
            </a:r>
            <a:r>
              <a:rPr kumimoji="1" lang="en-US" altLang="ja-JP" sz="1600" dirty="0" smtClean="0"/>
              <a:t>〕</a:t>
            </a:r>
            <a:endParaRPr kumimoji="1" lang="ja-JP" altLang="en-US" sz="1600" dirty="0"/>
          </a:p>
        </p:txBody>
      </p:sp>
      <p:cxnSp>
        <p:nvCxnSpPr>
          <p:cNvPr id="43" name="直線コネクタ 42"/>
          <p:cNvCxnSpPr/>
          <p:nvPr/>
        </p:nvCxnSpPr>
        <p:spPr>
          <a:xfrm flipH="1">
            <a:off x="8403958" y="2262748"/>
            <a:ext cx="0" cy="824138"/>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8946977" y="2253223"/>
            <a:ext cx="0" cy="3943150"/>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H="1">
            <a:off x="6625468" y="2259514"/>
            <a:ext cx="241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H="1">
            <a:off x="6625468" y="3088186"/>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6625468" y="4939964"/>
            <a:ext cx="21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a:off x="6625468" y="6203987"/>
            <a:ext cx="241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8675467" y="2253223"/>
            <a:ext cx="0" cy="2676759"/>
          </a:xfrm>
          <a:prstGeom prst="line">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4608730" y="3856630"/>
            <a:ext cx="3492000" cy="2023727"/>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４．ブロック塀等の現状（実態調査結果）</a:t>
            </a:r>
            <a:endParaRPr kumimoji="1" lang="ja-JP" altLang="en-US" dirty="0"/>
          </a:p>
        </p:txBody>
      </p:sp>
      <p:sp>
        <p:nvSpPr>
          <p:cNvPr id="4" name="スライド番号プレースホルダー 3"/>
          <p:cNvSpPr>
            <a:spLocks noGrp="1"/>
          </p:cNvSpPr>
          <p:nvPr>
            <p:ph type="sldNum" sz="quarter" idx="12"/>
          </p:nvPr>
        </p:nvSpPr>
        <p:spPr>
          <a:xfrm>
            <a:off x="7001142" y="6463397"/>
            <a:ext cx="2133600" cy="287337"/>
          </a:xfrm>
        </p:spPr>
        <p:txBody>
          <a:bodyPr/>
          <a:lstStyle/>
          <a:p>
            <a:pPr>
              <a:defRPr/>
            </a:pPr>
            <a:fld id="{09954CD4-AF95-4C78-B160-84012AB9CEDB}" type="slidenum">
              <a:rPr lang="en-US" altLang="ja-JP" smtClean="0">
                <a:solidFill>
                  <a:srgbClr val="000000"/>
                </a:solidFill>
              </a:rPr>
              <a:pPr>
                <a:defRPr/>
              </a:pPr>
              <a:t>4</a:t>
            </a:fld>
            <a:endParaRPr lang="en-US" altLang="ja-JP">
              <a:solidFill>
                <a:srgbClr val="000000"/>
              </a:solidFill>
            </a:endParaRPr>
          </a:p>
        </p:txBody>
      </p:sp>
      <p:sp>
        <p:nvSpPr>
          <p:cNvPr id="13" name="正方形/長方形 12"/>
          <p:cNvSpPr/>
          <p:nvPr/>
        </p:nvSpPr>
        <p:spPr>
          <a:xfrm>
            <a:off x="4634255" y="4553636"/>
            <a:ext cx="1600200" cy="12827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6323355" y="4540936"/>
            <a:ext cx="1600200" cy="12827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634255" y="3944036"/>
            <a:ext cx="1600200" cy="4826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6323355" y="3944036"/>
            <a:ext cx="1600200" cy="4826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919755" y="4553636"/>
            <a:ext cx="1600200" cy="12827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2919755" y="3931336"/>
            <a:ext cx="1600200" cy="4826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856255" y="3077010"/>
            <a:ext cx="1765300" cy="523220"/>
          </a:xfrm>
          <a:prstGeom prst="rect">
            <a:avLst/>
          </a:prstGeom>
          <a:noFill/>
        </p:spPr>
        <p:txBody>
          <a:bodyPr wrap="square" rtlCol="0">
            <a:spAutoFit/>
          </a:bodyPr>
          <a:lstStyle/>
          <a:p>
            <a:pPr algn="ctr"/>
            <a:r>
              <a:rPr kumimoji="1" lang="en-US" altLang="ja-JP" sz="1400" dirty="0" smtClean="0"/>
              <a:t>8m</a:t>
            </a:r>
            <a:r>
              <a:rPr kumimoji="1" lang="ja-JP" altLang="en-US" sz="1400" dirty="0" smtClean="0"/>
              <a:t>以下</a:t>
            </a:r>
            <a:endParaRPr kumimoji="1" lang="en-US" altLang="ja-JP" sz="1400" dirty="0" smtClean="0"/>
          </a:p>
          <a:p>
            <a:pPr algn="ctr"/>
            <a:r>
              <a:rPr kumimoji="1" lang="en-US" altLang="ja-JP" sz="1400" dirty="0" smtClean="0"/>
              <a:t>825</a:t>
            </a:r>
            <a:r>
              <a:rPr kumimoji="1" lang="ja-JP" altLang="en-US" sz="1400" dirty="0" smtClean="0"/>
              <a:t>件</a:t>
            </a:r>
            <a:r>
              <a:rPr lang="ja-JP" altLang="en-US" sz="1400" dirty="0" smtClean="0"/>
              <a:t>（</a:t>
            </a:r>
            <a:r>
              <a:rPr lang="en-US" altLang="ja-JP" sz="1400" dirty="0" smtClean="0"/>
              <a:t>51.1</a:t>
            </a:r>
            <a:r>
              <a:rPr lang="ja-JP" altLang="en-US" sz="1400" dirty="0" smtClean="0"/>
              <a:t>％）</a:t>
            </a:r>
            <a:endParaRPr kumimoji="1" lang="ja-JP" altLang="en-US" sz="1400" dirty="0"/>
          </a:p>
        </p:txBody>
      </p:sp>
      <p:sp>
        <p:nvSpPr>
          <p:cNvPr id="30" name="テキスト ボックス 29"/>
          <p:cNvSpPr txBox="1"/>
          <p:nvPr/>
        </p:nvSpPr>
        <p:spPr>
          <a:xfrm>
            <a:off x="224325" y="1031944"/>
            <a:ext cx="8737600" cy="1200329"/>
          </a:xfrm>
          <a:prstGeom prst="rect">
            <a:avLst/>
          </a:prstGeom>
          <a:noFill/>
          <a:ln>
            <a:solidFill>
              <a:schemeClr val="tx1"/>
            </a:solidFill>
          </a:ln>
        </p:spPr>
        <p:txBody>
          <a:bodyPr wrap="square" rtlCol="0">
            <a:spAutoFit/>
          </a:bodyPr>
          <a:lstStyle/>
          <a:p>
            <a:pPr marL="261938" indent="-261938"/>
            <a:r>
              <a:rPr lang="ja-JP" altLang="en-US" dirty="0" smtClean="0"/>
              <a:t>○ </a:t>
            </a:r>
            <a:r>
              <a:rPr kumimoji="1" lang="ja-JP" altLang="en-US" dirty="0" smtClean="0"/>
              <a:t>全「徒歩帰宅ルートの候補路線</a:t>
            </a:r>
            <a:r>
              <a:rPr kumimoji="1" lang="en-US" altLang="ja-JP" dirty="0" smtClean="0"/>
              <a:t>(</a:t>
            </a:r>
            <a:r>
              <a:rPr kumimoji="1" lang="ja-JP" altLang="en-US" dirty="0" smtClean="0"/>
              <a:t>案</a:t>
            </a:r>
            <a:r>
              <a:rPr kumimoji="1" lang="en-US" altLang="ja-JP" dirty="0" smtClean="0"/>
              <a:t>)</a:t>
            </a:r>
            <a:r>
              <a:rPr kumimoji="1" lang="ja-JP" altLang="en-US" dirty="0" smtClean="0"/>
              <a:t>」沿道（</a:t>
            </a:r>
            <a:r>
              <a:rPr kumimoji="1" lang="en-US" altLang="ja-JP" dirty="0" smtClean="0"/>
              <a:t>431</a:t>
            </a:r>
            <a:r>
              <a:rPr kumimoji="1" lang="ja-JP" altLang="en-US" dirty="0" smtClean="0"/>
              <a:t>㎞）にある建物に附属する高さ</a:t>
            </a:r>
            <a:r>
              <a:rPr kumimoji="1" lang="en-US" altLang="ja-JP" dirty="0" smtClean="0"/>
              <a:t>0.8</a:t>
            </a:r>
            <a:r>
              <a:rPr kumimoji="1" lang="ja-JP" altLang="en-US" dirty="0" err="1" smtClean="0"/>
              <a:t>ｍ</a:t>
            </a:r>
            <a:r>
              <a:rPr kumimoji="1" lang="ja-JP" altLang="en-US" dirty="0" smtClean="0"/>
              <a:t>超のブロック塀等は</a:t>
            </a:r>
            <a:r>
              <a:rPr lang="en-US" altLang="ja-JP" dirty="0" smtClean="0"/>
              <a:t>1,613</a:t>
            </a:r>
            <a:r>
              <a:rPr kumimoji="1" lang="ja-JP" altLang="en-US" dirty="0" smtClean="0"/>
              <a:t>件。</a:t>
            </a:r>
            <a:endParaRPr kumimoji="1" lang="en-US" altLang="ja-JP" dirty="0" smtClean="0"/>
          </a:p>
          <a:p>
            <a:pPr marL="268288" indent="-268288"/>
            <a:r>
              <a:rPr lang="ja-JP" altLang="en-US" dirty="0" smtClean="0"/>
              <a:t>○ そのうち、長さ８ｍ超のものは</a:t>
            </a:r>
            <a:r>
              <a:rPr lang="en-US" altLang="ja-JP" dirty="0" smtClean="0"/>
              <a:t>788</a:t>
            </a:r>
            <a:r>
              <a:rPr lang="ja-JP" altLang="en-US" dirty="0" smtClean="0"/>
              <a:t>件。さらにそのうち の既存不適格のものが、義務付け</a:t>
            </a:r>
            <a:r>
              <a:rPr lang="ja-JP" altLang="en-US" dirty="0"/>
              <a:t>対象と</a:t>
            </a:r>
            <a:r>
              <a:rPr lang="ja-JP" altLang="en-US" dirty="0" smtClean="0"/>
              <a:t>なりうる。</a:t>
            </a:r>
            <a:endParaRPr kumimoji="1" lang="en-US" altLang="ja-JP" dirty="0" smtClean="0"/>
          </a:p>
        </p:txBody>
      </p:sp>
      <p:cxnSp>
        <p:nvCxnSpPr>
          <p:cNvPr id="35" name="直線コネクタ 34"/>
          <p:cNvCxnSpPr/>
          <p:nvPr/>
        </p:nvCxnSpPr>
        <p:spPr>
          <a:xfrm>
            <a:off x="4570756" y="2982881"/>
            <a:ext cx="19639" cy="2920211"/>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1002302" y="4478067"/>
            <a:ext cx="7092000" cy="949"/>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4608855" y="3090385"/>
            <a:ext cx="1701800" cy="523220"/>
          </a:xfrm>
          <a:prstGeom prst="rect">
            <a:avLst/>
          </a:prstGeom>
          <a:noFill/>
        </p:spPr>
        <p:txBody>
          <a:bodyPr wrap="square" rtlCol="0">
            <a:spAutoFit/>
          </a:bodyPr>
          <a:lstStyle/>
          <a:p>
            <a:pPr algn="ctr"/>
            <a:r>
              <a:rPr kumimoji="1" lang="en-US" altLang="ja-JP" sz="1400" dirty="0" smtClean="0"/>
              <a:t>8m</a:t>
            </a:r>
            <a:r>
              <a:rPr kumimoji="1" lang="ja-JP" altLang="en-US" sz="1400" dirty="0" smtClean="0"/>
              <a:t>超</a:t>
            </a:r>
            <a:r>
              <a:rPr kumimoji="1" lang="en-US" altLang="ja-JP" sz="1400" dirty="0" smtClean="0"/>
              <a:t>25</a:t>
            </a:r>
            <a:r>
              <a:rPr kumimoji="1" lang="ja-JP" altLang="en-US" sz="1400" dirty="0" err="1" smtClean="0"/>
              <a:t>ｍ</a:t>
            </a:r>
            <a:r>
              <a:rPr kumimoji="1" lang="ja-JP" altLang="en-US" sz="1400" dirty="0" smtClean="0"/>
              <a:t>以下</a:t>
            </a:r>
            <a:endParaRPr kumimoji="1" lang="en-US" altLang="ja-JP" sz="1400" dirty="0" smtClean="0"/>
          </a:p>
          <a:p>
            <a:pPr algn="ctr"/>
            <a:r>
              <a:rPr kumimoji="1" lang="en-US" altLang="ja-JP" sz="1400" dirty="0" smtClean="0"/>
              <a:t>632</a:t>
            </a:r>
            <a:r>
              <a:rPr kumimoji="1" lang="ja-JP" altLang="en-US" sz="1400" dirty="0" smtClean="0"/>
              <a:t>件</a:t>
            </a:r>
            <a:r>
              <a:rPr lang="ja-JP" altLang="en-US" sz="1400" dirty="0" smtClean="0"/>
              <a:t>（</a:t>
            </a:r>
            <a:r>
              <a:rPr lang="en-US" altLang="ja-JP" sz="1400" dirty="0" smtClean="0"/>
              <a:t>39.2</a:t>
            </a:r>
            <a:r>
              <a:rPr lang="ja-JP" altLang="en-US" sz="1400" dirty="0" smtClean="0"/>
              <a:t>％）</a:t>
            </a:r>
            <a:endParaRPr kumimoji="1" lang="ja-JP" altLang="en-US" sz="1400" dirty="0"/>
          </a:p>
        </p:txBody>
      </p:sp>
      <p:sp>
        <p:nvSpPr>
          <p:cNvPr id="50" name="テキスト ボックス 49"/>
          <p:cNvSpPr txBox="1"/>
          <p:nvPr/>
        </p:nvSpPr>
        <p:spPr>
          <a:xfrm>
            <a:off x="6323355" y="3087159"/>
            <a:ext cx="1600200" cy="523220"/>
          </a:xfrm>
          <a:prstGeom prst="rect">
            <a:avLst/>
          </a:prstGeom>
          <a:noFill/>
        </p:spPr>
        <p:txBody>
          <a:bodyPr wrap="square" rtlCol="0">
            <a:spAutoFit/>
          </a:bodyPr>
          <a:lstStyle/>
          <a:p>
            <a:pPr algn="ctr"/>
            <a:r>
              <a:rPr kumimoji="1" lang="en-US" altLang="ja-JP" sz="1400" dirty="0" smtClean="0"/>
              <a:t>25m</a:t>
            </a:r>
            <a:r>
              <a:rPr kumimoji="1" lang="ja-JP" altLang="en-US" sz="1400" dirty="0" smtClean="0"/>
              <a:t>超</a:t>
            </a:r>
            <a:endParaRPr kumimoji="1" lang="en-US" altLang="ja-JP" sz="1400" dirty="0" smtClean="0"/>
          </a:p>
          <a:p>
            <a:pPr algn="ctr"/>
            <a:r>
              <a:rPr kumimoji="1" lang="en-US" altLang="ja-JP" sz="1400" dirty="0" smtClean="0"/>
              <a:t>156</a:t>
            </a:r>
            <a:r>
              <a:rPr kumimoji="1" lang="ja-JP" altLang="en-US" sz="1400" dirty="0" smtClean="0"/>
              <a:t>件</a:t>
            </a:r>
            <a:r>
              <a:rPr lang="ja-JP" altLang="en-US" sz="1400" dirty="0" smtClean="0"/>
              <a:t>（</a:t>
            </a:r>
            <a:r>
              <a:rPr lang="en-US" altLang="ja-JP" sz="1400" dirty="0" smtClean="0"/>
              <a:t>9.7</a:t>
            </a:r>
            <a:r>
              <a:rPr lang="ja-JP" altLang="en-US" sz="1400" dirty="0" smtClean="0"/>
              <a:t>％）</a:t>
            </a:r>
            <a:endParaRPr kumimoji="1" lang="ja-JP" altLang="en-US" sz="1400" dirty="0"/>
          </a:p>
        </p:txBody>
      </p:sp>
      <p:cxnSp>
        <p:nvCxnSpPr>
          <p:cNvPr id="51" name="直線コネクタ 50"/>
          <p:cNvCxnSpPr/>
          <p:nvPr/>
        </p:nvCxnSpPr>
        <p:spPr>
          <a:xfrm>
            <a:off x="995206" y="3842561"/>
            <a:ext cx="7092000" cy="0"/>
          </a:xfrm>
          <a:prstGeom prst="line">
            <a:avLst/>
          </a:prstGeom>
          <a:ln w="28575">
            <a:solidFill>
              <a:schemeClr val="tx2"/>
            </a:solidFill>
            <a:prstDash val="solid"/>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3046755" y="3983505"/>
            <a:ext cx="1346200" cy="369332"/>
          </a:xfrm>
          <a:prstGeom prst="rect">
            <a:avLst/>
          </a:prstGeom>
          <a:noFill/>
          <a:ln>
            <a:noFill/>
          </a:ln>
        </p:spPr>
        <p:txBody>
          <a:bodyPr wrap="square" rtlCol="0">
            <a:spAutoFit/>
          </a:bodyPr>
          <a:lstStyle/>
          <a:p>
            <a:pPr algn="ctr"/>
            <a:r>
              <a:rPr kumimoji="1" lang="en-US" altLang="ja-JP" dirty="0" smtClean="0"/>
              <a:t>73</a:t>
            </a:r>
            <a:r>
              <a:rPr lang="ja-JP" altLang="en-US" dirty="0" smtClean="0"/>
              <a:t>件</a:t>
            </a:r>
            <a:endParaRPr kumimoji="1" lang="en-US" altLang="ja-JP" dirty="0" smtClean="0"/>
          </a:p>
        </p:txBody>
      </p:sp>
      <p:sp>
        <p:nvSpPr>
          <p:cNvPr id="60" name="テキスト ボックス 59"/>
          <p:cNvSpPr txBox="1"/>
          <p:nvPr/>
        </p:nvSpPr>
        <p:spPr>
          <a:xfrm>
            <a:off x="4786655" y="4013370"/>
            <a:ext cx="1346200" cy="369332"/>
          </a:xfrm>
          <a:prstGeom prst="rect">
            <a:avLst/>
          </a:prstGeom>
          <a:noFill/>
          <a:ln>
            <a:noFill/>
          </a:ln>
        </p:spPr>
        <p:txBody>
          <a:bodyPr wrap="square" rtlCol="0">
            <a:spAutoFit/>
          </a:bodyPr>
          <a:lstStyle/>
          <a:p>
            <a:pPr algn="ctr"/>
            <a:r>
              <a:rPr lang="en-US" altLang="ja-JP" dirty="0" smtClean="0"/>
              <a:t>47</a:t>
            </a:r>
            <a:r>
              <a:rPr lang="ja-JP" altLang="en-US" dirty="0" smtClean="0"/>
              <a:t>件</a:t>
            </a:r>
            <a:endParaRPr kumimoji="1" lang="en-US" altLang="ja-JP" dirty="0" smtClean="0"/>
          </a:p>
        </p:txBody>
      </p:sp>
      <p:sp>
        <p:nvSpPr>
          <p:cNvPr id="62" name="テキスト ボックス 61"/>
          <p:cNvSpPr txBox="1"/>
          <p:nvPr/>
        </p:nvSpPr>
        <p:spPr>
          <a:xfrm>
            <a:off x="6494921" y="4013312"/>
            <a:ext cx="1346200" cy="369332"/>
          </a:xfrm>
          <a:prstGeom prst="rect">
            <a:avLst/>
          </a:prstGeom>
          <a:noFill/>
          <a:ln>
            <a:noFill/>
          </a:ln>
        </p:spPr>
        <p:txBody>
          <a:bodyPr wrap="square" rtlCol="0">
            <a:spAutoFit/>
          </a:bodyPr>
          <a:lstStyle/>
          <a:p>
            <a:pPr algn="ctr"/>
            <a:r>
              <a:rPr lang="en-US" altLang="ja-JP" dirty="0"/>
              <a:t>3</a:t>
            </a:r>
            <a:r>
              <a:rPr lang="ja-JP" altLang="en-US" dirty="0" smtClean="0"/>
              <a:t>件</a:t>
            </a:r>
            <a:endParaRPr kumimoji="1" lang="en-US" altLang="ja-JP" dirty="0" smtClean="0"/>
          </a:p>
        </p:txBody>
      </p:sp>
      <p:sp>
        <p:nvSpPr>
          <p:cNvPr id="63" name="テキスト ボックス 62"/>
          <p:cNvSpPr txBox="1"/>
          <p:nvPr/>
        </p:nvSpPr>
        <p:spPr>
          <a:xfrm>
            <a:off x="3046755" y="4934636"/>
            <a:ext cx="1346200" cy="369332"/>
          </a:xfrm>
          <a:prstGeom prst="rect">
            <a:avLst/>
          </a:prstGeom>
          <a:noFill/>
          <a:ln>
            <a:noFill/>
          </a:ln>
        </p:spPr>
        <p:txBody>
          <a:bodyPr wrap="square" rtlCol="0">
            <a:spAutoFit/>
          </a:bodyPr>
          <a:lstStyle/>
          <a:p>
            <a:pPr algn="ctr"/>
            <a:r>
              <a:rPr kumimoji="1" lang="en-US" altLang="ja-JP" dirty="0" smtClean="0"/>
              <a:t>752</a:t>
            </a:r>
            <a:r>
              <a:rPr lang="ja-JP" altLang="en-US" dirty="0" smtClean="0"/>
              <a:t>件</a:t>
            </a:r>
            <a:endParaRPr kumimoji="1" lang="en-US" altLang="ja-JP" dirty="0" smtClean="0"/>
          </a:p>
        </p:txBody>
      </p:sp>
      <p:sp>
        <p:nvSpPr>
          <p:cNvPr id="64" name="テキスト ボックス 63"/>
          <p:cNvSpPr txBox="1"/>
          <p:nvPr/>
        </p:nvSpPr>
        <p:spPr>
          <a:xfrm>
            <a:off x="4786655" y="4951801"/>
            <a:ext cx="1346200" cy="369332"/>
          </a:xfrm>
          <a:prstGeom prst="rect">
            <a:avLst/>
          </a:prstGeom>
          <a:noFill/>
          <a:ln>
            <a:noFill/>
          </a:ln>
        </p:spPr>
        <p:txBody>
          <a:bodyPr wrap="square" rtlCol="0">
            <a:spAutoFit/>
          </a:bodyPr>
          <a:lstStyle/>
          <a:p>
            <a:pPr algn="ctr"/>
            <a:r>
              <a:rPr lang="en-US" altLang="ja-JP" dirty="0" smtClean="0"/>
              <a:t>585</a:t>
            </a:r>
            <a:r>
              <a:rPr lang="ja-JP" altLang="en-US" dirty="0" smtClean="0"/>
              <a:t>件</a:t>
            </a:r>
            <a:endParaRPr kumimoji="1" lang="en-US" altLang="ja-JP" dirty="0" smtClean="0"/>
          </a:p>
        </p:txBody>
      </p:sp>
      <p:sp>
        <p:nvSpPr>
          <p:cNvPr id="65" name="テキスト ボックス 64"/>
          <p:cNvSpPr txBox="1"/>
          <p:nvPr/>
        </p:nvSpPr>
        <p:spPr>
          <a:xfrm>
            <a:off x="6494921" y="4964443"/>
            <a:ext cx="1346200" cy="369332"/>
          </a:xfrm>
          <a:prstGeom prst="rect">
            <a:avLst/>
          </a:prstGeom>
          <a:noFill/>
          <a:ln>
            <a:noFill/>
          </a:ln>
        </p:spPr>
        <p:txBody>
          <a:bodyPr wrap="square" rtlCol="0">
            <a:spAutoFit/>
          </a:bodyPr>
          <a:lstStyle/>
          <a:p>
            <a:pPr algn="ctr"/>
            <a:r>
              <a:rPr lang="en-US" altLang="ja-JP" dirty="0" smtClean="0"/>
              <a:t>153</a:t>
            </a:r>
            <a:r>
              <a:rPr lang="ja-JP" altLang="en-US" dirty="0" smtClean="0"/>
              <a:t>件</a:t>
            </a:r>
            <a:endParaRPr kumimoji="1" lang="en-US" altLang="ja-JP" dirty="0" smtClean="0"/>
          </a:p>
        </p:txBody>
      </p:sp>
      <p:cxnSp>
        <p:nvCxnSpPr>
          <p:cNvPr id="74" name="直線コネクタ 73"/>
          <p:cNvCxnSpPr/>
          <p:nvPr/>
        </p:nvCxnSpPr>
        <p:spPr>
          <a:xfrm>
            <a:off x="6287045" y="2982881"/>
            <a:ext cx="14064" cy="2920211"/>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948225" y="6114280"/>
            <a:ext cx="7061200" cy="261610"/>
          </a:xfrm>
          <a:prstGeom prst="rect">
            <a:avLst/>
          </a:prstGeom>
          <a:noFill/>
        </p:spPr>
        <p:txBody>
          <a:bodyPr wrap="square" rtlCol="0">
            <a:spAutoFit/>
          </a:bodyPr>
          <a:lstStyle/>
          <a:p>
            <a:pPr algn="r"/>
            <a:r>
              <a:rPr kumimoji="1" lang="en-US" altLang="ja-JP" sz="1100" dirty="0" smtClean="0"/>
              <a:t>※</a:t>
            </a:r>
            <a:r>
              <a:rPr kumimoji="1" lang="ja-JP" altLang="en-US" sz="1100" dirty="0" smtClean="0"/>
              <a:t>政令で定められた道路幅員の</a:t>
            </a:r>
            <a:r>
              <a:rPr kumimoji="1" lang="en-US" altLang="ja-JP" sz="1100" dirty="0" smtClean="0"/>
              <a:t>1/2</a:t>
            </a:r>
            <a:r>
              <a:rPr kumimoji="1" lang="ja-JP" altLang="en-US" sz="1100" dirty="0" smtClean="0"/>
              <a:t>をふさがない高さの算定式</a:t>
            </a:r>
            <a:r>
              <a:rPr lang="ja-JP" altLang="en-US" sz="1100" dirty="0"/>
              <a:t>　</a:t>
            </a:r>
            <a:r>
              <a:rPr lang="ja-JP" altLang="en-US" sz="1100" dirty="0" smtClean="0"/>
              <a:t>：　</a:t>
            </a:r>
            <a:r>
              <a:rPr kumimoji="1" lang="ja-JP" altLang="en-US" sz="1100" dirty="0" smtClean="0"/>
              <a:t>（</a:t>
            </a:r>
            <a:r>
              <a:rPr kumimoji="1" lang="en-US" altLang="ja-JP" sz="1100" dirty="0" smtClean="0"/>
              <a:t>L/2</a:t>
            </a:r>
            <a:r>
              <a:rPr kumimoji="1" lang="ja-JP" altLang="en-US" sz="1100" dirty="0" smtClean="0"/>
              <a:t>＋</a:t>
            </a:r>
            <a:r>
              <a:rPr kumimoji="1" lang="en-US" altLang="ja-JP" sz="1100" dirty="0" smtClean="0"/>
              <a:t>α</a:t>
            </a:r>
            <a:r>
              <a:rPr kumimoji="1" lang="ja-JP" altLang="en-US" sz="1100" dirty="0" smtClean="0"/>
              <a:t>）</a:t>
            </a:r>
            <a:r>
              <a:rPr kumimoji="1" lang="en-US" altLang="ja-JP" sz="1100" dirty="0" smtClean="0"/>
              <a:t>/2.5</a:t>
            </a:r>
            <a:r>
              <a:rPr kumimoji="1" lang="ja-JP" altLang="en-US" sz="1100" dirty="0" smtClean="0"/>
              <a:t>　　</a:t>
            </a:r>
            <a:r>
              <a:rPr kumimoji="1" lang="en-US" altLang="ja-JP" sz="1100" dirty="0" smtClean="0"/>
              <a:t>L</a:t>
            </a:r>
            <a:r>
              <a:rPr kumimoji="1" lang="ja-JP" altLang="en-US" sz="1100" dirty="0" smtClean="0"/>
              <a:t>：道路幅員、</a:t>
            </a:r>
            <a:r>
              <a:rPr kumimoji="1" lang="en-US" altLang="ja-JP" sz="1100" dirty="0" smtClean="0"/>
              <a:t>α</a:t>
            </a:r>
            <a:r>
              <a:rPr kumimoji="1" lang="ja-JP" altLang="en-US" sz="1100" dirty="0" smtClean="0"/>
              <a:t>：セットバック幅</a:t>
            </a:r>
            <a:endParaRPr kumimoji="1" lang="ja-JP" altLang="en-US" sz="1100" dirty="0"/>
          </a:p>
        </p:txBody>
      </p:sp>
      <p:cxnSp>
        <p:nvCxnSpPr>
          <p:cNvPr id="6" name="直線コネクタ 5"/>
          <p:cNvCxnSpPr/>
          <p:nvPr/>
        </p:nvCxnSpPr>
        <p:spPr>
          <a:xfrm>
            <a:off x="2759490" y="2987358"/>
            <a:ext cx="0" cy="29202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1704083" y="3028036"/>
            <a:ext cx="1152172" cy="369332"/>
          </a:xfrm>
          <a:prstGeom prst="rect">
            <a:avLst/>
          </a:prstGeom>
          <a:noFill/>
        </p:spPr>
        <p:txBody>
          <a:bodyPr wrap="square" rtlCol="0">
            <a:spAutoFit/>
          </a:bodyPr>
          <a:lstStyle/>
          <a:p>
            <a:pPr algn="ctr"/>
            <a:r>
              <a:rPr kumimoji="1" lang="ja-JP" altLang="en-US" dirty="0" smtClean="0"/>
              <a:t>長さ</a:t>
            </a:r>
            <a:endParaRPr kumimoji="1" lang="ja-JP" altLang="en-US" dirty="0"/>
          </a:p>
        </p:txBody>
      </p:sp>
      <p:sp>
        <p:nvSpPr>
          <p:cNvPr id="73" name="テキスト ボックス 72"/>
          <p:cNvSpPr txBox="1"/>
          <p:nvPr/>
        </p:nvSpPr>
        <p:spPr>
          <a:xfrm>
            <a:off x="1105829" y="3891536"/>
            <a:ext cx="1600200" cy="523220"/>
          </a:xfrm>
          <a:prstGeom prst="rect">
            <a:avLst/>
          </a:prstGeom>
          <a:noFill/>
          <a:ln>
            <a:noFill/>
          </a:ln>
        </p:spPr>
        <p:txBody>
          <a:bodyPr wrap="square" rtlCol="0">
            <a:spAutoFit/>
          </a:bodyPr>
          <a:lstStyle/>
          <a:p>
            <a:pPr algn="ctr"/>
            <a:r>
              <a:rPr lang="ja-JP" altLang="en-US" sz="1400" dirty="0" smtClean="0"/>
              <a:t>算定式</a:t>
            </a:r>
            <a:r>
              <a:rPr lang="en-US" altLang="ja-JP" sz="1100" dirty="0" smtClean="0"/>
              <a:t>※</a:t>
            </a:r>
            <a:r>
              <a:rPr lang="ja-JP" altLang="en-US" sz="1400" dirty="0" smtClean="0"/>
              <a:t>超</a:t>
            </a:r>
            <a:endParaRPr lang="en-US" altLang="ja-JP" sz="1400" dirty="0" smtClean="0"/>
          </a:p>
          <a:p>
            <a:pPr algn="ctr"/>
            <a:r>
              <a:rPr kumimoji="1" lang="en-US" altLang="ja-JP" sz="1400" dirty="0" smtClean="0"/>
              <a:t>123</a:t>
            </a:r>
            <a:r>
              <a:rPr kumimoji="1" lang="ja-JP" altLang="en-US" sz="1400" dirty="0" smtClean="0"/>
              <a:t>件</a:t>
            </a:r>
            <a:r>
              <a:rPr lang="ja-JP" altLang="en-US" sz="1400" dirty="0" smtClean="0"/>
              <a:t>（</a:t>
            </a:r>
            <a:r>
              <a:rPr lang="en-US" altLang="ja-JP" sz="1400" dirty="0" smtClean="0"/>
              <a:t>7.6</a:t>
            </a:r>
            <a:r>
              <a:rPr lang="ja-JP" altLang="en-US" sz="1400" dirty="0" smtClean="0"/>
              <a:t>％）</a:t>
            </a:r>
            <a:endParaRPr kumimoji="1" lang="ja-JP" altLang="en-US" sz="1400" dirty="0"/>
          </a:p>
        </p:txBody>
      </p:sp>
      <p:sp>
        <p:nvSpPr>
          <p:cNvPr id="76" name="テキスト ボックス 75"/>
          <p:cNvSpPr txBox="1"/>
          <p:nvPr/>
        </p:nvSpPr>
        <p:spPr>
          <a:xfrm>
            <a:off x="1090289" y="4784443"/>
            <a:ext cx="1600200" cy="738664"/>
          </a:xfrm>
          <a:prstGeom prst="rect">
            <a:avLst/>
          </a:prstGeom>
          <a:noFill/>
        </p:spPr>
        <p:txBody>
          <a:bodyPr wrap="square" rtlCol="0">
            <a:spAutoFit/>
          </a:bodyPr>
          <a:lstStyle/>
          <a:p>
            <a:pPr algn="ctr"/>
            <a:r>
              <a:rPr lang="ja-JP" altLang="en-US" sz="1400" dirty="0" smtClean="0"/>
              <a:t>算定式</a:t>
            </a:r>
            <a:r>
              <a:rPr lang="en-US" altLang="ja-JP" sz="1100" dirty="0" smtClean="0"/>
              <a:t>※</a:t>
            </a:r>
            <a:r>
              <a:rPr lang="ja-JP" altLang="en-US" sz="1400" dirty="0" smtClean="0"/>
              <a:t>以下</a:t>
            </a:r>
            <a:endParaRPr lang="en-US" altLang="ja-JP" sz="1400" dirty="0"/>
          </a:p>
          <a:p>
            <a:pPr algn="ctr"/>
            <a:r>
              <a:rPr kumimoji="1" lang="en-US" altLang="ja-JP" sz="1400" dirty="0" smtClean="0"/>
              <a:t>0.8m</a:t>
            </a:r>
            <a:r>
              <a:rPr kumimoji="1" lang="ja-JP" altLang="en-US" sz="1400" dirty="0" smtClean="0"/>
              <a:t>超</a:t>
            </a:r>
            <a:endParaRPr kumimoji="1" lang="en-US" altLang="ja-JP" sz="1400" dirty="0" smtClean="0"/>
          </a:p>
          <a:p>
            <a:pPr algn="ctr"/>
            <a:r>
              <a:rPr kumimoji="1" lang="en-US" altLang="ja-JP" sz="1400" dirty="0" smtClean="0"/>
              <a:t>1,490</a:t>
            </a:r>
            <a:r>
              <a:rPr kumimoji="1" lang="ja-JP" altLang="en-US" sz="1400" dirty="0" smtClean="0"/>
              <a:t>件</a:t>
            </a:r>
            <a:r>
              <a:rPr lang="ja-JP" altLang="en-US" sz="1400" dirty="0" smtClean="0"/>
              <a:t>（</a:t>
            </a:r>
            <a:r>
              <a:rPr lang="en-US" altLang="ja-JP" sz="1400" dirty="0" smtClean="0"/>
              <a:t>92.4</a:t>
            </a:r>
            <a:r>
              <a:rPr lang="ja-JP" altLang="en-US" sz="1400" dirty="0" smtClean="0"/>
              <a:t>％）</a:t>
            </a:r>
            <a:endParaRPr kumimoji="1" lang="ja-JP" altLang="en-US" sz="1400" dirty="0"/>
          </a:p>
        </p:txBody>
      </p:sp>
      <p:sp>
        <p:nvSpPr>
          <p:cNvPr id="78" name="テキスト ボックス 77"/>
          <p:cNvSpPr txBox="1"/>
          <p:nvPr/>
        </p:nvSpPr>
        <p:spPr>
          <a:xfrm>
            <a:off x="948225" y="3463178"/>
            <a:ext cx="1109351" cy="369332"/>
          </a:xfrm>
          <a:prstGeom prst="rect">
            <a:avLst/>
          </a:prstGeom>
          <a:noFill/>
        </p:spPr>
        <p:txBody>
          <a:bodyPr vert="horz" wrap="square" rtlCol="0">
            <a:spAutoFit/>
          </a:bodyPr>
          <a:lstStyle/>
          <a:p>
            <a:pPr algn="ctr"/>
            <a:r>
              <a:rPr kumimoji="1" lang="ja-JP" altLang="en-US" dirty="0" smtClean="0"/>
              <a:t>高さ</a:t>
            </a:r>
            <a:endParaRPr kumimoji="1" lang="ja-JP" altLang="en-US" dirty="0"/>
          </a:p>
        </p:txBody>
      </p:sp>
      <p:sp>
        <p:nvSpPr>
          <p:cNvPr id="42" name="テキスト ボックス 41"/>
          <p:cNvSpPr txBox="1"/>
          <p:nvPr/>
        </p:nvSpPr>
        <p:spPr>
          <a:xfrm>
            <a:off x="1321891" y="6419298"/>
            <a:ext cx="6627609" cy="577081"/>
          </a:xfrm>
          <a:prstGeom prst="rect">
            <a:avLst/>
          </a:prstGeom>
          <a:noFill/>
          <a:ln>
            <a:noFill/>
          </a:ln>
        </p:spPr>
        <p:txBody>
          <a:bodyPr wrap="square" rtlCol="0">
            <a:spAutoFit/>
          </a:bodyPr>
          <a:lstStyle/>
          <a:p>
            <a:r>
              <a:rPr lang="ja-JP" altLang="en-US" sz="1050" dirty="0" smtClean="0"/>
              <a:t>◆　</a:t>
            </a:r>
            <a:r>
              <a:rPr kumimoji="1" lang="ja-JP" altLang="en-US" sz="1050" dirty="0" smtClean="0"/>
              <a:t>全「徒歩帰宅ルートの候補路線</a:t>
            </a:r>
            <a:r>
              <a:rPr kumimoji="1" lang="en-US" altLang="ja-JP" sz="1050" dirty="0" smtClean="0"/>
              <a:t>(</a:t>
            </a:r>
            <a:r>
              <a:rPr kumimoji="1" lang="ja-JP" altLang="en-US" sz="1050" dirty="0" smtClean="0"/>
              <a:t>案</a:t>
            </a:r>
            <a:r>
              <a:rPr kumimoji="1" lang="en-US" altLang="ja-JP" sz="1050" dirty="0" smtClean="0"/>
              <a:t>)</a:t>
            </a:r>
            <a:r>
              <a:rPr kumimoji="1" lang="ja-JP" altLang="en-US" sz="1050" dirty="0" smtClean="0"/>
              <a:t>」</a:t>
            </a:r>
            <a:r>
              <a:rPr kumimoji="1" lang="en-US" altLang="ja-JP" sz="1050" dirty="0" smtClean="0"/>
              <a:t>431</a:t>
            </a:r>
            <a:r>
              <a:rPr kumimoji="1" lang="ja-JP" altLang="en-US" sz="1050" dirty="0" smtClean="0"/>
              <a:t>ｋｍ（既指定路線で候補路線となっていない</a:t>
            </a:r>
            <a:r>
              <a:rPr lang="en-US" altLang="ja-JP" sz="1050" dirty="0"/>
              <a:t>12</a:t>
            </a:r>
            <a:r>
              <a:rPr kumimoji="1" lang="ja-JP" altLang="en-US" sz="1050" dirty="0" smtClean="0"/>
              <a:t>ｋｍを含む）を調査</a:t>
            </a:r>
            <a:endParaRPr lang="en-US" altLang="ja-JP" sz="1050" dirty="0" smtClean="0"/>
          </a:p>
          <a:p>
            <a:r>
              <a:rPr lang="ja-JP" altLang="en-US" sz="1050" dirty="0" smtClean="0"/>
              <a:t>◆　全</a:t>
            </a:r>
            <a:r>
              <a:rPr lang="ja-JP" altLang="en-US" sz="1050" dirty="0"/>
              <a:t>「徒歩帰宅ルートの候補路線</a:t>
            </a:r>
            <a:r>
              <a:rPr lang="en-US" altLang="ja-JP" sz="1050" dirty="0"/>
              <a:t>(</a:t>
            </a:r>
            <a:r>
              <a:rPr lang="ja-JP" altLang="en-US" sz="1050" dirty="0"/>
              <a:t>案</a:t>
            </a:r>
            <a:r>
              <a:rPr lang="en-US" altLang="ja-JP" sz="1050" dirty="0"/>
              <a:t>)</a:t>
            </a:r>
            <a:r>
              <a:rPr lang="ja-JP" altLang="en-US" sz="1050" dirty="0"/>
              <a:t>」沿道にはこのほか青空駐車場等、</a:t>
            </a:r>
            <a:r>
              <a:rPr lang="ja-JP" altLang="en-US" sz="1050" dirty="0" smtClean="0"/>
              <a:t>建物がないブロック塀等が</a:t>
            </a:r>
            <a:r>
              <a:rPr lang="en-US" altLang="ja-JP" sz="1050" dirty="0" smtClean="0"/>
              <a:t>151</a:t>
            </a:r>
            <a:r>
              <a:rPr lang="ja-JP" altLang="en-US" sz="1050" dirty="0"/>
              <a:t>件</a:t>
            </a:r>
            <a:r>
              <a:rPr lang="ja-JP" altLang="en-US" sz="1050" dirty="0" smtClean="0"/>
              <a:t>ある</a:t>
            </a:r>
            <a:endParaRPr lang="ja-JP" altLang="en-US" sz="1050" dirty="0"/>
          </a:p>
          <a:p>
            <a:endParaRPr kumimoji="1" lang="ja-JP" altLang="en-US" sz="1050" dirty="0"/>
          </a:p>
        </p:txBody>
      </p:sp>
      <p:cxnSp>
        <p:nvCxnSpPr>
          <p:cNvPr id="39" name="直線コネクタ 38"/>
          <p:cNvCxnSpPr/>
          <p:nvPr/>
        </p:nvCxnSpPr>
        <p:spPr>
          <a:xfrm>
            <a:off x="8106721" y="3002742"/>
            <a:ext cx="0" cy="29202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992671" y="2983439"/>
            <a:ext cx="7128000" cy="0"/>
          </a:xfrm>
          <a:prstGeom prst="line">
            <a:avLst/>
          </a:prstGeom>
          <a:ln w="28575">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1006756" y="5903092"/>
            <a:ext cx="7128000" cy="0"/>
          </a:xfrm>
          <a:prstGeom prst="line">
            <a:avLst/>
          </a:prstGeom>
          <a:ln w="28575">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1006118" y="2983439"/>
            <a:ext cx="0" cy="29202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1002302" y="2982881"/>
            <a:ext cx="1757188" cy="849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748528" y="2355913"/>
            <a:ext cx="0" cy="64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8097854" y="2377852"/>
            <a:ext cx="0" cy="5960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4569570" y="2604809"/>
            <a:ext cx="0" cy="39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2740226" y="2468566"/>
            <a:ext cx="5327716"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4373691" y="2317480"/>
            <a:ext cx="1720475" cy="351870"/>
          </a:xfrm>
          <a:prstGeom prst="rect">
            <a:avLst/>
          </a:prstGeom>
          <a:solidFill>
            <a:schemeClr val="bg1"/>
          </a:solidFill>
          <a:ln w="19050">
            <a:noFill/>
          </a:ln>
        </p:spPr>
        <p:txBody>
          <a:bodyPr wrap="square" rtlCol="0">
            <a:spAutoFit/>
          </a:bodyPr>
          <a:lstStyle/>
          <a:p>
            <a:pPr algn="ctr"/>
            <a:r>
              <a:rPr lang="en-US" altLang="ja-JP" sz="1600" dirty="0" smtClean="0"/>
              <a:t>1,613</a:t>
            </a:r>
            <a:r>
              <a:rPr lang="ja-JP" altLang="en-US" sz="1600" dirty="0" smtClean="0"/>
              <a:t>件（</a:t>
            </a:r>
            <a:r>
              <a:rPr lang="en-US" altLang="ja-JP" sz="1600" dirty="0"/>
              <a:t>100</a:t>
            </a:r>
            <a:r>
              <a:rPr lang="ja-JP" altLang="en-US" sz="1600" dirty="0" smtClean="0"/>
              <a:t>％</a:t>
            </a:r>
            <a:r>
              <a:rPr lang="ja-JP" altLang="en-US" sz="1600" dirty="0"/>
              <a:t>）</a:t>
            </a:r>
            <a:endParaRPr kumimoji="1" lang="ja-JP" altLang="en-US" sz="1600" dirty="0"/>
          </a:p>
        </p:txBody>
      </p:sp>
      <p:cxnSp>
        <p:nvCxnSpPr>
          <p:cNvPr id="52" name="直線矢印コネクタ 51"/>
          <p:cNvCxnSpPr/>
          <p:nvPr/>
        </p:nvCxnSpPr>
        <p:spPr>
          <a:xfrm>
            <a:off x="4584084" y="2813279"/>
            <a:ext cx="3492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4804721" y="2646979"/>
            <a:ext cx="3060000" cy="307777"/>
          </a:xfrm>
          <a:prstGeom prst="rect">
            <a:avLst/>
          </a:prstGeom>
          <a:solidFill>
            <a:schemeClr val="bg1"/>
          </a:solidFill>
          <a:ln w="22225" cmpd="dbl">
            <a:noFill/>
          </a:ln>
        </p:spPr>
        <p:txBody>
          <a:bodyPr wrap="square" rtlCol="0">
            <a:spAutoFit/>
          </a:bodyPr>
          <a:lstStyle/>
          <a:p>
            <a:pPr algn="ctr"/>
            <a:r>
              <a:rPr kumimoji="1" lang="ja-JP" altLang="en-US" sz="1400" b="1" dirty="0" smtClean="0"/>
              <a:t>義務付け対象</a:t>
            </a:r>
            <a:r>
              <a:rPr kumimoji="1" lang="ja-JP" altLang="en-US" sz="1050" b="1" dirty="0" smtClean="0"/>
              <a:t>（最大）　　</a:t>
            </a:r>
            <a:r>
              <a:rPr kumimoji="1" lang="en-US" altLang="ja-JP" sz="1400" b="1" dirty="0" smtClean="0"/>
              <a:t>788</a:t>
            </a:r>
            <a:r>
              <a:rPr kumimoji="1" lang="ja-JP" altLang="en-US" sz="1400" b="1" dirty="0" smtClean="0"/>
              <a:t>件</a:t>
            </a:r>
            <a:r>
              <a:rPr lang="ja-JP" altLang="en-US" sz="1400" b="1" dirty="0"/>
              <a:t>　</a:t>
            </a:r>
            <a:r>
              <a:rPr kumimoji="1" lang="en-US" altLang="ja-JP" sz="1400" b="1" dirty="0" smtClean="0"/>
              <a:t>(48.9%)</a:t>
            </a:r>
          </a:p>
        </p:txBody>
      </p:sp>
    </p:spTree>
    <p:extLst>
      <p:ext uri="{BB962C8B-B14F-4D97-AF65-F5344CB8AC3E}">
        <p14:creationId xmlns:p14="http://schemas.microsoft.com/office/powerpoint/2010/main" val="3327841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94757" y="1069201"/>
            <a:ext cx="8660440" cy="540266"/>
            <a:chOff x="194757" y="1021834"/>
            <a:chExt cx="8660440" cy="540266"/>
          </a:xfrm>
          <a:solidFill>
            <a:schemeClr val="bg2">
              <a:lumMod val="40000"/>
              <a:lumOff val="60000"/>
            </a:schemeClr>
          </a:solidFill>
        </p:grpSpPr>
        <p:sp>
          <p:nvSpPr>
            <p:cNvPr id="5" name="正方形/長方形 4"/>
            <p:cNvSpPr/>
            <p:nvPr/>
          </p:nvSpPr>
          <p:spPr>
            <a:xfrm>
              <a:off x="194757" y="1021834"/>
              <a:ext cx="8660440" cy="540266"/>
            </a:xfrm>
            <a:prstGeom prst="rect">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17549" y="1107301"/>
              <a:ext cx="8532751" cy="369332"/>
            </a:xfrm>
            <a:prstGeom prst="rect">
              <a:avLst/>
            </a:prstGeom>
            <a:grpFill/>
          </p:spPr>
          <p:txBody>
            <a:bodyPr wrap="square" rtlCol="0">
              <a:spAutoFit/>
            </a:bodyPr>
            <a:lstStyle/>
            <a:p>
              <a:pPr algn="ct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Point.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早期に</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徒歩帰宅ルートの機能を確保するために</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 name="タイトル 1"/>
          <p:cNvSpPr>
            <a:spLocks noGrp="1"/>
          </p:cNvSpPr>
          <p:nvPr>
            <p:ph type="title"/>
          </p:nvPr>
        </p:nvSpPr>
        <p:spPr/>
        <p:txBody>
          <a:bodyPr/>
          <a:lstStyle/>
          <a:p>
            <a:r>
              <a:rPr kumimoji="1" lang="ja-JP" altLang="en-US" dirty="0" smtClean="0"/>
              <a:t>論点１　路線の指定</a:t>
            </a:r>
            <a:endParaRPr kumimoji="1" lang="ja-JP" altLang="en-US" dirty="0"/>
          </a:p>
        </p:txBody>
      </p:sp>
      <p:sp>
        <p:nvSpPr>
          <p:cNvPr id="4" name="スライド番号プレースホルダー 3"/>
          <p:cNvSpPr>
            <a:spLocks noGrp="1"/>
          </p:cNvSpPr>
          <p:nvPr>
            <p:ph type="sldNum" sz="quarter" idx="12"/>
          </p:nvPr>
        </p:nvSpPr>
        <p:spPr>
          <a:xfrm>
            <a:off x="7003143" y="6519336"/>
            <a:ext cx="2133600" cy="287337"/>
          </a:xfrm>
        </p:spPr>
        <p:txBody>
          <a:bodyPr/>
          <a:lstStyle/>
          <a:p>
            <a:pPr>
              <a:defRPr/>
            </a:pPr>
            <a:fld id="{09954CD4-AF95-4C78-B160-84012AB9CEDB}" type="slidenum">
              <a:rPr lang="en-US" altLang="ja-JP" smtClean="0">
                <a:solidFill>
                  <a:srgbClr val="000000"/>
                </a:solidFill>
              </a:rPr>
              <a:pPr>
                <a:defRPr/>
              </a:pPr>
              <a:t>5</a:t>
            </a:fld>
            <a:endParaRPr lang="en-US" altLang="ja-JP" dirty="0">
              <a:solidFill>
                <a:srgbClr val="000000"/>
              </a:solidFill>
            </a:endParaRPr>
          </a:p>
        </p:txBody>
      </p:sp>
      <p:sp>
        <p:nvSpPr>
          <p:cNvPr id="7" name="正方形/長方形 6"/>
          <p:cNvSpPr/>
          <p:nvPr/>
        </p:nvSpPr>
        <p:spPr>
          <a:xfrm>
            <a:off x="3156690" y="3463767"/>
            <a:ext cx="2768803" cy="986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既指定路線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各方面、折り返し駅をカバー</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99476" y="3463767"/>
            <a:ext cx="2768803" cy="98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既指定路線のみ</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90263" y="4683005"/>
            <a:ext cx="2746011" cy="198000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06375" indent="-41275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○徒歩帰宅ルートの方面及び折り返し駅をカバーできない。</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06375" indent="-41275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○新たに義務付けるのはブロック塀等のみ。</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095607" y="3463766"/>
            <a:ext cx="2768803" cy="98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案３</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既指定路線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全徒歩帰宅ルート候補</a:t>
            </a: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a:t>
            </a:r>
          </a:p>
        </p:txBody>
      </p:sp>
      <p:sp>
        <p:nvSpPr>
          <p:cNvPr id="15" name="正方形/長方形 14"/>
          <p:cNvSpPr/>
          <p:nvPr/>
        </p:nvSpPr>
        <p:spPr>
          <a:xfrm>
            <a:off x="6086393" y="4716721"/>
            <a:ext cx="2768803" cy="198000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06375" indent="-41275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○徒歩帰宅ルートのすべてをカバーできる。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06375" indent="-412750"/>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建物も含め、対象が多く、耐震化に時間を要する。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65100" y="1764808"/>
            <a:ext cx="8637648" cy="1562591"/>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政令改正により通行障害建築物にブロック塀が追加されたことに</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伴い、既指定</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路線（建築物の診断義務付け）の全てについて、ブロック塀も義務付け対象とする。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徒歩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帰宅ルートと</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して早期に確実に機能確保して</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おくべき路線を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検討し、追加指定する。追加指定する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は広域緊急交通路でもあることから、建築物も合わせて義務付ける。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下矢印 17"/>
          <p:cNvSpPr/>
          <p:nvPr/>
        </p:nvSpPr>
        <p:spPr>
          <a:xfrm>
            <a:off x="913913" y="4421861"/>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6800830" y="4403296"/>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151971" y="4701479"/>
            <a:ext cx="2746011" cy="1980000"/>
          </a:xfrm>
          <a:prstGeom prst="rect">
            <a:avLst/>
          </a:prstGeom>
          <a:solidFill>
            <a:schemeClr val="bg1"/>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7800"/>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○徒歩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帰宅</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ルートの方面及び折り返し駅を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最低限</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カバーできる。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○新たな路線があるため、新たに義務付ける建物がある。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下矢印 18"/>
          <p:cNvSpPr/>
          <p:nvPr/>
        </p:nvSpPr>
        <p:spPr>
          <a:xfrm>
            <a:off x="3871127" y="4426882"/>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0716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論点２　ブロック塀等の規模（</a:t>
            </a:r>
            <a:r>
              <a:rPr lang="ja-JP" altLang="en-US" dirty="0"/>
              <a:t>長さ</a:t>
            </a:r>
            <a:r>
              <a:rPr kumimoji="1" lang="ja-JP" altLang="en-US" dirty="0" smtClean="0"/>
              <a:t>）</a:t>
            </a:r>
            <a:endParaRPr kumimoji="1" lang="ja-JP" altLang="en-US" dirty="0"/>
          </a:p>
        </p:txBody>
      </p:sp>
      <p:sp>
        <p:nvSpPr>
          <p:cNvPr id="4" name="スライド番号プレースホルダー 3"/>
          <p:cNvSpPr>
            <a:spLocks noGrp="1"/>
          </p:cNvSpPr>
          <p:nvPr>
            <p:ph type="sldNum" sz="quarter" idx="12"/>
          </p:nvPr>
        </p:nvSpPr>
        <p:spPr>
          <a:xfrm>
            <a:off x="7010400" y="6486127"/>
            <a:ext cx="2133600" cy="287337"/>
          </a:xfrm>
        </p:spPr>
        <p:txBody>
          <a:bodyPr/>
          <a:lstStyle/>
          <a:p>
            <a:pPr>
              <a:defRPr/>
            </a:pPr>
            <a:fld id="{09954CD4-AF95-4C78-B160-84012AB9CEDB}" type="slidenum">
              <a:rPr lang="en-US" altLang="ja-JP" smtClean="0">
                <a:solidFill>
                  <a:srgbClr val="000000"/>
                </a:solidFill>
              </a:rPr>
              <a:pPr>
                <a:defRPr/>
              </a:pPr>
              <a:t>6</a:t>
            </a:fld>
            <a:endParaRPr lang="en-US" altLang="ja-JP">
              <a:solidFill>
                <a:srgbClr val="000000"/>
              </a:solidFill>
            </a:endParaRPr>
          </a:p>
        </p:txBody>
      </p:sp>
      <p:sp>
        <p:nvSpPr>
          <p:cNvPr id="7" name="正方形/長方形 6"/>
          <p:cNvSpPr/>
          <p:nvPr/>
        </p:nvSpPr>
        <p:spPr>
          <a:xfrm>
            <a:off x="3144587" y="3217881"/>
            <a:ext cx="2731324" cy="98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８ｍ超</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未満の範囲で設定した長さを超えるもの</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6078287" y="3217881"/>
            <a:ext cx="2731324" cy="986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案３</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で設定し</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その長さを超える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71963" y="3217881"/>
            <a:ext cx="2731324" cy="98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を超えるもの</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94756" y="4450818"/>
            <a:ext cx="2708531" cy="174055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以上の塀の総延長は全体の</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割程度しかな</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194757" y="1069201"/>
            <a:ext cx="8660440" cy="540266"/>
            <a:chOff x="194757" y="1021834"/>
            <a:chExt cx="8660440" cy="540266"/>
          </a:xfrm>
          <a:solidFill>
            <a:schemeClr val="bg2">
              <a:lumMod val="40000"/>
              <a:lumOff val="60000"/>
            </a:schemeClr>
          </a:solidFill>
        </p:grpSpPr>
        <p:sp>
          <p:nvSpPr>
            <p:cNvPr id="14" name="正方形/長方形 13"/>
            <p:cNvSpPr/>
            <p:nvPr/>
          </p:nvSpPr>
          <p:spPr>
            <a:xfrm>
              <a:off x="194757" y="1021834"/>
              <a:ext cx="8660440" cy="540266"/>
            </a:xfrm>
            <a:prstGeom prst="rect">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17499" y="1107301"/>
              <a:ext cx="8394701" cy="369332"/>
            </a:xfrm>
            <a:prstGeom prst="rect">
              <a:avLst/>
            </a:prstGeom>
            <a:grpFill/>
          </p:spPr>
          <p:txBody>
            <a:bodyPr wrap="square" rtlCol="0">
              <a:spAutoFit/>
            </a:bodyPr>
            <a:lstStyle/>
            <a:p>
              <a:pPr algn="ct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Point.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過剰規制とならないように</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 name="正方形/長方形 14"/>
          <p:cNvSpPr/>
          <p:nvPr/>
        </p:nvSpPr>
        <p:spPr>
          <a:xfrm>
            <a:off x="196025" y="1766951"/>
            <a:ext cx="8637648" cy="128338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ブロック塀等のどの長さに</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も戸建て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住宅の塀は一定割合存在し、用途により長さを判断することは適当ではない。</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全</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1,613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件のうち義務付け対象とならない長さが</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以下のものは</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825</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141469" y="4488129"/>
            <a:ext cx="2708531" cy="1703239"/>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○過剰規制となる長さの根拠は見当たらない。</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6078287" y="4493779"/>
            <a:ext cx="2755386" cy="1703239"/>
          </a:xfrm>
          <a:prstGeom prst="rect">
            <a:avLst/>
          </a:prstGeom>
          <a:solidFill>
            <a:schemeClr val="bg1"/>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○８ｍ超の塀の数は全体の半数以下。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○総延長では全体の</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割を占める。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下矢印 17"/>
          <p:cNvSpPr/>
          <p:nvPr/>
        </p:nvSpPr>
        <p:spPr>
          <a:xfrm>
            <a:off x="912772" y="4170637"/>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6797995" y="4170741"/>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3869986" y="4175658"/>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81912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論点３　ブロック塀等の規模（高さ）について</a:t>
            </a:r>
            <a:endParaRPr kumimoji="1" lang="ja-JP" altLang="en-US" dirty="0"/>
          </a:p>
        </p:txBody>
      </p:sp>
      <p:sp>
        <p:nvSpPr>
          <p:cNvPr id="4" name="スライド番号プレースホルダー 3"/>
          <p:cNvSpPr>
            <a:spLocks noGrp="1"/>
          </p:cNvSpPr>
          <p:nvPr>
            <p:ph type="sldNum" sz="quarter" idx="12"/>
          </p:nvPr>
        </p:nvSpPr>
        <p:spPr>
          <a:xfrm>
            <a:off x="7010400" y="6417474"/>
            <a:ext cx="2133600" cy="287337"/>
          </a:xfrm>
        </p:spPr>
        <p:txBody>
          <a:bodyPr/>
          <a:lstStyle/>
          <a:p>
            <a:pPr>
              <a:defRPr/>
            </a:pPr>
            <a:fld id="{09954CD4-AF95-4C78-B160-84012AB9CEDB}" type="slidenum">
              <a:rPr lang="en-US" altLang="ja-JP" smtClean="0">
                <a:solidFill>
                  <a:srgbClr val="000000"/>
                </a:solidFill>
              </a:rPr>
              <a:pPr>
                <a:defRPr/>
              </a:pPr>
              <a:t>7</a:t>
            </a:fld>
            <a:endParaRPr lang="en-US" altLang="ja-JP">
              <a:solidFill>
                <a:srgbClr val="000000"/>
              </a:solidFill>
            </a:endParaRPr>
          </a:p>
        </p:txBody>
      </p:sp>
      <p:sp>
        <p:nvSpPr>
          <p:cNvPr id="7" name="正方形/長方形 6"/>
          <p:cNvSpPr/>
          <p:nvPr/>
        </p:nvSpPr>
        <p:spPr>
          <a:xfrm>
            <a:off x="3190173" y="3190756"/>
            <a:ext cx="2731324" cy="98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0.8</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超の範囲で設定した高さを超えるもの</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6123873" y="3190756"/>
            <a:ext cx="2731324" cy="9867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案３</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0.8</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で設定し</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超えるもの</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17549" y="3190756"/>
            <a:ext cx="2731324" cy="98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政令の算定式どおり</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rPr>
              <a:t>　　　　（</a:t>
            </a:r>
            <a:r>
              <a:rPr lang="en-US" altLang="ja-JP" dirty="0" smtClean="0">
                <a:solidFill>
                  <a:schemeClr val="tx1"/>
                </a:solidFill>
              </a:rPr>
              <a:t>L/2</a:t>
            </a:r>
            <a:r>
              <a:rPr lang="ja-JP" altLang="en-US" dirty="0">
                <a:solidFill>
                  <a:schemeClr val="tx1"/>
                </a:solidFill>
              </a:rPr>
              <a:t>　</a:t>
            </a:r>
            <a:r>
              <a:rPr lang="en-US" altLang="ja-JP" dirty="0">
                <a:solidFill>
                  <a:schemeClr val="tx1"/>
                </a:solidFill>
              </a:rPr>
              <a:t>÷</a:t>
            </a:r>
            <a:r>
              <a:rPr lang="ja-JP" altLang="en-US" dirty="0">
                <a:solidFill>
                  <a:schemeClr val="tx1"/>
                </a:solidFill>
              </a:rPr>
              <a:t>　</a:t>
            </a:r>
            <a:r>
              <a:rPr lang="en-US" altLang="ja-JP" dirty="0" smtClean="0">
                <a:solidFill>
                  <a:schemeClr val="tx1"/>
                </a:solidFill>
              </a:rPr>
              <a:t>2.5</a:t>
            </a:r>
            <a:r>
              <a:rPr lang="ja-JP" altLang="en-US" dirty="0" smtClean="0">
                <a:solidFill>
                  <a:schemeClr val="tx1"/>
                </a:solidFill>
              </a:rPr>
              <a:t>）</a:t>
            </a:r>
            <a:endParaRPr lang="en-US" altLang="ja-JP" dirty="0">
              <a:solidFill>
                <a:schemeClr val="tx1"/>
              </a:solidFill>
            </a:endParaRPr>
          </a:p>
          <a:p>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06153" y="1730243"/>
            <a:ext cx="8637648" cy="1254257"/>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徒歩帰宅ルートはどの路線も幅員が広いことを踏まえ実効性のある制度構築を進める。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帰宅困難者対策として、歩道を通る徒歩帰宅者の安全確保という観点から設定する。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457200"/>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0.8</a:t>
            </a:r>
            <a:r>
              <a:rPr lang="ja-JP" altLang="en-US"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ｍ</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は小学生の胸の高さとなり、危険な高さと見なされる</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194757" y="1069201"/>
            <a:ext cx="8660440" cy="540266"/>
            <a:chOff x="194757" y="1021834"/>
            <a:chExt cx="8660440" cy="540266"/>
          </a:xfrm>
        </p:grpSpPr>
        <p:sp>
          <p:nvSpPr>
            <p:cNvPr id="14" name="正方形/長方形 13"/>
            <p:cNvSpPr/>
            <p:nvPr/>
          </p:nvSpPr>
          <p:spPr>
            <a:xfrm>
              <a:off x="194757" y="1021834"/>
              <a:ext cx="8660440" cy="540266"/>
            </a:xfrm>
            <a:prstGeom prst="rect">
              <a:avLst/>
            </a:prstGeom>
            <a:solidFill>
              <a:schemeClr val="bg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94757" y="1107301"/>
              <a:ext cx="8660440" cy="369332"/>
            </a:xfrm>
            <a:prstGeom prst="rect">
              <a:avLst/>
            </a:prstGeom>
            <a:noFill/>
          </p:spPr>
          <p:txBody>
            <a:bodyPr wrap="square" rtlCol="0">
              <a:spAutoFit/>
            </a:bodyPr>
            <a:lstStyle/>
            <a:p>
              <a:pPr algn="ct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Point.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徒歩帰宅者の安全確保のために</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 name="正方形/長方形 14"/>
          <p:cNvSpPr/>
          <p:nvPr/>
        </p:nvSpPr>
        <p:spPr>
          <a:xfrm>
            <a:off x="217549" y="4529718"/>
            <a:ext cx="2691599" cy="1783996"/>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どの路線も幅員が広く対象となるブロック塀等はごくわずかである。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170711" y="4529718"/>
            <a:ext cx="2691599" cy="1783996"/>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○安全といえる高さの根拠が見当たらない。</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6123873" y="4549180"/>
            <a:ext cx="2691599" cy="1783996"/>
          </a:xfrm>
          <a:prstGeom prst="rect">
            <a:avLst/>
          </a:prstGeom>
          <a:solidFill>
            <a:schemeClr val="bg1"/>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○法制度の中で最も安全確保ができる高さ。</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下矢印 19"/>
          <p:cNvSpPr/>
          <p:nvPr/>
        </p:nvSpPr>
        <p:spPr>
          <a:xfrm>
            <a:off x="912772" y="4170637"/>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下矢印 20"/>
          <p:cNvSpPr/>
          <p:nvPr/>
        </p:nvSpPr>
        <p:spPr>
          <a:xfrm>
            <a:off x="6797995" y="4170741"/>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3869986" y="4175658"/>
            <a:ext cx="1269113" cy="327940"/>
          </a:xfrm>
          <a:prstGeom prst="downArrow">
            <a:avLst>
              <a:gd name="adj1" fmla="val 41280"/>
              <a:gd name="adj2" fmla="val 72114"/>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7842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論点４　診断結果報告期限について</a:t>
            </a:r>
            <a:endParaRPr kumimoji="1" lang="ja-JP" altLang="en-US" dirty="0"/>
          </a:p>
        </p:txBody>
      </p:sp>
      <p:sp>
        <p:nvSpPr>
          <p:cNvPr id="4" name="スライド番号プレースホルダー 3"/>
          <p:cNvSpPr>
            <a:spLocks noGrp="1"/>
          </p:cNvSpPr>
          <p:nvPr>
            <p:ph type="sldNum" sz="quarter" idx="12"/>
          </p:nvPr>
        </p:nvSpPr>
        <p:spPr>
          <a:xfrm>
            <a:off x="7019925" y="6480610"/>
            <a:ext cx="2133600" cy="287337"/>
          </a:xfrm>
        </p:spPr>
        <p:txBody>
          <a:bodyPr/>
          <a:lstStyle/>
          <a:p>
            <a:pPr>
              <a:defRPr/>
            </a:pPr>
            <a:fld id="{09954CD4-AF95-4C78-B160-84012AB9CEDB}" type="slidenum">
              <a:rPr lang="en-US" altLang="ja-JP" smtClean="0">
                <a:solidFill>
                  <a:srgbClr val="000000"/>
                </a:solidFill>
              </a:rPr>
              <a:pPr>
                <a:defRPr/>
              </a:pPr>
              <a:t>8</a:t>
            </a:fld>
            <a:endParaRPr lang="en-US" altLang="ja-JP" dirty="0">
              <a:solidFill>
                <a:srgbClr val="000000"/>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005485852"/>
              </p:ext>
            </p:extLst>
          </p:nvPr>
        </p:nvGraphicFramePr>
        <p:xfrm>
          <a:off x="386427" y="4497809"/>
          <a:ext cx="8360226" cy="1829780"/>
        </p:xfrm>
        <a:graphic>
          <a:graphicData uri="http://schemas.openxmlformats.org/drawingml/2006/table">
            <a:tbl>
              <a:tblPr firstRow="1">
                <a:tableStyleId>{21E4AEA4-8DFA-4A89-87EB-49C32662AFE0}</a:tableStyleId>
              </a:tblPr>
              <a:tblGrid>
                <a:gridCol w="1194318">
                  <a:extLst>
                    <a:ext uri="{9D8B030D-6E8A-4147-A177-3AD203B41FA5}">
                      <a16:colId xmlns:a16="http://schemas.microsoft.com/office/drawing/2014/main" val="20000"/>
                    </a:ext>
                  </a:extLst>
                </a:gridCol>
                <a:gridCol w="1194318">
                  <a:extLst>
                    <a:ext uri="{9D8B030D-6E8A-4147-A177-3AD203B41FA5}">
                      <a16:colId xmlns:a16="http://schemas.microsoft.com/office/drawing/2014/main" val="20001"/>
                    </a:ext>
                  </a:extLst>
                </a:gridCol>
                <a:gridCol w="1194318">
                  <a:extLst>
                    <a:ext uri="{9D8B030D-6E8A-4147-A177-3AD203B41FA5}">
                      <a16:colId xmlns:a16="http://schemas.microsoft.com/office/drawing/2014/main" val="20002"/>
                    </a:ext>
                  </a:extLst>
                </a:gridCol>
                <a:gridCol w="1194318">
                  <a:extLst>
                    <a:ext uri="{9D8B030D-6E8A-4147-A177-3AD203B41FA5}">
                      <a16:colId xmlns:a16="http://schemas.microsoft.com/office/drawing/2014/main" val="20003"/>
                    </a:ext>
                  </a:extLst>
                </a:gridCol>
                <a:gridCol w="1194318">
                  <a:extLst>
                    <a:ext uri="{9D8B030D-6E8A-4147-A177-3AD203B41FA5}">
                      <a16:colId xmlns:a16="http://schemas.microsoft.com/office/drawing/2014/main" val="20004"/>
                    </a:ext>
                  </a:extLst>
                </a:gridCol>
                <a:gridCol w="1194318">
                  <a:extLst>
                    <a:ext uri="{9D8B030D-6E8A-4147-A177-3AD203B41FA5}">
                      <a16:colId xmlns:a16="http://schemas.microsoft.com/office/drawing/2014/main" val="20005"/>
                    </a:ext>
                  </a:extLst>
                </a:gridCol>
                <a:gridCol w="1194318">
                  <a:extLst>
                    <a:ext uri="{9D8B030D-6E8A-4147-A177-3AD203B41FA5}">
                      <a16:colId xmlns:a16="http://schemas.microsoft.com/office/drawing/2014/main" val="20006"/>
                    </a:ext>
                  </a:extLst>
                </a:gridCol>
              </a:tblGrid>
              <a:tr h="496280">
                <a:tc>
                  <a:txBody>
                    <a:bodyPr/>
                    <a:lstStyle/>
                    <a:p>
                      <a:pPr marL="0" indent="0" algn="ctr"/>
                      <a:r>
                        <a:rPr kumimoji="1" lang="ja-JP" altLang="en-US" sz="1200" dirty="0" smtClean="0"/>
                        <a:t>令和元年度（</a:t>
                      </a:r>
                      <a:r>
                        <a:rPr kumimoji="1" lang="en-US" altLang="ja-JP" sz="1200" dirty="0" smtClean="0"/>
                        <a:t>2019</a:t>
                      </a:r>
                      <a:r>
                        <a:rPr kumimoji="1" lang="ja-JP" altLang="en-US" sz="1200" dirty="0" smtClean="0"/>
                        <a:t>）</a:t>
                      </a:r>
                      <a:endParaRPr kumimoji="1" lang="ja-JP" altLang="en-US" sz="1200" dirty="0"/>
                    </a:p>
                  </a:txBody>
                  <a:tcPr/>
                </a:tc>
                <a:tc>
                  <a:txBody>
                    <a:bodyPr/>
                    <a:lstStyle/>
                    <a:p>
                      <a:pPr algn="ctr"/>
                      <a:r>
                        <a:rPr kumimoji="1" lang="ja-JP" altLang="en-US" sz="1200" dirty="0" smtClean="0"/>
                        <a:t>令和２年度（</a:t>
                      </a:r>
                      <a:r>
                        <a:rPr kumimoji="1" lang="en-US" altLang="ja-JP" sz="1200" dirty="0" smtClean="0"/>
                        <a:t>2020</a:t>
                      </a:r>
                      <a:r>
                        <a:rPr kumimoji="1" lang="ja-JP" altLang="en-US" sz="1200" dirty="0" smtClean="0"/>
                        <a:t>）</a:t>
                      </a:r>
                      <a:endParaRPr kumimoji="1" lang="ja-JP" altLang="en-US" sz="1200" dirty="0"/>
                    </a:p>
                  </a:txBody>
                  <a:tcPr/>
                </a:tc>
                <a:tc>
                  <a:txBody>
                    <a:bodyPr/>
                    <a:lstStyle/>
                    <a:p>
                      <a:pPr algn="ctr"/>
                      <a:r>
                        <a:rPr kumimoji="1" lang="ja-JP" altLang="en-US" sz="1200" dirty="0" smtClean="0"/>
                        <a:t>令和３年度（</a:t>
                      </a:r>
                      <a:r>
                        <a:rPr kumimoji="1" lang="en-US" altLang="ja-JP" sz="1200" dirty="0" smtClean="0"/>
                        <a:t>2021</a:t>
                      </a:r>
                      <a:r>
                        <a:rPr kumimoji="1" lang="ja-JP" altLang="en-US" sz="1200" dirty="0" smtClean="0"/>
                        <a:t>）</a:t>
                      </a:r>
                      <a:endParaRPr kumimoji="1" lang="ja-JP" altLang="en-US" sz="1200" dirty="0"/>
                    </a:p>
                  </a:txBody>
                  <a:tcPr/>
                </a:tc>
                <a:tc>
                  <a:txBody>
                    <a:bodyPr/>
                    <a:lstStyle/>
                    <a:p>
                      <a:pPr algn="ctr"/>
                      <a:r>
                        <a:rPr kumimoji="1" lang="ja-JP" altLang="en-US" sz="1200" dirty="0" smtClean="0"/>
                        <a:t>令和４年度（</a:t>
                      </a:r>
                      <a:r>
                        <a:rPr kumimoji="1" lang="en-US" altLang="ja-JP" sz="1200" dirty="0" smtClean="0"/>
                        <a:t>2022</a:t>
                      </a:r>
                      <a:r>
                        <a:rPr kumimoji="1" lang="ja-JP" altLang="en-US" sz="1200" dirty="0" smtClean="0"/>
                        <a:t>）</a:t>
                      </a:r>
                      <a:endParaRPr kumimoji="1" lang="ja-JP" altLang="en-US" sz="1200" dirty="0"/>
                    </a:p>
                  </a:txBody>
                  <a:tcPr/>
                </a:tc>
                <a:tc>
                  <a:txBody>
                    <a:bodyPr/>
                    <a:lstStyle/>
                    <a:p>
                      <a:pPr algn="ctr"/>
                      <a:r>
                        <a:rPr kumimoji="1" lang="ja-JP" altLang="en-US" sz="1200" dirty="0" smtClean="0"/>
                        <a:t>令和５年度（</a:t>
                      </a:r>
                      <a:r>
                        <a:rPr kumimoji="1" lang="en-US" altLang="ja-JP" sz="1200" dirty="0" smtClean="0"/>
                        <a:t>2023</a:t>
                      </a:r>
                      <a:r>
                        <a:rPr kumimoji="1" lang="ja-JP" altLang="en-US" sz="1200" dirty="0" smtClean="0"/>
                        <a:t>）</a:t>
                      </a:r>
                      <a:endParaRPr kumimoji="1" lang="ja-JP" altLang="en-US" sz="1200" dirty="0"/>
                    </a:p>
                  </a:txBody>
                  <a:tcPr/>
                </a:tc>
                <a:tc>
                  <a:txBody>
                    <a:bodyPr/>
                    <a:lstStyle/>
                    <a:p>
                      <a:pPr algn="ctr"/>
                      <a:r>
                        <a:rPr kumimoji="1" lang="ja-JP" altLang="en-US" sz="1200" dirty="0" smtClean="0"/>
                        <a:t>令和６年度（</a:t>
                      </a:r>
                      <a:r>
                        <a:rPr kumimoji="1" lang="en-US" altLang="ja-JP" sz="1200" dirty="0" smtClean="0"/>
                        <a:t>2024</a:t>
                      </a:r>
                      <a:r>
                        <a:rPr kumimoji="1" lang="ja-JP" altLang="en-US" sz="1200" dirty="0" smtClean="0"/>
                        <a:t>）</a:t>
                      </a:r>
                      <a:endParaRPr kumimoji="1" lang="ja-JP" altLang="en-US" sz="1200" dirty="0"/>
                    </a:p>
                  </a:txBody>
                  <a:tcPr/>
                </a:tc>
                <a:tc>
                  <a:txBody>
                    <a:bodyPr/>
                    <a:lstStyle/>
                    <a:p>
                      <a:pPr algn="ctr"/>
                      <a:r>
                        <a:rPr kumimoji="1" lang="ja-JP" altLang="en-US" sz="1200" dirty="0" smtClean="0"/>
                        <a:t>令和７年度（</a:t>
                      </a:r>
                      <a:r>
                        <a:rPr kumimoji="1" lang="en-US" altLang="ja-JP" sz="1200" dirty="0" smtClean="0"/>
                        <a:t>2025</a:t>
                      </a:r>
                      <a:r>
                        <a:rPr kumimoji="1" lang="ja-JP" altLang="en-US" sz="1200" dirty="0" smtClean="0"/>
                        <a:t>）</a:t>
                      </a:r>
                      <a:endParaRPr kumimoji="1" lang="ja-JP" altLang="en-US" sz="1200" dirty="0"/>
                    </a:p>
                  </a:txBody>
                  <a:tcPr/>
                </a:tc>
                <a:extLst>
                  <a:ext uri="{0D108BD9-81ED-4DB2-BD59-A6C34878D82A}">
                    <a16:rowId xmlns:a16="http://schemas.microsoft.com/office/drawing/2014/main" val="10000"/>
                  </a:ext>
                </a:extLst>
              </a:tr>
              <a:tr h="133350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13" name="テキスト ボックス 2"/>
          <p:cNvSpPr txBox="1">
            <a:spLocks noChangeArrowheads="1"/>
          </p:cNvSpPr>
          <p:nvPr/>
        </p:nvSpPr>
        <p:spPr bwMode="auto">
          <a:xfrm>
            <a:off x="1047314" y="5365958"/>
            <a:ext cx="695967" cy="400110"/>
          </a:xfrm>
          <a:prstGeom prst="rect">
            <a:avLst/>
          </a:prstGeom>
          <a:noFill/>
          <a:ln w="9525">
            <a:noFill/>
            <a:miter lim="800000"/>
            <a:headEnd/>
            <a:tailEnd/>
          </a:ln>
        </p:spPr>
        <p:txBody>
          <a:bodyPr rot="0" vert="horz" wrap="square" lIns="91440" tIns="45720" rIns="91440" bIns="45720" anchor="t" anchorCtr="0">
            <a:spAutoFit/>
          </a:bodyPr>
          <a:lstStyle/>
          <a:p>
            <a:pPr algn="ctr">
              <a:lnSpc>
                <a:spcPts val="12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a:rPr>
              <a:t>路線の</a:t>
            </a:r>
            <a:endParaRPr lang="en-US" altLang="ja-JP" sz="900" kern="100" dirty="0" smtClean="0">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a:rPr>
              <a:t>指定</a:t>
            </a:r>
            <a:endParaRPr lang="ja-JP" sz="900" kern="100" dirty="0">
              <a:effectLst/>
              <a:latin typeface="Meiryo UI" panose="020B0604030504040204" pitchFamily="50" charset="-128"/>
              <a:ea typeface="Meiryo UI" panose="020B0604030504040204" pitchFamily="50" charset="-128"/>
              <a:cs typeface="Times New Roman"/>
            </a:endParaRPr>
          </a:p>
        </p:txBody>
      </p:sp>
      <p:sp>
        <p:nvSpPr>
          <p:cNvPr id="18" name="テキスト ボックス 2"/>
          <p:cNvSpPr txBox="1">
            <a:spLocks noChangeArrowheads="1"/>
          </p:cNvSpPr>
          <p:nvPr/>
        </p:nvSpPr>
        <p:spPr bwMode="auto">
          <a:xfrm>
            <a:off x="4221022" y="5387135"/>
            <a:ext cx="695967" cy="220573"/>
          </a:xfrm>
          <a:prstGeom prst="rect">
            <a:avLst/>
          </a:prstGeom>
          <a:noFill/>
          <a:ln w="9525">
            <a:noFill/>
            <a:miter lim="800000"/>
            <a:headEnd/>
            <a:tailEnd/>
          </a:ln>
        </p:spPr>
        <p:txBody>
          <a:bodyPr rot="0" vert="horz" wrap="square" lIns="91440" tIns="45720" rIns="91440" bIns="45720" anchor="t" anchorCtr="0">
            <a:spAutoFit/>
          </a:bodyPr>
          <a:lstStyle/>
          <a:p>
            <a:pPr algn="ctr">
              <a:lnSpc>
                <a:spcPts val="1000"/>
              </a:lnSpc>
              <a:spcAft>
                <a:spcPts val="0"/>
              </a:spcAft>
            </a:pPr>
            <a:r>
              <a:rPr lang="ja-JP" sz="900" b="1" kern="100" dirty="0" smtClean="0">
                <a:effectLst/>
                <a:latin typeface="Meiryo UI" panose="020B0604030504040204" pitchFamily="50" charset="-128"/>
                <a:ea typeface="Meiryo UI" panose="020B0604030504040204" pitchFamily="50" charset="-128"/>
                <a:cs typeface="Times New Roman"/>
              </a:rPr>
              <a:t>報告</a:t>
            </a:r>
            <a:r>
              <a:rPr lang="ja-JP" sz="900" b="1" kern="100" dirty="0">
                <a:effectLst/>
                <a:latin typeface="Meiryo UI" panose="020B0604030504040204" pitchFamily="50" charset="-128"/>
                <a:ea typeface="Meiryo UI" panose="020B0604030504040204" pitchFamily="50" charset="-128"/>
                <a:cs typeface="Times New Roman"/>
              </a:rPr>
              <a:t>期限</a:t>
            </a:r>
          </a:p>
        </p:txBody>
      </p:sp>
      <p:sp>
        <p:nvSpPr>
          <p:cNvPr id="19" name="楕円 10"/>
          <p:cNvSpPr/>
          <p:nvPr/>
        </p:nvSpPr>
        <p:spPr>
          <a:xfrm>
            <a:off x="4490473" y="5246936"/>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テキスト ボックス 2"/>
          <p:cNvSpPr txBox="1">
            <a:spLocks noChangeArrowheads="1"/>
          </p:cNvSpPr>
          <p:nvPr/>
        </p:nvSpPr>
        <p:spPr bwMode="auto">
          <a:xfrm>
            <a:off x="4532028" y="5364625"/>
            <a:ext cx="966506" cy="220573"/>
          </a:xfrm>
          <a:prstGeom prst="rect">
            <a:avLst/>
          </a:prstGeom>
          <a:noFill/>
          <a:ln w="9525">
            <a:noFill/>
            <a:miter lim="800000"/>
            <a:headEnd/>
            <a:tailEnd/>
          </a:ln>
        </p:spPr>
        <p:txBody>
          <a:bodyPr rot="0" vert="horz" wrap="square" lIns="91440" tIns="45720" rIns="91440" bIns="45720" anchor="t" anchorCtr="0">
            <a:spAutoFit/>
          </a:bodyPr>
          <a:lstStyle/>
          <a:p>
            <a:pPr algn="ctr">
              <a:lnSpc>
                <a:spcPts val="1000"/>
              </a:lnSpc>
              <a:spcAft>
                <a:spcPts val="0"/>
              </a:spcAft>
            </a:pPr>
            <a:r>
              <a:rPr lang="ja-JP" sz="900" kern="100" dirty="0" smtClean="0">
                <a:effectLst/>
                <a:latin typeface="Meiryo UI" panose="020B0604030504040204" pitchFamily="50" charset="-128"/>
                <a:ea typeface="Meiryo UI" panose="020B0604030504040204" pitchFamily="50" charset="-128"/>
                <a:cs typeface="Times New Roman"/>
              </a:rPr>
              <a:t>公表</a:t>
            </a:r>
            <a:endParaRPr lang="ja-JP" sz="900" kern="100" dirty="0">
              <a:effectLst/>
              <a:latin typeface="Meiryo UI" panose="020B0604030504040204" pitchFamily="50" charset="-128"/>
              <a:ea typeface="Meiryo UI" panose="020B0604030504040204" pitchFamily="50" charset="-128"/>
              <a:cs typeface="Times New Roman"/>
            </a:endParaRPr>
          </a:p>
        </p:txBody>
      </p:sp>
      <p:sp>
        <p:nvSpPr>
          <p:cNvPr id="21" name="テキスト ボックス 2"/>
          <p:cNvSpPr txBox="1">
            <a:spLocks noChangeArrowheads="1"/>
          </p:cNvSpPr>
          <p:nvPr/>
        </p:nvSpPr>
        <p:spPr bwMode="auto">
          <a:xfrm>
            <a:off x="5612834" y="5352118"/>
            <a:ext cx="966506" cy="220573"/>
          </a:xfrm>
          <a:prstGeom prst="rect">
            <a:avLst/>
          </a:prstGeom>
          <a:noFill/>
          <a:ln w="9525">
            <a:noFill/>
            <a:miter lim="800000"/>
            <a:headEnd/>
            <a:tailEnd/>
          </a:ln>
        </p:spPr>
        <p:txBody>
          <a:bodyPr rot="0" vert="horz" wrap="square" lIns="91440" tIns="45720" rIns="91440" bIns="45720" anchor="t" anchorCtr="0">
            <a:spAutoFit/>
          </a:bodyPr>
          <a:lstStyle/>
          <a:p>
            <a:pPr algn="ctr">
              <a:lnSpc>
                <a:spcPts val="10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a:rPr>
              <a:t>命令期限</a:t>
            </a:r>
            <a:endParaRPr lang="ja-JP" sz="900" kern="100" dirty="0">
              <a:effectLst/>
              <a:latin typeface="Meiryo UI" panose="020B0604030504040204" pitchFamily="50" charset="-128"/>
              <a:ea typeface="Meiryo UI" panose="020B0604030504040204" pitchFamily="50" charset="-128"/>
              <a:cs typeface="Times New Roman"/>
            </a:endParaRPr>
          </a:p>
        </p:txBody>
      </p:sp>
      <p:sp>
        <p:nvSpPr>
          <p:cNvPr id="23" name="楕円 10"/>
          <p:cNvSpPr/>
          <p:nvPr/>
        </p:nvSpPr>
        <p:spPr>
          <a:xfrm>
            <a:off x="4950469" y="5256762"/>
            <a:ext cx="119414" cy="1246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楕円 10"/>
          <p:cNvSpPr/>
          <p:nvPr/>
        </p:nvSpPr>
        <p:spPr>
          <a:xfrm>
            <a:off x="6176020" y="5241341"/>
            <a:ext cx="119414" cy="124617"/>
          </a:xfrm>
          <a:prstGeom prst="ellipse">
            <a:avLst/>
          </a:prstGeom>
          <a:solidFill>
            <a:schemeClr val="accent1">
              <a:lumMod val="60000"/>
              <a:lumOff val="40000"/>
            </a:schemeClr>
          </a:solid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 name="楕円 10"/>
          <p:cNvSpPr/>
          <p:nvPr/>
        </p:nvSpPr>
        <p:spPr>
          <a:xfrm>
            <a:off x="1410029" y="5242033"/>
            <a:ext cx="119414" cy="1246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角丸四角形 26"/>
          <p:cNvSpPr/>
          <p:nvPr/>
        </p:nvSpPr>
        <p:spPr>
          <a:xfrm>
            <a:off x="8457105" y="5169247"/>
            <a:ext cx="202280" cy="925896"/>
          </a:xfrm>
          <a:prstGeom prst="roundRect">
            <a:avLst/>
          </a:prstGeom>
          <a:solidFill>
            <a:schemeClr val="bg1"/>
          </a:solidFill>
          <a:ln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
          <p:cNvSpPr txBox="1">
            <a:spLocks noChangeArrowheads="1"/>
          </p:cNvSpPr>
          <p:nvPr/>
        </p:nvSpPr>
        <p:spPr bwMode="auto">
          <a:xfrm>
            <a:off x="8389913" y="5169247"/>
            <a:ext cx="364202" cy="1022052"/>
          </a:xfrm>
          <a:prstGeom prst="rect">
            <a:avLst/>
          </a:prstGeom>
          <a:noFill/>
          <a:ln w="9525">
            <a:noFill/>
            <a:miter lim="800000"/>
            <a:headEnd/>
            <a:tailEnd/>
          </a:ln>
        </p:spPr>
        <p:txBody>
          <a:bodyPr rot="0" vert="eaVert" wrap="square" lIns="91440" tIns="45720" rIns="91440" bIns="45720" anchor="t" anchorCtr="0">
            <a:spAutoFit/>
          </a:bodyPr>
          <a:lstStyle/>
          <a:p>
            <a:pPr algn="ctr">
              <a:lnSpc>
                <a:spcPts val="14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a:rPr>
              <a:t>解　消</a:t>
            </a:r>
            <a:endParaRPr lang="ja-JP" sz="900" kern="100" dirty="0">
              <a:effectLst/>
              <a:latin typeface="Meiryo UI" panose="020B0604030504040204" pitchFamily="50" charset="-128"/>
              <a:ea typeface="Meiryo UI" panose="020B0604030504040204" pitchFamily="50" charset="-128"/>
              <a:cs typeface="Times New Roman"/>
            </a:endParaRPr>
          </a:p>
        </p:txBody>
      </p:sp>
      <p:sp>
        <p:nvSpPr>
          <p:cNvPr id="32" name="正方形/長方形 31"/>
          <p:cNvSpPr/>
          <p:nvPr/>
        </p:nvSpPr>
        <p:spPr>
          <a:xfrm>
            <a:off x="232252" y="3381805"/>
            <a:ext cx="8660441" cy="10384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89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今回義務付けるブロック塀等及び建築物については、診断結果の報告期限を路線指定</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年間とする。</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2"/>
          <p:cNvSpPr txBox="1">
            <a:spLocks noChangeArrowheads="1"/>
          </p:cNvSpPr>
          <p:nvPr/>
        </p:nvSpPr>
        <p:spPr bwMode="auto">
          <a:xfrm>
            <a:off x="1612772" y="5967944"/>
            <a:ext cx="6941293" cy="341044"/>
          </a:xfrm>
          <a:prstGeom prst="rightArrow">
            <a:avLst/>
          </a:prstGeom>
          <a:solidFill>
            <a:schemeClr val="bg1"/>
          </a:solidFill>
          <a:ln w="9525">
            <a:solidFill>
              <a:schemeClr val="tx1"/>
            </a:solidFill>
            <a:miter lim="800000"/>
            <a:headEnd/>
            <a:tailEnd/>
          </a:ln>
        </p:spPr>
        <p:txBody>
          <a:bodyPr rot="0" vert="horz" wrap="square" lIns="91440" tIns="45720" rIns="91440" bIns="45720" anchor="t" anchorCtr="0">
            <a:spAutoFit/>
          </a:bodyPr>
          <a:lstStyle/>
          <a:p>
            <a:pPr algn="ctr">
              <a:lnSpc>
                <a:spcPts val="1400"/>
              </a:lnSpc>
              <a:spcAft>
                <a:spcPts val="0"/>
              </a:spcAft>
            </a:pPr>
            <a:endParaRPr lang="ja-JP" sz="900" kern="100" dirty="0">
              <a:effectLst/>
              <a:latin typeface="游明朝"/>
              <a:ea typeface="游明朝"/>
              <a:cs typeface="Times New Roman"/>
            </a:endParaRPr>
          </a:p>
        </p:txBody>
      </p:sp>
      <p:sp>
        <p:nvSpPr>
          <p:cNvPr id="38" name="テキスト ボックス 37"/>
          <p:cNvSpPr txBox="1"/>
          <p:nvPr/>
        </p:nvSpPr>
        <p:spPr>
          <a:xfrm>
            <a:off x="6417506" y="6002531"/>
            <a:ext cx="2028180" cy="271869"/>
          </a:xfrm>
          <a:prstGeom prst="rect">
            <a:avLst/>
          </a:prstGeom>
          <a:noFill/>
        </p:spPr>
        <p:txBody>
          <a:bodyPr wrap="square" rtlCol="0">
            <a:spAutoFit/>
          </a:bodyPr>
          <a:lstStyle/>
          <a:p>
            <a:pPr algn="ctr">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a:rPr>
              <a:t>改修</a:t>
            </a:r>
            <a:r>
              <a:rPr lang="en-US" altLang="ja-JP" sz="1000" kern="100" dirty="0" smtClean="0">
                <a:effectLst/>
                <a:latin typeface="Meiryo UI" panose="020B0604030504040204" pitchFamily="50" charset="-128"/>
                <a:ea typeface="Meiryo UI" panose="020B0604030504040204" pitchFamily="50" charset="-128"/>
                <a:cs typeface="Times New Roman"/>
              </a:rPr>
              <a:t>/</a:t>
            </a:r>
            <a:r>
              <a:rPr lang="ja-JP" altLang="en-US" sz="1000" kern="100" dirty="0" smtClean="0">
                <a:effectLst/>
                <a:latin typeface="Meiryo UI" panose="020B0604030504040204" pitchFamily="50" charset="-128"/>
                <a:ea typeface="Meiryo UI" panose="020B0604030504040204" pitchFamily="50" charset="-128"/>
                <a:cs typeface="Times New Roman"/>
              </a:rPr>
              <a:t>除却等補助（建物）</a:t>
            </a:r>
            <a:endParaRPr lang="ja-JP" altLang="ja-JP" sz="1000" kern="100" dirty="0">
              <a:effectLst/>
              <a:latin typeface="Meiryo UI" panose="020B0604030504040204" pitchFamily="50" charset="-128"/>
              <a:ea typeface="Meiryo UI" panose="020B0604030504040204" pitchFamily="50" charset="-128"/>
              <a:cs typeface="Times New Roman"/>
            </a:endParaRPr>
          </a:p>
        </p:txBody>
      </p:sp>
      <p:sp>
        <p:nvSpPr>
          <p:cNvPr id="35" name="テキスト ボックス 2"/>
          <p:cNvSpPr txBox="1">
            <a:spLocks noChangeArrowheads="1"/>
          </p:cNvSpPr>
          <p:nvPr/>
        </p:nvSpPr>
        <p:spPr bwMode="auto">
          <a:xfrm>
            <a:off x="1592043" y="5526457"/>
            <a:ext cx="4703391" cy="378476"/>
          </a:xfrm>
          <a:prstGeom prst="rightArrow">
            <a:avLst/>
          </a:prstGeom>
          <a:solidFill>
            <a:schemeClr val="bg1"/>
          </a:solidFill>
          <a:ln w="9525">
            <a:solidFill>
              <a:schemeClr val="tx1"/>
            </a:solidFill>
            <a:miter lim="800000"/>
            <a:headEnd/>
            <a:tailEnd/>
          </a:ln>
        </p:spPr>
        <p:txBody>
          <a:bodyPr rot="0" vert="horz" wrap="square" lIns="91440" tIns="45720" rIns="91440" bIns="45720" anchor="t" anchorCtr="0">
            <a:spAutoFit/>
          </a:bodyPr>
          <a:lstStyle/>
          <a:p>
            <a:pPr algn="ctr">
              <a:lnSpc>
                <a:spcPts val="1400"/>
              </a:lnSpc>
              <a:spcAft>
                <a:spcPts val="0"/>
              </a:spcAft>
            </a:pPr>
            <a:endParaRPr lang="ja-JP" sz="900" kern="100" dirty="0">
              <a:effectLst/>
              <a:latin typeface="游明朝"/>
              <a:ea typeface="游明朝"/>
              <a:cs typeface="Times New Roman"/>
            </a:endParaRPr>
          </a:p>
        </p:txBody>
      </p:sp>
      <p:sp>
        <p:nvSpPr>
          <p:cNvPr id="36" name="テキスト ボックス 35"/>
          <p:cNvSpPr txBox="1"/>
          <p:nvPr/>
        </p:nvSpPr>
        <p:spPr>
          <a:xfrm>
            <a:off x="2485346" y="5579133"/>
            <a:ext cx="1463990" cy="252441"/>
          </a:xfrm>
          <a:prstGeom prst="rect">
            <a:avLst/>
          </a:prstGeom>
          <a:noFill/>
        </p:spPr>
        <p:txBody>
          <a:bodyPr wrap="square" rtlCol="0">
            <a:spAutoFit/>
          </a:bodyPr>
          <a:lstStyle/>
          <a:p>
            <a:pPr algn="ctr">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a:rPr>
              <a:t>診断補助</a:t>
            </a:r>
            <a:endParaRPr lang="ja-JP" altLang="ja-JP" sz="1000" kern="100" dirty="0">
              <a:effectLst/>
              <a:latin typeface="Meiryo UI" panose="020B0604030504040204" pitchFamily="50" charset="-128"/>
              <a:ea typeface="Meiryo UI" panose="020B0604030504040204" pitchFamily="50" charset="-128"/>
              <a:cs typeface="Times New Roman"/>
            </a:endParaRPr>
          </a:p>
        </p:txBody>
      </p:sp>
      <p:grpSp>
        <p:nvGrpSpPr>
          <p:cNvPr id="41" name="グループ化 40"/>
          <p:cNvGrpSpPr/>
          <p:nvPr/>
        </p:nvGrpSpPr>
        <p:grpSpPr>
          <a:xfrm>
            <a:off x="194757" y="1069201"/>
            <a:ext cx="8660440" cy="540266"/>
            <a:chOff x="194757" y="1021834"/>
            <a:chExt cx="8660440" cy="540266"/>
          </a:xfrm>
        </p:grpSpPr>
        <p:sp>
          <p:nvSpPr>
            <p:cNvPr id="42" name="正方形/長方形 41"/>
            <p:cNvSpPr/>
            <p:nvPr/>
          </p:nvSpPr>
          <p:spPr>
            <a:xfrm>
              <a:off x="194757" y="1021834"/>
              <a:ext cx="8660440" cy="540266"/>
            </a:xfrm>
            <a:prstGeom prst="rect">
              <a:avLst/>
            </a:prstGeom>
            <a:solidFill>
              <a:schemeClr val="bg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194757" y="1107301"/>
              <a:ext cx="8660440" cy="369332"/>
            </a:xfrm>
            <a:prstGeom prst="rect">
              <a:avLst/>
            </a:prstGeom>
            <a:noFill/>
          </p:spPr>
          <p:txBody>
            <a:bodyPr wrap="square" rtlCol="0">
              <a:spAutoFit/>
            </a:bodyPr>
            <a:lstStyle/>
            <a:p>
              <a:pPr algn="ct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Point.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実効性のある制度とするために</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228857" y="1714008"/>
            <a:ext cx="8637648" cy="1544557"/>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ブロック塀等の耐震診断は建築物に比べて容易であるものの、診断及び除却等を合わせて実施する等、効率的・効果的な安全対策が進められるよう一定の猶予をもたせて期間を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現在義務付けしている建築物は義務付け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報告期限まで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年間で設定していた。</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3130649" y="6322843"/>
            <a:ext cx="3878468" cy="246221"/>
          </a:xfrm>
          <a:prstGeom prst="rect">
            <a:avLst/>
          </a:prstGeom>
          <a:noFill/>
        </p:spPr>
        <p:txBody>
          <a:bodyPr wrap="square" rtlCol="0">
            <a:spAutoFit/>
          </a:bodyPr>
          <a:lstStyle/>
          <a:p>
            <a:pPr marL="252000" indent="-457200"/>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耐震改修促進計画には診断報告期限のみ記載する。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
          <p:cNvSpPr txBox="1">
            <a:spLocks noChangeArrowheads="1"/>
          </p:cNvSpPr>
          <p:nvPr/>
        </p:nvSpPr>
        <p:spPr bwMode="auto">
          <a:xfrm>
            <a:off x="1608923" y="5851216"/>
            <a:ext cx="4686511" cy="378476"/>
          </a:xfrm>
          <a:prstGeom prst="rightArrow">
            <a:avLst/>
          </a:prstGeom>
          <a:solidFill>
            <a:schemeClr val="bg1"/>
          </a:solidFill>
          <a:ln w="9525">
            <a:solidFill>
              <a:schemeClr val="tx1"/>
            </a:solidFill>
            <a:miter lim="800000"/>
            <a:headEnd/>
            <a:tailEnd/>
          </a:ln>
        </p:spPr>
        <p:txBody>
          <a:bodyPr rot="0" vert="horz" wrap="square" lIns="91440" tIns="45720" rIns="91440" bIns="45720" anchor="t" anchorCtr="0">
            <a:spAutoFit/>
          </a:bodyPr>
          <a:lstStyle/>
          <a:p>
            <a:pPr algn="ctr">
              <a:lnSpc>
                <a:spcPts val="1400"/>
              </a:lnSpc>
              <a:spcAft>
                <a:spcPts val="0"/>
              </a:spcAft>
            </a:pPr>
            <a:endParaRPr lang="ja-JP" sz="900" kern="100" dirty="0">
              <a:effectLst/>
              <a:latin typeface="游明朝"/>
              <a:ea typeface="游明朝"/>
              <a:cs typeface="Times New Roman"/>
            </a:endParaRPr>
          </a:p>
        </p:txBody>
      </p:sp>
      <p:sp>
        <p:nvSpPr>
          <p:cNvPr id="31" name="テキスト ボックス 30"/>
          <p:cNvSpPr txBox="1"/>
          <p:nvPr/>
        </p:nvSpPr>
        <p:spPr>
          <a:xfrm>
            <a:off x="2455833" y="5922005"/>
            <a:ext cx="2028180" cy="271869"/>
          </a:xfrm>
          <a:prstGeom prst="rect">
            <a:avLst/>
          </a:prstGeom>
          <a:noFill/>
        </p:spPr>
        <p:txBody>
          <a:bodyPr wrap="square" rtlCol="0">
            <a:spAutoFit/>
          </a:bodyPr>
          <a:lstStyle/>
          <a:p>
            <a:pPr algn="ctr">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a:rPr>
              <a:t>改修</a:t>
            </a:r>
            <a:r>
              <a:rPr lang="en-US" altLang="ja-JP" sz="1000" kern="100" dirty="0" smtClean="0">
                <a:effectLst/>
                <a:latin typeface="Meiryo UI" panose="020B0604030504040204" pitchFamily="50" charset="-128"/>
                <a:ea typeface="Meiryo UI" panose="020B0604030504040204" pitchFamily="50" charset="-128"/>
                <a:cs typeface="Times New Roman"/>
              </a:rPr>
              <a:t>/</a:t>
            </a:r>
            <a:r>
              <a:rPr lang="ja-JP" altLang="en-US" sz="1000" kern="100" dirty="0" smtClean="0">
                <a:effectLst/>
                <a:latin typeface="Meiryo UI" panose="020B0604030504040204" pitchFamily="50" charset="-128"/>
                <a:ea typeface="Meiryo UI" panose="020B0604030504040204" pitchFamily="50" charset="-128"/>
                <a:cs typeface="Times New Roman"/>
              </a:rPr>
              <a:t>除却等補助（ブロック塀等）</a:t>
            </a:r>
            <a:endParaRPr lang="ja-JP" altLang="ja-JP" sz="1000" kern="100" dirty="0">
              <a:effectLst/>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322359019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11790</TotalTime>
  <Words>804</Words>
  <Application>Microsoft Office PowerPoint</Application>
  <PresentationFormat>画面に合わせる (4:3)</PresentationFormat>
  <Paragraphs>167</Paragraphs>
  <Slides>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HGP創英角ｺﾞｼｯｸUB</vt:lpstr>
      <vt:lpstr>Meiryo UI</vt:lpstr>
      <vt:lpstr>ＭＳ Ｐゴシック</vt:lpstr>
      <vt:lpstr>ＭＳ ゴシック</vt:lpstr>
      <vt:lpstr>ＭＳ 明朝</vt:lpstr>
      <vt:lpstr>游明朝</vt:lpstr>
      <vt:lpstr>Arial</vt:lpstr>
      <vt:lpstr>Calibri</vt:lpstr>
      <vt:lpstr>Times New Roman</vt:lpstr>
      <vt:lpstr>標準デザイン</vt:lpstr>
      <vt:lpstr>ブロック塀等の耐震診断義務付け制度（案） 〔帰宅困難者対策〕について</vt:lpstr>
      <vt:lpstr>1．制度概要（耐震改修促進法施行令の改正）</vt:lpstr>
      <vt:lpstr>２．大阪府の考え方</vt:lpstr>
      <vt:lpstr>３．ブロック塀等の安全対策</vt:lpstr>
      <vt:lpstr>４．ブロック塀等の現状（実態調査結果）</vt:lpstr>
      <vt:lpstr>論点１　路線の指定</vt:lpstr>
      <vt:lpstr>論点２　ブロック塀等の規模（長さ）</vt:lpstr>
      <vt:lpstr>論点３　ブロック塀等の規模（高さ）について</vt:lpstr>
      <vt:lpstr>論点４　診断結果報告期限について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平谷　忠雄</dc:creator>
  <cp:lastModifiedBy>榊　泰輔</cp:lastModifiedBy>
  <cp:revision>554</cp:revision>
  <cp:lastPrinted>2019-08-05T03:02:19Z</cp:lastPrinted>
  <dcterms:created xsi:type="dcterms:W3CDTF">2018-04-17T05:43:55Z</dcterms:created>
  <dcterms:modified xsi:type="dcterms:W3CDTF">2019-08-05T03:03:40Z</dcterms:modified>
</cp:coreProperties>
</file>