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9902" y="472085"/>
            <a:ext cx="8229600" cy="39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lvl="0" algn="l" eaLnBrk="0" fontAlgn="base" hangingPunct="0">
              <a:spcAft>
                <a:spcPct val="0"/>
              </a:spcAft>
            </a:pPr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2019/8/7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4"/>
          <p:cNvGrpSpPr>
            <a:grpSpLocks/>
          </p:cNvGrpSpPr>
          <p:nvPr userDrawn="1"/>
        </p:nvGrpSpPr>
        <p:grpSpPr bwMode="auto">
          <a:xfrm>
            <a:off x="8110913" y="501650"/>
            <a:ext cx="1079500" cy="361950"/>
            <a:chOff x="7164536" y="392474"/>
            <a:chExt cx="1079872" cy="361316"/>
          </a:xfrm>
        </p:grpSpPr>
        <p:pic>
          <p:nvPicPr>
            <p:cNvPr id="8" name="図 14" descr="C:\Users\fujiiyu\AppData\Local\Microsoft\Windows\Temporary Internet Files\Content.Word\fusho_03.gif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4536" y="392475"/>
              <a:ext cx="490855" cy="361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テキスト ボックス 23"/>
            <p:cNvSpPr txBox="1"/>
            <p:nvPr userDrawn="1"/>
          </p:nvSpPr>
          <p:spPr>
            <a:xfrm>
              <a:off x="7596485" y="392474"/>
              <a:ext cx="647923" cy="34229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b"/>
            <a:lstStyle/>
            <a:p>
              <a:pPr>
                <a:spcAft>
                  <a:spcPts val="0"/>
                </a:spcAft>
                <a:defRPr/>
              </a:pPr>
              <a:r>
                <a:rPr lang="ja-JP" sz="1200" b="1" kern="100" dirty="0">
                  <a:solidFill>
                    <a:srgbClr val="002E8A"/>
                  </a:solidFill>
                  <a:ea typeface="ＭＳ ゴシック"/>
                  <a:cs typeface="Times New Roman"/>
                </a:rPr>
                <a:t>大阪府</a:t>
              </a:r>
              <a:endParaRPr lang="ja-JP" sz="1050" kern="100" dirty="0">
                <a:ea typeface="ＭＳ 明朝"/>
                <a:cs typeface="Times New Roman"/>
              </a:endParaRPr>
            </a:p>
          </p:txBody>
        </p:sp>
      </p:grpSp>
      <p:cxnSp>
        <p:nvCxnSpPr>
          <p:cNvPr id="10" name="直線コネクタ 9"/>
          <p:cNvCxnSpPr/>
          <p:nvPr userDrawn="1"/>
        </p:nvCxnSpPr>
        <p:spPr>
          <a:xfrm>
            <a:off x="-2132" y="931863"/>
            <a:ext cx="9144000" cy="0"/>
          </a:xfrm>
          <a:prstGeom prst="line">
            <a:avLst/>
          </a:prstGeom>
          <a:ln w="63500">
            <a:solidFill>
              <a:srgbClr val="1F4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-2132" y="893763"/>
            <a:ext cx="9144000" cy="0"/>
          </a:xfrm>
          <a:prstGeom prst="line">
            <a:avLst/>
          </a:prstGeom>
          <a:ln w="38100">
            <a:solidFill>
              <a:srgbClr val="327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lang="ja-JP" altLang="en-US" sz="2400" kern="1200">
          <a:solidFill>
            <a:srgbClr val="1F497D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616022"/>
              </p:ext>
            </p:extLst>
          </p:nvPr>
        </p:nvGraphicFramePr>
        <p:xfrm>
          <a:off x="43397" y="1247220"/>
          <a:ext cx="9078485" cy="5024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6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6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4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4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64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64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0644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205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0531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７月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８月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９月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１月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２月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３月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2706">
                <a:tc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計画改定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6774">
                <a:tc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審議会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108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43397" y="502615"/>
            <a:ext cx="5665123" cy="400110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r>
              <a:rPr lang="ja-JP" altLang="en-US" sz="20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今後のスケジュール（案）</a:t>
            </a:r>
            <a:endParaRPr lang="ja-JP" altLang="en-US" sz="2000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6321" y="3895273"/>
            <a:ext cx="828000" cy="21577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第８回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1200" dirty="0" smtClean="0">
              <a:solidFill>
                <a:schemeClr val="tx1"/>
              </a:solidFill>
            </a:endParaRPr>
          </a:p>
          <a:p>
            <a:pPr marL="72000" indent="-72000"/>
            <a:r>
              <a:rPr lang="ja-JP" altLang="en-US" sz="1050" dirty="0" smtClean="0">
                <a:solidFill>
                  <a:schemeClr val="tx1"/>
                </a:solidFill>
              </a:rPr>
              <a:t>・ブロック塀等の耐震診断義務付け制度（案）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marL="72000" indent="-72000"/>
            <a:endParaRPr lang="en-US" altLang="ja-JP" sz="1050" dirty="0" smtClean="0">
              <a:solidFill>
                <a:schemeClr val="tx1"/>
              </a:solidFill>
            </a:endParaRPr>
          </a:p>
          <a:p>
            <a:pPr marL="72000" indent="-72000"/>
            <a:r>
              <a:rPr kumimoji="1" lang="ja-JP" altLang="en-US" sz="1050" dirty="0" smtClean="0">
                <a:solidFill>
                  <a:schemeClr val="tx1"/>
                </a:solidFill>
              </a:rPr>
              <a:t>・広域緊急交通路沿道建築物の実効力のある支援策（案）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pPr marL="72000" indent="-72000"/>
            <a:endParaRPr kumimoji="1" lang="en-US" altLang="ja-JP" sz="1050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427992" y="3895273"/>
            <a:ext cx="817066" cy="21577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第９回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1400" b="1" dirty="0" smtClean="0">
              <a:solidFill>
                <a:schemeClr val="tx1"/>
              </a:solidFill>
            </a:endParaRPr>
          </a:p>
          <a:p>
            <a:pPr marL="72000" indent="-72000"/>
            <a:r>
              <a:rPr lang="ja-JP" altLang="en-US" sz="1050" dirty="0">
                <a:solidFill>
                  <a:schemeClr val="tx1"/>
                </a:solidFill>
              </a:rPr>
              <a:t>・</a:t>
            </a:r>
            <a:r>
              <a:rPr lang="ja-JP" altLang="en-US" sz="1050" dirty="0" smtClean="0">
                <a:solidFill>
                  <a:schemeClr val="tx1"/>
                </a:solidFill>
              </a:rPr>
              <a:t>計画改定（案）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marL="72000" indent="-72000"/>
            <a:endParaRPr lang="en-US" altLang="ja-JP" sz="1050" dirty="0">
              <a:solidFill>
                <a:schemeClr val="tx1"/>
              </a:solidFill>
            </a:endParaRPr>
          </a:p>
          <a:p>
            <a:pPr marL="72000" indent="-72000"/>
            <a:r>
              <a:rPr lang="ja-JP" altLang="en-US" sz="1050" dirty="0" smtClean="0">
                <a:solidFill>
                  <a:schemeClr val="tx1"/>
                </a:solidFill>
              </a:rPr>
              <a:t>・広域</a:t>
            </a:r>
            <a:r>
              <a:rPr lang="ja-JP" altLang="en-US" sz="1050" dirty="0">
                <a:solidFill>
                  <a:schemeClr val="tx1"/>
                </a:solidFill>
              </a:rPr>
              <a:t>緊急交通路沿道建築物の実効力のある支援</a:t>
            </a:r>
            <a:r>
              <a:rPr lang="ja-JP" altLang="en-US" sz="1050" dirty="0" smtClean="0">
                <a:solidFill>
                  <a:schemeClr val="tx1"/>
                </a:solidFill>
              </a:rPr>
              <a:t>策（案）</a:t>
            </a:r>
            <a:endParaRPr lang="en-US" altLang="ja-JP" sz="1050" dirty="0">
              <a:solidFill>
                <a:schemeClr val="tx1"/>
              </a:solidFill>
            </a:endParaRPr>
          </a:p>
          <a:p>
            <a:pPr marL="72000" indent="-72000"/>
            <a:endParaRPr lang="en-US" altLang="ja-JP" sz="1050" dirty="0">
              <a:solidFill>
                <a:schemeClr val="tx1"/>
              </a:solidFill>
            </a:endParaRPr>
          </a:p>
          <a:p>
            <a:pPr marL="72000" indent="-72000"/>
            <a:endParaRPr lang="en-US" altLang="ja-JP" sz="1050" dirty="0" smtClean="0">
              <a:solidFill>
                <a:schemeClr val="tx1"/>
              </a:solidFill>
            </a:endParaRPr>
          </a:p>
          <a:p>
            <a:pPr marL="72000" indent="-72000"/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80327" y="2430484"/>
            <a:ext cx="2735081" cy="721217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lIns="36000" tIns="0" rIns="36000" bIns="0" rtlCol="0" anchor="ctr" anchorCtr="0">
            <a:noAutofit/>
          </a:bodyPr>
          <a:lstStyle/>
          <a:p>
            <a:pPr algn="ctr"/>
            <a:r>
              <a:rPr kumimoji="1" lang="ja-JP" altLang="en-US" sz="1400" dirty="0" smtClean="0"/>
              <a:t>予算要求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94347" y="2657605"/>
            <a:ext cx="1131731" cy="288000"/>
          </a:xfrm>
          <a:prstGeom prst="homePlat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lIns="36000" tIns="0" rIns="36000" bIns="0" rtlCol="0" anchor="ctr" anchorCtr="0">
            <a:noAutofit/>
          </a:bodyPr>
          <a:lstStyle/>
          <a:p>
            <a:r>
              <a:rPr lang="ja-JP" altLang="en-US" sz="1400" dirty="0" smtClean="0"/>
              <a:t>パブコメ実施</a:t>
            </a:r>
            <a:endParaRPr kumimoji="1" lang="ja-JP" altLang="en-US" sz="1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8351836" y="2430484"/>
            <a:ext cx="689107" cy="74224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計画</a:t>
            </a:r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改定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362978" y="2430484"/>
            <a:ext cx="805610" cy="74224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計画改定</a:t>
            </a:r>
            <a:r>
              <a:rPr lang="ja-JP" altLang="en-US" sz="1000" dirty="0" smtClean="0">
                <a:solidFill>
                  <a:schemeClr val="tx1"/>
                </a:solidFill>
              </a:rPr>
              <a:t>（案）作成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7" name="ストライプ矢印 6"/>
          <p:cNvSpPr/>
          <p:nvPr/>
        </p:nvSpPr>
        <p:spPr>
          <a:xfrm>
            <a:off x="978795" y="1712889"/>
            <a:ext cx="2553962" cy="1924587"/>
          </a:xfrm>
          <a:custGeom>
            <a:avLst/>
            <a:gdLst>
              <a:gd name="connsiteX0" fmla="*/ 0 w 2698684"/>
              <a:gd name="connsiteY0" fmla="*/ 867287 h 3469148"/>
              <a:gd name="connsiteX1" fmla="*/ 84334 w 2698684"/>
              <a:gd name="connsiteY1" fmla="*/ 867287 h 3469148"/>
              <a:gd name="connsiteX2" fmla="*/ 84334 w 2698684"/>
              <a:gd name="connsiteY2" fmla="*/ 2601861 h 3469148"/>
              <a:gd name="connsiteX3" fmla="*/ 0 w 2698684"/>
              <a:gd name="connsiteY3" fmla="*/ 2601861 h 3469148"/>
              <a:gd name="connsiteX4" fmla="*/ 0 w 2698684"/>
              <a:gd name="connsiteY4" fmla="*/ 867287 h 3469148"/>
              <a:gd name="connsiteX5" fmla="*/ 168668 w 2698684"/>
              <a:gd name="connsiteY5" fmla="*/ 867287 h 3469148"/>
              <a:gd name="connsiteX6" fmla="*/ 337336 w 2698684"/>
              <a:gd name="connsiteY6" fmla="*/ 867287 h 3469148"/>
              <a:gd name="connsiteX7" fmla="*/ 337336 w 2698684"/>
              <a:gd name="connsiteY7" fmla="*/ 2601861 h 3469148"/>
              <a:gd name="connsiteX8" fmla="*/ 168668 w 2698684"/>
              <a:gd name="connsiteY8" fmla="*/ 2601861 h 3469148"/>
              <a:gd name="connsiteX9" fmla="*/ 168668 w 2698684"/>
              <a:gd name="connsiteY9" fmla="*/ 867287 h 3469148"/>
              <a:gd name="connsiteX10" fmla="*/ 421669 w 2698684"/>
              <a:gd name="connsiteY10" fmla="*/ 867287 h 3469148"/>
              <a:gd name="connsiteX11" fmla="*/ 1349342 w 2698684"/>
              <a:gd name="connsiteY11" fmla="*/ 867287 h 3469148"/>
              <a:gd name="connsiteX12" fmla="*/ 1349342 w 2698684"/>
              <a:gd name="connsiteY12" fmla="*/ 0 h 3469148"/>
              <a:gd name="connsiteX13" fmla="*/ 2698684 w 2698684"/>
              <a:gd name="connsiteY13" fmla="*/ 1734574 h 3469148"/>
              <a:gd name="connsiteX14" fmla="*/ 1349342 w 2698684"/>
              <a:gd name="connsiteY14" fmla="*/ 3469148 h 3469148"/>
              <a:gd name="connsiteX15" fmla="*/ 1349342 w 2698684"/>
              <a:gd name="connsiteY15" fmla="*/ 2601861 h 3469148"/>
              <a:gd name="connsiteX16" fmla="*/ 421669 w 2698684"/>
              <a:gd name="connsiteY16" fmla="*/ 2601861 h 3469148"/>
              <a:gd name="connsiteX17" fmla="*/ 421669 w 2698684"/>
              <a:gd name="connsiteY17" fmla="*/ 867287 h 3469148"/>
              <a:gd name="connsiteX0" fmla="*/ 0 w 2701624"/>
              <a:gd name="connsiteY0" fmla="*/ 0 h 2601861"/>
              <a:gd name="connsiteX1" fmla="*/ 84334 w 2701624"/>
              <a:gd name="connsiteY1" fmla="*/ 0 h 2601861"/>
              <a:gd name="connsiteX2" fmla="*/ 84334 w 2701624"/>
              <a:gd name="connsiteY2" fmla="*/ 1734574 h 2601861"/>
              <a:gd name="connsiteX3" fmla="*/ 0 w 2701624"/>
              <a:gd name="connsiteY3" fmla="*/ 1734574 h 2601861"/>
              <a:gd name="connsiteX4" fmla="*/ 0 w 2701624"/>
              <a:gd name="connsiteY4" fmla="*/ 0 h 2601861"/>
              <a:gd name="connsiteX5" fmla="*/ 168668 w 2701624"/>
              <a:gd name="connsiteY5" fmla="*/ 0 h 2601861"/>
              <a:gd name="connsiteX6" fmla="*/ 337336 w 2701624"/>
              <a:gd name="connsiteY6" fmla="*/ 0 h 2601861"/>
              <a:gd name="connsiteX7" fmla="*/ 337336 w 2701624"/>
              <a:gd name="connsiteY7" fmla="*/ 1734574 h 2601861"/>
              <a:gd name="connsiteX8" fmla="*/ 168668 w 2701624"/>
              <a:gd name="connsiteY8" fmla="*/ 1734574 h 2601861"/>
              <a:gd name="connsiteX9" fmla="*/ 168668 w 2701624"/>
              <a:gd name="connsiteY9" fmla="*/ 0 h 2601861"/>
              <a:gd name="connsiteX10" fmla="*/ 421669 w 2701624"/>
              <a:gd name="connsiteY10" fmla="*/ 0 h 2601861"/>
              <a:gd name="connsiteX11" fmla="*/ 1349342 w 2701624"/>
              <a:gd name="connsiteY11" fmla="*/ 0 h 2601861"/>
              <a:gd name="connsiteX12" fmla="*/ 2701624 w 2701624"/>
              <a:gd name="connsiteY12" fmla="*/ 845604 h 2601861"/>
              <a:gd name="connsiteX13" fmla="*/ 2698684 w 2701624"/>
              <a:gd name="connsiteY13" fmla="*/ 867287 h 2601861"/>
              <a:gd name="connsiteX14" fmla="*/ 1349342 w 2701624"/>
              <a:gd name="connsiteY14" fmla="*/ 2601861 h 2601861"/>
              <a:gd name="connsiteX15" fmla="*/ 1349342 w 2701624"/>
              <a:gd name="connsiteY15" fmla="*/ 1734574 h 2601861"/>
              <a:gd name="connsiteX16" fmla="*/ 421669 w 2701624"/>
              <a:gd name="connsiteY16" fmla="*/ 1734574 h 2601861"/>
              <a:gd name="connsiteX17" fmla="*/ 421669 w 2701624"/>
              <a:gd name="connsiteY17" fmla="*/ 0 h 2601861"/>
              <a:gd name="connsiteX0" fmla="*/ 0 w 2714503"/>
              <a:gd name="connsiteY0" fmla="*/ 0 h 1734574"/>
              <a:gd name="connsiteX1" fmla="*/ 84334 w 2714503"/>
              <a:gd name="connsiteY1" fmla="*/ 0 h 1734574"/>
              <a:gd name="connsiteX2" fmla="*/ 84334 w 2714503"/>
              <a:gd name="connsiteY2" fmla="*/ 1734574 h 1734574"/>
              <a:gd name="connsiteX3" fmla="*/ 0 w 2714503"/>
              <a:gd name="connsiteY3" fmla="*/ 1734574 h 1734574"/>
              <a:gd name="connsiteX4" fmla="*/ 0 w 2714503"/>
              <a:gd name="connsiteY4" fmla="*/ 0 h 1734574"/>
              <a:gd name="connsiteX5" fmla="*/ 168668 w 2714503"/>
              <a:gd name="connsiteY5" fmla="*/ 0 h 1734574"/>
              <a:gd name="connsiteX6" fmla="*/ 337336 w 2714503"/>
              <a:gd name="connsiteY6" fmla="*/ 0 h 1734574"/>
              <a:gd name="connsiteX7" fmla="*/ 337336 w 2714503"/>
              <a:gd name="connsiteY7" fmla="*/ 1734574 h 1734574"/>
              <a:gd name="connsiteX8" fmla="*/ 168668 w 2714503"/>
              <a:gd name="connsiteY8" fmla="*/ 1734574 h 1734574"/>
              <a:gd name="connsiteX9" fmla="*/ 168668 w 2714503"/>
              <a:gd name="connsiteY9" fmla="*/ 0 h 1734574"/>
              <a:gd name="connsiteX10" fmla="*/ 421669 w 2714503"/>
              <a:gd name="connsiteY10" fmla="*/ 0 h 1734574"/>
              <a:gd name="connsiteX11" fmla="*/ 1349342 w 2714503"/>
              <a:gd name="connsiteY11" fmla="*/ 0 h 1734574"/>
              <a:gd name="connsiteX12" fmla="*/ 2701624 w 2714503"/>
              <a:gd name="connsiteY12" fmla="*/ 845604 h 1734574"/>
              <a:gd name="connsiteX13" fmla="*/ 2698684 w 2714503"/>
              <a:gd name="connsiteY13" fmla="*/ 867287 h 1734574"/>
              <a:gd name="connsiteX14" fmla="*/ 2714503 w 2714503"/>
              <a:gd name="connsiteY14" fmla="*/ 888971 h 1734574"/>
              <a:gd name="connsiteX15" fmla="*/ 1349342 w 2714503"/>
              <a:gd name="connsiteY15" fmla="*/ 1734574 h 1734574"/>
              <a:gd name="connsiteX16" fmla="*/ 421669 w 2714503"/>
              <a:gd name="connsiteY16" fmla="*/ 1734574 h 1734574"/>
              <a:gd name="connsiteX17" fmla="*/ 421669 w 2714503"/>
              <a:gd name="connsiteY17" fmla="*/ 0 h 1734574"/>
              <a:gd name="connsiteX0" fmla="*/ 0 w 2714503"/>
              <a:gd name="connsiteY0" fmla="*/ 0 h 1734574"/>
              <a:gd name="connsiteX1" fmla="*/ 84334 w 2714503"/>
              <a:gd name="connsiteY1" fmla="*/ 0 h 1734574"/>
              <a:gd name="connsiteX2" fmla="*/ 84334 w 2714503"/>
              <a:gd name="connsiteY2" fmla="*/ 1734574 h 1734574"/>
              <a:gd name="connsiteX3" fmla="*/ 0 w 2714503"/>
              <a:gd name="connsiteY3" fmla="*/ 1734574 h 1734574"/>
              <a:gd name="connsiteX4" fmla="*/ 0 w 2714503"/>
              <a:gd name="connsiteY4" fmla="*/ 0 h 1734574"/>
              <a:gd name="connsiteX5" fmla="*/ 168668 w 2714503"/>
              <a:gd name="connsiteY5" fmla="*/ 0 h 1734574"/>
              <a:gd name="connsiteX6" fmla="*/ 337336 w 2714503"/>
              <a:gd name="connsiteY6" fmla="*/ 0 h 1734574"/>
              <a:gd name="connsiteX7" fmla="*/ 337336 w 2714503"/>
              <a:gd name="connsiteY7" fmla="*/ 1734574 h 1734574"/>
              <a:gd name="connsiteX8" fmla="*/ 168668 w 2714503"/>
              <a:gd name="connsiteY8" fmla="*/ 1734574 h 1734574"/>
              <a:gd name="connsiteX9" fmla="*/ 168668 w 2714503"/>
              <a:gd name="connsiteY9" fmla="*/ 0 h 1734574"/>
              <a:gd name="connsiteX10" fmla="*/ 421669 w 2714503"/>
              <a:gd name="connsiteY10" fmla="*/ 0 h 1734574"/>
              <a:gd name="connsiteX11" fmla="*/ 2410505 w 2714503"/>
              <a:gd name="connsiteY11" fmla="*/ 0 h 1734574"/>
              <a:gd name="connsiteX12" fmla="*/ 2701624 w 2714503"/>
              <a:gd name="connsiteY12" fmla="*/ 845604 h 1734574"/>
              <a:gd name="connsiteX13" fmla="*/ 2698684 w 2714503"/>
              <a:gd name="connsiteY13" fmla="*/ 867287 h 1734574"/>
              <a:gd name="connsiteX14" fmla="*/ 2714503 w 2714503"/>
              <a:gd name="connsiteY14" fmla="*/ 888971 h 1734574"/>
              <a:gd name="connsiteX15" fmla="*/ 1349342 w 2714503"/>
              <a:gd name="connsiteY15" fmla="*/ 1734574 h 1734574"/>
              <a:gd name="connsiteX16" fmla="*/ 421669 w 2714503"/>
              <a:gd name="connsiteY16" fmla="*/ 1734574 h 1734574"/>
              <a:gd name="connsiteX17" fmla="*/ 421669 w 2714503"/>
              <a:gd name="connsiteY17" fmla="*/ 0 h 1734574"/>
              <a:gd name="connsiteX0" fmla="*/ 0 w 2714503"/>
              <a:gd name="connsiteY0" fmla="*/ 0 h 1734574"/>
              <a:gd name="connsiteX1" fmla="*/ 84334 w 2714503"/>
              <a:gd name="connsiteY1" fmla="*/ 0 h 1734574"/>
              <a:gd name="connsiteX2" fmla="*/ 84334 w 2714503"/>
              <a:gd name="connsiteY2" fmla="*/ 1734574 h 1734574"/>
              <a:gd name="connsiteX3" fmla="*/ 0 w 2714503"/>
              <a:gd name="connsiteY3" fmla="*/ 1734574 h 1734574"/>
              <a:gd name="connsiteX4" fmla="*/ 0 w 2714503"/>
              <a:gd name="connsiteY4" fmla="*/ 0 h 1734574"/>
              <a:gd name="connsiteX5" fmla="*/ 168668 w 2714503"/>
              <a:gd name="connsiteY5" fmla="*/ 0 h 1734574"/>
              <a:gd name="connsiteX6" fmla="*/ 337336 w 2714503"/>
              <a:gd name="connsiteY6" fmla="*/ 0 h 1734574"/>
              <a:gd name="connsiteX7" fmla="*/ 337336 w 2714503"/>
              <a:gd name="connsiteY7" fmla="*/ 1734574 h 1734574"/>
              <a:gd name="connsiteX8" fmla="*/ 168668 w 2714503"/>
              <a:gd name="connsiteY8" fmla="*/ 1734574 h 1734574"/>
              <a:gd name="connsiteX9" fmla="*/ 168668 w 2714503"/>
              <a:gd name="connsiteY9" fmla="*/ 0 h 1734574"/>
              <a:gd name="connsiteX10" fmla="*/ 421669 w 2714503"/>
              <a:gd name="connsiteY10" fmla="*/ 0 h 1734574"/>
              <a:gd name="connsiteX11" fmla="*/ 2410505 w 2714503"/>
              <a:gd name="connsiteY11" fmla="*/ 0 h 1734574"/>
              <a:gd name="connsiteX12" fmla="*/ 2701624 w 2714503"/>
              <a:gd name="connsiteY12" fmla="*/ 845604 h 1734574"/>
              <a:gd name="connsiteX13" fmla="*/ 2698684 w 2714503"/>
              <a:gd name="connsiteY13" fmla="*/ 867287 h 1734574"/>
              <a:gd name="connsiteX14" fmla="*/ 2714503 w 2714503"/>
              <a:gd name="connsiteY14" fmla="*/ 888971 h 1734574"/>
              <a:gd name="connsiteX15" fmla="*/ 2463037 w 2714503"/>
              <a:gd name="connsiteY15" fmla="*/ 1722967 h 1734574"/>
              <a:gd name="connsiteX16" fmla="*/ 421669 w 2714503"/>
              <a:gd name="connsiteY16" fmla="*/ 1734574 h 1734574"/>
              <a:gd name="connsiteX17" fmla="*/ 421669 w 2714503"/>
              <a:gd name="connsiteY17" fmla="*/ 0 h 1734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14503" h="1734574">
                <a:moveTo>
                  <a:pt x="0" y="0"/>
                </a:moveTo>
                <a:lnTo>
                  <a:pt x="84334" y="0"/>
                </a:lnTo>
                <a:lnTo>
                  <a:pt x="84334" y="1734574"/>
                </a:lnTo>
                <a:lnTo>
                  <a:pt x="0" y="1734574"/>
                </a:lnTo>
                <a:lnTo>
                  <a:pt x="0" y="0"/>
                </a:lnTo>
                <a:close/>
                <a:moveTo>
                  <a:pt x="168668" y="0"/>
                </a:moveTo>
                <a:lnTo>
                  <a:pt x="337336" y="0"/>
                </a:lnTo>
                <a:lnTo>
                  <a:pt x="337336" y="1734574"/>
                </a:lnTo>
                <a:lnTo>
                  <a:pt x="168668" y="1734574"/>
                </a:lnTo>
                <a:lnTo>
                  <a:pt x="168668" y="0"/>
                </a:lnTo>
                <a:close/>
                <a:moveTo>
                  <a:pt x="421669" y="0"/>
                </a:moveTo>
                <a:lnTo>
                  <a:pt x="2410505" y="0"/>
                </a:lnTo>
                <a:lnTo>
                  <a:pt x="2701624" y="845604"/>
                </a:lnTo>
                <a:lnTo>
                  <a:pt x="2698684" y="867287"/>
                </a:lnTo>
                <a:lnTo>
                  <a:pt x="2714503" y="888971"/>
                </a:lnTo>
                <a:lnTo>
                  <a:pt x="2463037" y="1722967"/>
                </a:lnTo>
                <a:lnTo>
                  <a:pt x="421669" y="1734574"/>
                </a:lnTo>
                <a:lnTo>
                  <a:pt x="421669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</a:rPr>
              <a:t>　　　　</a:t>
            </a:r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</a:rPr>
              <a:t>調査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</a:rPr>
              <a:t>　　　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・</a:t>
            </a:r>
            <a:r>
              <a:rPr lang="ja-JP" altLang="en-US" sz="1000" b="1" dirty="0">
                <a:solidFill>
                  <a:schemeClr val="tx1"/>
                </a:solidFill>
              </a:rPr>
              <a:t>ブロック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塀等調査</a:t>
            </a:r>
            <a:endParaRPr lang="en-US" altLang="ja-JP" sz="1000" b="1" dirty="0" smtClean="0">
              <a:solidFill>
                <a:schemeClr val="tx1"/>
              </a:solidFill>
            </a:endParaRPr>
          </a:p>
          <a:p>
            <a:r>
              <a:rPr lang="ja-JP" altLang="en-US" sz="1000" b="1" dirty="0">
                <a:solidFill>
                  <a:schemeClr val="tx1"/>
                </a:solidFill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　　　　</a:t>
            </a:r>
            <a:r>
              <a:rPr lang="ja-JP" altLang="en-US" sz="1000" dirty="0" smtClean="0">
                <a:solidFill>
                  <a:schemeClr val="tx1"/>
                </a:solidFill>
              </a:rPr>
              <a:t>徒歩</a:t>
            </a:r>
            <a:r>
              <a:rPr lang="ja-JP" altLang="en-US" sz="1000" dirty="0">
                <a:solidFill>
                  <a:schemeClr val="tx1"/>
                </a:solidFill>
              </a:rPr>
              <a:t>帰宅ルート</a:t>
            </a:r>
            <a:r>
              <a:rPr lang="ja-JP" altLang="en-US" sz="1000" dirty="0" smtClean="0">
                <a:solidFill>
                  <a:schemeClr val="tx1"/>
                </a:solidFill>
              </a:rPr>
              <a:t>候補路線（案）等に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</a:rPr>
              <a:t>　　　　あるブロック塀及び建物の</a:t>
            </a:r>
            <a:r>
              <a:rPr lang="ja-JP" altLang="en-US" sz="1000" dirty="0">
                <a:solidFill>
                  <a:schemeClr val="tx1"/>
                </a:solidFill>
              </a:rPr>
              <a:t>現況調査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algn="ctr"/>
            <a:endParaRPr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b="1" dirty="0" smtClean="0">
                <a:solidFill>
                  <a:schemeClr val="tx1"/>
                </a:solidFill>
              </a:rPr>
              <a:t>　　　　・広域緊急交通路沿道建築物の実態</a:t>
            </a:r>
            <a:endParaRPr lang="en-US" altLang="ja-JP" sz="1000" b="1" dirty="0" smtClean="0">
              <a:solidFill>
                <a:schemeClr val="tx1"/>
              </a:solidFill>
            </a:endParaRPr>
          </a:p>
          <a:p>
            <a:r>
              <a:rPr lang="ja-JP" altLang="en-US" sz="1000" b="1" dirty="0">
                <a:solidFill>
                  <a:schemeClr val="tx1"/>
                </a:solidFill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　　　　把握</a:t>
            </a:r>
            <a:endParaRPr lang="en-US" altLang="ja-JP" sz="1000" b="1" dirty="0" smtClean="0">
              <a:solidFill>
                <a:schemeClr val="tx1"/>
              </a:solidFill>
            </a:endParaRPr>
          </a:p>
          <a:p>
            <a:r>
              <a:rPr lang="ja-JP" altLang="en-US" sz="1000" b="1" dirty="0">
                <a:solidFill>
                  <a:schemeClr val="tx1"/>
                </a:solidFill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　　　　</a:t>
            </a:r>
            <a:r>
              <a:rPr lang="ja-JP" altLang="en-US" sz="1000" dirty="0" smtClean="0">
                <a:solidFill>
                  <a:schemeClr val="tx1"/>
                </a:solidFill>
              </a:rPr>
              <a:t>建物所有者に対し専門家を同行し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</a:rPr>
              <a:t>　　　　具体的改修方法を提示したヒアリン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</a:rPr>
              <a:t>　　　　　グにより実態を把握</a:t>
            </a:r>
            <a:endParaRPr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228000" y="81014"/>
            <a:ext cx="780860" cy="343989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資料１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78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</TotalTime>
  <Words>90</Words>
  <Application>Microsoft Office PowerPoint</Application>
  <PresentationFormat>画面に合わせる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HGS創英角ｺﾞｼｯｸUB</vt:lpstr>
      <vt:lpstr>ＭＳ Ｐゴシック</vt:lpstr>
      <vt:lpstr>ＭＳ ゴシック</vt:lpstr>
      <vt:lpstr>ＭＳ 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平谷　忠雄</dc:creator>
  <cp:lastModifiedBy>平谷　忠雄</cp:lastModifiedBy>
  <cp:revision>74</cp:revision>
  <cp:lastPrinted>2019-07-22T03:15:11Z</cp:lastPrinted>
  <dcterms:created xsi:type="dcterms:W3CDTF">2018-04-17T05:43:55Z</dcterms:created>
  <dcterms:modified xsi:type="dcterms:W3CDTF">2019-08-07T10:10:28Z</dcterms:modified>
</cp:coreProperties>
</file>