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1"/>
  </p:notesMasterIdLst>
  <p:sldIdLst>
    <p:sldId id="308" r:id="rId2"/>
    <p:sldId id="338" r:id="rId3"/>
    <p:sldId id="333" r:id="rId4"/>
    <p:sldId id="318" r:id="rId5"/>
    <p:sldId id="339" r:id="rId6"/>
    <p:sldId id="331" r:id="rId7"/>
    <p:sldId id="319" r:id="rId8"/>
    <p:sldId id="342" r:id="rId9"/>
    <p:sldId id="343"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212B47"/>
    <a:srgbClr val="2903B5"/>
    <a:srgbClr val="E4F6AA"/>
    <a:srgbClr val="EAD5B6"/>
    <a:srgbClr val="EED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ECBB802-390E-416A-9078-047B5A3BFBEC}" type="datetimeFigureOut">
              <a:rPr kumimoji="1" lang="ja-JP" altLang="en-US" smtClean="0"/>
              <a:t>2019/8/1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954CD4-AF95-4C78-B160-84012AB9CED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567488"/>
            <a:ext cx="2133600" cy="287337"/>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smtClean="0"/>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231199" y="1864426"/>
            <a:ext cx="8028000" cy="1857969"/>
          </a:xfrm>
        </p:spPr>
        <p:txBody>
          <a:bodyPr/>
          <a:lstStyle/>
          <a:p>
            <a:r>
              <a:rPr lang="ja-JP" altLang="en-US" sz="2800" dirty="0" smtClean="0"/>
              <a:t>大規模建築物及び広域緊急交通路沿道建築物の</a:t>
            </a:r>
            <a:r>
              <a:rPr lang="en-US" altLang="ja-JP" sz="2800" dirty="0" smtClean="0"/>
              <a:t/>
            </a:r>
            <a:br>
              <a:rPr lang="en-US" altLang="ja-JP" sz="2800" dirty="0" smtClean="0"/>
            </a:br>
            <a:r>
              <a:rPr lang="ja-JP" altLang="en-US" sz="2800" dirty="0" smtClean="0"/>
              <a:t>目標</a:t>
            </a:r>
            <a:r>
              <a:rPr lang="ja-JP" altLang="en-US" sz="2400" dirty="0" smtClean="0"/>
              <a:t>（府民みんなでめざそう値）</a:t>
            </a:r>
            <a:r>
              <a:rPr lang="ja-JP" altLang="en-US" sz="2800" dirty="0" smtClean="0"/>
              <a:t>の設定について</a:t>
            </a:r>
            <a:endParaRPr lang="ja-JP" altLang="en-US" sz="3000" dirty="0" smtClean="0"/>
          </a:p>
        </p:txBody>
      </p:sp>
      <p:sp>
        <p:nvSpPr>
          <p:cNvPr id="5" name="正方形/長方形 4"/>
          <p:cNvSpPr/>
          <p:nvPr/>
        </p:nvSpPr>
        <p:spPr>
          <a:xfrm>
            <a:off x="7073900" y="493824"/>
            <a:ext cx="1656641"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fontAlgn="base" hangingPunct="0">
              <a:spcBef>
                <a:spcPct val="0"/>
              </a:spcBef>
              <a:spcAft>
                <a:spcPct val="0"/>
              </a:spcAft>
            </a:pPr>
            <a:r>
              <a:rPr lang="ja-JP" altLang="en-US" sz="3200" dirty="0" smtClean="0">
                <a:solidFill>
                  <a:srgbClr val="1F497D"/>
                </a:solidFill>
                <a:latin typeface="HGP創英角ｺﾞｼｯｸUB"/>
                <a:ea typeface="HGP創英角ｺﾞｼｯｸUB"/>
              </a:rPr>
              <a:t>資料１</a:t>
            </a:r>
            <a:endParaRPr lang="en-US" altLang="ja-JP" sz="3200" dirty="0" smtClean="0">
              <a:solidFill>
                <a:srgbClr val="1F497D"/>
              </a:solidFill>
              <a:latin typeface="HGP創英角ｺﾞｼｯｸUB"/>
              <a:ea typeface="HGP創英角ｺﾞｼｯｸUB"/>
            </a:endParaRPr>
          </a:p>
        </p:txBody>
      </p:sp>
      <p:sp>
        <p:nvSpPr>
          <p:cNvPr id="2" name="サブタイトル 1"/>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336662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377949" y="2057419"/>
            <a:ext cx="7880351" cy="1470025"/>
          </a:xfrm>
        </p:spPr>
        <p:txBody>
          <a:bodyPr/>
          <a:lstStyle/>
          <a:p>
            <a:pPr marL="432000" indent="-432000"/>
            <a:r>
              <a:rPr lang="ja-JP" altLang="en-US" sz="2800" dirty="0"/>
              <a:t>１．大規模建築物の目標（府民みんなでめざそう値）の</a:t>
            </a:r>
            <a:r>
              <a:rPr lang="ja-JP" altLang="en-US" sz="2800" dirty="0" smtClean="0"/>
              <a:t>設定</a:t>
            </a:r>
          </a:p>
        </p:txBody>
      </p:sp>
      <p:sp>
        <p:nvSpPr>
          <p:cNvPr id="4" name="サブタイトル 3"/>
          <p:cNvSpPr>
            <a:spLocks noGrp="1"/>
          </p:cNvSpPr>
          <p:nvPr>
            <p:ph type="subTitle" idx="1"/>
          </p:nvPr>
        </p:nvSpPr>
        <p:spPr/>
        <p:txBody>
          <a:bodyPr/>
          <a:lstStyle/>
          <a:p>
            <a:endParaRPr kumimoji="1" lang="ja-JP" altLang="en-US"/>
          </a:p>
        </p:txBody>
      </p:sp>
      <p:sp>
        <p:nvSpPr>
          <p:cNvPr id="2" name="スライド番号プレースホルダー 1"/>
          <p:cNvSpPr>
            <a:spLocks noGrp="1"/>
          </p:cNvSpPr>
          <p:nvPr>
            <p:ph type="sldNum" sz="quarter" idx="12"/>
          </p:nvPr>
        </p:nvSpPr>
        <p:spPr/>
        <p:txBody>
          <a:bodyPr/>
          <a:lstStyle/>
          <a:p>
            <a:pPr>
              <a:defRPr/>
            </a:pPr>
            <a:r>
              <a:rPr lang="en-US" altLang="ja-JP" dirty="0" smtClean="0"/>
              <a:t>1</a:t>
            </a:r>
            <a:endParaRPr lang="en-US" altLang="ja-JP" dirty="0"/>
          </a:p>
        </p:txBody>
      </p:sp>
    </p:spTree>
    <p:extLst>
      <p:ext uri="{BB962C8B-B14F-4D97-AF65-F5344CB8AC3E}">
        <p14:creationId xmlns:p14="http://schemas.microsoft.com/office/powerpoint/2010/main" val="77851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801100" y="6555613"/>
            <a:ext cx="342900" cy="287337"/>
          </a:xfrm>
        </p:spPr>
        <p:txBody>
          <a:bodyPr/>
          <a:lstStyle/>
          <a:p>
            <a:pPr>
              <a:defRPr/>
            </a:pPr>
            <a:fld id="{1BDB6D7F-53AA-4455-8AD0-F9E52A4623CB}" type="slidenum">
              <a:rPr lang="en-US" altLang="ja-JP" smtClean="0"/>
              <a:pPr>
                <a:defRPr/>
              </a:pPr>
              <a:t>2</a:t>
            </a:fld>
            <a:endParaRPr lang="en-US" altLang="ja-JP" dirty="0"/>
          </a:p>
        </p:txBody>
      </p:sp>
      <p:sp>
        <p:nvSpPr>
          <p:cNvPr id="16" name="タイトル 1"/>
          <p:cNvSpPr txBox="1">
            <a:spLocks/>
          </p:cNvSpPr>
          <p:nvPr/>
        </p:nvSpPr>
        <p:spPr>
          <a:xfrm>
            <a:off x="52507" y="4351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19" name="タイトル 2"/>
          <p:cNvSpPr>
            <a:spLocks noGrp="1"/>
          </p:cNvSpPr>
          <p:nvPr>
            <p:ph type="title"/>
          </p:nvPr>
        </p:nvSpPr>
        <p:spPr>
          <a:xfrm>
            <a:off x="52507" y="445705"/>
            <a:ext cx="8539043" cy="404813"/>
          </a:xfrm>
        </p:spPr>
        <p:txBody>
          <a:bodyPr/>
          <a:lstStyle/>
          <a:p>
            <a:r>
              <a:rPr lang="ja-JP" altLang="en-US" dirty="0" smtClean="0">
                <a:solidFill>
                  <a:schemeClr val="tx1"/>
                </a:solidFill>
              </a:rPr>
              <a:t>１．大規模建築物の目標</a:t>
            </a:r>
            <a:r>
              <a:rPr lang="ja-JP" altLang="en-US" sz="1800" dirty="0" smtClean="0">
                <a:solidFill>
                  <a:schemeClr val="tx1"/>
                </a:solidFill>
              </a:rPr>
              <a:t>（</a:t>
            </a:r>
            <a:r>
              <a:rPr lang="ja-JP" altLang="en-US" sz="1800" dirty="0">
                <a:solidFill>
                  <a:schemeClr val="tx1"/>
                </a:solidFill>
              </a:rPr>
              <a:t>府民みんなでめざそう値</a:t>
            </a:r>
            <a:r>
              <a:rPr lang="ja-JP" altLang="en-US" sz="1800" dirty="0" smtClean="0">
                <a:solidFill>
                  <a:schemeClr val="tx1"/>
                </a:solidFill>
              </a:rPr>
              <a:t>）</a:t>
            </a:r>
            <a:r>
              <a:rPr lang="ja-JP" altLang="en-US" dirty="0" smtClean="0">
                <a:solidFill>
                  <a:schemeClr val="tx1"/>
                </a:solidFill>
              </a:rPr>
              <a:t>の設定</a:t>
            </a:r>
            <a:endParaRPr kumimoji="1" lang="ja-JP" altLang="en-US" dirty="0">
              <a:solidFill>
                <a:schemeClr val="tx1"/>
              </a:solidFill>
            </a:endParaRPr>
          </a:p>
        </p:txBody>
      </p:sp>
      <p:sp>
        <p:nvSpPr>
          <p:cNvPr id="30" name="正方形/長方形 29"/>
          <p:cNvSpPr/>
          <p:nvPr/>
        </p:nvSpPr>
        <p:spPr>
          <a:xfrm>
            <a:off x="3293259"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H37</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を目途に耐震性の不足するものを概ね解消することをめざす（国アクションプランと同じ）</a:t>
            </a:r>
            <a:endPar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6226959"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H42</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目途に耐震性の不足するものを概ね解消することを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めざす</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下矢印 32"/>
          <p:cNvSpPr/>
          <p:nvPr/>
        </p:nvSpPr>
        <p:spPr>
          <a:xfrm>
            <a:off x="5692734" y="3310564"/>
            <a:ext cx="878774" cy="296883"/>
          </a:xfrm>
          <a:prstGeom prst="downArrow">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3293259" y="3670300"/>
            <a:ext cx="5665024" cy="297180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52000" indent="-457200"/>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が適当である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大規模建築物は、不特定多数の者が利用する建築物及び避難に配慮を要する者が利用する建築物等のうち大規模の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ものであり、</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被害が生じた際</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に利用者</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や周辺へ与える影響</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が特に大きく</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その重要性から早急に耐震化を図る必要がある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spcBef>
                <a:spcPts val="2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発生した地震により</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耐震化の機運が高まっている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なか、府民みんなでめざすべき共通</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の大きな目標は、</a:t>
            </a:r>
            <a:r>
              <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国より低い目標ではなく、国と同等以上の目標を掲げ耐震化を促進する必要がある。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20635"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を目途に耐震性の不足するものを概ね解消することを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めざす</a:t>
            </a:r>
            <a:endPar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下矢印 9"/>
          <p:cNvSpPr/>
          <p:nvPr/>
        </p:nvSpPr>
        <p:spPr>
          <a:xfrm>
            <a:off x="1246910" y="3334655"/>
            <a:ext cx="878774" cy="296883"/>
          </a:xfrm>
          <a:prstGeom prst="downArrow">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20635" y="3670300"/>
            <a:ext cx="2731324" cy="73627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現状を踏まえると困難</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77800" y="1155700"/>
            <a:ext cx="5689600" cy="400110"/>
          </a:xfrm>
          <a:prstGeom prst="rect">
            <a:avLst/>
          </a:prstGeom>
          <a:noFill/>
        </p:spPr>
        <p:txBody>
          <a:bodyPr wrap="square" rtlCol="0">
            <a:spAutoFit/>
          </a:bodyPr>
          <a:lstStyle/>
          <a:p>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目標１（府民みんなでめざそう値）について</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166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117228" y="248855"/>
            <a:ext cx="7553572" cy="540339"/>
          </a:xfrm>
        </p:spPr>
        <p:txBody>
          <a:bodyPr/>
          <a:lstStyle/>
          <a:p>
            <a:pPr algn="l">
              <a:lnSpc>
                <a:spcPts val="2600"/>
              </a:lnSpc>
            </a:pPr>
            <a:r>
              <a:rPr lang="ja-JP" altLang="en-US" dirty="0" smtClean="0">
                <a:solidFill>
                  <a:schemeClr val="tx1"/>
                </a:solidFill>
              </a:rPr>
              <a:t>大規模建築物の耐震化の</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現状・見込みと目標達成に向けた取組み</a:t>
            </a:r>
            <a:endParaRPr kumimoji="1" lang="ja-JP" altLang="en-US" sz="1800" dirty="0">
              <a:solidFill>
                <a:schemeClr val="tx1"/>
              </a:solidFill>
            </a:endParaRPr>
          </a:p>
        </p:txBody>
      </p:sp>
      <p:sp>
        <p:nvSpPr>
          <p:cNvPr id="2" name="スライド番号プレースホルダー 1"/>
          <p:cNvSpPr>
            <a:spLocks noGrp="1"/>
          </p:cNvSpPr>
          <p:nvPr>
            <p:ph type="sldNum" sz="quarter" idx="12"/>
          </p:nvPr>
        </p:nvSpPr>
        <p:spPr>
          <a:xfrm>
            <a:off x="7010400" y="6555613"/>
            <a:ext cx="2133600" cy="287337"/>
          </a:xfrm>
        </p:spPr>
        <p:txBody>
          <a:bodyPr/>
          <a:lstStyle/>
          <a:p>
            <a:pPr>
              <a:defRPr/>
            </a:pPr>
            <a:fld id="{1BDB6D7F-53AA-4455-8AD0-F9E52A4623CB}" type="slidenum">
              <a:rPr lang="en-US" altLang="ja-JP" smtClean="0"/>
              <a:pPr>
                <a:defRPr/>
              </a:pPr>
              <a:t>3</a:t>
            </a:fld>
            <a:endParaRPr lang="en-US" altLang="ja-JP" dirty="0"/>
          </a:p>
        </p:txBody>
      </p:sp>
      <p:sp>
        <p:nvSpPr>
          <p:cNvPr id="16" name="タイトル 1"/>
          <p:cNvSpPr txBox="1">
            <a:spLocks/>
          </p:cNvSpPr>
          <p:nvPr/>
        </p:nvSpPr>
        <p:spPr>
          <a:xfrm>
            <a:off x="52507" y="4351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23" name="テキスト ボックス 22"/>
          <p:cNvSpPr txBox="1"/>
          <p:nvPr/>
        </p:nvSpPr>
        <p:spPr>
          <a:xfrm>
            <a:off x="1478277" y="2301606"/>
            <a:ext cx="6371992" cy="338554"/>
          </a:xfrm>
          <a:prstGeom prst="rect">
            <a:avLst/>
          </a:prstGeom>
          <a:noFill/>
          <a:ln>
            <a:noFill/>
          </a:ln>
        </p:spPr>
        <p:txBody>
          <a:bodyPr wrap="square" rtlCol="0">
            <a:spAutoFit/>
          </a:bodyPr>
          <a:lstStyle/>
          <a:p>
            <a:pPr>
              <a:spcBef>
                <a:spcPts val="6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民間の耐震性が不足する大規模建築物の棟数</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未報告含む</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の推移（想定）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92327" y="2591924"/>
            <a:ext cx="569387"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52507" y="1249212"/>
            <a:ext cx="8847728" cy="974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rtlCol="0" anchor="t" anchorCtr="0" compatLnSpc="1">
            <a:prstTxWarp prst="textNoShape">
              <a:avLst/>
            </a:prstTxWarp>
            <a:spAutoFit/>
          </a:bodyPr>
          <a:lstStyle>
            <a:defPPr>
              <a:defRPr lang="ja-JP"/>
            </a:defPPr>
            <a:lvl1pPr marL="0" indent="0" eaLnBrk="0" hangingPunct="0">
              <a:spcBef>
                <a:spcPct val="20000"/>
              </a:spcBef>
              <a:buNone/>
              <a:defRPr sz="2000" kern="0">
                <a:latin typeface="Meiryo UI" panose="020B0604030504040204" pitchFamily="50" charset="-128"/>
                <a:ea typeface="Meiryo UI" panose="020B0604030504040204" pitchFamily="50" charset="-128"/>
                <a:cs typeface="Meiryo UI" panose="020B0604030504040204" pitchFamily="50" charset="-128"/>
              </a:defRPr>
            </a:lvl1pPr>
            <a:lvl2pPr marL="741363" indent="-284163" eaLnBrk="0" hangingPunct="0">
              <a:spcBef>
                <a:spcPct val="20000"/>
              </a:spcBef>
              <a:buChar char="–"/>
              <a:defRPr sz="2800">
                <a:latin typeface="+mn-lt"/>
                <a:ea typeface="+mn-ea"/>
              </a:defRPr>
            </a:lvl2pPr>
            <a:lvl3pPr marL="1141413" indent="-227013" eaLnBrk="0" hangingPunct="0">
              <a:spcBef>
                <a:spcPct val="20000"/>
              </a:spcBef>
              <a:buChar char="•"/>
              <a:defRPr sz="2400">
                <a:latin typeface="+mn-lt"/>
                <a:ea typeface="+mn-ea"/>
              </a:defRPr>
            </a:lvl3pPr>
            <a:lvl4pPr marL="1598613" indent="-227013" eaLnBrk="0" hangingPunct="0">
              <a:spcBef>
                <a:spcPct val="20000"/>
              </a:spcBef>
              <a:buChar char="–"/>
              <a:defRPr sz="2000">
                <a:latin typeface="+mn-lt"/>
                <a:ea typeface="+mn-ea"/>
              </a:defRPr>
            </a:lvl4pPr>
            <a:lvl5pPr marL="2055813" indent="-227013" eaLnBrk="0" hangingPunct="0">
              <a:spcBef>
                <a:spcPct val="20000"/>
              </a:spcBef>
              <a:buChar char="»"/>
              <a:defRPr sz="2000">
                <a:latin typeface="+mn-lt"/>
                <a:ea typeface="+mn-ea"/>
              </a:defRPr>
            </a:lvl5pPr>
            <a:lvl6pPr marL="2514264" indent="-228570" fontAlgn="base">
              <a:spcBef>
                <a:spcPct val="20000"/>
              </a:spcBef>
              <a:spcAft>
                <a:spcPct val="0"/>
              </a:spcAft>
              <a:buChar char="»"/>
              <a:defRPr sz="2000">
                <a:latin typeface="+mn-lt"/>
                <a:ea typeface="+mn-ea"/>
              </a:defRPr>
            </a:lvl6pPr>
            <a:lvl7pPr marL="2971403" indent="-228570" fontAlgn="base">
              <a:spcBef>
                <a:spcPct val="20000"/>
              </a:spcBef>
              <a:spcAft>
                <a:spcPct val="0"/>
              </a:spcAft>
              <a:buChar char="»"/>
              <a:defRPr sz="2000">
                <a:latin typeface="+mn-lt"/>
                <a:ea typeface="+mn-ea"/>
              </a:defRPr>
            </a:lvl7pPr>
            <a:lvl8pPr marL="3428542" indent="-228570" fontAlgn="base">
              <a:spcBef>
                <a:spcPct val="20000"/>
              </a:spcBef>
              <a:spcAft>
                <a:spcPct val="0"/>
              </a:spcAft>
              <a:buChar char="»"/>
              <a:defRPr sz="2000">
                <a:latin typeface="+mn-lt"/>
                <a:ea typeface="+mn-ea"/>
              </a:defRPr>
            </a:lvl8pPr>
            <a:lvl9pPr marL="3885681" indent="-228570" fontAlgn="base">
              <a:spcBef>
                <a:spcPct val="20000"/>
              </a:spcBef>
              <a:spcAft>
                <a:spcPct val="0"/>
              </a:spcAft>
              <a:buChar char="»"/>
              <a:defRPr sz="2000">
                <a:latin typeface="+mn-lt"/>
                <a:ea typeface="+mn-ea"/>
              </a:defRPr>
            </a:lvl9pPr>
          </a:lstStyle>
          <a:p>
            <a:pPr marL="216000" indent="-216000">
              <a:spcBef>
                <a:spcPts val="200"/>
              </a:spcBef>
            </a:pPr>
            <a:r>
              <a:rPr lang="en-US" altLang="ja-JP" sz="1800" b="1" dirty="0" smtClean="0"/>
              <a:t>【</a:t>
            </a:r>
            <a:r>
              <a:rPr lang="ja-JP" altLang="en-US" sz="1800" b="1" dirty="0" smtClean="0"/>
              <a:t>現状・見込み</a:t>
            </a:r>
            <a:r>
              <a:rPr lang="en-US" altLang="ja-JP" sz="1800" b="1" dirty="0" smtClean="0"/>
              <a:t>】</a:t>
            </a:r>
          </a:p>
          <a:p>
            <a:pPr marL="216000" indent="-216000">
              <a:spcBef>
                <a:spcPts val="200"/>
              </a:spcBef>
            </a:pPr>
            <a:r>
              <a:rPr lang="ja-JP" altLang="en-US" sz="1800" dirty="0" smtClean="0"/>
              <a:t>○公共建築物　</a:t>
            </a:r>
            <a:r>
              <a:rPr lang="en-US" altLang="ja-JP" sz="1800" dirty="0" smtClean="0"/>
              <a:t>17</a:t>
            </a:r>
            <a:r>
              <a:rPr lang="ja-JP" altLang="en-US" sz="1800" dirty="0" smtClean="0"/>
              <a:t>棟は、概ね解消の目処</a:t>
            </a:r>
            <a:r>
              <a:rPr lang="ja-JP" altLang="en-US" sz="1800" dirty="0"/>
              <a:t>が</a:t>
            </a:r>
            <a:r>
              <a:rPr lang="ja-JP" altLang="en-US" sz="1800" dirty="0" smtClean="0"/>
              <a:t>立っている</a:t>
            </a:r>
            <a:endParaRPr lang="en-US" altLang="ja-JP" sz="1800" dirty="0" smtClean="0"/>
          </a:p>
          <a:p>
            <a:pPr marL="216000" indent="-216000">
              <a:spcBef>
                <a:spcPts val="200"/>
              </a:spcBef>
            </a:pPr>
            <a:r>
              <a:rPr lang="ja-JP" altLang="en-US" sz="1800" dirty="0" smtClean="0"/>
              <a:t>○民間建築物</a:t>
            </a:r>
            <a:r>
              <a:rPr lang="en-US" altLang="ja-JP" sz="1800" dirty="0" smtClean="0"/>
              <a:t>116</a:t>
            </a:r>
            <a:r>
              <a:rPr lang="ja-JP" altLang="en-US" sz="1800" dirty="0" smtClean="0"/>
              <a:t>棟は、所有者の耐震化の意向を考慮すると、残り</a:t>
            </a:r>
            <a:r>
              <a:rPr lang="en-US" altLang="ja-JP" sz="1800" dirty="0" smtClean="0"/>
              <a:t>48</a:t>
            </a:r>
            <a:r>
              <a:rPr lang="ja-JP" altLang="en-US" sz="1800" dirty="0" smtClean="0"/>
              <a:t>棟への働きかけが必要</a:t>
            </a:r>
            <a:r>
              <a:rPr lang="ja-JP" altLang="en-US" sz="1600" dirty="0" smtClean="0"/>
              <a:t>　</a:t>
            </a:r>
            <a:endParaRPr lang="en-US" altLang="ja-JP" sz="1600" dirty="0" smtClean="0"/>
          </a:p>
        </p:txBody>
      </p:sp>
      <p:sp>
        <p:nvSpPr>
          <p:cNvPr id="13" name="テキスト ボックス 12"/>
          <p:cNvSpPr txBox="1"/>
          <p:nvPr/>
        </p:nvSpPr>
        <p:spPr>
          <a:xfrm>
            <a:off x="52506" y="5050053"/>
            <a:ext cx="9180000" cy="1528611"/>
          </a:xfrm>
          <a:prstGeom prst="rect">
            <a:avLst/>
          </a:prstGeom>
          <a:noFill/>
          <a:ln>
            <a:noFill/>
          </a:ln>
          <a:extLst/>
        </p:spPr>
        <p:txBody>
          <a:bodyPr vert="horz" wrap="square" lIns="91428" tIns="45714" rIns="91428" bIns="45714" numCol="1" rtlCol="0" anchor="t" anchorCtr="0" compatLnSpc="1">
            <a:prstTxWarp prst="textNoShape">
              <a:avLst/>
            </a:prstTxWarp>
            <a:spAutoFit/>
          </a:bodyPr>
          <a:lstStyle>
            <a:defPPr>
              <a:defRPr lang="ja-JP"/>
            </a:defPPr>
            <a:lvl1pPr marL="0" indent="0" eaLnBrk="0" hangingPunct="0">
              <a:spcBef>
                <a:spcPct val="20000"/>
              </a:spcBef>
              <a:buNone/>
              <a:defRPr sz="2000" kern="0">
                <a:latin typeface="Meiryo UI" panose="020B0604030504040204" pitchFamily="50" charset="-128"/>
                <a:ea typeface="Meiryo UI" panose="020B0604030504040204" pitchFamily="50" charset="-128"/>
                <a:cs typeface="Meiryo UI" panose="020B0604030504040204" pitchFamily="50" charset="-128"/>
              </a:defRPr>
            </a:lvl1pPr>
            <a:lvl2pPr marL="741363" indent="-284163" eaLnBrk="0" hangingPunct="0">
              <a:spcBef>
                <a:spcPct val="20000"/>
              </a:spcBef>
              <a:buChar char="–"/>
              <a:defRPr sz="2800">
                <a:latin typeface="+mn-lt"/>
                <a:ea typeface="+mn-ea"/>
              </a:defRPr>
            </a:lvl2pPr>
            <a:lvl3pPr marL="1141413" indent="-227013" eaLnBrk="0" hangingPunct="0">
              <a:spcBef>
                <a:spcPct val="20000"/>
              </a:spcBef>
              <a:buChar char="•"/>
              <a:defRPr sz="2400">
                <a:latin typeface="+mn-lt"/>
                <a:ea typeface="+mn-ea"/>
              </a:defRPr>
            </a:lvl3pPr>
            <a:lvl4pPr marL="1598613" indent="-227013" eaLnBrk="0" hangingPunct="0">
              <a:spcBef>
                <a:spcPct val="20000"/>
              </a:spcBef>
              <a:buChar char="–"/>
              <a:defRPr sz="2000">
                <a:latin typeface="+mn-lt"/>
                <a:ea typeface="+mn-ea"/>
              </a:defRPr>
            </a:lvl4pPr>
            <a:lvl5pPr marL="2055813" indent="-227013" eaLnBrk="0" hangingPunct="0">
              <a:spcBef>
                <a:spcPct val="20000"/>
              </a:spcBef>
              <a:buChar char="»"/>
              <a:defRPr sz="2000">
                <a:latin typeface="+mn-lt"/>
                <a:ea typeface="+mn-ea"/>
              </a:defRPr>
            </a:lvl5pPr>
            <a:lvl6pPr marL="2514264" indent="-228570" fontAlgn="base">
              <a:spcBef>
                <a:spcPct val="20000"/>
              </a:spcBef>
              <a:spcAft>
                <a:spcPct val="0"/>
              </a:spcAft>
              <a:buChar char="»"/>
              <a:defRPr sz="2000">
                <a:latin typeface="+mn-lt"/>
                <a:ea typeface="+mn-ea"/>
              </a:defRPr>
            </a:lvl6pPr>
            <a:lvl7pPr marL="2971403" indent="-228570" fontAlgn="base">
              <a:spcBef>
                <a:spcPct val="20000"/>
              </a:spcBef>
              <a:spcAft>
                <a:spcPct val="0"/>
              </a:spcAft>
              <a:buChar char="»"/>
              <a:defRPr sz="2000">
                <a:latin typeface="+mn-lt"/>
                <a:ea typeface="+mn-ea"/>
              </a:defRPr>
            </a:lvl7pPr>
            <a:lvl8pPr marL="3428542" indent="-228570" fontAlgn="base">
              <a:spcBef>
                <a:spcPct val="20000"/>
              </a:spcBef>
              <a:spcAft>
                <a:spcPct val="0"/>
              </a:spcAft>
              <a:buChar char="»"/>
              <a:defRPr sz="2000">
                <a:latin typeface="+mn-lt"/>
                <a:ea typeface="+mn-ea"/>
              </a:defRPr>
            </a:lvl8pPr>
            <a:lvl9pPr marL="3885681" indent="-228570" fontAlgn="base">
              <a:spcBef>
                <a:spcPct val="20000"/>
              </a:spcBef>
              <a:spcAft>
                <a:spcPct val="0"/>
              </a:spcAft>
              <a:buChar char="»"/>
              <a:defRPr sz="2000">
                <a:latin typeface="+mn-lt"/>
                <a:ea typeface="+mn-ea"/>
              </a:defRPr>
            </a:lvl9pPr>
          </a:lstStyle>
          <a:p>
            <a:pPr marL="216000" indent="-216000">
              <a:spcBef>
                <a:spcPts val="200"/>
              </a:spcBef>
            </a:pPr>
            <a:r>
              <a:rPr lang="en-US" altLang="ja-JP" sz="1800" b="1" dirty="0" smtClean="0"/>
              <a:t>【</a:t>
            </a:r>
            <a:r>
              <a:rPr lang="ja-JP" altLang="en-US" sz="1800" b="1" dirty="0" smtClean="0"/>
              <a:t>目標達成に向けた取組み</a:t>
            </a:r>
            <a:r>
              <a:rPr lang="en-US" altLang="ja-JP" sz="1800" b="1" dirty="0" smtClean="0"/>
              <a:t>】</a:t>
            </a:r>
          </a:p>
          <a:p>
            <a:pPr marL="216000" indent="-216000">
              <a:spcBef>
                <a:spcPts val="200"/>
              </a:spcBef>
            </a:pPr>
            <a:r>
              <a:rPr lang="ja-JP" altLang="en-US" sz="1800" dirty="0" smtClean="0"/>
              <a:t>○病院や学校など特に公共性が高いものや、災害時に避難場所として利用することが可能なホテル・旅館などについて、業界団体や業界団体を所管する部局と連携し</a:t>
            </a:r>
            <a:r>
              <a:rPr lang="ja-JP" altLang="en-US" sz="1800" dirty="0"/>
              <a:t>、</a:t>
            </a:r>
            <a:r>
              <a:rPr lang="ja-JP" altLang="en-US" sz="1800" dirty="0" smtClean="0"/>
              <a:t>優先的に耐震化を</a:t>
            </a:r>
            <a:r>
              <a:rPr lang="ja-JP" altLang="en-US" sz="1800" dirty="0"/>
              <a:t>進める</a:t>
            </a:r>
            <a:endParaRPr lang="en-US" altLang="ja-JP" sz="1800" dirty="0" smtClean="0"/>
          </a:p>
          <a:p>
            <a:pPr marL="216000" indent="-216000">
              <a:spcBef>
                <a:spcPts val="200"/>
              </a:spcBef>
            </a:pPr>
            <a:r>
              <a:rPr lang="ja-JP" altLang="en-US" sz="1800" dirty="0" smtClean="0"/>
              <a:t>○</a:t>
            </a:r>
            <a:r>
              <a:rPr lang="ja-JP" altLang="en-US" sz="1800" dirty="0"/>
              <a:t>これまで</a:t>
            </a:r>
            <a:r>
              <a:rPr lang="ja-JP" altLang="en-US" sz="1800" dirty="0" smtClean="0"/>
              <a:t>の取組みに加えて、新たな普及啓発や支援策、安全性の公表等を行う</a:t>
            </a:r>
            <a:r>
              <a:rPr lang="ja-JP" altLang="en-US" sz="1800" dirty="0"/>
              <a:t>ことにより、</a:t>
            </a:r>
            <a:r>
              <a:rPr lang="ja-JP" altLang="en-US" sz="1800" dirty="0" smtClean="0"/>
              <a:t>耐震化の促進を図る</a:t>
            </a:r>
            <a:endParaRPr lang="ja-JP" altLang="en-US" sz="1800" dirty="0"/>
          </a:p>
        </p:txBody>
      </p:sp>
      <p:pic>
        <p:nvPicPr>
          <p:cNvPr id="5" name="図 4"/>
          <p:cNvPicPr>
            <a:picLocks noChangeAspect="1"/>
          </p:cNvPicPr>
          <p:nvPr/>
        </p:nvPicPr>
        <p:blipFill>
          <a:blip r:embed="rId2"/>
          <a:stretch>
            <a:fillRect/>
          </a:stretch>
        </p:blipFill>
        <p:spPr>
          <a:xfrm>
            <a:off x="310075" y="2535315"/>
            <a:ext cx="8297375" cy="2261812"/>
          </a:xfrm>
          <a:prstGeom prst="rect">
            <a:avLst/>
          </a:prstGeom>
        </p:spPr>
      </p:pic>
    </p:spTree>
    <p:extLst>
      <p:ext uri="{BB962C8B-B14F-4D97-AF65-F5344CB8AC3E}">
        <p14:creationId xmlns:p14="http://schemas.microsoft.com/office/powerpoint/2010/main" val="3086875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377949" y="2057419"/>
            <a:ext cx="7766051" cy="1470025"/>
          </a:xfrm>
        </p:spPr>
        <p:txBody>
          <a:bodyPr/>
          <a:lstStyle/>
          <a:p>
            <a:pPr marL="432000" indent="-432000"/>
            <a:r>
              <a:rPr lang="ja-JP" altLang="en-US" sz="2800" dirty="0"/>
              <a:t>２．広域緊急交通路沿道建築物の目標（府民みんなでめざそう値）の</a:t>
            </a:r>
            <a:r>
              <a:rPr lang="ja-JP" altLang="en-US" sz="2800" dirty="0" smtClean="0"/>
              <a:t>設定</a:t>
            </a:r>
          </a:p>
        </p:txBody>
      </p:sp>
      <p:sp>
        <p:nvSpPr>
          <p:cNvPr id="4" name="サブタイトル 3"/>
          <p:cNvSpPr>
            <a:spLocks noGrp="1"/>
          </p:cNvSpPr>
          <p:nvPr>
            <p:ph type="subTitle" idx="1"/>
          </p:nvPr>
        </p:nvSpPr>
        <p:spPr/>
        <p:txBody>
          <a:bodyPr/>
          <a:lstStyle/>
          <a:p>
            <a:endParaRPr kumimoji="1" lang="ja-JP" altLang="en-US"/>
          </a:p>
        </p:txBody>
      </p:sp>
      <p:sp>
        <p:nvSpPr>
          <p:cNvPr id="2" name="スライド番号プレースホルダー 1"/>
          <p:cNvSpPr>
            <a:spLocks noGrp="1"/>
          </p:cNvSpPr>
          <p:nvPr>
            <p:ph type="sldNum" sz="quarter" idx="12"/>
          </p:nvPr>
        </p:nvSpPr>
        <p:spPr/>
        <p:txBody>
          <a:bodyPr/>
          <a:lstStyle/>
          <a:p>
            <a:pPr>
              <a:defRPr/>
            </a:pPr>
            <a:r>
              <a:rPr lang="en-US" altLang="ja-JP" dirty="0" smtClean="0"/>
              <a:t>4</a:t>
            </a:r>
            <a:endParaRPr lang="en-US" altLang="ja-JP" dirty="0"/>
          </a:p>
        </p:txBody>
      </p:sp>
    </p:spTree>
    <p:extLst>
      <p:ext uri="{BB962C8B-B14F-4D97-AF65-F5344CB8AC3E}">
        <p14:creationId xmlns:p14="http://schemas.microsoft.com/office/powerpoint/2010/main" val="3771308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801100" y="6555613"/>
            <a:ext cx="342900" cy="287337"/>
          </a:xfrm>
        </p:spPr>
        <p:txBody>
          <a:bodyPr/>
          <a:lstStyle/>
          <a:p>
            <a:pPr>
              <a:defRPr/>
            </a:pPr>
            <a:fld id="{1BDB6D7F-53AA-4455-8AD0-F9E52A4623CB}" type="slidenum">
              <a:rPr lang="en-US" altLang="ja-JP" smtClean="0"/>
              <a:pPr>
                <a:defRPr/>
              </a:pPr>
              <a:t>5</a:t>
            </a:fld>
            <a:endParaRPr lang="en-US" altLang="ja-JP" dirty="0"/>
          </a:p>
        </p:txBody>
      </p:sp>
      <p:sp>
        <p:nvSpPr>
          <p:cNvPr id="16" name="タイトル 1"/>
          <p:cNvSpPr txBox="1">
            <a:spLocks/>
          </p:cNvSpPr>
          <p:nvPr/>
        </p:nvSpPr>
        <p:spPr>
          <a:xfrm>
            <a:off x="52507" y="4351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19" name="タイトル 2"/>
          <p:cNvSpPr>
            <a:spLocks noGrp="1"/>
          </p:cNvSpPr>
          <p:nvPr>
            <p:ph type="title"/>
          </p:nvPr>
        </p:nvSpPr>
        <p:spPr>
          <a:xfrm>
            <a:off x="52507" y="445705"/>
            <a:ext cx="8828257" cy="404813"/>
          </a:xfrm>
        </p:spPr>
        <p:txBody>
          <a:bodyPr/>
          <a:lstStyle/>
          <a:p>
            <a:r>
              <a:rPr lang="ja-JP" altLang="en-US" dirty="0" smtClean="0">
                <a:solidFill>
                  <a:schemeClr val="tx1"/>
                </a:solidFill>
              </a:rPr>
              <a:t>広域緊急</a:t>
            </a:r>
            <a:r>
              <a:rPr lang="ja-JP" altLang="en-US" dirty="0">
                <a:solidFill>
                  <a:schemeClr val="tx1"/>
                </a:solidFill>
              </a:rPr>
              <a:t>交通</a:t>
            </a:r>
            <a:r>
              <a:rPr lang="ja-JP" altLang="en-US" dirty="0" smtClean="0">
                <a:solidFill>
                  <a:schemeClr val="tx1"/>
                </a:solidFill>
              </a:rPr>
              <a:t>路沿道建築物の目標</a:t>
            </a:r>
            <a:r>
              <a:rPr lang="ja-JP" altLang="en-US" sz="1400" dirty="0" smtClean="0">
                <a:solidFill>
                  <a:schemeClr val="tx1"/>
                </a:solidFill>
              </a:rPr>
              <a:t>（</a:t>
            </a:r>
            <a:r>
              <a:rPr lang="ja-JP" altLang="en-US" sz="1400" dirty="0">
                <a:solidFill>
                  <a:schemeClr val="tx1"/>
                </a:solidFill>
              </a:rPr>
              <a:t>府民みんなでめざそう値</a:t>
            </a:r>
            <a:r>
              <a:rPr lang="ja-JP" altLang="en-US" sz="1400" dirty="0" smtClean="0">
                <a:solidFill>
                  <a:schemeClr val="tx1"/>
                </a:solidFill>
              </a:rPr>
              <a:t>）</a:t>
            </a:r>
            <a:r>
              <a:rPr lang="ja-JP" altLang="en-US" dirty="0" smtClean="0">
                <a:solidFill>
                  <a:schemeClr val="tx1"/>
                </a:solidFill>
              </a:rPr>
              <a:t>の設定</a:t>
            </a:r>
            <a:endParaRPr kumimoji="1" lang="ja-JP" altLang="en-US" dirty="0">
              <a:solidFill>
                <a:schemeClr val="tx1"/>
              </a:solidFill>
            </a:endParaRPr>
          </a:p>
        </p:txBody>
      </p:sp>
      <p:sp>
        <p:nvSpPr>
          <p:cNvPr id="5" name="正方形/長方形 4"/>
          <p:cNvSpPr/>
          <p:nvPr/>
        </p:nvSpPr>
        <p:spPr>
          <a:xfrm>
            <a:off x="320635"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年度までに全ての対象建築物の耐震改修等の終了をめざす</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3199411"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H37</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目途に耐震性の不足するものを概ね解消することをめざす</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国アクションプランと同じ</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6078188" y="1630053"/>
            <a:ext cx="2731324" cy="16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案３</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H42</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目途に耐震性の不足するものを概ね解消することをめざす</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下矢印 7"/>
          <p:cNvSpPr/>
          <p:nvPr/>
        </p:nvSpPr>
        <p:spPr>
          <a:xfrm>
            <a:off x="1246910" y="3321955"/>
            <a:ext cx="878774" cy="296883"/>
          </a:xfrm>
          <a:prstGeom prst="downArrow">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a:off x="5565074" y="3321955"/>
            <a:ext cx="878774" cy="296883"/>
          </a:xfrm>
          <a:prstGeom prst="downArrow">
            <a:avLst/>
          </a:prstGeom>
          <a:solidFill>
            <a:srgbClr val="212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320635" y="3670300"/>
            <a:ext cx="2731324" cy="73627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現状を踏まえると困難</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3199411" y="3670300"/>
            <a:ext cx="5610101" cy="2376000"/>
          </a:xfrm>
          <a:prstGeom prst="rect">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16000" indent="-216000">
              <a:spcBef>
                <a:spcPts val="200"/>
              </a:spcBef>
            </a:pP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案２</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が適当である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spcBef>
                <a:spcPts val="2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広域緊急交通路の</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機能確保の重要性から</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、広域緊急交通路沿道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建築物については、</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早急に耐震化を図る必要が</a:t>
            </a:r>
            <a:r>
              <a:rPr lang="ja-JP" altLang="en-US"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indent="-216000">
              <a:spcBef>
                <a:spcPts val="2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発生した地震により</a:t>
            </a:r>
            <a:r>
              <a:rPr lang="ja-JP" altLang="en-US"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耐震化の機運が高まって</a:t>
            </a:r>
            <a:r>
              <a:rPr lang="ja-JP" altLang="en-US"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府民みんなでめざすべき共通</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の大きな目標は、</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国より低い目標ではなく、国と同等以上の目標を掲げ耐震化を促進する必要がある</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77800" y="1155700"/>
            <a:ext cx="5689600"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目標１（府民みんなでめざそう値）について</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377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801100" y="6555613"/>
            <a:ext cx="342900" cy="287337"/>
          </a:xfrm>
        </p:spPr>
        <p:txBody>
          <a:bodyPr/>
          <a:lstStyle/>
          <a:p>
            <a:pPr>
              <a:defRPr/>
            </a:pPr>
            <a:fld id="{1BDB6D7F-53AA-4455-8AD0-F9E52A4623CB}" type="slidenum">
              <a:rPr lang="en-US" altLang="ja-JP" smtClean="0"/>
              <a:pPr>
                <a:defRPr/>
              </a:pPr>
              <a:t>6</a:t>
            </a:fld>
            <a:endParaRPr lang="en-US" altLang="ja-JP" dirty="0"/>
          </a:p>
        </p:txBody>
      </p:sp>
      <p:sp>
        <p:nvSpPr>
          <p:cNvPr id="16" name="タイトル 1"/>
          <p:cNvSpPr txBox="1">
            <a:spLocks/>
          </p:cNvSpPr>
          <p:nvPr/>
        </p:nvSpPr>
        <p:spPr>
          <a:xfrm>
            <a:off x="52507" y="435181"/>
            <a:ext cx="7019925" cy="404813"/>
          </a:xfrm>
          <a:prstGeom prst="rect">
            <a:avLst/>
          </a:prstGeom>
        </p:spPr>
        <p:txBody>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endParaRPr lang="ja-JP" altLang="en-US" kern="0" dirty="0" smtClean="0"/>
          </a:p>
        </p:txBody>
      </p:sp>
      <p:sp>
        <p:nvSpPr>
          <p:cNvPr id="23" name="テキスト ボックス 22"/>
          <p:cNvSpPr txBox="1"/>
          <p:nvPr/>
        </p:nvSpPr>
        <p:spPr>
          <a:xfrm>
            <a:off x="5076990" y="2533060"/>
            <a:ext cx="3884427" cy="338554"/>
          </a:xfrm>
          <a:prstGeom prst="rect">
            <a:avLst/>
          </a:prstGeom>
          <a:noFill/>
          <a:ln>
            <a:noFill/>
          </a:ln>
        </p:spPr>
        <p:txBody>
          <a:bodyPr wrap="square" rtlCol="0">
            <a:spAutoFit/>
          </a:bodyPr>
          <a:lstStyle/>
          <a:p>
            <a:pPr>
              <a:spcBef>
                <a:spcPts val="6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耐震性不足の棟数</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未報告含む</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の推移</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想定</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1130300" y="2571304"/>
            <a:ext cx="1697404" cy="338554"/>
          </a:xfrm>
          <a:prstGeom prst="rect">
            <a:avLst/>
          </a:prstGeom>
          <a:noFill/>
          <a:ln>
            <a:noFill/>
          </a:ln>
        </p:spPr>
        <p:txBody>
          <a:bodyPr wrap="square" rtlCol="0">
            <a:spAutoFit/>
          </a:bodyPr>
          <a:lstStyle/>
          <a:p>
            <a:pPr>
              <a:spcBef>
                <a:spcPts val="6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耐震化補助件数                                </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186516" y="2905994"/>
            <a:ext cx="492443" cy="215444"/>
          </a:xfrm>
          <a:prstGeom prst="rect">
            <a:avLst/>
          </a:prstGeom>
          <a:noFill/>
        </p:spPr>
        <p:txBody>
          <a:bodyPr wrap="none" rtlCol="0">
            <a:spAutoFit/>
          </a:bodyPr>
          <a:lstStyle/>
          <a:p>
            <a:r>
              <a:rPr kumimoji="1" lang="ja-JP" altLang="en-US" sz="800" dirty="0" smtClean="0"/>
              <a:t>（</a:t>
            </a:r>
            <a:r>
              <a:rPr lang="ja-JP" altLang="en-US" sz="800" dirty="0"/>
              <a:t>予定</a:t>
            </a:r>
            <a:r>
              <a:rPr kumimoji="1" lang="ja-JP" altLang="en-US" sz="800" dirty="0" smtClean="0"/>
              <a:t>）</a:t>
            </a:r>
            <a:endParaRPr kumimoji="1" lang="ja-JP" altLang="en-US" sz="800" dirty="0"/>
          </a:p>
        </p:txBody>
      </p:sp>
      <p:sp>
        <p:nvSpPr>
          <p:cNvPr id="15" name="テキスト ボックス 14"/>
          <p:cNvSpPr txBox="1"/>
          <p:nvPr/>
        </p:nvSpPr>
        <p:spPr>
          <a:xfrm>
            <a:off x="79483" y="2616056"/>
            <a:ext cx="492443" cy="21544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2884940" y="4542734"/>
            <a:ext cx="0" cy="21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四角形吹き出し 21"/>
          <p:cNvSpPr/>
          <p:nvPr/>
        </p:nvSpPr>
        <p:spPr>
          <a:xfrm>
            <a:off x="2546550" y="3351674"/>
            <a:ext cx="396000" cy="720000"/>
          </a:xfrm>
          <a:prstGeom prst="wedgeRectCallout">
            <a:avLst>
              <a:gd name="adj1" fmla="val 29494"/>
              <a:gd name="adj2" fmla="val 125087"/>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2"/>
          <p:cNvSpPr>
            <a:spLocks noGrp="1"/>
          </p:cNvSpPr>
          <p:nvPr>
            <p:ph type="title"/>
          </p:nvPr>
        </p:nvSpPr>
        <p:spPr>
          <a:xfrm>
            <a:off x="41407" y="321674"/>
            <a:ext cx="8539043" cy="404813"/>
          </a:xfrm>
        </p:spPr>
        <p:txBody>
          <a:bodyPr/>
          <a:lstStyle/>
          <a:p>
            <a:pPr algn="l">
              <a:lnSpc>
                <a:spcPts val="2600"/>
              </a:lnSpc>
            </a:pPr>
            <a:r>
              <a:rPr lang="ja-JP" altLang="en-US" dirty="0" smtClean="0">
                <a:solidFill>
                  <a:schemeClr val="tx1"/>
                </a:solidFill>
              </a:rPr>
              <a:t>広域緊急</a:t>
            </a:r>
            <a:r>
              <a:rPr lang="ja-JP" altLang="en-US" dirty="0">
                <a:solidFill>
                  <a:schemeClr val="tx1"/>
                </a:solidFill>
              </a:rPr>
              <a:t>交通</a:t>
            </a:r>
            <a:r>
              <a:rPr lang="ja-JP" altLang="en-US" dirty="0" smtClean="0">
                <a:solidFill>
                  <a:schemeClr val="tx1"/>
                </a:solidFill>
              </a:rPr>
              <a:t>路沿道建築物の耐震化の</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現状・見込みと目標</a:t>
            </a:r>
            <a:r>
              <a:rPr lang="ja-JP" altLang="en-US" dirty="0">
                <a:solidFill>
                  <a:schemeClr val="tx1"/>
                </a:solidFill>
              </a:rPr>
              <a:t>達成</a:t>
            </a:r>
            <a:r>
              <a:rPr lang="ja-JP" altLang="en-US" dirty="0" smtClean="0">
                <a:solidFill>
                  <a:schemeClr val="tx1"/>
                </a:solidFill>
              </a:rPr>
              <a:t>に向けた取組み</a:t>
            </a:r>
            <a:endParaRPr kumimoji="1" lang="ja-JP" altLang="en-US" sz="1400" dirty="0">
              <a:solidFill>
                <a:schemeClr val="tx1"/>
              </a:solidFill>
            </a:endParaRPr>
          </a:p>
        </p:txBody>
      </p:sp>
      <p:sp>
        <p:nvSpPr>
          <p:cNvPr id="25" name="テキスト ボックス 24"/>
          <p:cNvSpPr txBox="1"/>
          <p:nvPr/>
        </p:nvSpPr>
        <p:spPr>
          <a:xfrm>
            <a:off x="100782" y="1185728"/>
            <a:ext cx="8856000" cy="1251613"/>
          </a:xfrm>
          <a:prstGeom prst="rect">
            <a:avLst/>
          </a:prstGeom>
          <a:noFill/>
          <a:ln>
            <a:noFill/>
          </a:ln>
          <a:extLst/>
        </p:spPr>
        <p:txBody>
          <a:bodyPr vert="horz" wrap="square" lIns="91428" tIns="45714" rIns="91428" bIns="45714" numCol="1" rtlCol="0" anchor="t" anchorCtr="0" compatLnSpc="1">
            <a:prstTxWarp prst="textNoShape">
              <a:avLst/>
            </a:prstTxWarp>
            <a:spAutoFit/>
          </a:bodyPr>
          <a:lstStyle>
            <a:defPPr>
              <a:defRPr lang="ja-JP"/>
            </a:defPPr>
            <a:lvl1pPr marL="0" indent="0" eaLnBrk="0" hangingPunct="0">
              <a:spcBef>
                <a:spcPct val="20000"/>
              </a:spcBef>
              <a:buNone/>
              <a:defRPr sz="2000" kern="0">
                <a:latin typeface="Meiryo UI" panose="020B0604030504040204" pitchFamily="50" charset="-128"/>
                <a:ea typeface="Meiryo UI" panose="020B0604030504040204" pitchFamily="50" charset="-128"/>
                <a:cs typeface="Meiryo UI" panose="020B0604030504040204" pitchFamily="50" charset="-128"/>
              </a:defRPr>
            </a:lvl1pPr>
            <a:lvl2pPr marL="741363" indent="-284163" eaLnBrk="0" hangingPunct="0">
              <a:spcBef>
                <a:spcPct val="20000"/>
              </a:spcBef>
              <a:buChar char="–"/>
              <a:defRPr sz="2800">
                <a:latin typeface="+mn-lt"/>
                <a:ea typeface="+mn-ea"/>
              </a:defRPr>
            </a:lvl2pPr>
            <a:lvl3pPr marL="1141413" indent="-227013" eaLnBrk="0" hangingPunct="0">
              <a:spcBef>
                <a:spcPct val="20000"/>
              </a:spcBef>
              <a:buChar char="•"/>
              <a:defRPr sz="2400">
                <a:latin typeface="+mn-lt"/>
                <a:ea typeface="+mn-ea"/>
              </a:defRPr>
            </a:lvl3pPr>
            <a:lvl4pPr marL="1598613" indent="-227013" eaLnBrk="0" hangingPunct="0">
              <a:spcBef>
                <a:spcPct val="20000"/>
              </a:spcBef>
              <a:buChar char="–"/>
              <a:defRPr sz="2000">
                <a:latin typeface="+mn-lt"/>
                <a:ea typeface="+mn-ea"/>
              </a:defRPr>
            </a:lvl4pPr>
            <a:lvl5pPr marL="2055813" indent="-227013" eaLnBrk="0" hangingPunct="0">
              <a:spcBef>
                <a:spcPct val="20000"/>
              </a:spcBef>
              <a:buChar char="»"/>
              <a:defRPr sz="2000">
                <a:latin typeface="+mn-lt"/>
                <a:ea typeface="+mn-ea"/>
              </a:defRPr>
            </a:lvl5pPr>
            <a:lvl6pPr marL="2514264" indent="-228570" fontAlgn="base">
              <a:spcBef>
                <a:spcPct val="20000"/>
              </a:spcBef>
              <a:spcAft>
                <a:spcPct val="0"/>
              </a:spcAft>
              <a:buChar char="»"/>
              <a:defRPr sz="2000">
                <a:latin typeface="+mn-lt"/>
                <a:ea typeface="+mn-ea"/>
              </a:defRPr>
            </a:lvl6pPr>
            <a:lvl7pPr marL="2971403" indent="-228570" fontAlgn="base">
              <a:spcBef>
                <a:spcPct val="20000"/>
              </a:spcBef>
              <a:spcAft>
                <a:spcPct val="0"/>
              </a:spcAft>
              <a:buChar char="»"/>
              <a:defRPr sz="2000">
                <a:latin typeface="+mn-lt"/>
                <a:ea typeface="+mn-ea"/>
              </a:defRPr>
            </a:lvl7pPr>
            <a:lvl8pPr marL="3428542" indent="-228570" fontAlgn="base">
              <a:spcBef>
                <a:spcPct val="20000"/>
              </a:spcBef>
              <a:spcAft>
                <a:spcPct val="0"/>
              </a:spcAft>
              <a:buChar char="»"/>
              <a:defRPr sz="2000">
                <a:latin typeface="+mn-lt"/>
                <a:ea typeface="+mn-ea"/>
              </a:defRPr>
            </a:lvl8pPr>
            <a:lvl9pPr marL="3885681" indent="-228570" fontAlgn="base">
              <a:spcBef>
                <a:spcPct val="20000"/>
              </a:spcBef>
              <a:spcAft>
                <a:spcPct val="0"/>
              </a:spcAft>
              <a:buChar char="»"/>
              <a:defRPr sz="2000">
                <a:latin typeface="+mn-lt"/>
                <a:ea typeface="+mn-ea"/>
              </a:defRPr>
            </a:lvl9pPr>
          </a:lstStyle>
          <a:p>
            <a:pPr marL="216000" indent="-216000">
              <a:spcBef>
                <a:spcPts val="200"/>
              </a:spcBef>
            </a:pPr>
            <a:r>
              <a:rPr lang="en-US" altLang="ja-JP" sz="1800" b="1" dirty="0" smtClean="0"/>
              <a:t>【</a:t>
            </a:r>
            <a:r>
              <a:rPr lang="ja-JP" altLang="en-US" sz="1800" b="1" dirty="0" smtClean="0"/>
              <a:t>現状・見込み</a:t>
            </a:r>
            <a:r>
              <a:rPr lang="en-US" altLang="ja-JP" sz="1800" b="1" dirty="0" smtClean="0"/>
              <a:t>】</a:t>
            </a:r>
          </a:p>
          <a:p>
            <a:pPr marL="216000" indent="-216000">
              <a:spcBef>
                <a:spcPts val="200"/>
              </a:spcBef>
            </a:pPr>
            <a:r>
              <a:rPr lang="ja-JP" altLang="en-US" sz="1800" dirty="0" smtClean="0"/>
              <a:t>○昨年度</a:t>
            </a:r>
            <a:r>
              <a:rPr lang="ja-JP" altLang="en-US" sz="1800" dirty="0"/>
              <a:t>に個別訪問や耐震診断結果の公表を</a:t>
            </a:r>
            <a:r>
              <a:rPr lang="ja-JP" altLang="en-US" sz="1800" dirty="0" smtClean="0"/>
              <a:t>行うなどにより、</a:t>
            </a:r>
            <a:r>
              <a:rPr lang="en-US" altLang="ja-JP" sz="1800" dirty="0" smtClean="0"/>
              <a:t>H30</a:t>
            </a:r>
            <a:r>
              <a:rPr lang="ja-JP" altLang="en-US" sz="1800" dirty="0" smtClean="0"/>
              <a:t>の</a:t>
            </a:r>
            <a:r>
              <a:rPr lang="ja-JP" altLang="en-US" sz="1800" dirty="0"/>
              <a:t>補助</a:t>
            </a:r>
            <a:r>
              <a:rPr lang="ja-JP" altLang="en-US" sz="1800" dirty="0" smtClean="0"/>
              <a:t>件数は</a:t>
            </a:r>
            <a:r>
              <a:rPr lang="en-US" altLang="ja-JP" sz="1800" dirty="0" smtClean="0"/>
              <a:t>13</a:t>
            </a:r>
            <a:r>
              <a:rPr lang="ja-JP" altLang="en-US" sz="1800" dirty="0" smtClean="0"/>
              <a:t>件に増加の見込み</a:t>
            </a:r>
            <a:endParaRPr lang="en-US" altLang="ja-JP" sz="1800" dirty="0" smtClean="0"/>
          </a:p>
          <a:p>
            <a:pPr marL="216000" indent="-216000">
              <a:spcBef>
                <a:spcPts val="200"/>
              </a:spcBef>
            </a:pPr>
            <a:r>
              <a:rPr lang="ja-JP" altLang="en-US" sz="1800" dirty="0" smtClean="0"/>
              <a:t>○大阪市の耐震</a:t>
            </a:r>
            <a:r>
              <a:rPr lang="ja-JP" altLang="en-US" sz="1800" dirty="0"/>
              <a:t>診断結果の</a:t>
            </a:r>
            <a:r>
              <a:rPr lang="ja-JP" altLang="en-US" sz="1800" dirty="0" smtClean="0"/>
              <a:t>公表後は、さらに</a:t>
            </a:r>
            <a:r>
              <a:rPr lang="ja-JP" altLang="en-US" sz="1800" dirty="0"/>
              <a:t>耐震改修等の増加が</a:t>
            </a:r>
            <a:r>
              <a:rPr lang="ja-JP" altLang="en-US" sz="1800" dirty="0" smtClean="0"/>
              <a:t>見込まれる</a:t>
            </a:r>
            <a:endParaRPr lang="en-US" altLang="ja-JP" sz="1800" dirty="0" smtClean="0"/>
          </a:p>
        </p:txBody>
      </p:sp>
      <p:sp>
        <p:nvSpPr>
          <p:cNvPr id="4" name="テキスト ボックス 3"/>
          <p:cNvSpPr txBox="1"/>
          <p:nvPr/>
        </p:nvSpPr>
        <p:spPr>
          <a:xfrm>
            <a:off x="4174259" y="2571304"/>
            <a:ext cx="492443" cy="215444"/>
          </a:xfrm>
          <a:prstGeom prst="rect">
            <a:avLst/>
          </a:prstGeom>
          <a:noFill/>
        </p:spPr>
        <p:txBody>
          <a:bodyPr wrap="none" rtlCol="0">
            <a:spAutoFit/>
          </a:bodyPr>
          <a:lstStyle/>
          <a:p>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（棟）</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四角形吹き出し 23"/>
          <p:cNvSpPr/>
          <p:nvPr/>
        </p:nvSpPr>
        <p:spPr>
          <a:xfrm>
            <a:off x="5550090" y="3351674"/>
            <a:ext cx="568035" cy="972000"/>
          </a:xfrm>
          <a:prstGeom prst="wedgeRectCallout">
            <a:avLst>
              <a:gd name="adj1" fmla="val -37712"/>
              <a:gd name="adj2" fmla="val 72615"/>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5664327" y="2896987"/>
            <a:ext cx="492443" cy="215444"/>
          </a:xfrm>
          <a:prstGeom prst="rect">
            <a:avLst/>
          </a:prstGeom>
          <a:noFill/>
        </p:spPr>
        <p:txBody>
          <a:bodyPr wrap="none" rtlCol="0">
            <a:spAutoFit/>
          </a:bodyPr>
          <a:lstStyle/>
          <a:p>
            <a:r>
              <a:rPr kumimoji="1" lang="ja-JP" altLang="en-US" sz="800" dirty="0" smtClean="0"/>
              <a:t>（想定）</a:t>
            </a:r>
            <a:endParaRPr kumimoji="1" lang="ja-JP" altLang="en-US" sz="800" dirty="0"/>
          </a:p>
        </p:txBody>
      </p:sp>
      <p:sp>
        <p:nvSpPr>
          <p:cNvPr id="3" name="テキスト ボックス 2"/>
          <p:cNvSpPr txBox="1"/>
          <p:nvPr/>
        </p:nvSpPr>
        <p:spPr>
          <a:xfrm>
            <a:off x="4588749" y="4732519"/>
            <a:ext cx="504000" cy="369332"/>
          </a:xfrm>
          <a:prstGeom prst="rect">
            <a:avLst/>
          </a:prstGeom>
          <a:noFill/>
        </p:spPr>
        <p:txBody>
          <a:bodyPr wrap="square" lIns="0" tIns="0" rIns="0" bIns="0" rtlCol="0">
            <a:spAutoFit/>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100782" y="5265889"/>
            <a:ext cx="8856000" cy="1528611"/>
          </a:xfrm>
          <a:prstGeom prst="rect">
            <a:avLst/>
          </a:prstGeom>
          <a:noFill/>
          <a:ln>
            <a:noFill/>
          </a:ln>
          <a:extLst/>
        </p:spPr>
        <p:txBody>
          <a:bodyPr vert="horz" wrap="square" lIns="91428" tIns="45714" rIns="91428" bIns="45714" numCol="1" rtlCol="0" anchor="t" anchorCtr="0" compatLnSpc="1">
            <a:prstTxWarp prst="textNoShape">
              <a:avLst/>
            </a:prstTxWarp>
            <a:spAutoFit/>
          </a:bodyPr>
          <a:lstStyle>
            <a:defPPr>
              <a:defRPr lang="ja-JP"/>
            </a:defPPr>
            <a:lvl1pPr marL="0" indent="0" eaLnBrk="0" hangingPunct="0">
              <a:spcBef>
                <a:spcPct val="20000"/>
              </a:spcBef>
              <a:buNone/>
              <a:defRPr sz="2000" kern="0">
                <a:latin typeface="Meiryo UI" panose="020B0604030504040204" pitchFamily="50" charset="-128"/>
                <a:ea typeface="Meiryo UI" panose="020B0604030504040204" pitchFamily="50" charset="-128"/>
                <a:cs typeface="Meiryo UI" panose="020B0604030504040204" pitchFamily="50" charset="-128"/>
              </a:defRPr>
            </a:lvl1pPr>
            <a:lvl2pPr marL="741363" indent="-284163" eaLnBrk="0" hangingPunct="0">
              <a:spcBef>
                <a:spcPct val="20000"/>
              </a:spcBef>
              <a:buChar char="–"/>
              <a:defRPr sz="2800">
                <a:latin typeface="+mn-lt"/>
                <a:ea typeface="+mn-ea"/>
              </a:defRPr>
            </a:lvl2pPr>
            <a:lvl3pPr marL="1141413" indent="-227013" eaLnBrk="0" hangingPunct="0">
              <a:spcBef>
                <a:spcPct val="20000"/>
              </a:spcBef>
              <a:buChar char="•"/>
              <a:defRPr sz="2400">
                <a:latin typeface="+mn-lt"/>
                <a:ea typeface="+mn-ea"/>
              </a:defRPr>
            </a:lvl3pPr>
            <a:lvl4pPr marL="1598613" indent="-227013" eaLnBrk="0" hangingPunct="0">
              <a:spcBef>
                <a:spcPct val="20000"/>
              </a:spcBef>
              <a:buChar char="–"/>
              <a:defRPr sz="2000">
                <a:latin typeface="+mn-lt"/>
                <a:ea typeface="+mn-ea"/>
              </a:defRPr>
            </a:lvl4pPr>
            <a:lvl5pPr marL="2055813" indent="-227013" eaLnBrk="0" hangingPunct="0">
              <a:spcBef>
                <a:spcPct val="20000"/>
              </a:spcBef>
              <a:buChar char="»"/>
              <a:defRPr sz="2000">
                <a:latin typeface="+mn-lt"/>
                <a:ea typeface="+mn-ea"/>
              </a:defRPr>
            </a:lvl5pPr>
            <a:lvl6pPr marL="2514264" indent="-228570" fontAlgn="base">
              <a:spcBef>
                <a:spcPct val="20000"/>
              </a:spcBef>
              <a:spcAft>
                <a:spcPct val="0"/>
              </a:spcAft>
              <a:buChar char="»"/>
              <a:defRPr sz="2000">
                <a:latin typeface="+mn-lt"/>
                <a:ea typeface="+mn-ea"/>
              </a:defRPr>
            </a:lvl6pPr>
            <a:lvl7pPr marL="2971403" indent="-228570" fontAlgn="base">
              <a:spcBef>
                <a:spcPct val="20000"/>
              </a:spcBef>
              <a:spcAft>
                <a:spcPct val="0"/>
              </a:spcAft>
              <a:buChar char="»"/>
              <a:defRPr sz="2000">
                <a:latin typeface="+mn-lt"/>
                <a:ea typeface="+mn-ea"/>
              </a:defRPr>
            </a:lvl7pPr>
            <a:lvl8pPr marL="3428542" indent="-228570" fontAlgn="base">
              <a:spcBef>
                <a:spcPct val="20000"/>
              </a:spcBef>
              <a:spcAft>
                <a:spcPct val="0"/>
              </a:spcAft>
              <a:buChar char="»"/>
              <a:defRPr sz="2000">
                <a:latin typeface="+mn-lt"/>
                <a:ea typeface="+mn-ea"/>
              </a:defRPr>
            </a:lvl8pPr>
            <a:lvl9pPr marL="3885681" indent="-228570" fontAlgn="base">
              <a:spcBef>
                <a:spcPct val="20000"/>
              </a:spcBef>
              <a:spcAft>
                <a:spcPct val="0"/>
              </a:spcAft>
              <a:buChar char="»"/>
              <a:defRPr sz="2000">
                <a:latin typeface="+mn-lt"/>
                <a:ea typeface="+mn-ea"/>
              </a:defRPr>
            </a:lvl9pPr>
          </a:lstStyle>
          <a:p>
            <a:pPr marL="216000" indent="-216000">
              <a:spcBef>
                <a:spcPts val="200"/>
              </a:spcBef>
            </a:pPr>
            <a:r>
              <a:rPr lang="en-US" altLang="ja-JP" sz="1800" b="1" dirty="0" smtClean="0"/>
              <a:t>【</a:t>
            </a:r>
            <a:r>
              <a:rPr lang="ja-JP" altLang="en-US" sz="1800" b="1" dirty="0" smtClean="0"/>
              <a:t>目標達成に向けた取組み</a:t>
            </a:r>
            <a:r>
              <a:rPr lang="en-US" altLang="ja-JP" sz="1800" b="1" dirty="0" smtClean="0"/>
              <a:t>】</a:t>
            </a:r>
          </a:p>
          <a:p>
            <a:pPr marL="216000" indent="-216000">
              <a:spcBef>
                <a:spcPts val="200"/>
              </a:spcBef>
            </a:pPr>
            <a:r>
              <a:rPr lang="ja-JP" altLang="en-US" sz="1800" dirty="0" smtClean="0"/>
              <a:t>○戦略的に耐震化を優先</a:t>
            </a:r>
            <a:r>
              <a:rPr lang="ja-JP" altLang="en-US" sz="1800" dirty="0"/>
              <a:t>すべき</a:t>
            </a:r>
            <a:r>
              <a:rPr lang="ja-JP" altLang="en-US" sz="1800" dirty="0" smtClean="0"/>
              <a:t>路線や建築物を選定し、重点的な支援を実施することにより、効果的な耐震化を進める</a:t>
            </a:r>
            <a:endParaRPr lang="en-US" altLang="ja-JP" sz="1800" dirty="0" smtClean="0"/>
          </a:p>
          <a:p>
            <a:pPr marL="216000" indent="-216000">
              <a:spcBef>
                <a:spcPts val="200"/>
              </a:spcBef>
            </a:pPr>
            <a:r>
              <a:rPr lang="ja-JP" altLang="en-US" sz="1800" dirty="0" smtClean="0"/>
              <a:t>○</a:t>
            </a:r>
            <a:r>
              <a:rPr lang="ja-JP" altLang="en-US" sz="1800" dirty="0"/>
              <a:t>これまで</a:t>
            </a:r>
            <a:r>
              <a:rPr lang="ja-JP" altLang="en-US" sz="1800" dirty="0" smtClean="0"/>
              <a:t>の取組みに加えて、新たに建物や所有者の状況等に応じた支援策を行うことにより、耐震化の促進を図る</a:t>
            </a:r>
            <a:endParaRPr lang="ja-JP" altLang="en-US" sz="1800" dirty="0"/>
          </a:p>
        </p:txBody>
      </p:sp>
      <p:sp>
        <p:nvSpPr>
          <p:cNvPr id="20" name="テキスト ボックス 19"/>
          <p:cNvSpPr txBox="1"/>
          <p:nvPr/>
        </p:nvSpPr>
        <p:spPr>
          <a:xfrm>
            <a:off x="5096749" y="4732519"/>
            <a:ext cx="504000" cy="369332"/>
          </a:xfrm>
          <a:prstGeom prst="rect">
            <a:avLst/>
          </a:prstGeom>
          <a:noFill/>
        </p:spPr>
        <p:txBody>
          <a:bodyPr wrap="square" lIns="0" tIns="0" rIns="0" bIns="0" rtlCol="0">
            <a:spAutoFit/>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8424149" y="4732519"/>
            <a:ext cx="576000" cy="360000"/>
          </a:xfrm>
          <a:prstGeom prst="rect">
            <a:avLst/>
          </a:prstGeom>
          <a:noFill/>
        </p:spPr>
        <p:txBody>
          <a:bodyPr wrap="square" lIns="0" tIns="0" rIns="0" bIns="0" rtlCol="0">
            <a:spAutoFit/>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　</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H37</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四角形吹き出し 29"/>
          <p:cNvSpPr/>
          <p:nvPr/>
        </p:nvSpPr>
        <p:spPr>
          <a:xfrm>
            <a:off x="3430007" y="3351674"/>
            <a:ext cx="568035" cy="972000"/>
          </a:xfrm>
          <a:prstGeom prst="wedgeRectCallout">
            <a:avLst>
              <a:gd name="adj1" fmla="val -51127"/>
              <a:gd name="adj2" fmla="val 70002"/>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a:xfrm>
            <a:off x="3418340" y="4542734"/>
            <a:ext cx="0" cy="21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5" name="図 4"/>
          <p:cNvPicPr>
            <a:picLocks noChangeAspect="1"/>
          </p:cNvPicPr>
          <p:nvPr/>
        </p:nvPicPr>
        <p:blipFill>
          <a:blip r:embed="rId2"/>
          <a:stretch>
            <a:fillRect/>
          </a:stretch>
        </p:blipFill>
        <p:spPr>
          <a:xfrm>
            <a:off x="4131906" y="2666771"/>
            <a:ext cx="4840644" cy="2530059"/>
          </a:xfrm>
          <a:prstGeom prst="rect">
            <a:avLst/>
          </a:prstGeom>
        </p:spPr>
      </p:pic>
      <p:pic>
        <p:nvPicPr>
          <p:cNvPr id="7" name="図 6"/>
          <p:cNvPicPr>
            <a:picLocks noChangeAspect="1"/>
          </p:cNvPicPr>
          <p:nvPr/>
        </p:nvPicPr>
        <p:blipFill>
          <a:blip r:embed="rId3"/>
          <a:stretch>
            <a:fillRect/>
          </a:stretch>
        </p:blipFill>
        <p:spPr>
          <a:xfrm>
            <a:off x="136923" y="2735189"/>
            <a:ext cx="3511600" cy="2322777"/>
          </a:xfrm>
          <a:prstGeom prst="rect">
            <a:avLst/>
          </a:prstGeom>
        </p:spPr>
      </p:pic>
    </p:spTree>
    <p:extLst>
      <p:ext uri="{BB962C8B-B14F-4D97-AF65-F5344CB8AC3E}">
        <p14:creationId xmlns:p14="http://schemas.microsoft.com/office/powerpoint/2010/main" val="2872201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377949" y="2108200"/>
            <a:ext cx="7766051" cy="1190644"/>
          </a:xfrm>
        </p:spPr>
        <p:txBody>
          <a:bodyPr/>
          <a:lstStyle/>
          <a:p>
            <a:pPr marL="432000" indent="-432000"/>
            <a:r>
              <a:rPr lang="ja-JP" altLang="en-US" sz="2800" dirty="0" smtClean="0"/>
              <a:t>３．広域緊急交通路沿道建築物の戦略的</a:t>
            </a:r>
            <a:r>
              <a:rPr lang="ja-JP" altLang="en-US" sz="2800" dirty="0"/>
              <a:t>に耐震化を優先すべき路線や</a:t>
            </a:r>
            <a:r>
              <a:rPr lang="ja-JP" altLang="en-US" sz="2800" dirty="0" smtClean="0"/>
              <a:t>建築物の選定方法</a:t>
            </a:r>
            <a:r>
              <a:rPr lang="ja-JP" altLang="en-US" sz="2800" dirty="0"/>
              <a:t>の</a:t>
            </a:r>
            <a:r>
              <a:rPr lang="ja-JP" altLang="en-US" sz="2800" dirty="0" smtClean="0"/>
              <a:t>例</a:t>
            </a:r>
          </a:p>
        </p:txBody>
      </p:sp>
      <p:sp>
        <p:nvSpPr>
          <p:cNvPr id="4" name="サブタイトル 3"/>
          <p:cNvSpPr>
            <a:spLocks noGrp="1"/>
          </p:cNvSpPr>
          <p:nvPr>
            <p:ph type="subTitle" idx="1"/>
          </p:nvPr>
        </p:nvSpPr>
        <p:spPr/>
        <p:txBody>
          <a:bodyPr/>
          <a:lstStyle/>
          <a:p>
            <a:endParaRPr kumimoji="1" lang="ja-JP" altLang="en-US"/>
          </a:p>
        </p:txBody>
      </p:sp>
      <p:sp>
        <p:nvSpPr>
          <p:cNvPr id="2" name="スライド番号プレースホルダー 1"/>
          <p:cNvSpPr>
            <a:spLocks noGrp="1"/>
          </p:cNvSpPr>
          <p:nvPr>
            <p:ph type="sldNum" sz="quarter" idx="12"/>
          </p:nvPr>
        </p:nvSpPr>
        <p:spPr/>
        <p:txBody>
          <a:bodyPr/>
          <a:lstStyle/>
          <a:p>
            <a:pPr>
              <a:defRPr/>
            </a:pPr>
            <a:r>
              <a:rPr lang="en-US" altLang="ja-JP" dirty="0" smtClean="0"/>
              <a:t>7</a:t>
            </a:r>
            <a:endParaRPr lang="en-US" altLang="ja-JP" dirty="0"/>
          </a:p>
        </p:txBody>
      </p:sp>
    </p:spTree>
    <p:extLst>
      <p:ext uri="{BB962C8B-B14F-4D97-AF65-F5344CB8AC3E}">
        <p14:creationId xmlns:p14="http://schemas.microsoft.com/office/powerpoint/2010/main" val="1501007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471050"/>
            <a:ext cx="8115300" cy="404813"/>
          </a:xfrm>
        </p:spPr>
        <p:txBody>
          <a:bodyPr/>
          <a:lstStyle/>
          <a:p>
            <a:r>
              <a:rPr lang="ja-JP" altLang="en-US" dirty="0" smtClean="0">
                <a:solidFill>
                  <a:schemeClr val="tx1"/>
                </a:solidFill>
              </a:rPr>
              <a:t>戦略的</a:t>
            </a:r>
            <a:r>
              <a:rPr lang="ja-JP" altLang="en-US" dirty="0">
                <a:solidFill>
                  <a:schemeClr val="tx1"/>
                </a:solidFill>
              </a:rPr>
              <a:t>に耐震化を優先すべき路線や</a:t>
            </a:r>
            <a:r>
              <a:rPr lang="ja-JP" altLang="en-US" dirty="0" smtClean="0">
                <a:solidFill>
                  <a:schemeClr val="tx1"/>
                </a:solidFill>
              </a:rPr>
              <a:t>建築物の選定方法の例</a:t>
            </a:r>
            <a:endParaRPr kumimoji="1" lang="ja-JP" altLang="en-US" dirty="0">
              <a:solidFill>
                <a:schemeClr val="tx1"/>
              </a:solidFill>
            </a:endParaRPr>
          </a:p>
        </p:txBody>
      </p:sp>
      <p:sp>
        <p:nvSpPr>
          <p:cNvPr id="2" name="テキスト ボックス 1"/>
          <p:cNvSpPr txBox="1"/>
          <p:nvPr/>
        </p:nvSpPr>
        <p:spPr>
          <a:xfrm>
            <a:off x="351602" y="1346529"/>
            <a:ext cx="8309791" cy="2323713"/>
          </a:xfrm>
          <a:prstGeom prst="rect">
            <a:avLst/>
          </a:prstGeom>
          <a:noFill/>
        </p:spPr>
        <p:txBody>
          <a:bodyPr wrap="square" rtlCol="0">
            <a:spAutoFit/>
          </a:bodyPr>
          <a:lstStyle/>
          <a:p>
            <a:pPr marL="1080000" indent="-1080000">
              <a:spcBef>
                <a:spcPts val="600"/>
              </a:spcBef>
            </a:pP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選定方法（例）</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080000" indent="-1080000">
              <a:spcBef>
                <a:spcPts val="6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ステップ１：大阪府の「広域的支援部隊受入計画（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、「支援部隊の到達ルート</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ルート</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」に設定されている耐震診断義務化路線を選定</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0" indent="-1080000">
              <a:spcBef>
                <a:spcPts val="6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ステップ２：１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で選定した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路線のうち、他府県からの到達ルートが複数ある場合は、耐震診断義務化路線のみで到達可能なルート等に絞り込む</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80000" indent="-1080000">
              <a:spcBef>
                <a:spcPts val="6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ステップ３：２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で選定した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路線の対象建築物のうち、倒壊</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の危険性の高い建築物（安全性区分</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ピロティ形式等の建物）に絞り込む</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D42ED30A-551E-4436-A5B2-8E8C0EE1860D}" type="slidenum">
              <a:rPr lang="en-US" altLang="ja-JP" smtClean="0">
                <a:solidFill>
                  <a:srgbClr val="000000"/>
                </a:solidFill>
              </a:rPr>
              <a:pPr>
                <a:defRPr/>
              </a:pPr>
              <a:t>8</a:t>
            </a:fld>
            <a:endParaRPr lang="en-US" altLang="ja-JP">
              <a:solidFill>
                <a:srgbClr val="000000"/>
              </a:solidFill>
            </a:endParaRPr>
          </a:p>
        </p:txBody>
      </p:sp>
      <p:sp>
        <p:nvSpPr>
          <p:cNvPr id="6" name="テキスト ボックス 5"/>
          <p:cNvSpPr txBox="1"/>
          <p:nvPr/>
        </p:nvSpPr>
        <p:spPr>
          <a:xfrm>
            <a:off x="443307" y="3781397"/>
            <a:ext cx="5030387" cy="369332"/>
          </a:xfrm>
          <a:prstGeom prst="rect">
            <a:avLst/>
          </a:prstGeom>
          <a:noFill/>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絞り</a:t>
            </a:r>
            <a:r>
              <a:rPr lang="ja-JP" altLang="en-US" b="1" dirty="0">
                <a:latin typeface="Meiryo UI" panose="020B0604030504040204" pitchFamily="50" charset="-128"/>
                <a:ea typeface="Meiryo UI" panose="020B0604030504040204" pitchFamily="50" charset="-128"/>
              </a:rPr>
              <a:t>込んだ</a:t>
            </a:r>
            <a:r>
              <a:rPr kumimoji="1" lang="ja-JP" altLang="en-US" b="1" dirty="0" smtClean="0">
                <a:latin typeface="Meiryo UI" panose="020B0604030504040204" pitchFamily="50" charset="-128"/>
                <a:ea typeface="Meiryo UI" panose="020B0604030504040204" pitchFamily="50" charset="-128"/>
              </a:rPr>
              <a:t>優先すべき路線（案）の対象建築物</a:t>
            </a:r>
            <a:endParaRPr kumimoji="1" lang="ja-JP" altLang="en-US" b="1"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229812142"/>
              </p:ext>
            </p:extLst>
          </p:nvPr>
        </p:nvGraphicFramePr>
        <p:xfrm>
          <a:off x="532208" y="4137229"/>
          <a:ext cx="8186414" cy="2235198"/>
        </p:xfrm>
        <a:graphic>
          <a:graphicData uri="http://schemas.openxmlformats.org/drawingml/2006/table">
            <a:tbl>
              <a:tblPr/>
              <a:tblGrid>
                <a:gridCol w="4298950">
                  <a:extLst>
                    <a:ext uri="{9D8B030D-6E8A-4147-A177-3AD203B41FA5}">
                      <a16:colId xmlns:a16="http://schemas.microsoft.com/office/drawing/2014/main" val="20000"/>
                    </a:ext>
                  </a:extLst>
                </a:gridCol>
                <a:gridCol w="971866">
                  <a:extLst>
                    <a:ext uri="{9D8B030D-6E8A-4147-A177-3AD203B41FA5}">
                      <a16:colId xmlns:a16="http://schemas.microsoft.com/office/drawing/2014/main" val="20001"/>
                    </a:ext>
                  </a:extLst>
                </a:gridCol>
                <a:gridCol w="971866">
                  <a:extLst>
                    <a:ext uri="{9D8B030D-6E8A-4147-A177-3AD203B41FA5}">
                      <a16:colId xmlns:a16="http://schemas.microsoft.com/office/drawing/2014/main" val="20002"/>
                    </a:ext>
                  </a:extLst>
                </a:gridCol>
                <a:gridCol w="971866">
                  <a:extLst>
                    <a:ext uri="{9D8B030D-6E8A-4147-A177-3AD203B41FA5}">
                      <a16:colId xmlns:a16="http://schemas.microsoft.com/office/drawing/2014/main" val="20003"/>
                    </a:ext>
                  </a:extLst>
                </a:gridCol>
                <a:gridCol w="971866">
                  <a:extLst>
                    <a:ext uri="{9D8B030D-6E8A-4147-A177-3AD203B41FA5}">
                      <a16:colId xmlns:a16="http://schemas.microsoft.com/office/drawing/2014/main" val="20004"/>
                    </a:ext>
                  </a:extLst>
                </a:gridCol>
              </a:tblGrid>
              <a:tr h="372533">
                <a:tc rowSpan="2">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安全性区分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未報告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72533">
                <a:tc vMerge="1">
                  <a:txBody>
                    <a:bodyPr/>
                    <a:lstStyle/>
                    <a:p>
                      <a:endParaRPr kumimoji="1" lang="ja-JP" altLang="en-US"/>
                    </a:p>
                  </a:txBody>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72533">
                <a:tc>
                  <a:txBody>
                    <a:bodyPr/>
                    <a:lstStyle/>
                    <a:p>
                      <a:pPr algn="l"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全路線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１２２棟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７９棟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６９棟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２７０棟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2533">
                <a:tc>
                  <a:txBody>
                    <a:bodyPr/>
                    <a:lstStyle/>
                    <a:p>
                      <a:pPr algn="l"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１：到達</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ルートに設定されている路線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６７棟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３８棟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１７棟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１２２棟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2533">
                <a:tc>
                  <a:txBody>
                    <a:bodyPr/>
                    <a:lstStyle/>
                    <a:p>
                      <a:pPr algn="l"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２：診断義務化路線のみで到達可能な路線</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２１棟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１０棟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３６棟</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72533">
                <a:tc>
                  <a:txBody>
                    <a:bodyPr/>
                    <a:lstStyle/>
                    <a:p>
                      <a:pPr algn="l"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３：危険性</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の高い建築物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２１棟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tcPr>
                </a:tc>
                <a:tc>
                  <a:txBody>
                    <a:bodyPr/>
                    <a:lstStyle/>
                    <a:p>
                      <a:pPr algn="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５棟</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２６棟</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19296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3905</TotalTime>
  <Words>1002</Words>
  <Application>Microsoft Office PowerPoint</Application>
  <PresentationFormat>画面に合わせる (4:3)</PresentationFormat>
  <Paragraphs>111</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大規模建築物及び広域緊急交通路沿道建築物の 目標（府民みんなでめざそう値）の設定について</vt:lpstr>
      <vt:lpstr>１．大規模建築物の目標（府民みんなでめざそう値）の設定</vt:lpstr>
      <vt:lpstr>１．大規模建築物の目標（府民みんなでめざそう値）の設定</vt:lpstr>
      <vt:lpstr>大規模建築物の耐震化の 現状・見込みと目標達成に向けた取組み</vt:lpstr>
      <vt:lpstr>２．広域緊急交通路沿道建築物の目標（府民みんなでめざそう値）の設定</vt:lpstr>
      <vt:lpstr>広域緊急交通路沿道建築物の目標（府民みんなでめざそう値）の設定</vt:lpstr>
      <vt:lpstr>広域緊急交通路沿道建築物の耐震化の 現状・見込みと目標達成に向けた取組み</vt:lpstr>
      <vt:lpstr>３．広域緊急交通路沿道建築物の戦略的に耐震化を優先すべき路線や建築物の選定方法の例</vt:lpstr>
      <vt:lpstr>戦略的に耐震化を優先すべき路線や建築物の選定方法の例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平谷　忠雄</dc:creator>
  <cp:lastModifiedBy>森　麻里子</cp:lastModifiedBy>
  <cp:revision>281</cp:revision>
  <cp:lastPrinted>2018-08-08T12:17:45Z</cp:lastPrinted>
  <dcterms:created xsi:type="dcterms:W3CDTF">2018-04-17T05:43:55Z</dcterms:created>
  <dcterms:modified xsi:type="dcterms:W3CDTF">2019-08-01T09:35:42Z</dcterms:modified>
</cp:coreProperties>
</file>