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48" r:id="rId1"/>
  </p:sldMasterIdLst>
  <p:notesMasterIdLst>
    <p:notesMasterId r:id="rId26"/>
  </p:notesMasterIdLst>
  <p:handoutMasterIdLst>
    <p:handoutMasterId r:id="rId27"/>
  </p:handoutMasterIdLst>
  <p:sldIdLst>
    <p:sldId id="362" r:id="rId2"/>
    <p:sldId id="437" r:id="rId3"/>
    <p:sldId id="552" r:id="rId4"/>
    <p:sldId id="370" r:id="rId5"/>
    <p:sldId id="380" r:id="rId6"/>
    <p:sldId id="453" r:id="rId7"/>
    <p:sldId id="518" r:id="rId8"/>
    <p:sldId id="455" r:id="rId9"/>
    <p:sldId id="539" r:id="rId10"/>
    <p:sldId id="540" r:id="rId11"/>
    <p:sldId id="480" r:id="rId12"/>
    <p:sldId id="538" r:id="rId13"/>
    <p:sldId id="554" r:id="rId14"/>
    <p:sldId id="533" r:id="rId15"/>
    <p:sldId id="537" r:id="rId16"/>
    <p:sldId id="501" r:id="rId17"/>
    <p:sldId id="502" r:id="rId18"/>
    <p:sldId id="503" r:id="rId19"/>
    <p:sldId id="504" r:id="rId20"/>
    <p:sldId id="505" r:id="rId21"/>
    <p:sldId id="553" r:id="rId22"/>
    <p:sldId id="520" r:id="rId23"/>
    <p:sldId id="512" r:id="rId24"/>
    <p:sldId id="514" r:id="rId25"/>
  </p:sldIdLst>
  <p:sldSz cx="9144000" cy="6858000" type="screen4x3"/>
  <p:notesSz cx="6807200" cy="9939338"/>
  <p:defaultTex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5613" indent="1588"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2813" indent="1588"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0013" indent="1588"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7213" indent="1588"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93DBFF"/>
    <a:srgbClr val="009A46"/>
    <a:srgbClr val="D78E0B"/>
    <a:srgbClr val="EA9B0C"/>
    <a:srgbClr val="1F497D"/>
    <a:srgbClr val="ACC8EA"/>
    <a:srgbClr val="CF4823"/>
    <a:srgbClr val="E46C0A"/>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DA37D80-6434-44D0-A028-1B22A696006F}" styleName="淡色スタイル 3 - アクセント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9DCAF9ED-07DC-4A11-8D7F-57B35C25682E}" styleName="中間スタイル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8A107856-5554-42FB-B03E-39F5DBC370BA}" styleName="中間スタイル 4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22838BEF-8BB2-4498-84A7-C5851F593DF1}" styleName="中間スタイル 4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16D9F66E-5EB9-4882-86FB-DCBF35E3C3E4}" styleName="中間スタイル 4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37CE84F3-28C3-443E-9E96-99CF82512B78}" styleName="濃色スタイル 1 - アクセント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25E5076-3810-47DD-B79F-674D7AD40C01}" styleName="濃色スタイル 1 - アクセント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AF606853-7671-496A-8E4F-DF71F8EC918B}" styleName="濃色スタイル 1 - アクセント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FD4443E-F989-4FC4-A0C8-D5A2AF1F390B}" styleName="濃色スタイル 1 - アクセント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C4B1156A-380E-4F78-BDF5-A606A8083BF9}" styleName="中間スタイル 4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5758FB7-9AC5-4552-8A53-C91805E547FA}" styleName="テーマ スタイル 1 - アクセント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242" autoAdjust="0"/>
    <p:restoredTop sz="98921" autoAdjust="0"/>
  </p:normalViewPr>
  <p:slideViewPr>
    <p:cSldViewPr snapToGrid="0">
      <p:cViewPr varScale="1">
        <p:scale>
          <a:sx n="74" d="100"/>
          <a:sy n="74" d="100"/>
        </p:scale>
        <p:origin x="618" y="5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38" y="0"/>
            <a:ext cx="2949575" cy="496888"/>
          </a:xfrm>
          <a:prstGeom prst="rect">
            <a:avLst/>
          </a:prstGeom>
        </p:spPr>
        <p:txBody>
          <a:bodyPr vert="horz" lIns="91440" tIns="45720" rIns="91440" bIns="45720" rtlCol="0"/>
          <a:lstStyle>
            <a:lvl1pPr algn="r">
              <a:defRPr sz="1200"/>
            </a:lvl1pPr>
          </a:lstStyle>
          <a:p>
            <a:fld id="{09D37B6F-C83C-42D0-90D4-83F59470E388}" type="datetimeFigureOut">
              <a:rPr kumimoji="1" lang="ja-JP" altLang="en-US" smtClean="0"/>
              <a:t>2019/8/1</a:t>
            </a:fld>
            <a:endParaRPr kumimoji="1" lang="ja-JP" altLang="en-US"/>
          </a:p>
        </p:txBody>
      </p:sp>
      <p:sp>
        <p:nvSpPr>
          <p:cNvPr id="4" name="フッター プレースホルダー 3"/>
          <p:cNvSpPr>
            <a:spLocks noGrp="1"/>
          </p:cNvSpPr>
          <p:nvPr>
            <p:ph type="ftr" sz="quarter" idx="2"/>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38" y="9440863"/>
            <a:ext cx="2949575" cy="496887"/>
          </a:xfrm>
          <a:prstGeom prst="rect">
            <a:avLst/>
          </a:prstGeom>
        </p:spPr>
        <p:txBody>
          <a:bodyPr vert="horz" lIns="91440" tIns="45720" rIns="91440" bIns="45720" rtlCol="0" anchor="b"/>
          <a:lstStyle>
            <a:lvl1pPr algn="r">
              <a:defRPr sz="1200"/>
            </a:lvl1pPr>
          </a:lstStyle>
          <a:p>
            <a:fld id="{5295CA8D-5C21-4A86-B5A2-380889602C52}" type="slidenum">
              <a:rPr kumimoji="1" lang="ja-JP" altLang="en-US" smtClean="0"/>
              <a:t>‹#›</a:t>
            </a:fld>
            <a:endParaRPr kumimoji="1" lang="ja-JP" altLang="en-US"/>
          </a:p>
        </p:txBody>
      </p:sp>
    </p:spTree>
    <p:extLst>
      <p:ext uri="{BB962C8B-B14F-4D97-AF65-F5344CB8AC3E}">
        <p14:creationId xmlns:p14="http://schemas.microsoft.com/office/powerpoint/2010/main" val="38888882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51163" cy="496888"/>
          </a:xfrm>
          <a:prstGeom prst="rect">
            <a:avLst/>
          </a:prstGeom>
        </p:spPr>
        <p:txBody>
          <a:bodyPr vert="horz" lIns="69927" tIns="34964" rIns="69927" bIns="34964" rtlCol="0"/>
          <a:lstStyle>
            <a:lvl1pPr algn="l">
              <a:defRPr sz="900">
                <a:ea typeface="ＭＳ Ｐゴシック" pitchFamily="50" charset="-128"/>
              </a:defRPr>
            </a:lvl1pPr>
          </a:lstStyle>
          <a:p>
            <a:pPr>
              <a:defRPr/>
            </a:pPr>
            <a:endParaRPr lang="ja-JP" altLang="en-US"/>
          </a:p>
        </p:txBody>
      </p:sp>
      <p:sp>
        <p:nvSpPr>
          <p:cNvPr id="3" name="日付プレースホルダ 2"/>
          <p:cNvSpPr>
            <a:spLocks noGrp="1"/>
          </p:cNvSpPr>
          <p:nvPr>
            <p:ph type="dt" idx="1"/>
          </p:nvPr>
        </p:nvSpPr>
        <p:spPr>
          <a:xfrm>
            <a:off x="3854450" y="0"/>
            <a:ext cx="2951163" cy="496888"/>
          </a:xfrm>
          <a:prstGeom prst="rect">
            <a:avLst/>
          </a:prstGeom>
        </p:spPr>
        <p:txBody>
          <a:bodyPr vert="horz" lIns="69927" tIns="34964" rIns="69927" bIns="34964" rtlCol="0"/>
          <a:lstStyle>
            <a:lvl1pPr algn="r">
              <a:defRPr sz="900">
                <a:ea typeface="ＭＳ Ｐゴシック" pitchFamily="50" charset="-128"/>
              </a:defRPr>
            </a:lvl1pPr>
          </a:lstStyle>
          <a:p>
            <a:pPr>
              <a:defRPr/>
            </a:pPr>
            <a:fld id="{B267558F-E539-4624-BE63-46C95E5E2F0B}" type="datetimeFigureOut">
              <a:rPr lang="ja-JP" altLang="en-US"/>
              <a:pPr>
                <a:defRPr/>
              </a:pPr>
              <a:t>2019/8/1</a:t>
            </a:fld>
            <a:endParaRPr lang="ja-JP" altLang="en-US"/>
          </a:p>
        </p:txBody>
      </p:sp>
      <p:sp>
        <p:nvSpPr>
          <p:cNvPr id="4" name="スライド イメージ プレースホルダ 3"/>
          <p:cNvSpPr>
            <a:spLocks noGrp="1" noRot="1" noChangeAspect="1"/>
          </p:cNvSpPr>
          <p:nvPr>
            <p:ph type="sldImg" idx="2"/>
          </p:nvPr>
        </p:nvSpPr>
        <p:spPr>
          <a:xfrm>
            <a:off x="917575" y="744538"/>
            <a:ext cx="4972050" cy="3729037"/>
          </a:xfrm>
          <a:prstGeom prst="rect">
            <a:avLst/>
          </a:prstGeom>
          <a:noFill/>
          <a:ln w="12700">
            <a:solidFill>
              <a:prstClr val="black"/>
            </a:solidFill>
          </a:ln>
        </p:spPr>
        <p:txBody>
          <a:bodyPr vert="horz" lIns="69927" tIns="34964" rIns="69927" bIns="34964" rtlCol="0" anchor="ctr"/>
          <a:lstStyle/>
          <a:p>
            <a:pPr lvl="0"/>
            <a:endParaRPr lang="ja-JP" altLang="en-US" noProof="0" smtClean="0"/>
          </a:p>
        </p:txBody>
      </p:sp>
      <p:sp>
        <p:nvSpPr>
          <p:cNvPr id="5" name="ノート プレースホルダ 4"/>
          <p:cNvSpPr>
            <a:spLocks noGrp="1"/>
          </p:cNvSpPr>
          <p:nvPr>
            <p:ph type="body" sz="quarter" idx="3"/>
          </p:nvPr>
        </p:nvSpPr>
        <p:spPr>
          <a:xfrm>
            <a:off x="679450" y="4721225"/>
            <a:ext cx="5448300" cy="4473575"/>
          </a:xfrm>
          <a:prstGeom prst="rect">
            <a:avLst/>
          </a:prstGeom>
        </p:spPr>
        <p:txBody>
          <a:bodyPr vert="horz" lIns="69927" tIns="34964" rIns="69927" bIns="34964" rtlCol="0">
            <a:normAutofit/>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6" name="フッター プレースホルダ 5"/>
          <p:cNvSpPr>
            <a:spLocks noGrp="1"/>
          </p:cNvSpPr>
          <p:nvPr>
            <p:ph type="ftr" sz="quarter" idx="4"/>
          </p:nvPr>
        </p:nvSpPr>
        <p:spPr>
          <a:xfrm>
            <a:off x="0" y="9440863"/>
            <a:ext cx="2951163" cy="496887"/>
          </a:xfrm>
          <a:prstGeom prst="rect">
            <a:avLst/>
          </a:prstGeom>
        </p:spPr>
        <p:txBody>
          <a:bodyPr vert="horz" lIns="69927" tIns="34964" rIns="69927" bIns="34964" rtlCol="0" anchor="b"/>
          <a:lstStyle>
            <a:lvl1pPr algn="l">
              <a:defRPr sz="900">
                <a:ea typeface="ＭＳ Ｐゴシック" pitchFamily="50" charset="-128"/>
              </a:defRPr>
            </a:lvl1pPr>
          </a:lstStyle>
          <a:p>
            <a:pPr>
              <a:defRPr/>
            </a:pPr>
            <a:endParaRPr lang="ja-JP" altLang="en-US"/>
          </a:p>
        </p:txBody>
      </p:sp>
      <p:sp>
        <p:nvSpPr>
          <p:cNvPr id="7" name="スライド番号プレースホルダ 6"/>
          <p:cNvSpPr>
            <a:spLocks noGrp="1"/>
          </p:cNvSpPr>
          <p:nvPr>
            <p:ph type="sldNum" sz="quarter" idx="5"/>
          </p:nvPr>
        </p:nvSpPr>
        <p:spPr>
          <a:xfrm>
            <a:off x="3854450" y="9440863"/>
            <a:ext cx="2951163" cy="496887"/>
          </a:xfrm>
          <a:prstGeom prst="rect">
            <a:avLst/>
          </a:prstGeom>
        </p:spPr>
        <p:txBody>
          <a:bodyPr vert="horz" lIns="69927" tIns="34964" rIns="69927" bIns="34964" rtlCol="0" anchor="b"/>
          <a:lstStyle>
            <a:lvl1pPr algn="r">
              <a:defRPr sz="900">
                <a:ea typeface="ＭＳ Ｐゴシック" pitchFamily="50" charset="-128"/>
              </a:defRPr>
            </a:lvl1pPr>
          </a:lstStyle>
          <a:p>
            <a:pPr>
              <a:defRPr/>
            </a:pPr>
            <a:fld id="{1321FD20-3565-4460-97AB-32EBF6CE1AEB}" type="slidenum">
              <a:rPr lang="ja-JP" altLang="en-US"/>
              <a:pPr>
                <a:defRPr/>
              </a:pPr>
              <a:t>‹#›</a:t>
            </a:fld>
            <a:endParaRPr lang="ja-JP" altLang="en-US"/>
          </a:p>
        </p:txBody>
      </p:sp>
    </p:spTree>
    <p:extLst>
      <p:ext uri="{BB962C8B-B14F-4D97-AF65-F5344CB8AC3E}">
        <p14:creationId xmlns:p14="http://schemas.microsoft.com/office/powerpoint/2010/main" val="3456185360"/>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5613" algn="l" rtl="0" eaLnBrk="0" fontAlgn="base" hangingPunct="0">
      <a:spcBef>
        <a:spcPct val="30000"/>
      </a:spcBef>
      <a:spcAft>
        <a:spcPct val="0"/>
      </a:spcAft>
      <a:defRPr kumimoji="1" sz="1200" kern="1200">
        <a:solidFill>
          <a:schemeClr val="tx1"/>
        </a:solidFill>
        <a:latin typeface="+mn-lt"/>
        <a:ea typeface="+mn-ea"/>
        <a:cs typeface="+mn-cs"/>
      </a:defRPr>
    </a:lvl2pPr>
    <a:lvl3pPr marL="912813" algn="l" rtl="0" eaLnBrk="0" fontAlgn="base" hangingPunct="0">
      <a:spcBef>
        <a:spcPct val="30000"/>
      </a:spcBef>
      <a:spcAft>
        <a:spcPct val="0"/>
      </a:spcAft>
      <a:defRPr kumimoji="1" sz="1200" kern="1200">
        <a:solidFill>
          <a:schemeClr val="tx1"/>
        </a:solidFill>
        <a:latin typeface="+mn-lt"/>
        <a:ea typeface="+mn-ea"/>
        <a:cs typeface="+mn-cs"/>
      </a:defRPr>
    </a:lvl3pPr>
    <a:lvl4pPr marL="1370013" algn="l" rtl="0" eaLnBrk="0" fontAlgn="base" hangingPunct="0">
      <a:spcBef>
        <a:spcPct val="30000"/>
      </a:spcBef>
      <a:spcAft>
        <a:spcPct val="0"/>
      </a:spcAft>
      <a:defRPr kumimoji="1" sz="1200" kern="1200">
        <a:solidFill>
          <a:schemeClr val="tx1"/>
        </a:solidFill>
        <a:latin typeface="+mn-lt"/>
        <a:ea typeface="+mn-ea"/>
        <a:cs typeface="+mn-cs"/>
      </a:defRPr>
    </a:lvl4pPr>
    <a:lvl5pPr marL="1827213" algn="l" rtl="0" eaLnBrk="0" fontAlgn="base" hangingPunct="0">
      <a:spcBef>
        <a:spcPct val="30000"/>
      </a:spcBef>
      <a:spcAft>
        <a:spcPct val="0"/>
      </a:spcAft>
      <a:defRPr kumimoji="1" sz="1200" kern="1200">
        <a:solidFill>
          <a:schemeClr val="tx1"/>
        </a:solidFill>
        <a:latin typeface="+mn-lt"/>
        <a:ea typeface="+mn-ea"/>
        <a:cs typeface="+mn-cs"/>
      </a:defRPr>
    </a:lvl5pPr>
    <a:lvl6pPr marL="2285694" algn="l" defTabSz="914278" rtl="0" eaLnBrk="1" latinLnBrk="0" hangingPunct="1">
      <a:defRPr kumimoji="1" sz="1200" kern="1200">
        <a:solidFill>
          <a:schemeClr val="tx1"/>
        </a:solidFill>
        <a:latin typeface="+mn-lt"/>
        <a:ea typeface="+mn-ea"/>
        <a:cs typeface="+mn-cs"/>
      </a:defRPr>
    </a:lvl6pPr>
    <a:lvl7pPr marL="2742833" algn="l" defTabSz="914278" rtl="0" eaLnBrk="1" latinLnBrk="0" hangingPunct="1">
      <a:defRPr kumimoji="1" sz="1200" kern="1200">
        <a:solidFill>
          <a:schemeClr val="tx1"/>
        </a:solidFill>
        <a:latin typeface="+mn-lt"/>
        <a:ea typeface="+mn-ea"/>
        <a:cs typeface="+mn-cs"/>
      </a:defRPr>
    </a:lvl7pPr>
    <a:lvl8pPr marL="3199972" algn="l" defTabSz="914278" rtl="0" eaLnBrk="1" latinLnBrk="0" hangingPunct="1">
      <a:defRPr kumimoji="1" sz="1200" kern="1200">
        <a:solidFill>
          <a:schemeClr val="tx1"/>
        </a:solidFill>
        <a:latin typeface="+mn-lt"/>
        <a:ea typeface="+mn-ea"/>
        <a:cs typeface="+mn-cs"/>
      </a:defRPr>
    </a:lvl8pPr>
    <a:lvl9pPr marL="3657111" algn="l" defTabSz="914278"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1321FD20-3565-4460-97AB-32EBF6CE1AEB}" type="slidenum">
              <a:rPr lang="ja-JP" altLang="en-US" smtClean="0"/>
              <a:pPr>
                <a:defRPr/>
              </a:pPr>
              <a:t>19</a:t>
            </a:fld>
            <a:endParaRPr lang="ja-JP" altLang="en-US"/>
          </a:p>
        </p:txBody>
      </p:sp>
    </p:spTree>
    <p:extLst>
      <p:ext uri="{BB962C8B-B14F-4D97-AF65-F5344CB8AC3E}">
        <p14:creationId xmlns:p14="http://schemas.microsoft.com/office/powerpoint/2010/main" val="112334325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Rectangle 9"/>
          <p:cNvSpPr>
            <a:spLocks noChangeArrowheads="1"/>
          </p:cNvSpPr>
          <p:nvPr userDrawn="1"/>
        </p:nvSpPr>
        <p:spPr bwMode="auto">
          <a:xfrm>
            <a:off x="1692275" y="3284538"/>
            <a:ext cx="7451725" cy="73025"/>
          </a:xfrm>
          <a:prstGeom prst="rect">
            <a:avLst/>
          </a:prstGeom>
          <a:solidFill>
            <a:srgbClr val="00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1428" tIns="45714" rIns="91428" bIns="45714" anchor="ctr"/>
          <a:lstStyle/>
          <a:p>
            <a:endParaRPr lang="ja-JP" altLang="en-US"/>
          </a:p>
        </p:txBody>
      </p:sp>
      <p:sp>
        <p:nvSpPr>
          <p:cNvPr id="3074" name="Rectangle 2"/>
          <p:cNvSpPr>
            <a:spLocks noGrp="1" noChangeArrowheads="1"/>
          </p:cNvSpPr>
          <p:nvPr>
            <p:ph type="ctrTitle"/>
          </p:nvPr>
        </p:nvSpPr>
        <p:spPr>
          <a:xfrm>
            <a:off x="1619250" y="2133619"/>
            <a:ext cx="7524750" cy="1470025"/>
          </a:xfrm>
        </p:spPr>
        <p:txBody>
          <a:bodyPr/>
          <a:lstStyle>
            <a:lvl1pPr>
              <a:defRPr sz="4000"/>
            </a:lvl1pPr>
          </a:lstStyle>
          <a:p>
            <a:r>
              <a:rPr lang="ja-JP" altLang="en-US"/>
              <a:t>マスタ タイトルの書式設定</a:t>
            </a:r>
          </a:p>
        </p:txBody>
      </p:sp>
      <p:sp>
        <p:nvSpPr>
          <p:cNvPr id="3075" name="Rectangle 3"/>
          <p:cNvSpPr>
            <a:spLocks noGrp="1" noChangeArrowheads="1"/>
          </p:cNvSpPr>
          <p:nvPr>
            <p:ph type="subTitle" idx="1"/>
          </p:nvPr>
        </p:nvSpPr>
        <p:spPr>
          <a:xfrm>
            <a:off x="1371601" y="3886200"/>
            <a:ext cx="6400800" cy="1752600"/>
          </a:xfrm>
        </p:spPr>
        <p:txBody>
          <a:bodyPr/>
          <a:lstStyle>
            <a:lvl1pPr marL="0" indent="0" algn="ctr">
              <a:buFontTx/>
              <a:buNone/>
              <a:defRPr/>
            </a:lvl1pPr>
          </a:lstStyle>
          <a:p>
            <a:r>
              <a:rPr lang="ja-JP" altLang="en-US"/>
              <a:t>マスタ サブタイトルの書式設定</a:t>
            </a:r>
          </a:p>
        </p:txBody>
      </p:sp>
      <p:sp>
        <p:nvSpPr>
          <p:cNvPr id="5" name="Rectangle 4"/>
          <p:cNvSpPr>
            <a:spLocks noGrp="1" noChangeArrowheads="1"/>
          </p:cNvSpPr>
          <p:nvPr>
            <p:ph type="dt" sz="half" idx="10"/>
          </p:nvPr>
        </p:nvSpPr>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xfrm>
            <a:off x="3124200" y="6575425"/>
            <a:ext cx="2895600" cy="287338"/>
          </a:xfrm>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xfrm>
            <a:off x="7010400" y="6565900"/>
            <a:ext cx="2133600" cy="292100"/>
          </a:xfrm>
        </p:spPr>
        <p:txBody>
          <a:bodyPr/>
          <a:lstStyle>
            <a:lvl1pPr>
              <a:defRPr/>
            </a:lvl1pPr>
          </a:lstStyle>
          <a:p>
            <a:pPr>
              <a:defRPr/>
            </a:pPr>
            <a:fld id="{5F4300DD-B813-43DC-B292-A1CDB4C8F313}" type="slidenum">
              <a:rPr lang="en-US" altLang="ja-JP"/>
              <a:pPr>
                <a:defRPr/>
              </a:pPr>
              <a:t>‹#›</a:t>
            </a:fld>
            <a:endParaRPr lang="en-US" altLang="ja-JP"/>
          </a:p>
        </p:txBody>
      </p:sp>
      <p:grpSp>
        <p:nvGrpSpPr>
          <p:cNvPr id="8" name="グループ化 4"/>
          <p:cNvGrpSpPr>
            <a:grpSpLocks/>
          </p:cNvGrpSpPr>
          <p:nvPr userDrawn="1"/>
        </p:nvGrpSpPr>
        <p:grpSpPr bwMode="auto">
          <a:xfrm>
            <a:off x="0" y="6426382"/>
            <a:ext cx="1079500" cy="361950"/>
            <a:chOff x="7164536" y="392474"/>
            <a:chExt cx="1079872" cy="361316"/>
          </a:xfrm>
        </p:grpSpPr>
        <p:pic>
          <p:nvPicPr>
            <p:cNvPr id="9" name="図 14" descr="C:\Users\fujiiyu\AppData\Local\Microsoft\Windows\Temporary Internet Files\Content.Word\fusho_03.gif"/>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164536" y="392475"/>
              <a:ext cx="490855" cy="361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テキスト ボックス 23"/>
            <p:cNvSpPr txBox="1"/>
            <p:nvPr userDrawn="1"/>
          </p:nvSpPr>
          <p:spPr>
            <a:xfrm>
              <a:off x="7596485" y="392474"/>
              <a:ext cx="647923" cy="342299"/>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anchor="b"/>
            <a:lstStyle/>
            <a:p>
              <a:pPr>
                <a:spcAft>
                  <a:spcPts val="0"/>
                </a:spcAft>
                <a:defRPr/>
              </a:pPr>
              <a:r>
                <a:rPr lang="ja-JP" sz="1200" b="1" kern="100" dirty="0">
                  <a:solidFill>
                    <a:srgbClr val="002E8A"/>
                  </a:solidFill>
                  <a:ea typeface="ＭＳ ゴシック"/>
                  <a:cs typeface="Times New Roman"/>
                </a:rPr>
                <a:t>大阪府</a:t>
              </a:r>
              <a:endParaRPr lang="ja-JP" sz="1050" kern="100" dirty="0">
                <a:ea typeface="ＭＳ 明朝"/>
                <a:cs typeface="Times New Roman"/>
              </a:endParaRPr>
            </a:p>
          </p:txBody>
        </p:sp>
      </p:grpSp>
      <p:cxnSp>
        <p:nvCxnSpPr>
          <p:cNvPr id="12" name="直線コネクタ 11"/>
          <p:cNvCxnSpPr/>
          <p:nvPr userDrawn="1"/>
        </p:nvCxnSpPr>
        <p:spPr>
          <a:xfrm>
            <a:off x="0" y="6788332"/>
            <a:ext cx="9144000" cy="0"/>
          </a:xfrm>
          <a:prstGeom prst="line">
            <a:avLst/>
          </a:prstGeom>
          <a:ln w="38100">
            <a:solidFill>
              <a:srgbClr val="3276C8"/>
            </a:solidFill>
          </a:ln>
        </p:spPr>
        <p:style>
          <a:lnRef idx="1">
            <a:schemeClr val="accent1"/>
          </a:lnRef>
          <a:fillRef idx="0">
            <a:schemeClr val="accent1"/>
          </a:fillRef>
          <a:effectRef idx="0">
            <a:schemeClr val="accent1"/>
          </a:effectRef>
          <a:fontRef idx="minor">
            <a:schemeClr val="tx1"/>
          </a:fontRef>
        </p:style>
      </p:cxnSp>
      <p:cxnSp>
        <p:nvCxnSpPr>
          <p:cNvPr id="13" name="直線コネクタ 12"/>
          <p:cNvCxnSpPr/>
          <p:nvPr userDrawn="1"/>
        </p:nvCxnSpPr>
        <p:spPr>
          <a:xfrm>
            <a:off x="0" y="6841497"/>
            <a:ext cx="9144000" cy="0"/>
          </a:xfrm>
          <a:prstGeom prst="line">
            <a:avLst/>
          </a:prstGeom>
          <a:ln w="63500">
            <a:solidFill>
              <a:srgbClr val="1F497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740508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971D5188-0EBF-429D-A881-220769D8837A}" type="slidenum">
              <a:rPr lang="en-US" altLang="ja-JP"/>
              <a:pPr>
                <a:defRPr/>
              </a:pPr>
              <a:t>‹#›</a:t>
            </a:fld>
            <a:endParaRPr lang="en-US" altLang="ja-JP"/>
          </a:p>
        </p:txBody>
      </p:sp>
    </p:spTree>
    <p:extLst>
      <p:ext uri="{BB962C8B-B14F-4D97-AF65-F5344CB8AC3E}">
        <p14:creationId xmlns:p14="http://schemas.microsoft.com/office/powerpoint/2010/main" val="31192462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15100" y="1"/>
            <a:ext cx="2171700" cy="6126163"/>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1" y="1"/>
            <a:ext cx="6362700" cy="6126163"/>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6083CF93-2917-4D04-8F0E-79FCDB69E945}" type="slidenum">
              <a:rPr lang="en-US" altLang="ja-JP"/>
              <a:pPr>
                <a:defRPr/>
              </a:pPr>
              <a:t>‹#›</a:t>
            </a:fld>
            <a:endParaRPr lang="en-US" altLang="ja-JP"/>
          </a:p>
        </p:txBody>
      </p:sp>
    </p:spTree>
    <p:extLst>
      <p:ext uri="{BB962C8B-B14F-4D97-AF65-F5344CB8AC3E}">
        <p14:creationId xmlns:p14="http://schemas.microsoft.com/office/powerpoint/2010/main" val="25044977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718826F6-B698-4C1A-BEC1-9CA6F605F335}" type="slidenum">
              <a:rPr lang="en-US" altLang="ja-JP"/>
              <a:pPr>
                <a:defRPr/>
              </a:pPr>
              <a:t>‹#›</a:t>
            </a:fld>
            <a:endParaRPr lang="en-US" altLang="ja-JP"/>
          </a:p>
        </p:txBody>
      </p:sp>
    </p:spTree>
    <p:extLst>
      <p:ext uri="{BB962C8B-B14F-4D97-AF65-F5344CB8AC3E}">
        <p14:creationId xmlns:p14="http://schemas.microsoft.com/office/powerpoint/2010/main" val="38252858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4" y="4406919"/>
            <a:ext cx="7772400" cy="1362075"/>
          </a:xfrm>
        </p:spPr>
        <p:txBody>
          <a:bodyPr anchor="t"/>
          <a:lstStyle>
            <a:lvl1pPr algn="l">
              <a:defRPr sz="4000" b="1" cap="all"/>
            </a:lvl1pPr>
          </a:lstStyle>
          <a:p>
            <a:r>
              <a:rPr lang="ja-JP" altLang="en-US" dirty="0" smtClean="0"/>
              <a:t>マスタ タイトルの書式設定</a:t>
            </a:r>
            <a:endParaRPr lang="ja-JP" altLang="en-US" dirty="0"/>
          </a:p>
        </p:txBody>
      </p:sp>
      <p:sp>
        <p:nvSpPr>
          <p:cNvPr id="3" name="テキスト プレースホルダ 2"/>
          <p:cNvSpPr>
            <a:spLocks noGrp="1"/>
          </p:cNvSpPr>
          <p:nvPr>
            <p:ph type="body" idx="1"/>
          </p:nvPr>
        </p:nvSpPr>
        <p:spPr>
          <a:xfrm>
            <a:off x="722314" y="2906713"/>
            <a:ext cx="7772400" cy="1500187"/>
          </a:xfrm>
        </p:spPr>
        <p:txBody>
          <a:bodyPr anchor="b"/>
          <a:lstStyle>
            <a:lvl1pPr marL="0" indent="0">
              <a:buNone/>
              <a:defRPr sz="2000"/>
            </a:lvl1pPr>
            <a:lvl2pPr marL="457139" indent="0">
              <a:buNone/>
              <a:defRPr sz="1800"/>
            </a:lvl2pPr>
            <a:lvl3pPr marL="914278" indent="0">
              <a:buNone/>
              <a:defRPr sz="1600"/>
            </a:lvl3pPr>
            <a:lvl4pPr marL="1371417" indent="0">
              <a:buNone/>
              <a:defRPr sz="1400"/>
            </a:lvl4pPr>
            <a:lvl5pPr marL="1828555" indent="0">
              <a:buNone/>
              <a:defRPr sz="1400"/>
            </a:lvl5pPr>
            <a:lvl6pPr marL="2285694" indent="0">
              <a:buNone/>
              <a:defRPr sz="1400"/>
            </a:lvl6pPr>
            <a:lvl7pPr marL="2742833" indent="0">
              <a:buNone/>
              <a:defRPr sz="1400"/>
            </a:lvl7pPr>
            <a:lvl8pPr marL="3199972" indent="0">
              <a:buNone/>
              <a:defRPr sz="1400"/>
            </a:lvl8pPr>
            <a:lvl9pPr marL="3657111" indent="0">
              <a:buNone/>
              <a:defRPr sz="1400"/>
            </a:lvl9pPr>
          </a:lstStyle>
          <a:p>
            <a:pPr lvl="0"/>
            <a:r>
              <a:rPr lang="ja-JP" altLang="en-US" smtClean="0"/>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D4AAF618-FAF9-43FE-97CF-DB44A3C49BDC}" type="slidenum">
              <a:rPr lang="en-US" altLang="ja-JP"/>
              <a:pPr>
                <a:defRPr/>
              </a:pPr>
              <a:t>‹#›</a:t>
            </a:fld>
            <a:endParaRPr lang="en-US" altLang="ja-JP"/>
          </a:p>
        </p:txBody>
      </p:sp>
    </p:spTree>
    <p:extLst>
      <p:ext uri="{BB962C8B-B14F-4D97-AF65-F5344CB8AC3E}">
        <p14:creationId xmlns:p14="http://schemas.microsoft.com/office/powerpoint/2010/main" val="33789516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1" y="160020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BACD085D-2C61-492A-AC5F-3C1114E9F9FC}" type="slidenum">
              <a:rPr lang="en-US" altLang="ja-JP"/>
              <a:pPr>
                <a:defRPr/>
              </a:pPr>
              <a:t>‹#›</a:t>
            </a:fld>
            <a:endParaRPr lang="en-US" altLang="ja-JP"/>
          </a:p>
        </p:txBody>
      </p:sp>
    </p:spTree>
    <p:extLst>
      <p:ext uri="{BB962C8B-B14F-4D97-AF65-F5344CB8AC3E}">
        <p14:creationId xmlns:p14="http://schemas.microsoft.com/office/powerpoint/2010/main" val="27925305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1" y="393700"/>
            <a:ext cx="8229600" cy="4191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1" y="1535113"/>
            <a:ext cx="4040188" cy="639762"/>
          </a:xfrm>
        </p:spPr>
        <p:txBody>
          <a:bodyPr anchor="b"/>
          <a:lstStyle>
            <a:lvl1pPr marL="0" indent="0">
              <a:buNone/>
              <a:defRPr sz="2400" b="1"/>
            </a:lvl1pPr>
            <a:lvl2pPr marL="457139" indent="0">
              <a:buNone/>
              <a:defRPr sz="2000" b="1"/>
            </a:lvl2pPr>
            <a:lvl3pPr marL="914278" indent="0">
              <a:buNone/>
              <a:defRPr sz="1800" b="1"/>
            </a:lvl3pPr>
            <a:lvl4pPr marL="1371417" indent="0">
              <a:buNone/>
              <a:defRPr sz="1600" b="1"/>
            </a:lvl4pPr>
            <a:lvl5pPr marL="1828555" indent="0">
              <a:buNone/>
              <a:defRPr sz="1600" b="1"/>
            </a:lvl5pPr>
            <a:lvl6pPr marL="2285694" indent="0">
              <a:buNone/>
              <a:defRPr sz="1600" b="1"/>
            </a:lvl6pPr>
            <a:lvl7pPr marL="2742833" indent="0">
              <a:buNone/>
              <a:defRPr sz="1600" b="1"/>
            </a:lvl7pPr>
            <a:lvl8pPr marL="3199972" indent="0">
              <a:buNone/>
              <a:defRPr sz="1600" b="1"/>
            </a:lvl8pPr>
            <a:lvl9pPr marL="3657111"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6" y="1535113"/>
            <a:ext cx="4041775" cy="639762"/>
          </a:xfrm>
        </p:spPr>
        <p:txBody>
          <a:bodyPr anchor="b"/>
          <a:lstStyle>
            <a:lvl1pPr marL="0" indent="0">
              <a:buNone/>
              <a:defRPr sz="2400" b="1"/>
            </a:lvl1pPr>
            <a:lvl2pPr marL="457139" indent="0">
              <a:buNone/>
              <a:defRPr sz="2000" b="1"/>
            </a:lvl2pPr>
            <a:lvl3pPr marL="914278" indent="0">
              <a:buNone/>
              <a:defRPr sz="1800" b="1"/>
            </a:lvl3pPr>
            <a:lvl4pPr marL="1371417" indent="0">
              <a:buNone/>
              <a:defRPr sz="1600" b="1"/>
            </a:lvl4pPr>
            <a:lvl5pPr marL="1828555" indent="0">
              <a:buNone/>
              <a:defRPr sz="1600" b="1"/>
            </a:lvl5pPr>
            <a:lvl6pPr marL="2285694" indent="0">
              <a:buNone/>
              <a:defRPr sz="1600" b="1"/>
            </a:lvl6pPr>
            <a:lvl7pPr marL="2742833" indent="0">
              <a:buNone/>
              <a:defRPr sz="1600" b="1"/>
            </a:lvl7pPr>
            <a:lvl8pPr marL="3199972" indent="0">
              <a:buNone/>
              <a:defRPr sz="1600" b="1"/>
            </a:lvl8pPr>
            <a:lvl9pPr marL="3657111"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a:ln/>
        </p:spPr>
        <p:txBody>
          <a:bodyPr/>
          <a:lstStyle>
            <a:lvl1pPr>
              <a:defRPr/>
            </a:lvl1pPr>
          </a:lstStyle>
          <a:p>
            <a:pPr>
              <a:defRPr/>
            </a:pPr>
            <a:fld id="{BD19A4D6-89C6-4543-BCFA-EA261423FE76}" type="slidenum">
              <a:rPr lang="en-US" altLang="ja-JP"/>
              <a:pPr>
                <a:defRPr/>
              </a:pPr>
              <a:t>‹#›</a:t>
            </a:fld>
            <a:endParaRPr lang="en-US" altLang="ja-JP"/>
          </a:p>
        </p:txBody>
      </p:sp>
    </p:spTree>
    <p:extLst>
      <p:ext uri="{BB962C8B-B14F-4D97-AF65-F5344CB8AC3E}">
        <p14:creationId xmlns:p14="http://schemas.microsoft.com/office/powerpoint/2010/main" val="25340855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86401508-567D-483C-9841-C84561873837}" type="slidenum">
              <a:rPr lang="en-US" altLang="ja-JP"/>
              <a:pPr>
                <a:defRPr/>
              </a:pPr>
              <a:t>‹#›</a:t>
            </a:fld>
            <a:endParaRPr lang="en-US" altLang="ja-JP"/>
          </a:p>
        </p:txBody>
      </p:sp>
    </p:spTree>
    <p:extLst>
      <p:ext uri="{BB962C8B-B14F-4D97-AF65-F5344CB8AC3E}">
        <p14:creationId xmlns:p14="http://schemas.microsoft.com/office/powerpoint/2010/main" val="22013492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p:cNvSpPr>
            <a:spLocks noGrp="1" noChangeArrowheads="1"/>
          </p:cNvSpPr>
          <p:nvPr>
            <p:ph type="sldNum" sz="quarter" idx="12"/>
          </p:nvPr>
        </p:nvSpPr>
        <p:spPr>
          <a:ln/>
        </p:spPr>
        <p:txBody>
          <a:bodyPr/>
          <a:lstStyle>
            <a:lvl1pPr>
              <a:defRPr/>
            </a:lvl1pPr>
          </a:lstStyle>
          <a:p>
            <a:pPr>
              <a:defRPr/>
            </a:pPr>
            <a:fld id="{48A06CF8-ED84-4129-80BC-97C9E6BAA430}" type="slidenum">
              <a:rPr lang="en-US" altLang="ja-JP"/>
              <a:pPr>
                <a:defRPr/>
              </a:pPr>
              <a:t>‹#›</a:t>
            </a:fld>
            <a:endParaRPr lang="en-US" altLang="ja-JP"/>
          </a:p>
        </p:txBody>
      </p:sp>
    </p:spTree>
    <p:extLst>
      <p:ext uri="{BB962C8B-B14F-4D97-AF65-F5344CB8AC3E}">
        <p14:creationId xmlns:p14="http://schemas.microsoft.com/office/powerpoint/2010/main" val="1546477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31803" y="1098550"/>
            <a:ext cx="3008313" cy="1162050"/>
          </a:xfrm>
        </p:spPr>
        <p:txBody>
          <a:bodyPr anchor="b"/>
          <a:lstStyle>
            <a:lvl1pPr algn="l">
              <a:defRPr sz="2000" b="1"/>
            </a:lvl1pPr>
          </a:lstStyle>
          <a:p>
            <a:r>
              <a:rPr lang="ja-JP" altLang="en-US" dirty="0" smtClean="0"/>
              <a:t>マスタ タイトルの書式設定</a:t>
            </a:r>
            <a:endParaRPr lang="ja-JP" altLang="en-US" dirty="0"/>
          </a:p>
        </p:txBody>
      </p:sp>
      <p:sp>
        <p:nvSpPr>
          <p:cNvPr id="3" name="コンテンツ プレースホルダ 2"/>
          <p:cNvSpPr>
            <a:spLocks noGrp="1"/>
          </p:cNvSpPr>
          <p:nvPr>
            <p:ph idx="1"/>
          </p:nvPr>
        </p:nvSpPr>
        <p:spPr>
          <a:xfrm>
            <a:off x="3575054" y="1066800"/>
            <a:ext cx="5111750" cy="50593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ja-JP" altLang="en-US" dirty="0"/>
          </a:p>
        </p:txBody>
      </p:sp>
      <p:sp>
        <p:nvSpPr>
          <p:cNvPr id="4" name="テキスト プレースホルダ 3"/>
          <p:cNvSpPr>
            <a:spLocks noGrp="1"/>
          </p:cNvSpPr>
          <p:nvPr>
            <p:ph type="body" sz="half" idx="2"/>
          </p:nvPr>
        </p:nvSpPr>
        <p:spPr>
          <a:xfrm>
            <a:off x="457203" y="2374900"/>
            <a:ext cx="3008313" cy="3759200"/>
          </a:xfrm>
        </p:spPr>
        <p:txBody>
          <a:bodyPr/>
          <a:lstStyle>
            <a:lvl1pPr marL="0" indent="0">
              <a:buNone/>
              <a:defRPr sz="1400"/>
            </a:lvl1pPr>
            <a:lvl2pPr marL="457139" indent="0">
              <a:buNone/>
              <a:defRPr sz="1200"/>
            </a:lvl2pPr>
            <a:lvl3pPr marL="914278" indent="0">
              <a:buNone/>
              <a:defRPr sz="1000"/>
            </a:lvl3pPr>
            <a:lvl4pPr marL="1371417" indent="0">
              <a:buNone/>
              <a:defRPr sz="900"/>
            </a:lvl4pPr>
            <a:lvl5pPr marL="1828555" indent="0">
              <a:buNone/>
              <a:defRPr sz="900"/>
            </a:lvl5pPr>
            <a:lvl6pPr marL="2285694" indent="0">
              <a:buNone/>
              <a:defRPr sz="900"/>
            </a:lvl6pPr>
            <a:lvl7pPr marL="2742833" indent="0">
              <a:buNone/>
              <a:defRPr sz="900"/>
            </a:lvl7pPr>
            <a:lvl8pPr marL="3199972" indent="0">
              <a:buNone/>
              <a:defRPr sz="900"/>
            </a:lvl8pPr>
            <a:lvl9pPr marL="3657111" indent="0">
              <a:buNone/>
              <a:defRPr sz="900"/>
            </a:lvl9pPr>
          </a:lstStyle>
          <a:p>
            <a:pPr lvl="0"/>
            <a:r>
              <a:rPr lang="ja-JP" altLang="en-US" smtClean="0"/>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B2FB9556-E8F9-4649-BD4D-172439FF0FF7}" type="slidenum">
              <a:rPr lang="en-US" altLang="ja-JP"/>
              <a:pPr>
                <a:defRPr/>
              </a:pPr>
              <a:t>‹#›</a:t>
            </a:fld>
            <a:endParaRPr lang="en-US" altLang="ja-JP"/>
          </a:p>
        </p:txBody>
      </p:sp>
    </p:spTree>
    <p:extLst>
      <p:ext uri="{BB962C8B-B14F-4D97-AF65-F5344CB8AC3E}">
        <p14:creationId xmlns:p14="http://schemas.microsoft.com/office/powerpoint/2010/main" val="27536001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1"/>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1054099"/>
            <a:ext cx="5486400" cy="3673475"/>
          </a:xfrm>
        </p:spPr>
        <p:txBody>
          <a:bodyPr/>
          <a:lstStyle>
            <a:lvl1pPr marL="0" indent="0">
              <a:buNone/>
              <a:defRPr sz="3200"/>
            </a:lvl1pPr>
            <a:lvl2pPr marL="457139" indent="0">
              <a:buNone/>
              <a:defRPr sz="2800"/>
            </a:lvl2pPr>
            <a:lvl3pPr marL="914278" indent="0">
              <a:buNone/>
              <a:defRPr sz="2400"/>
            </a:lvl3pPr>
            <a:lvl4pPr marL="1371417" indent="0">
              <a:buNone/>
              <a:defRPr sz="2000"/>
            </a:lvl4pPr>
            <a:lvl5pPr marL="1828555" indent="0">
              <a:buNone/>
              <a:defRPr sz="2000"/>
            </a:lvl5pPr>
            <a:lvl6pPr marL="2285694" indent="0">
              <a:buNone/>
              <a:defRPr sz="2000"/>
            </a:lvl6pPr>
            <a:lvl7pPr marL="2742833" indent="0">
              <a:buNone/>
              <a:defRPr sz="2000"/>
            </a:lvl7pPr>
            <a:lvl8pPr marL="3199972" indent="0">
              <a:buNone/>
              <a:defRPr sz="2000"/>
            </a:lvl8pPr>
            <a:lvl9pPr marL="3657111"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792288" y="5367339"/>
            <a:ext cx="5486400" cy="804862"/>
          </a:xfrm>
        </p:spPr>
        <p:txBody>
          <a:bodyPr/>
          <a:lstStyle>
            <a:lvl1pPr marL="0" indent="0">
              <a:buNone/>
              <a:defRPr sz="1400"/>
            </a:lvl1pPr>
            <a:lvl2pPr marL="457139" indent="0">
              <a:buNone/>
              <a:defRPr sz="1200"/>
            </a:lvl2pPr>
            <a:lvl3pPr marL="914278" indent="0">
              <a:buNone/>
              <a:defRPr sz="1000"/>
            </a:lvl3pPr>
            <a:lvl4pPr marL="1371417" indent="0">
              <a:buNone/>
              <a:defRPr sz="900"/>
            </a:lvl4pPr>
            <a:lvl5pPr marL="1828555" indent="0">
              <a:buNone/>
              <a:defRPr sz="900"/>
            </a:lvl5pPr>
            <a:lvl6pPr marL="2285694" indent="0">
              <a:buNone/>
              <a:defRPr sz="900"/>
            </a:lvl6pPr>
            <a:lvl7pPr marL="2742833" indent="0">
              <a:buNone/>
              <a:defRPr sz="900"/>
            </a:lvl7pPr>
            <a:lvl8pPr marL="3199972" indent="0">
              <a:buNone/>
              <a:defRPr sz="900"/>
            </a:lvl8pPr>
            <a:lvl9pPr marL="3657111" indent="0">
              <a:buNone/>
              <a:defRPr sz="900"/>
            </a:lvl9pPr>
          </a:lstStyle>
          <a:p>
            <a:pPr lvl="0"/>
            <a:r>
              <a:rPr lang="ja-JP" altLang="en-US" smtClean="0"/>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EF3E5E84-56E3-4F60-BB92-5BECD9ABFDD9}" type="slidenum">
              <a:rPr lang="en-US" altLang="ja-JP"/>
              <a:pPr>
                <a:defRPr/>
              </a:pPr>
              <a:t>‹#›</a:t>
            </a:fld>
            <a:endParaRPr lang="en-US" altLang="ja-JP"/>
          </a:p>
        </p:txBody>
      </p:sp>
    </p:spTree>
    <p:extLst>
      <p:ext uri="{BB962C8B-B14F-4D97-AF65-F5344CB8AC3E}">
        <p14:creationId xmlns:p14="http://schemas.microsoft.com/office/powerpoint/2010/main" val="34609309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457200" y="15367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8" tIns="45714" rIns="91428" bIns="45714"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28" name="Rectangle 4"/>
          <p:cNvSpPr>
            <a:spLocks noGrp="1" noChangeArrowheads="1"/>
          </p:cNvSpPr>
          <p:nvPr>
            <p:ph type="dt" sz="half" idx="2"/>
          </p:nvPr>
        </p:nvSpPr>
        <p:spPr bwMode="auto">
          <a:xfrm>
            <a:off x="457200" y="6575425"/>
            <a:ext cx="2133600" cy="287338"/>
          </a:xfrm>
          <a:prstGeom prst="rect">
            <a:avLst/>
          </a:prstGeom>
          <a:noFill/>
          <a:ln w="9525">
            <a:noFill/>
            <a:miter lim="800000"/>
            <a:headEnd/>
            <a:tailEnd/>
          </a:ln>
          <a:effectLst/>
        </p:spPr>
        <p:txBody>
          <a:bodyPr vert="horz" wrap="square" lIns="72000" tIns="36000" rIns="72000" bIns="36000" numCol="1" anchor="ctr" anchorCtr="0" compatLnSpc="1">
            <a:prstTxWarp prst="textNoShape">
              <a:avLst/>
            </a:prstTxWarp>
          </a:bodyPr>
          <a:lstStyle>
            <a:lvl1pPr>
              <a:defRPr sz="1100">
                <a:ea typeface="ＭＳ Ｐゴシック" pitchFamily="50" charset="-128"/>
              </a:defRPr>
            </a:lvl1pPr>
          </a:lstStyle>
          <a:p>
            <a:pPr>
              <a:defRPr/>
            </a:pPr>
            <a:endParaRPr lang="en-US" altLang="ja-JP"/>
          </a:p>
        </p:txBody>
      </p:sp>
      <p:sp>
        <p:nvSpPr>
          <p:cNvPr id="1029" name="Rectangle 5"/>
          <p:cNvSpPr>
            <a:spLocks noGrp="1" noChangeArrowheads="1"/>
          </p:cNvSpPr>
          <p:nvPr>
            <p:ph type="ftr" sz="quarter" idx="3"/>
          </p:nvPr>
        </p:nvSpPr>
        <p:spPr bwMode="auto">
          <a:xfrm>
            <a:off x="3124200" y="6575425"/>
            <a:ext cx="2895600" cy="287338"/>
          </a:xfrm>
          <a:prstGeom prst="rect">
            <a:avLst/>
          </a:prstGeom>
          <a:noFill/>
          <a:ln w="9525">
            <a:noFill/>
            <a:miter lim="800000"/>
            <a:headEnd/>
            <a:tailEnd/>
          </a:ln>
          <a:effectLst/>
        </p:spPr>
        <p:txBody>
          <a:bodyPr vert="horz" wrap="square" lIns="72000" tIns="36000" rIns="72000" bIns="36000" numCol="1" anchor="ctr" anchorCtr="0" compatLnSpc="1">
            <a:prstTxWarp prst="textNoShape">
              <a:avLst/>
            </a:prstTxWarp>
          </a:bodyPr>
          <a:lstStyle>
            <a:lvl1pPr algn="ctr">
              <a:defRPr sz="1100">
                <a:ea typeface="ＭＳ Ｐゴシック" pitchFamily="50" charset="-128"/>
              </a:defRPr>
            </a:lvl1pPr>
          </a:lstStyle>
          <a:p>
            <a:pPr>
              <a:defRPr/>
            </a:pPr>
            <a:endParaRPr lang="en-US" altLang="ja-JP"/>
          </a:p>
        </p:txBody>
      </p:sp>
      <p:sp>
        <p:nvSpPr>
          <p:cNvPr id="1030" name="Rectangle 6"/>
          <p:cNvSpPr>
            <a:spLocks noGrp="1" noChangeArrowheads="1"/>
          </p:cNvSpPr>
          <p:nvPr>
            <p:ph type="sldNum" sz="quarter" idx="4"/>
          </p:nvPr>
        </p:nvSpPr>
        <p:spPr bwMode="auto">
          <a:xfrm>
            <a:off x="7035800" y="6580188"/>
            <a:ext cx="2133600" cy="287337"/>
          </a:xfrm>
          <a:prstGeom prst="rect">
            <a:avLst/>
          </a:prstGeom>
          <a:noFill/>
          <a:ln w="9525">
            <a:noFill/>
            <a:miter lim="800000"/>
            <a:headEnd/>
            <a:tailEnd/>
          </a:ln>
          <a:effectLst/>
        </p:spPr>
        <p:txBody>
          <a:bodyPr vert="horz" wrap="square" lIns="72000" tIns="36000" rIns="72000" bIns="36000" numCol="1" anchor="ctr" anchorCtr="0" compatLnSpc="1">
            <a:prstTxWarp prst="textNoShape">
              <a:avLst/>
            </a:prstTxWarp>
          </a:bodyPr>
          <a:lstStyle>
            <a:lvl1pPr algn="r">
              <a:defRPr sz="1400" smtClean="0">
                <a:solidFill>
                  <a:schemeClr val="tx1"/>
                </a:solidFill>
                <a:ea typeface="ＭＳ Ｐゴシック" pitchFamily="50" charset="-128"/>
              </a:defRPr>
            </a:lvl1pPr>
          </a:lstStyle>
          <a:p>
            <a:pPr>
              <a:defRPr/>
            </a:pPr>
            <a:fld id="{33550C7D-297D-4D44-A3FC-DAC0B13E7BA6}" type="slidenum">
              <a:rPr lang="en-US" altLang="ja-JP" smtClean="0"/>
              <a:pPr>
                <a:defRPr/>
              </a:pPr>
              <a:t>‹#›</a:t>
            </a:fld>
            <a:endParaRPr lang="en-US" altLang="ja-JP"/>
          </a:p>
        </p:txBody>
      </p:sp>
      <p:sp>
        <p:nvSpPr>
          <p:cNvPr id="2" name="Rectangle 2"/>
          <p:cNvSpPr>
            <a:spLocks noGrp="1" noChangeArrowheads="1"/>
          </p:cNvSpPr>
          <p:nvPr userDrawn="1">
            <p:ph type="title"/>
          </p:nvPr>
        </p:nvSpPr>
        <p:spPr bwMode="auto">
          <a:xfrm>
            <a:off x="0" y="304800"/>
            <a:ext cx="7019925" cy="404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8" tIns="45714" rIns="91428" bIns="45714" numCol="1" anchor="ctr" anchorCtr="0" compatLnSpc="1">
            <a:prstTxWarp prst="textNoShape">
              <a:avLst/>
            </a:prstTxWarp>
          </a:bodyPr>
          <a:lstStyle/>
          <a:p>
            <a:pPr lvl="0"/>
            <a:r>
              <a:rPr lang="ja-JP" altLang="en-US" smtClean="0"/>
              <a:t>マスタ タイトルの書式設定</a:t>
            </a:r>
          </a:p>
        </p:txBody>
      </p:sp>
      <p:grpSp>
        <p:nvGrpSpPr>
          <p:cNvPr id="1031" name="グループ化 4"/>
          <p:cNvGrpSpPr>
            <a:grpSpLocks/>
          </p:cNvGrpSpPr>
          <p:nvPr userDrawn="1"/>
        </p:nvGrpSpPr>
        <p:grpSpPr bwMode="auto">
          <a:xfrm>
            <a:off x="8101013" y="349250"/>
            <a:ext cx="1079500" cy="361950"/>
            <a:chOff x="7164536" y="392474"/>
            <a:chExt cx="1079872" cy="361316"/>
          </a:xfrm>
        </p:grpSpPr>
        <p:pic>
          <p:nvPicPr>
            <p:cNvPr id="1034" name="図 14" descr="C:\Users\fujiiyu\AppData\Local\Microsoft\Windows\Temporary Internet Files\Content.Word\fusho_03.gif"/>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7164536" y="392475"/>
              <a:ext cx="490855" cy="361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 name="テキスト ボックス 23"/>
            <p:cNvSpPr txBox="1"/>
            <p:nvPr userDrawn="1"/>
          </p:nvSpPr>
          <p:spPr>
            <a:xfrm>
              <a:off x="7596485" y="392474"/>
              <a:ext cx="647923" cy="342299"/>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anchor="b"/>
            <a:lstStyle/>
            <a:p>
              <a:pPr>
                <a:spcAft>
                  <a:spcPts val="0"/>
                </a:spcAft>
                <a:defRPr/>
              </a:pPr>
              <a:r>
                <a:rPr lang="ja-JP" sz="1200" b="1" kern="100" dirty="0">
                  <a:solidFill>
                    <a:srgbClr val="002E8A"/>
                  </a:solidFill>
                  <a:ea typeface="ＭＳ ゴシック"/>
                  <a:cs typeface="Times New Roman"/>
                </a:rPr>
                <a:t>大阪府</a:t>
              </a:r>
              <a:endParaRPr lang="ja-JP" sz="1050" kern="100" dirty="0">
                <a:ea typeface="ＭＳ 明朝"/>
                <a:cs typeface="Times New Roman"/>
              </a:endParaRPr>
            </a:p>
          </p:txBody>
        </p:sp>
      </p:grpSp>
      <p:cxnSp>
        <p:nvCxnSpPr>
          <p:cNvPr id="7" name="直線コネクタ 6"/>
          <p:cNvCxnSpPr/>
          <p:nvPr userDrawn="1"/>
        </p:nvCxnSpPr>
        <p:spPr>
          <a:xfrm>
            <a:off x="0" y="779463"/>
            <a:ext cx="9144000" cy="0"/>
          </a:xfrm>
          <a:prstGeom prst="line">
            <a:avLst/>
          </a:prstGeom>
          <a:ln w="63500">
            <a:solidFill>
              <a:srgbClr val="1F497D"/>
            </a:solidFill>
          </a:ln>
        </p:spPr>
        <p:style>
          <a:lnRef idx="1">
            <a:schemeClr val="accent1"/>
          </a:lnRef>
          <a:fillRef idx="0">
            <a:schemeClr val="accent1"/>
          </a:fillRef>
          <a:effectRef idx="0">
            <a:schemeClr val="accent1"/>
          </a:effectRef>
          <a:fontRef idx="minor">
            <a:schemeClr val="tx1"/>
          </a:fontRef>
        </p:style>
      </p:cxnSp>
      <p:cxnSp>
        <p:nvCxnSpPr>
          <p:cNvPr id="22" name="直線コネクタ 21"/>
          <p:cNvCxnSpPr/>
          <p:nvPr userDrawn="1"/>
        </p:nvCxnSpPr>
        <p:spPr>
          <a:xfrm>
            <a:off x="0" y="741363"/>
            <a:ext cx="9144000" cy="0"/>
          </a:xfrm>
          <a:prstGeom prst="line">
            <a:avLst/>
          </a:prstGeom>
          <a:ln w="38100">
            <a:solidFill>
              <a:srgbClr val="3276C8"/>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4866" r:id="rId1"/>
    <p:sldLayoutId id="2147484856" r:id="rId2"/>
    <p:sldLayoutId id="2147484857" r:id="rId3"/>
    <p:sldLayoutId id="2147484858" r:id="rId4"/>
    <p:sldLayoutId id="2147484859" r:id="rId5"/>
    <p:sldLayoutId id="2147484860" r:id="rId6"/>
    <p:sldLayoutId id="2147484861" r:id="rId7"/>
    <p:sldLayoutId id="2147484862" r:id="rId8"/>
    <p:sldLayoutId id="2147484863" r:id="rId9"/>
    <p:sldLayoutId id="2147484864" r:id="rId10"/>
    <p:sldLayoutId id="2147484865" r:id="rId11"/>
  </p:sldLayoutIdLst>
  <p:timing>
    <p:tnLst>
      <p:par>
        <p:cTn id="1" dur="indefinite" restart="never" nodeType="tmRoot"/>
      </p:par>
    </p:tnLst>
  </p:timing>
  <p:hf hdr="0" ftr="0" dt="0"/>
  <p:txStyles>
    <p:titleStyle>
      <a:lvl1pPr algn="l" rtl="0" eaLnBrk="0" fontAlgn="base" hangingPunct="0">
        <a:spcBef>
          <a:spcPct val="0"/>
        </a:spcBef>
        <a:spcAft>
          <a:spcPct val="0"/>
        </a:spcAft>
        <a:defRPr kumimoji="1" sz="2400">
          <a:solidFill>
            <a:srgbClr val="1F497D"/>
          </a:solidFill>
          <a:latin typeface="+mj-lt"/>
          <a:ea typeface="+mj-ea"/>
          <a:cs typeface="+mj-cs"/>
        </a:defRPr>
      </a:lvl1pPr>
      <a:lvl2pPr algn="l" rtl="0" eaLnBrk="0" fontAlgn="base" hangingPunct="0">
        <a:spcBef>
          <a:spcPct val="0"/>
        </a:spcBef>
        <a:spcAft>
          <a:spcPct val="0"/>
        </a:spcAft>
        <a:defRPr kumimoji="1" sz="2400">
          <a:solidFill>
            <a:srgbClr val="1F497D"/>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400">
          <a:solidFill>
            <a:srgbClr val="1F497D"/>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400">
          <a:solidFill>
            <a:srgbClr val="1F497D"/>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400">
          <a:solidFill>
            <a:srgbClr val="1F497D"/>
          </a:solidFill>
          <a:latin typeface="HGP創英角ｺﾞｼｯｸUB" pitchFamily="50" charset="-128"/>
          <a:ea typeface="HGP創英角ｺﾞｼｯｸUB" pitchFamily="50" charset="-128"/>
        </a:defRPr>
      </a:lvl5pPr>
      <a:lvl6pPr marL="457139"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278"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417"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555"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9pPr>
    </p:titleStyle>
    <p:bodyStyle>
      <a:lvl1pPr marL="341313" indent="-341313" algn="l" rtl="0" eaLnBrk="0" fontAlgn="base" hangingPunct="0">
        <a:spcBef>
          <a:spcPct val="20000"/>
        </a:spcBef>
        <a:spcAft>
          <a:spcPct val="0"/>
        </a:spcAft>
        <a:buChar char="•"/>
        <a:defRPr kumimoji="1" sz="3200">
          <a:solidFill>
            <a:schemeClr val="tx1"/>
          </a:solidFill>
          <a:latin typeface="+mn-lt"/>
          <a:ea typeface="+mn-ea"/>
          <a:cs typeface="+mn-cs"/>
        </a:defRPr>
      </a:lvl1pPr>
      <a:lvl2pPr marL="741363" indent="-284163" algn="l" rtl="0" eaLnBrk="0" fontAlgn="base" hangingPunct="0">
        <a:spcBef>
          <a:spcPct val="20000"/>
        </a:spcBef>
        <a:spcAft>
          <a:spcPct val="0"/>
        </a:spcAft>
        <a:buChar char="–"/>
        <a:defRPr kumimoji="1" sz="2800">
          <a:solidFill>
            <a:schemeClr val="tx1"/>
          </a:solidFill>
          <a:latin typeface="+mn-lt"/>
          <a:ea typeface="+mn-ea"/>
        </a:defRPr>
      </a:lvl2pPr>
      <a:lvl3pPr marL="1141413" indent="-227013" algn="l" rtl="0" eaLnBrk="0" fontAlgn="base" hangingPunct="0">
        <a:spcBef>
          <a:spcPct val="20000"/>
        </a:spcBef>
        <a:spcAft>
          <a:spcPct val="0"/>
        </a:spcAft>
        <a:buChar char="•"/>
        <a:defRPr kumimoji="1" sz="2400">
          <a:solidFill>
            <a:schemeClr val="tx1"/>
          </a:solidFill>
          <a:latin typeface="+mn-lt"/>
          <a:ea typeface="+mn-ea"/>
        </a:defRPr>
      </a:lvl3pPr>
      <a:lvl4pPr marL="1598613" indent="-227013" algn="l" rtl="0" eaLnBrk="0" fontAlgn="base" hangingPunct="0">
        <a:spcBef>
          <a:spcPct val="20000"/>
        </a:spcBef>
        <a:spcAft>
          <a:spcPct val="0"/>
        </a:spcAft>
        <a:buChar char="–"/>
        <a:defRPr kumimoji="1" sz="2000">
          <a:solidFill>
            <a:schemeClr val="tx1"/>
          </a:solidFill>
          <a:latin typeface="+mn-lt"/>
          <a:ea typeface="+mn-ea"/>
        </a:defRPr>
      </a:lvl4pPr>
      <a:lvl5pPr marL="2055813" indent="-227013" algn="l" rtl="0" eaLnBrk="0" fontAlgn="base" hangingPunct="0">
        <a:spcBef>
          <a:spcPct val="20000"/>
        </a:spcBef>
        <a:spcAft>
          <a:spcPct val="0"/>
        </a:spcAft>
        <a:buChar char="»"/>
        <a:defRPr kumimoji="1" sz="2000">
          <a:solidFill>
            <a:schemeClr val="tx1"/>
          </a:solidFill>
          <a:latin typeface="+mn-lt"/>
          <a:ea typeface="+mn-ea"/>
        </a:defRPr>
      </a:lvl5pPr>
      <a:lvl6pPr marL="2514264" indent="-228570" algn="l" rtl="0" fontAlgn="base">
        <a:spcBef>
          <a:spcPct val="20000"/>
        </a:spcBef>
        <a:spcAft>
          <a:spcPct val="0"/>
        </a:spcAft>
        <a:buChar char="»"/>
        <a:defRPr kumimoji="1" sz="2000">
          <a:solidFill>
            <a:schemeClr val="tx1"/>
          </a:solidFill>
          <a:latin typeface="+mn-lt"/>
          <a:ea typeface="+mn-ea"/>
        </a:defRPr>
      </a:lvl6pPr>
      <a:lvl7pPr marL="2971403" indent="-228570" algn="l" rtl="0" fontAlgn="base">
        <a:spcBef>
          <a:spcPct val="20000"/>
        </a:spcBef>
        <a:spcAft>
          <a:spcPct val="0"/>
        </a:spcAft>
        <a:buChar char="»"/>
        <a:defRPr kumimoji="1" sz="2000">
          <a:solidFill>
            <a:schemeClr val="tx1"/>
          </a:solidFill>
          <a:latin typeface="+mn-lt"/>
          <a:ea typeface="+mn-ea"/>
        </a:defRPr>
      </a:lvl7pPr>
      <a:lvl8pPr marL="3428542" indent="-228570" algn="l" rtl="0" fontAlgn="base">
        <a:spcBef>
          <a:spcPct val="20000"/>
        </a:spcBef>
        <a:spcAft>
          <a:spcPct val="0"/>
        </a:spcAft>
        <a:buChar char="»"/>
        <a:defRPr kumimoji="1" sz="2000">
          <a:solidFill>
            <a:schemeClr val="tx1"/>
          </a:solidFill>
          <a:latin typeface="+mn-lt"/>
          <a:ea typeface="+mn-ea"/>
        </a:defRPr>
      </a:lvl8pPr>
      <a:lvl9pPr marL="3885681" indent="-22857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278" rtl="0" eaLnBrk="1" latinLnBrk="0" hangingPunct="1">
        <a:defRPr kumimoji="1" sz="1800" kern="1200">
          <a:solidFill>
            <a:schemeClr val="tx1"/>
          </a:solidFill>
          <a:latin typeface="+mn-lt"/>
          <a:ea typeface="+mn-ea"/>
          <a:cs typeface="+mn-cs"/>
        </a:defRPr>
      </a:lvl1pPr>
      <a:lvl2pPr marL="457139" algn="l" defTabSz="914278" rtl="0" eaLnBrk="1" latinLnBrk="0" hangingPunct="1">
        <a:defRPr kumimoji="1" sz="1800" kern="1200">
          <a:solidFill>
            <a:schemeClr val="tx1"/>
          </a:solidFill>
          <a:latin typeface="+mn-lt"/>
          <a:ea typeface="+mn-ea"/>
          <a:cs typeface="+mn-cs"/>
        </a:defRPr>
      </a:lvl2pPr>
      <a:lvl3pPr marL="914278" algn="l" defTabSz="914278" rtl="0" eaLnBrk="1" latinLnBrk="0" hangingPunct="1">
        <a:defRPr kumimoji="1" sz="1800" kern="1200">
          <a:solidFill>
            <a:schemeClr val="tx1"/>
          </a:solidFill>
          <a:latin typeface="+mn-lt"/>
          <a:ea typeface="+mn-ea"/>
          <a:cs typeface="+mn-cs"/>
        </a:defRPr>
      </a:lvl3pPr>
      <a:lvl4pPr marL="1371417" algn="l" defTabSz="914278" rtl="0" eaLnBrk="1" latinLnBrk="0" hangingPunct="1">
        <a:defRPr kumimoji="1" sz="1800" kern="1200">
          <a:solidFill>
            <a:schemeClr val="tx1"/>
          </a:solidFill>
          <a:latin typeface="+mn-lt"/>
          <a:ea typeface="+mn-ea"/>
          <a:cs typeface="+mn-cs"/>
        </a:defRPr>
      </a:lvl4pPr>
      <a:lvl5pPr marL="1828555" algn="l" defTabSz="914278" rtl="0" eaLnBrk="1" latinLnBrk="0" hangingPunct="1">
        <a:defRPr kumimoji="1" sz="1800" kern="1200">
          <a:solidFill>
            <a:schemeClr val="tx1"/>
          </a:solidFill>
          <a:latin typeface="+mn-lt"/>
          <a:ea typeface="+mn-ea"/>
          <a:cs typeface="+mn-cs"/>
        </a:defRPr>
      </a:lvl5pPr>
      <a:lvl6pPr marL="2285694" algn="l" defTabSz="914278" rtl="0" eaLnBrk="1" latinLnBrk="0" hangingPunct="1">
        <a:defRPr kumimoji="1" sz="1800" kern="1200">
          <a:solidFill>
            <a:schemeClr val="tx1"/>
          </a:solidFill>
          <a:latin typeface="+mn-lt"/>
          <a:ea typeface="+mn-ea"/>
          <a:cs typeface="+mn-cs"/>
        </a:defRPr>
      </a:lvl6pPr>
      <a:lvl7pPr marL="2742833" algn="l" defTabSz="914278" rtl="0" eaLnBrk="1" latinLnBrk="0" hangingPunct="1">
        <a:defRPr kumimoji="1" sz="1800" kern="1200">
          <a:solidFill>
            <a:schemeClr val="tx1"/>
          </a:solidFill>
          <a:latin typeface="+mn-lt"/>
          <a:ea typeface="+mn-ea"/>
          <a:cs typeface="+mn-cs"/>
        </a:defRPr>
      </a:lvl7pPr>
      <a:lvl8pPr marL="3199972" algn="l" defTabSz="914278" rtl="0" eaLnBrk="1" latinLnBrk="0" hangingPunct="1">
        <a:defRPr kumimoji="1" sz="1800" kern="1200">
          <a:solidFill>
            <a:schemeClr val="tx1"/>
          </a:solidFill>
          <a:latin typeface="+mn-lt"/>
          <a:ea typeface="+mn-ea"/>
          <a:cs typeface="+mn-cs"/>
        </a:defRPr>
      </a:lvl8pPr>
      <a:lvl9pPr marL="3657111" algn="l" defTabSz="914278"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s>
</file>

<file path=ppt/slides/_rels/slide21.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タイトル 1"/>
          <p:cNvSpPr>
            <a:spLocks noGrp="1"/>
          </p:cNvSpPr>
          <p:nvPr>
            <p:ph type="ctrTitle"/>
          </p:nvPr>
        </p:nvSpPr>
        <p:spPr>
          <a:xfrm>
            <a:off x="1619250" y="2034763"/>
            <a:ext cx="7524750" cy="1470025"/>
          </a:xfrm>
        </p:spPr>
        <p:txBody>
          <a:bodyPr/>
          <a:lstStyle/>
          <a:p>
            <a:r>
              <a:rPr lang="ja-JP" altLang="en-US" sz="3200" dirty="0" smtClean="0"/>
              <a:t>広域緊急交通路沿道建築物の</a:t>
            </a:r>
            <a:r>
              <a:rPr lang="en-US" altLang="ja-JP" sz="3200" dirty="0" smtClean="0"/>
              <a:t/>
            </a:r>
            <a:br>
              <a:rPr lang="en-US" altLang="ja-JP" sz="3200" dirty="0" smtClean="0"/>
            </a:br>
            <a:r>
              <a:rPr lang="ja-JP" altLang="en-US" sz="3200" dirty="0" smtClean="0"/>
              <a:t>現状と今後の取組みについて</a:t>
            </a:r>
          </a:p>
        </p:txBody>
      </p:sp>
      <p:sp>
        <p:nvSpPr>
          <p:cNvPr id="2" name="スライド番号プレースホルダー 1"/>
          <p:cNvSpPr>
            <a:spLocks noGrp="1"/>
          </p:cNvSpPr>
          <p:nvPr>
            <p:ph type="sldNum" sz="quarter" idx="12"/>
          </p:nvPr>
        </p:nvSpPr>
        <p:spPr/>
        <p:txBody>
          <a:bodyPr/>
          <a:lstStyle/>
          <a:p>
            <a:pPr>
              <a:defRPr/>
            </a:pPr>
            <a:endParaRPr lang="en-US" altLang="ja-JP" dirty="0"/>
          </a:p>
        </p:txBody>
      </p:sp>
      <p:sp>
        <p:nvSpPr>
          <p:cNvPr id="6" name="正方形/長方形 5"/>
          <p:cNvSpPr/>
          <p:nvPr/>
        </p:nvSpPr>
        <p:spPr>
          <a:xfrm>
            <a:off x="7328460" y="493824"/>
            <a:ext cx="1313181" cy="584775"/>
          </a:xfrm>
          <a:prstGeom prst="rect">
            <a:avLst/>
          </a:prstGeom>
          <a:noFill/>
          <a:ln w="28575">
            <a:solidFill>
              <a:srgbClr val="1F497D"/>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28" tIns="45714" rIns="91428" bIns="45714" numCol="1" anchor="ctr" anchorCtr="0" compatLnSpc="1">
            <a:prstTxWarp prst="textNoShape">
              <a:avLst/>
            </a:prstTxWarp>
          </a:bodyPr>
          <a:lstStyle/>
          <a:p>
            <a:pPr algn="ctr" eaLnBrk="0" hangingPunct="0"/>
            <a:r>
              <a:rPr lang="ja-JP" altLang="en-US" sz="3200" smtClean="0">
                <a:solidFill>
                  <a:srgbClr val="1F497D"/>
                </a:solidFill>
                <a:latin typeface="+mj-lt"/>
                <a:ea typeface="+mj-ea"/>
                <a:cs typeface="+mj-cs"/>
              </a:rPr>
              <a:t>資料</a:t>
            </a:r>
            <a:r>
              <a:rPr lang="ja-JP" altLang="en-US" sz="3200" dirty="0">
                <a:solidFill>
                  <a:srgbClr val="1F497D"/>
                </a:solidFill>
                <a:latin typeface="+mj-lt"/>
                <a:ea typeface="+mj-ea"/>
                <a:cs typeface="+mj-cs"/>
              </a:rPr>
              <a:t>５</a:t>
            </a:r>
          </a:p>
        </p:txBody>
      </p:sp>
      <p:sp>
        <p:nvSpPr>
          <p:cNvPr id="7" name="サブタイトル 2"/>
          <p:cNvSpPr>
            <a:spLocks noGrp="1"/>
          </p:cNvSpPr>
          <p:nvPr>
            <p:ph type="subTitle" idx="1"/>
          </p:nvPr>
        </p:nvSpPr>
        <p:spPr>
          <a:xfrm>
            <a:off x="4028661" y="3886200"/>
            <a:ext cx="3743740" cy="1752600"/>
          </a:xfrm>
        </p:spPr>
        <p:txBody>
          <a:bodyPr/>
          <a:lstStyle/>
          <a:p>
            <a:pPr algn="l"/>
            <a:r>
              <a:rPr kumimoji="1" lang="ja-JP" altLang="en-US" sz="2400" dirty="0" smtClean="0"/>
              <a:t>１．概要</a:t>
            </a:r>
            <a:endParaRPr kumimoji="1" lang="en-US" altLang="ja-JP" sz="2400" dirty="0" smtClean="0"/>
          </a:p>
          <a:p>
            <a:pPr algn="l"/>
            <a:r>
              <a:rPr lang="ja-JP" altLang="en-US" sz="2400" dirty="0" smtClean="0"/>
              <a:t>２．現状の分析</a:t>
            </a:r>
            <a:endParaRPr lang="en-US" altLang="ja-JP" sz="2400" dirty="0" smtClean="0"/>
          </a:p>
          <a:p>
            <a:pPr algn="l"/>
            <a:r>
              <a:rPr kumimoji="1" lang="ja-JP" altLang="en-US" sz="2400" smtClean="0"/>
              <a:t>３．</a:t>
            </a:r>
            <a:r>
              <a:rPr lang="ja-JP" altLang="en-US" sz="2400" smtClean="0"/>
              <a:t>論点</a:t>
            </a:r>
            <a:endParaRPr kumimoji="1" lang="ja-JP" altLang="en-US" sz="24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pPr>
              <a:defRPr/>
            </a:pPr>
            <a:fld id="{718826F6-B698-4C1A-BEC1-9CA6F605F335}" type="slidenum">
              <a:rPr lang="en-US" altLang="ja-JP" smtClean="0"/>
              <a:pPr>
                <a:defRPr/>
              </a:pPr>
              <a:t>9</a:t>
            </a:fld>
            <a:endParaRPr lang="en-US" altLang="ja-JP"/>
          </a:p>
        </p:txBody>
      </p:sp>
      <p:sp>
        <p:nvSpPr>
          <p:cNvPr id="5" name="タイトル 1"/>
          <p:cNvSpPr>
            <a:spLocks noGrp="1"/>
          </p:cNvSpPr>
          <p:nvPr>
            <p:ph type="title"/>
          </p:nvPr>
        </p:nvSpPr>
        <p:spPr>
          <a:xfrm>
            <a:off x="0" y="304800"/>
            <a:ext cx="7594600" cy="404813"/>
          </a:xfrm>
        </p:spPr>
        <p:txBody>
          <a:bodyPr/>
          <a:lstStyle/>
          <a:p>
            <a:r>
              <a:rPr lang="ja-JP" altLang="en-US" dirty="0" smtClean="0"/>
              <a:t>２</a:t>
            </a:r>
            <a:r>
              <a:rPr kumimoji="1" lang="ja-JP" altLang="en-US" dirty="0" smtClean="0"/>
              <a:t>－３．税制優遇措置</a:t>
            </a:r>
            <a:r>
              <a:rPr kumimoji="1" lang="en-US" altLang="ja-JP" dirty="0" smtClean="0"/>
              <a:t>(2)</a:t>
            </a:r>
            <a:endParaRPr kumimoji="1" lang="ja-JP" altLang="en-US" dirty="0"/>
          </a:p>
        </p:txBody>
      </p:sp>
      <p:sp>
        <p:nvSpPr>
          <p:cNvPr id="6" name="Text Box 1233"/>
          <p:cNvSpPr txBox="1">
            <a:spLocks noChangeArrowheads="1"/>
          </p:cNvSpPr>
          <p:nvPr/>
        </p:nvSpPr>
        <p:spPr bwMode="auto">
          <a:xfrm>
            <a:off x="192551" y="888682"/>
            <a:ext cx="4493306" cy="362403"/>
          </a:xfrm>
          <a:prstGeom prst="rect">
            <a:avLst/>
          </a:prstGeom>
          <a:solidFill>
            <a:srgbClr val="E46C0A"/>
          </a:solidFill>
          <a:ln w="9525" cap="flat" cmpd="sng" algn="ctr">
            <a:noFill/>
            <a:prstDash val="solid"/>
            <a:headEnd/>
            <a:tailEnd/>
          </a:ln>
          <a:effectLst>
            <a:outerShdw blurRad="40000" dist="23000" dir="5400000" rotWithShape="0">
              <a:srgbClr val="000000">
                <a:alpha val="35000"/>
              </a:srgbClr>
            </a:outerShdw>
          </a:effectLst>
        </p:spPr>
        <p:txBody>
          <a:bodyPr wrap="square" lIns="84579" tIns="42289" rIns="84579" bIns="42289">
            <a:spAutoFit/>
          </a:bodyPr>
          <a:lstStyle/>
          <a:p>
            <a:pPr defTabSz="823170" fontAlgn="auto">
              <a:spcBef>
                <a:spcPct val="50000"/>
              </a:spcBef>
              <a:spcAft>
                <a:spcPts val="0"/>
              </a:spcAft>
              <a:defRPr/>
            </a:pPr>
            <a:r>
              <a:rPr lang="ja-JP" altLang="en-US" dirty="0" smtClean="0">
                <a:solidFill>
                  <a:schemeClr val="bg1"/>
                </a:solidFill>
                <a:latin typeface="HGP創英角ｺﾞｼｯｸUB" panose="020B0900000000000000" pitchFamily="50" charset="-128"/>
                <a:ea typeface="HGP創英角ｺﾞｼｯｸUB" panose="020B0900000000000000" pitchFamily="50" charset="-128"/>
              </a:rPr>
              <a:t>所得税の軽減措置（既存住宅の耐震化）</a:t>
            </a:r>
            <a:endParaRPr lang="ja-JP" altLang="en-US" dirty="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7" name="テキスト ボックス 6"/>
          <p:cNvSpPr txBox="1"/>
          <p:nvPr/>
        </p:nvSpPr>
        <p:spPr>
          <a:xfrm>
            <a:off x="361507" y="1306714"/>
            <a:ext cx="7985051" cy="338554"/>
          </a:xfrm>
          <a:prstGeom prst="rect">
            <a:avLst/>
          </a:prstGeom>
          <a:noFill/>
        </p:spPr>
        <p:txBody>
          <a:bodyPr wrap="square" rtlCol="0">
            <a:spAutoFit/>
          </a:bodyPr>
          <a:lstStyle/>
          <a:p>
            <a:r>
              <a:rPr kumimoji="1" lang="ja-JP" altLang="en-US" sz="1600" dirty="0" smtClean="0">
                <a:latin typeface="Meiryo UI" panose="020B0604030504040204" pitchFamily="50" charset="-128"/>
                <a:ea typeface="Meiryo UI" panose="020B0604030504040204" pitchFamily="50" charset="-128"/>
                <a:cs typeface="Meiryo UI" panose="020B0604030504040204" pitchFamily="50" charset="-128"/>
              </a:rPr>
              <a:t>対象</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600" dirty="0" smtClean="0">
                <a:latin typeface="Meiryo UI" panose="020B0604030504040204" pitchFamily="50" charset="-128"/>
                <a:ea typeface="Meiryo UI" panose="020B0604030504040204" pitchFamily="50" charset="-128"/>
                <a:cs typeface="Meiryo UI" panose="020B0604030504040204" pitchFamily="50" charset="-128"/>
              </a:rPr>
              <a:t>耐震改修が行われた住宅</a:t>
            </a:r>
            <a:endParaRPr lang="en-US" altLang="ja-JP" sz="1600"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8" name="テキスト ボックス 7"/>
          <p:cNvSpPr txBox="1"/>
          <p:nvPr/>
        </p:nvSpPr>
        <p:spPr>
          <a:xfrm>
            <a:off x="363779" y="1663834"/>
            <a:ext cx="7985051" cy="338554"/>
          </a:xfrm>
          <a:prstGeom prst="rect">
            <a:avLst/>
          </a:prstGeom>
          <a:noFill/>
        </p:spPr>
        <p:txBody>
          <a:bodyPr wrap="square" rtlCol="0">
            <a:spAutoFit/>
          </a:bodyPr>
          <a:lstStyle/>
          <a:p>
            <a:r>
              <a:rPr kumimoji="1" lang="ja-JP" altLang="en-US" sz="1600" dirty="0" smtClean="0">
                <a:latin typeface="Meiryo UI" panose="020B0604030504040204" pitchFamily="50" charset="-128"/>
                <a:ea typeface="Meiryo UI" panose="020B0604030504040204" pitchFamily="50" charset="-128"/>
                <a:cs typeface="Meiryo UI" panose="020B0604030504040204" pitchFamily="50" charset="-128"/>
              </a:rPr>
              <a:t>内容　　　　標準的な工事費用相当額の</a:t>
            </a:r>
            <a:r>
              <a:rPr kumimoji="1" lang="en-US" altLang="ja-JP" sz="1600" dirty="0" smtClean="0">
                <a:latin typeface="Meiryo UI" panose="020B0604030504040204" pitchFamily="50" charset="-128"/>
                <a:ea typeface="Meiryo UI" panose="020B0604030504040204" pitchFamily="50" charset="-128"/>
                <a:cs typeface="Meiryo UI" panose="020B0604030504040204" pitchFamily="50" charset="-128"/>
              </a:rPr>
              <a:t>10</a:t>
            </a:r>
            <a:r>
              <a:rPr kumimoji="1" lang="ja-JP" altLang="en-US" sz="1600" dirty="0" smtClean="0">
                <a:latin typeface="Meiryo UI" panose="020B0604030504040204" pitchFamily="50" charset="-128"/>
                <a:ea typeface="Meiryo UI" panose="020B0604030504040204" pitchFamily="50" charset="-128"/>
                <a:cs typeface="Meiryo UI" panose="020B0604030504040204" pitchFamily="50" charset="-128"/>
              </a:rPr>
              <a:t>％又は上限</a:t>
            </a:r>
            <a:r>
              <a:rPr kumimoji="1" lang="en-US" altLang="ja-JP" sz="1600" dirty="0" smtClean="0">
                <a:latin typeface="Meiryo UI" panose="020B0604030504040204" pitchFamily="50" charset="-128"/>
                <a:ea typeface="Meiryo UI" panose="020B0604030504040204" pitchFamily="50" charset="-128"/>
                <a:cs typeface="Meiryo UI" panose="020B0604030504040204" pitchFamily="50" charset="-128"/>
              </a:rPr>
              <a:t>25</a:t>
            </a:r>
            <a:r>
              <a:rPr kumimoji="1" lang="ja-JP" altLang="en-US" sz="1600" dirty="0" smtClean="0">
                <a:latin typeface="Meiryo UI" panose="020B0604030504040204" pitchFamily="50" charset="-128"/>
                <a:ea typeface="Meiryo UI" panose="020B0604030504040204" pitchFamily="50" charset="-128"/>
                <a:cs typeface="Meiryo UI" panose="020B0604030504040204" pitchFamily="50" charset="-128"/>
              </a:rPr>
              <a:t>万円が、所得税額から控除できる</a:t>
            </a:r>
            <a:endParaRPr lang="ja-JP" altLang="en-US" sz="16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テキスト ボックス 8"/>
          <p:cNvSpPr txBox="1"/>
          <p:nvPr/>
        </p:nvSpPr>
        <p:spPr>
          <a:xfrm>
            <a:off x="352403" y="2034602"/>
            <a:ext cx="7985051" cy="338554"/>
          </a:xfrm>
          <a:prstGeom prst="rect">
            <a:avLst/>
          </a:prstGeom>
          <a:noFill/>
        </p:spPr>
        <p:txBody>
          <a:bodyPr wrap="square" rtlCol="0">
            <a:spAutoFit/>
          </a:bodyPr>
          <a:lstStyle/>
          <a:p>
            <a:r>
              <a:rPr kumimoji="1" lang="ja-JP" altLang="en-US" sz="1600" dirty="0" smtClean="0">
                <a:latin typeface="Meiryo UI" panose="020B0604030504040204" pitchFamily="50" charset="-128"/>
                <a:ea typeface="Meiryo UI" panose="020B0604030504040204" pitchFamily="50" charset="-128"/>
                <a:cs typeface="Meiryo UI" panose="020B0604030504040204" pitchFamily="50" charset="-128"/>
              </a:rPr>
              <a:t>適用期限　 平成</a:t>
            </a:r>
            <a:r>
              <a:rPr kumimoji="1" lang="en-US" altLang="ja-JP" sz="1600" dirty="0" smtClean="0">
                <a:latin typeface="Meiryo UI" panose="020B0604030504040204" pitchFamily="50" charset="-128"/>
                <a:ea typeface="Meiryo UI" panose="020B0604030504040204" pitchFamily="50" charset="-128"/>
                <a:cs typeface="Meiryo UI" panose="020B0604030504040204" pitchFamily="50" charset="-128"/>
              </a:rPr>
              <a:t>33</a:t>
            </a:r>
            <a:r>
              <a:rPr kumimoji="1" lang="ja-JP" altLang="en-US" sz="1600" dirty="0" smtClean="0">
                <a:latin typeface="Meiryo UI" panose="020B0604030504040204" pitchFamily="50" charset="-128"/>
                <a:ea typeface="Meiryo UI" panose="020B0604030504040204" pitchFamily="50" charset="-128"/>
                <a:cs typeface="Meiryo UI" panose="020B0604030504040204" pitchFamily="50" charset="-128"/>
              </a:rPr>
              <a:t>年</a:t>
            </a:r>
            <a:r>
              <a:rPr kumimoji="1" lang="en-US" altLang="ja-JP" sz="1600" dirty="0" smtClean="0">
                <a:latin typeface="Meiryo UI" panose="020B0604030504040204" pitchFamily="50" charset="-128"/>
                <a:ea typeface="Meiryo UI" panose="020B0604030504040204" pitchFamily="50" charset="-128"/>
                <a:cs typeface="Meiryo UI" panose="020B0604030504040204" pitchFamily="50" charset="-128"/>
              </a:rPr>
              <a:t>12</a:t>
            </a:r>
            <a:r>
              <a:rPr kumimoji="1" lang="ja-JP" altLang="en-US" sz="1600" dirty="0" smtClean="0">
                <a:latin typeface="Meiryo UI" panose="020B0604030504040204" pitchFamily="50" charset="-128"/>
                <a:ea typeface="Meiryo UI" panose="020B0604030504040204" pitchFamily="50" charset="-128"/>
                <a:cs typeface="Meiryo UI" panose="020B0604030504040204" pitchFamily="50" charset="-128"/>
              </a:rPr>
              <a:t>月</a:t>
            </a:r>
            <a:r>
              <a:rPr kumimoji="1" lang="en-US" altLang="ja-JP" sz="1600" dirty="0" smtClean="0">
                <a:latin typeface="Meiryo UI" panose="020B0604030504040204" pitchFamily="50" charset="-128"/>
                <a:ea typeface="Meiryo UI" panose="020B0604030504040204" pitchFamily="50" charset="-128"/>
                <a:cs typeface="Meiryo UI" panose="020B0604030504040204" pitchFamily="50" charset="-128"/>
              </a:rPr>
              <a:t>31</a:t>
            </a:r>
            <a:r>
              <a:rPr kumimoji="1" lang="ja-JP" altLang="en-US" sz="1600" dirty="0" smtClean="0">
                <a:latin typeface="Meiryo UI" panose="020B0604030504040204" pitchFamily="50" charset="-128"/>
                <a:ea typeface="Meiryo UI" panose="020B0604030504040204" pitchFamily="50" charset="-128"/>
                <a:cs typeface="Meiryo UI" panose="020B0604030504040204" pitchFamily="50" charset="-128"/>
              </a:rPr>
              <a:t>日</a:t>
            </a:r>
            <a:endParaRPr kumimoji="1" lang="en-US" altLang="ja-JP" sz="1600"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Text Box 1233"/>
          <p:cNvSpPr txBox="1">
            <a:spLocks noChangeArrowheads="1"/>
          </p:cNvSpPr>
          <p:nvPr/>
        </p:nvSpPr>
        <p:spPr bwMode="auto">
          <a:xfrm>
            <a:off x="181173" y="2545336"/>
            <a:ext cx="7226792" cy="362403"/>
          </a:xfrm>
          <a:prstGeom prst="rect">
            <a:avLst/>
          </a:prstGeom>
          <a:solidFill>
            <a:srgbClr val="E46C0A"/>
          </a:solidFill>
          <a:ln w="9525" cap="flat" cmpd="sng" algn="ctr">
            <a:noFill/>
            <a:prstDash val="solid"/>
            <a:headEnd/>
            <a:tailEnd/>
          </a:ln>
          <a:effectLst>
            <a:outerShdw blurRad="40000" dist="23000" dir="5400000" rotWithShape="0">
              <a:srgbClr val="000000">
                <a:alpha val="35000"/>
              </a:srgbClr>
            </a:outerShdw>
          </a:effectLst>
        </p:spPr>
        <p:txBody>
          <a:bodyPr wrap="square" lIns="84579" tIns="42289" rIns="84579" bIns="42289">
            <a:spAutoFit/>
          </a:bodyPr>
          <a:lstStyle/>
          <a:p>
            <a:pPr defTabSz="823170" fontAlgn="auto">
              <a:spcBef>
                <a:spcPct val="50000"/>
              </a:spcBef>
              <a:spcAft>
                <a:spcPts val="0"/>
              </a:spcAft>
              <a:defRPr/>
            </a:pPr>
            <a:r>
              <a:rPr lang="ja-JP" altLang="en-US" dirty="0" smtClean="0">
                <a:solidFill>
                  <a:schemeClr val="bg1"/>
                </a:solidFill>
                <a:latin typeface="HGP創英角ｺﾞｼｯｸUB" panose="020B0900000000000000" pitchFamily="50" charset="-128"/>
                <a:ea typeface="HGP創英角ｺﾞｼｯｸUB" panose="020B0900000000000000" pitchFamily="50" charset="-128"/>
              </a:rPr>
              <a:t>所得税・法人税の軽減措置（耐震診断義務化建築物</a:t>
            </a:r>
            <a:r>
              <a:rPr lang="ja-JP" altLang="en-US" dirty="0" smtClean="0">
                <a:solidFill>
                  <a:schemeClr val="bg1"/>
                </a:solidFill>
              </a:rPr>
              <a:t>）</a:t>
            </a:r>
            <a:endParaRPr lang="ja-JP" altLang="en-US" dirty="0">
              <a:solidFill>
                <a:schemeClr val="bg1"/>
              </a:solidFill>
            </a:endParaRPr>
          </a:p>
        </p:txBody>
      </p:sp>
      <p:sp>
        <p:nvSpPr>
          <p:cNvPr id="11" name="テキスト ボックス 10"/>
          <p:cNvSpPr txBox="1"/>
          <p:nvPr/>
        </p:nvSpPr>
        <p:spPr>
          <a:xfrm>
            <a:off x="350131" y="2987118"/>
            <a:ext cx="7985051" cy="584775"/>
          </a:xfrm>
          <a:prstGeom prst="rect">
            <a:avLst/>
          </a:prstGeom>
          <a:noFill/>
        </p:spPr>
        <p:txBody>
          <a:bodyPr wrap="square" rtlCol="0">
            <a:spAutoFit/>
          </a:bodyPr>
          <a:lstStyle/>
          <a:p>
            <a:r>
              <a:rPr kumimoji="1" lang="ja-JP" altLang="en-US" sz="1600" dirty="0" smtClean="0">
                <a:latin typeface="Meiryo UI" panose="020B0604030504040204" pitchFamily="50" charset="-128"/>
                <a:ea typeface="Meiryo UI" panose="020B0604030504040204" pitchFamily="50" charset="-128"/>
                <a:cs typeface="Meiryo UI" panose="020B0604030504040204" pitchFamily="50" charset="-128"/>
              </a:rPr>
              <a:t>対象</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　　　　</a:t>
            </a:r>
            <a:r>
              <a:rPr lang="zh-TW" altLang="en-US" sz="1600" dirty="0">
                <a:latin typeface="Meiryo UI" panose="020B0604030504040204" pitchFamily="50" charset="-128"/>
                <a:ea typeface="Meiryo UI" panose="020B0604030504040204" pitchFamily="50" charset="-128"/>
                <a:cs typeface="Meiryo UI" panose="020B0604030504040204" pitchFamily="50" charset="-128"/>
              </a:rPr>
              <a:t>大規模建築物</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又は</a:t>
            </a:r>
            <a:r>
              <a:rPr lang="zh-TW" altLang="en-US" sz="1600" dirty="0">
                <a:latin typeface="Meiryo UI" panose="020B0604030504040204" pitchFamily="50" charset="-128"/>
                <a:ea typeface="Meiryo UI" panose="020B0604030504040204" pitchFamily="50" charset="-128"/>
                <a:cs typeface="Meiryo UI" panose="020B0604030504040204" pitchFamily="50" charset="-128"/>
              </a:rPr>
              <a:t>広域緊急交通路沿道建築物</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の</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事業者で</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16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　　　　　　　 耐震</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診断結果の報告を平成</a:t>
            </a:r>
            <a:r>
              <a:rPr lang="en-US" altLang="ja-JP" sz="1600" dirty="0">
                <a:latin typeface="Meiryo UI" panose="020B0604030504040204" pitchFamily="50" charset="-128"/>
                <a:ea typeface="Meiryo UI" panose="020B0604030504040204" pitchFamily="50" charset="-128"/>
                <a:cs typeface="Meiryo UI" panose="020B0604030504040204" pitchFamily="50" charset="-128"/>
              </a:rPr>
              <a:t>27</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年３月</a:t>
            </a:r>
            <a:r>
              <a:rPr lang="en-US" altLang="ja-JP" sz="1600" dirty="0">
                <a:latin typeface="Meiryo UI" panose="020B0604030504040204" pitchFamily="50" charset="-128"/>
                <a:ea typeface="Meiryo UI" panose="020B0604030504040204" pitchFamily="50" charset="-128"/>
                <a:cs typeface="Meiryo UI" panose="020B0604030504040204" pitchFamily="50" charset="-128"/>
              </a:rPr>
              <a:t>31</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日までに</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行った</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もの</a:t>
            </a:r>
            <a:endParaRPr lang="zh-TW" altLang="en-US" sz="16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テキスト ボックス 11"/>
          <p:cNvSpPr txBox="1"/>
          <p:nvPr/>
        </p:nvSpPr>
        <p:spPr>
          <a:xfrm>
            <a:off x="352403" y="3617198"/>
            <a:ext cx="7985051" cy="584775"/>
          </a:xfrm>
          <a:prstGeom prst="rect">
            <a:avLst/>
          </a:prstGeom>
          <a:noFill/>
        </p:spPr>
        <p:txBody>
          <a:bodyPr wrap="square" rtlCol="0">
            <a:spAutoFit/>
          </a:bodyPr>
          <a:lstStyle/>
          <a:p>
            <a:r>
              <a:rPr kumimoji="1" lang="ja-JP" altLang="en-US" sz="1600" dirty="0" smtClean="0">
                <a:latin typeface="Meiryo UI" panose="020B0604030504040204" pitchFamily="50" charset="-128"/>
                <a:ea typeface="Meiryo UI" panose="020B0604030504040204" pitchFamily="50" charset="-128"/>
                <a:cs typeface="Meiryo UI" panose="020B0604030504040204" pitchFamily="50" charset="-128"/>
              </a:rPr>
              <a:t>内容　　　　</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耐震改修により取得等をする建築物の部分について、その取得価額の</a:t>
            </a:r>
            <a:r>
              <a:rPr lang="en-US" altLang="ja-JP" sz="1600" dirty="0">
                <a:latin typeface="Meiryo UI" panose="020B0604030504040204" pitchFamily="50" charset="-128"/>
                <a:ea typeface="Meiryo UI" panose="020B0604030504040204" pitchFamily="50" charset="-128"/>
                <a:cs typeface="Meiryo UI" panose="020B0604030504040204" pitchFamily="50" charset="-128"/>
              </a:rPr>
              <a:t>25</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の</a:t>
            </a:r>
            <a:endParaRPr lang="en-US" altLang="ja-JP" sz="1600" dirty="0" smtClean="0">
              <a:latin typeface="Meiryo UI" panose="020B0604030504040204" pitchFamily="50" charset="-128"/>
              <a:ea typeface="Meiryo UI" panose="020B0604030504040204" pitchFamily="50" charset="-128"/>
              <a:cs typeface="Meiryo UI" panose="020B0604030504040204" pitchFamily="50" charset="-128"/>
            </a:endParaRPr>
          </a:p>
          <a:p>
            <a:r>
              <a:rPr lang="en-US" altLang="ja-JP" sz="16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6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特別償却</a:t>
            </a:r>
            <a:endParaRPr lang="ja-JP" altLang="en-US" sz="16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3" name="テキスト ボックス 12"/>
          <p:cNvSpPr txBox="1"/>
          <p:nvPr/>
        </p:nvSpPr>
        <p:spPr>
          <a:xfrm>
            <a:off x="341027" y="4219982"/>
            <a:ext cx="7985051" cy="338554"/>
          </a:xfrm>
          <a:prstGeom prst="rect">
            <a:avLst/>
          </a:prstGeom>
          <a:noFill/>
        </p:spPr>
        <p:txBody>
          <a:bodyPr wrap="square" rtlCol="0">
            <a:spAutoFit/>
          </a:bodyPr>
          <a:lstStyle/>
          <a:p>
            <a:r>
              <a:rPr kumimoji="1" lang="ja-JP" altLang="en-US" sz="1600" dirty="0" smtClean="0">
                <a:latin typeface="Meiryo UI" panose="020B0604030504040204" pitchFamily="50" charset="-128"/>
                <a:ea typeface="Meiryo UI" panose="020B0604030504040204" pitchFamily="50" charset="-128"/>
                <a:cs typeface="Meiryo UI" panose="020B0604030504040204" pitchFamily="50" charset="-128"/>
              </a:rPr>
              <a:t>適用期限　</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平成</a:t>
            </a:r>
            <a:r>
              <a:rPr lang="en-US" altLang="ja-JP" sz="1600" dirty="0">
                <a:latin typeface="Meiryo UI" panose="020B0604030504040204" pitchFamily="50" charset="-128"/>
                <a:ea typeface="Meiryo UI" panose="020B0604030504040204" pitchFamily="50" charset="-128"/>
                <a:cs typeface="Meiryo UI" panose="020B0604030504040204" pitchFamily="50" charset="-128"/>
              </a:rPr>
              <a:t>26</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600" dirty="0">
                <a:latin typeface="Meiryo UI" panose="020B0604030504040204" pitchFamily="50" charset="-128"/>
                <a:ea typeface="Meiryo UI" panose="020B0604030504040204" pitchFamily="50" charset="-128"/>
                <a:cs typeface="Meiryo UI" panose="020B0604030504040204" pitchFamily="50" charset="-128"/>
              </a:rPr>
              <a:t>4</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月</a:t>
            </a:r>
            <a:r>
              <a:rPr lang="en-US" altLang="ja-JP" sz="1600" dirty="0">
                <a:latin typeface="Meiryo UI" panose="020B0604030504040204" pitchFamily="50" charset="-128"/>
                <a:ea typeface="Meiryo UI" panose="020B0604030504040204" pitchFamily="50" charset="-128"/>
                <a:cs typeface="Meiryo UI" panose="020B0604030504040204" pitchFamily="50" charset="-128"/>
              </a:rPr>
              <a:t>1</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日からその報告を行った日以後５年を経過する日まで</a:t>
            </a:r>
            <a:endParaRPr kumimoji="1" lang="en-US" altLang="ja-JP" sz="1600"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14" name="Text Box 1233"/>
          <p:cNvSpPr txBox="1">
            <a:spLocks noChangeArrowheads="1"/>
          </p:cNvSpPr>
          <p:nvPr/>
        </p:nvSpPr>
        <p:spPr bwMode="auto">
          <a:xfrm>
            <a:off x="192552" y="4735945"/>
            <a:ext cx="4493306" cy="362403"/>
          </a:xfrm>
          <a:prstGeom prst="rect">
            <a:avLst/>
          </a:prstGeom>
          <a:solidFill>
            <a:srgbClr val="E46C0A"/>
          </a:solidFill>
          <a:ln w="9525" cap="flat" cmpd="sng" algn="ctr">
            <a:noFill/>
            <a:prstDash val="solid"/>
            <a:headEnd/>
            <a:tailEnd/>
          </a:ln>
          <a:effectLst>
            <a:outerShdw blurRad="40000" dist="23000" dir="5400000" rotWithShape="0">
              <a:srgbClr val="000000">
                <a:alpha val="35000"/>
              </a:srgbClr>
            </a:outerShdw>
          </a:effectLst>
        </p:spPr>
        <p:txBody>
          <a:bodyPr wrap="square" lIns="84579" tIns="42289" rIns="84579" bIns="42289">
            <a:spAutoFit/>
          </a:bodyPr>
          <a:lstStyle/>
          <a:p>
            <a:pPr defTabSz="823170" fontAlgn="auto">
              <a:spcBef>
                <a:spcPct val="50000"/>
              </a:spcBef>
              <a:spcAft>
                <a:spcPts val="0"/>
              </a:spcAft>
              <a:defRPr/>
            </a:pPr>
            <a:r>
              <a:rPr lang="ja-JP" altLang="en-US" dirty="0" smtClean="0">
                <a:solidFill>
                  <a:schemeClr val="bg1"/>
                </a:solidFill>
                <a:latin typeface="+mj-ea"/>
                <a:ea typeface="+mj-ea"/>
              </a:rPr>
              <a:t>所得税の軽減措置（住宅ローン減税）</a:t>
            </a:r>
            <a:endParaRPr lang="ja-JP" altLang="en-US" dirty="0">
              <a:solidFill>
                <a:schemeClr val="bg1"/>
              </a:solidFill>
              <a:latin typeface="+mj-ea"/>
              <a:ea typeface="+mj-ea"/>
            </a:endParaRPr>
          </a:p>
        </p:txBody>
      </p:sp>
      <p:sp>
        <p:nvSpPr>
          <p:cNvPr id="15" name="テキスト ボックス 14"/>
          <p:cNvSpPr txBox="1"/>
          <p:nvPr/>
        </p:nvSpPr>
        <p:spPr>
          <a:xfrm>
            <a:off x="361509" y="5189602"/>
            <a:ext cx="7985051" cy="338554"/>
          </a:xfrm>
          <a:prstGeom prst="rect">
            <a:avLst/>
          </a:prstGeom>
          <a:noFill/>
        </p:spPr>
        <p:txBody>
          <a:bodyPr wrap="square" rtlCol="0">
            <a:spAutoFit/>
          </a:bodyPr>
          <a:lstStyle/>
          <a:p>
            <a:r>
              <a:rPr kumimoji="1" lang="ja-JP" altLang="en-US" sz="1600" dirty="0" smtClean="0">
                <a:latin typeface="Meiryo UI" panose="020B0604030504040204" pitchFamily="50" charset="-128"/>
                <a:ea typeface="Meiryo UI" panose="020B0604030504040204" pitchFamily="50" charset="-128"/>
                <a:cs typeface="Meiryo UI" panose="020B0604030504040204" pitchFamily="50" charset="-128"/>
              </a:rPr>
              <a:t>対象　　　　現行の耐震基準に適合させるための工事で、</a:t>
            </a:r>
            <a:r>
              <a:rPr kumimoji="1" lang="en-US" altLang="ja-JP" sz="1600" dirty="0" smtClean="0">
                <a:latin typeface="Meiryo UI" panose="020B0604030504040204" pitchFamily="50" charset="-128"/>
                <a:ea typeface="Meiryo UI" panose="020B0604030504040204" pitchFamily="50" charset="-128"/>
                <a:cs typeface="Meiryo UI" panose="020B0604030504040204" pitchFamily="50" charset="-128"/>
              </a:rPr>
              <a:t>100</a:t>
            </a:r>
            <a:r>
              <a:rPr kumimoji="1" lang="ja-JP" altLang="en-US" sz="1600" dirty="0" smtClean="0">
                <a:latin typeface="Meiryo UI" panose="020B0604030504040204" pitchFamily="50" charset="-128"/>
                <a:ea typeface="Meiryo UI" panose="020B0604030504040204" pitchFamily="50" charset="-128"/>
                <a:cs typeface="Meiryo UI" panose="020B0604030504040204" pitchFamily="50" charset="-128"/>
              </a:rPr>
              <a:t>万円以上の工事</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　　　　</a:t>
            </a:r>
            <a:endParaRPr lang="zh-TW" altLang="en-US" sz="16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6" name="テキスト ボックス 15"/>
          <p:cNvSpPr txBox="1"/>
          <p:nvPr/>
        </p:nvSpPr>
        <p:spPr>
          <a:xfrm>
            <a:off x="363781" y="5574018"/>
            <a:ext cx="7985051" cy="584775"/>
          </a:xfrm>
          <a:prstGeom prst="rect">
            <a:avLst/>
          </a:prstGeom>
          <a:noFill/>
        </p:spPr>
        <p:txBody>
          <a:bodyPr wrap="square" rtlCol="0">
            <a:spAutoFit/>
          </a:bodyPr>
          <a:lstStyle/>
          <a:p>
            <a:r>
              <a:rPr kumimoji="1" lang="ja-JP" altLang="en-US" sz="1600" dirty="0" smtClean="0">
                <a:latin typeface="Meiryo UI" panose="020B0604030504040204" pitchFamily="50" charset="-128"/>
                <a:ea typeface="Meiryo UI" panose="020B0604030504040204" pitchFamily="50" charset="-128"/>
                <a:cs typeface="Meiryo UI" panose="020B0604030504040204" pitchFamily="50" charset="-128"/>
              </a:rPr>
              <a:t>内容　　　　</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耐震改修工事を行い、平成</a:t>
            </a:r>
            <a:r>
              <a:rPr lang="en-US" altLang="ja-JP" sz="1600" dirty="0">
                <a:latin typeface="Meiryo UI" panose="020B0604030504040204" pitchFamily="50" charset="-128"/>
                <a:ea typeface="Meiryo UI" panose="020B0604030504040204" pitchFamily="50" charset="-128"/>
                <a:cs typeface="Meiryo UI" panose="020B0604030504040204" pitchFamily="50" charset="-128"/>
              </a:rPr>
              <a:t>33</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600" dirty="0">
                <a:latin typeface="Meiryo UI" panose="020B0604030504040204" pitchFamily="50" charset="-128"/>
                <a:ea typeface="Meiryo UI" panose="020B0604030504040204" pitchFamily="50" charset="-128"/>
                <a:cs typeface="Meiryo UI" panose="020B0604030504040204" pitchFamily="50" charset="-128"/>
              </a:rPr>
              <a:t>12</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月</a:t>
            </a:r>
            <a:r>
              <a:rPr lang="en-US" altLang="ja-JP" sz="1600" dirty="0">
                <a:latin typeface="Meiryo UI" panose="020B0604030504040204" pitchFamily="50" charset="-128"/>
                <a:ea typeface="Meiryo UI" panose="020B0604030504040204" pitchFamily="50" charset="-128"/>
                <a:cs typeface="Meiryo UI" panose="020B0604030504040204" pitchFamily="50" charset="-128"/>
              </a:rPr>
              <a:t>31</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日までに自己居住用の用に供した</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場合</a:t>
            </a:r>
            <a:endParaRPr lang="en-US" altLang="ja-JP" sz="1600"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600" dirty="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600" dirty="0" smtClean="0">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600" dirty="0" smtClean="0">
                <a:latin typeface="Meiryo UI" panose="020B0604030504040204" pitchFamily="50" charset="-128"/>
                <a:ea typeface="Meiryo UI" panose="020B0604030504040204" pitchFamily="50" charset="-128"/>
                <a:cs typeface="Meiryo UI" panose="020B0604030504040204" pitchFamily="50" charset="-128"/>
              </a:rPr>
              <a:t>10</a:t>
            </a:r>
            <a:r>
              <a:rPr kumimoji="1" lang="ja-JP" altLang="en-US" sz="1600" dirty="0" smtClean="0">
                <a:latin typeface="Meiryo UI" panose="020B0604030504040204" pitchFamily="50" charset="-128"/>
                <a:ea typeface="Meiryo UI" panose="020B0604030504040204" pitchFamily="50" charset="-128"/>
                <a:cs typeface="Meiryo UI" panose="020B0604030504040204" pitchFamily="50" charset="-128"/>
              </a:rPr>
              <a:t>年間、ローン残高の１％を所得税から控除</a:t>
            </a:r>
            <a:endParaRPr lang="ja-JP" altLang="en-US" sz="16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7" name="テキスト ボックス 16"/>
          <p:cNvSpPr txBox="1"/>
          <p:nvPr/>
        </p:nvSpPr>
        <p:spPr>
          <a:xfrm>
            <a:off x="352405" y="6190450"/>
            <a:ext cx="7985051" cy="338554"/>
          </a:xfrm>
          <a:prstGeom prst="rect">
            <a:avLst/>
          </a:prstGeom>
          <a:noFill/>
        </p:spPr>
        <p:txBody>
          <a:bodyPr wrap="square" rtlCol="0">
            <a:spAutoFit/>
          </a:bodyPr>
          <a:lstStyle/>
          <a:p>
            <a:r>
              <a:rPr kumimoji="1" lang="ja-JP" altLang="en-US" sz="1600" dirty="0" smtClean="0">
                <a:latin typeface="Meiryo UI" panose="020B0604030504040204" pitchFamily="50" charset="-128"/>
                <a:ea typeface="Meiryo UI" panose="020B0604030504040204" pitchFamily="50" charset="-128"/>
                <a:cs typeface="Meiryo UI" panose="020B0604030504040204" pitchFamily="50" charset="-128"/>
              </a:rPr>
              <a:t>適用期限　</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平成</a:t>
            </a:r>
            <a:r>
              <a:rPr lang="en-US" altLang="ja-JP" sz="1600" dirty="0">
                <a:latin typeface="Meiryo UI" panose="020B0604030504040204" pitchFamily="50" charset="-128"/>
                <a:ea typeface="Meiryo UI" panose="020B0604030504040204" pitchFamily="50" charset="-128"/>
                <a:cs typeface="Meiryo UI" panose="020B0604030504040204" pitchFamily="50" charset="-128"/>
              </a:rPr>
              <a:t>33</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600" dirty="0">
                <a:latin typeface="Meiryo UI" panose="020B0604030504040204" pitchFamily="50" charset="-128"/>
                <a:ea typeface="Meiryo UI" panose="020B0604030504040204" pitchFamily="50" charset="-128"/>
                <a:cs typeface="Meiryo UI" panose="020B0604030504040204" pitchFamily="50" charset="-128"/>
              </a:rPr>
              <a:t>12</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月</a:t>
            </a:r>
            <a:r>
              <a:rPr lang="en-US" altLang="ja-JP" sz="1600" dirty="0">
                <a:latin typeface="Meiryo UI" panose="020B0604030504040204" pitchFamily="50" charset="-128"/>
                <a:ea typeface="Meiryo UI" panose="020B0604030504040204" pitchFamily="50" charset="-128"/>
                <a:cs typeface="Meiryo UI" panose="020B0604030504040204" pitchFamily="50" charset="-128"/>
              </a:rPr>
              <a:t>31</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日</a:t>
            </a:r>
          </a:p>
        </p:txBody>
      </p:sp>
    </p:spTree>
    <p:extLst>
      <p:ext uri="{BB962C8B-B14F-4D97-AF65-F5344CB8AC3E}">
        <p14:creationId xmlns:p14="http://schemas.microsoft.com/office/powerpoint/2010/main" val="52534305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304800"/>
            <a:ext cx="7594600" cy="404813"/>
          </a:xfrm>
        </p:spPr>
        <p:txBody>
          <a:bodyPr/>
          <a:lstStyle/>
          <a:p>
            <a:r>
              <a:rPr lang="ja-JP" altLang="en-US" dirty="0" smtClean="0"/>
              <a:t>２</a:t>
            </a:r>
            <a:r>
              <a:rPr kumimoji="1" lang="ja-JP" altLang="en-US" dirty="0" smtClean="0"/>
              <a:t>－４．</a:t>
            </a:r>
            <a:r>
              <a:rPr lang="ja-JP" altLang="en-US" dirty="0" smtClean="0"/>
              <a:t>大阪府の取組み</a:t>
            </a:r>
            <a:r>
              <a:rPr lang="en-US" altLang="ja-JP" dirty="0" smtClean="0"/>
              <a:t>(1)</a:t>
            </a:r>
            <a:endParaRPr kumimoji="1" lang="ja-JP" altLang="en-US" dirty="0"/>
          </a:p>
        </p:txBody>
      </p:sp>
      <p:sp>
        <p:nvSpPr>
          <p:cNvPr id="11" name="Text Box 1233"/>
          <p:cNvSpPr txBox="1">
            <a:spLocks noChangeArrowheads="1"/>
          </p:cNvSpPr>
          <p:nvPr/>
        </p:nvSpPr>
        <p:spPr bwMode="auto">
          <a:xfrm>
            <a:off x="192551" y="1095859"/>
            <a:ext cx="4493306" cy="362403"/>
          </a:xfrm>
          <a:prstGeom prst="rect">
            <a:avLst/>
          </a:prstGeom>
          <a:solidFill>
            <a:srgbClr val="E46C0A"/>
          </a:solidFill>
          <a:ln w="9525" cap="flat" cmpd="sng" algn="ctr">
            <a:noFill/>
            <a:prstDash val="solid"/>
            <a:headEnd/>
            <a:tailEnd/>
          </a:ln>
          <a:effectLst>
            <a:outerShdw blurRad="40000" dist="23000" dir="5400000" rotWithShape="0">
              <a:srgbClr val="000000">
                <a:alpha val="35000"/>
              </a:srgbClr>
            </a:outerShdw>
          </a:effectLst>
        </p:spPr>
        <p:txBody>
          <a:bodyPr wrap="square" lIns="84579" tIns="42289" rIns="84579" bIns="42289">
            <a:spAutoFit/>
          </a:bodyPr>
          <a:lstStyle/>
          <a:p>
            <a:pPr defTabSz="823170" fontAlgn="auto">
              <a:spcBef>
                <a:spcPct val="50000"/>
              </a:spcBef>
              <a:spcAft>
                <a:spcPts val="0"/>
              </a:spcAft>
              <a:defRPr/>
            </a:pPr>
            <a:r>
              <a:rPr kumimoji="0" lang="ja-JP" altLang="en-US" kern="0" spc="-150" dirty="0">
                <a:solidFill>
                  <a:sysClr val="window" lastClr="FFFFFF"/>
                </a:solidFill>
                <a:latin typeface="HGP創英角ｺﾞｼｯｸUB" pitchFamily="50" charset="-128"/>
                <a:ea typeface="HGP創英角ｺﾞｼｯｸUB" pitchFamily="50" charset="-128"/>
              </a:rPr>
              <a:t>耐震</a:t>
            </a:r>
            <a:r>
              <a:rPr kumimoji="0" lang="ja-JP" altLang="en-US" kern="0" spc="-150" dirty="0" smtClean="0">
                <a:solidFill>
                  <a:sysClr val="window" lastClr="FFFFFF"/>
                </a:solidFill>
                <a:latin typeface="HGP創英角ｺﾞｼｯｸUB" pitchFamily="50" charset="-128"/>
                <a:ea typeface="HGP創英角ｺﾞｼｯｸUB" pitchFamily="50" charset="-128"/>
              </a:rPr>
              <a:t>診断に関する取組み</a:t>
            </a:r>
            <a:endParaRPr lang="ja-JP" altLang="en-US" dirty="0">
              <a:solidFill>
                <a:schemeClr val="bg1"/>
              </a:solidFill>
            </a:endParaRPr>
          </a:p>
        </p:txBody>
      </p:sp>
      <p:sp>
        <p:nvSpPr>
          <p:cNvPr id="3" name="スライド番号プレースホルダー 2"/>
          <p:cNvSpPr>
            <a:spLocks noGrp="1"/>
          </p:cNvSpPr>
          <p:nvPr>
            <p:ph type="sldNum" sz="quarter" idx="12"/>
          </p:nvPr>
        </p:nvSpPr>
        <p:spPr/>
        <p:txBody>
          <a:bodyPr/>
          <a:lstStyle/>
          <a:p>
            <a:pPr>
              <a:defRPr/>
            </a:pPr>
            <a:fld id="{718826F6-B698-4C1A-BEC1-9CA6F605F335}" type="slidenum">
              <a:rPr lang="en-US" altLang="ja-JP" smtClean="0"/>
              <a:pPr>
                <a:defRPr/>
              </a:pPr>
              <a:t>10</a:t>
            </a:fld>
            <a:endParaRPr lang="en-US" altLang="ja-JP"/>
          </a:p>
        </p:txBody>
      </p:sp>
      <p:sp>
        <p:nvSpPr>
          <p:cNvPr id="4" name="テキスト ボックス 3"/>
          <p:cNvSpPr txBox="1"/>
          <p:nvPr/>
        </p:nvSpPr>
        <p:spPr>
          <a:xfrm>
            <a:off x="361507" y="1513891"/>
            <a:ext cx="7985051" cy="646331"/>
          </a:xfrm>
          <a:prstGeom prst="rect">
            <a:avLst/>
          </a:prstGeom>
          <a:noFill/>
        </p:spPr>
        <p:txBody>
          <a:bodyPr wrap="square" rtlCol="0">
            <a:spAutoFit/>
          </a:bodyPr>
          <a:lstStyle/>
          <a:p>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○全所有者への個別訪問等による働きかけ</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dirty="0" smtClean="0">
                <a:latin typeface="Meiryo UI" panose="020B0604030504040204" pitchFamily="50" charset="-128"/>
                <a:ea typeface="Meiryo UI" panose="020B0604030504040204" pitchFamily="50" charset="-128"/>
                <a:cs typeface="Meiryo UI" panose="020B0604030504040204" pitchFamily="50" charset="-128"/>
              </a:rPr>
              <a:t>○報告に関する督促状の送付（</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H27.10</a:t>
            </a:r>
            <a:r>
              <a:rPr lang="ja-JP" altLang="en-US" dirty="0" err="1" smtClean="0">
                <a:latin typeface="Meiryo UI" panose="020B0604030504040204" pitchFamily="50" charset="-128"/>
                <a:ea typeface="Meiryo UI" panose="020B0604030504040204" pitchFamily="50" charset="-128"/>
                <a:cs typeface="Meiryo UI" panose="020B0604030504040204" pitchFamily="50" charset="-128"/>
              </a:rPr>
              <a:t>、</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28.4</a:t>
            </a:r>
            <a:r>
              <a:rPr lang="ja-JP" altLang="en-US" dirty="0" err="1" smtClean="0">
                <a:latin typeface="Meiryo UI" panose="020B0604030504040204" pitchFamily="50" charset="-128"/>
                <a:ea typeface="Meiryo UI" panose="020B0604030504040204" pitchFamily="50" charset="-128"/>
                <a:cs typeface="Meiryo UI" panose="020B0604030504040204" pitchFamily="50" charset="-128"/>
              </a:rPr>
              <a:t>、</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29.1</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Text Box 1233"/>
          <p:cNvSpPr txBox="1">
            <a:spLocks noChangeArrowheads="1"/>
          </p:cNvSpPr>
          <p:nvPr/>
        </p:nvSpPr>
        <p:spPr bwMode="auto">
          <a:xfrm>
            <a:off x="192551" y="2197481"/>
            <a:ext cx="4493306" cy="362403"/>
          </a:xfrm>
          <a:prstGeom prst="rect">
            <a:avLst/>
          </a:prstGeom>
          <a:solidFill>
            <a:srgbClr val="E46C0A"/>
          </a:solidFill>
          <a:ln w="9525" cap="flat" cmpd="sng" algn="ctr">
            <a:noFill/>
            <a:prstDash val="solid"/>
            <a:headEnd/>
            <a:tailEnd/>
          </a:ln>
          <a:effectLst>
            <a:outerShdw blurRad="40000" dist="23000" dir="5400000" rotWithShape="0">
              <a:srgbClr val="000000">
                <a:alpha val="35000"/>
              </a:srgbClr>
            </a:outerShdw>
          </a:effectLst>
        </p:spPr>
        <p:txBody>
          <a:bodyPr wrap="square" lIns="84579" tIns="42289" rIns="84579" bIns="42289">
            <a:spAutoFit/>
          </a:bodyPr>
          <a:lstStyle/>
          <a:p>
            <a:pPr defTabSz="823170" fontAlgn="auto">
              <a:spcBef>
                <a:spcPct val="50000"/>
              </a:spcBef>
              <a:spcAft>
                <a:spcPts val="0"/>
              </a:spcAft>
              <a:defRPr/>
            </a:pPr>
            <a:r>
              <a:rPr kumimoji="0" lang="ja-JP" altLang="en-US" kern="0" spc="-150" dirty="0" smtClean="0">
                <a:solidFill>
                  <a:sysClr val="window" lastClr="FFFFFF"/>
                </a:solidFill>
                <a:latin typeface="HGP創英角ｺﾞｼｯｸUB" pitchFamily="50" charset="-128"/>
                <a:ea typeface="HGP創英角ｺﾞｼｯｸUB" pitchFamily="50" charset="-128"/>
              </a:rPr>
              <a:t>耐震設計・改修に関する取組み</a:t>
            </a:r>
            <a:endParaRPr lang="ja-JP" altLang="en-US" dirty="0">
              <a:solidFill>
                <a:schemeClr val="bg1"/>
              </a:solidFill>
            </a:endParaRPr>
          </a:p>
        </p:txBody>
      </p:sp>
      <p:sp>
        <p:nvSpPr>
          <p:cNvPr id="5" name="テキスト ボックス 4"/>
          <p:cNvSpPr txBox="1"/>
          <p:nvPr/>
        </p:nvSpPr>
        <p:spPr>
          <a:xfrm>
            <a:off x="361507" y="2611968"/>
            <a:ext cx="8048846" cy="923330"/>
          </a:xfrm>
          <a:prstGeom prst="rect">
            <a:avLst/>
          </a:prstGeom>
          <a:noFill/>
        </p:spPr>
        <p:txBody>
          <a:bodyPr wrap="square" rtlCol="0">
            <a:spAutoFit/>
          </a:bodyPr>
          <a:lstStyle/>
          <a:p>
            <a:pPr marL="252000" indent="-457200"/>
            <a:r>
              <a:rPr lang="ja-JP" altLang="en-US" dirty="0">
                <a:latin typeface="Meiryo UI" panose="020B0604030504040204" pitchFamily="50" charset="-128"/>
                <a:ea typeface="Meiryo UI" panose="020B0604030504040204" pitchFamily="50" charset="-128"/>
                <a:cs typeface="Meiryo UI" panose="020B0604030504040204" pitchFamily="50" charset="-128"/>
              </a:rPr>
              <a:t>○集中取組期間（</a:t>
            </a:r>
            <a:r>
              <a:rPr lang="en-US" altLang="ja-JP" dirty="0">
                <a:latin typeface="Meiryo UI" panose="020B0604030504040204" pitchFamily="50" charset="-128"/>
                <a:ea typeface="Meiryo UI" panose="020B0604030504040204" pitchFamily="50" charset="-128"/>
                <a:cs typeface="Meiryo UI" panose="020B0604030504040204" pitchFamily="50" charset="-128"/>
              </a:rPr>
              <a:t>H29.7</a:t>
            </a:r>
            <a:r>
              <a:rPr lang="ja-JP" altLang="en-US" dirty="0">
                <a:latin typeface="Meiryo UI" panose="020B0604030504040204" pitchFamily="50" charset="-128"/>
                <a:ea typeface="Meiryo UI" panose="020B0604030504040204" pitchFamily="50" charset="-128"/>
                <a:cs typeface="Meiryo UI" panose="020B0604030504040204" pitchFamily="50" charset="-128"/>
              </a:rPr>
              <a:t>～</a:t>
            </a:r>
            <a:r>
              <a:rPr lang="en-US" altLang="ja-JP" dirty="0">
                <a:latin typeface="Meiryo UI" panose="020B0604030504040204" pitchFamily="50" charset="-128"/>
                <a:ea typeface="Meiryo UI" panose="020B0604030504040204" pitchFamily="50" charset="-128"/>
                <a:cs typeface="Meiryo UI" panose="020B0604030504040204" pitchFamily="50" charset="-128"/>
              </a:rPr>
              <a:t>12</a:t>
            </a:r>
            <a:r>
              <a:rPr lang="ja-JP" altLang="en-US" dirty="0">
                <a:latin typeface="Meiryo UI" panose="020B0604030504040204" pitchFamily="50" charset="-128"/>
                <a:ea typeface="Meiryo UI" panose="020B0604030504040204" pitchFamily="50" charset="-128"/>
                <a:cs typeface="Meiryo UI" panose="020B0604030504040204" pitchFamily="50" charset="-128"/>
              </a:rPr>
              <a:t>）を定め、所管行政庁と連携し、耐震性の不足する建物所有者に対して、補助制度を活用して耐震改修等を実施されるよう働きかけるとともにアンケート、ヒアリングを</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実施</a:t>
            </a:r>
            <a:endParaRPr kumimoji="1" lang="ja-JP" altLang="en-US" dirty="0"/>
          </a:p>
        </p:txBody>
      </p:sp>
      <p:sp>
        <p:nvSpPr>
          <p:cNvPr id="14" name="Text Box 1233"/>
          <p:cNvSpPr txBox="1">
            <a:spLocks noChangeArrowheads="1"/>
          </p:cNvSpPr>
          <p:nvPr/>
        </p:nvSpPr>
        <p:spPr bwMode="auto">
          <a:xfrm>
            <a:off x="196114" y="3517033"/>
            <a:ext cx="4493306" cy="362403"/>
          </a:xfrm>
          <a:prstGeom prst="rect">
            <a:avLst/>
          </a:prstGeom>
          <a:solidFill>
            <a:srgbClr val="E46C0A"/>
          </a:solidFill>
          <a:ln w="9525" cap="flat" cmpd="sng" algn="ctr">
            <a:noFill/>
            <a:prstDash val="solid"/>
            <a:headEnd/>
            <a:tailEnd/>
          </a:ln>
          <a:effectLst>
            <a:outerShdw blurRad="40000" dist="23000" dir="5400000" rotWithShape="0">
              <a:srgbClr val="000000">
                <a:alpha val="35000"/>
              </a:srgbClr>
            </a:outerShdw>
          </a:effectLst>
        </p:spPr>
        <p:txBody>
          <a:bodyPr wrap="square" lIns="84579" tIns="42289" rIns="84579" bIns="42289">
            <a:spAutoFit/>
          </a:bodyPr>
          <a:lstStyle/>
          <a:p>
            <a:pPr defTabSz="823170" fontAlgn="auto">
              <a:spcBef>
                <a:spcPct val="50000"/>
              </a:spcBef>
              <a:spcAft>
                <a:spcPts val="0"/>
              </a:spcAft>
              <a:defRPr/>
            </a:pPr>
            <a:r>
              <a:rPr kumimoji="0" lang="ja-JP" altLang="en-US" kern="0" spc="-150" dirty="0" smtClean="0">
                <a:solidFill>
                  <a:sysClr val="window" lastClr="FFFFFF"/>
                </a:solidFill>
                <a:latin typeface="HGP創英角ｺﾞｼｯｸUB" pitchFamily="50" charset="-128"/>
                <a:ea typeface="HGP創英角ｺﾞｼｯｸUB" pitchFamily="50" charset="-128"/>
              </a:rPr>
              <a:t>相談窓口の設置</a:t>
            </a:r>
            <a:endParaRPr lang="ja-JP" altLang="en-US" dirty="0">
              <a:solidFill>
                <a:schemeClr val="bg1"/>
              </a:solidFill>
            </a:endParaRPr>
          </a:p>
        </p:txBody>
      </p:sp>
      <p:sp>
        <p:nvSpPr>
          <p:cNvPr id="7" name="テキスト ボックス 6"/>
          <p:cNvSpPr txBox="1"/>
          <p:nvPr/>
        </p:nvSpPr>
        <p:spPr>
          <a:xfrm>
            <a:off x="365070" y="3949854"/>
            <a:ext cx="7846828" cy="646331"/>
          </a:xfrm>
          <a:prstGeom prst="rect">
            <a:avLst/>
          </a:prstGeom>
          <a:noFill/>
        </p:spPr>
        <p:txBody>
          <a:bodyPr wrap="square" rtlCol="0">
            <a:spAutoFit/>
          </a:bodyPr>
          <a:lstStyle/>
          <a:p>
            <a:pPr marL="216000" indent="-457200"/>
            <a:r>
              <a:rPr lang="ja-JP" altLang="ja-JP" dirty="0">
                <a:latin typeface="Meiryo UI" panose="020B0604030504040204" pitchFamily="50" charset="-128"/>
                <a:ea typeface="Meiryo UI" panose="020B0604030504040204" pitchFamily="50" charset="-128"/>
                <a:cs typeface="Meiryo UI" panose="020B0604030504040204" pitchFamily="50" charset="-128"/>
              </a:rPr>
              <a:t>○建築関係</a:t>
            </a:r>
            <a:r>
              <a:rPr lang="ja-JP" altLang="ja-JP" dirty="0" smtClean="0">
                <a:latin typeface="Meiryo UI" panose="020B0604030504040204" pitchFamily="50" charset="-128"/>
                <a:ea typeface="Meiryo UI" panose="020B0604030504040204" pitchFamily="50" charset="-128"/>
                <a:cs typeface="Meiryo UI" panose="020B0604030504040204" pitchFamily="50" charset="-128"/>
              </a:rPr>
              <a:t>団体（</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大阪府建築士</a:t>
            </a:r>
            <a:r>
              <a:rPr lang="ja-JP" altLang="ja-JP" dirty="0" smtClean="0">
                <a:latin typeface="Meiryo UI" panose="020B0604030504040204" pitchFamily="50" charset="-128"/>
                <a:ea typeface="Meiryo UI" panose="020B0604030504040204" pitchFamily="50" charset="-128"/>
                <a:cs typeface="Meiryo UI" panose="020B0604030504040204" pitchFamily="50" charset="-128"/>
              </a:rPr>
              <a:t>事務</a:t>
            </a:r>
            <a:r>
              <a:rPr lang="ja-JP" altLang="ja-JP" dirty="0">
                <a:latin typeface="Meiryo UI" panose="020B0604030504040204" pitchFamily="50" charset="-128"/>
                <a:ea typeface="Meiryo UI" panose="020B0604030504040204" pitchFamily="50" charset="-128"/>
                <a:cs typeface="Meiryo UI" panose="020B0604030504040204" pitchFamily="50" charset="-128"/>
              </a:rPr>
              <a:t>所協会</a:t>
            </a:r>
            <a:r>
              <a:rPr lang="ja-JP" altLang="ja-JP"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dirty="0">
                <a:latin typeface="Meiryo UI" panose="020B0604030504040204" pitchFamily="50" charset="-128"/>
                <a:ea typeface="Meiryo UI" panose="020B0604030504040204" pitchFamily="50" charset="-128"/>
                <a:cs typeface="Meiryo UI" panose="020B0604030504040204" pitchFamily="50" charset="-128"/>
              </a:rPr>
              <a:t>大阪</a:t>
            </a:r>
            <a:r>
              <a:rPr lang="ja-JP" altLang="ja-JP" dirty="0" smtClean="0">
                <a:latin typeface="Meiryo UI" panose="020B0604030504040204" pitchFamily="50" charset="-128"/>
                <a:ea typeface="Meiryo UI" panose="020B0604030504040204" pitchFamily="50" charset="-128"/>
                <a:cs typeface="Meiryo UI" panose="020B0604030504040204" pitchFamily="50" charset="-128"/>
              </a:rPr>
              <a:t>建築防災</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センター</a:t>
            </a:r>
            <a:r>
              <a:rPr lang="ja-JP" altLang="ja-JP"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日本建築構造技術者協会関西支部）</a:t>
            </a:r>
            <a:r>
              <a:rPr lang="ja-JP" altLang="ja-JP" dirty="0" smtClean="0">
                <a:latin typeface="Meiryo UI" panose="020B0604030504040204" pitchFamily="50" charset="-128"/>
                <a:ea typeface="Meiryo UI" panose="020B0604030504040204" pitchFamily="50" charset="-128"/>
                <a:cs typeface="Meiryo UI" panose="020B0604030504040204" pitchFamily="50" charset="-128"/>
              </a:rPr>
              <a:t>に</a:t>
            </a:r>
            <a:r>
              <a:rPr lang="ja-JP" altLang="ja-JP" dirty="0">
                <a:latin typeface="Meiryo UI" panose="020B0604030504040204" pitchFamily="50" charset="-128"/>
                <a:ea typeface="Meiryo UI" panose="020B0604030504040204" pitchFamily="50" charset="-128"/>
                <a:cs typeface="Meiryo UI" panose="020B0604030504040204" pitchFamily="50" charset="-128"/>
              </a:rPr>
              <a:t>よる所有者等向け相談</a:t>
            </a:r>
            <a:r>
              <a:rPr lang="ja-JP" altLang="ja-JP" dirty="0" smtClean="0">
                <a:latin typeface="Meiryo UI" panose="020B0604030504040204" pitchFamily="50" charset="-128"/>
                <a:ea typeface="Meiryo UI" panose="020B0604030504040204" pitchFamily="50" charset="-128"/>
                <a:cs typeface="Meiryo UI" panose="020B0604030504040204" pitchFamily="50" charset="-128"/>
              </a:rPr>
              <a:t>窓口</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を</a:t>
            </a:r>
            <a:r>
              <a:rPr lang="ja-JP" altLang="ja-JP" dirty="0" smtClean="0">
                <a:latin typeface="Meiryo UI" panose="020B0604030504040204" pitchFamily="50" charset="-128"/>
                <a:ea typeface="Meiryo UI" panose="020B0604030504040204" pitchFamily="50" charset="-128"/>
                <a:cs typeface="Meiryo UI" panose="020B0604030504040204" pitchFamily="50" charset="-128"/>
              </a:rPr>
              <a:t>設置</a:t>
            </a: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Text Box 1233"/>
          <p:cNvSpPr txBox="1">
            <a:spLocks noChangeArrowheads="1"/>
          </p:cNvSpPr>
          <p:nvPr/>
        </p:nvSpPr>
        <p:spPr bwMode="auto">
          <a:xfrm>
            <a:off x="208471" y="4696663"/>
            <a:ext cx="4493306" cy="362403"/>
          </a:xfrm>
          <a:prstGeom prst="rect">
            <a:avLst/>
          </a:prstGeom>
          <a:solidFill>
            <a:srgbClr val="E46C0A"/>
          </a:solidFill>
          <a:ln w="9525" cap="flat" cmpd="sng" algn="ctr">
            <a:noFill/>
            <a:prstDash val="solid"/>
            <a:headEnd/>
            <a:tailEnd/>
          </a:ln>
          <a:effectLst>
            <a:outerShdw blurRad="40000" dist="23000" dir="5400000" rotWithShape="0">
              <a:srgbClr val="000000">
                <a:alpha val="35000"/>
              </a:srgbClr>
            </a:outerShdw>
          </a:effectLst>
        </p:spPr>
        <p:txBody>
          <a:bodyPr wrap="square" lIns="84579" tIns="42289" rIns="84579" bIns="42289">
            <a:spAutoFit/>
          </a:bodyPr>
          <a:lstStyle/>
          <a:p>
            <a:pPr defTabSz="823170" fontAlgn="auto">
              <a:spcBef>
                <a:spcPct val="50000"/>
              </a:spcBef>
              <a:spcAft>
                <a:spcPts val="0"/>
              </a:spcAft>
              <a:defRPr/>
            </a:pPr>
            <a:r>
              <a:rPr kumimoji="0" lang="ja-JP" altLang="en-US" kern="0" spc="-150" dirty="0" smtClean="0">
                <a:solidFill>
                  <a:sysClr val="window" lastClr="FFFFFF"/>
                </a:solidFill>
                <a:latin typeface="HGP創英角ｺﾞｼｯｸUB" pitchFamily="50" charset="-128"/>
                <a:ea typeface="HGP創英角ｺﾞｼｯｸUB" pitchFamily="50" charset="-128"/>
              </a:rPr>
              <a:t>分譲マンションへの耐震化の取組み</a:t>
            </a:r>
            <a:endParaRPr lang="ja-JP" altLang="en-US" dirty="0">
              <a:solidFill>
                <a:schemeClr val="bg1"/>
              </a:solidFill>
            </a:endParaRPr>
          </a:p>
        </p:txBody>
      </p:sp>
      <p:sp>
        <p:nvSpPr>
          <p:cNvPr id="13" name="テキスト ボックス 12"/>
          <p:cNvSpPr txBox="1"/>
          <p:nvPr/>
        </p:nvSpPr>
        <p:spPr>
          <a:xfrm>
            <a:off x="363779" y="5102188"/>
            <a:ext cx="8357140" cy="1569660"/>
          </a:xfrm>
          <a:prstGeom prst="rect">
            <a:avLst/>
          </a:prstGeom>
          <a:noFill/>
        </p:spPr>
        <p:txBody>
          <a:bodyPr wrap="square" rtlCol="0">
            <a:spAutoFit/>
          </a:bodyPr>
          <a:lstStyle/>
          <a:p>
            <a:pPr marL="216000" indent="-457200"/>
            <a:r>
              <a:rPr lang="ja-JP" altLang="ja-JP"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耐震化に向けた総合的なサポート</a:t>
            </a:r>
            <a:endParaRPr lang="en-US" altLang="ja-JP" sz="1500" dirty="0" smtClean="0">
              <a:latin typeface="Meiryo UI" panose="020B0604030504040204" pitchFamily="50" charset="-128"/>
              <a:ea typeface="Meiryo UI" panose="020B0604030504040204" pitchFamily="50" charset="-128"/>
              <a:cs typeface="Meiryo UI" panose="020B0604030504040204" pitchFamily="50" charset="-128"/>
            </a:endParaRPr>
          </a:p>
          <a:p>
            <a:pPr marL="216000" indent="-457200"/>
            <a:r>
              <a:rPr lang="ja-JP" altLang="en-US" sz="1500" dirty="0" smtClean="0">
                <a:latin typeface="Meiryo UI" panose="020B0604030504040204" pitchFamily="50" charset="-128"/>
                <a:ea typeface="Meiryo UI" panose="020B0604030504040204" pitchFamily="50" charset="-128"/>
                <a:cs typeface="Meiryo UI" panose="020B0604030504040204" pitchFamily="50" charset="-128"/>
              </a:rPr>
              <a:t>　　・　市町と連携した意識啓発</a:t>
            </a:r>
            <a:endParaRPr lang="en-US" altLang="ja-JP" sz="1500" dirty="0" smtClean="0">
              <a:latin typeface="Meiryo UI" panose="020B0604030504040204" pitchFamily="50" charset="-128"/>
              <a:ea typeface="Meiryo UI" panose="020B0604030504040204" pitchFamily="50" charset="-128"/>
              <a:cs typeface="Meiryo UI" panose="020B0604030504040204" pitchFamily="50" charset="-128"/>
            </a:endParaRPr>
          </a:p>
          <a:p>
            <a:pPr marL="216000" lvl="0" indent="-457200"/>
            <a:r>
              <a:rPr lang="ja-JP" altLang="en-US" sz="15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　建築士等の専門家派遣によるサポート</a:t>
            </a:r>
            <a:endParaRPr lang="en-US" altLang="ja-JP" sz="15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marL="216000" lvl="0" indent="-457200"/>
            <a:r>
              <a:rPr lang="ja-JP" altLang="en-US" sz="15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　工事実施段階まで継続的に管理組合をサポートする信頼できる事業者の情報提供</a:t>
            </a:r>
            <a:endParaRPr lang="en-US" altLang="ja-JP" sz="15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marL="216000" lvl="0" indent="-457200"/>
            <a:r>
              <a:rPr lang="ja-JP" altLang="ja-JP"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耐震化の補助制度</a:t>
            </a:r>
            <a:r>
              <a:rPr lang="ja-JP" altLang="en-US"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の創設</a:t>
            </a:r>
            <a:endParaRPr lang="ja-JP" altLang="en-US" sz="15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marL="216000" lvl="0" indent="-457200"/>
            <a:r>
              <a:rPr lang="ja-JP" altLang="en-US" sz="15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　</a:t>
            </a:r>
            <a:r>
              <a:rPr lang="ja-JP" altLang="en-US" sz="15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耐震診断、補強設計、耐震改修への補助（</a:t>
            </a:r>
            <a:r>
              <a:rPr lang="en-US" altLang="ja-JP" sz="15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H30</a:t>
            </a:r>
            <a:r>
              <a:rPr lang="ja-JP" altLang="en-US" sz="1500" dirty="0" err="1"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5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４～）</a:t>
            </a:r>
            <a:endParaRPr lang="en-US" altLang="ja-JP"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427487427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304800"/>
            <a:ext cx="7594600" cy="404813"/>
          </a:xfrm>
        </p:spPr>
        <p:txBody>
          <a:bodyPr/>
          <a:lstStyle/>
          <a:p>
            <a:r>
              <a:rPr lang="ja-JP" altLang="en-US" dirty="0" smtClean="0"/>
              <a:t>２</a:t>
            </a:r>
            <a:r>
              <a:rPr kumimoji="1" lang="ja-JP" altLang="en-US" dirty="0" smtClean="0"/>
              <a:t>－４．</a:t>
            </a:r>
            <a:r>
              <a:rPr lang="ja-JP" altLang="en-US" dirty="0" smtClean="0"/>
              <a:t>大阪府の取組み</a:t>
            </a:r>
            <a:r>
              <a:rPr lang="en-US" altLang="ja-JP" dirty="0" smtClean="0"/>
              <a:t>(2)</a:t>
            </a:r>
            <a:endParaRPr kumimoji="1" lang="ja-JP" altLang="en-US" dirty="0"/>
          </a:p>
        </p:txBody>
      </p:sp>
      <p:sp>
        <p:nvSpPr>
          <p:cNvPr id="11" name="Text Box 1233"/>
          <p:cNvSpPr txBox="1">
            <a:spLocks noChangeArrowheads="1"/>
          </p:cNvSpPr>
          <p:nvPr/>
        </p:nvSpPr>
        <p:spPr bwMode="auto">
          <a:xfrm>
            <a:off x="192550" y="1086394"/>
            <a:ext cx="6315825" cy="362403"/>
          </a:xfrm>
          <a:prstGeom prst="rect">
            <a:avLst/>
          </a:prstGeom>
          <a:solidFill>
            <a:srgbClr val="E46C0A"/>
          </a:solidFill>
          <a:ln w="9525" cap="flat" cmpd="sng" algn="ctr">
            <a:noFill/>
            <a:prstDash val="solid"/>
            <a:headEnd/>
            <a:tailEnd/>
          </a:ln>
          <a:effectLst>
            <a:outerShdw blurRad="40000" dist="23000" dir="5400000" rotWithShape="0">
              <a:srgbClr val="000000">
                <a:alpha val="35000"/>
              </a:srgbClr>
            </a:outerShdw>
          </a:effectLst>
        </p:spPr>
        <p:txBody>
          <a:bodyPr wrap="square" lIns="84579" tIns="42289" rIns="84579" bIns="42289">
            <a:spAutoFit/>
          </a:bodyPr>
          <a:lstStyle/>
          <a:p>
            <a:pPr defTabSz="823170" fontAlgn="auto">
              <a:spcBef>
                <a:spcPct val="50000"/>
              </a:spcBef>
              <a:spcAft>
                <a:spcPts val="0"/>
              </a:spcAft>
              <a:defRPr/>
            </a:pPr>
            <a:r>
              <a:rPr kumimoji="0" lang="ja-JP" altLang="en-US" kern="0" spc="-150" dirty="0" smtClean="0">
                <a:solidFill>
                  <a:sysClr val="window" lastClr="FFFFFF"/>
                </a:solidFill>
                <a:latin typeface="HGP創英角ｺﾞｼｯｸUB" pitchFamily="50" charset="-128"/>
                <a:ea typeface="HGP創英角ｺﾞｼｯｸUB" pitchFamily="50" charset="-128"/>
              </a:rPr>
              <a:t>容積率緩和による建替えの促進（総合設計制度の拡充　　</a:t>
            </a:r>
            <a:r>
              <a:rPr kumimoji="0" lang="en-US" altLang="ja-JP" kern="0" spc="-150" dirty="0" smtClean="0">
                <a:solidFill>
                  <a:sysClr val="window" lastClr="FFFFFF"/>
                </a:solidFill>
                <a:latin typeface="HGP創英角ｺﾞｼｯｸUB" pitchFamily="50" charset="-128"/>
                <a:ea typeface="HGP創英角ｺﾞｼｯｸUB" pitchFamily="50" charset="-128"/>
              </a:rPr>
              <a:t>H30.4</a:t>
            </a:r>
            <a:r>
              <a:rPr kumimoji="0" lang="ja-JP" altLang="en-US" kern="0" spc="-150" dirty="0" smtClean="0">
                <a:solidFill>
                  <a:sysClr val="window" lastClr="FFFFFF"/>
                </a:solidFill>
                <a:latin typeface="HGP創英角ｺﾞｼｯｸUB" pitchFamily="50" charset="-128"/>
                <a:ea typeface="HGP創英角ｺﾞｼｯｸUB" pitchFamily="50" charset="-128"/>
              </a:rPr>
              <a:t>～）</a:t>
            </a:r>
            <a:endParaRPr lang="ja-JP" altLang="en-US" dirty="0">
              <a:solidFill>
                <a:schemeClr val="bg1"/>
              </a:solidFill>
            </a:endParaRPr>
          </a:p>
        </p:txBody>
      </p:sp>
      <p:sp>
        <p:nvSpPr>
          <p:cNvPr id="3" name="スライド番号プレースホルダー 2"/>
          <p:cNvSpPr>
            <a:spLocks noGrp="1"/>
          </p:cNvSpPr>
          <p:nvPr>
            <p:ph type="sldNum" sz="quarter" idx="12"/>
          </p:nvPr>
        </p:nvSpPr>
        <p:spPr/>
        <p:txBody>
          <a:bodyPr/>
          <a:lstStyle/>
          <a:p>
            <a:pPr>
              <a:defRPr/>
            </a:pPr>
            <a:fld id="{718826F6-B698-4C1A-BEC1-9CA6F605F335}" type="slidenum">
              <a:rPr lang="en-US" altLang="ja-JP" smtClean="0"/>
              <a:pPr>
                <a:defRPr/>
              </a:pPr>
              <a:t>11</a:t>
            </a:fld>
            <a:endParaRPr lang="en-US" altLang="ja-JP"/>
          </a:p>
        </p:txBody>
      </p:sp>
      <p:sp>
        <p:nvSpPr>
          <p:cNvPr id="4" name="テキスト ボックス 3"/>
          <p:cNvSpPr txBox="1"/>
          <p:nvPr/>
        </p:nvSpPr>
        <p:spPr>
          <a:xfrm>
            <a:off x="361507" y="1543425"/>
            <a:ext cx="8261498" cy="2893100"/>
          </a:xfrm>
          <a:prstGeom prst="rect">
            <a:avLst/>
          </a:prstGeom>
          <a:noFill/>
        </p:spPr>
        <p:txBody>
          <a:bodyPr wrap="square" rtlCol="0">
            <a:spAutoFit/>
          </a:bodyPr>
          <a:lstStyle/>
          <a:p>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耐震性が不足した建築物の建替促進</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dirty="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600" dirty="0" smtClean="0">
                <a:latin typeface="Meiryo UI" panose="020B0604030504040204" pitchFamily="50" charset="-128"/>
                <a:ea typeface="Meiryo UI" panose="020B0604030504040204" pitchFamily="50" charset="-128"/>
                <a:cs typeface="Meiryo UI" panose="020B0604030504040204" pitchFamily="50" charset="-128"/>
              </a:rPr>
              <a:t>・耐震診断が義務付けられた建築物の建替えに際する割増し</a:t>
            </a:r>
            <a:endParaRPr kumimoji="1" lang="en-US" altLang="ja-JP" sz="16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⇒建築物の</a:t>
            </a:r>
            <a:r>
              <a:rPr lang="en-US" altLang="ja-JP" sz="1600" dirty="0" smtClean="0">
                <a:latin typeface="Meiryo UI" panose="020B0604030504040204" pitchFamily="50" charset="-128"/>
                <a:ea typeface="Meiryo UI" panose="020B0604030504040204" pitchFamily="50" charset="-128"/>
                <a:cs typeface="Meiryo UI" panose="020B0604030504040204" pitchFamily="50" charset="-128"/>
              </a:rPr>
              <a:t>1</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層分を割増し</a:t>
            </a:r>
            <a:endParaRPr lang="en-US" altLang="ja-JP" sz="1600"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600" dirty="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600" dirty="0" smtClean="0">
                <a:latin typeface="Meiryo UI" panose="020B0604030504040204" pitchFamily="50" charset="-128"/>
                <a:ea typeface="Meiryo UI" panose="020B0604030504040204" pitchFamily="50" charset="-128"/>
                <a:cs typeface="Meiryo UI" panose="020B0604030504040204" pitchFamily="50" charset="-128"/>
              </a:rPr>
              <a:t>・マンション建替法により要除却マンションとして認定された建築物の建替えに際する割増し</a:t>
            </a:r>
            <a:endParaRPr kumimoji="1" lang="en-US" altLang="ja-JP" sz="1600"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600" dirty="0" smtClean="0">
                <a:latin typeface="Meiryo UI" panose="020B0604030504040204" pitchFamily="50" charset="-128"/>
                <a:ea typeface="Meiryo UI" panose="020B0604030504040204" pitchFamily="50" charset="-128"/>
                <a:cs typeface="Meiryo UI" panose="020B0604030504040204" pitchFamily="50" charset="-128"/>
              </a:rPr>
              <a:t>　　⇒現行の総合設計制度の容積率割増しを</a:t>
            </a:r>
            <a:r>
              <a:rPr kumimoji="1" lang="en-US" altLang="ja-JP" sz="1600" dirty="0" smtClean="0">
                <a:latin typeface="Meiryo UI" panose="020B0604030504040204" pitchFamily="50" charset="-128"/>
                <a:ea typeface="Meiryo UI" panose="020B0604030504040204" pitchFamily="50" charset="-128"/>
                <a:cs typeface="Meiryo UI" panose="020B0604030504040204" pitchFamily="50" charset="-128"/>
              </a:rPr>
              <a:t>1.5</a:t>
            </a:r>
            <a:r>
              <a:rPr kumimoji="1" lang="ja-JP" altLang="en-US" sz="1600" dirty="0" smtClean="0">
                <a:latin typeface="Meiryo UI" panose="020B0604030504040204" pitchFamily="50" charset="-128"/>
                <a:ea typeface="Meiryo UI" panose="020B0604030504040204" pitchFamily="50" charset="-128"/>
                <a:cs typeface="Meiryo UI" panose="020B0604030504040204" pitchFamily="50" charset="-128"/>
              </a:rPr>
              <a:t>倍よりも要件（道路幅員、公開空地）を緩和</a:t>
            </a:r>
            <a:endParaRPr kumimoji="1" lang="en-US" altLang="ja-JP" sz="1600" dirty="0" smtClean="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600"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○建築物の防災性の向上</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・前述で対象となる建築物で災害時の備えとなる設備（かまどベンチ、マンホールトイレ等）を設け</a:t>
            </a:r>
            <a:endParaRPr lang="en-US" altLang="ja-JP" sz="16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err="1" smtClean="0">
                <a:latin typeface="Meiryo UI" panose="020B0604030504040204" pitchFamily="50" charset="-128"/>
                <a:ea typeface="Meiryo UI" panose="020B0604030504040204" pitchFamily="50" charset="-128"/>
                <a:cs typeface="Meiryo UI" panose="020B0604030504040204" pitchFamily="50" charset="-128"/>
              </a:rPr>
              <a:t>た</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一時避難スペースや災害時利用貯水槽が設置されるもの</a:t>
            </a:r>
            <a:endParaRPr lang="en-US" altLang="ja-JP" sz="1600"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600" dirty="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600" dirty="0" smtClean="0">
                <a:latin typeface="Meiryo UI" panose="020B0604030504040204" pitchFamily="50" charset="-128"/>
                <a:ea typeface="Meiryo UI" panose="020B0604030504040204" pitchFamily="50" charset="-128"/>
                <a:cs typeface="Meiryo UI" panose="020B0604030504040204" pitchFamily="50" charset="-128"/>
              </a:rPr>
              <a:t>　⇒公開空地の</a:t>
            </a:r>
            <a:r>
              <a:rPr kumimoji="1" lang="en-US" altLang="ja-JP" sz="1600" dirty="0" smtClean="0">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1600" dirty="0" smtClean="0">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600" dirty="0" smtClean="0">
                <a:latin typeface="Meiryo UI" panose="020B0604030504040204" pitchFamily="50" charset="-128"/>
                <a:ea typeface="Meiryo UI" panose="020B0604030504040204" pitchFamily="50" charset="-128"/>
                <a:cs typeface="Meiryo UI" panose="020B0604030504040204" pitchFamily="50" charset="-128"/>
              </a:rPr>
              <a:t>2</a:t>
            </a:r>
            <a:r>
              <a:rPr kumimoji="1" lang="ja-JP" altLang="en-US" sz="1600" dirty="0" smtClean="0">
                <a:latin typeface="Meiryo UI" panose="020B0604030504040204" pitchFamily="50" charset="-128"/>
                <a:ea typeface="Meiryo UI" panose="020B0604030504040204" pitchFamily="50" charset="-128"/>
                <a:cs typeface="Meiryo UI" panose="020B0604030504040204" pitchFamily="50" charset="-128"/>
              </a:rPr>
              <a:t>を上限に、一時避難スペースの面積相当分を割増し</a:t>
            </a:r>
            <a:endParaRPr kumimoji="1" lang="en-US" altLang="ja-JP" sz="16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　　災害時利用の貯水槽は、</a:t>
            </a:r>
            <a:r>
              <a:rPr lang="en-US" altLang="ja-JP" sz="1600" dirty="0" smtClean="0">
                <a:latin typeface="Meiryo UI" panose="020B0604030504040204" pitchFamily="50" charset="-128"/>
                <a:ea typeface="Meiryo UI" panose="020B0604030504040204" pitchFamily="50" charset="-128"/>
                <a:cs typeface="Meiryo UI" panose="020B0604030504040204" pitchFamily="50" charset="-128"/>
              </a:rPr>
              <a:t>100</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㎡を上限に貯水量</a:t>
            </a:r>
            <a:r>
              <a:rPr lang="en-US" altLang="ja-JP" sz="1600" dirty="0" smtClean="0">
                <a:latin typeface="Meiryo UI" panose="020B0604030504040204" pitchFamily="50" charset="-128"/>
                <a:ea typeface="Meiryo UI" panose="020B0604030504040204" pitchFamily="50" charset="-128"/>
                <a:cs typeface="Meiryo UI" panose="020B0604030504040204" pitchFamily="50" charset="-128"/>
              </a:rPr>
              <a:t>1</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㎥あたり</a:t>
            </a:r>
            <a:r>
              <a:rPr lang="en-US" altLang="ja-JP" sz="1600" dirty="0" smtClean="0">
                <a:latin typeface="Meiryo UI" panose="020B0604030504040204" pitchFamily="50" charset="-128"/>
                <a:ea typeface="Meiryo UI" panose="020B0604030504040204" pitchFamily="50" charset="-128"/>
                <a:cs typeface="Meiryo UI" panose="020B0604030504040204" pitchFamily="50" charset="-128"/>
              </a:rPr>
              <a:t>1㎡</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換算した面積相当分を割増し</a:t>
            </a:r>
            <a:endParaRPr lang="en-US" altLang="ja-JP" sz="1600" dirty="0" smtClean="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72056269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304800"/>
            <a:ext cx="7594600" cy="404813"/>
          </a:xfrm>
        </p:spPr>
        <p:txBody>
          <a:bodyPr/>
          <a:lstStyle/>
          <a:p>
            <a:r>
              <a:rPr lang="ja-JP" altLang="en-US" dirty="0" smtClean="0"/>
              <a:t>２</a:t>
            </a:r>
            <a:r>
              <a:rPr kumimoji="1" lang="ja-JP" altLang="en-US" dirty="0" smtClean="0"/>
              <a:t>－５．</a:t>
            </a:r>
            <a:r>
              <a:rPr lang="ja-JP" altLang="en-US" dirty="0"/>
              <a:t>耐震性が不足する建築物の</a:t>
            </a:r>
            <a:r>
              <a:rPr lang="ja-JP" altLang="en-US" dirty="0" smtClean="0"/>
              <a:t>現状</a:t>
            </a:r>
            <a:r>
              <a:rPr lang="en-US" altLang="ja-JP" dirty="0" smtClean="0"/>
              <a:t>(1)</a:t>
            </a:r>
            <a:endParaRPr kumimoji="1" lang="ja-JP" altLang="en-US" dirty="0"/>
          </a:p>
        </p:txBody>
      </p:sp>
      <p:sp>
        <p:nvSpPr>
          <p:cNvPr id="9" name="テキスト ボックス 8"/>
          <p:cNvSpPr txBox="1"/>
          <p:nvPr/>
        </p:nvSpPr>
        <p:spPr>
          <a:xfrm>
            <a:off x="7546517" y="2401890"/>
            <a:ext cx="1151079" cy="307777"/>
          </a:xfrm>
          <a:prstGeom prst="rect">
            <a:avLst/>
          </a:prstGeom>
          <a:noFill/>
        </p:spPr>
        <p:txBody>
          <a:bodyPr wrap="square" rtlCol="0">
            <a:spAutoFit/>
          </a:bodyPr>
          <a:lstStyle/>
          <a:p>
            <a:r>
              <a:rPr lang="ja-JP" altLang="en-US" sz="1400" dirty="0" smtClean="0">
                <a:solidFill>
                  <a:srgbClr val="000000"/>
                </a:solidFill>
              </a:rPr>
              <a:t>単位：棟</a:t>
            </a:r>
            <a:endParaRPr lang="ja-JP" altLang="en-US" sz="1400" dirty="0">
              <a:solidFill>
                <a:srgbClr val="000000"/>
              </a:solidFill>
            </a:endParaRPr>
          </a:p>
        </p:txBody>
      </p:sp>
      <p:sp>
        <p:nvSpPr>
          <p:cNvPr id="3" name="スライド番号プレースホルダー 2"/>
          <p:cNvSpPr>
            <a:spLocks noGrp="1"/>
          </p:cNvSpPr>
          <p:nvPr>
            <p:ph type="sldNum" sz="quarter" idx="12"/>
          </p:nvPr>
        </p:nvSpPr>
        <p:spPr/>
        <p:txBody>
          <a:bodyPr/>
          <a:lstStyle/>
          <a:p>
            <a:pPr>
              <a:defRPr/>
            </a:pPr>
            <a:fld id="{718826F6-B698-4C1A-BEC1-9CA6F605F335}" type="slidenum">
              <a:rPr lang="en-US" altLang="ja-JP" smtClean="0">
                <a:solidFill>
                  <a:srgbClr val="000000"/>
                </a:solidFill>
              </a:rPr>
              <a:pPr>
                <a:defRPr/>
              </a:pPr>
              <a:t>12</a:t>
            </a:fld>
            <a:endParaRPr lang="en-US" altLang="ja-JP">
              <a:solidFill>
                <a:srgbClr val="000000"/>
              </a:solidFill>
            </a:endParaRPr>
          </a:p>
        </p:txBody>
      </p:sp>
      <p:graphicFrame>
        <p:nvGraphicFramePr>
          <p:cNvPr id="12" name="表 11"/>
          <p:cNvGraphicFramePr>
            <a:graphicFrameLocks noGrp="1"/>
          </p:cNvGraphicFramePr>
          <p:nvPr>
            <p:extLst>
              <p:ext uri="{D42A27DB-BD31-4B8C-83A1-F6EECF244321}">
                <p14:modId xmlns:p14="http://schemas.microsoft.com/office/powerpoint/2010/main" val="2259105939"/>
              </p:ext>
            </p:extLst>
          </p:nvPr>
        </p:nvGraphicFramePr>
        <p:xfrm>
          <a:off x="708775" y="2686935"/>
          <a:ext cx="7734580" cy="1097280"/>
        </p:xfrm>
        <a:graphic>
          <a:graphicData uri="http://schemas.openxmlformats.org/drawingml/2006/table">
            <a:tbl>
              <a:tblPr firstRow="1" bandRow="1">
                <a:tableStyleId>{5940675A-B579-460E-94D1-54222C63F5DA}</a:tableStyleId>
              </a:tblPr>
              <a:tblGrid>
                <a:gridCol w="1546916">
                  <a:extLst>
                    <a:ext uri="{9D8B030D-6E8A-4147-A177-3AD203B41FA5}">
                      <a16:colId xmlns:a16="http://schemas.microsoft.com/office/drawing/2014/main" val="20000"/>
                    </a:ext>
                  </a:extLst>
                </a:gridCol>
                <a:gridCol w="1546916">
                  <a:extLst>
                    <a:ext uri="{9D8B030D-6E8A-4147-A177-3AD203B41FA5}">
                      <a16:colId xmlns:a16="http://schemas.microsoft.com/office/drawing/2014/main" val="20001"/>
                    </a:ext>
                  </a:extLst>
                </a:gridCol>
                <a:gridCol w="1546916">
                  <a:extLst>
                    <a:ext uri="{9D8B030D-6E8A-4147-A177-3AD203B41FA5}">
                      <a16:colId xmlns:a16="http://schemas.microsoft.com/office/drawing/2014/main" val="20002"/>
                    </a:ext>
                  </a:extLst>
                </a:gridCol>
                <a:gridCol w="1546916">
                  <a:extLst>
                    <a:ext uri="{9D8B030D-6E8A-4147-A177-3AD203B41FA5}">
                      <a16:colId xmlns:a16="http://schemas.microsoft.com/office/drawing/2014/main" val="20003"/>
                    </a:ext>
                  </a:extLst>
                </a:gridCol>
                <a:gridCol w="1546916">
                  <a:extLst>
                    <a:ext uri="{9D8B030D-6E8A-4147-A177-3AD203B41FA5}">
                      <a16:colId xmlns:a16="http://schemas.microsoft.com/office/drawing/2014/main" val="20004"/>
                    </a:ext>
                  </a:extLst>
                </a:gridCol>
              </a:tblGrid>
              <a:tr h="691983">
                <a:tc>
                  <a:txBody>
                    <a:bodyPr/>
                    <a:lstStyle/>
                    <a:p>
                      <a:pPr marL="0" marR="0" indent="0" algn="ctr" defTabSz="914278" rtl="0" eaLnBrk="1" fontAlgn="auto" latinLnBrk="0" hangingPunct="1">
                        <a:lnSpc>
                          <a:spcPct val="100000"/>
                        </a:lnSpc>
                        <a:spcBef>
                          <a:spcPts val="0"/>
                        </a:spcBef>
                        <a:spcAft>
                          <a:spcPts val="0"/>
                        </a:spcAft>
                        <a:buClrTx/>
                        <a:buSzTx/>
                        <a:buFontTx/>
                        <a:buNone/>
                        <a:tabLst/>
                        <a:defRPr/>
                      </a:pPr>
                      <a:r>
                        <a:rPr kumimoji="1" lang="ja-JP" altLang="en-US" sz="2000" dirty="0" smtClean="0">
                          <a:latin typeface="Meiryo UI" panose="020B0604030504040204" pitchFamily="50" charset="-128"/>
                          <a:ea typeface="Meiryo UI" panose="020B0604030504040204" pitchFamily="50" charset="-128"/>
                          <a:cs typeface="Meiryo UI" panose="020B0604030504040204" pitchFamily="50" charset="-128"/>
                        </a:rPr>
                        <a:t>未報告</a:t>
                      </a:r>
                    </a:p>
                  </a:txBody>
                  <a:tcPr anchor="ctr"/>
                </a:tc>
                <a:tc>
                  <a:txBody>
                    <a:bodyPr/>
                    <a:lstStyle/>
                    <a:p>
                      <a:pPr marL="0" marR="0" indent="0" algn="ctr" defTabSz="914278" rtl="0" eaLnBrk="1" fontAlgn="auto" latinLnBrk="0" hangingPunct="1">
                        <a:lnSpc>
                          <a:spcPct val="100000"/>
                        </a:lnSpc>
                        <a:spcBef>
                          <a:spcPts val="0"/>
                        </a:spcBef>
                        <a:spcAft>
                          <a:spcPts val="0"/>
                        </a:spcAft>
                        <a:buClrTx/>
                        <a:buSzTx/>
                        <a:buFontTx/>
                        <a:buNone/>
                        <a:tabLst/>
                        <a:defRPr/>
                      </a:pPr>
                      <a:r>
                        <a:rPr kumimoji="1" lang="ja-JP" altLang="en-US" sz="2000" dirty="0" smtClean="0">
                          <a:latin typeface="Meiryo UI" panose="020B0604030504040204" pitchFamily="50" charset="-128"/>
                          <a:ea typeface="Meiryo UI" panose="020B0604030504040204" pitchFamily="50" charset="-128"/>
                          <a:cs typeface="Meiryo UI" panose="020B0604030504040204" pitchFamily="50" charset="-128"/>
                        </a:rPr>
                        <a:t>耐震性不足</a:t>
                      </a:r>
                      <a:endParaRPr kumimoji="1" lang="en-US" altLang="ja-JP" sz="2000" dirty="0" smtClean="0">
                        <a:latin typeface="Meiryo UI" panose="020B0604030504040204" pitchFamily="50" charset="-128"/>
                        <a:ea typeface="Meiryo UI" panose="020B0604030504040204" pitchFamily="50" charset="-128"/>
                        <a:cs typeface="Meiryo UI" panose="020B0604030504040204" pitchFamily="50" charset="-128"/>
                      </a:endParaRPr>
                    </a:p>
                    <a:p>
                      <a:pPr marL="0" marR="0" indent="0" algn="ctr" defTabSz="914278" rtl="0" eaLnBrk="1" fontAlgn="auto" latinLnBrk="0" hangingPunct="1">
                        <a:lnSpc>
                          <a:spcPct val="100000"/>
                        </a:lnSpc>
                        <a:spcBef>
                          <a:spcPts val="0"/>
                        </a:spcBef>
                        <a:spcAft>
                          <a:spcPts val="0"/>
                        </a:spcAft>
                        <a:buClrTx/>
                        <a:buSzTx/>
                        <a:buFontTx/>
                        <a:buNone/>
                        <a:tabLst/>
                        <a:defRPr/>
                      </a:pPr>
                      <a:r>
                        <a:rPr kumimoji="1" lang="en-US" altLang="ja-JP" sz="2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Ⅰ</a:t>
                      </a:r>
                      <a:endParaRPr kumimoji="1" lang="ja-JP" altLang="en-US" sz="2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tc>
                <a:tc>
                  <a:txBody>
                    <a:bodyPr/>
                    <a:lstStyle/>
                    <a:p>
                      <a:pPr marL="0" marR="0" indent="0" algn="ctr" defTabSz="914278" rtl="0" eaLnBrk="1" fontAlgn="auto" latinLnBrk="0" hangingPunct="1">
                        <a:lnSpc>
                          <a:spcPct val="100000"/>
                        </a:lnSpc>
                        <a:spcBef>
                          <a:spcPts val="0"/>
                        </a:spcBef>
                        <a:spcAft>
                          <a:spcPts val="0"/>
                        </a:spcAft>
                        <a:buClrTx/>
                        <a:buSzTx/>
                        <a:buFontTx/>
                        <a:buNone/>
                        <a:tabLst/>
                        <a:defRPr/>
                      </a:pPr>
                      <a:r>
                        <a:rPr kumimoji="1" lang="ja-JP" altLang="en-US" sz="2000" dirty="0" smtClean="0">
                          <a:latin typeface="Meiryo UI" panose="020B0604030504040204" pitchFamily="50" charset="-128"/>
                          <a:ea typeface="Meiryo UI" panose="020B0604030504040204" pitchFamily="50" charset="-128"/>
                          <a:cs typeface="Meiryo UI" panose="020B0604030504040204" pitchFamily="50" charset="-128"/>
                        </a:rPr>
                        <a:t>耐震性不足</a:t>
                      </a:r>
                      <a:endParaRPr kumimoji="1" lang="en-US" altLang="ja-JP" sz="2000" dirty="0" smtClean="0">
                        <a:latin typeface="Meiryo UI" panose="020B0604030504040204" pitchFamily="50" charset="-128"/>
                        <a:ea typeface="Meiryo UI" panose="020B0604030504040204" pitchFamily="50" charset="-128"/>
                        <a:cs typeface="Meiryo UI" panose="020B0604030504040204" pitchFamily="50" charset="-128"/>
                      </a:endParaRPr>
                    </a:p>
                    <a:p>
                      <a:pPr marL="0" marR="0" indent="0" algn="ctr" defTabSz="914278" rtl="0" eaLnBrk="1" fontAlgn="auto" latinLnBrk="0" hangingPunct="1">
                        <a:lnSpc>
                          <a:spcPct val="100000"/>
                        </a:lnSpc>
                        <a:spcBef>
                          <a:spcPts val="0"/>
                        </a:spcBef>
                        <a:spcAft>
                          <a:spcPts val="0"/>
                        </a:spcAft>
                        <a:buClrTx/>
                        <a:buSzTx/>
                        <a:buFontTx/>
                        <a:buNone/>
                        <a:tabLst/>
                        <a:defRPr/>
                      </a:pPr>
                      <a:r>
                        <a:rPr kumimoji="1" lang="en-US" altLang="ja-JP" sz="2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Ⅱ</a:t>
                      </a:r>
                      <a:endParaRPr kumimoji="1" lang="ja-JP" altLang="en-US" sz="2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tc>
                <a:tc>
                  <a:txBody>
                    <a:bodyPr/>
                    <a:lstStyle/>
                    <a:p>
                      <a:pPr algn="ctr"/>
                      <a:r>
                        <a:rPr kumimoji="1" lang="ja-JP" altLang="en-US" sz="2000" dirty="0" smtClean="0">
                          <a:latin typeface="Meiryo UI" panose="020B0604030504040204" pitchFamily="50" charset="-128"/>
                          <a:ea typeface="Meiryo UI" panose="020B0604030504040204" pitchFamily="50" charset="-128"/>
                          <a:cs typeface="Meiryo UI" panose="020B0604030504040204" pitchFamily="50" charset="-128"/>
                        </a:rPr>
                        <a:t>耐震性有</a:t>
                      </a:r>
                      <a:endParaRPr kumimoji="1" lang="en-US" altLang="ja-JP" sz="2000" dirty="0" smtClean="0">
                        <a:latin typeface="Meiryo UI" panose="020B0604030504040204" pitchFamily="50" charset="-128"/>
                        <a:ea typeface="Meiryo UI" panose="020B0604030504040204" pitchFamily="50" charset="-128"/>
                        <a:cs typeface="Meiryo UI" panose="020B0604030504040204" pitchFamily="50" charset="-128"/>
                      </a:endParaRPr>
                    </a:p>
                    <a:p>
                      <a:pPr algn="ctr"/>
                      <a:r>
                        <a:rPr kumimoji="1" lang="en-US" altLang="ja-JP" sz="2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Ⅲ</a:t>
                      </a:r>
                      <a:endParaRPr kumimoji="1" lang="ja-JP" altLang="en-US" sz="20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tc>
                <a:tc>
                  <a:txBody>
                    <a:bodyPr/>
                    <a:lstStyle/>
                    <a:p>
                      <a:pPr algn="ctr"/>
                      <a:r>
                        <a:rPr kumimoji="1" lang="ja-JP" altLang="en-US" sz="2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合計</a:t>
                      </a:r>
                      <a:endParaRPr kumimoji="1" lang="ja-JP" altLang="en-US" sz="20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tc>
                <a:extLst>
                  <a:ext uri="{0D108BD9-81ED-4DB2-BD59-A6C34878D82A}">
                    <a16:rowId xmlns:a16="http://schemas.microsoft.com/office/drawing/2014/main" val="10000"/>
                  </a:ext>
                </a:extLst>
              </a:tr>
              <a:tr h="370840">
                <a:tc>
                  <a:txBody>
                    <a:bodyPr/>
                    <a:lstStyle/>
                    <a:p>
                      <a:pPr marL="0" marR="0" indent="0" algn="ctr" defTabSz="914278" rtl="0" eaLnBrk="1" fontAlgn="auto" latinLnBrk="0" hangingPunct="1">
                        <a:lnSpc>
                          <a:spcPct val="100000"/>
                        </a:lnSpc>
                        <a:spcBef>
                          <a:spcPts val="0"/>
                        </a:spcBef>
                        <a:spcAft>
                          <a:spcPts val="600"/>
                        </a:spcAft>
                        <a:buClrTx/>
                        <a:buSzTx/>
                        <a:buFontTx/>
                        <a:buNone/>
                        <a:tabLst/>
                        <a:defRPr/>
                      </a:pPr>
                      <a:r>
                        <a:rPr kumimoji="1" lang="ja-JP" altLang="en-US" sz="2000" dirty="0" smtClean="0">
                          <a:latin typeface="Meiryo UI" panose="020B0604030504040204" pitchFamily="50" charset="-128"/>
                          <a:ea typeface="Meiryo UI" panose="020B0604030504040204" pitchFamily="50" charset="-128"/>
                          <a:cs typeface="Meiryo UI" panose="020B0604030504040204" pitchFamily="50" charset="-128"/>
                        </a:rPr>
                        <a:t>６９</a:t>
                      </a:r>
                      <a:endParaRPr kumimoji="1" lang="en-US" altLang="ja-JP" sz="2000" dirty="0" smtClean="0">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pPr algn="ctr">
                        <a:spcAft>
                          <a:spcPts val="600"/>
                        </a:spcAft>
                      </a:pPr>
                      <a:r>
                        <a:rPr kumimoji="1" lang="ja-JP" altLang="en-US" sz="2000" dirty="0" smtClean="0">
                          <a:latin typeface="Meiryo UI" panose="020B0604030504040204" pitchFamily="50" charset="-128"/>
                          <a:ea typeface="Meiryo UI" panose="020B0604030504040204" pitchFamily="50" charset="-128"/>
                          <a:cs typeface="Meiryo UI" panose="020B0604030504040204" pitchFamily="50" charset="-128"/>
                        </a:rPr>
                        <a:t>１２２</a:t>
                      </a:r>
                      <a:endParaRPr kumimoji="1" lang="en-US" altLang="ja-JP" sz="2000" dirty="0" smtClean="0">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pPr marL="0" marR="0" indent="0" algn="ctr" defTabSz="914278" rtl="0" eaLnBrk="1" fontAlgn="auto" latinLnBrk="0" hangingPunct="1">
                        <a:lnSpc>
                          <a:spcPct val="100000"/>
                        </a:lnSpc>
                        <a:spcBef>
                          <a:spcPts val="0"/>
                        </a:spcBef>
                        <a:spcAft>
                          <a:spcPts val="600"/>
                        </a:spcAft>
                        <a:buClrTx/>
                        <a:buSzTx/>
                        <a:buFontTx/>
                        <a:buNone/>
                        <a:tabLst/>
                        <a:defRPr/>
                      </a:pPr>
                      <a:r>
                        <a:rPr kumimoji="1" lang="ja-JP" altLang="en-US" sz="2000" dirty="0" smtClean="0">
                          <a:latin typeface="Meiryo UI" panose="020B0604030504040204" pitchFamily="50" charset="-128"/>
                          <a:ea typeface="Meiryo UI" panose="020B0604030504040204" pitchFamily="50" charset="-128"/>
                          <a:cs typeface="Meiryo UI" panose="020B0604030504040204" pitchFamily="50" charset="-128"/>
                        </a:rPr>
                        <a:t>７９</a:t>
                      </a:r>
                      <a:endParaRPr kumimoji="1" lang="en-US" altLang="ja-JP" sz="2000" dirty="0" smtClean="0">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pPr marL="0" marR="0" indent="0" algn="ctr" defTabSz="914278" rtl="0" eaLnBrk="1" fontAlgn="auto" latinLnBrk="0" hangingPunct="1">
                        <a:lnSpc>
                          <a:spcPct val="100000"/>
                        </a:lnSpc>
                        <a:spcBef>
                          <a:spcPts val="0"/>
                        </a:spcBef>
                        <a:spcAft>
                          <a:spcPts val="600"/>
                        </a:spcAft>
                        <a:buClrTx/>
                        <a:buSzTx/>
                        <a:buFontTx/>
                        <a:buNone/>
                        <a:tabLst/>
                        <a:defRPr/>
                      </a:pPr>
                      <a:r>
                        <a:rPr kumimoji="1" lang="ja-JP" altLang="en-US" sz="2000" dirty="0" smtClean="0">
                          <a:latin typeface="Meiryo UI" panose="020B0604030504040204" pitchFamily="50" charset="-128"/>
                          <a:ea typeface="Meiryo UI" panose="020B0604030504040204" pitchFamily="50" charset="-128"/>
                          <a:cs typeface="Meiryo UI" panose="020B0604030504040204" pitchFamily="50" charset="-128"/>
                        </a:rPr>
                        <a:t>７８</a:t>
                      </a:r>
                      <a:endParaRPr kumimoji="1" lang="en-US" altLang="ja-JP" sz="2000" dirty="0" smtClean="0">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pPr marL="0" marR="0" indent="0" algn="ctr" defTabSz="914278" rtl="0" eaLnBrk="1" fontAlgn="auto" latinLnBrk="0" hangingPunct="1">
                        <a:lnSpc>
                          <a:spcPct val="100000"/>
                        </a:lnSpc>
                        <a:spcBef>
                          <a:spcPts val="0"/>
                        </a:spcBef>
                        <a:spcAft>
                          <a:spcPts val="600"/>
                        </a:spcAft>
                        <a:buClrTx/>
                        <a:buSzTx/>
                        <a:buFontTx/>
                        <a:buNone/>
                        <a:tabLst/>
                        <a:defRPr/>
                      </a:pPr>
                      <a:r>
                        <a:rPr kumimoji="1" lang="ja-JP" altLang="en-US" sz="2000" dirty="0" smtClean="0">
                          <a:latin typeface="Meiryo UI" panose="020B0604030504040204" pitchFamily="50" charset="-128"/>
                          <a:ea typeface="Meiryo UI" panose="020B0604030504040204" pitchFamily="50" charset="-128"/>
                          <a:cs typeface="Meiryo UI" panose="020B0604030504040204" pitchFamily="50" charset="-128"/>
                        </a:rPr>
                        <a:t>３４８</a:t>
                      </a:r>
                      <a:endParaRPr kumimoji="1" lang="en-US" altLang="ja-JP" sz="2000" dirty="0" smtClean="0">
                        <a:latin typeface="Meiryo UI" panose="020B0604030504040204" pitchFamily="50" charset="-128"/>
                        <a:ea typeface="Meiryo UI" panose="020B0604030504040204" pitchFamily="50" charset="-128"/>
                        <a:cs typeface="Meiryo UI" panose="020B0604030504040204" pitchFamily="50" charset="-128"/>
                      </a:endParaRPr>
                    </a:p>
                  </a:txBody>
                  <a:tcPr/>
                </a:tc>
                <a:extLst>
                  <a:ext uri="{0D108BD9-81ED-4DB2-BD59-A6C34878D82A}">
                    <a16:rowId xmlns:a16="http://schemas.microsoft.com/office/drawing/2014/main" val="10001"/>
                  </a:ext>
                </a:extLst>
              </a:tr>
            </a:tbl>
          </a:graphicData>
        </a:graphic>
      </p:graphicFrame>
      <p:sp>
        <p:nvSpPr>
          <p:cNvPr id="13" name="テキスト ボックス 12"/>
          <p:cNvSpPr txBox="1"/>
          <p:nvPr/>
        </p:nvSpPr>
        <p:spPr>
          <a:xfrm>
            <a:off x="296238" y="2083767"/>
            <a:ext cx="7327067" cy="400110"/>
          </a:xfrm>
          <a:prstGeom prst="rect">
            <a:avLst/>
          </a:prstGeom>
          <a:noFill/>
        </p:spPr>
        <p:txBody>
          <a:bodyPr wrap="square" rtlCol="0">
            <a:spAutoFit/>
          </a:bodyPr>
          <a:lstStyle/>
          <a:p>
            <a:r>
              <a:rPr lang="ja-JP" altLang="en-US" sz="2000" dirty="0" smtClean="0">
                <a:latin typeface="Meiryo UI" panose="020B0604030504040204" pitchFamily="50" charset="-128"/>
                <a:ea typeface="Meiryo UI" panose="020B0604030504040204" pitchFamily="50" charset="-128"/>
                <a:cs typeface="Meiryo UI" panose="020B0604030504040204" pitchFamily="50" charset="-128"/>
              </a:rPr>
              <a:t>■広域緊急交通路沿道建築物の耐震性の状況</a:t>
            </a:r>
            <a:r>
              <a:rPr kumimoji="1" lang="ja-JP" altLang="en-US" sz="2000" dirty="0" smtClean="0">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2000" dirty="0" smtClean="0">
                <a:latin typeface="Meiryo UI" panose="020B0604030504040204" pitchFamily="50" charset="-128"/>
                <a:ea typeface="Meiryo UI" panose="020B0604030504040204" pitchFamily="50" charset="-128"/>
                <a:cs typeface="Meiryo UI" panose="020B0604030504040204" pitchFamily="50" charset="-128"/>
              </a:rPr>
              <a:t>H30.3</a:t>
            </a:r>
            <a:r>
              <a:rPr kumimoji="1" lang="ja-JP" altLang="en-US" sz="2000" dirty="0" smtClean="0">
                <a:latin typeface="Meiryo UI" panose="020B0604030504040204" pitchFamily="50" charset="-128"/>
                <a:ea typeface="Meiryo UI" panose="020B0604030504040204" pitchFamily="50" charset="-128"/>
                <a:cs typeface="Meiryo UI" panose="020B0604030504040204" pitchFamily="50" charset="-128"/>
              </a:rPr>
              <a:t>末時点）</a:t>
            </a:r>
            <a:endParaRPr kumimoji="1" lang="en-US" altLang="ja-JP" sz="2000"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14" name="テキスト ボックス 13"/>
          <p:cNvSpPr txBox="1"/>
          <p:nvPr/>
        </p:nvSpPr>
        <p:spPr>
          <a:xfrm>
            <a:off x="3229497" y="5579664"/>
            <a:ext cx="5586403" cy="630942"/>
          </a:xfrm>
          <a:prstGeom prst="rect">
            <a:avLst/>
          </a:prstGeom>
          <a:noFill/>
          <a:ln w="3175">
            <a:solidFill>
              <a:schemeClr val="tx1"/>
            </a:solidFill>
          </a:ln>
        </p:spPr>
        <p:txBody>
          <a:bodyPr wrap="square" rtlCol="0">
            <a:spAutoFit/>
          </a:bodyPr>
          <a:lstStyle/>
          <a:p>
            <a:pPr>
              <a:lnSpc>
                <a:spcPts val="1400"/>
              </a:lnSpc>
            </a:pPr>
            <a:r>
              <a:rPr kumimoji="1" lang="en-US" altLang="ja-JP" sz="1200" dirty="0" smtClean="0"/>
              <a:t>Ⅰ</a:t>
            </a:r>
            <a:r>
              <a:rPr kumimoji="1" lang="ja-JP" altLang="en-US" sz="1200" dirty="0" smtClean="0"/>
              <a:t>　　</a:t>
            </a:r>
            <a:r>
              <a:rPr lang="ja-JP" altLang="en-US" sz="1200" dirty="0"/>
              <a:t>大規模の地震の震動及び衝撃に対して倒壊し、又は崩壊する</a:t>
            </a:r>
            <a:r>
              <a:rPr lang="ja-JP" altLang="en-US" sz="1200" b="1" dirty="0" smtClean="0">
                <a:solidFill>
                  <a:srgbClr val="FF0000"/>
                </a:solidFill>
              </a:rPr>
              <a:t>危険性が高い</a:t>
            </a:r>
            <a:endParaRPr lang="en-US" altLang="ja-JP" sz="1200" b="1" dirty="0" smtClean="0">
              <a:solidFill>
                <a:srgbClr val="FF0000"/>
              </a:solidFill>
            </a:endParaRPr>
          </a:p>
          <a:p>
            <a:pPr>
              <a:lnSpc>
                <a:spcPts val="1400"/>
              </a:lnSpc>
            </a:pPr>
            <a:r>
              <a:rPr lang="en-US" altLang="ja-JP" sz="1200" dirty="0" smtClean="0"/>
              <a:t>Ⅱ</a:t>
            </a:r>
            <a:r>
              <a:rPr lang="ja-JP" altLang="en-US" sz="1200" dirty="0" smtClean="0"/>
              <a:t>　　大規模</a:t>
            </a:r>
            <a:r>
              <a:rPr lang="ja-JP" altLang="en-US" sz="1200" dirty="0"/>
              <a:t>の地震の震動及び衝撃に対して倒壊し、又は崩壊する</a:t>
            </a:r>
            <a:r>
              <a:rPr lang="ja-JP" altLang="en-US" sz="1200" b="1" dirty="0">
                <a:solidFill>
                  <a:srgbClr val="FF0000"/>
                </a:solidFill>
              </a:rPr>
              <a:t>危険性</a:t>
            </a:r>
            <a:r>
              <a:rPr lang="ja-JP" altLang="en-US" sz="1200" b="1" dirty="0" smtClean="0">
                <a:solidFill>
                  <a:srgbClr val="FF0000"/>
                </a:solidFill>
              </a:rPr>
              <a:t>がある</a:t>
            </a:r>
            <a:endParaRPr lang="en-US" altLang="ja-JP" sz="1200" b="1" dirty="0" smtClean="0">
              <a:solidFill>
                <a:srgbClr val="FF0000"/>
              </a:solidFill>
            </a:endParaRPr>
          </a:p>
          <a:p>
            <a:pPr>
              <a:lnSpc>
                <a:spcPts val="1400"/>
              </a:lnSpc>
            </a:pPr>
            <a:r>
              <a:rPr lang="en-US" altLang="ja-JP" sz="1200" dirty="0" smtClean="0"/>
              <a:t>Ⅲ</a:t>
            </a:r>
            <a:r>
              <a:rPr lang="ja-JP" altLang="en-US" sz="1200" dirty="0"/>
              <a:t>　</a:t>
            </a:r>
            <a:r>
              <a:rPr lang="ja-JP" altLang="en-US" sz="1200" dirty="0" smtClean="0"/>
              <a:t>　</a:t>
            </a:r>
            <a:r>
              <a:rPr lang="ja-JP" altLang="en-US" sz="1200" dirty="0"/>
              <a:t>大規模の地震の震動及び衝撃に対して倒壊し、又は崩壊する</a:t>
            </a:r>
            <a:r>
              <a:rPr lang="ja-JP" altLang="en-US" sz="1200" b="1" dirty="0"/>
              <a:t>危険性</a:t>
            </a:r>
            <a:r>
              <a:rPr lang="ja-JP" altLang="en-US" sz="1200" b="1" dirty="0" smtClean="0"/>
              <a:t>が低い</a:t>
            </a:r>
            <a:r>
              <a:rPr lang="ja-JP" altLang="en-US" sz="1200" dirty="0"/>
              <a:t>　</a:t>
            </a:r>
            <a:endParaRPr kumimoji="1" lang="ja-JP" altLang="en-US" sz="1200" dirty="0"/>
          </a:p>
        </p:txBody>
      </p:sp>
    </p:spTree>
    <p:extLst>
      <p:ext uri="{BB962C8B-B14F-4D97-AF65-F5344CB8AC3E}">
        <p14:creationId xmlns:p14="http://schemas.microsoft.com/office/powerpoint/2010/main" val="377060315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図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52004" y="1690387"/>
            <a:ext cx="4493141" cy="2078916"/>
          </a:xfrm>
          <a:prstGeom prst="rect">
            <a:avLst/>
          </a:prstGeom>
        </p:spPr>
      </p:pic>
      <p:sp>
        <p:nvSpPr>
          <p:cNvPr id="4" name="タイトル 1"/>
          <p:cNvSpPr>
            <a:spLocks noGrp="1"/>
          </p:cNvSpPr>
          <p:nvPr>
            <p:ph type="title"/>
          </p:nvPr>
        </p:nvSpPr>
        <p:spPr/>
        <p:txBody>
          <a:bodyPr/>
          <a:lstStyle/>
          <a:p>
            <a:r>
              <a:rPr lang="ja-JP" altLang="en-US" dirty="0" smtClean="0"/>
              <a:t>２－５．</a:t>
            </a:r>
            <a:r>
              <a:rPr lang="ja-JP" altLang="en-US" dirty="0"/>
              <a:t>耐震性</a:t>
            </a:r>
            <a:r>
              <a:rPr lang="ja-JP" altLang="en-US" dirty="0" smtClean="0"/>
              <a:t>が</a:t>
            </a:r>
            <a:r>
              <a:rPr lang="ja-JP" altLang="en-US" dirty="0"/>
              <a:t>不足する</a:t>
            </a:r>
            <a:r>
              <a:rPr lang="ja-JP" altLang="en-US" dirty="0" smtClean="0"/>
              <a:t>建築物</a:t>
            </a:r>
            <a:r>
              <a:rPr lang="ja-JP" altLang="en-US" dirty="0"/>
              <a:t>の</a:t>
            </a:r>
            <a:r>
              <a:rPr lang="ja-JP" altLang="en-US" dirty="0" smtClean="0"/>
              <a:t>現状</a:t>
            </a:r>
            <a:r>
              <a:rPr lang="en-US" altLang="ja-JP" dirty="0" smtClean="0"/>
              <a:t>(2)</a:t>
            </a:r>
            <a:r>
              <a:rPr lang="ja-JP" altLang="en-US" dirty="0" smtClean="0"/>
              <a:t>所有者</a:t>
            </a:r>
          </a:p>
        </p:txBody>
      </p:sp>
      <p:sp>
        <p:nvSpPr>
          <p:cNvPr id="2" name="スライド番号プレースホルダー 1"/>
          <p:cNvSpPr>
            <a:spLocks noGrp="1"/>
          </p:cNvSpPr>
          <p:nvPr>
            <p:ph type="sldNum" sz="quarter" idx="12"/>
          </p:nvPr>
        </p:nvSpPr>
        <p:spPr/>
        <p:txBody>
          <a:bodyPr/>
          <a:lstStyle/>
          <a:p>
            <a:pPr>
              <a:defRPr/>
            </a:pPr>
            <a:fld id="{718826F6-B698-4C1A-BEC1-9CA6F605F335}" type="slidenum">
              <a:rPr lang="en-US" altLang="ja-JP" smtClean="0">
                <a:solidFill>
                  <a:srgbClr val="000000"/>
                </a:solidFill>
              </a:rPr>
              <a:pPr>
                <a:defRPr/>
              </a:pPr>
              <a:t>13</a:t>
            </a:fld>
            <a:endParaRPr lang="en-US" altLang="ja-JP">
              <a:solidFill>
                <a:srgbClr val="000000"/>
              </a:solidFill>
            </a:endParaRPr>
          </a:p>
        </p:txBody>
      </p:sp>
      <p:sp>
        <p:nvSpPr>
          <p:cNvPr id="31" name="テキスト ボックス 30"/>
          <p:cNvSpPr txBox="1"/>
          <p:nvPr/>
        </p:nvSpPr>
        <p:spPr>
          <a:xfrm>
            <a:off x="242998" y="923079"/>
            <a:ext cx="8802147" cy="723275"/>
          </a:xfrm>
          <a:prstGeom prst="rect">
            <a:avLst/>
          </a:prstGeom>
          <a:noFill/>
        </p:spPr>
        <p:txBody>
          <a:bodyPr wrap="square" rtlCol="0">
            <a:spAutoFit/>
          </a:bodyPr>
          <a:lstStyle/>
          <a:p>
            <a:pPr>
              <a:spcBef>
                <a:spcPts val="600"/>
              </a:spcBef>
            </a:pPr>
            <a:r>
              <a:rPr lang="ja-JP" altLang="en-US"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全体で</a:t>
            </a:r>
            <a:r>
              <a:rPr lang="ja-JP" altLang="en-US"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は単独所有が約</a:t>
            </a:r>
            <a:r>
              <a:rPr lang="en-US" altLang="ja-JP"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7</a:t>
            </a:r>
            <a:r>
              <a:rPr lang="ja-JP" altLang="en-US"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割であるが、</a:t>
            </a:r>
            <a:r>
              <a:rPr lang="en-US" altLang="ja-JP"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5,000</a:t>
            </a:r>
            <a:r>
              <a:rPr lang="ja-JP" altLang="en-US"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㎡超になると複数所有が</a:t>
            </a:r>
            <a:r>
              <a:rPr lang="en-US" altLang="ja-JP"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5</a:t>
            </a:r>
            <a:r>
              <a:rPr lang="ja-JP" altLang="en-US"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割を超える。</a:t>
            </a:r>
            <a:endParaRPr lang="en-US" altLang="ja-JP"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a:spcBef>
                <a:spcPts val="600"/>
              </a:spcBef>
            </a:pPr>
            <a:r>
              <a:rPr lang="ja-JP" altLang="en-US"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○「賃貸</a:t>
            </a:r>
            <a:r>
              <a:rPr lang="ja-JP" altLang="en-US"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マンション</a:t>
            </a:r>
            <a:r>
              <a:rPr lang="ja-JP" altLang="en-US"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」、「事務所・店舗」は</a:t>
            </a:r>
            <a:r>
              <a:rPr lang="en-US" altLang="ja-JP"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5,000</a:t>
            </a:r>
            <a:r>
              <a:rPr lang="ja-JP" altLang="en-US"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㎡を超えると、所有者はほぼ法人になる。</a:t>
            </a:r>
            <a:endParaRPr lang="en-US" altLang="ja-JP"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8" name="コンテンツ プレースホルダー 7"/>
          <p:cNvGraphicFramePr>
            <a:graphicFrameLocks noGrp="1"/>
          </p:cNvGraphicFramePr>
          <p:nvPr>
            <p:ph idx="1"/>
            <p:extLst>
              <p:ext uri="{D42A27DB-BD31-4B8C-83A1-F6EECF244321}">
                <p14:modId xmlns:p14="http://schemas.microsoft.com/office/powerpoint/2010/main" val="2711116945"/>
              </p:ext>
            </p:extLst>
          </p:nvPr>
        </p:nvGraphicFramePr>
        <p:xfrm>
          <a:off x="425303" y="3732200"/>
          <a:ext cx="5252165" cy="2991197"/>
        </p:xfrm>
        <a:graphic>
          <a:graphicData uri="http://schemas.openxmlformats.org/drawingml/2006/table">
            <a:tbl>
              <a:tblPr/>
              <a:tblGrid>
                <a:gridCol w="335089">
                  <a:extLst>
                    <a:ext uri="{9D8B030D-6E8A-4147-A177-3AD203B41FA5}">
                      <a16:colId xmlns:a16="http://schemas.microsoft.com/office/drawing/2014/main" val="20000"/>
                    </a:ext>
                  </a:extLst>
                </a:gridCol>
                <a:gridCol w="1067159">
                  <a:extLst>
                    <a:ext uri="{9D8B030D-6E8A-4147-A177-3AD203B41FA5}">
                      <a16:colId xmlns:a16="http://schemas.microsoft.com/office/drawing/2014/main" val="20001"/>
                    </a:ext>
                  </a:extLst>
                </a:gridCol>
                <a:gridCol w="590909">
                  <a:extLst>
                    <a:ext uri="{9D8B030D-6E8A-4147-A177-3AD203B41FA5}">
                      <a16:colId xmlns:a16="http://schemas.microsoft.com/office/drawing/2014/main" val="20002"/>
                    </a:ext>
                  </a:extLst>
                </a:gridCol>
                <a:gridCol w="590909">
                  <a:extLst>
                    <a:ext uri="{9D8B030D-6E8A-4147-A177-3AD203B41FA5}">
                      <a16:colId xmlns:a16="http://schemas.microsoft.com/office/drawing/2014/main" val="20003"/>
                    </a:ext>
                  </a:extLst>
                </a:gridCol>
                <a:gridCol w="895372">
                  <a:extLst>
                    <a:ext uri="{9D8B030D-6E8A-4147-A177-3AD203B41FA5}">
                      <a16:colId xmlns:a16="http://schemas.microsoft.com/office/drawing/2014/main" val="20004"/>
                    </a:ext>
                  </a:extLst>
                </a:gridCol>
                <a:gridCol w="590909">
                  <a:extLst>
                    <a:ext uri="{9D8B030D-6E8A-4147-A177-3AD203B41FA5}">
                      <a16:colId xmlns:a16="http://schemas.microsoft.com/office/drawing/2014/main" val="20005"/>
                    </a:ext>
                  </a:extLst>
                </a:gridCol>
                <a:gridCol w="590909">
                  <a:extLst>
                    <a:ext uri="{9D8B030D-6E8A-4147-A177-3AD203B41FA5}">
                      <a16:colId xmlns:a16="http://schemas.microsoft.com/office/drawing/2014/main" val="20006"/>
                    </a:ext>
                  </a:extLst>
                </a:gridCol>
                <a:gridCol w="590909">
                  <a:extLst>
                    <a:ext uri="{9D8B030D-6E8A-4147-A177-3AD203B41FA5}">
                      <a16:colId xmlns:a16="http://schemas.microsoft.com/office/drawing/2014/main" val="20007"/>
                    </a:ext>
                  </a:extLst>
                </a:gridCol>
              </a:tblGrid>
              <a:tr h="308957">
                <a:tc gridSpan="2">
                  <a:txBody>
                    <a:bodyPr/>
                    <a:lstStyle/>
                    <a:p>
                      <a:pPr algn="ctr" fontAlgn="ctr"/>
                      <a:r>
                        <a:rPr lang="ja-JP" altLang="en-US" sz="1100" b="1"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用途</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a:txBody>
                    <a:bodyPr/>
                    <a:lstStyle/>
                    <a:p>
                      <a:pPr algn="ctr" fontAlgn="ctr"/>
                      <a:r>
                        <a:rPr lang="ja-JP" altLang="en-US" sz="1100" b="1"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個人</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100" b="1"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法人</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100" b="1"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法人</a:t>
                      </a:r>
                      <a:r>
                        <a:rPr lang="ja-JP" altLang="en-US" sz="1100" b="1"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、個人</a:t>
                      </a:r>
                      <a:endParaRPr lang="ja-JP" altLang="en-US" sz="1100" b="1"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100" b="1"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公共</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100" b="1"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不明</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100" b="1"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計</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54479">
                <a:tc gridSpan="2">
                  <a:txBody>
                    <a:bodyPr/>
                    <a:lstStyle/>
                    <a:p>
                      <a:pPr algn="l" fontAlgn="ctr"/>
                      <a:r>
                        <a:rPr lang="ja-JP" altLang="en-US" sz="1100" b="1"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戸建住宅</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a:txBody>
                    <a:bodyPr/>
                    <a:lstStyle/>
                    <a:p>
                      <a:pPr algn="r" fontAlgn="ctr"/>
                      <a:r>
                        <a:rPr lang="en-US" altLang="ja-JP" sz="1100" b="1"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2</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1"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1"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1"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1"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3</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1"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5</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54479">
                <a:tc gridSpan="2">
                  <a:txBody>
                    <a:bodyPr/>
                    <a:lstStyle/>
                    <a:p>
                      <a:pPr algn="l" fontAlgn="ctr"/>
                      <a:r>
                        <a:rPr lang="ja-JP" altLang="en-US" sz="1100" b="1"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分譲マンション</a:t>
                      </a:r>
                      <a:endParaRPr lang="ja-JP" altLang="en-US" sz="1100" b="1"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hMerge="1">
                  <a:txBody>
                    <a:bodyPr/>
                    <a:lstStyle/>
                    <a:p>
                      <a:endParaRPr kumimoji="1" lang="ja-JP" altLang="en-US"/>
                    </a:p>
                  </a:txBody>
                  <a:tcPr/>
                </a:tc>
                <a:tc>
                  <a:txBody>
                    <a:bodyPr/>
                    <a:lstStyle/>
                    <a:p>
                      <a:pPr algn="r" fontAlgn="ctr"/>
                      <a:r>
                        <a:rPr lang="en-US" altLang="ja-JP" sz="1100" b="1"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57</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1100" b="1"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1100" b="1"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1100" b="1"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1100" b="1"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100" b="1"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57</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2"/>
                  </a:ext>
                </a:extLst>
              </a:tr>
              <a:tr h="154479">
                <a:tc>
                  <a:txBody>
                    <a:bodyPr/>
                    <a:lstStyle/>
                    <a:p>
                      <a:pPr algn="l" fontAlgn="ctr"/>
                      <a:r>
                        <a:rPr lang="ja-JP" altLang="en-US" sz="1100" b="0" i="0" u="none" strike="noStrike">
                          <a:solidFill>
                            <a:srgbClr val="000000"/>
                          </a:solidFill>
                          <a:effectLst/>
                          <a:latin typeface="ＭＳ Ｐゴシック"/>
                        </a:rPr>
                        <a:t>　</a:t>
                      </a:r>
                    </a:p>
                  </a:txBody>
                  <a:tcPr marL="36000" marR="36000" marT="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5,000㎡</a:t>
                      </a:r>
                      <a:r>
                        <a:rPr lang="ja-JP" altLang="en-US" sz="11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以下</a:t>
                      </a:r>
                    </a:p>
                  </a:txBody>
                  <a:tcPr marL="36000" marR="36000" marT="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23</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11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11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23</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3"/>
                  </a:ext>
                </a:extLst>
              </a:tr>
              <a:tr h="154479">
                <a:tc>
                  <a:txBody>
                    <a:bodyPr/>
                    <a:lstStyle/>
                    <a:p>
                      <a:pPr algn="l" fontAlgn="ctr"/>
                      <a:r>
                        <a:rPr lang="ja-JP" altLang="en-US" sz="1100" b="0" i="0" u="none" strike="noStrike">
                          <a:solidFill>
                            <a:srgbClr val="000000"/>
                          </a:solidFill>
                          <a:effectLst/>
                          <a:latin typeface="ＭＳ Ｐゴシック"/>
                        </a:rPr>
                        <a:t>　</a:t>
                      </a:r>
                    </a:p>
                  </a:txBody>
                  <a:tcPr marL="36000" marR="36000" marT="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5,000㎡</a:t>
                      </a:r>
                      <a:r>
                        <a:rPr lang="ja-JP" altLang="en-US" sz="11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超</a:t>
                      </a:r>
                    </a:p>
                  </a:txBody>
                  <a:tcPr marL="36000" marR="36000" marT="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34</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34</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154479">
                <a:tc gridSpan="2">
                  <a:txBody>
                    <a:bodyPr/>
                    <a:lstStyle/>
                    <a:p>
                      <a:pPr algn="l" fontAlgn="ctr"/>
                      <a:r>
                        <a:rPr lang="ja-JP" altLang="en-US" sz="1100" b="1"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賃貸マンション</a:t>
                      </a:r>
                      <a:endParaRPr lang="zh-TW" altLang="en-US" sz="1100" b="1"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hMerge="1">
                  <a:txBody>
                    <a:bodyPr/>
                    <a:lstStyle/>
                    <a:p>
                      <a:endParaRPr kumimoji="1" lang="ja-JP" altLang="en-US"/>
                    </a:p>
                  </a:txBody>
                  <a:tcPr/>
                </a:tc>
                <a:tc>
                  <a:txBody>
                    <a:bodyPr/>
                    <a:lstStyle/>
                    <a:p>
                      <a:pPr algn="r" fontAlgn="ctr"/>
                      <a:r>
                        <a:rPr lang="en-US" altLang="ja-JP" sz="1100" b="1"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14</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100" b="1"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37</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100" b="1"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2</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100" b="1"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3</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100" b="1"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100" b="1"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57</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5"/>
                  </a:ext>
                </a:extLst>
              </a:tr>
              <a:tr h="154479">
                <a:tc>
                  <a:txBody>
                    <a:bodyPr/>
                    <a:lstStyle/>
                    <a:p>
                      <a:pPr algn="l" fontAlgn="ctr"/>
                      <a:r>
                        <a:rPr lang="ja-JP" altLang="en-US" sz="1100" b="0" i="0" u="none" strike="noStrike">
                          <a:solidFill>
                            <a:srgbClr val="000000"/>
                          </a:solidFill>
                          <a:effectLst/>
                          <a:latin typeface="ＭＳ Ｐゴシック"/>
                        </a:rPr>
                        <a:t>　</a:t>
                      </a:r>
                    </a:p>
                  </a:txBody>
                  <a:tcPr marL="36000" marR="36000" marT="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5,000㎡</a:t>
                      </a:r>
                      <a:r>
                        <a:rPr lang="ja-JP" altLang="en-US" sz="11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以下</a:t>
                      </a:r>
                    </a:p>
                  </a:txBody>
                  <a:tcPr marL="36000" marR="36000" marT="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13</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30</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46</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6"/>
                  </a:ext>
                </a:extLst>
              </a:tr>
              <a:tr h="154479">
                <a:tc>
                  <a:txBody>
                    <a:bodyPr/>
                    <a:lstStyle/>
                    <a:p>
                      <a:pPr algn="l" fontAlgn="ctr"/>
                      <a:r>
                        <a:rPr lang="ja-JP" altLang="en-US" sz="1100" b="0" i="0" u="none" strike="noStrike">
                          <a:solidFill>
                            <a:srgbClr val="000000"/>
                          </a:solidFill>
                          <a:effectLst/>
                          <a:latin typeface="ＭＳ Ｐゴシック"/>
                        </a:rPr>
                        <a:t>　</a:t>
                      </a:r>
                    </a:p>
                  </a:txBody>
                  <a:tcPr marL="36000" marR="36000" marT="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5,000㎡</a:t>
                      </a:r>
                      <a:r>
                        <a:rPr lang="ja-JP" altLang="en-US" sz="11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超</a:t>
                      </a:r>
                    </a:p>
                  </a:txBody>
                  <a:tcPr marL="36000" marR="36000" marT="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7</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2</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11</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154479">
                <a:tc gridSpan="2">
                  <a:txBody>
                    <a:bodyPr/>
                    <a:lstStyle/>
                    <a:p>
                      <a:pPr algn="l" fontAlgn="ctr"/>
                      <a:r>
                        <a:rPr lang="ja-JP" altLang="en-US" sz="1100" b="1"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事務所・店舗</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hMerge="1">
                  <a:txBody>
                    <a:bodyPr/>
                    <a:lstStyle/>
                    <a:p>
                      <a:endParaRPr kumimoji="1" lang="ja-JP" altLang="en-US"/>
                    </a:p>
                  </a:txBody>
                  <a:tcPr/>
                </a:tc>
                <a:tc>
                  <a:txBody>
                    <a:bodyPr/>
                    <a:lstStyle/>
                    <a:p>
                      <a:pPr algn="r" fontAlgn="ctr"/>
                      <a:r>
                        <a:rPr lang="en-US" altLang="ja-JP" sz="1100" b="1"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41</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100" b="1"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82</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100" b="1"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3</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1100" b="1"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100" b="1"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3</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100" b="1"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129</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8"/>
                  </a:ext>
                </a:extLst>
              </a:tr>
              <a:tr h="154479">
                <a:tc>
                  <a:txBody>
                    <a:bodyPr/>
                    <a:lstStyle/>
                    <a:p>
                      <a:pPr algn="l" fontAlgn="ctr"/>
                      <a:r>
                        <a:rPr lang="ja-JP" altLang="en-US" sz="1100" b="0" i="0" u="none" strike="noStrike">
                          <a:solidFill>
                            <a:srgbClr val="000000"/>
                          </a:solidFill>
                          <a:effectLst/>
                          <a:latin typeface="ＭＳ Ｐゴシック"/>
                        </a:rPr>
                        <a:t>　</a:t>
                      </a:r>
                    </a:p>
                  </a:txBody>
                  <a:tcPr marL="36000" marR="36000" marT="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5,000㎡</a:t>
                      </a:r>
                      <a:r>
                        <a:rPr lang="ja-JP" altLang="en-US" sz="11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以下</a:t>
                      </a:r>
                    </a:p>
                  </a:txBody>
                  <a:tcPr marL="36000" marR="36000" marT="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39</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57</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2</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11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3</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101</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9"/>
                  </a:ext>
                </a:extLst>
              </a:tr>
              <a:tr h="154479">
                <a:tc>
                  <a:txBody>
                    <a:bodyPr/>
                    <a:lstStyle/>
                    <a:p>
                      <a:pPr algn="l" fontAlgn="ctr"/>
                      <a:r>
                        <a:rPr lang="ja-JP" altLang="en-US" sz="1100" b="0" i="0" u="none" strike="noStrike">
                          <a:solidFill>
                            <a:srgbClr val="000000"/>
                          </a:solidFill>
                          <a:effectLst/>
                          <a:latin typeface="ＭＳ Ｐゴシック"/>
                        </a:rPr>
                        <a:t>　</a:t>
                      </a:r>
                    </a:p>
                  </a:txBody>
                  <a:tcPr marL="36000" marR="36000" marT="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5,000㎡</a:t>
                      </a:r>
                      <a:r>
                        <a:rPr lang="ja-JP" altLang="en-US" sz="11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超</a:t>
                      </a:r>
                    </a:p>
                  </a:txBody>
                  <a:tcPr marL="36000" marR="36000" marT="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2</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25</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28</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r h="154479">
                <a:tc gridSpan="2">
                  <a:txBody>
                    <a:bodyPr/>
                    <a:lstStyle/>
                    <a:p>
                      <a:pPr algn="l" fontAlgn="ctr"/>
                      <a:r>
                        <a:rPr lang="ja-JP" altLang="en-US" sz="1100" b="1"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その他</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hMerge="1">
                  <a:txBody>
                    <a:bodyPr/>
                    <a:lstStyle/>
                    <a:p>
                      <a:endParaRPr kumimoji="1" lang="ja-JP" altLang="en-US"/>
                    </a:p>
                  </a:txBody>
                  <a:tcPr/>
                </a:tc>
                <a:tc>
                  <a:txBody>
                    <a:bodyPr/>
                    <a:lstStyle/>
                    <a:p>
                      <a:pPr algn="r" fontAlgn="ctr"/>
                      <a:r>
                        <a:rPr lang="en-US" altLang="ja-JP" sz="1100" b="1"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4</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100" b="1"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17</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100" b="1"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1100" b="1"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1100" b="1"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100" b="1"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22</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11"/>
                  </a:ext>
                </a:extLst>
              </a:tr>
              <a:tr h="154479">
                <a:tc>
                  <a:txBody>
                    <a:bodyPr/>
                    <a:lstStyle/>
                    <a:p>
                      <a:pPr algn="l" fontAlgn="ctr"/>
                      <a:r>
                        <a:rPr lang="ja-JP" altLang="en-US" sz="1100" b="0" i="0" u="none" strike="noStrike">
                          <a:solidFill>
                            <a:srgbClr val="000000"/>
                          </a:solidFill>
                          <a:effectLst/>
                          <a:latin typeface="ＭＳ Ｐゴシック"/>
                        </a:rPr>
                        <a:t>　</a:t>
                      </a:r>
                    </a:p>
                  </a:txBody>
                  <a:tcPr marL="36000" marR="36000" marT="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5,000㎡</a:t>
                      </a:r>
                      <a:r>
                        <a:rPr lang="ja-JP" altLang="en-US" sz="11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以下</a:t>
                      </a:r>
                    </a:p>
                  </a:txBody>
                  <a:tcPr marL="36000" marR="36000" marT="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4</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11</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11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16</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12"/>
                  </a:ext>
                </a:extLst>
              </a:tr>
              <a:tr h="154479">
                <a:tc>
                  <a:txBody>
                    <a:bodyPr/>
                    <a:lstStyle/>
                    <a:p>
                      <a:pPr algn="l" fontAlgn="ctr"/>
                      <a:r>
                        <a:rPr lang="ja-JP" altLang="en-US" sz="1100" b="0" i="0" u="none" strike="noStrike">
                          <a:solidFill>
                            <a:srgbClr val="000000"/>
                          </a:solidFill>
                          <a:effectLst/>
                          <a:latin typeface="ＭＳ Ｐゴシック"/>
                        </a:rPr>
                        <a:t>　</a:t>
                      </a:r>
                    </a:p>
                  </a:txBody>
                  <a:tcPr marL="36000" marR="36000" marT="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5,000㎡</a:t>
                      </a:r>
                      <a:r>
                        <a:rPr lang="ja-JP" altLang="en-US" sz="11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超</a:t>
                      </a:r>
                    </a:p>
                  </a:txBody>
                  <a:tcPr marL="36000" marR="36000" marT="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6</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6</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3"/>
                  </a:ext>
                </a:extLst>
              </a:tr>
              <a:tr h="154479">
                <a:tc gridSpan="2">
                  <a:txBody>
                    <a:bodyPr/>
                    <a:lstStyle/>
                    <a:p>
                      <a:pPr algn="l" fontAlgn="ctr"/>
                      <a:r>
                        <a:rPr lang="ja-JP" altLang="en-US" sz="1100" b="1"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計</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hMerge="1">
                  <a:txBody>
                    <a:bodyPr/>
                    <a:lstStyle/>
                    <a:p>
                      <a:endParaRPr kumimoji="1" lang="ja-JP" altLang="en-US"/>
                    </a:p>
                  </a:txBody>
                  <a:tcPr/>
                </a:tc>
                <a:tc>
                  <a:txBody>
                    <a:bodyPr/>
                    <a:lstStyle/>
                    <a:p>
                      <a:pPr algn="r" fontAlgn="ctr"/>
                      <a:r>
                        <a:rPr lang="en-US" altLang="ja-JP" sz="1100" b="1"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118</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100" b="1"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136</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100" b="1"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6</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100" b="1"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3</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100" b="1"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7</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100" b="1"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270</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14"/>
                  </a:ext>
                </a:extLst>
              </a:tr>
              <a:tr h="154479">
                <a:tc>
                  <a:txBody>
                    <a:bodyPr/>
                    <a:lstStyle/>
                    <a:p>
                      <a:pPr algn="l" fontAlgn="ctr"/>
                      <a:r>
                        <a:rPr lang="ja-JP" altLang="en-US" sz="1100" b="0" i="0" u="none" strike="noStrike">
                          <a:solidFill>
                            <a:srgbClr val="000000"/>
                          </a:solidFill>
                          <a:effectLst/>
                          <a:latin typeface="ＭＳ Ｐゴシック"/>
                        </a:rPr>
                        <a:t>　</a:t>
                      </a:r>
                    </a:p>
                  </a:txBody>
                  <a:tcPr marL="36000" marR="36000" marT="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5,000㎡</a:t>
                      </a:r>
                      <a:r>
                        <a:rPr lang="ja-JP" altLang="en-US" sz="11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以下</a:t>
                      </a:r>
                    </a:p>
                  </a:txBody>
                  <a:tcPr marL="36000" marR="36000" marT="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81</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98</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4</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7</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191</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15"/>
                  </a:ext>
                </a:extLst>
              </a:tr>
              <a:tr h="154479">
                <a:tc>
                  <a:txBody>
                    <a:bodyPr/>
                    <a:lstStyle/>
                    <a:p>
                      <a:pPr algn="l" fontAlgn="ctr"/>
                      <a:r>
                        <a:rPr lang="ja-JP" altLang="en-US" sz="1100" b="0" i="0" u="none" strike="noStrike">
                          <a:solidFill>
                            <a:srgbClr val="000000"/>
                          </a:solidFill>
                          <a:effectLst/>
                          <a:latin typeface="ＭＳ Ｐゴシック"/>
                        </a:rPr>
                        <a:t>　</a:t>
                      </a:r>
                    </a:p>
                  </a:txBody>
                  <a:tcPr marL="36000" marR="36000" marT="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5,000㎡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超</a:t>
                      </a:r>
                    </a:p>
                  </a:txBody>
                  <a:tcPr marL="36000" marR="36000" marT="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37</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38</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2</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2</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0</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79</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6"/>
                  </a:ext>
                </a:extLst>
              </a:tr>
            </a:tbl>
          </a:graphicData>
        </a:graphic>
      </p:graphicFrame>
      <p:graphicFrame>
        <p:nvGraphicFramePr>
          <p:cNvPr id="3" name="表 2"/>
          <p:cNvGraphicFramePr>
            <a:graphicFrameLocks noGrp="1"/>
          </p:cNvGraphicFramePr>
          <p:nvPr>
            <p:extLst>
              <p:ext uri="{D42A27DB-BD31-4B8C-83A1-F6EECF244321}">
                <p14:modId xmlns:p14="http://schemas.microsoft.com/office/powerpoint/2010/main" val="2396381444"/>
              </p:ext>
            </p:extLst>
          </p:nvPr>
        </p:nvGraphicFramePr>
        <p:xfrm>
          <a:off x="480418" y="1787269"/>
          <a:ext cx="3362544" cy="1764180"/>
        </p:xfrm>
        <a:graphic>
          <a:graphicData uri="http://schemas.openxmlformats.org/drawingml/2006/table">
            <a:tbl>
              <a:tblPr/>
              <a:tblGrid>
                <a:gridCol w="926075">
                  <a:extLst>
                    <a:ext uri="{9D8B030D-6E8A-4147-A177-3AD203B41FA5}">
                      <a16:colId xmlns:a16="http://schemas.microsoft.com/office/drawing/2014/main" val="20000"/>
                    </a:ext>
                  </a:extLst>
                </a:gridCol>
                <a:gridCol w="558785">
                  <a:extLst>
                    <a:ext uri="{9D8B030D-6E8A-4147-A177-3AD203B41FA5}">
                      <a16:colId xmlns:a16="http://schemas.microsoft.com/office/drawing/2014/main" val="20001"/>
                    </a:ext>
                  </a:extLst>
                </a:gridCol>
                <a:gridCol w="649850">
                  <a:extLst>
                    <a:ext uri="{9D8B030D-6E8A-4147-A177-3AD203B41FA5}">
                      <a16:colId xmlns:a16="http://schemas.microsoft.com/office/drawing/2014/main" val="20002"/>
                    </a:ext>
                  </a:extLst>
                </a:gridCol>
                <a:gridCol w="584115">
                  <a:extLst>
                    <a:ext uri="{9D8B030D-6E8A-4147-A177-3AD203B41FA5}">
                      <a16:colId xmlns:a16="http://schemas.microsoft.com/office/drawing/2014/main" val="20003"/>
                    </a:ext>
                  </a:extLst>
                </a:gridCol>
                <a:gridCol w="643719">
                  <a:extLst>
                    <a:ext uri="{9D8B030D-6E8A-4147-A177-3AD203B41FA5}">
                      <a16:colId xmlns:a16="http://schemas.microsoft.com/office/drawing/2014/main" val="20004"/>
                    </a:ext>
                  </a:extLst>
                </a:gridCol>
              </a:tblGrid>
              <a:tr h="0">
                <a:tc>
                  <a:txBody>
                    <a:bodyPr/>
                    <a:lstStyle/>
                    <a:p>
                      <a:pPr algn="ctr" fontAlgn="ctr"/>
                      <a:r>
                        <a:rPr lang="ja-JP" altLang="en-US" sz="1050" b="1"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面積別</a:t>
                      </a:r>
                      <a:endParaRPr lang="ja-JP" altLang="en-US" sz="1050" b="1"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18000" marB="1800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1050" b="1"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棟数</a:t>
                      </a:r>
                      <a:endParaRPr lang="ja-JP" altLang="en-US" sz="1050" b="1"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18000" marB="18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1050" b="1"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所有形態</a:t>
                      </a:r>
                      <a:endParaRPr lang="ja-JP" altLang="en-US" sz="1050" b="1"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18000" marB="18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1050" b="1"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棟数</a:t>
                      </a:r>
                      <a:endParaRPr lang="ja-JP" altLang="en-US" sz="1050" b="1"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18000" marB="18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割合</a:t>
                      </a:r>
                    </a:p>
                  </a:txBody>
                  <a:tcPr marL="36000" marR="36000" marT="18000" marB="1800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0">
                <a:tc rowSpan="3">
                  <a:txBody>
                    <a:bodyPr/>
                    <a:lstStyle/>
                    <a:p>
                      <a:pPr algn="ctr" fontAlgn="ctr"/>
                      <a:r>
                        <a:rPr lang="en-US" altLang="ja-JP" sz="1050" b="1"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5,000㎡</a:t>
                      </a:r>
                      <a:r>
                        <a:rPr lang="ja-JP" altLang="en-US" sz="1050" b="1"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以下</a:t>
                      </a: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18000" marB="1800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rowSpan="3">
                  <a:txBody>
                    <a:bodyPr/>
                    <a:lstStyle/>
                    <a:p>
                      <a:pPr algn="ctr" fontAlgn="ctr"/>
                      <a:r>
                        <a:rPr lang="en-US" altLang="ja-JP" sz="1100" b="0"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191</a:t>
                      </a:r>
                      <a:endParaRPr lang="ja-JP" altLang="en-US"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18000" marB="18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単独</a:t>
                      </a:r>
                    </a:p>
                  </a:txBody>
                  <a:tcPr marL="36000" marR="36000" marT="18000" marB="18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149</a:t>
                      </a:r>
                    </a:p>
                  </a:txBody>
                  <a:tcPr marL="36000" marR="36000" marT="18000" marB="18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05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78%</a:t>
                      </a:r>
                    </a:p>
                  </a:txBody>
                  <a:tcPr marL="36000" marR="36000" marT="18000" marB="1800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1"/>
                  </a:ext>
                </a:extLst>
              </a:tr>
              <a:tr h="0">
                <a:tc vMerge="1">
                  <a:txBody>
                    <a:bodyPr/>
                    <a:lstStyle/>
                    <a:p>
                      <a:pPr algn="l" fontAlgn="ct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171450" marR="0" marT="0"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endParaRPr kumimoji="1" lang="ja-JP" altLang="en-US"/>
                    </a:p>
                  </a:txBody>
                  <a:tcPr/>
                </a:tc>
                <a:tc>
                  <a:txBody>
                    <a:bodyPr/>
                    <a:lstStyle/>
                    <a:p>
                      <a:pPr algn="ctr"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複数</a:t>
                      </a:r>
                    </a:p>
                  </a:txBody>
                  <a:tcPr marL="36000" marR="36000" marT="18000" marB="18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05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35</a:t>
                      </a:r>
                    </a:p>
                  </a:txBody>
                  <a:tcPr marL="36000" marR="36000" marT="18000" marB="18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05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18%</a:t>
                      </a:r>
                    </a:p>
                  </a:txBody>
                  <a:tcPr marL="36000" marR="36000" marT="18000" marB="1800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2"/>
                  </a:ext>
                </a:extLst>
              </a:tr>
              <a:tr h="0">
                <a:tc vMerge="1">
                  <a:txBody>
                    <a:bodyPr/>
                    <a:lstStyle/>
                    <a:p>
                      <a:pPr algn="l" fontAlgn="ct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171450" marR="0" marT="0"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9050" cap="flat" cmpd="sng" algn="ctr">
                      <a:solidFill>
                        <a:srgbClr val="000000"/>
                      </a:solidFill>
                      <a:prstDash val="solid"/>
                      <a:round/>
                      <a:headEnd type="none" w="med" len="med"/>
                      <a:tailEnd type="none" w="med" len="med"/>
                    </a:lnB>
                  </a:tcPr>
                </a:tc>
                <a:tc vMerge="1">
                  <a:txBody>
                    <a:bodyPr/>
                    <a:lstStyle/>
                    <a:p>
                      <a:endParaRPr kumimoji="1" lang="ja-JP" altLang="en-US"/>
                    </a:p>
                  </a:txBody>
                  <a:tcPr/>
                </a:tc>
                <a:tc>
                  <a:txBody>
                    <a:bodyPr/>
                    <a:lstStyle/>
                    <a:p>
                      <a:pPr algn="ctr"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不明</a:t>
                      </a:r>
                    </a:p>
                  </a:txBody>
                  <a:tcPr marL="36000" marR="36000" marT="18000" marB="18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ctr"/>
                      <a:r>
                        <a:rPr lang="en-US" altLang="ja-JP" sz="105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7</a:t>
                      </a:r>
                    </a:p>
                  </a:txBody>
                  <a:tcPr marL="36000" marR="36000" marT="18000" marB="18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ctr"/>
                      <a:r>
                        <a:rPr lang="en-US" altLang="ja-JP" sz="105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4%</a:t>
                      </a:r>
                    </a:p>
                  </a:txBody>
                  <a:tcPr marL="36000" marR="36000" marT="18000" marB="1800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0">
                <a:tc rowSpan="2">
                  <a:txBody>
                    <a:bodyPr/>
                    <a:lstStyle/>
                    <a:p>
                      <a:pPr marL="0" marR="0" indent="0" algn="ctr" defTabSz="914278" rtl="0" eaLnBrk="1" fontAlgn="ctr" latinLnBrk="0" hangingPunct="1">
                        <a:lnSpc>
                          <a:spcPct val="100000"/>
                        </a:lnSpc>
                        <a:spcBef>
                          <a:spcPts val="0"/>
                        </a:spcBef>
                        <a:spcAft>
                          <a:spcPts val="0"/>
                        </a:spcAft>
                        <a:buClrTx/>
                        <a:buSzTx/>
                        <a:buFontTx/>
                        <a:buNone/>
                        <a:tabLst/>
                        <a:defRPr/>
                      </a:pPr>
                      <a:r>
                        <a:rPr lang="en-US" altLang="ja-JP" sz="1050" b="1"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5,000㎡</a:t>
                      </a:r>
                      <a:r>
                        <a:rPr lang="ja-JP" altLang="en-US" sz="1050" b="1"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超</a:t>
                      </a:r>
                    </a:p>
                  </a:txBody>
                  <a:tcPr marL="36000" marR="36000" marT="18000" marB="1800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rowSpan="2">
                  <a:txBody>
                    <a:bodyPr/>
                    <a:lstStyle/>
                    <a:p>
                      <a:pPr marL="0" marR="0" indent="0" algn="ctr" defTabSz="914278" rtl="0" eaLnBrk="1" fontAlgn="ctr" latinLnBrk="0" hangingPunct="1">
                        <a:lnSpc>
                          <a:spcPct val="100000"/>
                        </a:lnSpc>
                        <a:spcBef>
                          <a:spcPts val="0"/>
                        </a:spcBef>
                        <a:spcAft>
                          <a:spcPts val="0"/>
                        </a:spcAft>
                        <a:buClrTx/>
                        <a:buSzTx/>
                        <a:buFontTx/>
                        <a:buNone/>
                        <a:tabLst/>
                        <a:defRPr/>
                      </a:pPr>
                      <a:r>
                        <a:rPr lang="en-US" altLang="ja-JP" sz="1100" b="0"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79</a:t>
                      </a:r>
                      <a:endParaRPr lang="ja-JP" altLang="en-US" sz="1100" b="0"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18000" marB="18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単独</a:t>
                      </a:r>
                    </a:p>
                  </a:txBody>
                  <a:tcPr marL="36000" marR="36000" marT="18000" marB="18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37</a:t>
                      </a:r>
                    </a:p>
                  </a:txBody>
                  <a:tcPr marL="36000" marR="36000" marT="18000" marB="18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05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47%</a:t>
                      </a:r>
                    </a:p>
                  </a:txBody>
                  <a:tcPr marL="36000" marR="36000" marT="18000" marB="1800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4"/>
                  </a:ext>
                </a:extLst>
              </a:tr>
              <a:tr h="0">
                <a:tc vMerge="1">
                  <a:txBody>
                    <a:bodyPr/>
                    <a:lstStyle/>
                    <a:p>
                      <a:pPr algn="l" fontAlgn="ct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171450" marR="0" marT="0"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9050" cap="flat" cmpd="sng" algn="ctr">
                      <a:solidFill>
                        <a:srgbClr val="000000"/>
                      </a:solidFill>
                      <a:prstDash val="solid"/>
                      <a:round/>
                      <a:headEnd type="none" w="med" len="med"/>
                      <a:tailEnd type="none" w="med" len="med"/>
                    </a:lnB>
                  </a:tcPr>
                </a:tc>
                <a:tc vMerge="1">
                  <a:txBody>
                    <a:bodyPr/>
                    <a:lstStyle/>
                    <a:p>
                      <a:endParaRPr kumimoji="1" lang="ja-JP" altLang="en-US"/>
                    </a:p>
                  </a:txBody>
                  <a:tcPr/>
                </a:tc>
                <a:tc>
                  <a:txBody>
                    <a:bodyPr/>
                    <a:lstStyle/>
                    <a:p>
                      <a:pPr algn="ctr"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複数</a:t>
                      </a:r>
                    </a:p>
                  </a:txBody>
                  <a:tcPr marL="36000" marR="36000" marT="18000" marB="18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42</a:t>
                      </a:r>
                    </a:p>
                  </a:txBody>
                  <a:tcPr marL="36000" marR="36000" marT="18000" marB="18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ctr"/>
                      <a:r>
                        <a:rPr lang="en-US" altLang="ja-JP" sz="105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53%</a:t>
                      </a:r>
                    </a:p>
                  </a:txBody>
                  <a:tcPr marL="36000" marR="36000" marT="18000" marB="1800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0">
                <a:tc rowSpan="3">
                  <a:txBody>
                    <a:bodyPr/>
                    <a:lstStyle/>
                    <a:p>
                      <a:pPr marL="0" marR="0" indent="0" algn="ctr" defTabSz="914278" rtl="0" eaLnBrk="1" fontAlgn="ctr" latinLnBrk="0" hangingPunct="1">
                        <a:lnSpc>
                          <a:spcPct val="100000"/>
                        </a:lnSpc>
                        <a:spcBef>
                          <a:spcPts val="0"/>
                        </a:spcBef>
                        <a:spcAft>
                          <a:spcPts val="0"/>
                        </a:spcAft>
                        <a:buClrTx/>
                        <a:buSzTx/>
                        <a:buFontTx/>
                        <a:buNone/>
                        <a:tabLst/>
                        <a:defRPr/>
                      </a:pPr>
                      <a:r>
                        <a:rPr lang="ja-JP" altLang="en-US" sz="1050" b="1"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総計</a:t>
                      </a:r>
                    </a:p>
                  </a:txBody>
                  <a:tcPr marL="36000" marR="36000" marT="18000" marB="1800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rowSpan="3">
                  <a:txBody>
                    <a:bodyPr/>
                    <a:lstStyle/>
                    <a:p>
                      <a:pPr marL="0" marR="0" indent="0" algn="ctr" defTabSz="914278" rtl="0" eaLnBrk="1" fontAlgn="ctr" latinLnBrk="0" hangingPunct="1">
                        <a:lnSpc>
                          <a:spcPct val="100000"/>
                        </a:lnSpc>
                        <a:spcBef>
                          <a:spcPts val="0"/>
                        </a:spcBef>
                        <a:spcAft>
                          <a:spcPts val="0"/>
                        </a:spcAft>
                        <a:buClrTx/>
                        <a:buSzTx/>
                        <a:buFontTx/>
                        <a:buNone/>
                        <a:tabLst/>
                        <a:defRPr/>
                      </a:pPr>
                      <a:r>
                        <a:rPr lang="en-US" altLang="ja-JP" sz="1100" b="0"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270</a:t>
                      </a:r>
                      <a:endParaRPr lang="ja-JP" altLang="en-US" sz="1100" b="0"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18000" marB="18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単独</a:t>
                      </a:r>
                    </a:p>
                  </a:txBody>
                  <a:tcPr marL="36000" marR="36000" marT="18000" marB="18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186</a:t>
                      </a:r>
                    </a:p>
                  </a:txBody>
                  <a:tcPr marL="36000" marR="36000" marT="18000" marB="18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69%</a:t>
                      </a:r>
                    </a:p>
                  </a:txBody>
                  <a:tcPr marL="36000" marR="36000" marT="18000" marB="1800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6"/>
                  </a:ext>
                </a:extLst>
              </a:tr>
              <a:tr h="0">
                <a:tc vMerge="1">
                  <a:txBody>
                    <a:bodyPr/>
                    <a:lstStyle/>
                    <a:p>
                      <a:pPr algn="l" fontAlgn="ct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171450" marR="0" marT="0"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endParaRPr kumimoji="1" lang="ja-JP" altLang="en-US"/>
                    </a:p>
                  </a:txBody>
                  <a:tcPr/>
                </a:tc>
                <a:tc>
                  <a:txBody>
                    <a:bodyPr/>
                    <a:lstStyle/>
                    <a:p>
                      <a:pPr algn="ctr"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複数</a:t>
                      </a:r>
                    </a:p>
                  </a:txBody>
                  <a:tcPr marL="36000" marR="36000" marT="18000" marB="18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05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77</a:t>
                      </a:r>
                    </a:p>
                  </a:txBody>
                  <a:tcPr marL="36000" marR="36000" marT="18000" marB="18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29%</a:t>
                      </a:r>
                    </a:p>
                  </a:txBody>
                  <a:tcPr marL="36000" marR="36000" marT="18000" marB="1800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7"/>
                  </a:ext>
                </a:extLst>
              </a:tr>
              <a:tr h="0">
                <a:tc vMerge="1">
                  <a:txBody>
                    <a:bodyPr/>
                    <a:lstStyle/>
                    <a:p>
                      <a:pPr algn="l" fontAlgn="ct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171450" marR="0" marT="0"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9050" cap="flat" cmpd="sng" algn="ctr">
                      <a:solidFill>
                        <a:srgbClr val="000000"/>
                      </a:solidFill>
                      <a:prstDash val="solid"/>
                      <a:round/>
                      <a:headEnd type="none" w="med" len="med"/>
                      <a:tailEnd type="none" w="med" len="med"/>
                    </a:lnB>
                  </a:tcPr>
                </a:tc>
                <a:tc vMerge="1">
                  <a:txBody>
                    <a:bodyPr/>
                    <a:lstStyle/>
                    <a:p>
                      <a:endParaRPr kumimoji="1" lang="ja-JP" altLang="en-US"/>
                    </a:p>
                  </a:txBody>
                  <a:tcPr/>
                </a:tc>
                <a:tc>
                  <a:txBody>
                    <a:bodyPr/>
                    <a:lstStyle/>
                    <a:p>
                      <a:pPr algn="ctr"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不明</a:t>
                      </a:r>
                    </a:p>
                  </a:txBody>
                  <a:tcPr marL="36000" marR="36000" marT="18000" marB="18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7</a:t>
                      </a:r>
                    </a:p>
                  </a:txBody>
                  <a:tcPr marL="36000" marR="36000" marT="18000" marB="18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3%</a:t>
                      </a:r>
                    </a:p>
                  </a:txBody>
                  <a:tcPr marL="36000" marR="36000" marT="18000" marB="1800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sp>
        <p:nvSpPr>
          <p:cNvPr id="14" name="正方形/長方形 13"/>
          <p:cNvSpPr/>
          <p:nvPr/>
        </p:nvSpPr>
        <p:spPr>
          <a:xfrm>
            <a:off x="1967023" y="2969722"/>
            <a:ext cx="1871332" cy="205734"/>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正方形/長方形 17"/>
          <p:cNvSpPr/>
          <p:nvPr/>
        </p:nvSpPr>
        <p:spPr>
          <a:xfrm>
            <a:off x="1967023" y="2753698"/>
            <a:ext cx="1871332" cy="216024"/>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正方形/長方形 4"/>
          <p:cNvSpPr/>
          <p:nvPr/>
        </p:nvSpPr>
        <p:spPr>
          <a:xfrm>
            <a:off x="6742371" y="2160227"/>
            <a:ext cx="341906" cy="18288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正方形/長方形 18"/>
          <p:cNvSpPr/>
          <p:nvPr/>
        </p:nvSpPr>
        <p:spPr>
          <a:xfrm>
            <a:off x="7761464" y="2612647"/>
            <a:ext cx="341906" cy="18288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正方形/長方形 19"/>
          <p:cNvSpPr/>
          <p:nvPr/>
        </p:nvSpPr>
        <p:spPr>
          <a:xfrm>
            <a:off x="427101" y="5548412"/>
            <a:ext cx="2589054" cy="16173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正方形/長方形 23"/>
          <p:cNvSpPr/>
          <p:nvPr/>
        </p:nvSpPr>
        <p:spPr>
          <a:xfrm>
            <a:off x="429111" y="5045719"/>
            <a:ext cx="2589054" cy="16173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53651197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31247" y="2590845"/>
            <a:ext cx="4468755" cy="3621338"/>
          </a:xfrm>
          <a:prstGeom prst="rect">
            <a:avLst/>
          </a:prstGeom>
        </p:spPr>
      </p:pic>
      <p:sp>
        <p:nvSpPr>
          <p:cNvPr id="9218" name="タイトル 1"/>
          <p:cNvSpPr>
            <a:spLocks noGrp="1"/>
          </p:cNvSpPr>
          <p:nvPr>
            <p:ph type="title"/>
          </p:nvPr>
        </p:nvSpPr>
        <p:spPr/>
        <p:txBody>
          <a:bodyPr/>
          <a:lstStyle/>
          <a:p>
            <a:r>
              <a:rPr lang="ja-JP" altLang="en-US" dirty="0" smtClean="0"/>
              <a:t>２－５．</a:t>
            </a:r>
            <a:r>
              <a:rPr lang="ja-JP" altLang="en-US" dirty="0"/>
              <a:t>耐震性</a:t>
            </a:r>
            <a:r>
              <a:rPr lang="ja-JP" altLang="en-US" dirty="0" smtClean="0"/>
              <a:t>が不足する建築物</a:t>
            </a:r>
            <a:r>
              <a:rPr lang="ja-JP" altLang="en-US" dirty="0"/>
              <a:t>の</a:t>
            </a:r>
            <a:r>
              <a:rPr lang="ja-JP" altLang="en-US" dirty="0" smtClean="0"/>
              <a:t>現状</a:t>
            </a:r>
            <a:r>
              <a:rPr lang="en-US" altLang="ja-JP" dirty="0" smtClean="0"/>
              <a:t>(3)</a:t>
            </a:r>
            <a:r>
              <a:rPr lang="ja-JP" altLang="en-US" dirty="0" smtClean="0"/>
              <a:t>用途</a:t>
            </a:r>
          </a:p>
        </p:txBody>
      </p:sp>
      <p:sp>
        <p:nvSpPr>
          <p:cNvPr id="10" name="テキスト ボックス 9"/>
          <p:cNvSpPr txBox="1"/>
          <p:nvPr/>
        </p:nvSpPr>
        <p:spPr>
          <a:xfrm>
            <a:off x="95000" y="977802"/>
            <a:ext cx="9144001" cy="1169551"/>
          </a:xfrm>
          <a:prstGeom prst="rect">
            <a:avLst/>
          </a:prstGeom>
          <a:noFill/>
        </p:spPr>
        <p:txBody>
          <a:bodyPr wrap="square" rtlCol="0">
            <a:spAutoFit/>
          </a:bodyPr>
          <a:lstStyle/>
          <a:p>
            <a:pPr>
              <a:spcBef>
                <a:spcPts val="600"/>
              </a:spcBef>
            </a:pPr>
            <a:r>
              <a:rPr lang="ja-JP" altLang="en-US" sz="20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○建物用途は、事務所、店舗が約５割、</a:t>
            </a:r>
            <a:r>
              <a:rPr lang="ja-JP" altLang="en-US" sz="20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マンション</a:t>
            </a:r>
            <a:r>
              <a:rPr lang="ja-JP" altLang="en-US" sz="20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は分譲、賃貸とも約２割となっている。</a:t>
            </a:r>
            <a:endParaRPr lang="en-US" altLang="ja-JP" sz="20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a:spcBef>
                <a:spcPts val="600"/>
              </a:spcBef>
            </a:pPr>
            <a:r>
              <a:rPr lang="ja-JP" altLang="en-US" sz="20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20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5,000</a:t>
            </a:r>
            <a:r>
              <a:rPr lang="ja-JP" altLang="en-US" sz="20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㎡以下で</a:t>
            </a:r>
            <a:r>
              <a:rPr lang="ja-JP" altLang="en-US" sz="20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は事務所、店舗が多く、</a:t>
            </a:r>
            <a:r>
              <a:rPr lang="en-US" altLang="ja-JP" sz="20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5,000</a:t>
            </a:r>
            <a:r>
              <a:rPr lang="ja-JP" altLang="en-US" sz="20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㎡超で</a:t>
            </a:r>
            <a:r>
              <a:rPr lang="ja-JP" altLang="en-US" sz="20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は分譲</a:t>
            </a:r>
            <a:r>
              <a:rPr lang="ja-JP" altLang="en-US" sz="20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マンション</a:t>
            </a:r>
            <a:r>
              <a:rPr lang="ja-JP" altLang="en-US" sz="20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が多い。</a:t>
            </a:r>
            <a:endParaRPr lang="en-US" altLang="ja-JP" sz="20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a:spcBef>
                <a:spcPts val="600"/>
              </a:spcBef>
            </a:pPr>
            <a:r>
              <a:rPr lang="ja-JP" altLang="en-US" sz="20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○分譲</a:t>
            </a:r>
            <a:r>
              <a:rPr lang="ja-JP" altLang="en-US" sz="20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マンション</a:t>
            </a:r>
            <a:r>
              <a:rPr lang="ja-JP" altLang="en-US" sz="20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は</a:t>
            </a:r>
            <a:r>
              <a:rPr lang="ja-JP" altLang="en-US" sz="20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20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5,000</a:t>
            </a:r>
            <a:r>
              <a:rPr lang="ja-JP" altLang="en-US" sz="20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0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以下より</a:t>
            </a:r>
            <a:r>
              <a:rPr lang="en-US" altLang="ja-JP" sz="20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5,000</a:t>
            </a:r>
            <a:r>
              <a:rPr lang="ja-JP" altLang="en-US" sz="20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㎡超のほうが多い。</a:t>
            </a:r>
            <a:endParaRPr lang="en-US" altLang="ja-JP" sz="20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 name="スライド番号プレースホルダー 1"/>
          <p:cNvSpPr>
            <a:spLocks noGrp="1"/>
          </p:cNvSpPr>
          <p:nvPr>
            <p:ph type="sldNum" sz="quarter" idx="12"/>
          </p:nvPr>
        </p:nvSpPr>
        <p:spPr/>
        <p:txBody>
          <a:bodyPr/>
          <a:lstStyle/>
          <a:p>
            <a:pPr>
              <a:defRPr/>
            </a:pPr>
            <a:fld id="{718826F6-B698-4C1A-BEC1-9CA6F605F335}" type="slidenum">
              <a:rPr lang="en-US" altLang="ja-JP" smtClean="0">
                <a:solidFill>
                  <a:srgbClr val="000000"/>
                </a:solidFill>
              </a:rPr>
              <a:pPr>
                <a:defRPr/>
              </a:pPr>
              <a:t>14</a:t>
            </a:fld>
            <a:endParaRPr lang="en-US" altLang="ja-JP">
              <a:solidFill>
                <a:srgbClr val="000000"/>
              </a:solidFill>
            </a:endParaRPr>
          </a:p>
        </p:txBody>
      </p:sp>
      <p:sp>
        <p:nvSpPr>
          <p:cNvPr id="16" name="テキスト ボックス 15"/>
          <p:cNvSpPr txBox="1"/>
          <p:nvPr/>
        </p:nvSpPr>
        <p:spPr>
          <a:xfrm>
            <a:off x="155834" y="2306991"/>
            <a:ext cx="2731852" cy="369332"/>
          </a:xfrm>
          <a:prstGeom prst="rect">
            <a:avLst/>
          </a:prstGeom>
          <a:noFill/>
        </p:spPr>
        <p:txBody>
          <a:bodyPr wrap="square" rtlCol="0">
            <a:spAutoFit/>
          </a:bodyPr>
          <a:lstStyle/>
          <a:p>
            <a:r>
              <a:rPr lang="ja-JP" altLang="en-US"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面積</a:t>
            </a:r>
            <a:r>
              <a:rPr lang="ja-JP" altLang="en-US"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別の建物用途</a:t>
            </a:r>
            <a:endParaRPr lang="en-US" altLang="ja-JP"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11" name="表 10"/>
          <p:cNvGraphicFramePr>
            <a:graphicFrameLocks noGrp="1"/>
          </p:cNvGraphicFramePr>
          <p:nvPr>
            <p:extLst>
              <p:ext uri="{D42A27DB-BD31-4B8C-83A1-F6EECF244321}">
                <p14:modId xmlns:p14="http://schemas.microsoft.com/office/powerpoint/2010/main" val="2688761279"/>
              </p:ext>
            </p:extLst>
          </p:nvPr>
        </p:nvGraphicFramePr>
        <p:xfrm>
          <a:off x="286458" y="2655240"/>
          <a:ext cx="4439923" cy="4123781"/>
        </p:xfrm>
        <a:graphic>
          <a:graphicData uri="http://schemas.openxmlformats.org/drawingml/2006/table">
            <a:tbl>
              <a:tblPr/>
              <a:tblGrid>
                <a:gridCol w="428385">
                  <a:extLst>
                    <a:ext uri="{9D8B030D-6E8A-4147-A177-3AD203B41FA5}">
                      <a16:colId xmlns:a16="http://schemas.microsoft.com/office/drawing/2014/main" val="20000"/>
                    </a:ext>
                  </a:extLst>
                </a:gridCol>
                <a:gridCol w="1222058">
                  <a:extLst>
                    <a:ext uri="{9D8B030D-6E8A-4147-A177-3AD203B41FA5}">
                      <a16:colId xmlns:a16="http://schemas.microsoft.com/office/drawing/2014/main" val="20001"/>
                    </a:ext>
                  </a:extLst>
                </a:gridCol>
                <a:gridCol w="557896">
                  <a:extLst>
                    <a:ext uri="{9D8B030D-6E8A-4147-A177-3AD203B41FA5}">
                      <a16:colId xmlns:a16="http://schemas.microsoft.com/office/drawing/2014/main" val="20002"/>
                    </a:ext>
                  </a:extLst>
                </a:gridCol>
                <a:gridCol w="557896">
                  <a:extLst>
                    <a:ext uri="{9D8B030D-6E8A-4147-A177-3AD203B41FA5}">
                      <a16:colId xmlns:a16="http://schemas.microsoft.com/office/drawing/2014/main" val="20003"/>
                    </a:ext>
                  </a:extLst>
                </a:gridCol>
                <a:gridCol w="557896">
                  <a:extLst>
                    <a:ext uri="{9D8B030D-6E8A-4147-A177-3AD203B41FA5}">
                      <a16:colId xmlns:a16="http://schemas.microsoft.com/office/drawing/2014/main" val="20004"/>
                    </a:ext>
                  </a:extLst>
                </a:gridCol>
                <a:gridCol w="557896">
                  <a:extLst>
                    <a:ext uri="{9D8B030D-6E8A-4147-A177-3AD203B41FA5}">
                      <a16:colId xmlns:a16="http://schemas.microsoft.com/office/drawing/2014/main" val="20005"/>
                    </a:ext>
                  </a:extLst>
                </a:gridCol>
                <a:gridCol w="557896">
                  <a:extLst>
                    <a:ext uri="{9D8B030D-6E8A-4147-A177-3AD203B41FA5}">
                      <a16:colId xmlns:a16="http://schemas.microsoft.com/office/drawing/2014/main" val="20006"/>
                    </a:ext>
                  </a:extLst>
                </a:gridCol>
              </a:tblGrid>
              <a:tr h="210923">
                <a:tc>
                  <a:txBody>
                    <a:bodyPr/>
                    <a:lstStyle/>
                    <a:p>
                      <a:pPr algn="l" fontAlgn="ctr"/>
                      <a:r>
                        <a:rPr lang="ja-JP" altLang="en-US" sz="1100" b="0" i="0" u="none" strike="noStrike" dirty="0">
                          <a:solidFill>
                            <a:srgbClr val="000000"/>
                          </a:solidFill>
                          <a:effectLst/>
                          <a:latin typeface="Meiryo UI"/>
                        </a:rPr>
                        <a:t>　</a:t>
                      </a:r>
                    </a:p>
                  </a:txBody>
                  <a:tcPr marL="0" marR="0" marT="36000" marB="0" anchor="ctr">
                    <a:lnL w="19050" cap="flat" cmpd="sng" algn="ctr">
                      <a:solidFill>
                        <a:srgbClr val="000000"/>
                      </a:solidFill>
                      <a:prstDash val="solid"/>
                      <a:round/>
                      <a:headEnd type="none" w="med" len="med"/>
                      <a:tailEnd type="none" w="med" len="med"/>
                    </a:lnL>
                    <a:lnR>
                      <a:noFill/>
                    </a:lnR>
                    <a:lnT w="19050" cap="flat" cmpd="sng" algn="ctr">
                      <a:solidFill>
                        <a:srgbClr val="000000"/>
                      </a:solidFill>
                      <a:prstDash val="solid"/>
                      <a:round/>
                      <a:headEnd type="none" w="med" len="med"/>
                      <a:tailEnd type="none" w="med" len="med"/>
                    </a:lnT>
                    <a:lnB>
                      <a:noFill/>
                    </a:lnB>
                  </a:tcPr>
                </a:tc>
                <a:tc>
                  <a:txBody>
                    <a:bodyPr/>
                    <a:lstStyle/>
                    <a:p>
                      <a:pPr algn="r" fontAlgn="ctr"/>
                      <a:r>
                        <a:rPr lang="zh-TW" altLang="en-US" sz="1100" b="0" i="0" u="none" strike="noStrike" dirty="0">
                          <a:solidFill>
                            <a:srgbClr val="000000"/>
                          </a:solidFill>
                          <a:effectLst/>
                          <a:latin typeface="Meiryo UI"/>
                        </a:rPr>
                        <a:t>耐震診断結果</a:t>
                      </a:r>
                    </a:p>
                  </a:txBody>
                  <a:tcPr marL="36000" marR="0" marT="36000" marB="0" anchor="ctr">
                    <a:lnL>
                      <a:noFill/>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tcPr>
                </a:tc>
                <a:tc rowSpan="2">
                  <a:txBody>
                    <a:bodyPr/>
                    <a:lstStyle/>
                    <a:p>
                      <a:pPr algn="ctr" fontAlgn="ctr"/>
                      <a:r>
                        <a:rPr lang="en-US" altLang="ja-JP" sz="1100" b="0" i="0" u="none" strike="noStrike" dirty="0">
                          <a:solidFill>
                            <a:srgbClr val="000000"/>
                          </a:solidFill>
                          <a:effectLst/>
                          <a:latin typeface="Meiryo UI"/>
                        </a:rPr>
                        <a:t>Ⅰ</a:t>
                      </a:r>
                    </a:p>
                  </a:txBody>
                  <a:tcPr marL="36000" marR="0" marT="3600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rowSpan="2">
                  <a:txBody>
                    <a:bodyPr/>
                    <a:lstStyle/>
                    <a:p>
                      <a:pPr algn="ctr" fontAlgn="ctr"/>
                      <a:r>
                        <a:rPr lang="en-US" altLang="ja-JP" sz="1100" b="0" i="0" u="none" strike="noStrike">
                          <a:solidFill>
                            <a:srgbClr val="000000"/>
                          </a:solidFill>
                          <a:effectLst/>
                          <a:latin typeface="Meiryo UI"/>
                        </a:rPr>
                        <a:t>Ⅱ</a:t>
                      </a:r>
                    </a:p>
                  </a:txBody>
                  <a:tcPr marL="36000" marR="0" marT="360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rowSpan="2">
                  <a:txBody>
                    <a:bodyPr/>
                    <a:lstStyle/>
                    <a:p>
                      <a:pPr algn="ctr" fontAlgn="ctr"/>
                      <a:r>
                        <a:rPr lang="ja-JP" altLang="en-US" sz="1100" b="0" i="0" u="none" strike="noStrike">
                          <a:solidFill>
                            <a:srgbClr val="000000"/>
                          </a:solidFill>
                          <a:effectLst/>
                          <a:latin typeface="Meiryo UI"/>
                        </a:rPr>
                        <a:t>未報告</a:t>
                      </a:r>
                    </a:p>
                  </a:txBody>
                  <a:tcPr marL="36000" marR="0" marT="36000"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rowSpan="2">
                  <a:txBody>
                    <a:bodyPr/>
                    <a:lstStyle/>
                    <a:p>
                      <a:pPr algn="ctr" fontAlgn="ctr"/>
                      <a:r>
                        <a:rPr lang="ja-JP" altLang="en-US" sz="1100" b="0" i="0" u="none" strike="noStrike">
                          <a:solidFill>
                            <a:srgbClr val="000000"/>
                          </a:solidFill>
                          <a:effectLst/>
                          <a:latin typeface="Meiryo UI"/>
                        </a:rPr>
                        <a:t>計</a:t>
                      </a:r>
                    </a:p>
                  </a:txBody>
                  <a:tcPr marL="36000" marR="0" marT="36000"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rowSpan="2">
                  <a:txBody>
                    <a:bodyPr/>
                    <a:lstStyle/>
                    <a:p>
                      <a:pPr algn="ctr" fontAlgn="ctr"/>
                      <a:r>
                        <a:rPr lang="ja-JP" altLang="en-US" sz="1100" b="0" i="0" u="none" strike="noStrike">
                          <a:solidFill>
                            <a:srgbClr val="000000"/>
                          </a:solidFill>
                          <a:effectLst/>
                          <a:latin typeface="Meiryo UI"/>
                        </a:rPr>
                        <a:t>割合</a:t>
                      </a:r>
                    </a:p>
                  </a:txBody>
                  <a:tcPr marL="36000" marR="0" marT="36000"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210923">
                <a:tc gridSpan="2">
                  <a:txBody>
                    <a:bodyPr/>
                    <a:lstStyle/>
                    <a:p>
                      <a:pPr algn="l" fontAlgn="ctr"/>
                      <a:r>
                        <a:rPr lang="ja-JP" altLang="en-US" sz="1100" b="0" i="0" u="none" strike="noStrike" dirty="0">
                          <a:solidFill>
                            <a:srgbClr val="000000"/>
                          </a:solidFill>
                          <a:effectLst/>
                          <a:latin typeface="Meiryo UI"/>
                        </a:rPr>
                        <a:t>主たる用途</a:t>
                      </a:r>
                    </a:p>
                  </a:txBody>
                  <a:tcPr marL="36000" marR="0" marT="3600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tcPr>
                </a:tc>
                <a:tc h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0001"/>
                  </a:ext>
                </a:extLst>
              </a:tr>
              <a:tr h="189831">
                <a:tc rowSpan="6">
                  <a:txBody>
                    <a:bodyPr/>
                    <a:lstStyle/>
                    <a:p>
                      <a:pPr algn="ctr" fontAlgn="ctr"/>
                      <a:r>
                        <a:rPr lang="ja-JP" altLang="en-US" sz="1100" b="0" i="0" u="none" strike="noStrike" dirty="0" smtClean="0">
                          <a:solidFill>
                            <a:srgbClr val="000000"/>
                          </a:solidFill>
                          <a:effectLst/>
                          <a:latin typeface="Meiryo UI"/>
                        </a:rPr>
                        <a:t>５，０００</a:t>
                      </a:r>
                      <a:r>
                        <a:rPr lang="en-US" altLang="ja-JP" sz="1100" b="0" i="0" u="none" strike="noStrike" dirty="0" smtClean="0">
                          <a:solidFill>
                            <a:srgbClr val="000000"/>
                          </a:solidFill>
                          <a:effectLst/>
                          <a:latin typeface="Meiryo UI"/>
                        </a:rPr>
                        <a:t>㎡</a:t>
                      </a:r>
                      <a:r>
                        <a:rPr lang="ja-JP" altLang="en-US" sz="1100" b="0" i="0" u="none" strike="noStrike" dirty="0">
                          <a:solidFill>
                            <a:srgbClr val="000000"/>
                          </a:solidFill>
                          <a:effectLst/>
                          <a:latin typeface="Meiryo UI"/>
                        </a:rPr>
                        <a:t>以下</a:t>
                      </a:r>
                    </a:p>
                  </a:txBody>
                  <a:tcPr marL="0" marR="0" marT="36000" marB="0" vert="eaVert"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effectLst/>
                          <a:latin typeface="Meiryo UI"/>
                        </a:rPr>
                        <a:t>戸建住宅</a:t>
                      </a:r>
                    </a:p>
                  </a:txBody>
                  <a:tcPr marL="36000" marR="0" marT="36000"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100" b="0" i="0" u="none" strike="noStrike" dirty="0">
                          <a:solidFill>
                            <a:srgbClr val="000000"/>
                          </a:solidFill>
                          <a:effectLst/>
                          <a:latin typeface="Meiryo UI"/>
                        </a:rPr>
                        <a:t>1</a:t>
                      </a:r>
                    </a:p>
                  </a:txBody>
                  <a:tcPr marL="36000" marR="36000" marT="36000"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100" b="0" i="0" u="none" strike="noStrike">
                          <a:solidFill>
                            <a:srgbClr val="000000"/>
                          </a:solidFill>
                          <a:effectLst/>
                          <a:latin typeface="Meiryo UI"/>
                        </a:rPr>
                        <a:t>0</a:t>
                      </a:r>
                    </a:p>
                  </a:txBody>
                  <a:tcPr marL="36000" marR="36000" marT="360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100" b="0" i="0" u="none" strike="noStrike">
                          <a:solidFill>
                            <a:srgbClr val="000000"/>
                          </a:solidFill>
                          <a:effectLst/>
                          <a:latin typeface="Meiryo UI"/>
                        </a:rPr>
                        <a:t>4</a:t>
                      </a:r>
                    </a:p>
                  </a:txBody>
                  <a:tcPr marL="36000" marR="36000" marT="36000"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100" b="0" i="0" u="none" strike="noStrike">
                          <a:solidFill>
                            <a:srgbClr val="000000"/>
                          </a:solidFill>
                          <a:effectLst/>
                          <a:latin typeface="Meiryo UI"/>
                        </a:rPr>
                        <a:t>5</a:t>
                      </a:r>
                    </a:p>
                  </a:txBody>
                  <a:tcPr marL="36000" marR="36000" marT="36000"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100" b="0" i="0" u="none" strike="noStrike" dirty="0">
                          <a:solidFill>
                            <a:srgbClr val="000000"/>
                          </a:solidFill>
                          <a:effectLst/>
                          <a:latin typeface="Meiryo UI"/>
                        </a:rPr>
                        <a:t>3%</a:t>
                      </a:r>
                    </a:p>
                  </a:txBody>
                  <a:tcPr marL="36000" marR="36000" marT="36000"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2"/>
                  </a:ext>
                </a:extLst>
              </a:tr>
              <a:tr h="200376">
                <a:tc vMerge="1">
                  <a:txBody>
                    <a:bodyPr/>
                    <a:lstStyle/>
                    <a:p>
                      <a:endParaRPr kumimoji="1" lang="ja-JP" altLang="en-US"/>
                    </a:p>
                  </a:txBody>
                  <a:tcPr/>
                </a:tc>
                <a:tc>
                  <a:txBody>
                    <a:bodyPr/>
                    <a:lstStyle/>
                    <a:p>
                      <a:pPr algn="l" fontAlgn="ctr"/>
                      <a:r>
                        <a:rPr lang="ja-JP" altLang="en-US" sz="1100" b="0" i="0" u="none" strike="noStrike" dirty="0" smtClean="0">
                          <a:solidFill>
                            <a:srgbClr val="000000"/>
                          </a:solidFill>
                          <a:effectLst/>
                          <a:latin typeface="Meiryo UI"/>
                        </a:rPr>
                        <a:t>分譲マンション</a:t>
                      </a:r>
                      <a:endParaRPr lang="ja-JP" altLang="en-US" sz="1100" b="0" i="0" u="none" strike="noStrike" dirty="0">
                        <a:solidFill>
                          <a:srgbClr val="000000"/>
                        </a:solidFill>
                        <a:effectLst/>
                        <a:latin typeface="Meiryo UI"/>
                      </a:endParaRPr>
                    </a:p>
                  </a:txBody>
                  <a:tcPr marL="36000" marR="0" marT="36000"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100" b="0" i="0" u="none" strike="noStrike">
                          <a:solidFill>
                            <a:srgbClr val="000000"/>
                          </a:solidFill>
                          <a:effectLst/>
                          <a:latin typeface="Meiryo UI"/>
                        </a:rPr>
                        <a:t>11</a:t>
                      </a:r>
                    </a:p>
                  </a:txBody>
                  <a:tcPr marL="36000" marR="36000" marT="36000"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100" b="0" i="0" u="none" strike="noStrike">
                          <a:solidFill>
                            <a:srgbClr val="000000"/>
                          </a:solidFill>
                          <a:effectLst/>
                          <a:latin typeface="Meiryo UI"/>
                        </a:rPr>
                        <a:t>8</a:t>
                      </a:r>
                    </a:p>
                  </a:txBody>
                  <a:tcPr marL="36000" marR="36000" marT="360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100" b="0" i="0" u="none" strike="noStrike">
                          <a:solidFill>
                            <a:srgbClr val="000000"/>
                          </a:solidFill>
                          <a:effectLst/>
                          <a:latin typeface="Meiryo UI"/>
                        </a:rPr>
                        <a:t>4</a:t>
                      </a:r>
                    </a:p>
                  </a:txBody>
                  <a:tcPr marL="36000" marR="36000" marT="36000"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100" b="0" i="0" u="none" strike="noStrike">
                          <a:solidFill>
                            <a:srgbClr val="000000"/>
                          </a:solidFill>
                          <a:effectLst/>
                          <a:latin typeface="Meiryo UI"/>
                        </a:rPr>
                        <a:t>23</a:t>
                      </a:r>
                    </a:p>
                  </a:txBody>
                  <a:tcPr marL="36000" marR="36000" marT="36000"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100" b="0" i="0" u="none" strike="noStrike">
                          <a:solidFill>
                            <a:srgbClr val="000000"/>
                          </a:solidFill>
                          <a:effectLst/>
                          <a:latin typeface="Meiryo UI"/>
                        </a:rPr>
                        <a:t>12%</a:t>
                      </a:r>
                    </a:p>
                  </a:txBody>
                  <a:tcPr marL="36000" marR="36000" marT="36000"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3"/>
                  </a:ext>
                </a:extLst>
              </a:tr>
              <a:tr h="200376">
                <a:tc vMerge="1">
                  <a:txBody>
                    <a:bodyPr/>
                    <a:lstStyle/>
                    <a:p>
                      <a:endParaRPr kumimoji="1" lang="ja-JP" altLang="en-US"/>
                    </a:p>
                  </a:txBody>
                  <a:tcPr/>
                </a:tc>
                <a:tc>
                  <a:txBody>
                    <a:bodyPr/>
                    <a:lstStyle/>
                    <a:p>
                      <a:pPr algn="l" fontAlgn="ctr"/>
                      <a:r>
                        <a:rPr lang="ja-JP" altLang="en-US" sz="1100" b="0" i="0" u="none" strike="noStrike" dirty="0" smtClean="0">
                          <a:solidFill>
                            <a:srgbClr val="000000"/>
                          </a:solidFill>
                          <a:effectLst/>
                          <a:latin typeface="Meiryo UI"/>
                        </a:rPr>
                        <a:t>賃貸マンション</a:t>
                      </a:r>
                      <a:endParaRPr lang="zh-TW" altLang="en-US" sz="1100" b="0" i="0" u="none" strike="noStrike" dirty="0">
                        <a:solidFill>
                          <a:srgbClr val="000000"/>
                        </a:solidFill>
                        <a:effectLst/>
                        <a:latin typeface="Meiryo UI"/>
                      </a:endParaRPr>
                    </a:p>
                  </a:txBody>
                  <a:tcPr marL="36000" marR="0" marT="36000"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100" b="0" i="0" u="none" strike="noStrike">
                          <a:solidFill>
                            <a:srgbClr val="000000"/>
                          </a:solidFill>
                          <a:effectLst/>
                          <a:latin typeface="Meiryo UI"/>
                        </a:rPr>
                        <a:t>21</a:t>
                      </a:r>
                    </a:p>
                  </a:txBody>
                  <a:tcPr marL="36000" marR="36000" marT="36000"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100" b="0" i="0" u="none" strike="noStrike">
                          <a:solidFill>
                            <a:srgbClr val="000000"/>
                          </a:solidFill>
                          <a:effectLst/>
                          <a:latin typeface="Meiryo UI"/>
                        </a:rPr>
                        <a:t>15</a:t>
                      </a:r>
                    </a:p>
                  </a:txBody>
                  <a:tcPr marL="36000" marR="36000" marT="360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100" b="0" i="0" u="none" strike="noStrike">
                          <a:solidFill>
                            <a:srgbClr val="000000"/>
                          </a:solidFill>
                          <a:effectLst/>
                          <a:latin typeface="Meiryo UI"/>
                        </a:rPr>
                        <a:t>10</a:t>
                      </a:r>
                    </a:p>
                  </a:txBody>
                  <a:tcPr marL="36000" marR="36000" marT="36000"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100" b="0" i="0" u="none" strike="noStrike">
                          <a:solidFill>
                            <a:srgbClr val="000000"/>
                          </a:solidFill>
                          <a:effectLst/>
                          <a:latin typeface="Meiryo UI"/>
                        </a:rPr>
                        <a:t>46</a:t>
                      </a:r>
                    </a:p>
                  </a:txBody>
                  <a:tcPr marL="36000" marR="36000" marT="36000"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100" b="0" i="0" u="none" strike="noStrike">
                          <a:solidFill>
                            <a:srgbClr val="000000"/>
                          </a:solidFill>
                          <a:effectLst/>
                          <a:latin typeface="Meiryo UI"/>
                        </a:rPr>
                        <a:t>24%</a:t>
                      </a:r>
                    </a:p>
                  </a:txBody>
                  <a:tcPr marL="36000" marR="36000" marT="36000"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4"/>
                  </a:ext>
                </a:extLst>
              </a:tr>
              <a:tr h="200376">
                <a:tc vMerge="1">
                  <a:txBody>
                    <a:bodyPr/>
                    <a:lstStyle/>
                    <a:p>
                      <a:endParaRPr kumimoji="1" lang="ja-JP" altLang="en-US"/>
                    </a:p>
                  </a:txBody>
                  <a:tcPr/>
                </a:tc>
                <a:tc>
                  <a:txBody>
                    <a:bodyPr/>
                    <a:lstStyle/>
                    <a:p>
                      <a:pPr algn="l" fontAlgn="ctr"/>
                      <a:r>
                        <a:rPr lang="zh-TW" altLang="en-US" sz="1100" b="0" i="0" u="none" strike="noStrike">
                          <a:solidFill>
                            <a:srgbClr val="000000"/>
                          </a:solidFill>
                          <a:effectLst/>
                          <a:latin typeface="Meiryo UI"/>
                        </a:rPr>
                        <a:t>事務所、店舗</a:t>
                      </a:r>
                    </a:p>
                  </a:txBody>
                  <a:tcPr marL="36000" marR="0" marT="36000"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100" b="0" i="0" u="none" strike="noStrike">
                          <a:solidFill>
                            <a:srgbClr val="000000"/>
                          </a:solidFill>
                          <a:effectLst/>
                          <a:latin typeface="Meiryo UI"/>
                        </a:rPr>
                        <a:t>46</a:t>
                      </a:r>
                    </a:p>
                  </a:txBody>
                  <a:tcPr marL="36000" marR="36000" marT="36000"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100" b="0" i="0" u="none" strike="noStrike" dirty="0">
                          <a:solidFill>
                            <a:srgbClr val="000000"/>
                          </a:solidFill>
                          <a:effectLst/>
                          <a:latin typeface="Meiryo UI"/>
                        </a:rPr>
                        <a:t>20</a:t>
                      </a:r>
                    </a:p>
                  </a:txBody>
                  <a:tcPr marL="36000" marR="36000" marT="360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100" b="0" i="0" u="none" strike="noStrike">
                          <a:solidFill>
                            <a:srgbClr val="000000"/>
                          </a:solidFill>
                          <a:effectLst/>
                          <a:latin typeface="Meiryo UI"/>
                        </a:rPr>
                        <a:t>35</a:t>
                      </a:r>
                    </a:p>
                  </a:txBody>
                  <a:tcPr marL="36000" marR="36000" marT="36000"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100" b="0" i="0" u="none" strike="noStrike">
                          <a:solidFill>
                            <a:srgbClr val="000000"/>
                          </a:solidFill>
                          <a:effectLst/>
                          <a:latin typeface="Meiryo UI"/>
                        </a:rPr>
                        <a:t>101</a:t>
                      </a:r>
                    </a:p>
                  </a:txBody>
                  <a:tcPr marL="36000" marR="36000" marT="36000"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100" b="0" i="0" u="none" strike="noStrike" dirty="0">
                          <a:solidFill>
                            <a:srgbClr val="000000"/>
                          </a:solidFill>
                          <a:effectLst/>
                          <a:latin typeface="Meiryo UI"/>
                        </a:rPr>
                        <a:t>53%</a:t>
                      </a:r>
                    </a:p>
                  </a:txBody>
                  <a:tcPr marL="36000" marR="36000" marT="36000"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5"/>
                  </a:ext>
                </a:extLst>
              </a:tr>
              <a:tr h="200376">
                <a:tc vMerge="1">
                  <a:txBody>
                    <a:bodyPr/>
                    <a:lstStyle/>
                    <a:p>
                      <a:endParaRPr kumimoji="1" lang="ja-JP" altLang="en-US"/>
                    </a:p>
                  </a:txBody>
                  <a:tcPr/>
                </a:tc>
                <a:tc>
                  <a:txBody>
                    <a:bodyPr/>
                    <a:lstStyle/>
                    <a:p>
                      <a:pPr algn="l" fontAlgn="ctr"/>
                      <a:r>
                        <a:rPr lang="ja-JP" altLang="en-US" sz="1100" b="0" i="0" u="none" strike="noStrike">
                          <a:solidFill>
                            <a:srgbClr val="000000"/>
                          </a:solidFill>
                          <a:effectLst/>
                          <a:latin typeface="Meiryo UI"/>
                        </a:rPr>
                        <a:t>その他</a:t>
                      </a:r>
                    </a:p>
                  </a:txBody>
                  <a:tcPr marL="36000" marR="0" marT="36000"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Meiryo UI"/>
                        </a:rPr>
                        <a:t>6</a:t>
                      </a:r>
                    </a:p>
                  </a:txBody>
                  <a:tcPr marL="36000" marR="36000" marT="36000"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Meiryo UI"/>
                        </a:rPr>
                        <a:t>5</a:t>
                      </a:r>
                    </a:p>
                  </a:txBody>
                  <a:tcPr marL="36000" marR="36000" marT="360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Meiryo UI"/>
                        </a:rPr>
                        <a:t>5</a:t>
                      </a:r>
                    </a:p>
                  </a:txBody>
                  <a:tcPr marL="36000" marR="36000" marT="36000"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Meiryo UI"/>
                        </a:rPr>
                        <a:t>16</a:t>
                      </a:r>
                    </a:p>
                  </a:txBody>
                  <a:tcPr marL="36000" marR="36000" marT="36000"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Meiryo UI"/>
                        </a:rPr>
                        <a:t>8%</a:t>
                      </a:r>
                    </a:p>
                  </a:txBody>
                  <a:tcPr marL="36000" marR="36000" marT="36000"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210923">
                <a:tc vMerge="1">
                  <a:txBody>
                    <a:bodyPr/>
                    <a:lstStyle/>
                    <a:p>
                      <a:endParaRPr kumimoji="1" lang="ja-JP" altLang="en-US"/>
                    </a:p>
                  </a:txBody>
                  <a:tcPr/>
                </a:tc>
                <a:tc>
                  <a:txBody>
                    <a:bodyPr/>
                    <a:lstStyle/>
                    <a:p>
                      <a:pPr algn="l" fontAlgn="ctr"/>
                      <a:r>
                        <a:rPr lang="ja-JP" altLang="en-US" sz="1100" b="0" i="0" u="none" strike="noStrike">
                          <a:solidFill>
                            <a:srgbClr val="000000"/>
                          </a:solidFill>
                          <a:effectLst/>
                          <a:latin typeface="Meiryo UI"/>
                        </a:rPr>
                        <a:t>計</a:t>
                      </a:r>
                    </a:p>
                  </a:txBody>
                  <a:tcPr marL="36000" marR="0" marT="36000"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Meiryo UI"/>
                        </a:rPr>
                        <a:t>85</a:t>
                      </a:r>
                    </a:p>
                  </a:txBody>
                  <a:tcPr marL="36000" marR="36000" marT="36000"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Meiryo UI"/>
                        </a:rPr>
                        <a:t>48</a:t>
                      </a:r>
                    </a:p>
                  </a:txBody>
                  <a:tcPr marL="36000" marR="36000" marT="360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dirty="0">
                          <a:solidFill>
                            <a:srgbClr val="000000"/>
                          </a:solidFill>
                          <a:effectLst/>
                          <a:latin typeface="Meiryo UI"/>
                        </a:rPr>
                        <a:t>58</a:t>
                      </a:r>
                    </a:p>
                  </a:txBody>
                  <a:tcPr marL="36000" marR="36000" marT="36000"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dirty="0">
                          <a:solidFill>
                            <a:srgbClr val="000000"/>
                          </a:solidFill>
                          <a:effectLst/>
                          <a:latin typeface="Meiryo UI"/>
                        </a:rPr>
                        <a:t>191</a:t>
                      </a:r>
                    </a:p>
                  </a:txBody>
                  <a:tcPr marL="36000" marR="36000" marT="36000"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Meiryo UI"/>
                        </a:rPr>
                        <a:t>100%</a:t>
                      </a:r>
                    </a:p>
                  </a:txBody>
                  <a:tcPr marL="36000" marR="36000" marT="36000"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189831">
                <a:tc rowSpan="5">
                  <a:txBody>
                    <a:bodyPr/>
                    <a:lstStyle/>
                    <a:p>
                      <a:pPr algn="ctr" fontAlgn="ctr"/>
                      <a:r>
                        <a:rPr lang="ja-JP" altLang="en-US" sz="1100" b="0" i="0" u="none" strike="noStrike" dirty="0" smtClean="0">
                          <a:solidFill>
                            <a:srgbClr val="000000"/>
                          </a:solidFill>
                          <a:effectLst/>
                          <a:latin typeface="Meiryo UI"/>
                        </a:rPr>
                        <a:t>５，０００</a:t>
                      </a:r>
                      <a:r>
                        <a:rPr lang="en-US" altLang="ja-JP" sz="1100" b="0" i="0" u="none" strike="noStrike" dirty="0" smtClean="0">
                          <a:solidFill>
                            <a:srgbClr val="000000"/>
                          </a:solidFill>
                          <a:effectLst/>
                          <a:latin typeface="Meiryo UI"/>
                        </a:rPr>
                        <a:t>㎡</a:t>
                      </a:r>
                      <a:r>
                        <a:rPr lang="ja-JP" altLang="en-US" sz="1100" b="0" i="0" u="none" strike="noStrike" dirty="0">
                          <a:solidFill>
                            <a:srgbClr val="000000"/>
                          </a:solidFill>
                          <a:effectLst/>
                          <a:latin typeface="Meiryo UI"/>
                        </a:rPr>
                        <a:t>超</a:t>
                      </a:r>
                    </a:p>
                  </a:txBody>
                  <a:tcPr marL="0" marR="0" marT="36000" marB="0" vert="eaVert"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dirty="0" smtClean="0">
                          <a:solidFill>
                            <a:srgbClr val="000000"/>
                          </a:solidFill>
                          <a:effectLst/>
                          <a:latin typeface="Meiryo UI"/>
                        </a:rPr>
                        <a:t>分譲マンション</a:t>
                      </a:r>
                      <a:endParaRPr lang="ja-JP" altLang="en-US" sz="1100" b="0" i="0" u="none" strike="noStrike" dirty="0">
                        <a:solidFill>
                          <a:srgbClr val="000000"/>
                        </a:solidFill>
                        <a:effectLst/>
                        <a:latin typeface="Meiryo UI"/>
                      </a:endParaRPr>
                    </a:p>
                  </a:txBody>
                  <a:tcPr marL="36000" marR="0" marT="36000"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100" b="0" i="0" u="none" strike="noStrike" dirty="0">
                          <a:solidFill>
                            <a:srgbClr val="000000"/>
                          </a:solidFill>
                          <a:effectLst/>
                          <a:latin typeface="Meiryo UI"/>
                        </a:rPr>
                        <a:t>18</a:t>
                      </a:r>
                    </a:p>
                  </a:txBody>
                  <a:tcPr marL="36000" marR="36000" marT="36000"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100" b="0" i="0" u="none" strike="noStrike">
                          <a:solidFill>
                            <a:srgbClr val="000000"/>
                          </a:solidFill>
                          <a:effectLst/>
                          <a:latin typeface="Meiryo UI"/>
                        </a:rPr>
                        <a:t>12</a:t>
                      </a:r>
                    </a:p>
                  </a:txBody>
                  <a:tcPr marL="36000" marR="36000" marT="360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100" b="0" i="0" u="none" strike="noStrike">
                          <a:solidFill>
                            <a:srgbClr val="000000"/>
                          </a:solidFill>
                          <a:effectLst/>
                          <a:latin typeface="Meiryo UI"/>
                        </a:rPr>
                        <a:t>4</a:t>
                      </a:r>
                    </a:p>
                  </a:txBody>
                  <a:tcPr marL="36000" marR="36000" marT="36000"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100" b="0" i="0" u="none" strike="noStrike" dirty="0">
                          <a:solidFill>
                            <a:srgbClr val="000000"/>
                          </a:solidFill>
                          <a:effectLst/>
                          <a:latin typeface="Meiryo UI"/>
                        </a:rPr>
                        <a:t>34</a:t>
                      </a:r>
                    </a:p>
                  </a:txBody>
                  <a:tcPr marL="36000" marR="36000" marT="36000"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100" b="0" i="0" u="none" strike="noStrike">
                          <a:solidFill>
                            <a:srgbClr val="000000"/>
                          </a:solidFill>
                          <a:effectLst/>
                          <a:latin typeface="Meiryo UI"/>
                        </a:rPr>
                        <a:t>43%</a:t>
                      </a:r>
                    </a:p>
                  </a:txBody>
                  <a:tcPr marL="36000" marR="36000" marT="36000"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8"/>
                  </a:ext>
                </a:extLst>
              </a:tr>
              <a:tr h="200376">
                <a:tc vMerge="1">
                  <a:txBody>
                    <a:bodyPr/>
                    <a:lstStyle/>
                    <a:p>
                      <a:endParaRPr kumimoji="1" lang="ja-JP" altLang="en-US"/>
                    </a:p>
                  </a:txBody>
                  <a:tcPr/>
                </a:tc>
                <a:tc>
                  <a:txBody>
                    <a:bodyPr/>
                    <a:lstStyle/>
                    <a:p>
                      <a:pPr algn="l" fontAlgn="ctr"/>
                      <a:r>
                        <a:rPr lang="ja-JP" altLang="en-US" sz="1100" b="0" i="0" u="none" strike="noStrike" dirty="0" smtClean="0">
                          <a:solidFill>
                            <a:srgbClr val="000000"/>
                          </a:solidFill>
                          <a:effectLst/>
                          <a:latin typeface="Meiryo UI"/>
                        </a:rPr>
                        <a:t>賃貸マンション</a:t>
                      </a:r>
                      <a:endParaRPr lang="zh-TW" altLang="en-US" sz="1100" b="0" i="0" u="none" strike="noStrike" dirty="0">
                        <a:solidFill>
                          <a:srgbClr val="000000"/>
                        </a:solidFill>
                        <a:effectLst/>
                        <a:latin typeface="Meiryo UI"/>
                      </a:endParaRPr>
                    </a:p>
                  </a:txBody>
                  <a:tcPr marL="36000" marR="0" marT="36000"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100" b="0" i="0" u="none" strike="noStrike">
                          <a:solidFill>
                            <a:srgbClr val="000000"/>
                          </a:solidFill>
                          <a:effectLst/>
                          <a:latin typeface="Meiryo UI"/>
                        </a:rPr>
                        <a:t>4</a:t>
                      </a:r>
                    </a:p>
                  </a:txBody>
                  <a:tcPr marL="36000" marR="36000" marT="36000"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100" b="0" i="0" u="none" strike="noStrike">
                          <a:solidFill>
                            <a:srgbClr val="000000"/>
                          </a:solidFill>
                          <a:effectLst/>
                          <a:latin typeface="Meiryo UI"/>
                        </a:rPr>
                        <a:t>6</a:t>
                      </a:r>
                    </a:p>
                  </a:txBody>
                  <a:tcPr marL="36000" marR="36000" marT="360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100" b="0" i="0" u="none" strike="noStrike">
                          <a:solidFill>
                            <a:srgbClr val="000000"/>
                          </a:solidFill>
                          <a:effectLst/>
                          <a:latin typeface="Meiryo UI"/>
                        </a:rPr>
                        <a:t>1</a:t>
                      </a:r>
                    </a:p>
                  </a:txBody>
                  <a:tcPr marL="36000" marR="36000" marT="36000"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100" b="0" i="0" u="none" strike="noStrike">
                          <a:solidFill>
                            <a:srgbClr val="000000"/>
                          </a:solidFill>
                          <a:effectLst/>
                          <a:latin typeface="Meiryo UI"/>
                        </a:rPr>
                        <a:t>11</a:t>
                      </a:r>
                    </a:p>
                  </a:txBody>
                  <a:tcPr marL="36000" marR="36000" marT="36000"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100" b="0" i="0" u="none" strike="noStrike">
                          <a:solidFill>
                            <a:srgbClr val="000000"/>
                          </a:solidFill>
                          <a:effectLst/>
                          <a:latin typeface="Meiryo UI"/>
                        </a:rPr>
                        <a:t>14%</a:t>
                      </a:r>
                    </a:p>
                  </a:txBody>
                  <a:tcPr marL="36000" marR="36000" marT="36000"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9"/>
                  </a:ext>
                </a:extLst>
              </a:tr>
              <a:tr h="200376">
                <a:tc vMerge="1">
                  <a:txBody>
                    <a:bodyPr/>
                    <a:lstStyle/>
                    <a:p>
                      <a:endParaRPr kumimoji="1" lang="ja-JP" altLang="en-US"/>
                    </a:p>
                  </a:txBody>
                  <a:tcPr/>
                </a:tc>
                <a:tc>
                  <a:txBody>
                    <a:bodyPr/>
                    <a:lstStyle/>
                    <a:p>
                      <a:pPr algn="l" fontAlgn="ctr"/>
                      <a:r>
                        <a:rPr lang="zh-TW" altLang="en-US" sz="1100" b="0" i="0" u="none" strike="noStrike">
                          <a:solidFill>
                            <a:srgbClr val="000000"/>
                          </a:solidFill>
                          <a:effectLst/>
                          <a:latin typeface="Meiryo UI"/>
                        </a:rPr>
                        <a:t>事務所、店舗</a:t>
                      </a:r>
                    </a:p>
                  </a:txBody>
                  <a:tcPr marL="36000" marR="0" marT="36000"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100" b="0" i="0" u="none" strike="noStrike">
                          <a:solidFill>
                            <a:srgbClr val="000000"/>
                          </a:solidFill>
                          <a:effectLst/>
                          <a:latin typeface="Meiryo UI"/>
                        </a:rPr>
                        <a:t>12</a:t>
                      </a:r>
                    </a:p>
                  </a:txBody>
                  <a:tcPr marL="36000" marR="36000" marT="36000"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100" b="0" i="0" u="none" strike="noStrike">
                          <a:solidFill>
                            <a:srgbClr val="000000"/>
                          </a:solidFill>
                          <a:effectLst/>
                          <a:latin typeface="Meiryo UI"/>
                        </a:rPr>
                        <a:t>10</a:t>
                      </a:r>
                    </a:p>
                  </a:txBody>
                  <a:tcPr marL="36000" marR="36000" marT="360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100" b="0" i="0" u="none" strike="noStrike" dirty="0">
                          <a:solidFill>
                            <a:srgbClr val="000000"/>
                          </a:solidFill>
                          <a:effectLst/>
                          <a:latin typeface="Meiryo UI"/>
                        </a:rPr>
                        <a:t>6</a:t>
                      </a:r>
                    </a:p>
                  </a:txBody>
                  <a:tcPr marL="36000" marR="36000" marT="36000"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100" b="0" i="0" u="none" strike="noStrike">
                          <a:solidFill>
                            <a:srgbClr val="000000"/>
                          </a:solidFill>
                          <a:effectLst/>
                          <a:latin typeface="Meiryo UI"/>
                        </a:rPr>
                        <a:t>28</a:t>
                      </a:r>
                    </a:p>
                  </a:txBody>
                  <a:tcPr marL="36000" marR="36000" marT="36000"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100" b="0" i="0" u="none" strike="noStrike">
                          <a:solidFill>
                            <a:srgbClr val="000000"/>
                          </a:solidFill>
                          <a:effectLst/>
                          <a:latin typeface="Meiryo UI"/>
                        </a:rPr>
                        <a:t>35%</a:t>
                      </a:r>
                    </a:p>
                  </a:txBody>
                  <a:tcPr marL="36000" marR="36000" marT="36000"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10"/>
                  </a:ext>
                </a:extLst>
              </a:tr>
              <a:tr h="200376">
                <a:tc vMerge="1">
                  <a:txBody>
                    <a:bodyPr/>
                    <a:lstStyle/>
                    <a:p>
                      <a:endParaRPr kumimoji="1" lang="ja-JP" altLang="en-US"/>
                    </a:p>
                  </a:txBody>
                  <a:tcPr/>
                </a:tc>
                <a:tc>
                  <a:txBody>
                    <a:bodyPr/>
                    <a:lstStyle/>
                    <a:p>
                      <a:pPr algn="l" fontAlgn="ctr"/>
                      <a:r>
                        <a:rPr lang="ja-JP" altLang="en-US" sz="1100" b="0" i="0" u="none" strike="noStrike">
                          <a:solidFill>
                            <a:srgbClr val="000000"/>
                          </a:solidFill>
                          <a:effectLst/>
                          <a:latin typeface="Meiryo UI"/>
                        </a:rPr>
                        <a:t>その他</a:t>
                      </a:r>
                    </a:p>
                  </a:txBody>
                  <a:tcPr marL="36000" marR="0" marT="36000"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Meiryo UI"/>
                        </a:rPr>
                        <a:t>3</a:t>
                      </a:r>
                    </a:p>
                  </a:txBody>
                  <a:tcPr marL="36000" marR="36000" marT="36000"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Meiryo UI"/>
                        </a:rPr>
                        <a:t>3</a:t>
                      </a:r>
                    </a:p>
                  </a:txBody>
                  <a:tcPr marL="36000" marR="36000" marT="360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Meiryo UI"/>
                        </a:rPr>
                        <a:t>0</a:t>
                      </a:r>
                    </a:p>
                  </a:txBody>
                  <a:tcPr marL="36000" marR="36000" marT="36000"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Meiryo UI"/>
                        </a:rPr>
                        <a:t>6</a:t>
                      </a:r>
                    </a:p>
                  </a:txBody>
                  <a:tcPr marL="36000" marR="36000" marT="36000"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Meiryo UI"/>
                        </a:rPr>
                        <a:t>8%</a:t>
                      </a:r>
                    </a:p>
                  </a:txBody>
                  <a:tcPr marL="36000" marR="36000" marT="36000"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r h="210923">
                <a:tc vMerge="1">
                  <a:txBody>
                    <a:bodyPr/>
                    <a:lstStyle/>
                    <a:p>
                      <a:endParaRPr kumimoji="1" lang="ja-JP" altLang="en-US"/>
                    </a:p>
                  </a:txBody>
                  <a:tcPr/>
                </a:tc>
                <a:tc>
                  <a:txBody>
                    <a:bodyPr/>
                    <a:lstStyle/>
                    <a:p>
                      <a:pPr algn="l" fontAlgn="ctr"/>
                      <a:r>
                        <a:rPr lang="ja-JP" altLang="en-US" sz="1100" b="0" i="0" u="none" strike="noStrike">
                          <a:solidFill>
                            <a:srgbClr val="000000"/>
                          </a:solidFill>
                          <a:effectLst/>
                          <a:latin typeface="Meiryo UI"/>
                        </a:rPr>
                        <a:t>計</a:t>
                      </a:r>
                    </a:p>
                  </a:txBody>
                  <a:tcPr marL="36000" marR="0" marT="36000"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Meiryo UI"/>
                        </a:rPr>
                        <a:t>37</a:t>
                      </a:r>
                    </a:p>
                  </a:txBody>
                  <a:tcPr marL="36000" marR="36000" marT="36000"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Meiryo UI"/>
                        </a:rPr>
                        <a:t>31</a:t>
                      </a:r>
                    </a:p>
                  </a:txBody>
                  <a:tcPr marL="36000" marR="36000" marT="360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Meiryo UI"/>
                        </a:rPr>
                        <a:t>11</a:t>
                      </a:r>
                    </a:p>
                  </a:txBody>
                  <a:tcPr marL="36000" marR="36000" marT="36000"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Meiryo UI"/>
                        </a:rPr>
                        <a:t>79</a:t>
                      </a:r>
                    </a:p>
                  </a:txBody>
                  <a:tcPr marL="36000" marR="36000" marT="36000"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Meiryo UI"/>
                        </a:rPr>
                        <a:t>100%</a:t>
                      </a:r>
                    </a:p>
                  </a:txBody>
                  <a:tcPr marL="36000" marR="36000" marT="36000"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2"/>
                  </a:ext>
                </a:extLst>
              </a:tr>
              <a:tr h="210923">
                <a:tc gridSpan="2">
                  <a:txBody>
                    <a:bodyPr/>
                    <a:lstStyle/>
                    <a:p>
                      <a:pPr algn="ctr" fontAlgn="ctr"/>
                      <a:r>
                        <a:rPr lang="ja-JP" altLang="en-US" sz="1100" b="0" i="0" u="none" strike="noStrike">
                          <a:solidFill>
                            <a:srgbClr val="000000"/>
                          </a:solidFill>
                          <a:effectLst/>
                          <a:latin typeface="Meiryo UI"/>
                        </a:rPr>
                        <a:t>合計</a:t>
                      </a:r>
                    </a:p>
                  </a:txBody>
                  <a:tcPr marL="36000" marR="0" marT="3600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a:txBody>
                    <a:bodyPr/>
                    <a:lstStyle/>
                    <a:p>
                      <a:pPr algn="r" fontAlgn="ctr"/>
                      <a:r>
                        <a:rPr lang="en-US" altLang="ja-JP" sz="1100" b="0" i="0" u="none" strike="noStrike">
                          <a:solidFill>
                            <a:srgbClr val="000000"/>
                          </a:solidFill>
                          <a:effectLst/>
                          <a:latin typeface="Meiryo UI"/>
                        </a:rPr>
                        <a:t>122</a:t>
                      </a:r>
                    </a:p>
                  </a:txBody>
                  <a:tcPr marL="36000" marR="36000" marT="36000"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Meiryo UI"/>
                        </a:rPr>
                        <a:t>79</a:t>
                      </a:r>
                    </a:p>
                  </a:txBody>
                  <a:tcPr marL="36000" marR="36000" marT="360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dirty="0">
                          <a:solidFill>
                            <a:srgbClr val="000000"/>
                          </a:solidFill>
                          <a:effectLst/>
                          <a:latin typeface="Meiryo UI"/>
                        </a:rPr>
                        <a:t>69</a:t>
                      </a:r>
                    </a:p>
                  </a:txBody>
                  <a:tcPr marL="36000" marR="36000" marT="36000"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dirty="0">
                          <a:solidFill>
                            <a:srgbClr val="000000"/>
                          </a:solidFill>
                          <a:effectLst/>
                          <a:latin typeface="Meiryo UI"/>
                        </a:rPr>
                        <a:t>270</a:t>
                      </a:r>
                    </a:p>
                  </a:txBody>
                  <a:tcPr marL="36000" marR="36000" marT="36000"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effectLst/>
                          <a:latin typeface="Meiryo UI"/>
                        </a:rPr>
                        <a:t>　</a:t>
                      </a:r>
                    </a:p>
                  </a:txBody>
                  <a:tcPr marL="36000" marR="36000" marT="36000"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3"/>
                  </a:ext>
                </a:extLst>
              </a:tr>
              <a:tr h="200376">
                <a:tc>
                  <a:txBody>
                    <a:bodyPr/>
                    <a:lstStyle/>
                    <a:p>
                      <a:pPr algn="l" fontAlgn="ctr"/>
                      <a:r>
                        <a:rPr lang="ja-JP" altLang="en-US" sz="1100" b="0" i="0" u="none" strike="noStrike">
                          <a:solidFill>
                            <a:srgbClr val="000000"/>
                          </a:solidFill>
                          <a:effectLst/>
                          <a:latin typeface="Meiryo UI"/>
                        </a:rPr>
                        <a:t>　</a:t>
                      </a:r>
                    </a:p>
                  </a:txBody>
                  <a:tcPr marL="0" marR="0" marT="36000" marB="0" anchor="ctr">
                    <a:lnL w="190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1100" b="0" i="0" u="none" strike="noStrike">
                          <a:solidFill>
                            <a:srgbClr val="000000"/>
                          </a:solidFill>
                          <a:effectLst/>
                          <a:latin typeface="Meiryo UI"/>
                        </a:rPr>
                        <a:t>戸建住宅</a:t>
                      </a:r>
                    </a:p>
                  </a:txBody>
                  <a:tcPr marL="36000" marR="0" marT="36000" marB="0" anchor="ctr">
                    <a:lnL>
                      <a:noFill/>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100" b="0" i="0" u="none" strike="noStrike">
                          <a:solidFill>
                            <a:srgbClr val="000000"/>
                          </a:solidFill>
                          <a:effectLst/>
                          <a:latin typeface="Meiryo UI"/>
                        </a:rPr>
                        <a:t>1</a:t>
                      </a:r>
                    </a:p>
                  </a:txBody>
                  <a:tcPr marL="36000" marR="36000" marT="36000"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100" b="0" i="0" u="none" strike="noStrike">
                          <a:solidFill>
                            <a:srgbClr val="000000"/>
                          </a:solidFill>
                          <a:effectLst/>
                          <a:latin typeface="Meiryo UI"/>
                        </a:rPr>
                        <a:t>0</a:t>
                      </a:r>
                    </a:p>
                  </a:txBody>
                  <a:tcPr marL="36000" marR="36000" marT="360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100" b="0" i="0" u="none" strike="noStrike">
                          <a:solidFill>
                            <a:srgbClr val="000000"/>
                          </a:solidFill>
                          <a:effectLst/>
                          <a:latin typeface="Meiryo UI"/>
                        </a:rPr>
                        <a:t>4</a:t>
                      </a:r>
                    </a:p>
                  </a:txBody>
                  <a:tcPr marL="36000" marR="36000" marT="36000"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100" b="0" i="0" u="none" strike="noStrike">
                          <a:solidFill>
                            <a:srgbClr val="000000"/>
                          </a:solidFill>
                          <a:effectLst/>
                          <a:latin typeface="Meiryo UI"/>
                        </a:rPr>
                        <a:t>5</a:t>
                      </a:r>
                    </a:p>
                  </a:txBody>
                  <a:tcPr marL="36000" marR="36000" marT="36000"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100" b="0" i="0" u="none" strike="noStrike">
                          <a:solidFill>
                            <a:srgbClr val="000000"/>
                          </a:solidFill>
                          <a:effectLst/>
                          <a:latin typeface="Meiryo UI"/>
                        </a:rPr>
                        <a:t>2%</a:t>
                      </a:r>
                    </a:p>
                  </a:txBody>
                  <a:tcPr marL="36000" marR="36000" marT="36000"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14"/>
                  </a:ext>
                </a:extLst>
              </a:tr>
              <a:tr h="200376">
                <a:tc>
                  <a:txBody>
                    <a:bodyPr/>
                    <a:lstStyle/>
                    <a:p>
                      <a:pPr algn="l" fontAlgn="ctr"/>
                      <a:r>
                        <a:rPr lang="ja-JP" altLang="en-US" sz="1100" b="0" i="0" u="none" strike="noStrike">
                          <a:solidFill>
                            <a:srgbClr val="000000"/>
                          </a:solidFill>
                          <a:effectLst/>
                          <a:latin typeface="Meiryo UI"/>
                        </a:rPr>
                        <a:t>　</a:t>
                      </a:r>
                    </a:p>
                  </a:txBody>
                  <a:tcPr marL="0" marR="0" marT="36000" marB="0" anchor="ctr">
                    <a:lnL w="19050" cap="flat" cmpd="sng" algn="ctr">
                      <a:solidFill>
                        <a:srgbClr val="000000"/>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1100" b="0" i="0" u="none" strike="noStrike" dirty="0" smtClean="0">
                          <a:solidFill>
                            <a:srgbClr val="000000"/>
                          </a:solidFill>
                          <a:effectLst/>
                          <a:latin typeface="Meiryo UI"/>
                        </a:rPr>
                        <a:t>分譲マンション</a:t>
                      </a:r>
                      <a:endParaRPr lang="ja-JP" altLang="en-US" sz="1100" b="0" i="0" u="none" strike="noStrike" dirty="0">
                        <a:solidFill>
                          <a:srgbClr val="000000"/>
                        </a:solidFill>
                        <a:effectLst/>
                        <a:latin typeface="Meiryo UI"/>
                      </a:endParaRPr>
                    </a:p>
                  </a:txBody>
                  <a:tcPr marL="36000" marR="0" marT="36000" marB="0" anchor="ctr">
                    <a:lnL>
                      <a:noFill/>
                    </a:lnL>
                    <a:lnR w="190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100" b="0" i="0" u="none" strike="noStrike">
                          <a:solidFill>
                            <a:srgbClr val="000000"/>
                          </a:solidFill>
                          <a:effectLst/>
                          <a:latin typeface="Meiryo UI"/>
                        </a:rPr>
                        <a:t>29</a:t>
                      </a:r>
                    </a:p>
                  </a:txBody>
                  <a:tcPr marL="36000" marR="36000" marT="36000"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100" b="0" i="0" u="none" strike="noStrike">
                          <a:solidFill>
                            <a:srgbClr val="000000"/>
                          </a:solidFill>
                          <a:effectLst/>
                          <a:latin typeface="Meiryo UI"/>
                        </a:rPr>
                        <a:t>20</a:t>
                      </a:r>
                    </a:p>
                  </a:txBody>
                  <a:tcPr marL="36000" marR="36000" marT="360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100" b="0" i="0" u="none" strike="noStrike">
                          <a:solidFill>
                            <a:srgbClr val="000000"/>
                          </a:solidFill>
                          <a:effectLst/>
                          <a:latin typeface="Meiryo UI"/>
                        </a:rPr>
                        <a:t>8</a:t>
                      </a:r>
                    </a:p>
                  </a:txBody>
                  <a:tcPr marL="36000" marR="36000" marT="36000"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100" b="0" i="0" u="none" strike="noStrike" dirty="0">
                          <a:solidFill>
                            <a:srgbClr val="000000"/>
                          </a:solidFill>
                          <a:effectLst/>
                          <a:latin typeface="Meiryo UI"/>
                        </a:rPr>
                        <a:t>57</a:t>
                      </a:r>
                    </a:p>
                  </a:txBody>
                  <a:tcPr marL="36000" marR="36000" marT="36000"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100" b="0" i="0" u="none" strike="noStrike">
                          <a:solidFill>
                            <a:srgbClr val="000000"/>
                          </a:solidFill>
                          <a:effectLst/>
                          <a:latin typeface="Meiryo UI"/>
                        </a:rPr>
                        <a:t>21%</a:t>
                      </a:r>
                    </a:p>
                  </a:txBody>
                  <a:tcPr marL="36000" marR="36000" marT="36000"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15"/>
                  </a:ext>
                </a:extLst>
              </a:tr>
              <a:tr h="200376">
                <a:tc>
                  <a:txBody>
                    <a:bodyPr/>
                    <a:lstStyle/>
                    <a:p>
                      <a:pPr algn="l" fontAlgn="ctr"/>
                      <a:r>
                        <a:rPr lang="ja-JP" altLang="en-US" sz="1100" b="0" i="0" u="none" strike="noStrike">
                          <a:solidFill>
                            <a:srgbClr val="000000"/>
                          </a:solidFill>
                          <a:effectLst/>
                          <a:latin typeface="Meiryo UI"/>
                        </a:rPr>
                        <a:t>　</a:t>
                      </a:r>
                    </a:p>
                  </a:txBody>
                  <a:tcPr marL="0" marR="0" marT="36000" marB="0" anchor="ctr">
                    <a:lnL w="19050" cap="flat" cmpd="sng" algn="ctr">
                      <a:solidFill>
                        <a:srgbClr val="000000"/>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1100" b="0" i="0" u="none" strike="noStrike" dirty="0" smtClean="0">
                          <a:solidFill>
                            <a:srgbClr val="000000"/>
                          </a:solidFill>
                          <a:effectLst/>
                          <a:latin typeface="Meiryo UI"/>
                        </a:rPr>
                        <a:t>賃貸マンション</a:t>
                      </a:r>
                      <a:endParaRPr lang="zh-TW" altLang="en-US" sz="1100" b="0" i="0" u="none" strike="noStrike" dirty="0">
                        <a:solidFill>
                          <a:srgbClr val="000000"/>
                        </a:solidFill>
                        <a:effectLst/>
                        <a:latin typeface="Meiryo UI"/>
                      </a:endParaRPr>
                    </a:p>
                  </a:txBody>
                  <a:tcPr marL="36000" marR="0" marT="36000" marB="0" anchor="ctr">
                    <a:lnL>
                      <a:noFill/>
                    </a:lnL>
                    <a:lnR w="190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100" b="0" i="0" u="none" strike="noStrike">
                          <a:solidFill>
                            <a:srgbClr val="000000"/>
                          </a:solidFill>
                          <a:effectLst/>
                          <a:latin typeface="Meiryo UI"/>
                        </a:rPr>
                        <a:t>25</a:t>
                      </a:r>
                    </a:p>
                  </a:txBody>
                  <a:tcPr marL="36000" marR="36000" marT="36000"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100" b="0" i="0" u="none" strike="noStrike">
                          <a:solidFill>
                            <a:srgbClr val="000000"/>
                          </a:solidFill>
                          <a:effectLst/>
                          <a:latin typeface="Meiryo UI"/>
                        </a:rPr>
                        <a:t>21</a:t>
                      </a:r>
                    </a:p>
                  </a:txBody>
                  <a:tcPr marL="36000" marR="36000" marT="360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100" b="0" i="0" u="none" strike="noStrike">
                          <a:solidFill>
                            <a:srgbClr val="000000"/>
                          </a:solidFill>
                          <a:effectLst/>
                          <a:latin typeface="Meiryo UI"/>
                        </a:rPr>
                        <a:t>11</a:t>
                      </a:r>
                    </a:p>
                  </a:txBody>
                  <a:tcPr marL="36000" marR="36000" marT="36000"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100" b="0" i="0" u="none" strike="noStrike" dirty="0">
                          <a:solidFill>
                            <a:srgbClr val="000000"/>
                          </a:solidFill>
                          <a:effectLst/>
                          <a:latin typeface="Meiryo UI"/>
                        </a:rPr>
                        <a:t>57</a:t>
                      </a:r>
                    </a:p>
                  </a:txBody>
                  <a:tcPr marL="36000" marR="36000" marT="36000"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100" b="0" i="0" u="none" strike="noStrike">
                          <a:solidFill>
                            <a:srgbClr val="000000"/>
                          </a:solidFill>
                          <a:effectLst/>
                          <a:latin typeface="Meiryo UI"/>
                        </a:rPr>
                        <a:t>21%</a:t>
                      </a:r>
                    </a:p>
                  </a:txBody>
                  <a:tcPr marL="36000" marR="36000" marT="36000"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16"/>
                  </a:ext>
                </a:extLst>
              </a:tr>
              <a:tr h="200376">
                <a:tc>
                  <a:txBody>
                    <a:bodyPr/>
                    <a:lstStyle/>
                    <a:p>
                      <a:pPr algn="l" fontAlgn="ctr"/>
                      <a:r>
                        <a:rPr lang="ja-JP" altLang="en-US" sz="1100" b="0" i="0" u="none" strike="noStrike">
                          <a:solidFill>
                            <a:srgbClr val="000000"/>
                          </a:solidFill>
                          <a:effectLst/>
                          <a:latin typeface="Meiryo UI"/>
                        </a:rPr>
                        <a:t>　</a:t>
                      </a:r>
                    </a:p>
                  </a:txBody>
                  <a:tcPr marL="0" marR="0" marT="36000" marB="0" anchor="ctr">
                    <a:lnL w="19050" cap="flat" cmpd="sng" algn="ctr">
                      <a:solidFill>
                        <a:srgbClr val="000000"/>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zh-TW" altLang="en-US" sz="1100" b="0" i="0" u="none" strike="noStrike">
                          <a:solidFill>
                            <a:srgbClr val="000000"/>
                          </a:solidFill>
                          <a:effectLst/>
                          <a:latin typeface="Meiryo UI"/>
                        </a:rPr>
                        <a:t>事務所、店舗</a:t>
                      </a:r>
                    </a:p>
                  </a:txBody>
                  <a:tcPr marL="36000" marR="0" marT="36000" marB="0" anchor="ctr">
                    <a:lnL>
                      <a:noFill/>
                    </a:lnL>
                    <a:lnR w="190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100" b="0" i="0" u="none" strike="noStrike">
                          <a:solidFill>
                            <a:srgbClr val="000000"/>
                          </a:solidFill>
                          <a:effectLst/>
                          <a:latin typeface="Meiryo UI"/>
                        </a:rPr>
                        <a:t>58</a:t>
                      </a:r>
                    </a:p>
                  </a:txBody>
                  <a:tcPr marL="36000" marR="36000" marT="36000"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100" b="0" i="0" u="none" strike="noStrike">
                          <a:solidFill>
                            <a:srgbClr val="000000"/>
                          </a:solidFill>
                          <a:effectLst/>
                          <a:latin typeface="Meiryo UI"/>
                        </a:rPr>
                        <a:t>30</a:t>
                      </a:r>
                    </a:p>
                  </a:txBody>
                  <a:tcPr marL="36000" marR="36000" marT="360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100" b="0" i="0" u="none" strike="noStrike">
                          <a:solidFill>
                            <a:srgbClr val="000000"/>
                          </a:solidFill>
                          <a:effectLst/>
                          <a:latin typeface="Meiryo UI"/>
                        </a:rPr>
                        <a:t>41</a:t>
                      </a:r>
                    </a:p>
                  </a:txBody>
                  <a:tcPr marL="36000" marR="36000" marT="36000"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100" b="0" i="0" u="none" strike="noStrike" dirty="0">
                          <a:solidFill>
                            <a:srgbClr val="000000"/>
                          </a:solidFill>
                          <a:effectLst/>
                          <a:latin typeface="Meiryo UI"/>
                        </a:rPr>
                        <a:t>129</a:t>
                      </a:r>
                    </a:p>
                  </a:txBody>
                  <a:tcPr marL="36000" marR="36000" marT="36000"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1100" b="0" i="0" u="none" strike="noStrike" dirty="0">
                          <a:solidFill>
                            <a:srgbClr val="000000"/>
                          </a:solidFill>
                          <a:effectLst/>
                          <a:latin typeface="Meiryo UI"/>
                        </a:rPr>
                        <a:t>48%</a:t>
                      </a:r>
                    </a:p>
                  </a:txBody>
                  <a:tcPr marL="36000" marR="36000" marT="36000"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17"/>
                  </a:ext>
                </a:extLst>
              </a:tr>
              <a:tr h="210923">
                <a:tc>
                  <a:txBody>
                    <a:bodyPr/>
                    <a:lstStyle/>
                    <a:p>
                      <a:pPr algn="l" fontAlgn="ctr"/>
                      <a:r>
                        <a:rPr lang="ja-JP" altLang="en-US" sz="1100" b="0" i="0" u="none" strike="noStrike">
                          <a:solidFill>
                            <a:srgbClr val="000000"/>
                          </a:solidFill>
                          <a:effectLst/>
                          <a:latin typeface="Meiryo UI"/>
                        </a:rPr>
                        <a:t>　</a:t>
                      </a:r>
                    </a:p>
                  </a:txBody>
                  <a:tcPr marL="0" marR="0" marT="36000" marB="0" anchor="ctr">
                    <a:lnL w="19050" cap="flat" cmpd="sng" algn="ctr">
                      <a:solidFill>
                        <a:srgbClr val="000000"/>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effectLst/>
                          <a:latin typeface="Meiryo UI"/>
                        </a:rPr>
                        <a:t>その他</a:t>
                      </a:r>
                    </a:p>
                  </a:txBody>
                  <a:tcPr marL="36000" marR="0" marT="36000" marB="0" anchor="ctr">
                    <a:lnL>
                      <a:noFill/>
                    </a:lnL>
                    <a:lnR w="190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Meiryo UI"/>
                        </a:rPr>
                        <a:t>9</a:t>
                      </a:r>
                    </a:p>
                  </a:txBody>
                  <a:tcPr marL="36000" marR="36000" marT="36000"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Meiryo UI"/>
                        </a:rPr>
                        <a:t>8</a:t>
                      </a:r>
                    </a:p>
                  </a:txBody>
                  <a:tcPr marL="36000" marR="36000" marT="360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Meiryo UI"/>
                        </a:rPr>
                        <a:t>5</a:t>
                      </a:r>
                    </a:p>
                  </a:txBody>
                  <a:tcPr marL="36000" marR="36000" marT="36000"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dirty="0">
                          <a:solidFill>
                            <a:srgbClr val="000000"/>
                          </a:solidFill>
                          <a:effectLst/>
                          <a:latin typeface="Meiryo UI"/>
                        </a:rPr>
                        <a:t>22</a:t>
                      </a:r>
                    </a:p>
                  </a:txBody>
                  <a:tcPr marL="36000" marR="36000" marT="36000"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dirty="0">
                          <a:solidFill>
                            <a:srgbClr val="000000"/>
                          </a:solidFill>
                          <a:effectLst/>
                          <a:latin typeface="Meiryo UI"/>
                        </a:rPr>
                        <a:t>8%</a:t>
                      </a:r>
                    </a:p>
                  </a:txBody>
                  <a:tcPr marL="36000" marR="36000" marT="36000"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8"/>
                  </a:ext>
                </a:extLst>
              </a:tr>
              <a:tr h="210923">
                <a:tc gridSpan="5">
                  <a:txBody>
                    <a:bodyPr/>
                    <a:lstStyle/>
                    <a:p>
                      <a:pPr algn="l" fontAlgn="ctr"/>
                      <a:r>
                        <a:rPr lang="en-US" altLang="ja-JP" sz="1100" b="0" i="0" u="none" strike="noStrike" dirty="0" smtClean="0">
                          <a:solidFill>
                            <a:srgbClr val="000000"/>
                          </a:solidFill>
                          <a:effectLst/>
                          <a:latin typeface="Meiryo UI"/>
                        </a:rPr>
                        <a:t>※</a:t>
                      </a:r>
                      <a:r>
                        <a:rPr lang="ja-JP" altLang="en-US" sz="1100" b="0" i="0" u="none" strike="noStrike" dirty="0" smtClean="0">
                          <a:solidFill>
                            <a:srgbClr val="000000"/>
                          </a:solidFill>
                          <a:effectLst/>
                          <a:latin typeface="Meiryo UI"/>
                        </a:rPr>
                        <a:t>共同住宅</a:t>
                      </a:r>
                      <a:r>
                        <a:rPr lang="ja-JP" altLang="en-US" sz="1100" b="0" i="0" u="none" strike="noStrike" dirty="0">
                          <a:solidFill>
                            <a:srgbClr val="000000"/>
                          </a:solidFill>
                          <a:effectLst/>
                          <a:latin typeface="Meiryo UI"/>
                        </a:rPr>
                        <a:t>を含む複合施設は、</a:t>
                      </a:r>
                      <a:r>
                        <a:rPr lang="ja-JP" altLang="en-US" sz="1100" b="0" i="0" u="none" strike="noStrike" dirty="0" smtClean="0">
                          <a:solidFill>
                            <a:srgbClr val="000000"/>
                          </a:solidFill>
                          <a:effectLst/>
                          <a:latin typeface="Meiryo UI"/>
                        </a:rPr>
                        <a:t>「マンション」</a:t>
                      </a:r>
                      <a:r>
                        <a:rPr lang="ja-JP" altLang="en-US" sz="1100" b="0" i="0" u="none" strike="noStrike" dirty="0">
                          <a:solidFill>
                            <a:srgbClr val="000000"/>
                          </a:solidFill>
                          <a:effectLst/>
                          <a:latin typeface="Meiryo UI"/>
                        </a:rPr>
                        <a:t>に分類</a:t>
                      </a:r>
                    </a:p>
                  </a:txBody>
                  <a:tcPr marL="0" marR="0" marT="36000" marB="0" anchor="ctr">
                    <a:lnL>
                      <a:noFill/>
                    </a:lnL>
                    <a:lnR>
                      <a:noFill/>
                    </a:lnR>
                    <a:lnT w="19050" cap="flat" cmpd="sng" algn="ctr">
                      <a:solidFill>
                        <a:srgbClr val="000000"/>
                      </a:solidFill>
                      <a:prstDash val="solid"/>
                      <a:round/>
                      <a:headEnd type="none" w="med" len="med"/>
                      <a:tailEnd type="none" w="med" len="med"/>
                    </a:lnT>
                    <a:lnB>
                      <a:noFill/>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a:txBody>
                    <a:bodyPr/>
                    <a:lstStyle/>
                    <a:p>
                      <a:pPr algn="l" fontAlgn="ctr"/>
                      <a:endParaRPr lang="ja-JP" altLang="en-US" sz="1100" b="0" i="0" u="none" strike="noStrike">
                        <a:solidFill>
                          <a:srgbClr val="000000"/>
                        </a:solidFill>
                        <a:effectLst/>
                        <a:latin typeface="Meiryo UI"/>
                      </a:endParaRPr>
                    </a:p>
                  </a:txBody>
                  <a:tcPr marL="0" marR="0" marT="36000" marB="0" anchor="ctr">
                    <a:lnL>
                      <a:noFill/>
                    </a:lnL>
                    <a:lnR>
                      <a:noFill/>
                    </a:lnR>
                    <a:lnT w="19050" cap="flat" cmpd="sng" algn="ctr">
                      <a:solidFill>
                        <a:srgbClr val="000000"/>
                      </a:solidFill>
                      <a:prstDash val="solid"/>
                      <a:round/>
                      <a:headEnd type="none" w="med" len="med"/>
                      <a:tailEnd type="none" w="med" len="med"/>
                    </a:lnT>
                    <a:lnB>
                      <a:noFill/>
                    </a:lnB>
                  </a:tcPr>
                </a:tc>
                <a:tc>
                  <a:txBody>
                    <a:bodyPr/>
                    <a:lstStyle/>
                    <a:p>
                      <a:pPr algn="l" fontAlgn="ctr"/>
                      <a:endParaRPr lang="ja-JP" altLang="en-US" sz="1100" b="0" i="0" u="none" strike="noStrike" dirty="0">
                        <a:solidFill>
                          <a:srgbClr val="000000"/>
                        </a:solidFill>
                        <a:effectLst/>
                        <a:latin typeface="Meiryo UI"/>
                      </a:endParaRPr>
                    </a:p>
                  </a:txBody>
                  <a:tcPr marL="0" marR="0" marT="36000" marB="0" anchor="ctr">
                    <a:lnL>
                      <a:noFill/>
                    </a:lnL>
                    <a:lnR>
                      <a:noFill/>
                    </a:lnR>
                    <a:lnT w="190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019"/>
                  </a:ext>
                </a:extLst>
              </a:tr>
            </a:tbl>
          </a:graphicData>
        </a:graphic>
      </p:graphicFrame>
      <p:cxnSp>
        <p:nvCxnSpPr>
          <p:cNvPr id="5" name="直線コネクタ 4"/>
          <p:cNvCxnSpPr/>
          <p:nvPr/>
        </p:nvCxnSpPr>
        <p:spPr>
          <a:xfrm>
            <a:off x="6322414" y="3587176"/>
            <a:ext cx="841874" cy="491412"/>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2" name="直線コネクタ 11"/>
          <p:cNvCxnSpPr/>
          <p:nvPr/>
        </p:nvCxnSpPr>
        <p:spPr>
          <a:xfrm>
            <a:off x="7056276" y="3610536"/>
            <a:ext cx="540060" cy="468052"/>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3" name="直線コネクタ 12"/>
          <p:cNvCxnSpPr/>
          <p:nvPr/>
        </p:nvCxnSpPr>
        <p:spPr>
          <a:xfrm>
            <a:off x="8640452" y="3622411"/>
            <a:ext cx="0" cy="468052"/>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17" name="正方形/長方形 16"/>
          <p:cNvSpPr/>
          <p:nvPr/>
        </p:nvSpPr>
        <p:spPr>
          <a:xfrm>
            <a:off x="7676569" y="3313357"/>
            <a:ext cx="341906" cy="237472"/>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正方形/長方形 17"/>
          <p:cNvSpPr/>
          <p:nvPr/>
        </p:nvSpPr>
        <p:spPr>
          <a:xfrm>
            <a:off x="6322414" y="4115938"/>
            <a:ext cx="341906" cy="269493"/>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93442357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タイトル 1"/>
          <p:cNvSpPr>
            <a:spLocks noGrp="1"/>
          </p:cNvSpPr>
          <p:nvPr>
            <p:ph type="title"/>
          </p:nvPr>
        </p:nvSpPr>
        <p:spPr>
          <a:xfrm>
            <a:off x="-1" y="304800"/>
            <a:ext cx="8334375" cy="404813"/>
          </a:xfrm>
        </p:spPr>
        <p:txBody>
          <a:bodyPr/>
          <a:lstStyle/>
          <a:p>
            <a:r>
              <a:rPr lang="ja-JP" altLang="en-US" dirty="0" smtClean="0"/>
              <a:t>２－６．ヒアリング・アンケート調査</a:t>
            </a:r>
            <a:r>
              <a:rPr lang="ja-JP" altLang="en-US" dirty="0"/>
              <a:t>に</a:t>
            </a:r>
            <a:r>
              <a:rPr lang="ja-JP" altLang="en-US" dirty="0" smtClean="0"/>
              <a:t>よる所有者の意向</a:t>
            </a:r>
            <a:r>
              <a:rPr lang="en-US" altLang="ja-JP" dirty="0" smtClean="0"/>
              <a:t>(1)</a:t>
            </a:r>
            <a:endParaRPr lang="ja-JP" altLang="en-US" dirty="0" smtClean="0"/>
          </a:p>
        </p:txBody>
      </p:sp>
      <p:sp>
        <p:nvSpPr>
          <p:cNvPr id="6" name="Text Box 1233"/>
          <p:cNvSpPr txBox="1">
            <a:spLocks noChangeArrowheads="1"/>
          </p:cNvSpPr>
          <p:nvPr/>
        </p:nvSpPr>
        <p:spPr bwMode="auto">
          <a:xfrm>
            <a:off x="147638" y="1056963"/>
            <a:ext cx="8805862" cy="362403"/>
          </a:xfrm>
          <a:prstGeom prst="rect">
            <a:avLst/>
          </a:prstGeom>
          <a:solidFill>
            <a:srgbClr val="E46C0A"/>
          </a:solidFill>
          <a:ln w="9525" cap="flat" cmpd="sng" algn="ctr">
            <a:noFill/>
            <a:prstDash val="solid"/>
            <a:headEnd/>
            <a:tailEnd/>
          </a:ln>
          <a:effectLst>
            <a:outerShdw blurRad="40000" dist="23000" dir="5400000" rotWithShape="0">
              <a:srgbClr val="000000">
                <a:alpha val="35000"/>
              </a:srgbClr>
            </a:outerShdw>
          </a:effectLst>
        </p:spPr>
        <p:txBody>
          <a:bodyPr wrap="square" lIns="84579" tIns="42289" rIns="84579" bIns="42289">
            <a:spAutoFit/>
          </a:bodyPr>
          <a:lstStyle/>
          <a:p>
            <a:pPr defTabSz="823170" fontAlgn="auto">
              <a:spcBef>
                <a:spcPct val="50000"/>
              </a:spcBef>
              <a:spcAft>
                <a:spcPts val="0"/>
              </a:spcAft>
              <a:defRPr/>
            </a:pPr>
            <a:r>
              <a:rPr kumimoji="0" lang="ja-JP" altLang="en-US" kern="0" dirty="0" smtClean="0">
                <a:solidFill>
                  <a:sysClr val="window" lastClr="FFFFFF"/>
                </a:solidFill>
                <a:latin typeface="HGP創英角ｺﾞｼｯｸUB" pitchFamily="50" charset="-128"/>
                <a:ea typeface="HGP創英角ｺﾞｼｯｸUB" pitchFamily="50" charset="-128"/>
              </a:rPr>
              <a:t>ヒアリング・アンケート調査の概要</a:t>
            </a:r>
            <a:endParaRPr kumimoji="0" lang="en-US" altLang="ja-JP" kern="0" spc="-150" dirty="0">
              <a:solidFill>
                <a:sysClr val="window" lastClr="FFFFFF"/>
              </a:solidFill>
              <a:latin typeface="HGP創英角ｺﾞｼｯｸUB" pitchFamily="50" charset="-128"/>
              <a:ea typeface="HGP創英角ｺﾞｼｯｸUB" pitchFamily="50" charset="-128"/>
            </a:endParaRPr>
          </a:p>
        </p:txBody>
      </p:sp>
      <p:sp>
        <p:nvSpPr>
          <p:cNvPr id="2" name="テキスト ボックス 1"/>
          <p:cNvSpPr txBox="1"/>
          <p:nvPr/>
        </p:nvSpPr>
        <p:spPr>
          <a:xfrm>
            <a:off x="147638" y="1526859"/>
            <a:ext cx="7977187" cy="3524042"/>
          </a:xfrm>
          <a:prstGeom prst="rect">
            <a:avLst/>
          </a:prstGeom>
          <a:noFill/>
        </p:spPr>
        <p:txBody>
          <a:bodyPr wrap="square" rtlCol="0">
            <a:spAutoFit/>
          </a:bodyPr>
          <a:lstStyle/>
          <a:p>
            <a:pPr>
              <a:spcBef>
                <a:spcPts val="30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○実施時期　</a:t>
            </a:r>
            <a:r>
              <a:rPr kumimoji="1" lang="en-US" altLang="ja-JP" dirty="0" smtClean="0">
                <a:latin typeface="Meiryo UI" panose="020B0604030504040204" pitchFamily="50" charset="-128"/>
                <a:ea typeface="Meiryo UI" panose="020B0604030504040204" pitchFamily="50" charset="-128"/>
                <a:cs typeface="Meiryo UI" panose="020B0604030504040204" pitchFamily="50" charset="-128"/>
              </a:rPr>
              <a:t>H29.7</a:t>
            </a: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a:t>
            </a:r>
            <a:r>
              <a:rPr kumimoji="1" lang="en-US" altLang="ja-JP" dirty="0" smtClean="0">
                <a:latin typeface="Meiryo UI" panose="020B0604030504040204" pitchFamily="50" charset="-128"/>
                <a:ea typeface="Meiryo UI" panose="020B0604030504040204" pitchFamily="50" charset="-128"/>
                <a:cs typeface="Meiryo UI" panose="020B0604030504040204" pitchFamily="50" charset="-128"/>
              </a:rPr>
              <a:t>12</a:t>
            </a: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（集中取組期間）</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spcBef>
                <a:spcPts val="300"/>
              </a:spcBef>
            </a:pPr>
            <a:r>
              <a:rPr lang="ja-JP" altLang="en-US" dirty="0">
                <a:latin typeface="Meiryo UI" panose="020B0604030504040204" pitchFamily="50" charset="-128"/>
                <a:ea typeface="Meiryo UI" panose="020B0604030504040204" pitchFamily="50" charset="-128"/>
                <a:cs typeface="Meiryo UI" panose="020B0604030504040204" pitchFamily="50" charset="-128"/>
              </a:rPr>
              <a:t>○実施者　　所管行政庁及び府土木事務所</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a:spcBef>
                <a:spcPts val="30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○方法　　　</a:t>
            </a:r>
            <a:r>
              <a:rPr lang="ja-JP" altLang="en-US" dirty="0">
                <a:latin typeface="Meiryo UI" panose="020B0604030504040204" pitchFamily="50" charset="-128"/>
                <a:ea typeface="Meiryo UI" panose="020B0604030504040204" pitchFamily="50" charset="-128"/>
                <a:cs typeface="Meiryo UI" panose="020B0604030504040204" pitchFamily="50" charset="-128"/>
              </a:rPr>
              <a:t>建物所有者</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へ耐震改修等の働きかけの際にヒアリングを実施</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spcBef>
                <a:spcPts val="300"/>
              </a:spcBef>
            </a:pPr>
            <a:r>
              <a:rPr lang="ja-JP" altLang="en-US" dirty="0">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dirty="0">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大阪市は所有者全てにアンケートを送付し、回答のあった、優先的に働き</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spcBef>
                <a:spcPts val="300"/>
              </a:spcBef>
            </a:pPr>
            <a:r>
              <a:rPr lang="ja-JP" altLang="en-US" dirty="0">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かける路線（中央大通、国道</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308</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号、大阪和泉泉南線、国道</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25</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号の一</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spcBef>
                <a:spcPts val="300"/>
              </a:spcBef>
            </a:pPr>
            <a:r>
              <a:rPr lang="ja-JP" altLang="en-US" dirty="0">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部、国道</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423</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号）の対象建築物の所有者にヒアリングを実施した。</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a:spcBef>
                <a:spcPts val="30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○調査項目</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spcBef>
                <a:spcPts val="300"/>
              </a:spcBef>
            </a:pPr>
            <a:r>
              <a:rPr lang="ja-JP" altLang="en-US" dirty="0">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１．耐震改修等を予定しているか</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spcBef>
                <a:spcPts val="300"/>
              </a:spcBef>
            </a:pPr>
            <a:r>
              <a:rPr lang="ja-JP" altLang="en-US" dirty="0">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２．耐震改修等の実施予定時期</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spcBef>
                <a:spcPts val="300"/>
              </a:spcBef>
            </a:pPr>
            <a:r>
              <a:rPr lang="ja-JP" altLang="en-US" dirty="0">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３．耐震改修等の実施が困難な理由</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spcBef>
                <a:spcPts val="300"/>
              </a:spcBef>
            </a:pPr>
            <a:r>
              <a:rPr lang="ja-JP" altLang="en-US" dirty="0">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４．耐震改修等を実施する上で必要なもの</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スライド番号プレースホルダー 2"/>
          <p:cNvSpPr>
            <a:spLocks noGrp="1"/>
          </p:cNvSpPr>
          <p:nvPr>
            <p:ph type="sldNum" sz="quarter" idx="12"/>
          </p:nvPr>
        </p:nvSpPr>
        <p:spPr/>
        <p:txBody>
          <a:bodyPr/>
          <a:lstStyle/>
          <a:p>
            <a:pPr>
              <a:defRPr/>
            </a:pPr>
            <a:fld id="{718826F6-B698-4C1A-BEC1-9CA6F605F335}" type="slidenum">
              <a:rPr lang="en-US" altLang="ja-JP" smtClean="0"/>
              <a:pPr>
                <a:defRPr/>
              </a:pPr>
              <a:t>15</a:t>
            </a:fld>
            <a:endParaRPr lang="en-US" altLang="ja-JP"/>
          </a:p>
        </p:txBody>
      </p:sp>
      <p:sp>
        <p:nvSpPr>
          <p:cNvPr id="7" name="テキスト ボックス 6"/>
          <p:cNvSpPr txBox="1"/>
          <p:nvPr/>
        </p:nvSpPr>
        <p:spPr>
          <a:xfrm>
            <a:off x="147638" y="5083266"/>
            <a:ext cx="7977187" cy="369332"/>
          </a:xfrm>
          <a:prstGeom prst="rect">
            <a:avLst/>
          </a:prstGeom>
          <a:noFill/>
        </p:spPr>
        <p:txBody>
          <a:bodyPr wrap="square" rtlCol="0">
            <a:spAutoFit/>
          </a:bodyPr>
          <a:lstStyle/>
          <a:p>
            <a:r>
              <a:rPr lang="ja-JP" altLang="en-US"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dirty="0">
                <a:latin typeface="Meiryo UI" panose="020B0604030504040204" pitchFamily="50" charset="-128"/>
                <a:ea typeface="Meiryo UI" panose="020B0604030504040204" pitchFamily="50" charset="-128"/>
                <a:cs typeface="Meiryo UI" panose="020B0604030504040204" pitchFamily="50" charset="-128"/>
              </a:rPr>
              <a:t>調査</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対象　　耐震性が不足する建物所有者　１８７</a:t>
            </a:r>
            <a:r>
              <a:rPr lang="ja-JP" altLang="en-US"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8" name="テキスト ボックス 7"/>
          <p:cNvSpPr txBox="1"/>
          <p:nvPr/>
        </p:nvSpPr>
        <p:spPr>
          <a:xfrm>
            <a:off x="147636" y="6271836"/>
            <a:ext cx="7977187" cy="369332"/>
          </a:xfrm>
          <a:prstGeom prst="rect">
            <a:avLst/>
          </a:prstGeom>
          <a:noFill/>
        </p:spPr>
        <p:txBody>
          <a:bodyPr wrap="square" rtlCol="0">
            <a:spAutoFit/>
          </a:bodyPr>
          <a:lstStyle/>
          <a:p>
            <a:r>
              <a:rPr lang="ja-JP" altLang="en-US" dirty="0" smtClean="0">
                <a:latin typeface="Meiryo UI" panose="020B0604030504040204" pitchFamily="50" charset="-128"/>
                <a:ea typeface="Meiryo UI" panose="020B0604030504040204" pitchFamily="50" charset="-128"/>
                <a:cs typeface="Meiryo UI" panose="020B0604030504040204" pitchFamily="50" charset="-128"/>
              </a:rPr>
              <a:t>○有効回答数　　１０３（うちアンケート　</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15</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テキスト ボックス 8"/>
          <p:cNvSpPr txBox="1"/>
          <p:nvPr/>
        </p:nvSpPr>
        <p:spPr>
          <a:xfrm>
            <a:off x="2247899" y="5482789"/>
            <a:ext cx="5876925" cy="738664"/>
          </a:xfrm>
          <a:prstGeom prst="rect">
            <a:avLst/>
          </a:prstGeom>
          <a:noFill/>
        </p:spPr>
        <p:txBody>
          <a:bodyPr wrap="square" rtlCol="0">
            <a:spAutoFit/>
          </a:bodyPr>
          <a:lstStyle/>
          <a:p>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耐震性が不足する建物　１９９</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a:t>
            </a:r>
            <a:r>
              <a:rPr lang="en-US" altLang="ja-JP" sz="1100" dirty="0" smtClean="0">
                <a:latin typeface="Meiryo UI" panose="020B0604030504040204" pitchFamily="50" charset="-128"/>
                <a:ea typeface="Meiryo UI" panose="020B0604030504040204" pitchFamily="50" charset="-128"/>
                <a:cs typeface="Meiryo UI" panose="020B0604030504040204" pitchFamily="50" charset="-128"/>
              </a:rPr>
              <a:t>H29.7</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時点）</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のうち、</a:t>
            </a:r>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設計・改修に着手済み７及び改修等の見通しあり５を除いた</a:t>
            </a:r>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１８７の建物の所有者</a:t>
            </a:r>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6833009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タイトル 1"/>
          <p:cNvSpPr>
            <a:spLocks noGrp="1"/>
          </p:cNvSpPr>
          <p:nvPr>
            <p:ph type="title"/>
          </p:nvPr>
        </p:nvSpPr>
        <p:spPr>
          <a:xfrm>
            <a:off x="-1" y="304800"/>
            <a:ext cx="7915701" cy="404813"/>
          </a:xfrm>
        </p:spPr>
        <p:txBody>
          <a:bodyPr/>
          <a:lstStyle/>
          <a:p>
            <a:r>
              <a:rPr lang="ja-JP" altLang="en-US" dirty="0" smtClean="0"/>
              <a:t>２－６．</a:t>
            </a:r>
            <a:r>
              <a:rPr lang="ja-JP" altLang="en-US" dirty="0"/>
              <a:t>ヒアリング・アンケート調査による所有者の</a:t>
            </a:r>
            <a:r>
              <a:rPr lang="ja-JP" altLang="en-US" dirty="0" smtClean="0"/>
              <a:t>意向</a:t>
            </a:r>
            <a:r>
              <a:rPr lang="en-US" altLang="ja-JP" dirty="0" smtClean="0"/>
              <a:t>(2)</a:t>
            </a:r>
            <a:endParaRPr lang="ja-JP" altLang="en-US" dirty="0" smtClean="0"/>
          </a:p>
        </p:txBody>
      </p:sp>
      <p:sp>
        <p:nvSpPr>
          <p:cNvPr id="6" name="Text Box 1233"/>
          <p:cNvSpPr txBox="1">
            <a:spLocks noChangeArrowheads="1"/>
          </p:cNvSpPr>
          <p:nvPr/>
        </p:nvSpPr>
        <p:spPr bwMode="auto">
          <a:xfrm>
            <a:off x="147638" y="938213"/>
            <a:ext cx="8805862" cy="362403"/>
          </a:xfrm>
          <a:prstGeom prst="rect">
            <a:avLst/>
          </a:prstGeom>
          <a:solidFill>
            <a:srgbClr val="E46C0A"/>
          </a:solidFill>
          <a:ln w="9525" cap="flat" cmpd="sng" algn="ctr">
            <a:noFill/>
            <a:prstDash val="solid"/>
            <a:headEnd/>
            <a:tailEnd/>
          </a:ln>
          <a:effectLst>
            <a:outerShdw blurRad="40000" dist="23000" dir="5400000" rotWithShape="0">
              <a:srgbClr val="000000">
                <a:alpha val="35000"/>
              </a:srgbClr>
            </a:outerShdw>
          </a:effectLst>
        </p:spPr>
        <p:txBody>
          <a:bodyPr wrap="square" lIns="84579" tIns="42289" rIns="84579" bIns="42289">
            <a:spAutoFit/>
          </a:bodyPr>
          <a:lstStyle/>
          <a:p>
            <a:pPr defTabSz="823170" fontAlgn="auto">
              <a:spcBef>
                <a:spcPct val="50000"/>
              </a:spcBef>
              <a:spcAft>
                <a:spcPts val="0"/>
              </a:spcAft>
              <a:defRPr/>
            </a:pPr>
            <a:r>
              <a:rPr kumimoji="0" lang="ja-JP" altLang="en-US" kern="0" dirty="0" smtClean="0">
                <a:solidFill>
                  <a:sysClr val="window" lastClr="FFFFFF"/>
                </a:solidFill>
                <a:latin typeface="HGP創英角ｺﾞｼｯｸUB" pitchFamily="50" charset="-128"/>
                <a:ea typeface="HGP創英角ｺﾞｼｯｸUB" pitchFamily="50" charset="-128"/>
              </a:rPr>
              <a:t>全体集計結果</a:t>
            </a:r>
            <a:endParaRPr kumimoji="0" lang="en-US" altLang="ja-JP" kern="0" dirty="0" smtClean="0">
              <a:solidFill>
                <a:sysClr val="window" lastClr="FFFFFF"/>
              </a:solidFill>
              <a:latin typeface="HGP創英角ｺﾞｼｯｸUB" pitchFamily="50" charset="-128"/>
              <a:ea typeface="HGP創英角ｺﾞｼｯｸUB" pitchFamily="50" charset="-128"/>
            </a:endParaRPr>
          </a:p>
        </p:txBody>
      </p:sp>
      <p:sp>
        <p:nvSpPr>
          <p:cNvPr id="14" name="テキスト ボックス 13"/>
          <p:cNvSpPr txBox="1"/>
          <p:nvPr/>
        </p:nvSpPr>
        <p:spPr>
          <a:xfrm>
            <a:off x="147637" y="1347414"/>
            <a:ext cx="4344452" cy="369332"/>
          </a:xfrm>
          <a:prstGeom prst="rect">
            <a:avLst/>
          </a:prstGeom>
          <a:noFill/>
        </p:spPr>
        <p:txBody>
          <a:bodyPr wrap="square" rtlCol="0">
            <a:spAutoFit/>
          </a:bodyPr>
          <a:lstStyle/>
          <a:p>
            <a:pPr marL="216000" indent="-457200"/>
            <a:r>
              <a:rPr lang="ja-JP" altLang="en-US" dirty="0" smtClean="0"/>
              <a:t>①耐震改修等の予定</a:t>
            </a:r>
            <a:endParaRPr lang="en-US" altLang="ja-JP" dirty="0"/>
          </a:p>
        </p:txBody>
      </p:sp>
      <p:sp>
        <p:nvSpPr>
          <p:cNvPr id="2" name="スライド番号プレースホルダー 1"/>
          <p:cNvSpPr>
            <a:spLocks noGrp="1"/>
          </p:cNvSpPr>
          <p:nvPr>
            <p:ph type="sldNum" sz="quarter" idx="12"/>
          </p:nvPr>
        </p:nvSpPr>
        <p:spPr/>
        <p:txBody>
          <a:bodyPr/>
          <a:lstStyle/>
          <a:p>
            <a:pPr>
              <a:defRPr/>
            </a:pPr>
            <a:fld id="{718826F6-B698-4C1A-BEC1-9CA6F605F335}" type="slidenum">
              <a:rPr lang="en-US" altLang="ja-JP" smtClean="0"/>
              <a:pPr>
                <a:defRPr/>
              </a:pPr>
              <a:t>16</a:t>
            </a:fld>
            <a:endParaRPr lang="en-US" altLang="ja-JP"/>
          </a:p>
        </p:txBody>
      </p:sp>
      <p:sp>
        <p:nvSpPr>
          <p:cNvPr id="7" name="テキスト ボックス 6"/>
          <p:cNvSpPr txBox="1"/>
          <p:nvPr/>
        </p:nvSpPr>
        <p:spPr>
          <a:xfrm>
            <a:off x="147637" y="4594023"/>
            <a:ext cx="4344452" cy="369332"/>
          </a:xfrm>
          <a:prstGeom prst="rect">
            <a:avLst/>
          </a:prstGeom>
          <a:noFill/>
        </p:spPr>
        <p:txBody>
          <a:bodyPr wrap="square" rtlCol="0">
            <a:spAutoFit/>
          </a:bodyPr>
          <a:lstStyle/>
          <a:p>
            <a:pPr marL="216000" indent="-457200"/>
            <a:r>
              <a:rPr lang="ja-JP" altLang="en-US" dirty="0"/>
              <a:t>②</a:t>
            </a:r>
            <a:r>
              <a:rPr lang="ja-JP" altLang="en-US" dirty="0" smtClean="0"/>
              <a:t>耐震改修等を実施するのが困難な理由</a:t>
            </a:r>
            <a:endParaRPr lang="en-US" altLang="ja-JP" dirty="0"/>
          </a:p>
        </p:txBody>
      </p:sp>
      <p:sp>
        <p:nvSpPr>
          <p:cNvPr id="8" name="テキスト ボックス 7"/>
          <p:cNvSpPr txBox="1"/>
          <p:nvPr/>
        </p:nvSpPr>
        <p:spPr>
          <a:xfrm>
            <a:off x="206117" y="1653176"/>
            <a:ext cx="3759827" cy="2800767"/>
          </a:xfrm>
          <a:prstGeom prst="rect">
            <a:avLst/>
          </a:prstGeom>
          <a:noFill/>
        </p:spPr>
        <p:txBody>
          <a:bodyPr wrap="square" rtlCol="0">
            <a:spAutoFit/>
          </a:bodyPr>
          <a:lstStyle/>
          <a:p>
            <a:pPr marL="216000" indent="-457200"/>
            <a:r>
              <a:rPr kumimoji="1" lang="ja-JP" altLang="en-US" sz="1600" dirty="0" smtClean="0"/>
              <a:t>○耐震改修等の予定については、「耐震改修等を予定・検討中」が</a:t>
            </a:r>
            <a:r>
              <a:rPr kumimoji="1" lang="en-US" altLang="ja-JP" sz="1600" dirty="0" smtClean="0"/>
              <a:t>28</a:t>
            </a:r>
            <a:r>
              <a:rPr kumimoji="1" lang="ja-JP" altLang="en-US" sz="1600" dirty="0" smtClean="0"/>
              <a:t>％、「特に何も予定していない」が</a:t>
            </a:r>
            <a:r>
              <a:rPr kumimoji="1" lang="en-US" altLang="ja-JP" sz="1600" dirty="0" smtClean="0"/>
              <a:t>50</a:t>
            </a:r>
            <a:r>
              <a:rPr kumimoji="1" lang="ja-JP" altLang="en-US" sz="1600" dirty="0" smtClean="0"/>
              <a:t>％、「その他（検討の結果、困難な状況など）」が</a:t>
            </a:r>
            <a:r>
              <a:rPr kumimoji="1" lang="en-US" altLang="ja-JP" sz="1600" dirty="0" smtClean="0"/>
              <a:t>22</a:t>
            </a:r>
            <a:r>
              <a:rPr kumimoji="1" lang="ja-JP" altLang="en-US" sz="1600" dirty="0" smtClean="0"/>
              <a:t>％と、半数が耐震改修等について予定なしと回答</a:t>
            </a:r>
            <a:endParaRPr kumimoji="1" lang="en-US" altLang="ja-JP" sz="1600" dirty="0" smtClean="0"/>
          </a:p>
          <a:p>
            <a:pPr marL="216000" indent="-457200"/>
            <a:endParaRPr kumimoji="1" lang="en-US" altLang="ja-JP" sz="1600" dirty="0" smtClean="0"/>
          </a:p>
          <a:p>
            <a:pPr marL="216000" indent="-457200"/>
            <a:r>
              <a:rPr kumimoji="1" lang="ja-JP" altLang="en-US" sz="1600" dirty="0" smtClean="0"/>
              <a:t>○耐震改修等の時期は、「改修時期の具体的な予定時期がある」が</a:t>
            </a:r>
            <a:r>
              <a:rPr kumimoji="1" lang="en-US" altLang="ja-JP" sz="1600" dirty="0" smtClean="0"/>
              <a:t>16</a:t>
            </a:r>
            <a:r>
              <a:rPr kumimoji="1" lang="ja-JP" altLang="en-US" sz="1600" dirty="0" smtClean="0"/>
              <a:t>％、「時期未定」が</a:t>
            </a:r>
            <a:r>
              <a:rPr lang="en-US" altLang="ja-JP" sz="1600" dirty="0"/>
              <a:t>65</a:t>
            </a:r>
            <a:r>
              <a:rPr lang="ja-JP" altLang="en-US" sz="1600" dirty="0" smtClean="0"/>
              <a:t>％（特</a:t>
            </a:r>
            <a:r>
              <a:rPr lang="ja-JP" altLang="en-US" sz="1600" dirty="0"/>
              <a:t>に何も予定していないと回答したものを</a:t>
            </a:r>
            <a:r>
              <a:rPr lang="ja-JP" altLang="en-US" sz="1600" dirty="0" smtClean="0"/>
              <a:t>除く）</a:t>
            </a:r>
            <a:endParaRPr kumimoji="1" lang="en-US" altLang="ja-JP" sz="1600" dirty="0" smtClean="0"/>
          </a:p>
        </p:txBody>
      </p:sp>
      <p:sp>
        <p:nvSpPr>
          <p:cNvPr id="9" name="テキスト ボックス 8"/>
          <p:cNvSpPr txBox="1"/>
          <p:nvPr/>
        </p:nvSpPr>
        <p:spPr>
          <a:xfrm>
            <a:off x="285860" y="4963355"/>
            <a:ext cx="3600339" cy="1323439"/>
          </a:xfrm>
          <a:prstGeom prst="rect">
            <a:avLst/>
          </a:prstGeom>
          <a:noFill/>
        </p:spPr>
        <p:txBody>
          <a:bodyPr wrap="square" rtlCol="0">
            <a:spAutoFit/>
          </a:bodyPr>
          <a:lstStyle/>
          <a:p>
            <a:pPr marL="216000" indent="-457200"/>
            <a:r>
              <a:rPr lang="ja-JP" altLang="en-US" sz="1600" dirty="0" smtClean="0"/>
              <a:t>○耐震改修等の実施が困難な理由は、「資金を確保できない」が最も多く、次いで、「他の権利者の理解が得られない」、「建物の使用が大きく制限される」が多かった。</a:t>
            </a:r>
            <a:endParaRPr lang="en-US" altLang="ja-JP" sz="1600" dirty="0" smtClean="0"/>
          </a:p>
        </p:txBody>
      </p:sp>
      <p:sp>
        <p:nvSpPr>
          <p:cNvPr id="16" name="テキスト ボックス 15"/>
          <p:cNvSpPr txBox="1"/>
          <p:nvPr/>
        </p:nvSpPr>
        <p:spPr>
          <a:xfrm>
            <a:off x="5032332" y="4154461"/>
            <a:ext cx="680318" cy="246221"/>
          </a:xfrm>
          <a:prstGeom prst="rect">
            <a:avLst/>
          </a:prstGeom>
          <a:noFill/>
        </p:spPr>
        <p:txBody>
          <a:bodyPr wrap="square" rtlCol="0">
            <a:spAutoFit/>
          </a:bodyPr>
          <a:lstStyle/>
          <a:p>
            <a:r>
              <a:rPr kumimoji="1" lang="en-US" altLang="ja-JP" sz="1000" dirty="0" smtClean="0"/>
              <a:t>N=92</a:t>
            </a:r>
            <a:endParaRPr kumimoji="1" lang="ja-JP" altLang="en-US" sz="1000" dirty="0"/>
          </a:p>
        </p:txBody>
      </p:sp>
      <p:pic>
        <p:nvPicPr>
          <p:cNvPr id="3" name="図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57849" y="1380603"/>
            <a:ext cx="2688569" cy="2706859"/>
          </a:xfrm>
          <a:prstGeom prst="rect">
            <a:avLst/>
          </a:prstGeom>
        </p:spPr>
      </p:pic>
      <p:pic>
        <p:nvPicPr>
          <p:cNvPr id="4" name="図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02133" y="1341856"/>
            <a:ext cx="4682134" cy="2712955"/>
          </a:xfrm>
          <a:prstGeom prst="rect">
            <a:avLst/>
          </a:prstGeom>
        </p:spPr>
      </p:pic>
      <p:pic>
        <p:nvPicPr>
          <p:cNvPr id="5" name="図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024422" y="3962129"/>
            <a:ext cx="5011346" cy="2761727"/>
          </a:xfrm>
          <a:prstGeom prst="rect">
            <a:avLst/>
          </a:prstGeom>
        </p:spPr>
      </p:pic>
    </p:spTree>
    <p:extLst>
      <p:ext uri="{BB962C8B-B14F-4D97-AF65-F5344CB8AC3E}">
        <p14:creationId xmlns:p14="http://schemas.microsoft.com/office/powerpoint/2010/main" val="380820536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タイトル 1"/>
          <p:cNvSpPr>
            <a:spLocks noGrp="1"/>
          </p:cNvSpPr>
          <p:nvPr>
            <p:ph type="title"/>
          </p:nvPr>
        </p:nvSpPr>
        <p:spPr>
          <a:xfrm>
            <a:off x="-1" y="304800"/>
            <a:ext cx="8175009" cy="404813"/>
          </a:xfrm>
        </p:spPr>
        <p:txBody>
          <a:bodyPr/>
          <a:lstStyle/>
          <a:p>
            <a:r>
              <a:rPr lang="ja-JP" altLang="en-US" dirty="0" smtClean="0"/>
              <a:t>２－６．</a:t>
            </a:r>
            <a:r>
              <a:rPr lang="ja-JP" altLang="en-US" dirty="0"/>
              <a:t>ヒアリング・アンケート調査による所有者の</a:t>
            </a:r>
            <a:r>
              <a:rPr lang="ja-JP" altLang="en-US" dirty="0" smtClean="0"/>
              <a:t>意向</a:t>
            </a:r>
            <a:r>
              <a:rPr lang="en-US" altLang="ja-JP" dirty="0" smtClean="0"/>
              <a:t>(3)</a:t>
            </a:r>
            <a:endParaRPr lang="ja-JP" altLang="en-US" dirty="0" smtClean="0"/>
          </a:p>
        </p:txBody>
      </p:sp>
      <p:sp>
        <p:nvSpPr>
          <p:cNvPr id="6" name="Text Box 1233"/>
          <p:cNvSpPr txBox="1">
            <a:spLocks noChangeArrowheads="1"/>
          </p:cNvSpPr>
          <p:nvPr/>
        </p:nvSpPr>
        <p:spPr bwMode="auto">
          <a:xfrm>
            <a:off x="147638" y="938213"/>
            <a:ext cx="8805862" cy="362403"/>
          </a:xfrm>
          <a:prstGeom prst="rect">
            <a:avLst/>
          </a:prstGeom>
          <a:solidFill>
            <a:srgbClr val="E46C0A"/>
          </a:solidFill>
          <a:ln w="9525" cap="flat" cmpd="sng" algn="ctr">
            <a:noFill/>
            <a:prstDash val="solid"/>
            <a:headEnd/>
            <a:tailEnd/>
          </a:ln>
          <a:effectLst>
            <a:outerShdw blurRad="40000" dist="23000" dir="5400000" rotWithShape="0">
              <a:srgbClr val="000000">
                <a:alpha val="35000"/>
              </a:srgbClr>
            </a:outerShdw>
          </a:effectLst>
        </p:spPr>
        <p:txBody>
          <a:bodyPr wrap="square" lIns="84579" tIns="42289" rIns="84579" bIns="42289">
            <a:spAutoFit/>
          </a:bodyPr>
          <a:lstStyle/>
          <a:p>
            <a:pPr defTabSz="823170" fontAlgn="auto">
              <a:spcBef>
                <a:spcPct val="50000"/>
              </a:spcBef>
              <a:spcAft>
                <a:spcPts val="0"/>
              </a:spcAft>
              <a:defRPr/>
            </a:pPr>
            <a:r>
              <a:rPr kumimoji="0" lang="ja-JP" altLang="en-US" kern="0" dirty="0" smtClean="0">
                <a:solidFill>
                  <a:sysClr val="window" lastClr="FFFFFF"/>
                </a:solidFill>
                <a:latin typeface="HGP創英角ｺﾞｼｯｸUB" pitchFamily="50" charset="-128"/>
                <a:ea typeface="HGP創英角ｺﾞｼｯｸUB" pitchFamily="50" charset="-128"/>
              </a:rPr>
              <a:t>全体集計</a:t>
            </a:r>
            <a:r>
              <a:rPr kumimoji="0" lang="ja-JP" altLang="en-US" kern="0" dirty="0">
                <a:solidFill>
                  <a:sysClr val="window" lastClr="FFFFFF"/>
                </a:solidFill>
                <a:latin typeface="HGP創英角ｺﾞｼｯｸUB" pitchFamily="50" charset="-128"/>
                <a:ea typeface="HGP創英角ｺﾞｼｯｸUB" pitchFamily="50" charset="-128"/>
              </a:rPr>
              <a:t>結果</a:t>
            </a:r>
            <a:endParaRPr kumimoji="0" lang="en-US" altLang="ja-JP" kern="0" dirty="0" smtClean="0">
              <a:solidFill>
                <a:sysClr val="window" lastClr="FFFFFF"/>
              </a:solidFill>
              <a:latin typeface="HGP創英角ｺﾞｼｯｸUB" pitchFamily="50" charset="-128"/>
              <a:ea typeface="HGP創英角ｺﾞｼｯｸUB" pitchFamily="50" charset="-128"/>
            </a:endParaRPr>
          </a:p>
        </p:txBody>
      </p:sp>
      <p:sp>
        <p:nvSpPr>
          <p:cNvPr id="14" name="テキスト ボックス 13"/>
          <p:cNvSpPr txBox="1"/>
          <p:nvPr/>
        </p:nvSpPr>
        <p:spPr>
          <a:xfrm>
            <a:off x="85850" y="1496728"/>
            <a:ext cx="4544538" cy="369332"/>
          </a:xfrm>
          <a:prstGeom prst="rect">
            <a:avLst/>
          </a:prstGeom>
          <a:noFill/>
        </p:spPr>
        <p:txBody>
          <a:bodyPr wrap="square" rtlCol="0">
            <a:spAutoFit/>
          </a:bodyPr>
          <a:lstStyle/>
          <a:p>
            <a:pPr marL="216000" indent="-457200"/>
            <a:r>
              <a:rPr lang="ja-JP" altLang="en-US" b="1" dirty="0" smtClean="0"/>
              <a:t>③耐震改修等を実施するうえで必要なもの</a:t>
            </a:r>
            <a:endParaRPr lang="en-US" altLang="ja-JP" b="1" dirty="0"/>
          </a:p>
        </p:txBody>
      </p:sp>
      <p:sp>
        <p:nvSpPr>
          <p:cNvPr id="2" name="スライド番号プレースホルダー 1"/>
          <p:cNvSpPr>
            <a:spLocks noGrp="1"/>
          </p:cNvSpPr>
          <p:nvPr>
            <p:ph type="sldNum" sz="quarter" idx="12"/>
          </p:nvPr>
        </p:nvSpPr>
        <p:spPr/>
        <p:txBody>
          <a:bodyPr/>
          <a:lstStyle/>
          <a:p>
            <a:pPr>
              <a:defRPr/>
            </a:pPr>
            <a:fld id="{718826F6-B698-4C1A-BEC1-9CA6F605F335}" type="slidenum">
              <a:rPr lang="en-US" altLang="ja-JP" smtClean="0"/>
              <a:pPr>
                <a:defRPr/>
              </a:pPr>
              <a:t>17</a:t>
            </a:fld>
            <a:endParaRPr lang="en-US" altLang="ja-JP"/>
          </a:p>
        </p:txBody>
      </p:sp>
      <p:sp>
        <p:nvSpPr>
          <p:cNvPr id="8" name="テキスト ボックス 7"/>
          <p:cNvSpPr txBox="1"/>
          <p:nvPr/>
        </p:nvSpPr>
        <p:spPr>
          <a:xfrm>
            <a:off x="232254" y="1878878"/>
            <a:ext cx="3759827" cy="2554545"/>
          </a:xfrm>
          <a:prstGeom prst="rect">
            <a:avLst/>
          </a:prstGeom>
          <a:noFill/>
        </p:spPr>
        <p:txBody>
          <a:bodyPr wrap="square" rtlCol="0">
            <a:spAutoFit/>
          </a:bodyPr>
          <a:lstStyle/>
          <a:p>
            <a:pPr marL="216000" indent="-457200"/>
            <a:r>
              <a:rPr kumimoji="1" lang="ja-JP" altLang="en-US" sz="1600" dirty="0" smtClean="0"/>
              <a:t>○</a:t>
            </a:r>
            <a:r>
              <a:rPr lang="ja-JP" altLang="en-US" sz="1600" dirty="0" smtClean="0"/>
              <a:t>ほとんどの人が「公的補助の拡充」が必要と回答している。</a:t>
            </a:r>
            <a:endParaRPr kumimoji="1" lang="en-US" altLang="ja-JP" sz="1600" dirty="0" smtClean="0"/>
          </a:p>
          <a:p>
            <a:pPr marL="216000" indent="-457200"/>
            <a:endParaRPr kumimoji="1" lang="en-US" altLang="ja-JP" sz="1600" dirty="0" smtClean="0"/>
          </a:p>
          <a:p>
            <a:pPr marL="216000" indent="-457200"/>
            <a:r>
              <a:rPr kumimoji="1" lang="ja-JP" altLang="en-US" sz="1600" dirty="0" smtClean="0"/>
              <a:t>○次いで、「税の優遇措置制度の拡充」、「仮移転補助や移転先の斡旋」、「低金利の融資制度の拡充」であった。</a:t>
            </a:r>
            <a:endParaRPr kumimoji="1" lang="en-US" altLang="ja-JP" sz="1600" dirty="0" smtClean="0"/>
          </a:p>
          <a:p>
            <a:pPr marL="216000" indent="-457200"/>
            <a:endParaRPr lang="en-US" altLang="ja-JP" sz="1600" dirty="0"/>
          </a:p>
          <a:p>
            <a:pPr marL="216000" indent="-457200"/>
            <a:r>
              <a:rPr kumimoji="1" lang="ja-JP" altLang="en-US" sz="1600" dirty="0" smtClean="0"/>
              <a:t>○全体としては、資金面の問題で具体的な検討がなかなか進んでいない状況が</a:t>
            </a:r>
            <a:r>
              <a:rPr lang="ja-JP" altLang="en-US" sz="1600" dirty="0" smtClean="0"/>
              <a:t>うかがえる。</a:t>
            </a:r>
            <a:endParaRPr kumimoji="1" lang="en-US" altLang="ja-JP" sz="1600" dirty="0" smtClean="0"/>
          </a:p>
        </p:txBody>
      </p:sp>
      <p:sp>
        <p:nvSpPr>
          <p:cNvPr id="21" name="テキスト ボックス 20"/>
          <p:cNvSpPr txBox="1"/>
          <p:nvPr/>
        </p:nvSpPr>
        <p:spPr>
          <a:xfrm>
            <a:off x="4352014" y="2040895"/>
            <a:ext cx="680318" cy="246221"/>
          </a:xfrm>
          <a:prstGeom prst="rect">
            <a:avLst/>
          </a:prstGeom>
          <a:noFill/>
        </p:spPr>
        <p:txBody>
          <a:bodyPr wrap="square" rtlCol="0">
            <a:spAutoFit/>
          </a:bodyPr>
          <a:lstStyle/>
          <a:p>
            <a:r>
              <a:rPr kumimoji="1" lang="en-US" altLang="ja-JP" sz="1000" dirty="0" smtClean="0"/>
              <a:t>N=81</a:t>
            </a:r>
            <a:endParaRPr kumimoji="1" lang="ja-JP" altLang="en-US" sz="1000" dirty="0"/>
          </a:p>
        </p:txBody>
      </p:sp>
      <p:pic>
        <p:nvPicPr>
          <p:cNvPr id="3" name="図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86337" y="2388037"/>
            <a:ext cx="5157663" cy="4090771"/>
          </a:xfrm>
          <a:prstGeom prst="rect">
            <a:avLst/>
          </a:prstGeom>
        </p:spPr>
      </p:pic>
    </p:spTree>
    <p:extLst>
      <p:ext uri="{BB962C8B-B14F-4D97-AF65-F5344CB8AC3E}">
        <p14:creationId xmlns:p14="http://schemas.microsoft.com/office/powerpoint/2010/main" val="377173888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タイトル 1"/>
          <p:cNvSpPr>
            <a:spLocks noGrp="1"/>
          </p:cNvSpPr>
          <p:nvPr>
            <p:ph type="title"/>
          </p:nvPr>
        </p:nvSpPr>
        <p:spPr>
          <a:xfrm>
            <a:off x="-1" y="304800"/>
            <a:ext cx="7970293" cy="404813"/>
          </a:xfrm>
        </p:spPr>
        <p:txBody>
          <a:bodyPr/>
          <a:lstStyle/>
          <a:p>
            <a:r>
              <a:rPr lang="ja-JP" altLang="en-US" dirty="0" smtClean="0"/>
              <a:t>２－６．</a:t>
            </a:r>
            <a:r>
              <a:rPr lang="ja-JP" altLang="en-US" dirty="0"/>
              <a:t>ヒアリング・アンケート調査による所有者の</a:t>
            </a:r>
            <a:r>
              <a:rPr lang="ja-JP" altLang="en-US" dirty="0" smtClean="0"/>
              <a:t>意向</a:t>
            </a:r>
            <a:r>
              <a:rPr lang="en-US" altLang="ja-JP" dirty="0" smtClean="0"/>
              <a:t>(4)</a:t>
            </a:r>
            <a:endParaRPr lang="ja-JP" altLang="en-US" dirty="0" smtClean="0"/>
          </a:p>
        </p:txBody>
      </p:sp>
      <p:sp>
        <p:nvSpPr>
          <p:cNvPr id="6" name="Text Box 1233"/>
          <p:cNvSpPr txBox="1">
            <a:spLocks noChangeArrowheads="1"/>
          </p:cNvSpPr>
          <p:nvPr/>
        </p:nvSpPr>
        <p:spPr bwMode="auto">
          <a:xfrm>
            <a:off x="147638" y="938213"/>
            <a:ext cx="8805862" cy="362403"/>
          </a:xfrm>
          <a:prstGeom prst="rect">
            <a:avLst/>
          </a:prstGeom>
          <a:solidFill>
            <a:srgbClr val="E46C0A"/>
          </a:solidFill>
          <a:ln w="9525" cap="flat" cmpd="sng" algn="ctr">
            <a:noFill/>
            <a:prstDash val="solid"/>
            <a:headEnd/>
            <a:tailEnd/>
          </a:ln>
          <a:effectLst>
            <a:outerShdw blurRad="40000" dist="23000" dir="5400000" rotWithShape="0">
              <a:srgbClr val="000000">
                <a:alpha val="35000"/>
              </a:srgbClr>
            </a:outerShdw>
          </a:effectLst>
        </p:spPr>
        <p:txBody>
          <a:bodyPr wrap="square" lIns="84579" tIns="42289" rIns="84579" bIns="42289">
            <a:spAutoFit/>
          </a:bodyPr>
          <a:lstStyle/>
          <a:p>
            <a:pPr defTabSz="823170" fontAlgn="auto">
              <a:spcBef>
                <a:spcPct val="50000"/>
              </a:spcBef>
              <a:spcAft>
                <a:spcPts val="0"/>
              </a:spcAft>
              <a:defRPr/>
            </a:pPr>
            <a:r>
              <a:rPr kumimoji="0" lang="ja-JP" altLang="en-US" kern="0" dirty="0" smtClean="0">
                <a:solidFill>
                  <a:sysClr val="window" lastClr="FFFFFF"/>
                </a:solidFill>
                <a:latin typeface="HGP創英角ｺﾞｼｯｸUB" pitchFamily="50" charset="-128"/>
                <a:ea typeface="HGP創英角ｺﾞｼｯｸUB" pitchFamily="50" charset="-128"/>
              </a:rPr>
              <a:t>用途別「改修等の予定」</a:t>
            </a:r>
            <a:endParaRPr kumimoji="0" lang="en-US" altLang="ja-JP" kern="0" dirty="0" smtClean="0">
              <a:solidFill>
                <a:sysClr val="window" lastClr="FFFFFF"/>
              </a:solidFill>
              <a:latin typeface="HGP創英角ｺﾞｼｯｸUB" pitchFamily="50" charset="-128"/>
              <a:ea typeface="HGP創英角ｺﾞｼｯｸUB" pitchFamily="50" charset="-128"/>
            </a:endParaRPr>
          </a:p>
        </p:txBody>
      </p:sp>
      <p:sp>
        <p:nvSpPr>
          <p:cNvPr id="2" name="スライド番号プレースホルダー 1"/>
          <p:cNvSpPr>
            <a:spLocks noGrp="1"/>
          </p:cNvSpPr>
          <p:nvPr>
            <p:ph type="sldNum" sz="quarter" idx="12"/>
          </p:nvPr>
        </p:nvSpPr>
        <p:spPr/>
        <p:txBody>
          <a:bodyPr/>
          <a:lstStyle/>
          <a:p>
            <a:pPr>
              <a:defRPr/>
            </a:pPr>
            <a:fld id="{718826F6-B698-4C1A-BEC1-9CA6F605F335}" type="slidenum">
              <a:rPr lang="en-US" altLang="ja-JP" smtClean="0"/>
              <a:pPr>
                <a:defRPr/>
              </a:pPr>
              <a:t>18</a:t>
            </a:fld>
            <a:endParaRPr lang="en-US" altLang="ja-JP"/>
          </a:p>
        </p:txBody>
      </p:sp>
      <p:sp>
        <p:nvSpPr>
          <p:cNvPr id="11" name="テキスト ボックス 10"/>
          <p:cNvSpPr txBox="1"/>
          <p:nvPr/>
        </p:nvSpPr>
        <p:spPr>
          <a:xfrm>
            <a:off x="52639" y="1787828"/>
            <a:ext cx="3433762" cy="3046988"/>
          </a:xfrm>
          <a:prstGeom prst="rect">
            <a:avLst/>
          </a:prstGeom>
          <a:noFill/>
        </p:spPr>
        <p:txBody>
          <a:bodyPr wrap="square" rtlCol="0">
            <a:spAutoFit/>
          </a:bodyPr>
          <a:lstStyle/>
          <a:p>
            <a:pPr marL="216000" indent="-457200"/>
            <a:r>
              <a:rPr kumimoji="1" lang="ja-JP" altLang="en-US" sz="1600" dirty="0" smtClean="0"/>
              <a:t>○特に</a:t>
            </a:r>
            <a:r>
              <a:rPr lang="ja-JP" altLang="en-US" sz="1600" dirty="0" smtClean="0"/>
              <a:t>分譲</a:t>
            </a:r>
            <a:r>
              <a:rPr lang="ja-JP" altLang="en-US" sz="1600" dirty="0"/>
              <a:t>マンション</a:t>
            </a:r>
            <a:r>
              <a:rPr lang="ja-JP" altLang="en-US" sz="1600" dirty="0" smtClean="0"/>
              <a:t>では検討が進んでいないことが分かる</a:t>
            </a:r>
            <a:endParaRPr lang="en-US" altLang="ja-JP" sz="1600" dirty="0" smtClean="0"/>
          </a:p>
          <a:p>
            <a:pPr marL="216000" indent="-457200"/>
            <a:endParaRPr lang="en-US" altLang="ja-JP" sz="1600" dirty="0"/>
          </a:p>
          <a:p>
            <a:pPr marL="216000" indent="-457200"/>
            <a:r>
              <a:rPr lang="ja-JP" altLang="en-US" sz="1600" dirty="0" smtClean="0"/>
              <a:t>○分譲よりも賃貸の</a:t>
            </a:r>
            <a:r>
              <a:rPr lang="ja-JP" altLang="en-US" sz="1600" dirty="0"/>
              <a:t>マンション</a:t>
            </a:r>
            <a:r>
              <a:rPr lang="ja-JP" altLang="en-US" sz="1600" dirty="0" smtClean="0"/>
              <a:t>の方が前向きに検討を</a:t>
            </a:r>
            <a:r>
              <a:rPr lang="ja-JP" altLang="en-US" sz="1600" dirty="0"/>
              <a:t>進めて</a:t>
            </a:r>
            <a:r>
              <a:rPr lang="ja-JP" altLang="en-US" sz="1600" dirty="0" smtClean="0"/>
              <a:t>いる所有者が多い</a:t>
            </a:r>
            <a:endParaRPr lang="en-US" altLang="ja-JP" sz="1600" dirty="0" smtClean="0"/>
          </a:p>
          <a:p>
            <a:pPr marL="216000" indent="-457200"/>
            <a:endParaRPr lang="en-US" altLang="ja-JP" sz="1600" dirty="0"/>
          </a:p>
          <a:p>
            <a:pPr marL="216000" indent="-457200"/>
            <a:r>
              <a:rPr lang="ja-JP" altLang="en-US" sz="1600" dirty="0" smtClean="0"/>
              <a:t>○事務所、店舗も、前向きに検討を進めている所有者が多い</a:t>
            </a:r>
            <a:endParaRPr lang="en-US" altLang="ja-JP" sz="1600" dirty="0"/>
          </a:p>
          <a:p>
            <a:pPr marL="216000" indent="-457200"/>
            <a:endParaRPr kumimoji="1" lang="en-US" altLang="ja-JP" sz="1600" dirty="0" smtClean="0"/>
          </a:p>
          <a:p>
            <a:pPr marL="216000" indent="-457200"/>
            <a:r>
              <a:rPr lang="ja-JP" altLang="en-US" sz="1600" dirty="0" smtClean="0"/>
              <a:t>○その他の用途は、病院や集会所などで検討が進んでいるところが多い</a:t>
            </a:r>
            <a:endParaRPr kumimoji="1" lang="en-US" altLang="ja-JP" sz="1600" dirty="0" smtClean="0"/>
          </a:p>
        </p:txBody>
      </p:sp>
      <p:pic>
        <p:nvPicPr>
          <p:cNvPr id="3" name="図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56887" y="1787828"/>
            <a:ext cx="5596613" cy="3737172"/>
          </a:xfrm>
          <a:prstGeom prst="rect">
            <a:avLst/>
          </a:prstGeom>
        </p:spPr>
      </p:pic>
    </p:spTree>
    <p:extLst>
      <p:ext uri="{BB962C8B-B14F-4D97-AF65-F5344CB8AC3E}">
        <p14:creationId xmlns:p14="http://schemas.microsoft.com/office/powerpoint/2010/main" val="29743343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2" name="タイトル 1"/>
          <p:cNvSpPr>
            <a:spLocks noGrp="1"/>
          </p:cNvSpPr>
          <p:nvPr>
            <p:ph type="title"/>
          </p:nvPr>
        </p:nvSpPr>
        <p:spPr>
          <a:xfrm>
            <a:off x="0" y="3227388"/>
            <a:ext cx="9144000" cy="404812"/>
          </a:xfrm>
        </p:spPr>
        <p:txBody>
          <a:bodyPr/>
          <a:lstStyle/>
          <a:p>
            <a:pPr algn="ctr"/>
            <a:r>
              <a:rPr lang="ja-JP" altLang="en-US" sz="3200" dirty="0"/>
              <a:t>１</a:t>
            </a:r>
            <a:r>
              <a:rPr lang="ja-JP" altLang="en-US" sz="3200" dirty="0" smtClean="0"/>
              <a:t>．概要</a:t>
            </a:r>
          </a:p>
        </p:txBody>
      </p:sp>
      <p:sp>
        <p:nvSpPr>
          <p:cNvPr id="2" name="スライド番号プレースホルダー 1"/>
          <p:cNvSpPr>
            <a:spLocks noGrp="1"/>
          </p:cNvSpPr>
          <p:nvPr>
            <p:ph type="sldNum" sz="quarter" idx="12"/>
          </p:nvPr>
        </p:nvSpPr>
        <p:spPr/>
        <p:txBody>
          <a:bodyPr/>
          <a:lstStyle/>
          <a:p>
            <a:pPr>
              <a:defRPr/>
            </a:pPr>
            <a:endParaRPr lang="en-US" altLang="ja-JP" dirty="0"/>
          </a:p>
        </p:txBody>
      </p:sp>
    </p:spTree>
    <p:extLst>
      <p:ext uri="{BB962C8B-B14F-4D97-AF65-F5344CB8AC3E}">
        <p14:creationId xmlns:p14="http://schemas.microsoft.com/office/powerpoint/2010/main" val="278086211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タイトル 1"/>
          <p:cNvSpPr>
            <a:spLocks noGrp="1"/>
          </p:cNvSpPr>
          <p:nvPr>
            <p:ph type="title"/>
          </p:nvPr>
        </p:nvSpPr>
        <p:spPr>
          <a:xfrm>
            <a:off x="0" y="304800"/>
            <a:ext cx="8024884" cy="404813"/>
          </a:xfrm>
        </p:spPr>
        <p:txBody>
          <a:bodyPr/>
          <a:lstStyle/>
          <a:p>
            <a:r>
              <a:rPr lang="ja-JP" altLang="en-US" dirty="0" smtClean="0"/>
              <a:t>２－６．</a:t>
            </a:r>
            <a:r>
              <a:rPr lang="ja-JP" altLang="en-US" dirty="0"/>
              <a:t>ヒアリング・アンケート調査による所有者の</a:t>
            </a:r>
            <a:r>
              <a:rPr lang="ja-JP" altLang="en-US" dirty="0" smtClean="0"/>
              <a:t>意向</a:t>
            </a:r>
            <a:r>
              <a:rPr lang="en-US" altLang="ja-JP" dirty="0" smtClean="0"/>
              <a:t>(5)</a:t>
            </a:r>
            <a:endParaRPr lang="ja-JP" altLang="en-US" dirty="0" smtClean="0"/>
          </a:p>
        </p:txBody>
      </p:sp>
      <p:sp>
        <p:nvSpPr>
          <p:cNvPr id="6" name="Text Box 1233"/>
          <p:cNvSpPr txBox="1">
            <a:spLocks noChangeArrowheads="1"/>
          </p:cNvSpPr>
          <p:nvPr/>
        </p:nvSpPr>
        <p:spPr bwMode="auto">
          <a:xfrm>
            <a:off x="143508" y="836712"/>
            <a:ext cx="8805862" cy="362403"/>
          </a:xfrm>
          <a:prstGeom prst="rect">
            <a:avLst/>
          </a:prstGeom>
          <a:solidFill>
            <a:srgbClr val="E46C0A"/>
          </a:solidFill>
          <a:ln w="9525" cap="flat" cmpd="sng" algn="ctr">
            <a:noFill/>
            <a:prstDash val="solid"/>
            <a:headEnd/>
            <a:tailEnd/>
          </a:ln>
          <a:effectLst>
            <a:outerShdw blurRad="40000" dist="23000" dir="5400000" rotWithShape="0">
              <a:srgbClr val="000000">
                <a:alpha val="35000"/>
              </a:srgbClr>
            </a:outerShdw>
          </a:effectLst>
        </p:spPr>
        <p:txBody>
          <a:bodyPr wrap="square" lIns="84579" tIns="42289" rIns="84579" bIns="42289">
            <a:spAutoFit/>
          </a:bodyPr>
          <a:lstStyle/>
          <a:p>
            <a:pPr defTabSz="823170" fontAlgn="auto">
              <a:spcBef>
                <a:spcPct val="50000"/>
              </a:spcBef>
              <a:spcAft>
                <a:spcPts val="0"/>
              </a:spcAft>
              <a:defRPr/>
            </a:pPr>
            <a:r>
              <a:rPr kumimoji="0" lang="ja-JP" altLang="en-US" kern="0" dirty="0" smtClean="0">
                <a:solidFill>
                  <a:sysClr val="window" lastClr="FFFFFF"/>
                </a:solidFill>
                <a:latin typeface="HGP創英角ｺﾞｼｯｸUB" pitchFamily="50" charset="-128"/>
                <a:ea typeface="HGP創英角ｺﾞｼｯｸUB" pitchFamily="50" charset="-128"/>
              </a:rPr>
              <a:t>用途別「耐震化の困難な理由」</a:t>
            </a:r>
            <a:endParaRPr kumimoji="0" lang="en-US" altLang="ja-JP" kern="0" dirty="0" smtClean="0">
              <a:solidFill>
                <a:sysClr val="window" lastClr="FFFFFF"/>
              </a:solidFill>
              <a:latin typeface="HGP創英角ｺﾞｼｯｸUB" pitchFamily="50" charset="-128"/>
              <a:ea typeface="HGP創英角ｺﾞｼｯｸUB" pitchFamily="50" charset="-128"/>
            </a:endParaRPr>
          </a:p>
        </p:txBody>
      </p:sp>
      <p:sp>
        <p:nvSpPr>
          <p:cNvPr id="2" name="スライド番号プレースホルダー 1"/>
          <p:cNvSpPr>
            <a:spLocks noGrp="1"/>
          </p:cNvSpPr>
          <p:nvPr>
            <p:ph type="sldNum" sz="quarter" idx="12"/>
          </p:nvPr>
        </p:nvSpPr>
        <p:spPr/>
        <p:txBody>
          <a:bodyPr/>
          <a:lstStyle/>
          <a:p>
            <a:pPr>
              <a:defRPr/>
            </a:pPr>
            <a:fld id="{718826F6-B698-4C1A-BEC1-9CA6F605F335}" type="slidenum">
              <a:rPr lang="en-US" altLang="ja-JP" smtClean="0"/>
              <a:pPr>
                <a:defRPr/>
              </a:pPr>
              <a:t>19</a:t>
            </a:fld>
            <a:endParaRPr lang="en-US" altLang="ja-JP" dirty="0"/>
          </a:p>
        </p:txBody>
      </p:sp>
      <p:sp>
        <p:nvSpPr>
          <p:cNvPr id="3" name="テキスト ボックス 2"/>
          <p:cNvSpPr txBox="1"/>
          <p:nvPr/>
        </p:nvSpPr>
        <p:spPr>
          <a:xfrm>
            <a:off x="179011" y="2396252"/>
            <a:ext cx="680318" cy="246221"/>
          </a:xfrm>
          <a:prstGeom prst="rect">
            <a:avLst/>
          </a:prstGeom>
          <a:noFill/>
        </p:spPr>
        <p:txBody>
          <a:bodyPr wrap="square" rtlCol="0">
            <a:spAutoFit/>
          </a:bodyPr>
          <a:lstStyle/>
          <a:p>
            <a:r>
              <a:rPr kumimoji="1" lang="en-US" altLang="ja-JP" sz="1000" dirty="0" smtClean="0"/>
              <a:t>N=17</a:t>
            </a:r>
            <a:endParaRPr kumimoji="1" lang="ja-JP" altLang="en-US" sz="1000" dirty="0"/>
          </a:p>
        </p:txBody>
      </p:sp>
      <p:sp>
        <p:nvSpPr>
          <p:cNvPr id="20" name="テキスト ボックス 2"/>
          <p:cNvSpPr txBox="1"/>
          <p:nvPr/>
        </p:nvSpPr>
        <p:spPr>
          <a:xfrm>
            <a:off x="4488328" y="4556625"/>
            <a:ext cx="680318" cy="246221"/>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kumimoji="1" lang="en-US" altLang="ja-JP" sz="1000" dirty="0" smtClean="0"/>
              <a:t>N=5</a:t>
            </a:r>
            <a:endParaRPr kumimoji="1" lang="ja-JP" altLang="en-US" sz="1000" dirty="0"/>
          </a:p>
        </p:txBody>
      </p:sp>
      <p:sp>
        <p:nvSpPr>
          <p:cNvPr id="26" name="テキスト ボックス 25"/>
          <p:cNvSpPr txBox="1"/>
          <p:nvPr/>
        </p:nvSpPr>
        <p:spPr>
          <a:xfrm>
            <a:off x="185199" y="1195633"/>
            <a:ext cx="8911301" cy="1077218"/>
          </a:xfrm>
          <a:prstGeom prst="rect">
            <a:avLst/>
          </a:prstGeom>
          <a:noFill/>
        </p:spPr>
        <p:txBody>
          <a:bodyPr wrap="square" rtlCol="0">
            <a:spAutoFit/>
          </a:bodyPr>
          <a:lstStyle/>
          <a:p>
            <a:pPr marL="216000" indent="-457200"/>
            <a:r>
              <a:rPr kumimoji="1" lang="ja-JP" altLang="en-US" sz="1600" dirty="0" smtClean="0"/>
              <a:t>○分譲</a:t>
            </a:r>
            <a:r>
              <a:rPr lang="ja-JP" altLang="en-US" sz="1600" dirty="0"/>
              <a:t>マンション</a:t>
            </a:r>
            <a:r>
              <a:rPr kumimoji="1" lang="ja-JP" altLang="en-US" sz="1600" dirty="0" smtClean="0"/>
              <a:t>は「資金を確保できない」の回答割合が高い</a:t>
            </a:r>
            <a:endParaRPr kumimoji="1" lang="en-US" altLang="ja-JP" sz="1600" dirty="0" smtClean="0"/>
          </a:p>
          <a:p>
            <a:pPr marL="216000" indent="-457200"/>
            <a:r>
              <a:rPr kumimoji="1" lang="ja-JP" altLang="en-US" sz="1600" dirty="0" smtClean="0"/>
              <a:t>○賃貸</a:t>
            </a:r>
            <a:r>
              <a:rPr lang="ja-JP" altLang="en-US" sz="1600" dirty="0"/>
              <a:t>マンション</a:t>
            </a:r>
            <a:r>
              <a:rPr kumimoji="1" lang="ja-JP" altLang="en-US" sz="1600" dirty="0" smtClean="0"/>
              <a:t>は「他の権利者（占有者）の理解が得られない」、「工法等が分からない」</a:t>
            </a:r>
            <a:r>
              <a:rPr lang="ja-JP" altLang="en-US" sz="1600" dirty="0" smtClean="0"/>
              <a:t>の回答割合が高い</a:t>
            </a:r>
            <a:endParaRPr lang="en-US" altLang="ja-JP" sz="1600" dirty="0" smtClean="0"/>
          </a:p>
          <a:p>
            <a:pPr marL="216000" indent="-457200"/>
            <a:r>
              <a:rPr kumimoji="1" lang="ja-JP" altLang="en-US" sz="1600" dirty="0" smtClean="0"/>
              <a:t>○事務所等はマンションに比べて、</a:t>
            </a:r>
            <a:r>
              <a:rPr lang="ja-JP" altLang="en-US" sz="1600" dirty="0" smtClean="0"/>
              <a:t>「</a:t>
            </a:r>
            <a:r>
              <a:rPr lang="ja-JP" altLang="en-US" sz="1600" dirty="0"/>
              <a:t>資金を確保できない」との回答</a:t>
            </a:r>
            <a:r>
              <a:rPr lang="ja-JP" altLang="en-US" sz="1600" dirty="0" smtClean="0"/>
              <a:t>割合が低い</a:t>
            </a:r>
            <a:endParaRPr kumimoji="1" lang="en-US" altLang="ja-JP" sz="1600" dirty="0" smtClean="0"/>
          </a:p>
        </p:txBody>
      </p:sp>
      <p:sp>
        <p:nvSpPr>
          <p:cNvPr id="4" name="テキスト ボックス 3"/>
          <p:cNvSpPr txBox="1"/>
          <p:nvPr/>
        </p:nvSpPr>
        <p:spPr>
          <a:xfrm>
            <a:off x="1616147" y="2323177"/>
            <a:ext cx="1658679" cy="307777"/>
          </a:xfrm>
          <a:prstGeom prst="rect">
            <a:avLst/>
          </a:prstGeom>
          <a:noFill/>
        </p:spPr>
        <p:txBody>
          <a:bodyPr wrap="square" rtlCol="0">
            <a:spAutoFit/>
          </a:bodyPr>
          <a:lstStyle/>
          <a:p>
            <a:r>
              <a:rPr kumimoji="1"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分譲</a:t>
            </a:r>
            <a:r>
              <a:rPr lang="ja-JP" altLang="en-US" sz="1400" b="1" dirty="0">
                <a:latin typeface="Meiryo UI" panose="020B0604030504040204" pitchFamily="50" charset="-128"/>
                <a:ea typeface="Meiryo UI" panose="020B0604030504040204" pitchFamily="50" charset="-128"/>
                <a:cs typeface="Meiryo UI" panose="020B0604030504040204" pitchFamily="50" charset="-128"/>
              </a:rPr>
              <a:t>マンション</a:t>
            </a:r>
            <a:endParaRPr kumimoji="1" lang="ja-JP" altLang="en-US" sz="14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1" name="テキスト ボックス 40"/>
          <p:cNvSpPr txBox="1"/>
          <p:nvPr/>
        </p:nvSpPr>
        <p:spPr>
          <a:xfrm>
            <a:off x="5947144" y="2334696"/>
            <a:ext cx="1658679" cy="307777"/>
          </a:xfrm>
          <a:prstGeom prst="rect">
            <a:avLst/>
          </a:prstGeom>
          <a:noFill/>
        </p:spPr>
        <p:txBody>
          <a:bodyPr wrap="square" rtlCol="0">
            <a:spAutoFit/>
          </a:bodyPr>
          <a:lstStyle/>
          <a:p>
            <a:r>
              <a:rPr kumimoji="1"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賃貸</a:t>
            </a:r>
            <a:r>
              <a:rPr lang="ja-JP" altLang="en-US" sz="1400" b="1" dirty="0">
                <a:latin typeface="Meiryo UI" panose="020B0604030504040204" pitchFamily="50" charset="-128"/>
                <a:ea typeface="Meiryo UI" panose="020B0604030504040204" pitchFamily="50" charset="-128"/>
                <a:cs typeface="Meiryo UI" panose="020B0604030504040204" pitchFamily="50" charset="-128"/>
              </a:rPr>
              <a:t>マンション</a:t>
            </a:r>
            <a:endParaRPr kumimoji="1" lang="ja-JP" altLang="en-US" sz="14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3" name="テキスト ボックス 42"/>
          <p:cNvSpPr txBox="1"/>
          <p:nvPr/>
        </p:nvSpPr>
        <p:spPr>
          <a:xfrm>
            <a:off x="1616147" y="4648803"/>
            <a:ext cx="1658679" cy="307777"/>
          </a:xfrm>
          <a:prstGeom prst="rect">
            <a:avLst/>
          </a:prstGeom>
          <a:noFill/>
        </p:spPr>
        <p:txBody>
          <a:bodyPr wrap="square" rtlCol="0">
            <a:spAutoFit/>
          </a:bodyPr>
          <a:lstStyle/>
          <a:p>
            <a:r>
              <a:rPr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事務所・店舗等</a:t>
            </a:r>
            <a:endParaRPr kumimoji="1" lang="ja-JP" altLang="en-US" sz="14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6" name="テキスト ボックス 45"/>
          <p:cNvSpPr txBox="1"/>
          <p:nvPr/>
        </p:nvSpPr>
        <p:spPr>
          <a:xfrm>
            <a:off x="6100064" y="4609102"/>
            <a:ext cx="1577161" cy="307777"/>
          </a:xfrm>
          <a:prstGeom prst="rect">
            <a:avLst/>
          </a:prstGeom>
          <a:noFill/>
        </p:spPr>
        <p:txBody>
          <a:bodyPr wrap="square" rtlCol="0">
            <a:spAutoFit/>
          </a:bodyPr>
          <a:lstStyle/>
          <a:p>
            <a:r>
              <a:rPr lang="ja-JP" altLang="en-US" sz="1400" b="1" dirty="0">
                <a:latin typeface="Meiryo UI" panose="020B0604030504040204" pitchFamily="50" charset="-128"/>
                <a:ea typeface="Meiryo UI" panose="020B0604030504040204" pitchFamily="50" charset="-128"/>
                <a:cs typeface="Meiryo UI" panose="020B0604030504040204" pitchFamily="50" charset="-128"/>
              </a:rPr>
              <a:t>その他</a:t>
            </a:r>
            <a:endParaRPr kumimoji="1" lang="ja-JP" altLang="en-US" sz="14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4" name="テキスト ボックス 2"/>
          <p:cNvSpPr txBox="1"/>
          <p:nvPr/>
        </p:nvSpPr>
        <p:spPr>
          <a:xfrm>
            <a:off x="4686597" y="2365184"/>
            <a:ext cx="680298" cy="246221"/>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kumimoji="1" lang="en-US" altLang="ja-JP" sz="1000" dirty="0" smtClean="0"/>
              <a:t>N=24</a:t>
            </a:r>
            <a:endParaRPr kumimoji="1" lang="ja-JP" altLang="en-US" sz="1000" dirty="0"/>
          </a:p>
        </p:txBody>
      </p:sp>
      <p:sp>
        <p:nvSpPr>
          <p:cNvPr id="35" name="テキスト ボックス 2"/>
          <p:cNvSpPr txBox="1"/>
          <p:nvPr/>
        </p:nvSpPr>
        <p:spPr>
          <a:xfrm>
            <a:off x="168773" y="4676550"/>
            <a:ext cx="680332" cy="246220"/>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kumimoji="1" lang="en-US" altLang="ja-JP" sz="1000" dirty="0" smtClean="0"/>
              <a:t>N=46</a:t>
            </a:r>
            <a:endParaRPr kumimoji="1" lang="ja-JP" altLang="en-US" sz="1000" dirty="0"/>
          </a:p>
        </p:txBody>
      </p:sp>
      <p:sp>
        <p:nvSpPr>
          <p:cNvPr id="27" name="テキスト ボックス 26"/>
          <p:cNvSpPr txBox="1"/>
          <p:nvPr/>
        </p:nvSpPr>
        <p:spPr>
          <a:xfrm>
            <a:off x="232699" y="3526282"/>
            <a:ext cx="1057313" cy="230832"/>
          </a:xfrm>
          <a:prstGeom prst="rect">
            <a:avLst/>
          </a:prstGeom>
          <a:noFill/>
        </p:spPr>
        <p:txBody>
          <a:bodyPr wrap="square" rtlCol="0">
            <a:spAutoFit/>
          </a:bodyPr>
          <a:lstStyle/>
          <a:p>
            <a:r>
              <a:rPr lang="ja-JP" altLang="en-US" sz="900" dirty="0" smtClean="0"/>
              <a:t>（区分所有者）</a:t>
            </a:r>
            <a:endParaRPr kumimoji="1" lang="ja-JP" altLang="en-US" sz="900" dirty="0"/>
          </a:p>
        </p:txBody>
      </p:sp>
      <p:sp>
        <p:nvSpPr>
          <p:cNvPr id="28" name="テキスト ボックス 27"/>
          <p:cNvSpPr txBox="1"/>
          <p:nvPr/>
        </p:nvSpPr>
        <p:spPr>
          <a:xfrm>
            <a:off x="4639989" y="3523557"/>
            <a:ext cx="1057313" cy="230832"/>
          </a:xfrm>
          <a:prstGeom prst="rect">
            <a:avLst/>
          </a:prstGeom>
          <a:noFill/>
        </p:spPr>
        <p:txBody>
          <a:bodyPr wrap="square" rtlCol="0">
            <a:spAutoFit/>
          </a:bodyPr>
          <a:lstStyle/>
          <a:p>
            <a:r>
              <a:rPr lang="ja-JP" altLang="en-US" sz="900" dirty="0" smtClean="0"/>
              <a:t>（借家人）</a:t>
            </a:r>
            <a:endParaRPr kumimoji="1" lang="ja-JP" altLang="en-US" sz="900" dirty="0"/>
          </a:p>
        </p:txBody>
      </p:sp>
      <p:sp>
        <p:nvSpPr>
          <p:cNvPr id="29" name="テキスト ボックス 28"/>
          <p:cNvSpPr txBox="1"/>
          <p:nvPr/>
        </p:nvSpPr>
        <p:spPr>
          <a:xfrm>
            <a:off x="143508" y="5855789"/>
            <a:ext cx="1504452" cy="230832"/>
          </a:xfrm>
          <a:prstGeom prst="rect">
            <a:avLst/>
          </a:prstGeom>
          <a:noFill/>
        </p:spPr>
        <p:txBody>
          <a:bodyPr wrap="square" rtlCol="0">
            <a:spAutoFit/>
          </a:bodyPr>
          <a:lstStyle/>
          <a:p>
            <a:r>
              <a:rPr lang="ja-JP" altLang="en-US" sz="900" dirty="0" smtClean="0"/>
              <a:t>（区分所有者、賃借人）</a:t>
            </a:r>
            <a:endParaRPr kumimoji="1" lang="ja-JP" altLang="en-US" sz="900" dirty="0"/>
          </a:p>
        </p:txBody>
      </p:sp>
      <p:pic>
        <p:nvPicPr>
          <p:cNvPr id="5" name="図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28" y="2544493"/>
            <a:ext cx="4359018" cy="2036240"/>
          </a:xfrm>
          <a:prstGeom prst="rect">
            <a:avLst/>
          </a:prstGeom>
        </p:spPr>
      </p:pic>
      <p:pic>
        <p:nvPicPr>
          <p:cNvPr id="7" name="図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4887114"/>
            <a:ext cx="4493141" cy="2024047"/>
          </a:xfrm>
          <a:prstGeom prst="rect">
            <a:avLst/>
          </a:prstGeom>
        </p:spPr>
      </p:pic>
      <p:pic>
        <p:nvPicPr>
          <p:cNvPr id="8" name="図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465898" y="2571126"/>
            <a:ext cx="4621169" cy="1993565"/>
          </a:xfrm>
          <a:prstGeom prst="rect">
            <a:avLst/>
          </a:prstGeom>
        </p:spPr>
      </p:pic>
      <p:pic>
        <p:nvPicPr>
          <p:cNvPr id="9" name="図 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450132" y="4840049"/>
            <a:ext cx="4499238" cy="2017951"/>
          </a:xfrm>
          <a:prstGeom prst="rect">
            <a:avLst/>
          </a:prstGeom>
        </p:spPr>
      </p:pic>
    </p:spTree>
    <p:extLst>
      <p:ext uri="{BB962C8B-B14F-4D97-AF65-F5344CB8AC3E}">
        <p14:creationId xmlns:p14="http://schemas.microsoft.com/office/powerpoint/2010/main" val="157764177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304800"/>
            <a:ext cx="7594600" cy="404813"/>
          </a:xfrm>
        </p:spPr>
        <p:txBody>
          <a:bodyPr/>
          <a:lstStyle/>
          <a:p>
            <a:r>
              <a:rPr lang="ja-JP" altLang="en-US" dirty="0" smtClean="0"/>
              <a:t>２</a:t>
            </a:r>
            <a:r>
              <a:rPr kumimoji="1" lang="ja-JP" altLang="en-US" dirty="0" smtClean="0"/>
              <a:t>－７．</a:t>
            </a:r>
            <a:r>
              <a:rPr lang="ja-JP" altLang="en-US" dirty="0" smtClean="0"/>
              <a:t>耐震診断義務化路線ごとの状況</a:t>
            </a:r>
            <a:r>
              <a:rPr lang="en-US" altLang="ja-JP" dirty="0" smtClean="0"/>
              <a:t>(1)</a:t>
            </a:r>
            <a:endParaRPr kumimoji="1" lang="ja-JP" altLang="en-US" dirty="0"/>
          </a:p>
        </p:txBody>
      </p:sp>
      <p:sp>
        <p:nvSpPr>
          <p:cNvPr id="9" name="テキスト ボックス 8"/>
          <p:cNvSpPr txBox="1"/>
          <p:nvPr/>
        </p:nvSpPr>
        <p:spPr>
          <a:xfrm>
            <a:off x="8122940" y="1221658"/>
            <a:ext cx="879165" cy="253916"/>
          </a:xfrm>
          <a:prstGeom prst="rect">
            <a:avLst/>
          </a:prstGeom>
          <a:noFill/>
        </p:spPr>
        <p:txBody>
          <a:bodyPr wrap="square" rtlCol="0">
            <a:spAutoFit/>
          </a:bodyPr>
          <a:lstStyle/>
          <a:p>
            <a:r>
              <a:rPr lang="ja-JP" altLang="en-US" sz="1050" dirty="0" smtClean="0">
                <a:solidFill>
                  <a:srgbClr val="000000"/>
                </a:solidFill>
              </a:rPr>
              <a:t>単位：棟</a:t>
            </a:r>
            <a:endParaRPr lang="ja-JP" altLang="en-US" sz="1050" dirty="0">
              <a:solidFill>
                <a:srgbClr val="000000"/>
              </a:solidFill>
            </a:endParaRPr>
          </a:p>
        </p:txBody>
      </p:sp>
      <p:sp>
        <p:nvSpPr>
          <p:cNvPr id="11" name="Text Box 1233"/>
          <p:cNvSpPr txBox="1">
            <a:spLocks noChangeArrowheads="1"/>
          </p:cNvSpPr>
          <p:nvPr/>
        </p:nvSpPr>
        <p:spPr bwMode="auto">
          <a:xfrm>
            <a:off x="98238" y="1093090"/>
            <a:ext cx="5595722" cy="362403"/>
          </a:xfrm>
          <a:prstGeom prst="rect">
            <a:avLst/>
          </a:prstGeom>
          <a:solidFill>
            <a:srgbClr val="E46C0A"/>
          </a:solidFill>
          <a:ln w="9525" cap="flat" cmpd="sng" algn="ctr">
            <a:noFill/>
            <a:prstDash val="solid"/>
            <a:headEnd/>
            <a:tailEnd/>
          </a:ln>
          <a:effectLst>
            <a:outerShdw blurRad="40000" dist="23000" dir="5400000" rotWithShape="0">
              <a:srgbClr val="000000">
                <a:alpha val="35000"/>
              </a:srgbClr>
            </a:outerShdw>
          </a:effectLst>
        </p:spPr>
        <p:txBody>
          <a:bodyPr wrap="square" lIns="84579" tIns="42289" rIns="84579" bIns="42289">
            <a:spAutoFit/>
          </a:bodyPr>
          <a:lstStyle/>
          <a:p>
            <a:pPr defTabSz="823170" fontAlgn="auto">
              <a:spcBef>
                <a:spcPct val="50000"/>
              </a:spcBef>
              <a:spcAft>
                <a:spcPts val="0"/>
              </a:spcAft>
              <a:defRPr/>
            </a:pPr>
            <a:r>
              <a:rPr kumimoji="0" lang="ja-JP" altLang="en-US" kern="0" spc="-150" dirty="0" smtClean="0">
                <a:solidFill>
                  <a:sysClr val="window" lastClr="FFFFFF"/>
                </a:solidFill>
                <a:latin typeface="HGP創英角ｺﾞｼｯｸUB" pitchFamily="50" charset="-128"/>
                <a:ea typeface="HGP創英角ｺﾞｼｯｸUB" pitchFamily="50" charset="-128"/>
              </a:rPr>
              <a:t>路線毎の耐震化</a:t>
            </a:r>
            <a:r>
              <a:rPr kumimoji="0" lang="ja-JP" altLang="en-US" kern="0" spc="-150" dirty="0" smtClean="0">
                <a:solidFill>
                  <a:srgbClr val="FFFFFF"/>
                </a:solidFill>
                <a:latin typeface="HGP創英角ｺﾞｼｯｸUB" pitchFamily="50" charset="-128"/>
                <a:ea typeface="HGP創英角ｺﾞｼｯｸUB" pitchFamily="50" charset="-128"/>
              </a:rPr>
              <a:t>の</a:t>
            </a:r>
            <a:r>
              <a:rPr kumimoji="0" lang="ja-JP" altLang="en-US" kern="0" spc="-150" dirty="0" smtClean="0">
                <a:solidFill>
                  <a:sysClr val="window" lastClr="FFFFFF"/>
                </a:solidFill>
                <a:latin typeface="HGP創英角ｺﾞｼｯｸUB" pitchFamily="50" charset="-128"/>
                <a:ea typeface="HGP創英角ｺﾞｼｯｸUB" pitchFamily="50" charset="-128"/>
              </a:rPr>
              <a:t>状況　</a:t>
            </a:r>
            <a:r>
              <a:rPr lang="ja-JP" altLang="en-US" dirty="0" smtClean="0">
                <a:solidFill>
                  <a:srgbClr val="FFFFFF"/>
                </a:solidFill>
              </a:rPr>
              <a:t>（</a:t>
            </a:r>
            <a:r>
              <a:rPr lang="en-US" altLang="ja-JP" dirty="0">
                <a:solidFill>
                  <a:srgbClr val="FFFFFF"/>
                </a:solidFill>
              </a:rPr>
              <a:t>H30.3</a:t>
            </a:r>
            <a:r>
              <a:rPr lang="ja-JP" altLang="en-US" dirty="0">
                <a:solidFill>
                  <a:srgbClr val="FFFFFF"/>
                </a:solidFill>
              </a:rPr>
              <a:t>末時点</a:t>
            </a:r>
            <a:r>
              <a:rPr lang="ja-JP" altLang="en-US" dirty="0" smtClean="0">
                <a:solidFill>
                  <a:srgbClr val="FFFFFF"/>
                </a:solidFill>
              </a:rPr>
              <a:t>）</a:t>
            </a:r>
            <a:endParaRPr lang="ja-JP" altLang="en-US" dirty="0">
              <a:solidFill>
                <a:srgbClr val="FFFFFF"/>
              </a:solidFill>
            </a:endParaRPr>
          </a:p>
        </p:txBody>
      </p:sp>
      <p:sp>
        <p:nvSpPr>
          <p:cNvPr id="3" name="スライド番号プレースホルダー 2"/>
          <p:cNvSpPr>
            <a:spLocks noGrp="1"/>
          </p:cNvSpPr>
          <p:nvPr>
            <p:ph type="sldNum" sz="quarter" idx="12"/>
          </p:nvPr>
        </p:nvSpPr>
        <p:spPr/>
        <p:txBody>
          <a:bodyPr/>
          <a:lstStyle/>
          <a:p>
            <a:pPr>
              <a:defRPr/>
            </a:pPr>
            <a:fld id="{718826F6-B698-4C1A-BEC1-9CA6F605F335}" type="slidenum">
              <a:rPr lang="en-US" altLang="ja-JP" smtClean="0">
                <a:solidFill>
                  <a:srgbClr val="000000"/>
                </a:solidFill>
              </a:rPr>
              <a:pPr>
                <a:defRPr/>
              </a:pPr>
              <a:t>20</a:t>
            </a:fld>
            <a:endParaRPr lang="en-US" altLang="ja-JP">
              <a:solidFill>
                <a:srgbClr val="000000"/>
              </a:solidFill>
            </a:endParaRPr>
          </a:p>
        </p:txBody>
      </p:sp>
      <p:pic>
        <p:nvPicPr>
          <p:cNvPr id="4" name="図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173" y="1531352"/>
            <a:ext cx="9083827" cy="4993057"/>
          </a:xfrm>
          <a:prstGeom prst="rect">
            <a:avLst/>
          </a:prstGeom>
        </p:spPr>
      </p:pic>
    </p:spTree>
    <p:extLst>
      <p:ext uri="{BB962C8B-B14F-4D97-AF65-F5344CB8AC3E}">
        <p14:creationId xmlns:p14="http://schemas.microsoft.com/office/powerpoint/2010/main" val="402298382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２－７．耐震診断義務化路線ごとの状況</a:t>
            </a:r>
            <a:r>
              <a:rPr lang="en-US" altLang="ja-JP" dirty="0" smtClean="0"/>
              <a:t>(2)</a:t>
            </a:r>
            <a:endParaRPr kumimoji="1" lang="ja-JP" altLang="en-US" dirty="0"/>
          </a:p>
        </p:txBody>
      </p:sp>
      <p:sp>
        <p:nvSpPr>
          <p:cNvPr id="4" name="スライド番号プレースホルダー 3"/>
          <p:cNvSpPr>
            <a:spLocks noGrp="1"/>
          </p:cNvSpPr>
          <p:nvPr>
            <p:ph type="sldNum" sz="quarter" idx="12"/>
          </p:nvPr>
        </p:nvSpPr>
        <p:spPr/>
        <p:txBody>
          <a:bodyPr/>
          <a:lstStyle/>
          <a:p>
            <a:pPr>
              <a:defRPr/>
            </a:pPr>
            <a:fld id="{718826F6-B698-4C1A-BEC1-9CA6F605F335}" type="slidenum">
              <a:rPr lang="en-US" altLang="ja-JP" smtClean="0"/>
              <a:pPr>
                <a:defRPr/>
              </a:pPr>
              <a:t>21</a:t>
            </a:fld>
            <a:endParaRPr lang="en-US" altLang="ja-JP" dirty="0"/>
          </a:p>
        </p:txBody>
      </p:sp>
      <p:sp>
        <p:nvSpPr>
          <p:cNvPr id="13" name="テキスト ボックス 12"/>
          <p:cNvSpPr txBox="1"/>
          <p:nvPr/>
        </p:nvSpPr>
        <p:spPr>
          <a:xfrm>
            <a:off x="323848" y="821377"/>
            <a:ext cx="8939422" cy="1477328"/>
          </a:xfrm>
          <a:prstGeom prst="rect">
            <a:avLst/>
          </a:prstGeom>
          <a:noFill/>
        </p:spPr>
        <p:txBody>
          <a:bodyPr wrap="square" rtlCol="0">
            <a:spAutoFit/>
          </a:bodyPr>
          <a:lstStyle/>
          <a:p>
            <a:pPr marL="216000" indent="-457200"/>
            <a:r>
              <a:rPr lang="ja-JP" altLang="en-US"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○国道</a:t>
            </a:r>
            <a:r>
              <a:rPr lang="en-US" altLang="ja-JP"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25</a:t>
            </a:r>
            <a:r>
              <a:rPr lang="ja-JP" altLang="en-US"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号</a:t>
            </a:r>
            <a:r>
              <a:rPr lang="ja-JP" altLang="en-US"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、国道</a:t>
            </a:r>
            <a:r>
              <a:rPr lang="en-US" altLang="ja-JP"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176</a:t>
            </a:r>
            <a:r>
              <a:rPr lang="ja-JP" altLang="en-US"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号、国道</a:t>
            </a:r>
            <a:r>
              <a:rPr lang="en-US" altLang="ja-JP"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423</a:t>
            </a:r>
            <a:r>
              <a:rPr lang="ja-JP" altLang="en-US"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号および大阪和泉泉南線の</a:t>
            </a:r>
            <a:r>
              <a:rPr lang="en-US" altLang="ja-JP"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4</a:t>
            </a:r>
            <a:r>
              <a:rPr lang="ja-JP" altLang="en-US"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路線は対象建築物が多い。</a:t>
            </a:r>
            <a:endParaRPr lang="en-US" altLang="ja-JP"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marL="216000" indent="-457200"/>
            <a:r>
              <a:rPr lang="ja-JP" altLang="en-US"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○国道</a:t>
            </a:r>
            <a:r>
              <a:rPr lang="en-US" altLang="ja-JP"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423</a:t>
            </a:r>
            <a:r>
              <a:rPr lang="ja-JP" altLang="en-US"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号と大阪和泉泉南線は分譲</a:t>
            </a:r>
            <a:r>
              <a:rPr lang="ja-JP" altLang="en-US"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マンション</a:t>
            </a:r>
            <a:r>
              <a:rPr lang="ja-JP" altLang="en-US"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が多い。</a:t>
            </a:r>
            <a:endParaRPr lang="en-US" altLang="ja-JP"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marL="216000" indent="-457200"/>
            <a:r>
              <a:rPr lang="ja-JP" altLang="en-US"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○国道</a:t>
            </a:r>
            <a:r>
              <a:rPr lang="en-US" altLang="ja-JP"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26</a:t>
            </a:r>
            <a:r>
              <a:rPr lang="ja-JP" altLang="en-US"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号、国道</a:t>
            </a:r>
            <a:r>
              <a:rPr lang="en-US" altLang="ja-JP"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163</a:t>
            </a:r>
            <a:r>
              <a:rPr lang="ja-JP" altLang="en-US"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号</a:t>
            </a:r>
            <a:r>
              <a:rPr lang="ja-JP" altLang="en-US"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、国道</a:t>
            </a:r>
            <a:r>
              <a:rPr lang="en-US" altLang="ja-JP"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310</a:t>
            </a:r>
            <a:r>
              <a:rPr lang="ja-JP" altLang="en-US"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号、大阪</a:t>
            </a:r>
            <a:r>
              <a:rPr lang="ja-JP" altLang="en-US"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生駒線、大阪中央環状線</a:t>
            </a:r>
            <a:r>
              <a:rPr lang="ja-JP" altLang="en-US"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の</a:t>
            </a:r>
            <a:r>
              <a:rPr lang="ja-JP" altLang="en-US"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５</a:t>
            </a:r>
            <a:r>
              <a:rPr lang="ja-JP" altLang="en-US"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路線は耐震性</a:t>
            </a:r>
            <a:endParaRPr lang="en-US" altLang="ja-JP"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marL="216000" indent="-457200"/>
            <a:r>
              <a:rPr lang="ja-JP" altLang="en-US"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不足の分譲マンションが存在しない（</a:t>
            </a:r>
            <a:r>
              <a:rPr lang="ja-JP" altLang="en-US"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国道</a:t>
            </a:r>
            <a:r>
              <a:rPr lang="en-US" altLang="ja-JP"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308</a:t>
            </a:r>
            <a:r>
              <a:rPr lang="ja-JP" altLang="en-US"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号</a:t>
            </a:r>
            <a:r>
              <a:rPr lang="ja-JP" altLang="en-US"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は分譲マンションのある路線に接続）</a:t>
            </a:r>
            <a:endParaRPr lang="en-US" altLang="ja-JP"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marL="216000" indent="-457200"/>
            <a:endParaRPr lang="en-US" altLang="ja-JP"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pic>
        <p:nvPicPr>
          <p:cNvPr id="3" name="図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2702" y="1994739"/>
            <a:ext cx="8504657" cy="4889416"/>
          </a:xfrm>
          <a:prstGeom prst="rect">
            <a:avLst/>
          </a:prstGeom>
        </p:spPr>
      </p:pic>
    </p:spTree>
    <p:extLst>
      <p:ext uri="{BB962C8B-B14F-4D97-AF65-F5344CB8AC3E}">
        <p14:creationId xmlns:p14="http://schemas.microsoft.com/office/powerpoint/2010/main" val="407208934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2" name="タイトル 1"/>
          <p:cNvSpPr>
            <a:spLocks noGrp="1"/>
          </p:cNvSpPr>
          <p:nvPr>
            <p:ph type="title"/>
          </p:nvPr>
        </p:nvSpPr>
        <p:spPr>
          <a:xfrm>
            <a:off x="0" y="3227388"/>
            <a:ext cx="9144000" cy="404812"/>
          </a:xfrm>
        </p:spPr>
        <p:txBody>
          <a:bodyPr/>
          <a:lstStyle/>
          <a:p>
            <a:pPr algn="ctr"/>
            <a:r>
              <a:rPr lang="ja-JP" altLang="en-US" sz="3200" dirty="0" smtClean="0"/>
              <a:t>３．論点</a:t>
            </a:r>
          </a:p>
        </p:txBody>
      </p:sp>
      <p:sp>
        <p:nvSpPr>
          <p:cNvPr id="2" name="スライド番号プレースホルダー 1"/>
          <p:cNvSpPr>
            <a:spLocks noGrp="1"/>
          </p:cNvSpPr>
          <p:nvPr>
            <p:ph type="sldNum" sz="quarter" idx="12"/>
          </p:nvPr>
        </p:nvSpPr>
        <p:spPr/>
        <p:txBody>
          <a:bodyPr/>
          <a:lstStyle/>
          <a:p>
            <a:pPr>
              <a:defRPr/>
            </a:pPr>
            <a:endParaRPr lang="en-US" altLang="ja-JP" dirty="0"/>
          </a:p>
        </p:txBody>
      </p:sp>
    </p:spTree>
    <p:extLst>
      <p:ext uri="{BB962C8B-B14F-4D97-AF65-F5344CB8AC3E}">
        <p14:creationId xmlns:p14="http://schemas.microsoft.com/office/powerpoint/2010/main" val="173675121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タイトル 1"/>
          <p:cNvSpPr>
            <a:spLocks noGrp="1"/>
          </p:cNvSpPr>
          <p:nvPr>
            <p:ph type="title"/>
          </p:nvPr>
        </p:nvSpPr>
        <p:spPr>
          <a:xfrm>
            <a:off x="0" y="203200"/>
            <a:ext cx="7848600" cy="404813"/>
          </a:xfrm>
        </p:spPr>
        <p:txBody>
          <a:bodyPr/>
          <a:lstStyle/>
          <a:p>
            <a:r>
              <a:rPr lang="ja-JP" altLang="en-US" dirty="0" smtClean="0"/>
              <a:t>３．論点</a:t>
            </a:r>
          </a:p>
        </p:txBody>
      </p:sp>
      <p:sp>
        <p:nvSpPr>
          <p:cNvPr id="7" name="Text Box 1233"/>
          <p:cNvSpPr txBox="1">
            <a:spLocks noChangeArrowheads="1"/>
          </p:cNvSpPr>
          <p:nvPr/>
        </p:nvSpPr>
        <p:spPr bwMode="auto">
          <a:xfrm>
            <a:off x="249235" y="900608"/>
            <a:ext cx="8662987" cy="362403"/>
          </a:xfrm>
          <a:prstGeom prst="rect">
            <a:avLst/>
          </a:prstGeom>
          <a:solidFill>
            <a:srgbClr val="E46C0A"/>
          </a:solidFill>
          <a:ln w="9525" cap="flat" cmpd="sng" algn="ctr">
            <a:noFill/>
            <a:prstDash val="solid"/>
            <a:headEnd/>
            <a:tailEnd/>
          </a:ln>
          <a:effectLst>
            <a:outerShdw blurRad="40000" dist="23000" dir="5400000" rotWithShape="0">
              <a:srgbClr val="000000">
                <a:alpha val="35000"/>
              </a:srgbClr>
            </a:outerShdw>
          </a:effectLst>
        </p:spPr>
        <p:txBody>
          <a:bodyPr lIns="84579" tIns="42289" rIns="84579" bIns="42289">
            <a:spAutoFit/>
          </a:bodyPr>
          <a:lstStyle/>
          <a:p>
            <a:pPr defTabSz="823170" fontAlgn="auto">
              <a:spcBef>
                <a:spcPct val="50000"/>
              </a:spcBef>
              <a:spcAft>
                <a:spcPts val="0"/>
              </a:spcAft>
              <a:defRPr/>
            </a:pPr>
            <a:r>
              <a:rPr kumimoji="0" lang="ja-JP" altLang="en-US" kern="0" dirty="0" smtClean="0">
                <a:solidFill>
                  <a:sysClr val="window" lastClr="FFFFFF"/>
                </a:solidFill>
                <a:latin typeface="HGP創英角ｺﾞｼｯｸUB" pitchFamily="50" charset="-128"/>
                <a:ea typeface="HGP創英角ｺﾞｼｯｸUB" pitchFamily="50" charset="-128"/>
              </a:rPr>
              <a:t>論点</a:t>
            </a:r>
            <a:endParaRPr kumimoji="0" lang="en-US" altLang="ja-JP" kern="0" dirty="0">
              <a:solidFill>
                <a:sysClr val="window" lastClr="FFFFFF"/>
              </a:solidFill>
              <a:latin typeface="HGP創英角ｺﾞｼｯｸUB" pitchFamily="50" charset="-128"/>
              <a:ea typeface="HGP創英角ｺﾞｼｯｸUB" pitchFamily="50" charset="-128"/>
            </a:endParaRPr>
          </a:p>
        </p:txBody>
      </p:sp>
      <p:sp>
        <p:nvSpPr>
          <p:cNvPr id="9" name="テキスト ボックス 8"/>
          <p:cNvSpPr txBox="1"/>
          <p:nvPr/>
        </p:nvSpPr>
        <p:spPr>
          <a:xfrm>
            <a:off x="249236" y="1320684"/>
            <a:ext cx="8662987" cy="5189298"/>
          </a:xfrm>
          <a:prstGeom prst="rect">
            <a:avLst/>
          </a:prstGeom>
          <a:solidFill>
            <a:schemeClr val="accent5"/>
          </a:solidFill>
          <a:ln w="6350">
            <a:noFill/>
          </a:ln>
          <a:effectLst>
            <a:outerShdw blurRad="50800" dist="38100" dir="2700000" algn="tl" rotWithShape="0">
              <a:prstClr val="black">
                <a:alpha val="40000"/>
              </a:prstClr>
            </a:outerShdw>
          </a:effectLst>
        </p:spPr>
        <p:style>
          <a:lnRef idx="2">
            <a:schemeClr val="accent2"/>
          </a:lnRef>
          <a:fillRef idx="1">
            <a:schemeClr val="lt1"/>
          </a:fillRef>
          <a:effectRef idx="0">
            <a:schemeClr val="accent2"/>
          </a:effectRef>
          <a:fontRef idx="minor">
            <a:schemeClr val="dk1"/>
          </a:fontRef>
        </p:style>
        <p:txBody>
          <a:bodyPr tIns="108000" bIns="108000">
            <a:noAutofit/>
          </a:bodyPr>
          <a:lstStyle/>
          <a:p>
            <a:pPr marL="252000" indent="-252000">
              <a:spcAft>
                <a:spcPts val="600"/>
              </a:spcAft>
              <a:defRPr/>
            </a:pPr>
            <a:r>
              <a:rPr lang="en-US" altLang="ja-JP"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b="1" dirty="0" smtClean="0">
                <a:latin typeface="Meiryo UI" panose="020B0604030504040204" pitchFamily="50" charset="-128"/>
                <a:ea typeface="Meiryo UI" panose="020B0604030504040204" pitchFamily="50" charset="-128"/>
                <a:cs typeface="Meiryo UI" panose="020B0604030504040204" pitchFamily="50" charset="-128"/>
              </a:rPr>
              <a:t>広域緊急交通路沿道建築物の耐震化の目標はどうあるべきか</a:t>
            </a:r>
            <a:r>
              <a:rPr lang="en-US" altLang="ja-JP" b="1" dirty="0" smtClean="0">
                <a:latin typeface="Meiryo UI" panose="020B0604030504040204" pitchFamily="50" charset="-128"/>
                <a:ea typeface="Meiryo UI" panose="020B0604030504040204" pitchFamily="50" charset="-128"/>
                <a:cs typeface="Meiryo UI" panose="020B0604030504040204" pitchFamily="50" charset="-128"/>
              </a:rPr>
              <a:t>】</a:t>
            </a:r>
          </a:p>
          <a:p>
            <a:pPr marL="360000" indent="-252000">
              <a:lnSpc>
                <a:spcPts val="2100"/>
              </a:lnSpc>
              <a:spcAft>
                <a:spcPts val="600"/>
              </a:spcAft>
              <a:defRPr/>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○行</a:t>
            </a:r>
            <a:r>
              <a:rPr lang="ja-JP" altLang="en-US" dirty="0">
                <a:latin typeface="Meiryo UI" panose="020B0604030504040204" pitchFamily="50" charset="-128"/>
                <a:ea typeface="Meiryo UI" panose="020B0604030504040204" pitchFamily="50" charset="-128"/>
                <a:cs typeface="Meiryo UI" panose="020B0604030504040204" pitchFamily="50" charset="-128"/>
              </a:rPr>
              <a:t>政・府民・企業など、さまざまな主体が、めざすべき共通の大きな目標</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marL="360000" indent="-252000">
              <a:lnSpc>
                <a:spcPts val="2100"/>
              </a:lnSpc>
              <a:spcAft>
                <a:spcPts val="600"/>
              </a:spcAft>
              <a:defRPr/>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dirty="0">
                <a:latin typeface="Meiryo UI" panose="020B0604030504040204" pitchFamily="50" charset="-128"/>
                <a:ea typeface="Meiryo UI" panose="020B0604030504040204" pitchFamily="50" charset="-128"/>
                <a:cs typeface="Meiryo UI" panose="020B0604030504040204" pitchFamily="50" charset="-128"/>
              </a:rPr>
              <a:t>進行管理・評価のための具体的な目標</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marL="252000" indent="-252000">
              <a:spcAft>
                <a:spcPts val="600"/>
              </a:spcAft>
              <a:defRPr/>
            </a:pP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marL="252000" indent="-252000">
              <a:spcAft>
                <a:spcPts val="600"/>
              </a:spcAft>
              <a:defRPr/>
            </a:pPr>
            <a:r>
              <a:rPr lang="en-US" altLang="ja-JP" b="1" dirty="0">
                <a:latin typeface="Meiryo UI" panose="020B0604030504040204" pitchFamily="50" charset="-128"/>
                <a:ea typeface="Meiryo UI" panose="020B0604030504040204" pitchFamily="50" charset="-128"/>
                <a:cs typeface="Meiryo UI" panose="020B0604030504040204" pitchFamily="50" charset="-128"/>
              </a:rPr>
              <a:t>【</a:t>
            </a:r>
            <a:r>
              <a:rPr lang="ja-JP" altLang="en-US" b="1" dirty="0" smtClean="0">
                <a:latin typeface="Meiryo UI" panose="020B0604030504040204" pitchFamily="50" charset="-128"/>
                <a:ea typeface="Meiryo UI" panose="020B0604030504040204" pitchFamily="50" charset="-128"/>
                <a:cs typeface="Meiryo UI" panose="020B0604030504040204" pitchFamily="50" charset="-128"/>
              </a:rPr>
              <a:t>目標達成のための具体的な取組みはどう</a:t>
            </a:r>
            <a:r>
              <a:rPr lang="ja-JP" altLang="en-US" b="1" dirty="0">
                <a:latin typeface="Meiryo UI" panose="020B0604030504040204" pitchFamily="50" charset="-128"/>
                <a:ea typeface="Meiryo UI" panose="020B0604030504040204" pitchFamily="50" charset="-128"/>
                <a:cs typeface="Meiryo UI" panose="020B0604030504040204" pitchFamily="50" charset="-128"/>
              </a:rPr>
              <a:t>ある</a:t>
            </a:r>
            <a:r>
              <a:rPr lang="ja-JP" altLang="en-US" b="1" dirty="0" smtClean="0">
                <a:latin typeface="Meiryo UI" panose="020B0604030504040204" pitchFamily="50" charset="-128"/>
                <a:ea typeface="Meiryo UI" panose="020B0604030504040204" pitchFamily="50" charset="-128"/>
                <a:cs typeface="Meiryo UI" panose="020B0604030504040204" pitchFamily="50" charset="-128"/>
              </a:rPr>
              <a:t>べきか</a:t>
            </a:r>
            <a:r>
              <a:rPr lang="en-US" altLang="ja-JP" b="1" dirty="0">
                <a:latin typeface="Meiryo UI" panose="020B0604030504040204" pitchFamily="50" charset="-128"/>
                <a:ea typeface="Meiryo UI" panose="020B0604030504040204" pitchFamily="50" charset="-128"/>
                <a:cs typeface="Meiryo UI" panose="020B0604030504040204" pitchFamily="50" charset="-128"/>
              </a:rPr>
              <a:t>】</a:t>
            </a:r>
            <a:endParaRPr lang="en-US" altLang="ja-JP" b="1" dirty="0" smtClean="0">
              <a:latin typeface="Meiryo UI" panose="020B0604030504040204" pitchFamily="50" charset="-128"/>
              <a:ea typeface="Meiryo UI" panose="020B0604030504040204" pitchFamily="50" charset="-128"/>
              <a:cs typeface="Meiryo UI" panose="020B0604030504040204" pitchFamily="50" charset="-128"/>
            </a:endParaRPr>
          </a:p>
          <a:p>
            <a:pPr marL="360000" indent="-252000">
              <a:spcAft>
                <a:spcPts val="600"/>
              </a:spcAft>
              <a:defRPr/>
            </a:pPr>
            <a:r>
              <a:rPr lang="ja-JP" altLang="en-US"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○効果的な進め方について</a:t>
            </a:r>
            <a:endParaRPr lang="en-US" altLang="ja-JP"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540000" indent="-180000">
              <a:spcAft>
                <a:spcPts val="600"/>
              </a:spcAft>
              <a:defRPr/>
            </a:pPr>
            <a:r>
              <a:rPr lang="ja-JP" altLang="en-US"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耐震性が不足する建築物の路線毎の集積状況や、個々の建築物</a:t>
            </a:r>
            <a:r>
              <a:rPr lang="ja-JP" altLang="en-US"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の</a:t>
            </a:r>
            <a:r>
              <a:rPr lang="ja-JP" altLang="en-US"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耐震性能などが明らかになった状況を踏まえた、取組みの優先順位や重点化の考え方</a:t>
            </a:r>
            <a:endParaRPr lang="en-US" altLang="ja-JP"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360000" indent="-252000">
              <a:spcAft>
                <a:spcPts val="600"/>
              </a:spcAft>
              <a:defRPr/>
            </a:pPr>
            <a:r>
              <a:rPr lang="ja-JP" altLang="en-US"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○着実な耐震化を促進する支援について</a:t>
            </a:r>
            <a:endParaRPr lang="en-US" altLang="ja-JP"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540000" indent="-180000">
              <a:spcAft>
                <a:spcPts val="600"/>
              </a:spcAft>
              <a:defRPr/>
            </a:pPr>
            <a:r>
              <a:rPr lang="ja-JP" altLang="en-US"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所有者及び建築物の多種多様な状況や、耐震化を実施しない理由が多岐に渡る状況を踏まえた支援</a:t>
            </a:r>
            <a:endParaRPr lang="en-US" altLang="ja-JP"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360000" indent="-252000">
              <a:spcAft>
                <a:spcPts val="600"/>
              </a:spcAft>
              <a:defRPr/>
            </a:pPr>
            <a:r>
              <a:rPr lang="ja-JP" altLang="en-US"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○災害時の道路機能の確保について</a:t>
            </a:r>
            <a:endParaRPr lang="en-US" altLang="ja-JP"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540000" indent="-180000">
              <a:spcAft>
                <a:spcPts val="600"/>
              </a:spcAft>
              <a:defRPr/>
            </a:pPr>
            <a:r>
              <a:rPr lang="ja-JP" altLang="en-US"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民間建築物の耐震化は法的強制力もないため、対策が進まなかった場合の代替措置</a:t>
            </a:r>
            <a:endParaRPr lang="en-US" altLang="ja-JP"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 name="スライド番号プレースホルダー 1"/>
          <p:cNvSpPr>
            <a:spLocks noGrp="1"/>
          </p:cNvSpPr>
          <p:nvPr>
            <p:ph type="sldNum" sz="quarter" idx="12"/>
          </p:nvPr>
        </p:nvSpPr>
        <p:spPr/>
        <p:txBody>
          <a:bodyPr/>
          <a:lstStyle/>
          <a:p>
            <a:pPr>
              <a:defRPr/>
            </a:pPr>
            <a:r>
              <a:rPr lang="en-US" altLang="ja-JP" dirty="0" smtClean="0"/>
              <a:t>23</a:t>
            </a:r>
            <a:endParaRPr lang="en-US" altLang="ja-JP" dirty="0"/>
          </a:p>
        </p:txBody>
      </p:sp>
    </p:spTree>
    <p:extLst>
      <p:ext uri="{BB962C8B-B14F-4D97-AF65-F5344CB8AC3E}">
        <p14:creationId xmlns:p14="http://schemas.microsoft.com/office/powerpoint/2010/main" val="243231855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304800"/>
            <a:ext cx="7594600" cy="404813"/>
          </a:xfrm>
        </p:spPr>
        <p:txBody>
          <a:bodyPr/>
          <a:lstStyle/>
          <a:p>
            <a:r>
              <a:rPr lang="ja-JP" altLang="en-US" dirty="0" smtClean="0"/>
              <a:t>１</a:t>
            </a:r>
            <a:r>
              <a:rPr kumimoji="1" lang="ja-JP" altLang="en-US" dirty="0" smtClean="0"/>
              <a:t>－１．耐震化の目標</a:t>
            </a:r>
            <a:endParaRPr kumimoji="1" lang="ja-JP" altLang="en-US" dirty="0"/>
          </a:p>
        </p:txBody>
      </p:sp>
      <p:sp>
        <p:nvSpPr>
          <p:cNvPr id="3" name="スライド番号プレースホルダー 2"/>
          <p:cNvSpPr>
            <a:spLocks noGrp="1"/>
          </p:cNvSpPr>
          <p:nvPr>
            <p:ph type="sldNum" sz="quarter" idx="12"/>
          </p:nvPr>
        </p:nvSpPr>
        <p:spPr/>
        <p:txBody>
          <a:bodyPr/>
          <a:lstStyle/>
          <a:p>
            <a:pPr>
              <a:defRPr/>
            </a:pPr>
            <a:fld id="{718826F6-B698-4C1A-BEC1-9CA6F605F335}" type="slidenum">
              <a:rPr lang="en-US" altLang="ja-JP" smtClean="0"/>
              <a:pPr>
                <a:defRPr/>
              </a:pPr>
              <a:t>2</a:t>
            </a:fld>
            <a:endParaRPr lang="en-US" altLang="ja-JP"/>
          </a:p>
        </p:txBody>
      </p:sp>
      <p:sp>
        <p:nvSpPr>
          <p:cNvPr id="27" name="正方形/長方形 26"/>
          <p:cNvSpPr/>
          <p:nvPr/>
        </p:nvSpPr>
        <p:spPr>
          <a:xfrm>
            <a:off x="177800" y="1599231"/>
            <a:ext cx="4089400" cy="960743"/>
          </a:xfrm>
          <a:prstGeom prst="rect">
            <a:avLst/>
          </a:prstGeom>
          <a:ln w="19050">
            <a:solidFill>
              <a:srgbClr val="0099FF"/>
            </a:solidFill>
          </a:ln>
        </p:spPr>
        <p:style>
          <a:lnRef idx="2">
            <a:schemeClr val="accent1"/>
          </a:lnRef>
          <a:fillRef idx="1">
            <a:schemeClr val="lt1"/>
          </a:fillRef>
          <a:effectRef idx="0">
            <a:schemeClr val="accent1"/>
          </a:effectRef>
          <a:fontRef idx="minor">
            <a:schemeClr val="dk1"/>
          </a:fontRef>
        </p:style>
        <p:txBody>
          <a:bodyPr rot="0" spcFirstLastPara="0" vert="horz" wrap="square" lIns="36000" tIns="36000" rIns="0" bIns="36000" numCol="1" spcCol="0" rtlCol="0" fromWordArt="0" anchor="t" anchorCtr="0" forceAA="0" compatLnSpc="1">
            <a:prstTxWarp prst="textNoShape">
              <a:avLst/>
            </a:prstTxWarp>
            <a:noAutofit/>
          </a:bodyPr>
          <a:lstStyle/>
          <a:p>
            <a:pPr marR="152400">
              <a:lnSpc>
                <a:spcPts val="2200"/>
              </a:lnSpc>
              <a:spcAft>
                <a:spcPts val="0"/>
              </a:spcAft>
            </a:pPr>
            <a:r>
              <a:rPr lang="ja-JP" sz="1600" b="1" kern="100" dirty="0" smtClean="0">
                <a:effectLst/>
                <a:latin typeface="Meiryo UI" panose="020B0604030504040204" pitchFamily="50" charset="-128"/>
                <a:ea typeface="Meiryo UI" panose="020B0604030504040204" pitchFamily="50" charset="-128"/>
                <a:cs typeface="Meiryo UI" panose="020B0604030504040204" pitchFamily="50" charset="-128"/>
              </a:rPr>
              <a:t>①</a:t>
            </a:r>
            <a:r>
              <a:rPr lang="en-US" altLang="ja-JP" sz="1600" b="1" kern="100" dirty="0" smtClean="0">
                <a:effectLst/>
                <a:latin typeface="Meiryo UI" panose="020B0604030504040204" pitchFamily="50" charset="-128"/>
                <a:ea typeface="Meiryo UI" panose="020B0604030504040204" pitchFamily="50" charset="-128"/>
                <a:cs typeface="Meiryo UI" panose="020B0604030504040204" pitchFamily="50" charset="-128"/>
              </a:rPr>
              <a:t> </a:t>
            </a:r>
            <a:r>
              <a:rPr lang="ja-JP" sz="1600" b="1" kern="100" dirty="0" smtClean="0">
                <a:effectLst/>
                <a:latin typeface="Meiryo UI" panose="020B0604030504040204" pitchFamily="50" charset="-128"/>
                <a:ea typeface="Meiryo UI" panose="020B0604030504040204" pitchFamily="50" charset="-128"/>
                <a:cs typeface="Meiryo UI" panose="020B0604030504040204" pitchFamily="50" charset="-128"/>
              </a:rPr>
              <a:t>住宅</a:t>
            </a:r>
            <a:r>
              <a:rPr lang="ja-JP" sz="1600" b="1" kern="100" dirty="0">
                <a:effectLst/>
                <a:latin typeface="Meiryo UI" panose="020B0604030504040204" pitchFamily="50" charset="-128"/>
                <a:ea typeface="Meiryo UI" panose="020B0604030504040204" pitchFamily="50" charset="-128"/>
                <a:cs typeface="Meiryo UI" panose="020B0604030504040204" pitchFamily="50" charset="-128"/>
              </a:rPr>
              <a:t>の</a:t>
            </a:r>
            <a:r>
              <a:rPr lang="ja-JP" sz="1600" b="1" kern="100" dirty="0" smtClean="0">
                <a:effectLst/>
                <a:latin typeface="Meiryo UI" panose="020B0604030504040204" pitchFamily="50" charset="-128"/>
                <a:ea typeface="Meiryo UI" panose="020B0604030504040204" pitchFamily="50" charset="-128"/>
                <a:cs typeface="Meiryo UI" panose="020B0604030504040204" pitchFamily="50" charset="-128"/>
              </a:rPr>
              <a:t>耐震化率</a:t>
            </a:r>
            <a:endParaRPr lang="en-US" altLang="ja-JP" sz="1600" b="1"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marR="152400">
              <a:lnSpc>
                <a:spcPts val="2200"/>
              </a:lnSpc>
              <a:spcAft>
                <a:spcPts val="0"/>
              </a:spcAft>
            </a:pPr>
            <a:r>
              <a:rPr lang="ja-JP" altLang="en-US" sz="1500" b="1" kern="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500" b="1" kern="1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500" b="1" kern="100" dirty="0">
                <a:latin typeface="Meiryo UI" panose="020B0604030504040204" pitchFamily="50" charset="-128"/>
                <a:ea typeface="Meiryo UI" panose="020B0604030504040204" pitchFamily="50" charset="-128"/>
                <a:cs typeface="Meiryo UI" panose="020B0604030504040204" pitchFamily="50" charset="-128"/>
              </a:rPr>
              <a:t>国：</a:t>
            </a:r>
            <a:r>
              <a:rPr lang="en-US" altLang="ja-JP" sz="1500" b="1" kern="100" dirty="0">
                <a:latin typeface="Meiryo UI" panose="020B0604030504040204" pitchFamily="50" charset="-128"/>
                <a:ea typeface="Meiryo UI" panose="020B0604030504040204" pitchFamily="50" charset="-128"/>
                <a:cs typeface="Meiryo UI" panose="020B0604030504040204" pitchFamily="50" charset="-128"/>
              </a:rPr>
              <a:t>H32</a:t>
            </a:r>
            <a:r>
              <a:rPr lang="ja-JP" altLang="en-US" sz="1500" b="1" kern="100" dirty="0" err="1">
                <a:latin typeface="Meiryo UI" panose="020B0604030504040204" pitchFamily="50" charset="-128"/>
                <a:ea typeface="Meiryo UI" panose="020B0604030504040204" pitchFamily="50" charset="-128"/>
                <a:cs typeface="Meiryo UI" panose="020B0604030504040204" pitchFamily="50" charset="-128"/>
              </a:rPr>
              <a:t>ま</a:t>
            </a:r>
            <a:r>
              <a:rPr lang="ja-JP" altLang="ja-JP" sz="1500" b="1" kern="100" dirty="0" err="1">
                <a:latin typeface="Meiryo UI" panose="020B0604030504040204" pitchFamily="50" charset="-128"/>
                <a:ea typeface="Meiryo UI" panose="020B0604030504040204" pitchFamily="50" charset="-128"/>
                <a:cs typeface="Meiryo UI" panose="020B0604030504040204" pitchFamily="50" charset="-128"/>
              </a:rPr>
              <a:t>でに</a:t>
            </a:r>
            <a:r>
              <a:rPr lang="en-US" altLang="ja-JP" sz="1500" b="1" kern="100" dirty="0">
                <a:latin typeface="Meiryo UI" panose="020B0604030504040204" pitchFamily="50" charset="-128"/>
                <a:ea typeface="Meiryo UI" panose="020B0604030504040204" pitchFamily="50" charset="-128"/>
                <a:cs typeface="Meiryo UI" panose="020B0604030504040204" pitchFamily="50" charset="-128"/>
              </a:rPr>
              <a:t> 95</a:t>
            </a:r>
            <a:r>
              <a:rPr lang="en-US" altLang="ja-JP" sz="1500" b="1" kern="1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500" b="1" kern="100"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1500" b="1" kern="100" dirty="0" smtClean="0">
                <a:latin typeface="Meiryo UI" panose="020B0604030504040204" pitchFamily="50" charset="-128"/>
                <a:ea typeface="Meiryo UI" panose="020B0604030504040204" pitchFamily="50" charset="-128"/>
                <a:cs typeface="Meiryo UI" panose="020B0604030504040204" pitchFamily="50" charset="-128"/>
              </a:rPr>
              <a:t>H37</a:t>
            </a:r>
            <a:r>
              <a:rPr lang="ja-JP" altLang="en-US" sz="1500" b="1" kern="100" dirty="0" err="1">
                <a:latin typeface="Meiryo UI" panose="020B0604030504040204" pitchFamily="50" charset="-128"/>
                <a:ea typeface="Meiryo UI" panose="020B0604030504040204" pitchFamily="50" charset="-128"/>
                <a:cs typeface="Meiryo UI" panose="020B0604030504040204" pitchFamily="50" charset="-128"/>
              </a:rPr>
              <a:t>までに</a:t>
            </a:r>
            <a:r>
              <a:rPr lang="ja-JP" altLang="en-US" sz="1500" b="1" kern="100" dirty="0">
                <a:latin typeface="Meiryo UI" panose="020B0604030504040204" pitchFamily="50" charset="-128"/>
                <a:ea typeface="Meiryo UI" panose="020B0604030504040204" pitchFamily="50" charset="-128"/>
                <a:cs typeface="Meiryo UI" panose="020B0604030504040204" pitchFamily="50" charset="-128"/>
              </a:rPr>
              <a:t>概ね</a:t>
            </a:r>
            <a:r>
              <a:rPr lang="ja-JP" altLang="en-US" sz="1500" b="1" kern="100" dirty="0" smtClean="0">
                <a:latin typeface="Meiryo UI" panose="020B0604030504040204" pitchFamily="50" charset="-128"/>
                <a:ea typeface="Meiryo UI" panose="020B0604030504040204" pitchFamily="50" charset="-128"/>
                <a:cs typeface="Meiryo UI" panose="020B0604030504040204" pitchFamily="50" charset="-128"/>
              </a:rPr>
              <a:t>解消</a:t>
            </a:r>
            <a:endParaRPr lang="en-US" altLang="ja-JP" sz="1500" b="1" kern="100" dirty="0" smtClean="0">
              <a:latin typeface="Meiryo UI" panose="020B0604030504040204" pitchFamily="50" charset="-128"/>
              <a:ea typeface="Meiryo UI" panose="020B0604030504040204" pitchFamily="50" charset="-128"/>
              <a:cs typeface="Meiryo UI" panose="020B0604030504040204" pitchFamily="50" charset="-128"/>
            </a:endParaRPr>
          </a:p>
          <a:p>
            <a:pPr marR="152400">
              <a:lnSpc>
                <a:spcPts val="2200"/>
              </a:lnSpc>
              <a:spcAft>
                <a:spcPts val="0"/>
              </a:spcAft>
            </a:pPr>
            <a:r>
              <a:rPr lang="ja-JP" altLang="en-US" sz="1500" b="1" kern="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500" b="1" kern="100" dirty="0" smtClean="0">
                <a:latin typeface="Meiryo UI" panose="020B0604030504040204" pitchFamily="50" charset="-128"/>
                <a:ea typeface="Meiryo UI" panose="020B0604030504040204" pitchFamily="50" charset="-128"/>
                <a:cs typeface="Meiryo UI" panose="020B0604030504040204" pitchFamily="50" charset="-128"/>
              </a:rPr>
              <a:t>　府：</a:t>
            </a:r>
            <a:r>
              <a:rPr lang="en-US" altLang="ja-JP" sz="1500" b="1" kern="100" dirty="0" smtClean="0">
                <a:latin typeface="Meiryo UI" panose="020B0604030504040204" pitchFamily="50" charset="-128"/>
                <a:ea typeface="Meiryo UI" panose="020B0604030504040204" pitchFamily="50" charset="-128"/>
                <a:cs typeface="Meiryo UI" panose="020B0604030504040204" pitchFamily="50" charset="-128"/>
              </a:rPr>
              <a:t>H37</a:t>
            </a:r>
            <a:r>
              <a:rPr lang="ja-JP" altLang="en-US" sz="1500" b="1" kern="100" dirty="0" smtClean="0">
                <a:latin typeface="Meiryo UI" panose="020B0604030504040204" pitchFamily="50" charset="-128"/>
                <a:ea typeface="Meiryo UI" panose="020B0604030504040204" pitchFamily="50" charset="-128"/>
                <a:cs typeface="Meiryo UI" panose="020B0604030504040204" pitchFamily="50" charset="-128"/>
              </a:rPr>
              <a:t>までに </a:t>
            </a:r>
            <a:r>
              <a:rPr lang="en-US" altLang="ja-JP" sz="1500" b="1" kern="100" dirty="0" smtClean="0">
                <a:latin typeface="Meiryo UI" panose="020B0604030504040204" pitchFamily="50" charset="-128"/>
                <a:ea typeface="Meiryo UI" panose="020B0604030504040204" pitchFamily="50" charset="-128"/>
                <a:cs typeface="Meiryo UI" panose="020B0604030504040204" pitchFamily="50" charset="-128"/>
              </a:rPr>
              <a:t>95</a:t>
            </a:r>
            <a:r>
              <a:rPr lang="ja-JP" altLang="en-US" sz="1500" b="1" kern="100" dirty="0" smtClean="0">
                <a:latin typeface="Meiryo UI" panose="020B0604030504040204" pitchFamily="50" charset="-128"/>
                <a:ea typeface="Meiryo UI" panose="020B0604030504040204" pitchFamily="50" charset="-128"/>
                <a:cs typeface="Meiryo UI" panose="020B0604030504040204" pitchFamily="50" charset="-128"/>
              </a:rPr>
              <a:t>％</a:t>
            </a:r>
            <a:endParaRPr lang="ja-JP" altLang="ja-JP" sz="15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8" name="正方形/長方形 27"/>
          <p:cNvSpPr/>
          <p:nvPr/>
        </p:nvSpPr>
        <p:spPr>
          <a:xfrm>
            <a:off x="177800" y="2797594"/>
            <a:ext cx="4089400" cy="1832839"/>
          </a:xfrm>
          <a:prstGeom prst="rect">
            <a:avLst/>
          </a:prstGeom>
          <a:ln w="19050">
            <a:solidFill>
              <a:srgbClr val="0099FF"/>
            </a:solidFill>
          </a:ln>
        </p:spPr>
        <p:style>
          <a:lnRef idx="2">
            <a:schemeClr val="accent1"/>
          </a:lnRef>
          <a:fillRef idx="1">
            <a:schemeClr val="lt1"/>
          </a:fillRef>
          <a:effectRef idx="0">
            <a:schemeClr val="accent1"/>
          </a:effectRef>
          <a:fontRef idx="minor">
            <a:schemeClr val="dk1"/>
          </a:fontRef>
        </p:style>
        <p:txBody>
          <a:bodyPr rot="0" spcFirstLastPara="0" vert="horz" wrap="square" lIns="36000" tIns="36000" rIns="0" bIns="36000" numCol="1" spcCol="0" rtlCol="0" fromWordArt="0" anchor="t" anchorCtr="0" forceAA="0" compatLnSpc="1">
            <a:prstTxWarp prst="textNoShape">
              <a:avLst/>
            </a:prstTxWarp>
            <a:noAutofit/>
          </a:bodyPr>
          <a:lstStyle/>
          <a:p>
            <a:pPr marL="216000" marR="152400" indent="-216000">
              <a:lnSpc>
                <a:spcPts val="2200"/>
              </a:lnSpc>
              <a:spcAft>
                <a:spcPts val="0"/>
              </a:spcAft>
            </a:pPr>
            <a:r>
              <a:rPr lang="ja-JP" sz="1600" b="1" kern="0" dirty="0" smtClean="0">
                <a:effectLst/>
                <a:latin typeface="Meiryo UI" panose="020B0604030504040204" pitchFamily="50" charset="-128"/>
                <a:ea typeface="Meiryo UI" panose="020B0604030504040204" pitchFamily="50" charset="-128"/>
                <a:cs typeface="Meiryo UI" panose="020B0604030504040204" pitchFamily="50" charset="-128"/>
              </a:rPr>
              <a:t>②</a:t>
            </a:r>
            <a:r>
              <a:rPr lang="en-US" altLang="ja-JP" sz="1600" b="1" kern="0" dirty="0" smtClean="0">
                <a:effectLst/>
                <a:latin typeface="Meiryo UI" panose="020B0604030504040204" pitchFamily="50" charset="-128"/>
                <a:ea typeface="Meiryo UI" panose="020B0604030504040204" pitchFamily="50" charset="-128"/>
                <a:cs typeface="Meiryo UI" panose="020B0604030504040204" pitchFamily="50" charset="-128"/>
              </a:rPr>
              <a:t> </a:t>
            </a:r>
            <a:r>
              <a:rPr lang="ja-JP" sz="1600" b="1" kern="0" dirty="0" smtClean="0">
                <a:effectLst/>
                <a:latin typeface="Meiryo UI" panose="020B0604030504040204" pitchFamily="50" charset="-128"/>
                <a:ea typeface="Meiryo UI" panose="020B0604030504040204" pitchFamily="50" charset="-128"/>
                <a:cs typeface="Meiryo UI" panose="020B0604030504040204" pitchFamily="50" charset="-128"/>
              </a:rPr>
              <a:t>多数</a:t>
            </a:r>
            <a:r>
              <a:rPr lang="ja-JP" sz="1600" b="1" kern="0" dirty="0">
                <a:effectLst/>
                <a:latin typeface="Meiryo UI" panose="020B0604030504040204" pitchFamily="50" charset="-128"/>
                <a:ea typeface="Meiryo UI" panose="020B0604030504040204" pitchFamily="50" charset="-128"/>
                <a:cs typeface="Meiryo UI" panose="020B0604030504040204" pitchFamily="50" charset="-128"/>
              </a:rPr>
              <a:t>の者が利用</a:t>
            </a:r>
            <a:r>
              <a:rPr lang="ja-JP" sz="1600" b="1" kern="0" dirty="0" smtClean="0">
                <a:effectLst/>
                <a:latin typeface="Meiryo UI" panose="020B0604030504040204" pitchFamily="50" charset="-128"/>
                <a:ea typeface="Meiryo UI" panose="020B0604030504040204" pitchFamily="50" charset="-128"/>
                <a:cs typeface="Meiryo UI" panose="020B0604030504040204" pitchFamily="50" charset="-128"/>
              </a:rPr>
              <a:t>する建築物の耐震化率</a:t>
            </a:r>
            <a:r>
              <a:rPr lang="en-US" sz="1600" b="1" kern="0" dirty="0" smtClean="0">
                <a:effectLst/>
                <a:latin typeface="Meiryo UI" panose="020B0604030504040204" pitchFamily="50" charset="-128"/>
                <a:ea typeface="Meiryo UI" panose="020B0604030504040204" pitchFamily="50" charset="-128"/>
                <a:cs typeface="Meiryo UI" panose="020B0604030504040204" pitchFamily="50" charset="-128"/>
              </a:rPr>
              <a:t>:</a:t>
            </a:r>
          </a:p>
          <a:p>
            <a:pPr marL="216000" marR="152400" indent="-216000">
              <a:lnSpc>
                <a:spcPts val="2200"/>
              </a:lnSpc>
              <a:spcAft>
                <a:spcPts val="0"/>
              </a:spcAft>
            </a:pPr>
            <a:r>
              <a:rPr lang="ja-JP" altLang="en-US" sz="1600" b="1" kern="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600" b="1" kern="0" dirty="0" smtClean="0">
                <a:latin typeface="Meiryo UI" panose="020B0604030504040204" pitchFamily="50" charset="-128"/>
                <a:ea typeface="Meiryo UI" panose="020B0604030504040204" pitchFamily="50" charset="-128"/>
                <a:cs typeface="Meiryo UI" panose="020B0604030504040204" pitchFamily="50" charset="-128"/>
              </a:rPr>
              <a:t>国・府：</a:t>
            </a:r>
            <a:r>
              <a:rPr lang="ja-JP" sz="1600" b="1" kern="0" dirty="0" smtClean="0">
                <a:effectLst/>
                <a:latin typeface="Meiryo UI" panose="020B0604030504040204" pitchFamily="50" charset="-128"/>
                <a:ea typeface="Meiryo UI" panose="020B0604030504040204" pitchFamily="50" charset="-128"/>
                <a:cs typeface="Meiryo UI" panose="020B0604030504040204" pitchFamily="50" charset="-128"/>
              </a:rPr>
              <a:t>平成</a:t>
            </a:r>
            <a:r>
              <a:rPr lang="en-US" sz="1600" b="1" kern="0" dirty="0">
                <a:effectLst/>
                <a:latin typeface="Meiryo UI" panose="020B0604030504040204" pitchFamily="50" charset="-128"/>
                <a:ea typeface="Meiryo UI" panose="020B0604030504040204" pitchFamily="50" charset="-128"/>
                <a:cs typeface="Meiryo UI" panose="020B0604030504040204" pitchFamily="50" charset="-128"/>
              </a:rPr>
              <a:t>32</a:t>
            </a:r>
            <a:r>
              <a:rPr lang="ja-JP" sz="1600" b="1" kern="0" dirty="0" smtClean="0">
                <a:effectLst/>
                <a:latin typeface="Meiryo UI" panose="020B0604030504040204" pitchFamily="50" charset="-128"/>
                <a:ea typeface="Meiryo UI" panose="020B0604030504040204" pitchFamily="50" charset="-128"/>
                <a:cs typeface="Meiryo UI" panose="020B0604030504040204" pitchFamily="50" charset="-128"/>
              </a:rPr>
              <a:t>年までに</a:t>
            </a:r>
            <a:r>
              <a:rPr lang="en-US" sz="1600" b="1" kern="0" dirty="0" smtClean="0">
                <a:effectLst/>
                <a:latin typeface="Meiryo UI" panose="020B0604030504040204" pitchFamily="50" charset="-128"/>
                <a:ea typeface="Meiryo UI" panose="020B0604030504040204" pitchFamily="50" charset="-128"/>
                <a:cs typeface="Meiryo UI" panose="020B0604030504040204" pitchFamily="50" charset="-128"/>
              </a:rPr>
              <a:t>95%</a:t>
            </a:r>
            <a:endParaRPr lang="ja-JP" sz="1600" kern="100" dirty="0">
              <a:effectLst/>
              <a:latin typeface="Meiryo UI" panose="020B0604030504040204" pitchFamily="50" charset="-128"/>
              <a:ea typeface="Meiryo UI" panose="020B0604030504040204" pitchFamily="50" charset="-128"/>
              <a:cs typeface="Meiryo UI" panose="020B0604030504040204" pitchFamily="50" charset="-128"/>
            </a:endParaRPr>
          </a:p>
        </p:txBody>
      </p:sp>
      <p:sp>
        <p:nvSpPr>
          <p:cNvPr id="29" name="正方形/長方形 28"/>
          <p:cNvSpPr/>
          <p:nvPr/>
        </p:nvSpPr>
        <p:spPr>
          <a:xfrm>
            <a:off x="177800" y="1185912"/>
            <a:ext cx="2667331" cy="353060"/>
          </a:xfrm>
          <a:prstGeom prst="rect">
            <a:avLst/>
          </a:prstGeom>
          <a:solidFill>
            <a:srgbClr val="0099F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36000" tIns="36000" rIns="36000" bIns="36000" numCol="1" spcCol="0" rtlCol="0" fromWordArt="0" anchor="ctr" anchorCtr="0" forceAA="0" compatLnSpc="1">
            <a:prstTxWarp prst="textNoShape">
              <a:avLst/>
            </a:prstTxWarp>
            <a:noAutofit/>
          </a:bodyPr>
          <a:lstStyle/>
          <a:p>
            <a:pPr marR="152400">
              <a:lnSpc>
                <a:spcPts val="1800"/>
              </a:lnSpc>
              <a:spcAft>
                <a:spcPts val="0"/>
              </a:spcAft>
            </a:pPr>
            <a:r>
              <a:rPr lang="ja-JP" altLang="en-US" sz="1600" b="1" kern="100" dirty="0" smtClean="0">
                <a:effectLst/>
                <a:latin typeface="Meiryo UI" panose="020B0604030504040204" pitchFamily="50" charset="-128"/>
                <a:ea typeface="Meiryo UI" panose="020B0604030504040204" pitchFamily="50" charset="-128"/>
                <a:cs typeface="Meiryo UI" panose="020B0604030504040204" pitchFamily="50" charset="-128"/>
              </a:rPr>
              <a:t>　現在</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p:txBody>
      </p:sp>
      <p:sp>
        <p:nvSpPr>
          <p:cNvPr id="30" name="テキスト ボックス 29"/>
          <p:cNvSpPr txBox="1"/>
          <p:nvPr/>
        </p:nvSpPr>
        <p:spPr>
          <a:xfrm>
            <a:off x="543338" y="3472477"/>
            <a:ext cx="3604591" cy="1029236"/>
          </a:xfrm>
          <a:prstGeom prst="rect">
            <a:avLst/>
          </a:prstGeom>
          <a:noFill/>
          <a:ln w="19050">
            <a:solidFill>
              <a:srgbClr val="0099FF"/>
            </a:solidFill>
            <a:prstDash val="dash"/>
          </a:ln>
        </p:spPr>
        <p:txBody>
          <a:bodyPr wrap="square" lIns="36000" tIns="72000" rIns="36000" bIns="108000" rtlCol="0">
            <a:noAutofit/>
          </a:bodyPr>
          <a:lstStyle/>
          <a:p>
            <a:pPr>
              <a:lnSpc>
                <a:spcPts val="2200"/>
              </a:lnSpc>
            </a:pPr>
            <a:r>
              <a:rPr kumimoji="1"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②</a:t>
            </a:r>
            <a:r>
              <a:rPr kumimoji="1" lang="en-US" altLang="ja-JP" sz="1600" b="1" dirty="0" smtClean="0">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200" b="1" dirty="0" smtClean="0">
                <a:latin typeface="Meiryo UI" panose="020B0604030504040204" pitchFamily="50" charset="-128"/>
                <a:ea typeface="Meiryo UI" panose="020B0604030504040204" pitchFamily="50" charset="-128"/>
                <a:cs typeface="Meiryo UI" panose="020B0604030504040204" pitchFamily="50" charset="-128"/>
              </a:rPr>
              <a:t>1 </a:t>
            </a:r>
            <a:r>
              <a:rPr lang="ja-JP" altLang="en-US" sz="1600" b="1" kern="0" dirty="0" smtClean="0">
                <a:latin typeface="Meiryo UI" panose="020B0604030504040204" pitchFamily="50" charset="-128"/>
                <a:ea typeface="Meiryo UI" panose="020B0604030504040204" pitchFamily="50" charset="-128"/>
                <a:cs typeface="Meiryo UI" panose="020B0604030504040204" pitchFamily="50" charset="-128"/>
              </a:rPr>
              <a:t>大規模建築物</a:t>
            </a:r>
            <a:endParaRPr kumimoji="1" lang="en-US" altLang="ja-JP" sz="1600" b="1"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200"/>
              </a:lnSpc>
            </a:pPr>
            <a:r>
              <a:rPr lang="ja-JP" altLang="en-US" sz="16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　国：</a:t>
            </a:r>
            <a:r>
              <a:rPr lang="ja-JP" altLang="en-US" sz="1600" b="1" u="sng" dirty="0" smtClean="0">
                <a:latin typeface="Meiryo UI" panose="020B0604030504040204" pitchFamily="50" charset="-128"/>
                <a:ea typeface="Meiryo UI" panose="020B0604030504040204" pitchFamily="50" charset="-128"/>
                <a:cs typeface="Meiryo UI" panose="020B0604030504040204" pitchFamily="50" charset="-128"/>
              </a:rPr>
              <a:t>目標設定なし</a:t>
            </a:r>
            <a:endParaRPr lang="en-US" altLang="ja-JP" sz="1600" b="1" u="sng"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200"/>
              </a:lnSpc>
            </a:pPr>
            <a:r>
              <a:rPr lang="ja-JP" altLang="en-US" sz="16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府</a:t>
            </a:r>
            <a:r>
              <a:rPr lang="ja-JP" altLang="en-US" sz="1600" b="1" dirty="0">
                <a:latin typeface="Meiryo UI" panose="020B0604030504040204" pitchFamily="50" charset="-128"/>
                <a:ea typeface="Meiryo UI" panose="020B0604030504040204" pitchFamily="50" charset="-128"/>
                <a:cs typeface="Meiryo UI" panose="020B0604030504040204" pitchFamily="50" charset="-128"/>
              </a:rPr>
              <a:t>：</a:t>
            </a:r>
            <a:r>
              <a:rPr lang="ja-JP" altLang="en-US" sz="1600" b="1" u="sng" dirty="0">
                <a:latin typeface="Meiryo UI" panose="020B0604030504040204" pitchFamily="50" charset="-128"/>
                <a:ea typeface="Meiryo UI" panose="020B0604030504040204" pitchFamily="50" charset="-128"/>
                <a:cs typeface="Meiryo UI" panose="020B0604030504040204" pitchFamily="50" charset="-128"/>
              </a:rPr>
              <a:t>目標設定なし</a:t>
            </a:r>
          </a:p>
          <a:p>
            <a:pPr>
              <a:lnSpc>
                <a:spcPts val="2200"/>
              </a:lnSpc>
            </a:pPr>
            <a:endParaRPr kumimoji="1" lang="ja-JP" altLang="en-US" sz="1600" b="1" u="sng"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1" name="正方形/長方形 30"/>
          <p:cNvSpPr/>
          <p:nvPr/>
        </p:nvSpPr>
        <p:spPr>
          <a:xfrm>
            <a:off x="177800" y="4937904"/>
            <a:ext cx="4089400" cy="1278319"/>
          </a:xfrm>
          <a:prstGeom prst="rect">
            <a:avLst/>
          </a:prstGeom>
          <a:solidFill>
            <a:schemeClr val="accent1">
              <a:lumMod val="90000"/>
            </a:schemeClr>
          </a:solidFill>
          <a:ln w="19050" cmpd="sng">
            <a:solidFill>
              <a:srgbClr val="0099FF"/>
            </a:solidFill>
          </a:ln>
        </p:spPr>
        <p:style>
          <a:lnRef idx="2">
            <a:schemeClr val="accent1"/>
          </a:lnRef>
          <a:fillRef idx="1">
            <a:schemeClr val="lt1"/>
          </a:fillRef>
          <a:effectRef idx="0">
            <a:schemeClr val="accent1"/>
          </a:effectRef>
          <a:fontRef idx="minor">
            <a:schemeClr val="dk1"/>
          </a:fontRef>
        </p:style>
        <p:txBody>
          <a:bodyPr rot="0" spcFirstLastPara="0" vert="horz" wrap="square" lIns="36000" tIns="36000" rIns="0" bIns="36000" numCol="1" spcCol="0" rtlCol="0" fromWordArt="0" anchor="t" anchorCtr="0" forceAA="0" compatLnSpc="1">
            <a:prstTxWarp prst="textNoShape">
              <a:avLst/>
            </a:prstTxWarp>
            <a:noAutofit/>
          </a:bodyPr>
          <a:lstStyle/>
          <a:p>
            <a:pPr marL="216000" marR="152400" indent="-216000">
              <a:lnSpc>
                <a:spcPts val="2200"/>
              </a:lnSpc>
              <a:spcAft>
                <a:spcPts val="0"/>
              </a:spcAft>
            </a:pPr>
            <a:r>
              <a:rPr lang="ja-JP" altLang="en-US" sz="1600" b="1" kern="0" dirty="0" smtClean="0">
                <a:latin typeface="Meiryo UI" panose="020B0604030504040204" pitchFamily="50" charset="-128"/>
                <a:ea typeface="Meiryo UI" panose="020B0604030504040204" pitchFamily="50" charset="-128"/>
                <a:cs typeface="Meiryo UI" panose="020B0604030504040204" pitchFamily="50" charset="-128"/>
              </a:rPr>
              <a:t>③ 広域</a:t>
            </a:r>
            <a:r>
              <a:rPr lang="ja-JP" altLang="en-US" sz="1600" b="1" kern="0" dirty="0">
                <a:latin typeface="Meiryo UI" panose="020B0604030504040204" pitchFamily="50" charset="-128"/>
                <a:ea typeface="Meiryo UI" panose="020B0604030504040204" pitchFamily="50" charset="-128"/>
                <a:cs typeface="Meiryo UI" panose="020B0604030504040204" pitchFamily="50" charset="-128"/>
              </a:rPr>
              <a:t>緊急交通路沿道</a:t>
            </a:r>
            <a:r>
              <a:rPr lang="ja-JP" altLang="en-US" sz="1600" b="1" kern="0" dirty="0" smtClean="0">
                <a:latin typeface="Meiryo UI" panose="020B0604030504040204" pitchFamily="50" charset="-128"/>
                <a:ea typeface="Meiryo UI" panose="020B0604030504040204" pitchFamily="50" charset="-128"/>
                <a:cs typeface="Meiryo UI" panose="020B0604030504040204" pitchFamily="50" charset="-128"/>
              </a:rPr>
              <a:t>建築物</a:t>
            </a:r>
            <a:endParaRPr lang="en-US" altLang="ja-JP" sz="1600" b="1" kern="0" dirty="0" smtClean="0">
              <a:latin typeface="Meiryo UI" panose="020B0604030504040204" pitchFamily="50" charset="-128"/>
              <a:ea typeface="Meiryo UI" panose="020B0604030504040204" pitchFamily="50" charset="-128"/>
              <a:cs typeface="Meiryo UI" panose="020B0604030504040204" pitchFamily="50" charset="-128"/>
            </a:endParaRPr>
          </a:p>
          <a:p>
            <a:pPr marL="216000" marR="152400" indent="-216000">
              <a:lnSpc>
                <a:spcPts val="2200"/>
              </a:lnSpc>
              <a:spcAft>
                <a:spcPts val="0"/>
              </a:spcAft>
            </a:pPr>
            <a:r>
              <a:rPr lang="ja-JP" altLang="en-US" sz="1600" b="1" kern="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国：</a:t>
            </a:r>
            <a:r>
              <a:rPr lang="ja-JP" altLang="en-US" sz="1600" b="1" u="sng" kern="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目標設定なし</a:t>
            </a:r>
            <a:endParaRPr lang="en-US" altLang="ja-JP" sz="1600" b="1" u="sng" kern="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216000" marR="152400" indent="-216000">
              <a:lnSpc>
                <a:spcPts val="2200"/>
              </a:lnSpc>
              <a:spcAft>
                <a:spcPts val="0"/>
              </a:spcAft>
            </a:pPr>
            <a:r>
              <a:rPr lang="ja-JP" altLang="en-US" sz="1600" b="1" kern="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b="1" kern="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府：</a:t>
            </a:r>
            <a:r>
              <a:rPr lang="ja-JP" altLang="en-US" sz="1600" b="1" u="sng" kern="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平成</a:t>
            </a:r>
            <a:r>
              <a:rPr lang="en-US" altLang="ja-JP" sz="1600" b="1" u="sng" kern="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30</a:t>
            </a:r>
            <a:r>
              <a:rPr lang="ja-JP" altLang="en-US" sz="1600" b="1" u="sng" kern="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年度までに、全ての対象</a:t>
            </a:r>
            <a:endParaRPr lang="en-US" altLang="ja-JP" sz="1600" b="1" u="sng" kern="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216000" marR="152400" indent="-216000">
              <a:lnSpc>
                <a:spcPts val="2200"/>
              </a:lnSpc>
              <a:spcAft>
                <a:spcPts val="0"/>
              </a:spcAft>
            </a:pPr>
            <a:r>
              <a:rPr lang="ja-JP" altLang="en-US" sz="1600" b="1" kern="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b="1" kern="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b="1" u="sng" kern="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建築物の耐震化を目指す</a:t>
            </a:r>
            <a:endParaRPr lang="en-US" sz="1600" b="1" u="sng" kern="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p:txBody>
      </p:sp>
      <p:sp>
        <p:nvSpPr>
          <p:cNvPr id="32" name="正方形/長方形 31"/>
          <p:cNvSpPr/>
          <p:nvPr/>
        </p:nvSpPr>
        <p:spPr>
          <a:xfrm>
            <a:off x="4826000" y="1626860"/>
            <a:ext cx="4089400" cy="960743"/>
          </a:xfrm>
          <a:prstGeom prst="rect">
            <a:avLst/>
          </a:prstGeom>
          <a:ln w="19050">
            <a:solidFill>
              <a:srgbClr val="0099FF"/>
            </a:solidFill>
          </a:ln>
        </p:spPr>
        <p:style>
          <a:lnRef idx="2">
            <a:schemeClr val="accent1"/>
          </a:lnRef>
          <a:fillRef idx="1">
            <a:schemeClr val="lt1"/>
          </a:fillRef>
          <a:effectRef idx="0">
            <a:schemeClr val="accent1"/>
          </a:effectRef>
          <a:fontRef idx="minor">
            <a:schemeClr val="dk1"/>
          </a:fontRef>
        </p:style>
        <p:txBody>
          <a:bodyPr rot="0" spcFirstLastPara="0" vert="horz" wrap="square" lIns="36000" tIns="36000" rIns="0" bIns="36000" numCol="1" spcCol="0" rtlCol="0" fromWordArt="0" anchor="t" anchorCtr="0" forceAA="0" compatLnSpc="1">
            <a:prstTxWarp prst="textNoShape">
              <a:avLst/>
            </a:prstTxWarp>
            <a:noAutofit/>
          </a:bodyPr>
          <a:lstStyle/>
          <a:p>
            <a:pPr marR="152400">
              <a:lnSpc>
                <a:spcPts val="2200"/>
              </a:lnSpc>
              <a:spcAft>
                <a:spcPts val="0"/>
              </a:spcAft>
            </a:pPr>
            <a:r>
              <a:rPr lang="ja-JP" sz="1600" b="1" kern="100" dirty="0" smtClean="0">
                <a:effectLst/>
                <a:latin typeface="Meiryo UI" panose="020B0604030504040204" pitchFamily="50" charset="-128"/>
                <a:ea typeface="Meiryo UI" panose="020B0604030504040204" pitchFamily="50" charset="-128"/>
                <a:cs typeface="Meiryo UI" panose="020B0604030504040204" pitchFamily="50" charset="-128"/>
              </a:rPr>
              <a:t>①</a:t>
            </a:r>
            <a:r>
              <a:rPr lang="en-US" altLang="ja-JP" sz="1600" b="1" kern="100" dirty="0" smtClean="0">
                <a:effectLst/>
                <a:latin typeface="Meiryo UI" panose="020B0604030504040204" pitchFamily="50" charset="-128"/>
                <a:ea typeface="Meiryo UI" panose="020B0604030504040204" pitchFamily="50" charset="-128"/>
                <a:cs typeface="Meiryo UI" panose="020B0604030504040204" pitchFamily="50" charset="-128"/>
              </a:rPr>
              <a:t> </a:t>
            </a:r>
            <a:r>
              <a:rPr lang="ja-JP" sz="1600" b="1" kern="100" dirty="0" smtClean="0">
                <a:effectLst/>
                <a:latin typeface="Meiryo UI" panose="020B0604030504040204" pitchFamily="50" charset="-128"/>
                <a:ea typeface="Meiryo UI" panose="020B0604030504040204" pitchFamily="50" charset="-128"/>
                <a:cs typeface="Meiryo UI" panose="020B0604030504040204" pitchFamily="50" charset="-128"/>
              </a:rPr>
              <a:t>住宅</a:t>
            </a:r>
            <a:r>
              <a:rPr lang="ja-JP" sz="1600" b="1" kern="100" dirty="0">
                <a:effectLst/>
                <a:latin typeface="Meiryo UI" panose="020B0604030504040204" pitchFamily="50" charset="-128"/>
                <a:ea typeface="Meiryo UI" panose="020B0604030504040204" pitchFamily="50" charset="-128"/>
                <a:cs typeface="Meiryo UI" panose="020B0604030504040204" pitchFamily="50" charset="-128"/>
              </a:rPr>
              <a:t>の</a:t>
            </a:r>
            <a:r>
              <a:rPr lang="ja-JP" sz="1600" b="1" kern="100" dirty="0" smtClean="0">
                <a:effectLst/>
                <a:latin typeface="Meiryo UI" panose="020B0604030504040204" pitchFamily="50" charset="-128"/>
                <a:ea typeface="Meiryo UI" panose="020B0604030504040204" pitchFamily="50" charset="-128"/>
                <a:cs typeface="Meiryo UI" panose="020B0604030504040204" pitchFamily="50" charset="-128"/>
              </a:rPr>
              <a:t>耐震化率</a:t>
            </a:r>
            <a:endParaRPr lang="en-US" altLang="ja-JP" sz="1600" b="1"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marR="152400">
              <a:lnSpc>
                <a:spcPts val="2200"/>
              </a:lnSpc>
              <a:spcAft>
                <a:spcPts val="0"/>
              </a:spcAft>
            </a:pPr>
            <a:r>
              <a:rPr lang="ja-JP" altLang="en-US" sz="1500" b="1" kern="100" dirty="0" smtClean="0">
                <a:latin typeface="Meiryo UI" panose="020B0604030504040204" pitchFamily="50" charset="-128"/>
                <a:ea typeface="Meiryo UI" panose="020B0604030504040204" pitchFamily="50" charset="-128"/>
                <a:cs typeface="Meiryo UI" panose="020B0604030504040204" pitchFamily="50" charset="-128"/>
              </a:rPr>
              <a:t>　　国：</a:t>
            </a:r>
            <a:r>
              <a:rPr lang="en-US" altLang="ja-JP" sz="1500" b="1" kern="100" dirty="0" smtClean="0">
                <a:latin typeface="Meiryo UI" panose="020B0604030504040204" pitchFamily="50" charset="-128"/>
                <a:ea typeface="Meiryo UI" panose="020B0604030504040204" pitchFamily="50" charset="-128"/>
                <a:cs typeface="Meiryo UI" panose="020B0604030504040204" pitchFamily="50" charset="-128"/>
              </a:rPr>
              <a:t>H32</a:t>
            </a:r>
            <a:r>
              <a:rPr lang="ja-JP" altLang="en-US" sz="1500" b="1" kern="100" dirty="0" err="1" smtClean="0">
                <a:latin typeface="Meiryo UI" panose="020B0604030504040204" pitchFamily="50" charset="-128"/>
                <a:ea typeface="Meiryo UI" panose="020B0604030504040204" pitchFamily="50" charset="-128"/>
                <a:cs typeface="Meiryo UI" panose="020B0604030504040204" pitchFamily="50" charset="-128"/>
              </a:rPr>
              <a:t>ま</a:t>
            </a:r>
            <a:r>
              <a:rPr lang="ja-JP" sz="1500" b="1" kern="100" dirty="0" err="1" smtClean="0">
                <a:effectLst/>
                <a:latin typeface="Meiryo UI" panose="020B0604030504040204" pitchFamily="50" charset="-128"/>
                <a:ea typeface="Meiryo UI" panose="020B0604030504040204" pitchFamily="50" charset="-128"/>
                <a:cs typeface="Meiryo UI" panose="020B0604030504040204" pitchFamily="50" charset="-128"/>
              </a:rPr>
              <a:t>でに</a:t>
            </a:r>
            <a:r>
              <a:rPr lang="en-US" altLang="ja-JP" sz="1500" b="1" kern="100" dirty="0" smtClean="0">
                <a:effectLst/>
                <a:latin typeface="Meiryo UI" panose="020B0604030504040204" pitchFamily="50" charset="-128"/>
                <a:ea typeface="Meiryo UI" panose="020B0604030504040204" pitchFamily="50" charset="-128"/>
                <a:cs typeface="Meiryo UI" panose="020B0604030504040204" pitchFamily="50" charset="-128"/>
              </a:rPr>
              <a:t> </a:t>
            </a:r>
            <a:r>
              <a:rPr lang="en-US" sz="1500" b="1" kern="100" dirty="0" smtClean="0">
                <a:effectLst/>
                <a:latin typeface="Meiryo UI" panose="020B0604030504040204" pitchFamily="50" charset="-128"/>
                <a:ea typeface="Meiryo UI" panose="020B0604030504040204" pitchFamily="50" charset="-128"/>
                <a:cs typeface="Meiryo UI" panose="020B0604030504040204" pitchFamily="50" charset="-128"/>
              </a:rPr>
              <a:t>95%</a:t>
            </a:r>
            <a:r>
              <a:rPr lang="ja-JP" altLang="en-US" sz="1500" b="1" kern="100" dirty="0" smtClean="0">
                <a:effectLst/>
                <a:latin typeface="Meiryo UI" panose="020B0604030504040204" pitchFamily="50" charset="-128"/>
                <a:ea typeface="Meiryo UI" panose="020B0604030504040204" pitchFamily="50" charset="-128"/>
                <a:cs typeface="Meiryo UI" panose="020B0604030504040204" pitchFamily="50" charset="-128"/>
              </a:rPr>
              <a:t>　</a:t>
            </a:r>
            <a:r>
              <a:rPr lang="en-US" altLang="ja-JP" sz="1500" b="1" kern="100" dirty="0" smtClean="0">
                <a:latin typeface="Meiryo UI" panose="020B0604030504040204" pitchFamily="50" charset="-128"/>
                <a:ea typeface="Meiryo UI" panose="020B0604030504040204" pitchFamily="50" charset="-128"/>
                <a:cs typeface="Meiryo UI" panose="020B0604030504040204" pitchFamily="50" charset="-128"/>
              </a:rPr>
              <a:t>H37</a:t>
            </a:r>
            <a:r>
              <a:rPr lang="ja-JP" altLang="en-US" sz="1500" b="1" kern="100" dirty="0" err="1" smtClean="0">
                <a:latin typeface="Meiryo UI" panose="020B0604030504040204" pitchFamily="50" charset="-128"/>
                <a:ea typeface="Meiryo UI" panose="020B0604030504040204" pitchFamily="50" charset="-128"/>
                <a:cs typeface="Meiryo UI" panose="020B0604030504040204" pitchFamily="50" charset="-128"/>
              </a:rPr>
              <a:t>までに</a:t>
            </a:r>
            <a:r>
              <a:rPr lang="ja-JP" altLang="en-US" sz="1500" b="1" kern="100" dirty="0" smtClean="0">
                <a:latin typeface="Meiryo UI" panose="020B0604030504040204" pitchFamily="50" charset="-128"/>
                <a:ea typeface="Meiryo UI" panose="020B0604030504040204" pitchFamily="50" charset="-128"/>
                <a:cs typeface="Meiryo UI" panose="020B0604030504040204" pitchFamily="50" charset="-128"/>
              </a:rPr>
              <a:t>概ね解消</a:t>
            </a:r>
            <a:endParaRPr lang="en-US" altLang="ja-JP" sz="1500" b="1" kern="100" dirty="0" smtClean="0">
              <a:latin typeface="Meiryo UI" panose="020B0604030504040204" pitchFamily="50" charset="-128"/>
              <a:ea typeface="Meiryo UI" panose="020B0604030504040204" pitchFamily="50" charset="-128"/>
              <a:cs typeface="Meiryo UI" panose="020B0604030504040204" pitchFamily="50" charset="-128"/>
            </a:endParaRPr>
          </a:p>
          <a:p>
            <a:pPr marR="152400">
              <a:lnSpc>
                <a:spcPts val="2200"/>
              </a:lnSpc>
              <a:spcAft>
                <a:spcPts val="0"/>
              </a:spcAft>
            </a:pPr>
            <a:r>
              <a:rPr lang="ja-JP" altLang="en-US" sz="1500" b="1" kern="100" dirty="0">
                <a:latin typeface="Meiryo UI" panose="020B0604030504040204" pitchFamily="50" charset="-128"/>
                <a:ea typeface="Meiryo UI" panose="020B0604030504040204" pitchFamily="50" charset="-128"/>
                <a:cs typeface="Meiryo UI" panose="020B0604030504040204" pitchFamily="50" charset="-128"/>
              </a:rPr>
              <a:t>　　府：</a:t>
            </a:r>
            <a:r>
              <a:rPr lang="en-US" altLang="ja-JP" sz="1500" b="1" kern="100" dirty="0">
                <a:latin typeface="Meiryo UI" panose="020B0604030504040204" pitchFamily="50" charset="-128"/>
                <a:ea typeface="Meiryo UI" panose="020B0604030504040204" pitchFamily="50" charset="-128"/>
                <a:cs typeface="Meiryo UI" panose="020B0604030504040204" pitchFamily="50" charset="-128"/>
              </a:rPr>
              <a:t>H37</a:t>
            </a:r>
            <a:r>
              <a:rPr lang="ja-JP" altLang="en-US" sz="1500" b="1" kern="100" dirty="0">
                <a:latin typeface="Meiryo UI" panose="020B0604030504040204" pitchFamily="50" charset="-128"/>
                <a:ea typeface="Meiryo UI" panose="020B0604030504040204" pitchFamily="50" charset="-128"/>
                <a:cs typeface="Meiryo UI" panose="020B0604030504040204" pitchFamily="50" charset="-128"/>
              </a:rPr>
              <a:t>までに </a:t>
            </a:r>
            <a:r>
              <a:rPr lang="en-US" altLang="ja-JP" sz="1500" b="1" kern="100" dirty="0">
                <a:latin typeface="Meiryo UI" panose="020B0604030504040204" pitchFamily="50" charset="-128"/>
                <a:ea typeface="Meiryo UI" panose="020B0604030504040204" pitchFamily="50" charset="-128"/>
                <a:cs typeface="Meiryo UI" panose="020B0604030504040204" pitchFamily="50" charset="-128"/>
              </a:rPr>
              <a:t>95</a:t>
            </a:r>
            <a:r>
              <a:rPr lang="ja-JP" altLang="en-US" sz="1500" b="1" kern="100" dirty="0" smtClean="0">
                <a:latin typeface="Meiryo UI" panose="020B0604030504040204" pitchFamily="50" charset="-128"/>
                <a:ea typeface="Meiryo UI" panose="020B0604030504040204" pitchFamily="50" charset="-128"/>
                <a:cs typeface="Meiryo UI" panose="020B0604030504040204" pitchFamily="50" charset="-128"/>
              </a:rPr>
              <a:t>％</a:t>
            </a:r>
            <a:endParaRPr lang="ja-JP" altLang="ja-JP" sz="15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3" name="正方形/長方形 32"/>
          <p:cNvSpPr/>
          <p:nvPr/>
        </p:nvSpPr>
        <p:spPr>
          <a:xfrm>
            <a:off x="4826000" y="2825223"/>
            <a:ext cx="4089400" cy="1805209"/>
          </a:xfrm>
          <a:prstGeom prst="rect">
            <a:avLst/>
          </a:prstGeom>
          <a:ln w="19050">
            <a:solidFill>
              <a:srgbClr val="0099FF"/>
            </a:solidFill>
          </a:ln>
        </p:spPr>
        <p:style>
          <a:lnRef idx="2">
            <a:schemeClr val="accent1"/>
          </a:lnRef>
          <a:fillRef idx="1">
            <a:schemeClr val="lt1"/>
          </a:fillRef>
          <a:effectRef idx="0">
            <a:schemeClr val="accent1"/>
          </a:effectRef>
          <a:fontRef idx="minor">
            <a:schemeClr val="dk1"/>
          </a:fontRef>
        </p:style>
        <p:txBody>
          <a:bodyPr rot="0" spcFirstLastPara="0" vert="horz" wrap="square" lIns="36000" tIns="36000" rIns="0" bIns="36000" numCol="1" spcCol="0" rtlCol="0" fromWordArt="0" anchor="t" anchorCtr="0" forceAA="0" compatLnSpc="1">
            <a:prstTxWarp prst="textNoShape">
              <a:avLst/>
            </a:prstTxWarp>
            <a:noAutofit/>
          </a:bodyPr>
          <a:lstStyle/>
          <a:p>
            <a:pPr marL="216000" marR="152400" indent="-216000">
              <a:lnSpc>
                <a:spcPts val="2200"/>
              </a:lnSpc>
              <a:spcAft>
                <a:spcPts val="0"/>
              </a:spcAft>
            </a:pPr>
            <a:r>
              <a:rPr lang="ja-JP" sz="1600" b="1" kern="0" dirty="0" smtClean="0">
                <a:effectLst/>
                <a:latin typeface="Meiryo UI" panose="020B0604030504040204" pitchFamily="50" charset="-128"/>
                <a:ea typeface="Meiryo UI" panose="020B0604030504040204" pitchFamily="50" charset="-128"/>
                <a:cs typeface="Meiryo UI" panose="020B0604030504040204" pitchFamily="50" charset="-128"/>
              </a:rPr>
              <a:t>②</a:t>
            </a:r>
            <a:r>
              <a:rPr lang="en-US" altLang="ja-JP" sz="1600" b="1" kern="0" dirty="0" smtClean="0">
                <a:effectLst/>
                <a:latin typeface="Meiryo UI" panose="020B0604030504040204" pitchFamily="50" charset="-128"/>
                <a:ea typeface="Meiryo UI" panose="020B0604030504040204" pitchFamily="50" charset="-128"/>
                <a:cs typeface="Meiryo UI" panose="020B0604030504040204" pitchFamily="50" charset="-128"/>
              </a:rPr>
              <a:t> </a:t>
            </a:r>
            <a:r>
              <a:rPr lang="ja-JP" sz="1600" b="1" kern="0" dirty="0" smtClean="0">
                <a:effectLst/>
                <a:latin typeface="Meiryo UI" panose="020B0604030504040204" pitchFamily="50" charset="-128"/>
                <a:ea typeface="Meiryo UI" panose="020B0604030504040204" pitchFamily="50" charset="-128"/>
                <a:cs typeface="Meiryo UI" panose="020B0604030504040204" pitchFamily="50" charset="-128"/>
              </a:rPr>
              <a:t>多数</a:t>
            </a:r>
            <a:r>
              <a:rPr lang="ja-JP" sz="1600" b="1" kern="0" dirty="0">
                <a:effectLst/>
                <a:latin typeface="Meiryo UI" panose="020B0604030504040204" pitchFamily="50" charset="-128"/>
                <a:ea typeface="Meiryo UI" panose="020B0604030504040204" pitchFamily="50" charset="-128"/>
                <a:cs typeface="Meiryo UI" panose="020B0604030504040204" pitchFamily="50" charset="-128"/>
              </a:rPr>
              <a:t>の者が利用</a:t>
            </a:r>
            <a:r>
              <a:rPr lang="ja-JP" sz="1600" b="1" kern="0" dirty="0" smtClean="0">
                <a:effectLst/>
                <a:latin typeface="Meiryo UI" panose="020B0604030504040204" pitchFamily="50" charset="-128"/>
                <a:ea typeface="Meiryo UI" panose="020B0604030504040204" pitchFamily="50" charset="-128"/>
                <a:cs typeface="Meiryo UI" panose="020B0604030504040204" pitchFamily="50" charset="-128"/>
              </a:rPr>
              <a:t>する建築物の耐震化率</a:t>
            </a:r>
            <a:r>
              <a:rPr lang="ja-JP" altLang="en-US" sz="1600" b="1" kern="0" dirty="0" smtClean="0">
                <a:latin typeface="Meiryo UI" panose="020B0604030504040204" pitchFamily="50" charset="-128"/>
                <a:ea typeface="Meiryo UI" panose="020B0604030504040204" pitchFamily="50" charset="-128"/>
                <a:cs typeface="Meiryo UI" panose="020B0604030504040204" pitchFamily="50" charset="-128"/>
              </a:rPr>
              <a:t> </a:t>
            </a:r>
            <a:r>
              <a:rPr lang="en-US" sz="1600" b="1" kern="0" dirty="0" smtClean="0">
                <a:effectLst/>
                <a:latin typeface="Meiryo UI" panose="020B0604030504040204" pitchFamily="50" charset="-128"/>
                <a:ea typeface="Meiryo UI" panose="020B0604030504040204" pitchFamily="50" charset="-128"/>
                <a:cs typeface="Meiryo UI" panose="020B0604030504040204" pitchFamily="50" charset="-128"/>
              </a:rPr>
              <a:t>:</a:t>
            </a:r>
          </a:p>
          <a:p>
            <a:pPr marL="216000" marR="152400" indent="-216000">
              <a:lnSpc>
                <a:spcPts val="2200"/>
              </a:lnSpc>
              <a:spcAft>
                <a:spcPts val="0"/>
              </a:spcAft>
            </a:pPr>
            <a:r>
              <a:rPr lang="ja-JP" altLang="en-US" sz="1600" b="1" kern="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600" b="1" kern="0" dirty="0" smtClean="0">
                <a:latin typeface="Meiryo UI" panose="020B0604030504040204" pitchFamily="50" charset="-128"/>
                <a:ea typeface="Meiryo UI" panose="020B0604030504040204" pitchFamily="50" charset="-128"/>
                <a:cs typeface="Meiryo UI" panose="020B0604030504040204" pitchFamily="50" charset="-128"/>
              </a:rPr>
              <a:t>国・府：</a:t>
            </a:r>
            <a:r>
              <a:rPr lang="ja-JP" sz="1600" b="1" kern="0" dirty="0" smtClean="0">
                <a:effectLst/>
                <a:latin typeface="Meiryo UI" panose="020B0604030504040204" pitchFamily="50" charset="-128"/>
                <a:ea typeface="Meiryo UI" panose="020B0604030504040204" pitchFamily="50" charset="-128"/>
                <a:cs typeface="Meiryo UI" panose="020B0604030504040204" pitchFamily="50" charset="-128"/>
              </a:rPr>
              <a:t>平成</a:t>
            </a:r>
            <a:r>
              <a:rPr lang="en-US" sz="1600" b="1" kern="0" dirty="0">
                <a:effectLst/>
                <a:latin typeface="Meiryo UI" panose="020B0604030504040204" pitchFamily="50" charset="-128"/>
                <a:ea typeface="Meiryo UI" panose="020B0604030504040204" pitchFamily="50" charset="-128"/>
                <a:cs typeface="Meiryo UI" panose="020B0604030504040204" pitchFamily="50" charset="-128"/>
              </a:rPr>
              <a:t>32</a:t>
            </a:r>
            <a:r>
              <a:rPr lang="ja-JP" sz="1600" b="1" kern="0" dirty="0" smtClean="0">
                <a:effectLst/>
                <a:latin typeface="Meiryo UI" panose="020B0604030504040204" pitchFamily="50" charset="-128"/>
                <a:ea typeface="Meiryo UI" panose="020B0604030504040204" pitchFamily="50" charset="-128"/>
                <a:cs typeface="Meiryo UI" panose="020B0604030504040204" pitchFamily="50" charset="-128"/>
              </a:rPr>
              <a:t>年までに</a:t>
            </a:r>
            <a:r>
              <a:rPr lang="en-US" sz="1600" b="1" kern="0" dirty="0" smtClean="0">
                <a:effectLst/>
                <a:latin typeface="Meiryo UI" panose="020B0604030504040204" pitchFamily="50" charset="-128"/>
                <a:ea typeface="Meiryo UI" panose="020B0604030504040204" pitchFamily="50" charset="-128"/>
                <a:cs typeface="Meiryo UI" panose="020B0604030504040204" pitchFamily="50" charset="-128"/>
              </a:rPr>
              <a:t>95%</a:t>
            </a:r>
            <a:endParaRPr lang="ja-JP" sz="1600" kern="100" dirty="0">
              <a:effectLst/>
              <a:latin typeface="Meiryo UI" panose="020B0604030504040204" pitchFamily="50" charset="-128"/>
              <a:ea typeface="Meiryo UI" panose="020B0604030504040204" pitchFamily="50" charset="-128"/>
              <a:cs typeface="Meiryo UI" panose="020B0604030504040204" pitchFamily="50" charset="-128"/>
            </a:endParaRPr>
          </a:p>
        </p:txBody>
      </p:sp>
      <p:sp>
        <p:nvSpPr>
          <p:cNvPr id="34" name="テキスト ボックス 33"/>
          <p:cNvSpPr txBox="1"/>
          <p:nvPr/>
        </p:nvSpPr>
        <p:spPr>
          <a:xfrm>
            <a:off x="5075583" y="3500106"/>
            <a:ext cx="3684103" cy="1001607"/>
          </a:xfrm>
          <a:prstGeom prst="rect">
            <a:avLst/>
          </a:prstGeom>
          <a:noFill/>
          <a:ln w="19050">
            <a:solidFill>
              <a:srgbClr val="0099FF"/>
            </a:solidFill>
          </a:ln>
        </p:spPr>
        <p:txBody>
          <a:bodyPr wrap="square" rIns="0" bIns="108000" rtlCol="0">
            <a:spAutoFit/>
          </a:bodyPr>
          <a:lstStyle/>
          <a:p>
            <a:pPr>
              <a:lnSpc>
                <a:spcPts val="2200"/>
              </a:lnSpc>
            </a:pPr>
            <a:r>
              <a:rPr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③</a:t>
            </a:r>
            <a:r>
              <a:rPr lang="en-US" altLang="ja-JP" sz="1600" b="1" dirty="0" smtClean="0">
                <a:latin typeface="Meiryo UI" panose="020B0604030504040204" pitchFamily="50" charset="-128"/>
                <a:ea typeface="Meiryo UI" panose="020B0604030504040204" pitchFamily="50" charset="-128"/>
                <a:cs typeface="Meiryo UI" panose="020B0604030504040204" pitchFamily="50" charset="-128"/>
              </a:rPr>
              <a:t>-</a:t>
            </a:r>
            <a:r>
              <a:rPr lang="en-US" altLang="ja-JP" sz="1200" b="1" dirty="0" smtClean="0">
                <a:latin typeface="Meiryo UI" panose="020B0604030504040204" pitchFamily="50" charset="-128"/>
                <a:ea typeface="Meiryo UI" panose="020B0604030504040204" pitchFamily="50" charset="-128"/>
                <a:cs typeface="Meiryo UI" panose="020B0604030504040204" pitchFamily="50" charset="-128"/>
              </a:rPr>
              <a:t>1 </a:t>
            </a:r>
            <a:r>
              <a:rPr lang="ja-JP" altLang="en-US" sz="1600" b="1" kern="0" dirty="0" smtClean="0">
                <a:latin typeface="Meiryo UI" panose="020B0604030504040204" pitchFamily="50" charset="-128"/>
                <a:ea typeface="Meiryo UI" panose="020B0604030504040204" pitchFamily="50" charset="-128"/>
                <a:cs typeface="Meiryo UI" panose="020B0604030504040204" pitchFamily="50" charset="-128"/>
              </a:rPr>
              <a:t>大規模建築物</a:t>
            </a:r>
            <a:endParaRPr lang="en-US" altLang="ja-JP" sz="1600" b="1" dirty="0">
              <a:latin typeface="Meiryo UI" panose="020B0604030504040204" pitchFamily="50" charset="-128"/>
              <a:ea typeface="Meiryo UI" panose="020B0604030504040204" pitchFamily="50" charset="-128"/>
              <a:cs typeface="Meiryo UI" panose="020B0604030504040204" pitchFamily="50" charset="-128"/>
            </a:endParaRPr>
          </a:p>
          <a:p>
            <a:pPr marL="216000" marR="152400" indent="-216000">
              <a:lnSpc>
                <a:spcPts val="2200"/>
              </a:lnSpc>
              <a:spcAft>
                <a:spcPts val="0"/>
              </a:spcAft>
            </a:pPr>
            <a:r>
              <a:rPr lang="ja-JP" altLang="en-US" sz="16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600" b="1" kern="0" dirty="0">
                <a:latin typeface="Meiryo UI" panose="020B0604030504040204" pitchFamily="50" charset="-128"/>
                <a:ea typeface="Meiryo UI" panose="020B0604030504040204" pitchFamily="50" charset="-128"/>
                <a:cs typeface="Meiryo UI" panose="020B0604030504040204" pitchFamily="50" charset="-128"/>
              </a:rPr>
              <a:t>国：</a:t>
            </a:r>
            <a:r>
              <a:rPr lang="en-US" altLang="ja-JP" sz="1600" b="1" u="sng" kern="0" dirty="0">
                <a:latin typeface="Meiryo UI" panose="020B0604030504040204" pitchFamily="50" charset="-128"/>
                <a:ea typeface="Meiryo UI" panose="020B0604030504040204" pitchFamily="50" charset="-128"/>
                <a:cs typeface="Meiryo UI" panose="020B0604030504040204" pitchFamily="50" charset="-128"/>
              </a:rPr>
              <a:t>2025</a:t>
            </a:r>
            <a:r>
              <a:rPr lang="ja-JP" altLang="en-US" sz="1600" b="1" u="sng" kern="0" dirty="0">
                <a:latin typeface="Meiryo UI" panose="020B0604030504040204" pitchFamily="50" charset="-128"/>
                <a:ea typeface="Meiryo UI" panose="020B0604030504040204" pitchFamily="50" charset="-128"/>
                <a:cs typeface="Meiryo UI" panose="020B0604030504040204" pitchFamily="50" charset="-128"/>
              </a:rPr>
              <a:t>年を目途に概ね解消</a:t>
            </a:r>
            <a:endParaRPr lang="en-US" altLang="ja-JP" sz="1600" b="1" u="sng" kern="0" dirty="0">
              <a:latin typeface="Meiryo UI" panose="020B0604030504040204" pitchFamily="50" charset="-128"/>
              <a:ea typeface="Meiryo UI" panose="020B0604030504040204" pitchFamily="50" charset="-128"/>
              <a:cs typeface="Meiryo UI" panose="020B0604030504040204" pitchFamily="50" charset="-128"/>
            </a:endParaRPr>
          </a:p>
          <a:p>
            <a:pPr marL="216000" marR="152400" indent="-216000">
              <a:lnSpc>
                <a:spcPts val="2200"/>
              </a:lnSpc>
              <a:spcAft>
                <a:spcPts val="0"/>
              </a:spcAft>
            </a:pPr>
            <a:r>
              <a:rPr lang="ja-JP" altLang="en-US" sz="1600" b="1" kern="0" dirty="0">
                <a:latin typeface="Meiryo UI" panose="020B0604030504040204" pitchFamily="50" charset="-128"/>
                <a:ea typeface="Meiryo UI" panose="020B0604030504040204" pitchFamily="50" charset="-128"/>
                <a:cs typeface="Meiryo UI" panose="020B0604030504040204" pitchFamily="50" charset="-128"/>
              </a:rPr>
              <a:t>　　府：</a:t>
            </a:r>
            <a:r>
              <a:rPr lang="ja-JP" altLang="en-US" sz="1600" b="1" u="sng" kern="0" dirty="0">
                <a:latin typeface="Meiryo UI" panose="020B0604030504040204" pitchFamily="50" charset="-128"/>
                <a:ea typeface="Meiryo UI" panose="020B0604030504040204" pitchFamily="50" charset="-128"/>
                <a:cs typeface="Meiryo UI" panose="020B0604030504040204" pitchFamily="50" charset="-128"/>
              </a:rPr>
              <a:t>検討を</a:t>
            </a:r>
            <a:r>
              <a:rPr lang="ja-JP" altLang="en-US" sz="1600" b="1" u="sng" kern="0" dirty="0" smtClean="0">
                <a:latin typeface="Meiryo UI" panose="020B0604030504040204" pitchFamily="50" charset="-128"/>
                <a:ea typeface="Meiryo UI" panose="020B0604030504040204" pitchFamily="50" charset="-128"/>
                <a:cs typeface="Meiryo UI" panose="020B0604030504040204" pitchFamily="50" charset="-128"/>
              </a:rPr>
              <a:t>踏まえて設定</a:t>
            </a:r>
            <a:endParaRPr lang="en-US" altLang="ja-JP" sz="1600" b="1" u="sng" kern="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5" name="正方形/長方形 34"/>
          <p:cNvSpPr/>
          <p:nvPr/>
        </p:nvSpPr>
        <p:spPr>
          <a:xfrm>
            <a:off x="4826000" y="4937910"/>
            <a:ext cx="4089400" cy="1278314"/>
          </a:xfrm>
          <a:prstGeom prst="rect">
            <a:avLst/>
          </a:prstGeom>
          <a:solidFill>
            <a:schemeClr val="accent1">
              <a:lumMod val="90000"/>
            </a:schemeClr>
          </a:solidFill>
          <a:ln w="57150" cmpd="sng">
            <a:solidFill>
              <a:srgbClr val="0099FF"/>
            </a:solidFill>
          </a:ln>
        </p:spPr>
        <p:style>
          <a:lnRef idx="2">
            <a:schemeClr val="accent1"/>
          </a:lnRef>
          <a:fillRef idx="1">
            <a:schemeClr val="lt1"/>
          </a:fillRef>
          <a:effectRef idx="0">
            <a:schemeClr val="accent1"/>
          </a:effectRef>
          <a:fontRef idx="minor">
            <a:schemeClr val="dk1"/>
          </a:fontRef>
        </p:style>
        <p:txBody>
          <a:bodyPr rot="0" spcFirstLastPara="0" vert="horz" wrap="square" lIns="36000" tIns="36000" rIns="0" bIns="36000" numCol="1" spcCol="0" rtlCol="0" fromWordArt="0" anchor="t" anchorCtr="0" forceAA="0" compatLnSpc="1">
            <a:prstTxWarp prst="textNoShape">
              <a:avLst/>
            </a:prstTxWarp>
            <a:noAutofit/>
          </a:bodyPr>
          <a:lstStyle/>
          <a:p>
            <a:pPr marL="216000" marR="152400" indent="-216000">
              <a:lnSpc>
                <a:spcPts val="2200"/>
              </a:lnSpc>
              <a:spcAft>
                <a:spcPts val="0"/>
              </a:spcAft>
            </a:pPr>
            <a:r>
              <a:rPr lang="ja-JP" altLang="en-US" sz="1600" b="1" kern="0" dirty="0" smtClean="0">
                <a:latin typeface="Meiryo UI" panose="020B0604030504040204" pitchFamily="50" charset="-128"/>
                <a:ea typeface="Meiryo UI" panose="020B0604030504040204" pitchFamily="50" charset="-128"/>
                <a:cs typeface="Meiryo UI" panose="020B0604030504040204" pitchFamily="50" charset="-128"/>
              </a:rPr>
              <a:t>③ 広域</a:t>
            </a:r>
            <a:r>
              <a:rPr lang="ja-JP" altLang="en-US" sz="1600" b="1" kern="0" dirty="0">
                <a:latin typeface="Meiryo UI" panose="020B0604030504040204" pitchFamily="50" charset="-128"/>
                <a:ea typeface="Meiryo UI" panose="020B0604030504040204" pitchFamily="50" charset="-128"/>
                <a:cs typeface="Meiryo UI" panose="020B0604030504040204" pitchFamily="50" charset="-128"/>
              </a:rPr>
              <a:t>緊急交通路沿道</a:t>
            </a:r>
            <a:r>
              <a:rPr lang="ja-JP" altLang="en-US" sz="1600" b="1" kern="0" dirty="0" smtClean="0">
                <a:latin typeface="Meiryo UI" panose="020B0604030504040204" pitchFamily="50" charset="-128"/>
                <a:ea typeface="Meiryo UI" panose="020B0604030504040204" pitchFamily="50" charset="-128"/>
                <a:cs typeface="Meiryo UI" panose="020B0604030504040204" pitchFamily="50" charset="-128"/>
              </a:rPr>
              <a:t>建築物</a:t>
            </a:r>
            <a:endParaRPr lang="en-US" altLang="ja-JP" sz="1600" b="1" kern="0" dirty="0">
              <a:latin typeface="Meiryo UI" panose="020B0604030504040204" pitchFamily="50" charset="-128"/>
              <a:ea typeface="Meiryo UI" panose="020B0604030504040204" pitchFamily="50" charset="-128"/>
              <a:cs typeface="Meiryo UI" panose="020B0604030504040204" pitchFamily="50" charset="-128"/>
            </a:endParaRPr>
          </a:p>
          <a:p>
            <a:pPr marL="216000" marR="152400" indent="-216000">
              <a:lnSpc>
                <a:spcPts val="2200"/>
              </a:lnSpc>
              <a:spcAft>
                <a:spcPts val="0"/>
              </a:spcAft>
            </a:pPr>
            <a:r>
              <a:rPr lang="ja-JP" altLang="en-US" sz="1600" b="1" kern="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lang="ja-JP" altLang="en-US" sz="1600" b="1" kern="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国：</a:t>
            </a:r>
            <a:r>
              <a:rPr lang="en-US" altLang="ja-JP" sz="1600" b="1" u="sng" kern="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2025</a:t>
            </a:r>
            <a:r>
              <a:rPr lang="ja-JP" altLang="en-US" sz="1600" b="1" u="sng" kern="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年を目途に概ね解消</a:t>
            </a:r>
            <a:endParaRPr lang="en-US" altLang="ja-JP" sz="1600" b="1" u="sng" kern="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marL="216000" marR="152400" indent="-216000">
              <a:lnSpc>
                <a:spcPts val="2200"/>
              </a:lnSpc>
              <a:spcAft>
                <a:spcPts val="0"/>
              </a:spcAft>
            </a:pPr>
            <a:r>
              <a:rPr lang="ja-JP" altLang="en-US" sz="1600" b="1" kern="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lang="ja-JP" altLang="en-US" sz="1600" b="1" kern="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府：</a:t>
            </a:r>
            <a:r>
              <a:rPr lang="ja-JP" altLang="en-US" sz="1600" b="1" u="sng" kern="0" dirty="0" smtClean="0">
                <a:solidFill>
                  <a:srgbClr val="FF0000"/>
                </a:solidFill>
                <a:effectLst/>
                <a:latin typeface="Meiryo UI" panose="020B0604030504040204" pitchFamily="50" charset="-128"/>
                <a:ea typeface="Meiryo UI" panose="020B0604030504040204" pitchFamily="50" charset="-128"/>
                <a:cs typeface="Meiryo UI" panose="020B0604030504040204" pitchFamily="50" charset="-128"/>
              </a:rPr>
              <a:t>検討を踏まえて設定</a:t>
            </a:r>
            <a:endParaRPr lang="en-US" sz="1600" b="1" u="sng" kern="0" dirty="0" smtClean="0">
              <a:solidFill>
                <a:srgbClr val="FF0000"/>
              </a:solidFill>
              <a:effectLst/>
              <a:latin typeface="Meiryo UI" panose="020B0604030504040204" pitchFamily="50" charset="-128"/>
              <a:ea typeface="Meiryo UI" panose="020B0604030504040204" pitchFamily="50" charset="-128"/>
              <a:cs typeface="Meiryo UI" panose="020B0604030504040204" pitchFamily="50" charset="-128"/>
            </a:endParaRPr>
          </a:p>
        </p:txBody>
      </p:sp>
      <p:sp>
        <p:nvSpPr>
          <p:cNvPr id="36" name="正方形/長方形 35"/>
          <p:cNvSpPr/>
          <p:nvPr/>
        </p:nvSpPr>
        <p:spPr>
          <a:xfrm>
            <a:off x="4825999" y="1188141"/>
            <a:ext cx="2667331" cy="353060"/>
          </a:xfrm>
          <a:prstGeom prst="rect">
            <a:avLst/>
          </a:prstGeom>
          <a:solidFill>
            <a:srgbClr val="0099F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36000" tIns="36000" rIns="36000" bIns="36000" numCol="1" spcCol="0" rtlCol="0" fromWordArt="0" anchor="ctr" anchorCtr="0" forceAA="0" compatLnSpc="1">
            <a:prstTxWarp prst="textNoShape">
              <a:avLst/>
            </a:prstTxWarp>
            <a:noAutofit/>
          </a:bodyPr>
          <a:lstStyle/>
          <a:p>
            <a:pPr marR="152400">
              <a:lnSpc>
                <a:spcPts val="1800"/>
              </a:lnSpc>
              <a:spcAft>
                <a:spcPts val="0"/>
              </a:spcAft>
            </a:pPr>
            <a:r>
              <a:rPr lang="ja-JP" altLang="en-US" sz="1600" b="1" kern="100" dirty="0" smtClean="0">
                <a:effectLst/>
                <a:latin typeface="Meiryo UI" panose="020B0604030504040204" pitchFamily="50" charset="-128"/>
                <a:ea typeface="Meiryo UI" panose="020B0604030504040204" pitchFamily="50" charset="-128"/>
                <a:cs typeface="Meiryo UI" panose="020B0604030504040204" pitchFamily="50" charset="-128"/>
              </a:rPr>
              <a:t>　平成</a:t>
            </a:r>
            <a:r>
              <a:rPr lang="en-US" altLang="ja-JP" sz="1600" b="1" kern="100" dirty="0" smtClean="0">
                <a:effectLst/>
                <a:latin typeface="Meiryo UI" panose="020B0604030504040204" pitchFamily="50" charset="-128"/>
                <a:ea typeface="Meiryo UI" panose="020B0604030504040204" pitchFamily="50" charset="-128"/>
                <a:cs typeface="Meiryo UI" panose="020B0604030504040204" pitchFamily="50" charset="-128"/>
              </a:rPr>
              <a:t>30</a:t>
            </a:r>
            <a:r>
              <a:rPr lang="ja-JP" altLang="en-US" sz="1600" b="1" kern="100" dirty="0" smtClean="0">
                <a:effectLst/>
                <a:latin typeface="Meiryo UI" panose="020B0604030504040204" pitchFamily="50" charset="-128"/>
                <a:ea typeface="Meiryo UI" panose="020B0604030504040204" pitchFamily="50" charset="-128"/>
                <a:cs typeface="Meiryo UI" panose="020B0604030504040204" pitchFamily="50" charset="-128"/>
              </a:rPr>
              <a:t>年度改定予定</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p:txBody>
      </p:sp>
      <p:sp>
        <p:nvSpPr>
          <p:cNvPr id="37" name="右矢印 36"/>
          <p:cNvSpPr/>
          <p:nvPr/>
        </p:nvSpPr>
        <p:spPr>
          <a:xfrm>
            <a:off x="4151493" y="5282467"/>
            <a:ext cx="810034" cy="589192"/>
          </a:xfrm>
          <a:prstGeom prst="rightArrow">
            <a:avLst>
              <a:gd name="adj1" fmla="val 50000"/>
              <a:gd name="adj2" fmla="val 55481"/>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8831734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タイトル 1"/>
          <p:cNvSpPr>
            <a:spLocks noGrp="1"/>
          </p:cNvSpPr>
          <p:nvPr>
            <p:ph type="title"/>
          </p:nvPr>
        </p:nvSpPr>
        <p:spPr>
          <a:xfrm>
            <a:off x="0" y="304800"/>
            <a:ext cx="7540831" cy="404813"/>
          </a:xfrm>
        </p:spPr>
        <p:txBody>
          <a:bodyPr/>
          <a:lstStyle/>
          <a:p>
            <a:r>
              <a:rPr lang="ja-JP" altLang="en-US" dirty="0" smtClean="0"/>
              <a:t>１－２．</a:t>
            </a:r>
            <a:r>
              <a:rPr lang="zh-TW" altLang="en-US" dirty="0" smtClean="0"/>
              <a:t>広域緊急交通路沿道建築物</a:t>
            </a:r>
            <a:r>
              <a:rPr lang="ja-JP" altLang="en-US" dirty="0" smtClean="0"/>
              <a:t>の</a:t>
            </a:r>
            <a:r>
              <a:rPr lang="zh-TW" altLang="en-US" dirty="0" smtClean="0"/>
              <a:t>耐震化</a:t>
            </a:r>
            <a:r>
              <a:rPr lang="en-US" altLang="ja-JP" dirty="0" smtClean="0"/>
              <a:t>(1)</a:t>
            </a:r>
            <a:endParaRPr lang="ja-JP" altLang="en-US" dirty="0" smtClean="0"/>
          </a:p>
        </p:txBody>
      </p:sp>
      <p:sp>
        <p:nvSpPr>
          <p:cNvPr id="23555" name="テキスト ボックス 2"/>
          <p:cNvSpPr txBox="1">
            <a:spLocks noChangeArrowheads="1"/>
          </p:cNvSpPr>
          <p:nvPr/>
        </p:nvSpPr>
        <p:spPr bwMode="auto">
          <a:xfrm>
            <a:off x="105663" y="1212850"/>
            <a:ext cx="9072000" cy="619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lIns="72000" tIns="72000" rIns="72000" bIns="72000"/>
          <a:lstStyle>
            <a:lvl1pPr marL="287338" indent="-287338" eaLnBrk="0" hangingPunct="0">
              <a:spcBef>
                <a:spcPct val="20000"/>
              </a:spcBef>
              <a:buChar char="•"/>
              <a:defRPr kumimoji="1" sz="3200">
                <a:solidFill>
                  <a:schemeClr val="tx1"/>
                </a:solidFill>
                <a:latin typeface="Arial" charset="0"/>
                <a:ea typeface="ＭＳ Ｐゴシック" pitchFamily="50" charset="-128"/>
              </a:defRPr>
            </a:lvl1pPr>
            <a:lvl2pPr marL="741363" indent="-284163" eaLnBrk="0" hangingPunct="0">
              <a:spcBef>
                <a:spcPct val="20000"/>
              </a:spcBef>
              <a:buChar char="–"/>
              <a:defRPr kumimoji="1" sz="2800">
                <a:solidFill>
                  <a:schemeClr val="tx1"/>
                </a:solidFill>
                <a:latin typeface="Arial" charset="0"/>
                <a:ea typeface="ＭＳ Ｐゴシック" pitchFamily="50" charset="-128"/>
              </a:defRPr>
            </a:lvl2pPr>
            <a:lvl3pPr marL="1141413" indent="-227013" eaLnBrk="0" hangingPunct="0">
              <a:spcBef>
                <a:spcPct val="20000"/>
              </a:spcBef>
              <a:buChar char="•"/>
              <a:defRPr kumimoji="1" sz="2400">
                <a:solidFill>
                  <a:schemeClr val="tx1"/>
                </a:solidFill>
                <a:latin typeface="Arial" charset="0"/>
                <a:ea typeface="ＭＳ Ｐゴシック" pitchFamily="50" charset="-128"/>
              </a:defRPr>
            </a:lvl3pPr>
            <a:lvl4pPr marL="1598613" indent="-227013" eaLnBrk="0" hangingPunct="0">
              <a:spcBef>
                <a:spcPct val="20000"/>
              </a:spcBef>
              <a:buChar char="–"/>
              <a:defRPr kumimoji="1" sz="2000">
                <a:solidFill>
                  <a:schemeClr val="tx1"/>
                </a:solidFill>
                <a:latin typeface="Arial" charset="0"/>
                <a:ea typeface="ＭＳ Ｐゴシック" pitchFamily="50" charset="-128"/>
              </a:defRPr>
            </a:lvl4pPr>
            <a:lvl5pPr marL="2055813" indent="-227013" eaLnBrk="0" hangingPunct="0">
              <a:spcBef>
                <a:spcPct val="20000"/>
              </a:spcBef>
              <a:buChar char="»"/>
              <a:defRPr kumimoji="1" sz="2000">
                <a:solidFill>
                  <a:schemeClr val="tx1"/>
                </a:solidFill>
                <a:latin typeface="Arial" charset="0"/>
                <a:ea typeface="ＭＳ Ｐゴシック" pitchFamily="50" charset="-128"/>
              </a:defRPr>
            </a:lvl5pPr>
            <a:lvl6pPr marL="2513013" indent="-227013" eaLnBrk="0" fontAlgn="base" hangingPunct="0">
              <a:spcBef>
                <a:spcPct val="20000"/>
              </a:spcBef>
              <a:spcAft>
                <a:spcPct val="0"/>
              </a:spcAft>
              <a:buChar char="»"/>
              <a:defRPr kumimoji="1" sz="2000">
                <a:solidFill>
                  <a:schemeClr val="tx1"/>
                </a:solidFill>
                <a:latin typeface="Arial" charset="0"/>
                <a:ea typeface="ＭＳ Ｐゴシック" pitchFamily="50" charset="-128"/>
              </a:defRPr>
            </a:lvl6pPr>
            <a:lvl7pPr marL="2970213" indent="-227013" eaLnBrk="0" fontAlgn="base" hangingPunct="0">
              <a:spcBef>
                <a:spcPct val="20000"/>
              </a:spcBef>
              <a:spcAft>
                <a:spcPct val="0"/>
              </a:spcAft>
              <a:buChar char="»"/>
              <a:defRPr kumimoji="1" sz="2000">
                <a:solidFill>
                  <a:schemeClr val="tx1"/>
                </a:solidFill>
                <a:latin typeface="Arial" charset="0"/>
                <a:ea typeface="ＭＳ Ｐゴシック" pitchFamily="50" charset="-128"/>
              </a:defRPr>
            </a:lvl7pPr>
            <a:lvl8pPr marL="3427413" indent="-227013" eaLnBrk="0" fontAlgn="base" hangingPunct="0">
              <a:spcBef>
                <a:spcPct val="20000"/>
              </a:spcBef>
              <a:spcAft>
                <a:spcPct val="0"/>
              </a:spcAft>
              <a:buChar char="»"/>
              <a:defRPr kumimoji="1" sz="2000">
                <a:solidFill>
                  <a:schemeClr val="tx1"/>
                </a:solidFill>
                <a:latin typeface="Arial" charset="0"/>
                <a:ea typeface="ＭＳ Ｐゴシック" pitchFamily="50" charset="-128"/>
              </a:defRPr>
            </a:lvl8pPr>
            <a:lvl9pPr marL="3884613" indent="-227013" eaLnBrk="0" fontAlgn="base" hangingPunct="0">
              <a:spcBef>
                <a:spcPct val="20000"/>
              </a:spcBef>
              <a:spcAft>
                <a:spcPct val="0"/>
              </a:spcAft>
              <a:buChar char="»"/>
              <a:defRPr kumimoji="1" sz="2000">
                <a:solidFill>
                  <a:schemeClr val="tx1"/>
                </a:solidFill>
                <a:latin typeface="Arial" charset="0"/>
                <a:ea typeface="ＭＳ Ｐゴシック" pitchFamily="50" charset="-128"/>
              </a:defRPr>
            </a:lvl9pPr>
          </a:lstStyle>
          <a:p>
            <a:pPr eaLnBrk="1" hangingPunct="1">
              <a:lnSpc>
                <a:spcPct val="125000"/>
              </a:lnSpc>
              <a:spcBef>
                <a:spcPct val="0"/>
              </a:spcBef>
              <a:buFontTx/>
              <a:buNone/>
              <a:defRPr/>
            </a:pPr>
            <a:r>
              <a:rPr lang="ja-JP" altLang="en-US" sz="1400" spc="-100" dirty="0" smtClean="0">
                <a:solidFill>
                  <a:srgbClr val="000000"/>
                </a:solidFill>
                <a:latin typeface="Meiryo UI" pitchFamily="50" charset="-128"/>
                <a:ea typeface="Meiryo UI" pitchFamily="50" charset="-128"/>
              </a:rPr>
              <a:t>○　「大阪府地域防災計画」に定める広域緊急交通路は、災害時の応急活動</a:t>
            </a:r>
            <a:r>
              <a:rPr lang="ja-JP" altLang="en-US" sz="1200" spc="-100" dirty="0" smtClean="0">
                <a:solidFill>
                  <a:srgbClr val="000000"/>
                </a:solidFill>
                <a:latin typeface="Meiryo UI" pitchFamily="50" charset="-128"/>
                <a:ea typeface="Meiryo UI" pitchFamily="50" charset="-128"/>
              </a:rPr>
              <a:t>（救助・救急、医療、消火、緊急物資の供給）</a:t>
            </a:r>
            <a:r>
              <a:rPr lang="ja-JP" altLang="en-US" sz="1400" spc="-100" dirty="0" smtClean="0">
                <a:solidFill>
                  <a:srgbClr val="000000"/>
                </a:solidFill>
                <a:latin typeface="Meiryo UI" pitchFamily="50" charset="-128"/>
                <a:ea typeface="Meiryo UI" pitchFamily="50" charset="-128"/>
              </a:rPr>
              <a:t>を迅速かつ的確に実施するための道路であり、地震発生時に沿道建築物が倒壊して、道路を閉塞することがないよう沿道建築物の耐震化を促進する。</a:t>
            </a:r>
            <a:endParaRPr lang="ja-JP" altLang="en-US" sz="1400" spc="-100" dirty="0" smtClean="0">
              <a:solidFill>
                <a:srgbClr val="FF0000"/>
              </a:solidFill>
            </a:endParaRPr>
          </a:p>
        </p:txBody>
      </p:sp>
      <p:sp>
        <p:nvSpPr>
          <p:cNvPr id="4" name="Text Box 1233"/>
          <p:cNvSpPr txBox="1">
            <a:spLocks noChangeArrowheads="1"/>
          </p:cNvSpPr>
          <p:nvPr/>
        </p:nvSpPr>
        <p:spPr bwMode="auto">
          <a:xfrm>
            <a:off x="147637" y="881063"/>
            <a:ext cx="4444207" cy="362403"/>
          </a:xfrm>
          <a:prstGeom prst="rect">
            <a:avLst/>
          </a:prstGeom>
          <a:solidFill>
            <a:srgbClr val="E46C0A"/>
          </a:solidFill>
          <a:ln w="9525" cap="flat" cmpd="sng" algn="ctr">
            <a:noFill/>
            <a:prstDash val="solid"/>
            <a:headEnd/>
            <a:tailEnd/>
          </a:ln>
          <a:effectLst>
            <a:outerShdw blurRad="40000" dist="23000" dir="5400000" rotWithShape="0">
              <a:srgbClr val="000000">
                <a:alpha val="35000"/>
              </a:srgbClr>
            </a:outerShdw>
          </a:effectLst>
        </p:spPr>
        <p:txBody>
          <a:bodyPr wrap="square" lIns="84579" tIns="42289" rIns="84579" bIns="42289">
            <a:spAutoFit/>
          </a:bodyPr>
          <a:lstStyle/>
          <a:p>
            <a:pPr defTabSz="823170" fontAlgn="auto">
              <a:spcBef>
                <a:spcPct val="50000"/>
              </a:spcBef>
              <a:spcAft>
                <a:spcPts val="0"/>
              </a:spcAft>
              <a:defRPr/>
            </a:pPr>
            <a:r>
              <a:rPr kumimoji="0" lang="ja-JP" altLang="en-US" kern="0" dirty="0">
                <a:solidFill>
                  <a:sysClr val="window" lastClr="FFFFFF"/>
                </a:solidFill>
                <a:latin typeface="HGP創英角ｺﾞｼｯｸUB" pitchFamily="50" charset="-128"/>
                <a:ea typeface="HGP創英角ｺﾞｼｯｸUB" pitchFamily="50" charset="-128"/>
              </a:rPr>
              <a:t>（１） 基本的な考え方</a:t>
            </a:r>
            <a:endParaRPr kumimoji="0" lang="en-US" altLang="ja-JP" kern="0" dirty="0">
              <a:solidFill>
                <a:sysClr val="window" lastClr="FFFFFF"/>
              </a:solidFill>
              <a:latin typeface="HGP創英角ｺﾞｼｯｸUB" pitchFamily="50" charset="-128"/>
              <a:ea typeface="HGP創英角ｺﾞｼｯｸUB" pitchFamily="50" charset="-128"/>
            </a:endParaRPr>
          </a:p>
        </p:txBody>
      </p:sp>
      <p:sp>
        <p:nvSpPr>
          <p:cNvPr id="5" name="Text Box 1233"/>
          <p:cNvSpPr txBox="1">
            <a:spLocks noChangeArrowheads="1"/>
          </p:cNvSpPr>
          <p:nvPr/>
        </p:nvSpPr>
        <p:spPr bwMode="auto">
          <a:xfrm>
            <a:off x="147637" y="1893888"/>
            <a:ext cx="4444207" cy="362403"/>
          </a:xfrm>
          <a:prstGeom prst="rect">
            <a:avLst/>
          </a:prstGeom>
          <a:solidFill>
            <a:srgbClr val="E46C0A"/>
          </a:solidFill>
          <a:ln w="9525" cap="flat" cmpd="sng" algn="ctr">
            <a:noFill/>
            <a:prstDash val="solid"/>
            <a:headEnd/>
            <a:tailEnd/>
          </a:ln>
          <a:effectLst>
            <a:outerShdw blurRad="40000" dist="23000" dir="5400000" rotWithShape="0">
              <a:srgbClr val="000000">
                <a:alpha val="35000"/>
              </a:srgbClr>
            </a:outerShdw>
          </a:effectLst>
        </p:spPr>
        <p:txBody>
          <a:bodyPr wrap="square" lIns="84579" tIns="42289" rIns="84579" bIns="42289">
            <a:spAutoFit/>
          </a:bodyPr>
          <a:lstStyle/>
          <a:p>
            <a:pPr defTabSz="823170" fontAlgn="auto">
              <a:spcBef>
                <a:spcPct val="50000"/>
              </a:spcBef>
              <a:spcAft>
                <a:spcPts val="0"/>
              </a:spcAft>
              <a:defRPr/>
            </a:pPr>
            <a:r>
              <a:rPr kumimoji="0" lang="ja-JP" altLang="en-US" kern="0" dirty="0">
                <a:solidFill>
                  <a:sysClr val="window" lastClr="FFFFFF"/>
                </a:solidFill>
                <a:latin typeface="HGP創英角ｺﾞｼｯｸUB" pitchFamily="50" charset="-128"/>
                <a:ea typeface="HGP創英角ｺﾞｼｯｸUB" pitchFamily="50" charset="-128"/>
              </a:rPr>
              <a:t>（２） 耐震診断義務化対象路線の考え方</a:t>
            </a:r>
            <a:endParaRPr kumimoji="0" lang="en-US" altLang="ja-JP" kern="0" dirty="0">
              <a:solidFill>
                <a:sysClr val="window" lastClr="FFFFFF"/>
              </a:solidFill>
              <a:latin typeface="HGP創英角ｺﾞｼｯｸUB" pitchFamily="50" charset="-128"/>
              <a:ea typeface="HGP創英角ｺﾞｼｯｸUB" pitchFamily="50" charset="-128"/>
            </a:endParaRPr>
          </a:p>
        </p:txBody>
      </p:sp>
      <p:sp>
        <p:nvSpPr>
          <p:cNvPr id="6150" name="テキスト ボックス 5"/>
          <p:cNvSpPr txBox="1">
            <a:spLocks noChangeArrowheads="1"/>
          </p:cNvSpPr>
          <p:nvPr/>
        </p:nvSpPr>
        <p:spPr bwMode="auto">
          <a:xfrm>
            <a:off x="105663" y="2225675"/>
            <a:ext cx="8901112" cy="893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lIns="72000" tIns="72000" rIns="72000" bIns="72000"/>
          <a:lstStyle>
            <a:lvl1pPr marL="287338" indent="-287338" eaLnBrk="0" hangingPunct="0">
              <a:spcBef>
                <a:spcPct val="20000"/>
              </a:spcBef>
              <a:buChar char="•"/>
              <a:defRPr kumimoji="1" sz="3200">
                <a:solidFill>
                  <a:schemeClr val="tx1"/>
                </a:solidFill>
                <a:latin typeface="Arial" charset="0"/>
                <a:ea typeface="ＭＳ Ｐゴシック" pitchFamily="50" charset="-128"/>
              </a:defRPr>
            </a:lvl1pPr>
            <a:lvl2pPr marL="741363" indent="-284163" eaLnBrk="0" hangingPunct="0">
              <a:spcBef>
                <a:spcPct val="20000"/>
              </a:spcBef>
              <a:buChar char="–"/>
              <a:defRPr kumimoji="1" sz="2800">
                <a:solidFill>
                  <a:schemeClr val="tx1"/>
                </a:solidFill>
                <a:latin typeface="Arial" charset="0"/>
                <a:ea typeface="ＭＳ Ｐゴシック" pitchFamily="50" charset="-128"/>
              </a:defRPr>
            </a:lvl2pPr>
            <a:lvl3pPr marL="1141413" indent="-227013" eaLnBrk="0" hangingPunct="0">
              <a:spcBef>
                <a:spcPct val="20000"/>
              </a:spcBef>
              <a:buChar char="•"/>
              <a:defRPr kumimoji="1" sz="2400">
                <a:solidFill>
                  <a:schemeClr val="tx1"/>
                </a:solidFill>
                <a:latin typeface="Arial" charset="0"/>
                <a:ea typeface="ＭＳ Ｐゴシック" pitchFamily="50" charset="-128"/>
              </a:defRPr>
            </a:lvl3pPr>
            <a:lvl4pPr marL="1598613" indent="-227013" eaLnBrk="0" hangingPunct="0">
              <a:spcBef>
                <a:spcPct val="20000"/>
              </a:spcBef>
              <a:buChar char="–"/>
              <a:defRPr kumimoji="1" sz="2000">
                <a:solidFill>
                  <a:schemeClr val="tx1"/>
                </a:solidFill>
                <a:latin typeface="Arial" charset="0"/>
                <a:ea typeface="ＭＳ Ｐゴシック" pitchFamily="50" charset="-128"/>
              </a:defRPr>
            </a:lvl4pPr>
            <a:lvl5pPr marL="2055813" indent="-227013" eaLnBrk="0" hangingPunct="0">
              <a:spcBef>
                <a:spcPct val="20000"/>
              </a:spcBef>
              <a:buChar char="»"/>
              <a:defRPr kumimoji="1" sz="2000">
                <a:solidFill>
                  <a:schemeClr val="tx1"/>
                </a:solidFill>
                <a:latin typeface="Arial" charset="0"/>
                <a:ea typeface="ＭＳ Ｐゴシック" pitchFamily="50" charset="-128"/>
              </a:defRPr>
            </a:lvl5pPr>
            <a:lvl6pPr marL="2513013" indent="-227013" eaLnBrk="0" fontAlgn="base" hangingPunct="0">
              <a:spcBef>
                <a:spcPct val="20000"/>
              </a:spcBef>
              <a:spcAft>
                <a:spcPct val="0"/>
              </a:spcAft>
              <a:buChar char="»"/>
              <a:defRPr kumimoji="1" sz="2000">
                <a:solidFill>
                  <a:schemeClr val="tx1"/>
                </a:solidFill>
                <a:latin typeface="Arial" charset="0"/>
                <a:ea typeface="ＭＳ Ｐゴシック" pitchFamily="50" charset="-128"/>
              </a:defRPr>
            </a:lvl6pPr>
            <a:lvl7pPr marL="2970213" indent="-227013" eaLnBrk="0" fontAlgn="base" hangingPunct="0">
              <a:spcBef>
                <a:spcPct val="20000"/>
              </a:spcBef>
              <a:spcAft>
                <a:spcPct val="0"/>
              </a:spcAft>
              <a:buChar char="»"/>
              <a:defRPr kumimoji="1" sz="2000">
                <a:solidFill>
                  <a:schemeClr val="tx1"/>
                </a:solidFill>
                <a:latin typeface="Arial" charset="0"/>
                <a:ea typeface="ＭＳ Ｐゴシック" pitchFamily="50" charset="-128"/>
              </a:defRPr>
            </a:lvl7pPr>
            <a:lvl8pPr marL="3427413" indent="-227013" eaLnBrk="0" fontAlgn="base" hangingPunct="0">
              <a:spcBef>
                <a:spcPct val="20000"/>
              </a:spcBef>
              <a:spcAft>
                <a:spcPct val="0"/>
              </a:spcAft>
              <a:buChar char="»"/>
              <a:defRPr kumimoji="1" sz="2000">
                <a:solidFill>
                  <a:schemeClr val="tx1"/>
                </a:solidFill>
                <a:latin typeface="Arial" charset="0"/>
                <a:ea typeface="ＭＳ Ｐゴシック" pitchFamily="50" charset="-128"/>
              </a:defRPr>
            </a:lvl8pPr>
            <a:lvl9pPr marL="3884613" indent="-227013" eaLnBrk="0" fontAlgn="base" hangingPunct="0">
              <a:spcBef>
                <a:spcPct val="20000"/>
              </a:spcBef>
              <a:spcAft>
                <a:spcPct val="0"/>
              </a:spcAft>
              <a:buChar char="»"/>
              <a:defRPr kumimoji="1" sz="2000">
                <a:solidFill>
                  <a:schemeClr val="tx1"/>
                </a:solidFill>
                <a:latin typeface="Arial" charset="0"/>
                <a:ea typeface="ＭＳ Ｐゴシック" pitchFamily="50" charset="-128"/>
              </a:defRPr>
            </a:lvl9pPr>
          </a:lstStyle>
          <a:p>
            <a:pPr eaLnBrk="1" hangingPunct="1">
              <a:lnSpc>
                <a:spcPct val="125000"/>
              </a:lnSpc>
              <a:spcBef>
                <a:spcPct val="0"/>
              </a:spcBef>
              <a:buFontTx/>
              <a:buNone/>
            </a:pPr>
            <a:r>
              <a:rPr lang="ja-JP" altLang="en-US" sz="1400" dirty="0">
                <a:solidFill>
                  <a:srgbClr val="000000"/>
                </a:solidFill>
                <a:latin typeface="Meiryo UI" pitchFamily="50" charset="-128"/>
                <a:ea typeface="Meiryo UI" pitchFamily="50" charset="-128"/>
                <a:cs typeface="Meiryo UI" pitchFamily="50" charset="-128"/>
              </a:rPr>
              <a:t>○　広域緊急交通路の重点</a:t>
            </a:r>
            <a:r>
              <a:rPr lang="en-US" altLang="ja-JP" sz="1400" dirty="0">
                <a:solidFill>
                  <a:srgbClr val="000000"/>
                </a:solidFill>
                <a:latin typeface="Meiryo UI" pitchFamily="50" charset="-128"/>
                <a:ea typeface="Meiryo UI" pitchFamily="50" charset="-128"/>
                <a:cs typeface="Meiryo UI" pitchFamily="50" charset="-128"/>
              </a:rPr>
              <a:t>14</a:t>
            </a:r>
            <a:r>
              <a:rPr lang="ja-JP" altLang="en-US" sz="1400" dirty="0">
                <a:solidFill>
                  <a:srgbClr val="000000"/>
                </a:solidFill>
                <a:latin typeface="Meiryo UI" pitchFamily="50" charset="-128"/>
                <a:ea typeface="Meiryo UI" pitchFamily="50" charset="-128"/>
                <a:cs typeface="Meiryo UI" pitchFamily="50" charset="-128"/>
              </a:rPr>
              <a:t>路線のうち、広域的な観点から、優先して耐震化に取組む路線として、以下に基づき耐震診断の義務化対象路線を指定する。なお、市町村が地域の実情を踏まえ、それぞれの耐震改修促進計画において、耐震化を一層促進する内容を指定することを妨げるものではない。</a:t>
            </a:r>
            <a:endParaRPr lang="ja-JP" altLang="en-US" sz="1400" dirty="0">
              <a:solidFill>
                <a:srgbClr val="FF0000"/>
              </a:solidFill>
            </a:endParaRPr>
          </a:p>
        </p:txBody>
      </p:sp>
      <p:sp>
        <p:nvSpPr>
          <p:cNvPr id="23559" name="テキスト ボックス 6"/>
          <p:cNvSpPr txBox="1">
            <a:spLocks noChangeArrowheads="1"/>
          </p:cNvSpPr>
          <p:nvPr/>
        </p:nvSpPr>
        <p:spPr bwMode="auto">
          <a:xfrm>
            <a:off x="501650" y="3119438"/>
            <a:ext cx="8337550" cy="914400"/>
          </a:xfrm>
          <a:prstGeom prst="rect">
            <a:avLst/>
          </a:prstGeom>
          <a:solidFill>
            <a:srgbClr val="DAEEF3"/>
          </a:solidFill>
          <a:ln>
            <a:noFill/>
          </a:ln>
          <a:extLst>
            <a:ext uri="{91240B29-F687-4F45-9708-019B960494DF}">
              <a14:hiddenLine xmlns:a14="http://schemas.microsoft.com/office/drawing/2010/main" w="9525">
                <a:solidFill>
                  <a:srgbClr val="000000"/>
                </a:solidFill>
                <a:miter lim="800000"/>
                <a:headEnd/>
                <a:tailEnd/>
              </a14:hiddenLine>
            </a:ext>
          </a:extLst>
        </p:spPr>
        <p:txBody>
          <a:bodyPr lIns="72000" tIns="72000" rIns="72000" bIns="72000"/>
          <a:lstStyle>
            <a:lvl1pPr marL="287338" indent="-287338" eaLnBrk="0" hangingPunct="0">
              <a:spcBef>
                <a:spcPct val="20000"/>
              </a:spcBef>
              <a:buChar char="•"/>
              <a:defRPr kumimoji="1" sz="3200">
                <a:solidFill>
                  <a:schemeClr val="tx1"/>
                </a:solidFill>
                <a:latin typeface="Arial" charset="0"/>
                <a:ea typeface="ＭＳ Ｐゴシック" pitchFamily="50" charset="-128"/>
              </a:defRPr>
            </a:lvl1pPr>
            <a:lvl2pPr marL="741363" indent="-284163" eaLnBrk="0" hangingPunct="0">
              <a:spcBef>
                <a:spcPct val="20000"/>
              </a:spcBef>
              <a:buChar char="–"/>
              <a:defRPr kumimoji="1" sz="2800">
                <a:solidFill>
                  <a:schemeClr val="tx1"/>
                </a:solidFill>
                <a:latin typeface="Arial" charset="0"/>
                <a:ea typeface="ＭＳ Ｐゴシック" pitchFamily="50" charset="-128"/>
              </a:defRPr>
            </a:lvl2pPr>
            <a:lvl3pPr marL="1141413" indent="-227013" eaLnBrk="0" hangingPunct="0">
              <a:spcBef>
                <a:spcPct val="20000"/>
              </a:spcBef>
              <a:buChar char="•"/>
              <a:defRPr kumimoji="1" sz="2400">
                <a:solidFill>
                  <a:schemeClr val="tx1"/>
                </a:solidFill>
                <a:latin typeface="Arial" charset="0"/>
                <a:ea typeface="ＭＳ Ｐゴシック" pitchFamily="50" charset="-128"/>
              </a:defRPr>
            </a:lvl3pPr>
            <a:lvl4pPr marL="1598613" indent="-227013" eaLnBrk="0" hangingPunct="0">
              <a:spcBef>
                <a:spcPct val="20000"/>
              </a:spcBef>
              <a:buChar char="–"/>
              <a:defRPr kumimoji="1" sz="2000">
                <a:solidFill>
                  <a:schemeClr val="tx1"/>
                </a:solidFill>
                <a:latin typeface="Arial" charset="0"/>
                <a:ea typeface="ＭＳ Ｐゴシック" pitchFamily="50" charset="-128"/>
              </a:defRPr>
            </a:lvl4pPr>
            <a:lvl5pPr marL="2055813" indent="-227013" eaLnBrk="0" hangingPunct="0">
              <a:spcBef>
                <a:spcPct val="20000"/>
              </a:spcBef>
              <a:buChar char="»"/>
              <a:defRPr kumimoji="1" sz="2000">
                <a:solidFill>
                  <a:schemeClr val="tx1"/>
                </a:solidFill>
                <a:latin typeface="Arial" charset="0"/>
                <a:ea typeface="ＭＳ Ｐゴシック" pitchFamily="50" charset="-128"/>
              </a:defRPr>
            </a:lvl5pPr>
            <a:lvl6pPr marL="2513013" indent="-227013" eaLnBrk="0" fontAlgn="base" hangingPunct="0">
              <a:spcBef>
                <a:spcPct val="20000"/>
              </a:spcBef>
              <a:spcAft>
                <a:spcPct val="0"/>
              </a:spcAft>
              <a:buChar char="»"/>
              <a:defRPr kumimoji="1" sz="2000">
                <a:solidFill>
                  <a:schemeClr val="tx1"/>
                </a:solidFill>
                <a:latin typeface="Arial" charset="0"/>
                <a:ea typeface="ＭＳ Ｐゴシック" pitchFamily="50" charset="-128"/>
              </a:defRPr>
            </a:lvl6pPr>
            <a:lvl7pPr marL="2970213" indent="-227013" eaLnBrk="0" fontAlgn="base" hangingPunct="0">
              <a:spcBef>
                <a:spcPct val="20000"/>
              </a:spcBef>
              <a:spcAft>
                <a:spcPct val="0"/>
              </a:spcAft>
              <a:buChar char="»"/>
              <a:defRPr kumimoji="1" sz="2000">
                <a:solidFill>
                  <a:schemeClr val="tx1"/>
                </a:solidFill>
                <a:latin typeface="Arial" charset="0"/>
                <a:ea typeface="ＭＳ Ｐゴシック" pitchFamily="50" charset="-128"/>
              </a:defRPr>
            </a:lvl7pPr>
            <a:lvl8pPr marL="3427413" indent="-227013" eaLnBrk="0" fontAlgn="base" hangingPunct="0">
              <a:spcBef>
                <a:spcPct val="20000"/>
              </a:spcBef>
              <a:spcAft>
                <a:spcPct val="0"/>
              </a:spcAft>
              <a:buChar char="»"/>
              <a:defRPr kumimoji="1" sz="2000">
                <a:solidFill>
                  <a:schemeClr val="tx1"/>
                </a:solidFill>
                <a:latin typeface="Arial" charset="0"/>
                <a:ea typeface="ＭＳ Ｐゴシック" pitchFamily="50" charset="-128"/>
              </a:defRPr>
            </a:lvl8pPr>
            <a:lvl9pPr marL="3884613" indent="-227013" eaLnBrk="0" fontAlgn="base" hangingPunct="0">
              <a:spcBef>
                <a:spcPct val="20000"/>
              </a:spcBef>
              <a:spcAft>
                <a:spcPct val="0"/>
              </a:spcAft>
              <a:buChar char="»"/>
              <a:defRPr kumimoji="1" sz="2000">
                <a:solidFill>
                  <a:schemeClr val="tx1"/>
                </a:solidFill>
                <a:latin typeface="Arial" charset="0"/>
                <a:ea typeface="ＭＳ Ｐゴシック" pitchFamily="50" charset="-128"/>
              </a:defRPr>
            </a:lvl9pPr>
          </a:lstStyle>
          <a:p>
            <a:pPr eaLnBrk="1" hangingPunct="1">
              <a:lnSpc>
                <a:spcPct val="125000"/>
              </a:lnSpc>
              <a:spcBef>
                <a:spcPct val="0"/>
              </a:spcBef>
              <a:buFontTx/>
              <a:buNone/>
              <a:defRPr/>
            </a:pPr>
            <a:r>
              <a:rPr lang="ja-JP" altLang="en-US" sz="1400" spc="-100" dirty="0" smtClean="0">
                <a:solidFill>
                  <a:srgbClr val="000000"/>
                </a:solidFill>
                <a:latin typeface="Meiryo UI" pitchFamily="50" charset="-128"/>
                <a:ea typeface="Meiryo UI" pitchFamily="50" charset="-128"/>
              </a:rPr>
              <a:t>▶　府内各地へ通じるメインルートとなる中央環状線</a:t>
            </a:r>
          </a:p>
          <a:p>
            <a:pPr eaLnBrk="1" hangingPunct="1">
              <a:lnSpc>
                <a:spcPct val="125000"/>
              </a:lnSpc>
              <a:spcBef>
                <a:spcPct val="0"/>
              </a:spcBef>
              <a:buFontTx/>
              <a:buNone/>
              <a:defRPr/>
            </a:pPr>
            <a:r>
              <a:rPr lang="ja-JP" altLang="en-US" sz="1400" spc="-100" dirty="0" smtClean="0">
                <a:solidFill>
                  <a:srgbClr val="000000"/>
                </a:solidFill>
                <a:latin typeface="Meiryo UI" pitchFamily="50" charset="-128"/>
                <a:ea typeface="Meiryo UI" pitchFamily="50" charset="-128"/>
              </a:rPr>
              <a:t>▶　中央環状線から府域外へ通じる路線（府域外からの緊急物資、救助隊の受入れを考慮）</a:t>
            </a:r>
          </a:p>
          <a:p>
            <a:pPr eaLnBrk="1" hangingPunct="1">
              <a:lnSpc>
                <a:spcPct val="125000"/>
              </a:lnSpc>
              <a:spcBef>
                <a:spcPct val="0"/>
              </a:spcBef>
              <a:buFontTx/>
              <a:buNone/>
              <a:defRPr/>
            </a:pPr>
            <a:r>
              <a:rPr lang="ja-JP" altLang="en-US" sz="1400" spc="-100" dirty="0" smtClean="0">
                <a:solidFill>
                  <a:srgbClr val="000000"/>
                </a:solidFill>
                <a:latin typeface="Meiryo UI" pitchFamily="50" charset="-128"/>
                <a:ea typeface="Meiryo UI" pitchFamily="50" charset="-128"/>
              </a:rPr>
              <a:t>▶　中央環状線の内側については、広域防災拠点や広域応援部隊の活動拠点となる後方支援活動拠点に近接する路線</a:t>
            </a:r>
          </a:p>
        </p:txBody>
      </p:sp>
      <p:sp>
        <p:nvSpPr>
          <p:cNvPr id="8" name="Text Box 1233"/>
          <p:cNvSpPr txBox="1">
            <a:spLocks noChangeArrowheads="1"/>
          </p:cNvSpPr>
          <p:nvPr/>
        </p:nvSpPr>
        <p:spPr bwMode="auto">
          <a:xfrm>
            <a:off x="147637" y="4195763"/>
            <a:ext cx="4444207" cy="362403"/>
          </a:xfrm>
          <a:prstGeom prst="rect">
            <a:avLst/>
          </a:prstGeom>
          <a:solidFill>
            <a:srgbClr val="E46C0A"/>
          </a:solidFill>
          <a:ln w="9525" cap="flat" cmpd="sng" algn="ctr">
            <a:noFill/>
            <a:prstDash val="solid"/>
            <a:headEnd/>
            <a:tailEnd/>
          </a:ln>
          <a:effectLst>
            <a:outerShdw blurRad="40000" dist="23000" dir="5400000" rotWithShape="0">
              <a:srgbClr val="000000">
                <a:alpha val="35000"/>
              </a:srgbClr>
            </a:outerShdw>
          </a:effectLst>
        </p:spPr>
        <p:txBody>
          <a:bodyPr wrap="square" lIns="84579" tIns="42289" rIns="84579" bIns="42289">
            <a:spAutoFit/>
          </a:bodyPr>
          <a:lstStyle/>
          <a:p>
            <a:pPr defTabSz="823170" fontAlgn="auto">
              <a:spcBef>
                <a:spcPct val="50000"/>
              </a:spcBef>
              <a:spcAft>
                <a:spcPts val="0"/>
              </a:spcAft>
              <a:defRPr/>
            </a:pPr>
            <a:r>
              <a:rPr kumimoji="0" lang="ja-JP" altLang="en-US" kern="0" dirty="0">
                <a:solidFill>
                  <a:sysClr val="window" lastClr="FFFFFF"/>
                </a:solidFill>
                <a:latin typeface="HGP創英角ｺﾞｼｯｸUB" pitchFamily="50" charset="-128"/>
                <a:ea typeface="HGP創英角ｺﾞｼｯｸUB" pitchFamily="50" charset="-128"/>
              </a:rPr>
              <a:t>（３） 対象建築物</a:t>
            </a:r>
            <a:endParaRPr kumimoji="0" lang="en-US" altLang="ja-JP" kern="0" dirty="0">
              <a:solidFill>
                <a:sysClr val="window" lastClr="FFFFFF"/>
              </a:solidFill>
              <a:latin typeface="HGP創英角ｺﾞｼｯｸUB" pitchFamily="50" charset="-128"/>
              <a:ea typeface="HGP創英角ｺﾞｼｯｸUB" pitchFamily="50" charset="-128"/>
            </a:endParaRPr>
          </a:p>
        </p:txBody>
      </p:sp>
      <p:sp>
        <p:nvSpPr>
          <p:cNvPr id="6153" name="Text Box 6"/>
          <p:cNvSpPr txBox="1">
            <a:spLocks noChangeArrowheads="1"/>
          </p:cNvSpPr>
          <p:nvPr/>
        </p:nvSpPr>
        <p:spPr bwMode="auto">
          <a:xfrm>
            <a:off x="4674526" y="4275115"/>
            <a:ext cx="2681287" cy="317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74295" tIns="8890" rIns="74295" bIns="8890"/>
          <a:lstStyle/>
          <a:p>
            <a:pPr algn="just"/>
            <a:r>
              <a:rPr lang="en-US" altLang="ja-JP" sz="1200">
                <a:latin typeface="Meiryo UI" pitchFamily="50" charset="-128"/>
                <a:ea typeface="Meiryo UI" pitchFamily="50" charset="-128"/>
                <a:cs typeface="Meiryo UI" pitchFamily="50" charset="-128"/>
              </a:rPr>
              <a:t>【</a:t>
            </a:r>
            <a:r>
              <a:rPr lang="ja-JP" altLang="en-US" sz="1200">
                <a:latin typeface="Meiryo UI" pitchFamily="50" charset="-128"/>
                <a:ea typeface="Meiryo UI" pitchFamily="50" charset="-128"/>
                <a:cs typeface="Meiryo UI" pitchFamily="50" charset="-128"/>
              </a:rPr>
              <a:t>道路幅員が</a:t>
            </a:r>
            <a:r>
              <a:rPr lang="en-US" altLang="ja-JP" sz="1200">
                <a:latin typeface="Meiryo UI" pitchFamily="50" charset="-128"/>
                <a:ea typeface="Meiryo UI" pitchFamily="50" charset="-128"/>
                <a:cs typeface="Meiryo UI" pitchFamily="50" charset="-128"/>
              </a:rPr>
              <a:t>12</a:t>
            </a:r>
            <a:r>
              <a:rPr lang="ja-JP" altLang="en-US" sz="1200">
                <a:latin typeface="Meiryo UI" pitchFamily="50" charset="-128"/>
                <a:ea typeface="Meiryo UI" pitchFamily="50" charset="-128"/>
                <a:cs typeface="Meiryo UI" pitchFamily="50" charset="-128"/>
              </a:rPr>
              <a:t>ｍを超える場合</a:t>
            </a:r>
            <a:r>
              <a:rPr lang="en-US" altLang="ja-JP" sz="1200">
                <a:latin typeface="Meiryo UI" pitchFamily="50" charset="-128"/>
                <a:ea typeface="Meiryo UI" pitchFamily="50" charset="-128"/>
                <a:cs typeface="Meiryo UI" pitchFamily="50" charset="-128"/>
              </a:rPr>
              <a:t>】</a:t>
            </a:r>
            <a:endParaRPr lang="ja-JP" altLang="ja-JP" sz="2800">
              <a:latin typeface="Meiryo UI" pitchFamily="50" charset="-128"/>
              <a:ea typeface="Meiryo UI" pitchFamily="50" charset="-128"/>
              <a:cs typeface="Meiryo UI" pitchFamily="50" charset="-128"/>
            </a:endParaRPr>
          </a:p>
        </p:txBody>
      </p:sp>
      <p:pic>
        <p:nvPicPr>
          <p:cNvPr id="6154"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4526" y="4459265"/>
            <a:ext cx="2352675" cy="1865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5" name="Text Box 8"/>
          <p:cNvSpPr txBox="1">
            <a:spLocks noChangeArrowheads="1"/>
          </p:cNvSpPr>
          <p:nvPr/>
        </p:nvSpPr>
        <p:spPr bwMode="auto">
          <a:xfrm>
            <a:off x="6891338" y="4271940"/>
            <a:ext cx="2146300" cy="320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74295" tIns="8890" rIns="74295" bIns="8890"/>
          <a:lstStyle/>
          <a:p>
            <a:pPr algn="just"/>
            <a:r>
              <a:rPr lang="en-US" altLang="ja-JP" sz="1200">
                <a:latin typeface="Meiryo UI" pitchFamily="50" charset="-128"/>
                <a:ea typeface="Meiryo UI" pitchFamily="50" charset="-128"/>
                <a:cs typeface="Meiryo UI" pitchFamily="50" charset="-128"/>
              </a:rPr>
              <a:t>【</a:t>
            </a:r>
            <a:r>
              <a:rPr lang="ja-JP" altLang="en-US" sz="1200">
                <a:latin typeface="Meiryo UI" pitchFamily="50" charset="-128"/>
                <a:ea typeface="Meiryo UI" pitchFamily="50" charset="-128"/>
                <a:cs typeface="Meiryo UI" pitchFamily="50" charset="-128"/>
              </a:rPr>
              <a:t>道路幅員が</a:t>
            </a:r>
            <a:r>
              <a:rPr lang="en-US" altLang="ja-JP" sz="1200">
                <a:latin typeface="Meiryo UI" pitchFamily="50" charset="-128"/>
                <a:ea typeface="Meiryo UI" pitchFamily="50" charset="-128"/>
                <a:cs typeface="Meiryo UI" pitchFamily="50" charset="-128"/>
              </a:rPr>
              <a:t>12</a:t>
            </a:r>
            <a:r>
              <a:rPr lang="ja-JP" altLang="en-US" sz="1200">
                <a:latin typeface="Meiryo UI" pitchFamily="50" charset="-128"/>
                <a:ea typeface="Meiryo UI" pitchFamily="50" charset="-128"/>
                <a:cs typeface="Meiryo UI" pitchFamily="50" charset="-128"/>
              </a:rPr>
              <a:t>ｍ以下の場合</a:t>
            </a:r>
            <a:r>
              <a:rPr lang="en-US" altLang="ja-JP" sz="1200">
                <a:latin typeface="Meiryo UI" pitchFamily="50" charset="-128"/>
                <a:ea typeface="Meiryo UI" pitchFamily="50" charset="-128"/>
                <a:cs typeface="Meiryo UI" pitchFamily="50" charset="-128"/>
              </a:rPr>
              <a:t>】</a:t>
            </a:r>
            <a:endParaRPr lang="ja-JP" altLang="ja-JP" sz="2800">
              <a:latin typeface="Meiryo UI" pitchFamily="50" charset="-128"/>
              <a:ea typeface="Meiryo UI" pitchFamily="50" charset="-128"/>
              <a:cs typeface="Meiryo UI" pitchFamily="50" charset="-128"/>
            </a:endParaRPr>
          </a:p>
        </p:txBody>
      </p:sp>
      <p:pic>
        <p:nvPicPr>
          <p:cNvPr id="6156"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89775" y="4522765"/>
            <a:ext cx="1749425" cy="1738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7" name="Rectangle 3"/>
          <p:cNvSpPr>
            <a:spLocks noChangeArrowheads="1"/>
          </p:cNvSpPr>
          <p:nvPr/>
        </p:nvSpPr>
        <p:spPr bwMode="auto">
          <a:xfrm>
            <a:off x="105663" y="4581525"/>
            <a:ext cx="4286250" cy="893763"/>
          </a:xfrm>
          <a:prstGeom prst="rect">
            <a:avLst/>
          </a:prstGeom>
          <a:solidFill>
            <a:srgbClr val="FFFFFF"/>
          </a:solidFill>
          <a:ln>
            <a:noFill/>
          </a:ln>
          <a:effectLst/>
          <a:extLst>
            <a:ext uri="{91240B29-F687-4F45-9708-019B960494DF}">
              <a14:hiddenLine xmlns:a14="http://schemas.microsoft.com/office/drawing/2010/main" w="19050">
                <a:solidFill>
                  <a:srgbClr val="000000"/>
                </a:solidFill>
                <a:miter lim="800000"/>
                <a:headEnd/>
                <a:tailEnd/>
              </a14:hiddenLine>
            </a:ext>
            <a:ext uri="{AF507438-7753-43E0-B8FC-AC1667EBCBE1}">
              <a14:hiddenEffects xmlns:a14="http://schemas.microsoft.com/office/drawing/2010/main">
                <a:effectLst>
                  <a:outerShdw dist="99190" dir="2388334" algn="ctr" rotWithShape="0">
                    <a:srgbClr val="808080"/>
                  </a:outerShdw>
                </a:effectLst>
              </a14:hiddenEffects>
            </a:ext>
          </a:extLst>
        </p:spPr>
        <p:txBody>
          <a:bodyPr/>
          <a:lstStyle>
            <a:lvl1pPr marL="287338" indent="-287338" eaLnBrk="0" hangingPunct="0">
              <a:spcBef>
                <a:spcPct val="20000"/>
              </a:spcBef>
              <a:buChar char="•"/>
              <a:defRPr kumimoji="1" sz="3200">
                <a:solidFill>
                  <a:schemeClr val="tx1"/>
                </a:solidFill>
                <a:latin typeface="Arial" charset="0"/>
                <a:ea typeface="ＭＳ Ｐゴシック" pitchFamily="50" charset="-128"/>
              </a:defRPr>
            </a:lvl1pPr>
            <a:lvl2pPr marL="741363" indent="-284163" eaLnBrk="0" hangingPunct="0">
              <a:spcBef>
                <a:spcPct val="20000"/>
              </a:spcBef>
              <a:buChar char="–"/>
              <a:defRPr kumimoji="1" sz="2800">
                <a:solidFill>
                  <a:schemeClr val="tx1"/>
                </a:solidFill>
                <a:latin typeface="Arial" charset="0"/>
                <a:ea typeface="ＭＳ Ｐゴシック" pitchFamily="50" charset="-128"/>
              </a:defRPr>
            </a:lvl2pPr>
            <a:lvl3pPr marL="1141413" indent="-227013" eaLnBrk="0" hangingPunct="0">
              <a:spcBef>
                <a:spcPct val="20000"/>
              </a:spcBef>
              <a:buChar char="•"/>
              <a:defRPr kumimoji="1" sz="2400">
                <a:solidFill>
                  <a:schemeClr val="tx1"/>
                </a:solidFill>
                <a:latin typeface="Arial" charset="0"/>
                <a:ea typeface="ＭＳ Ｐゴシック" pitchFamily="50" charset="-128"/>
              </a:defRPr>
            </a:lvl3pPr>
            <a:lvl4pPr marL="1598613" indent="-227013" eaLnBrk="0" hangingPunct="0">
              <a:spcBef>
                <a:spcPct val="20000"/>
              </a:spcBef>
              <a:buChar char="–"/>
              <a:defRPr kumimoji="1" sz="2000">
                <a:solidFill>
                  <a:schemeClr val="tx1"/>
                </a:solidFill>
                <a:latin typeface="Arial" charset="0"/>
                <a:ea typeface="ＭＳ Ｐゴシック" pitchFamily="50" charset="-128"/>
              </a:defRPr>
            </a:lvl4pPr>
            <a:lvl5pPr marL="2055813" indent="-227013" eaLnBrk="0" hangingPunct="0">
              <a:spcBef>
                <a:spcPct val="20000"/>
              </a:spcBef>
              <a:buChar char="»"/>
              <a:defRPr kumimoji="1" sz="2000">
                <a:solidFill>
                  <a:schemeClr val="tx1"/>
                </a:solidFill>
                <a:latin typeface="Arial" charset="0"/>
                <a:ea typeface="ＭＳ Ｐゴシック" pitchFamily="50" charset="-128"/>
              </a:defRPr>
            </a:lvl5pPr>
            <a:lvl6pPr marL="2513013" indent="-227013" eaLnBrk="0" fontAlgn="base" hangingPunct="0">
              <a:spcBef>
                <a:spcPct val="20000"/>
              </a:spcBef>
              <a:spcAft>
                <a:spcPct val="0"/>
              </a:spcAft>
              <a:buChar char="»"/>
              <a:defRPr kumimoji="1" sz="2000">
                <a:solidFill>
                  <a:schemeClr val="tx1"/>
                </a:solidFill>
                <a:latin typeface="Arial" charset="0"/>
                <a:ea typeface="ＭＳ Ｐゴシック" pitchFamily="50" charset="-128"/>
              </a:defRPr>
            </a:lvl6pPr>
            <a:lvl7pPr marL="2970213" indent="-227013" eaLnBrk="0" fontAlgn="base" hangingPunct="0">
              <a:spcBef>
                <a:spcPct val="20000"/>
              </a:spcBef>
              <a:spcAft>
                <a:spcPct val="0"/>
              </a:spcAft>
              <a:buChar char="»"/>
              <a:defRPr kumimoji="1" sz="2000">
                <a:solidFill>
                  <a:schemeClr val="tx1"/>
                </a:solidFill>
                <a:latin typeface="Arial" charset="0"/>
                <a:ea typeface="ＭＳ Ｐゴシック" pitchFamily="50" charset="-128"/>
              </a:defRPr>
            </a:lvl7pPr>
            <a:lvl8pPr marL="3427413" indent="-227013" eaLnBrk="0" fontAlgn="base" hangingPunct="0">
              <a:spcBef>
                <a:spcPct val="20000"/>
              </a:spcBef>
              <a:spcAft>
                <a:spcPct val="0"/>
              </a:spcAft>
              <a:buChar char="»"/>
              <a:defRPr kumimoji="1" sz="2000">
                <a:solidFill>
                  <a:schemeClr val="tx1"/>
                </a:solidFill>
                <a:latin typeface="Arial" charset="0"/>
                <a:ea typeface="ＭＳ Ｐゴシック" pitchFamily="50" charset="-128"/>
              </a:defRPr>
            </a:lvl8pPr>
            <a:lvl9pPr marL="3884613" indent="-227013" eaLnBrk="0" fontAlgn="base" hangingPunct="0">
              <a:spcBef>
                <a:spcPct val="20000"/>
              </a:spcBef>
              <a:spcAft>
                <a:spcPct val="0"/>
              </a:spcAft>
              <a:buChar char="»"/>
              <a:defRPr kumimoji="1" sz="2000">
                <a:solidFill>
                  <a:schemeClr val="tx1"/>
                </a:solidFill>
                <a:latin typeface="Arial" charset="0"/>
                <a:ea typeface="ＭＳ Ｐゴシック" pitchFamily="50" charset="-128"/>
              </a:defRPr>
            </a:lvl9pPr>
          </a:lstStyle>
          <a:p>
            <a:pPr eaLnBrk="1" hangingPunct="1">
              <a:lnSpc>
                <a:spcPct val="125000"/>
              </a:lnSpc>
              <a:spcBef>
                <a:spcPct val="0"/>
              </a:spcBef>
              <a:buFontTx/>
              <a:buNone/>
            </a:pPr>
            <a:r>
              <a:rPr lang="ja-JP" altLang="en-US" sz="1400" dirty="0">
                <a:solidFill>
                  <a:srgbClr val="000000"/>
                </a:solidFill>
                <a:latin typeface="Meiryo UI" pitchFamily="50" charset="-128"/>
                <a:ea typeface="Meiryo UI" pitchFamily="50" charset="-128"/>
                <a:cs typeface="Meiryo UI" pitchFamily="50" charset="-128"/>
              </a:rPr>
              <a:t>〇　対象路線沿道にある昭和</a:t>
            </a:r>
            <a:r>
              <a:rPr lang="en-US" altLang="ja-JP" sz="1400" dirty="0">
                <a:solidFill>
                  <a:srgbClr val="000000"/>
                </a:solidFill>
                <a:latin typeface="Meiryo UI" pitchFamily="50" charset="-128"/>
                <a:ea typeface="Meiryo UI" pitchFamily="50" charset="-128"/>
                <a:cs typeface="Meiryo UI" pitchFamily="50" charset="-128"/>
              </a:rPr>
              <a:t>56</a:t>
            </a:r>
            <a:r>
              <a:rPr lang="ja-JP" altLang="en-US" sz="1400" dirty="0">
                <a:solidFill>
                  <a:srgbClr val="000000"/>
                </a:solidFill>
                <a:latin typeface="Meiryo UI" pitchFamily="50" charset="-128"/>
                <a:ea typeface="Meiryo UI" pitchFamily="50" charset="-128"/>
                <a:cs typeface="Meiryo UI" pitchFamily="50" charset="-128"/>
              </a:rPr>
              <a:t>年</a:t>
            </a:r>
            <a:r>
              <a:rPr lang="en-US" altLang="ja-JP" sz="1400" dirty="0">
                <a:solidFill>
                  <a:srgbClr val="000000"/>
                </a:solidFill>
                <a:latin typeface="Meiryo UI" pitchFamily="50" charset="-128"/>
                <a:ea typeface="Meiryo UI" pitchFamily="50" charset="-128"/>
                <a:cs typeface="Meiryo UI" pitchFamily="50" charset="-128"/>
              </a:rPr>
              <a:t>5</a:t>
            </a:r>
            <a:r>
              <a:rPr lang="ja-JP" altLang="en-US" sz="1400" dirty="0">
                <a:solidFill>
                  <a:srgbClr val="000000"/>
                </a:solidFill>
                <a:latin typeface="Meiryo UI" pitchFamily="50" charset="-128"/>
                <a:ea typeface="Meiryo UI" pitchFamily="50" charset="-128"/>
                <a:cs typeface="Meiryo UI" pitchFamily="50" charset="-128"/>
              </a:rPr>
              <a:t>月</a:t>
            </a:r>
            <a:r>
              <a:rPr lang="en-US" altLang="ja-JP" sz="1400" dirty="0">
                <a:solidFill>
                  <a:srgbClr val="000000"/>
                </a:solidFill>
                <a:latin typeface="Meiryo UI" pitchFamily="50" charset="-128"/>
                <a:ea typeface="Meiryo UI" pitchFamily="50" charset="-128"/>
                <a:cs typeface="Meiryo UI" pitchFamily="50" charset="-128"/>
              </a:rPr>
              <a:t>31</a:t>
            </a:r>
            <a:r>
              <a:rPr lang="ja-JP" altLang="en-US" sz="1400" dirty="0">
                <a:solidFill>
                  <a:srgbClr val="000000"/>
                </a:solidFill>
                <a:latin typeface="Meiryo UI" pitchFamily="50" charset="-128"/>
                <a:ea typeface="Meiryo UI" pitchFamily="50" charset="-128"/>
                <a:cs typeface="Meiryo UI" pitchFamily="50" charset="-128"/>
              </a:rPr>
              <a:t>以前に着工した建築物で、倒壊時に道路を閉塞する可能性があるものが対象（右図参照） </a:t>
            </a:r>
          </a:p>
        </p:txBody>
      </p:sp>
      <p:sp>
        <p:nvSpPr>
          <p:cNvPr id="14" name="Rectangle 3"/>
          <p:cNvSpPr>
            <a:spLocks noChangeArrowheads="1"/>
          </p:cNvSpPr>
          <p:nvPr/>
        </p:nvSpPr>
        <p:spPr bwMode="auto">
          <a:xfrm>
            <a:off x="105663" y="6026835"/>
            <a:ext cx="8532066" cy="666750"/>
          </a:xfrm>
          <a:prstGeom prst="rect">
            <a:avLst/>
          </a:prstGeom>
          <a:noFill/>
          <a:ln>
            <a:noFill/>
          </a:ln>
          <a:effectLst/>
          <a:extLst/>
        </p:spPr>
        <p:txBody>
          <a:bodyPr/>
          <a:lstStyle>
            <a:lvl1pPr marL="287338" indent="-287338" eaLnBrk="0" hangingPunct="0">
              <a:spcBef>
                <a:spcPct val="20000"/>
              </a:spcBef>
              <a:buChar char="•"/>
              <a:defRPr kumimoji="1" sz="3200">
                <a:solidFill>
                  <a:schemeClr val="tx1"/>
                </a:solidFill>
                <a:latin typeface="Arial" charset="0"/>
                <a:ea typeface="ＭＳ Ｐゴシック" pitchFamily="50" charset="-128"/>
              </a:defRPr>
            </a:lvl1pPr>
            <a:lvl2pPr marL="741363" indent="-284163" eaLnBrk="0" hangingPunct="0">
              <a:spcBef>
                <a:spcPct val="20000"/>
              </a:spcBef>
              <a:buChar char="–"/>
              <a:defRPr kumimoji="1" sz="2800">
                <a:solidFill>
                  <a:schemeClr val="tx1"/>
                </a:solidFill>
                <a:latin typeface="Arial" charset="0"/>
                <a:ea typeface="ＭＳ Ｐゴシック" pitchFamily="50" charset="-128"/>
              </a:defRPr>
            </a:lvl2pPr>
            <a:lvl3pPr marL="1141413" indent="-227013" eaLnBrk="0" hangingPunct="0">
              <a:spcBef>
                <a:spcPct val="20000"/>
              </a:spcBef>
              <a:buChar char="•"/>
              <a:defRPr kumimoji="1" sz="2400">
                <a:solidFill>
                  <a:schemeClr val="tx1"/>
                </a:solidFill>
                <a:latin typeface="Arial" charset="0"/>
                <a:ea typeface="ＭＳ Ｐゴシック" pitchFamily="50" charset="-128"/>
              </a:defRPr>
            </a:lvl3pPr>
            <a:lvl4pPr marL="1598613" indent="-227013" eaLnBrk="0" hangingPunct="0">
              <a:spcBef>
                <a:spcPct val="20000"/>
              </a:spcBef>
              <a:buChar char="–"/>
              <a:defRPr kumimoji="1" sz="2000">
                <a:solidFill>
                  <a:schemeClr val="tx1"/>
                </a:solidFill>
                <a:latin typeface="Arial" charset="0"/>
                <a:ea typeface="ＭＳ Ｐゴシック" pitchFamily="50" charset="-128"/>
              </a:defRPr>
            </a:lvl4pPr>
            <a:lvl5pPr marL="2055813" indent="-227013" eaLnBrk="0" hangingPunct="0">
              <a:spcBef>
                <a:spcPct val="20000"/>
              </a:spcBef>
              <a:buChar char="»"/>
              <a:defRPr kumimoji="1" sz="2000">
                <a:solidFill>
                  <a:schemeClr val="tx1"/>
                </a:solidFill>
                <a:latin typeface="Arial" charset="0"/>
                <a:ea typeface="ＭＳ Ｐゴシック" pitchFamily="50" charset="-128"/>
              </a:defRPr>
            </a:lvl5pPr>
            <a:lvl6pPr marL="2513013" indent="-227013" eaLnBrk="0" fontAlgn="base" hangingPunct="0">
              <a:spcBef>
                <a:spcPct val="20000"/>
              </a:spcBef>
              <a:spcAft>
                <a:spcPct val="0"/>
              </a:spcAft>
              <a:buChar char="»"/>
              <a:defRPr kumimoji="1" sz="2000">
                <a:solidFill>
                  <a:schemeClr val="tx1"/>
                </a:solidFill>
                <a:latin typeface="Arial" charset="0"/>
                <a:ea typeface="ＭＳ Ｐゴシック" pitchFamily="50" charset="-128"/>
              </a:defRPr>
            </a:lvl6pPr>
            <a:lvl7pPr marL="2970213" indent="-227013" eaLnBrk="0" fontAlgn="base" hangingPunct="0">
              <a:spcBef>
                <a:spcPct val="20000"/>
              </a:spcBef>
              <a:spcAft>
                <a:spcPct val="0"/>
              </a:spcAft>
              <a:buChar char="»"/>
              <a:defRPr kumimoji="1" sz="2000">
                <a:solidFill>
                  <a:schemeClr val="tx1"/>
                </a:solidFill>
                <a:latin typeface="Arial" charset="0"/>
                <a:ea typeface="ＭＳ Ｐゴシック" pitchFamily="50" charset="-128"/>
              </a:defRPr>
            </a:lvl7pPr>
            <a:lvl8pPr marL="3427413" indent="-227013" eaLnBrk="0" fontAlgn="base" hangingPunct="0">
              <a:spcBef>
                <a:spcPct val="20000"/>
              </a:spcBef>
              <a:spcAft>
                <a:spcPct val="0"/>
              </a:spcAft>
              <a:buChar char="»"/>
              <a:defRPr kumimoji="1" sz="2000">
                <a:solidFill>
                  <a:schemeClr val="tx1"/>
                </a:solidFill>
                <a:latin typeface="Arial" charset="0"/>
                <a:ea typeface="ＭＳ Ｐゴシック" pitchFamily="50" charset="-128"/>
              </a:defRPr>
            </a:lvl8pPr>
            <a:lvl9pPr marL="3884613" indent="-227013" eaLnBrk="0" fontAlgn="base" hangingPunct="0">
              <a:spcBef>
                <a:spcPct val="20000"/>
              </a:spcBef>
              <a:spcAft>
                <a:spcPct val="0"/>
              </a:spcAft>
              <a:buChar char="»"/>
              <a:defRPr kumimoji="1" sz="2000">
                <a:solidFill>
                  <a:schemeClr val="tx1"/>
                </a:solidFill>
                <a:latin typeface="Arial" charset="0"/>
                <a:ea typeface="ＭＳ Ｐゴシック" pitchFamily="50" charset="-128"/>
              </a:defRPr>
            </a:lvl9pPr>
          </a:lstStyle>
          <a:p>
            <a:pPr eaLnBrk="1" hangingPunct="1">
              <a:lnSpc>
                <a:spcPct val="125000"/>
              </a:lnSpc>
              <a:spcBef>
                <a:spcPct val="0"/>
              </a:spcBef>
              <a:buFontTx/>
              <a:buNone/>
              <a:defRPr/>
            </a:pPr>
            <a:r>
              <a:rPr lang="ja-JP" altLang="en-US" sz="1400" spc="-100" dirty="0" smtClean="0">
                <a:latin typeface="Meiryo UI" pitchFamily="50" charset="-128"/>
                <a:ea typeface="Meiryo UI" pitchFamily="50" charset="-128"/>
              </a:rPr>
              <a:t>〇　</a:t>
            </a:r>
            <a:r>
              <a:rPr lang="ja-JP" altLang="en-US" sz="1400" spc="-100" dirty="0">
                <a:latin typeface="Meiryo UI" pitchFamily="50" charset="-128"/>
                <a:ea typeface="Meiryo UI" pitchFamily="50" charset="-128"/>
              </a:rPr>
              <a:t>耐震診断結果の報告期限は平成</a:t>
            </a:r>
            <a:r>
              <a:rPr lang="en-US" altLang="ja-JP" sz="1400" spc="-100" dirty="0">
                <a:latin typeface="Meiryo UI" pitchFamily="50" charset="-128"/>
                <a:ea typeface="Meiryo UI" pitchFamily="50" charset="-128"/>
              </a:rPr>
              <a:t>28</a:t>
            </a:r>
            <a:r>
              <a:rPr lang="ja-JP" altLang="en-US" sz="1400" spc="-100" dirty="0">
                <a:latin typeface="Meiryo UI" pitchFamily="50" charset="-128"/>
                <a:ea typeface="Meiryo UI" pitchFamily="50" charset="-128"/>
              </a:rPr>
              <a:t>年</a:t>
            </a:r>
            <a:r>
              <a:rPr lang="en-US" altLang="ja-JP" sz="1400" spc="-100" dirty="0">
                <a:latin typeface="Meiryo UI" pitchFamily="50" charset="-128"/>
                <a:ea typeface="Meiryo UI" pitchFamily="50" charset="-128"/>
              </a:rPr>
              <a:t>12</a:t>
            </a:r>
            <a:r>
              <a:rPr lang="ja-JP" altLang="en-US" sz="1400" spc="-100" dirty="0">
                <a:latin typeface="Meiryo UI" pitchFamily="50" charset="-128"/>
                <a:ea typeface="Meiryo UI" pitchFamily="50" charset="-128"/>
              </a:rPr>
              <a:t>月</a:t>
            </a:r>
            <a:r>
              <a:rPr lang="en-US" altLang="ja-JP" sz="1400" spc="-100" dirty="0">
                <a:latin typeface="Meiryo UI" pitchFamily="50" charset="-128"/>
                <a:ea typeface="Meiryo UI" pitchFamily="50" charset="-128"/>
              </a:rPr>
              <a:t>31</a:t>
            </a:r>
            <a:r>
              <a:rPr lang="ja-JP" altLang="en-US" sz="1400" spc="-100" dirty="0" smtClean="0">
                <a:latin typeface="Meiryo UI" pitchFamily="50" charset="-128"/>
                <a:ea typeface="Meiryo UI" pitchFamily="50" charset="-128"/>
              </a:rPr>
              <a:t>日　（府）</a:t>
            </a:r>
            <a:endParaRPr lang="en-US" altLang="ja-JP" sz="1400" spc="-100" dirty="0" smtClean="0">
              <a:latin typeface="Meiryo UI" pitchFamily="50" charset="-128"/>
              <a:ea typeface="Meiryo UI" pitchFamily="50" charset="-128"/>
            </a:endParaRPr>
          </a:p>
          <a:p>
            <a:pPr eaLnBrk="1" hangingPunct="1">
              <a:lnSpc>
                <a:spcPct val="125000"/>
              </a:lnSpc>
              <a:spcBef>
                <a:spcPct val="0"/>
              </a:spcBef>
              <a:buFontTx/>
              <a:buNone/>
              <a:defRPr/>
            </a:pPr>
            <a:r>
              <a:rPr lang="ja-JP" altLang="en-US" sz="1400" spc="-100" dirty="0" smtClean="0">
                <a:latin typeface="Meiryo UI" pitchFamily="50" charset="-128"/>
                <a:ea typeface="Meiryo UI" pitchFamily="50" charset="-128"/>
              </a:rPr>
              <a:t>〇　平成</a:t>
            </a:r>
            <a:r>
              <a:rPr lang="en-US" altLang="ja-JP" sz="1400" spc="-100" dirty="0" smtClean="0">
                <a:latin typeface="Meiryo UI" pitchFamily="50" charset="-128"/>
                <a:ea typeface="Meiryo UI" pitchFamily="50" charset="-128"/>
              </a:rPr>
              <a:t>30</a:t>
            </a:r>
            <a:r>
              <a:rPr lang="ja-JP" altLang="en-US" sz="1400" spc="-100" dirty="0" smtClean="0">
                <a:latin typeface="Meiryo UI" pitchFamily="50" charset="-128"/>
                <a:ea typeface="Meiryo UI" pitchFamily="50" charset="-128"/>
              </a:rPr>
              <a:t>年度までに</a:t>
            </a:r>
            <a:r>
              <a:rPr lang="ja-JP" altLang="en-US" sz="1400" spc="-100" dirty="0">
                <a:latin typeface="Meiryo UI" pitchFamily="50" charset="-128"/>
                <a:ea typeface="Meiryo UI" pitchFamily="50" charset="-128"/>
              </a:rPr>
              <a:t>対象</a:t>
            </a:r>
            <a:r>
              <a:rPr lang="ja-JP" altLang="en-US" sz="1400" spc="-100" dirty="0" smtClean="0">
                <a:latin typeface="Meiryo UI" pitchFamily="50" charset="-128"/>
                <a:ea typeface="Meiryo UI" pitchFamily="50" charset="-128"/>
              </a:rPr>
              <a:t>建築物の耐震改修等の終了を目指す（府）</a:t>
            </a:r>
          </a:p>
        </p:txBody>
      </p:sp>
      <p:sp>
        <p:nvSpPr>
          <p:cNvPr id="15" name="Text Box 1233"/>
          <p:cNvSpPr txBox="1">
            <a:spLocks noChangeArrowheads="1"/>
          </p:cNvSpPr>
          <p:nvPr/>
        </p:nvSpPr>
        <p:spPr bwMode="auto">
          <a:xfrm>
            <a:off x="147637" y="5708364"/>
            <a:ext cx="4956626" cy="362403"/>
          </a:xfrm>
          <a:prstGeom prst="rect">
            <a:avLst/>
          </a:prstGeom>
          <a:solidFill>
            <a:srgbClr val="E46C0A"/>
          </a:solidFill>
          <a:ln w="9525" cap="flat" cmpd="sng" algn="ctr">
            <a:noFill/>
            <a:prstDash val="solid"/>
            <a:headEnd/>
            <a:tailEnd/>
          </a:ln>
          <a:effectLst>
            <a:outerShdw blurRad="40000" dist="23000" dir="5400000" rotWithShape="0">
              <a:srgbClr val="000000">
                <a:alpha val="35000"/>
              </a:srgbClr>
            </a:outerShdw>
          </a:effectLst>
        </p:spPr>
        <p:txBody>
          <a:bodyPr wrap="square" lIns="84579" tIns="42289" rIns="0" bIns="42289">
            <a:spAutoFit/>
          </a:bodyPr>
          <a:lstStyle/>
          <a:p>
            <a:pPr defTabSz="823170" fontAlgn="auto">
              <a:spcBef>
                <a:spcPct val="50000"/>
              </a:spcBef>
              <a:spcAft>
                <a:spcPts val="0"/>
              </a:spcAft>
              <a:defRPr/>
            </a:pPr>
            <a:r>
              <a:rPr kumimoji="0" lang="ja-JP" altLang="en-US" kern="0" dirty="0">
                <a:solidFill>
                  <a:sysClr val="window" lastClr="FFFFFF"/>
                </a:solidFill>
                <a:latin typeface="HGP創英角ｺﾞｼｯｸUB" pitchFamily="50" charset="-128"/>
                <a:ea typeface="HGP創英角ｺﾞｼｯｸUB" pitchFamily="50" charset="-128"/>
              </a:rPr>
              <a:t>（４） </a:t>
            </a:r>
            <a:r>
              <a:rPr kumimoji="0" lang="ja-JP" altLang="en-US" kern="0" spc="-100" dirty="0">
                <a:solidFill>
                  <a:sysClr val="window" lastClr="FFFFFF"/>
                </a:solidFill>
                <a:latin typeface="HGP創英角ｺﾞｼｯｸUB" pitchFamily="50" charset="-128"/>
                <a:ea typeface="HGP創英角ｺﾞｼｯｸUB" pitchFamily="50" charset="-128"/>
              </a:rPr>
              <a:t>耐震診断結果の報告期限と耐震化の目標年次</a:t>
            </a:r>
            <a:endParaRPr kumimoji="0" lang="en-US" altLang="ja-JP" kern="0" spc="-100" dirty="0">
              <a:solidFill>
                <a:sysClr val="window" lastClr="FFFFFF"/>
              </a:solidFill>
              <a:latin typeface="HGP創英角ｺﾞｼｯｸUB" pitchFamily="50" charset="-128"/>
              <a:ea typeface="HGP創英角ｺﾞｼｯｸUB" pitchFamily="50" charset="-128"/>
            </a:endParaRPr>
          </a:p>
        </p:txBody>
      </p:sp>
      <p:sp>
        <p:nvSpPr>
          <p:cNvPr id="2" name="スライド番号プレースホルダー 1"/>
          <p:cNvSpPr>
            <a:spLocks noGrp="1"/>
          </p:cNvSpPr>
          <p:nvPr>
            <p:ph type="sldNum" sz="quarter" idx="12"/>
          </p:nvPr>
        </p:nvSpPr>
        <p:spPr/>
        <p:txBody>
          <a:bodyPr/>
          <a:lstStyle/>
          <a:p>
            <a:pPr>
              <a:defRPr/>
            </a:pPr>
            <a:fld id="{718826F6-B698-4C1A-BEC1-9CA6F605F335}" type="slidenum">
              <a:rPr lang="en-US" altLang="ja-JP" smtClean="0"/>
              <a:pPr>
                <a:defRPr/>
              </a:pPr>
              <a:t>3</a:t>
            </a:fld>
            <a:endParaRPr lang="en-US" altLang="ja-JP"/>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図 14"/>
          <p:cNvPicPr/>
          <p:nvPr/>
        </p:nvPicPr>
        <p:blipFill rotWithShape="1">
          <a:blip r:embed="rId2" cstate="print">
            <a:extLst>
              <a:ext uri="{BEBA8EAE-BF5A-486C-A8C5-ECC9F3942E4B}">
                <a14:imgProps xmlns:a14="http://schemas.microsoft.com/office/drawing/2010/main">
                  <a14:imgLayer r:embed="rId3">
                    <a14:imgEffect>
                      <a14:sharpenSoften amount="25000"/>
                    </a14:imgEffect>
                  </a14:imgLayer>
                </a14:imgProps>
              </a:ext>
              <a:ext uri="{28A0092B-C50C-407E-A947-70E740481C1C}">
                <a14:useLocalDpi xmlns:a14="http://schemas.microsoft.com/office/drawing/2010/main" val="0"/>
              </a:ext>
            </a:extLst>
          </a:blip>
          <a:srcRect l="5047" t="5824" r="4932" b="5116"/>
          <a:stretch/>
        </p:blipFill>
        <p:spPr bwMode="auto">
          <a:xfrm>
            <a:off x="4752753" y="731309"/>
            <a:ext cx="4410862" cy="6126692"/>
          </a:xfrm>
          <a:prstGeom prst="rect">
            <a:avLst/>
          </a:prstGeom>
          <a:ln>
            <a:noFill/>
          </a:ln>
          <a:extLst>
            <a:ext uri="{53640926-AAD7-44D8-BBD7-CCE9431645EC}">
              <a14:shadowObscured xmlns:a14="http://schemas.microsoft.com/office/drawing/2010/main"/>
            </a:ext>
          </a:extLst>
        </p:spPr>
      </p:pic>
      <p:sp>
        <p:nvSpPr>
          <p:cNvPr id="7170" name="タイトル 1"/>
          <p:cNvSpPr>
            <a:spLocks noGrp="1"/>
          </p:cNvSpPr>
          <p:nvPr>
            <p:ph type="title"/>
          </p:nvPr>
        </p:nvSpPr>
        <p:spPr>
          <a:xfrm>
            <a:off x="0" y="249568"/>
            <a:ext cx="8002588" cy="404813"/>
          </a:xfrm>
        </p:spPr>
        <p:txBody>
          <a:bodyPr/>
          <a:lstStyle/>
          <a:p>
            <a:r>
              <a:rPr lang="ja-JP" altLang="en-US" dirty="0" smtClean="0"/>
              <a:t>１－２．広域緊急交通路沿道建築物の耐震化</a:t>
            </a:r>
            <a:r>
              <a:rPr lang="en-US" altLang="ja-JP" dirty="0" smtClean="0"/>
              <a:t>(2)</a:t>
            </a:r>
            <a:endParaRPr lang="ja-JP" altLang="en-US" dirty="0" smtClean="0"/>
          </a:p>
        </p:txBody>
      </p:sp>
      <p:grpSp>
        <p:nvGrpSpPr>
          <p:cNvPr id="7172" name="グループ化 1"/>
          <p:cNvGrpSpPr>
            <a:grpSpLocks/>
          </p:cNvGrpSpPr>
          <p:nvPr/>
        </p:nvGrpSpPr>
        <p:grpSpPr bwMode="auto">
          <a:xfrm>
            <a:off x="138113" y="2949575"/>
            <a:ext cx="5472112" cy="3594100"/>
            <a:chOff x="179388" y="3218088"/>
            <a:chExt cx="5472732" cy="3595288"/>
          </a:xfrm>
        </p:grpSpPr>
        <p:sp>
          <p:nvSpPr>
            <p:cNvPr id="5" name="正方形/長方形 4"/>
            <p:cNvSpPr>
              <a:spLocks noChangeArrowheads="1"/>
            </p:cNvSpPr>
            <p:nvPr/>
          </p:nvSpPr>
          <p:spPr bwMode="auto">
            <a:xfrm>
              <a:off x="179388" y="3218088"/>
              <a:ext cx="5472732" cy="3595288"/>
            </a:xfrm>
            <a:prstGeom prst="rect">
              <a:avLst/>
            </a:prstGeom>
            <a:noFill/>
            <a:ln w="6350" algn="ctr">
              <a:noFill/>
              <a:miter lim="800000"/>
              <a:headEnd/>
              <a:tailEnd/>
            </a:ln>
          </p:spPr>
          <p:txBody>
            <a:bodyPr/>
            <a:lstStyle/>
            <a:p>
              <a:pPr>
                <a:lnSpc>
                  <a:spcPct val="125000"/>
                </a:lnSpc>
                <a:spcAft>
                  <a:spcPts val="600"/>
                </a:spcAft>
                <a:defRPr/>
              </a:pPr>
              <a:r>
                <a:rPr lang="ja-JP" altLang="en-US" sz="1400" dirty="0">
                  <a:latin typeface="Meiryo UI" pitchFamily="50" charset="-128"/>
                  <a:ea typeface="Meiryo UI" pitchFamily="50" charset="-128"/>
                  <a:cs typeface="ＭＳ Ｐゴシック" pitchFamily="50" charset="-128"/>
                </a:rPr>
                <a:t>  凡 例</a:t>
              </a:r>
            </a:p>
            <a:p>
              <a:pPr marL="720000" lvl="1">
                <a:lnSpc>
                  <a:spcPct val="125000"/>
                </a:lnSpc>
                <a:spcAft>
                  <a:spcPts val="600"/>
                </a:spcAft>
                <a:defRPr/>
              </a:pPr>
              <a:r>
                <a:rPr lang="ja-JP" altLang="en-US" sz="1400" dirty="0">
                  <a:latin typeface="Meiryo UI" pitchFamily="50" charset="-128"/>
                  <a:ea typeface="Meiryo UI" pitchFamily="50" charset="-128"/>
                  <a:cs typeface="ＭＳ Ｐゴシック" pitchFamily="50" charset="-128"/>
                </a:rPr>
                <a:t>優先して耐震化に取組む路線（改正耐震改修促進法第</a:t>
              </a:r>
              <a:r>
                <a:rPr lang="en-US" altLang="ja-JP" sz="1400" dirty="0">
                  <a:latin typeface="Meiryo UI" pitchFamily="50" charset="-128"/>
                  <a:ea typeface="Meiryo UI" pitchFamily="50" charset="-128"/>
                  <a:cs typeface="ＭＳ Ｐゴシック" pitchFamily="50" charset="-128"/>
                </a:rPr>
                <a:t>5</a:t>
              </a:r>
              <a:r>
                <a:rPr lang="ja-JP" altLang="en-US" sz="1400" dirty="0">
                  <a:latin typeface="Meiryo UI" pitchFamily="50" charset="-128"/>
                  <a:ea typeface="Meiryo UI" pitchFamily="50" charset="-128"/>
                  <a:cs typeface="ＭＳ Ｐゴシック" pitchFamily="50" charset="-128"/>
                </a:rPr>
                <a:t>条第</a:t>
              </a:r>
              <a:r>
                <a:rPr lang="en-US" altLang="ja-JP" sz="1400" dirty="0">
                  <a:latin typeface="Meiryo UI" pitchFamily="50" charset="-128"/>
                  <a:ea typeface="Meiryo UI" pitchFamily="50" charset="-128"/>
                  <a:cs typeface="ＭＳ Ｐゴシック" pitchFamily="50" charset="-128"/>
                </a:rPr>
                <a:t>3</a:t>
              </a:r>
              <a:r>
                <a:rPr lang="ja-JP" altLang="en-US" sz="1400" dirty="0">
                  <a:latin typeface="Meiryo UI" pitchFamily="50" charset="-128"/>
                  <a:ea typeface="Meiryo UI" pitchFamily="50" charset="-128"/>
                  <a:cs typeface="ＭＳ Ｐゴシック" pitchFamily="50" charset="-128"/>
                </a:rPr>
                <a:t>項第</a:t>
              </a:r>
              <a:r>
                <a:rPr lang="en-US" altLang="ja-JP" sz="1400" dirty="0">
                  <a:latin typeface="Meiryo UI" pitchFamily="50" charset="-128"/>
                  <a:ea typeface="Meiryo UI" pitchFamily="50" charset="-128"/>
                  <a:cs typeface="ＭＳ Ｐゴシック" pitchFamily="50" charset="-128"/>
                </a:rPr>
                <a:t>2</a:t>
              </a:r>
              <a:r>
                <a:rPr lang="ja-JP" altLang="en-US" sz="1400" dirty="0">
                  <a:latin typeface="Meiryo UI" pitchFamily="50" charset="-128"/>
                  <a:ea typeface="Meiryo UI" pitchFamily="50" charset="-128"/>
                  <a:cs typeface="ＭＳ Ｐゴシック" pitchFamily="50" charset="-128"/>
                </a:rPr>
                <a:t>号に規定する路線で耐震診断が義務となる道路）</a:t>
              </a:r>
            </a:p>
            <a:p>
              <a:pPr marL="720000" lvl="1">
                <a:lnSpc>
                  <a:spcPct val="125000"/>
                </a:lnSpc>
                <a:spcAft>
                  <a:spcPts val="0"/>
                </a:spcAft>
                <a:defRPr/>
              </a:pPr>
              <a:r>
                <a:rPr lang="ja-JP" altLang="en-US" sz="1400" dirty="0">
                  <a:latin typeface="Meiryo UI" pitchFamily="50" charset="-128"/>
                  <a:ea typeface="Meiryo UI" pitchFamily="50" charset="-128"/>
                  <a:cs typeface="ＭＳ Ｐゴシック" pitchFamily="50" charset="-128"/>
                </a:rPr>
                <a:t>耐震化を促進する路線（その他の重点</a:t>
              </a:r>
              <a:r>
                <a:rPr lang="en-US" altLang="ja-JP" sz="1400" dirty="0">
                  <a:latin typeface="Meiryo UI" pitchFamily="50" charset="-128"/>
                  <a:ea typeface="Meiryo UI" pitchFamily="50" charset="-128"/>
                  <a:cs typeface="ＭＳ Ｐゴシック" pitchFamily="50" charset="-128"/>
                </a:rPr>
                <a:t>14</a:t>
              </a:r>
              <a:r>
                <a:rPr lang="ja-JP" altLang="en-US" sz="1400" dirty="0">
                  <a:latin typeface="Meiryo UI" pitchFamily="50" charset="-128"/>
                  <a:ea typeface="Meiryo UI" pitchFamily="50" charset="-128"/>
                  <a:cs typeface="ＭＳ Ｐゴシック" pitchFamily="50" charset="-128"/>
                </a:rPr>
                <a:t>路線）</a:t>
              </a:r>
              <a:endParaRPr lang="en-US" altLang="ja-JP" sz="1400" dirty="0">
                <a:latin typeface="Meiryo UI" pitchFamily="50" charset="-128"/>
                <a:ea typeface="Meiryo UI" pitchFamily="50" charset="-128"/>
                <a:cs typeface="ＭＳ Ｐゴシック" pitchFamily="50" charset="-128"/>
              </a:endParaRPr>
            </a:p>
            <a:p>
              <a:pPr marL="720000" lvl="1">
                <a:lnSpc>
                  <a:spcPct val="125000"/>
                </a:lnSpc>
                <a:spcAft>
                  <a:spcPts val="600"/>
                </a:spcAft>
                <a:defRPr/>
              </a:pPr>
              <a:r>
                <a:rPr lang="ja-JP" altLang="en-US" sz="1400" dirty="0">
                  <a:latin typeface="Meiryo UI" pitchFamily="50" charset="-128"/>
                  <a:ea typeface="Meiryo UI" pitchFamily="50" charset="-128"/>
                  <a:cs typeface="ＭＳ Ｐゴシック" pitchFamily="50" charset="-128"/>
                </a:rPr>
                <a:t>＜指導助言対象＞</a:t>
              </a:r>
            </a:p>
            <a:p>
              <a:pPr marL="720000" lvl="1">
                <a:lnSpc>
                  <a:spcPct val="125000"/>
                </a:lnSpc>
                <a:spcAft>
                  <a:spcPts val="0"/>
                </a:spcAft>
                <a:defRPr/>
              </a:pPr>
              <a:r>
                <a:rPr lang="ja-JP" altLang="en-US" sz="1400" dirty="0">
                  <a:latin typeface="Meiryo UI" pitchFamily="50" charset="-128"/>
                  <a:ea typeface="Meiryo UI" pitchFamily="50" charset="-128"/>
                  <a:cs typeface="ＭＳ Ｐゴシック" pitchFamily="50" charset="-128"/>
                </a:rPr>
                <a:t>耐震化を促進する路線</a:t>
              </a:r>
              <a:endParaRPr lang="en-US" altLang="ja-JP" sz="1400" dirty="0">
                <a:latin typeface="Meiryo UI" pitchFamily="50" charset="-128"/>
                <a:ea typeface="Meiryo UI" pitchFamily="50" charset="-128"/>
                <a:cs typeface="ＭＳ Ｐゴシック" pitchFamily="50" charset="-128"/>
              </a:endParaRPr>
            </a:p>
            <a:p>
              <a:pPr marL="720000" lvl="1">
                <a:lnSpc>
                  <a:spcPct val="125000"/>
                </a:lnSpc>
                <a:spcAft>
                  <a:spcPts val="600"/>
                </a:spcAft>
                <a:defRPr/>
              </a:pPr>
              <a:r>
                <a:rPr lang="ja-JP" altLang="en-US" sz="1400" dirty="0">
                  <a:latin typeface="Meiryo UI" pitchFamily="50" charset="-128"/>
                  <a:ea typeface="Meiryo UI" pitchFamily="50" charset="-128"/>
                  <a:cs typeface="ＭＳ Ｐゴシック" pitchFamily="50" charset="-128"/>
                </a:rPr>
                <a:t>（重点</a:t>
              </a:r>
              <a:r>
                <a:rPr lang="en-US" altLang="ja-JP" sz="1400" dirty="0">
                  <a:latin typeface="Meiryo UI" pitchFamily="50" charset="-128"/>
                  <a:ea typeface="Meiryo UI" pitchFamily="50" charset="-128"/>
                  <a:cs typeface="ＭＳ Ｐゴシック" pitchFamily="50" charset="-128"/>
                </a:rPr>
                <a:t>14</a:t>
              </a:r>
              <a:r>
                <a:rPr lang="ja-JP" altLang="en-US" sz="1400" dirty="0">
                  <a:latin typeface="Meiryo UI" pitchFamily="50" charset="-128"/>
                  <a:ea typeface="Meiryo UI" pitchFamily="50" charset="-128"/>
                  <a:cs typeface="ＭＳ Ｐゴシック" pitchFamily="50" charset="-128"/>
                </a:rPr>
                <a:t>路線以外の広域緊急交通路）＜指導助言対象＞</a:t>
              </a:r>
            </a:p>
            <a:p>
              <a:pPr marL="720000" lvl="1">
                <a:lnSpc>
                  <a:spcPct val="125000"/>
                </a:lnSpc>
                <a:spcAft>
                  <a:spcPts val="600"/>
                </a:spcAft>
                <a:defRPr/>
              </a:pPr>
              <a:r>
                <a:rPr lang="ja-JP" altLang="en-US" sz="1400" dirty="0">
                  <a:latin typeface="Meiryo UI" pitchFamily="50" charset="-128"/>
                  <a:ea typeface="Meiryo UI" pitchFamily="50" charset="-128"/>
                  <a:cs typeface="ＭＳ Ｐゴシック" pitchFamily="50" charset="-128"/>
                </a:rPr>
                <a:t>基幹的広域防災拠点</a:t>
              </a:r>
            </a:p>
            <a:p>
              <a:pPr marL="720000">
                <a:lnSpc>
                  <a:spcPct val="125000"/>
                </a:lnSpc>
                <a:spcAft>
                  <a:spcPts val="600"/>
                </a:spcAft>
                <a:defRPr/>
              </a:pPr>
              <a:r>
                <a:rPr lang="ja-JP" altLang="en-US" sz="1400" dirty="0">
                  <a:latin typeface="Meiryo UI" pitchFamily="50" charset="-128"/>
                  <a:ea typeface="Meiryo UI" pitchFamily="50" charset="-128"/>
                  <a:cs typeface="ＭＳ Ｐゴシック" pitchFamily="50" charset="-128"/>
                </a:rPr>
                <a:t>広域防災拠点</a:t>
              </a:r>
            </a:p>
            <a:p>
              <a:pPr marL="720000">
                <a:lnSpc>
                  <a:spcPct val="125000"/>
                </a:lnSpc>
                <a:spcAft>
                  <a:spcPts val="600"/>
                </a:spcAft>
                <a:defRPr/>
              </a:pPr>
              <a:r>
                <a:rPr lang="ja-JP" altLang="en-US" sz="1400" dirty="0">
                  <a:latin typeface="Meiryo UI" pitchFamily="50" charset="-128"/>
                  <a:ea typeface="Meiryo UI" pitchFamily="50" charset="-128"/>
                  <a:cs typeface="ＭＳ Ｐゴシック" pitchFamily="50" charset="-128"/>
                </a:rPr>
                <a:t>後方支援活動拠点</a:t>
              </a:r>
            </a:p>
            <a:p>
              <a:pPr>
                <a:lnSpc>
                  <a:spcPct val="125000"/>
                </a:lnSpc>
                <a:spcAft>
                  <a:spcPts val="600"/>
                </a:spcAft>
                <a:defRPr/>
              </a:pPr>
              <a:r>
                <a:rPr lang="ja-JP" altLang="en-US" sz="1400" dirty="0">
                  <a:latin typeface="Meiryo UI" pitchFamily="50" charset="-128"/>
                  <a:ea typeface="Meiryo UI" pitchFamily="50" charset="-128"/>
                  <a:cs typeface="ＭＳ Ｐゴシック" pitchFamily="50" charset="-128"/>
                </a:rPr>
                <a:t>　</a:t>
              </a:r>
              <a:r>
                <a:rPr lang="ja-JP" altLang="en-US" sz="1400" i="1" u="sng" dirty="0">
                  <a:latin typeface="Meiryo UI" pitchFamily="50" charset="-128"/>
                  <a:ea typeface="Meiryo UI" pitchFamily="50" charset="-128"/>
                  <a:cs typeface="ＭＳ Ｐゴシック" pitchFamily="50" charset="-128"/>
                </a:rPr>
                <a:t>○○○</a:t>
              </a:r>
              <a:r>
                <a:rPr lang="ja-JP" altLang="en-US" sz="1400" i="1" dirty="0">
                  <a:latin typeface="Meiryo UI" pitchFamily="50" charset="-128"/>
                  <a:ea typeface="Meiryo UI" pitchFamily="50" charset="-128"/>
                  <a:cs typeface="ＭＳ Ｐゴシック" pitchFamily="50" charset="-128"/>
                </a:rPr>
                <a:t> </a:t>
              </a:r>
              <a:r>
                <a:rPr lang="ja-JP" altLang="en-US" sz="1400" dirty="0">
                  <a:latin typeface="Meiryo UI" pitchFamily="50" charset="-128"/>
                  <a:ea typeface="Meiryo UI" pitchFamily="50" charset="-128"/>
                  <a:cs typeface="ＭＳ Ｐゴシック" pitchFamily="50" charset="-128"/>
                </a:rPr>
                <a:t>主な交差点名</a:t>
              </a:r>
              <a:endParaRPr lang="ja-JP" sz="1400" dirty="0">
                <a:latin typeface="Arial" pitchFamily="34" charset="0"/>
                <a:cs typeface="ＭＳ Ｐゴシック" pitchFamily="50" charset="-128"/>
              </a:endParaRPr>
            </a:p>
          </p:txBody>
        </p:sp>
        <p:sp>
          <p:nvSpPr>
            <p:cNvPr id="7176" name="Oval 1514"/>
            <p:cNvSpPr>
              <a:spLocks noChangeAspect="1" noChangeArrowheads="1"/>
            </p:cNvSpPr>
            <p:nvPr/>
          </p:nvSpPr>
          <p:spPr bwMode="auto">
            <a:xfrm flipV="1">
              <a:off x="552451" y="6237312"/>
              <a:ext cx="141287" cy="139974"/>
            </a:xfrm>
            <a:prstGeom prst="ellipse">
              <a:avLst/>
            </a:prstGeom>
            <a:solidFill>
              <a:srgbClr val="FFFF00"/>
            </a:solidFill>
            <a:ln w="9525">
              <a:solidFill>
                <a:srgbClr val="808000"/>
              </a:solidFill>
              <a:round/>
              <a:headEnd/>
              <a:tailEnd/>
            </a:ln>
          </p:spPr>
          <p:txBody>
            <a:bodyPr/>
            <a:lstStyle/>
            <a:p>
              <a:endParaRPr lang="ja-JP" altLang="en-US" sz="900"/>
            </a:p>
          </p:txBody>
        </p:sp>
        <p:sp>
          <p:nvSpPr>
            <p:cNvPr id="7177" name="Oval 1492"/>
            <p:cNvSpPr>
              <a:spLocks noChangeAspect="1" noChangeArrowheads="1"/>
            </p:cNvSpPr>
            <p:nvPr/>
          </p:nvSpPr>
          <p:spPr bwMode="auto">
            <a:xfrm>
              <a:off x="551657" y="5877272"/>
              <a:ext cx="142875" cy="139974"/>
            </a:xfrm>
            <a:prstGeom prst="ellipse">
              <a:avLst/>
            </a:prstGeom>
            <a:solidFill>
              <a:srgbClr val="FF00FF"/>
            </a:solidFill>
            <a:ln w="9525">
              <a:solidFill>
                <a:srgbClr val="FF0000"/>
              </a:solidFill>
              <a:round/>
              <a:headEnd/>
              <a:tailEnd/>
            </a:ln>
          </p:spPr>
          <p:txBody>
            <a:bodyPr/>
            <a:lstStyle/>
            <a:p>
              <a:endParaRPr lang="ja-JP" altLang="en-US" sz="900"/>
            </a:p>
          </p:txBody>
        </p:sp>
        <p:sp>
          <p:nvSpPr>
            <p:cNvPr id="8" name="フリーフォーム 11"/>
            <p:cNvSpPr>
              <a:spLocks/>
            </p:cNvSpPr>
            <p:nvPr/>
          </p:nvSpPr>
          <p:spPr bwMode="auto">
            <a:xfrm>
              <a:off x="361971" y="3796129"/>
              <a:ext cx="466778" cy="0"/>
            </a:xfrm>
            <a:custGeom>
              <a:avLst/>
              <a:gdLst>
                <a:gd name="T0" fmla="*/ 0 w 466725"/>
                <a:gd name="T1" fmla="*/ 0 w 466725"/>
                <a:gd name="T2" fmla="*/ 466090 w 466725"/>
                <a:gd name="T3" fmla="*/ 0 60000 65536"/>
                <a:gd name="T4" fmla="*/ 0 60000 65536"/>
                <a:gd name="T5" fmla="*/ 0 60000 65536"/>
              </a:gdLst>
              <a:ahLst/>
              <a:cxnLst>
                <a:cxn ang="T3">
                  <a:pos x="T0" y="0"/>
                </a:cxn>
                <a:cxn ang="T4">
                  <a:pos x="T1" y="0"/>
                </a:cxn>
                <a:cxn ang="T5">
                  <a:pos x="T2" y="0"/>
                </a:cxn>
              </a:cxnLst>
              <a:rect l="0" t="0" r="r" b="b"/>
              <a:pathLst>
                <a:path w="466725">
                  <a:moveTo>
                    <a:pt x="0" y="0"/>
                  </a:moveTo>
                  <a:lnTo>
                    <a:pt x="0" y="0"/>
                  </a:lnTo>
                  <a:lnTo>
                    <a:pt x="466725" y="0"/>
                  </a:lnTo>
                </a:path>
              </a:pathLst>
            </a:custGeom>
            <a:solidFill>
              <a:srgbClr val="FFC000"/>
            </a:solidFill>
            <a:ln w="38100">
              <a:solidFill>
                <a:srgbClr val="D78E0B"/>
              </a:solidFill>
              <a:headEnd/>
              <a:tailEnd/>
            </a:ln>
            <a:extLst/>
          </p:spPr>
          <p:style>
            <a:lnRef idx="1">
              <a:schemeClr val="accent2"/>
            </a:lnRef>
            <a:fillRef idx="0">
              <a:schemeClr val="accent2"/>
            </a:fillRef>
            <a:effectRef idx="0">
              <a:schemeClr val="accent2"/>
            </a:effectRef>
            <a:fontRef idx="minor">
              <a:schemeClr val="tx1"/>
            </a:fontRef>
          </p:style>
          <p:txBody>
            <a:bodyPr anchor="ctr"/>
            <a:lstStyle/>
            <a:p>
              <a:pPr>
                <a:defRPr/>
              </a:pPr>
              <a:endParaRPr lang="ja-JP" altLang="en-US" sz="900"/>
            </a:p>
          </p:txBody>
        </p:sp>
        <p:sp>
          <p:nvSpPr>
            <p:cNvPr id="9" name="フリーフォーム 24"/>
            <p:cNvSpPr>
              <a:spLocks/>
            </p:cNvSpPr>
            <p:nvPr/>
          </p:nvSpPr>
          <p:spPr bwMode="auto">
            <a:xfrm>
              <a:off x="374672" y="4364642"/>
              <a:ext cx="446139" cy="0"/>
            </a:xfrm>
            <a:custGeom>
              <a:avLst/>
              <a:gdLst>
                <a:gd name="T0" fmla="*/ 0 w 447675"/>
                <a:gd name="T1" fmla="*/ 0 w 447675"/>
                <a:gd name="T2" fmla="*/ 445770 w 447675"/>
                <a:gd name="T3" fmla="*/ 0 60000 65536"/>
                <a:gd name="T4" fmla="*/ 0 60000 65536"/>
                <a:gd name="T5" fmla="*/ 0 60000 65536"/>
              </a:gdLst>
              <a:ahLst/>
              <a:cxnLst>
                <a:cxn ang="T3">
                  <a:pos x="T0" y="0"/>
                </a:cxn>
                <a:cxn ang="T4">
                  <a:pos x="T1" y="0"/>
                </a:cxn>
                <a:cxn ang="T5">
                  <a:pos x="T2" y="0"/>
                </a:cxn>
              </a:cxnLst>
              <a:rect l="0" t="0" r="r" b="b"/>
              <a:pathLst>
                <a:path w="447675">
                  <a:moveTo>
                    <a:pt x="0" y="0"/>
                  </a:moveTo>
                  <a:lnTo>
                    <a:pt x="0" y="0"/>
                  </a:lnTo>
                  <a:lnTo>
                    <a:pt x="447675" y="0"/>
                  </a:lnTo>
                </a:path>
              </a:pathLst>
            </a:custGeom>
            <a:noFill/>
            <a:ln w="25400" cmpd="sng">
              <a:solidFill>
                <a:schemeClr val="accent5">
                  <a:lumMod val="25000"/>
                </a:schemeClr>
              </a:solidFill>
              <a:prstDash val="sysDash"/>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a:defRPr/>
              </a:pPr>
              <a:endParaRPr lang="ja-JP" altLang="en-US" sz="900"/>
            </a:p>
          </p:txBody>
        </p:sp>
        <p:sp>
          <p:nvSpPr>
            <p:cNvPr id="10" name="フリーフォーム 26"/>
            <p:cNvSpPr>
              <a:spLocks/>
            </p:cNvSpPr>
            <p:nvPr/>
          </p:nvSpPr>
          <p:spPr bwMode="auto">
            <a:xfrm>
              <a:off x="374672" y="4968091"/>
              <a:ext cx="417560" cy="44465"/>
            </a:xfrm>
            <a:custGeom>
              <a:avLst/>
              <a:gdLst>
                <a:gd name="T0" fmla="*/ 0 w 419100"/>
                <a:gd name="T1" fmla="*/ 0 h 45719"/>
                <a:gd name="T2" fmla="*/ 417830 w 419100"/>
                <a:gd name="T3" fmla="*/ 0 h 45719"/>
                <a:gd name="T4" fmla="*/ 0 60000 65536"/>
                <a:gd name="T5" fmla="*/ 0 60000 65536"/>
              </a:gdLst>
              <a:ahLst/>
              <a:cxnLst>
                <a:cxn ang="T4">
                  <a:pos x="T0" y="T1"/>
                </a:cxn>
                <a:cxn ang="T5">
                  <a:pos x="T2" y="T3"/>
                </a:cxn>
              </a:cxnLst>
              <a:rect l="0" t="0" r="r" b="b"/>
              <a:pathLst>
                <a:path w="419100" h="45719">
                  <a:moveTo>
                    <a:pt x="0" y="0"/>
                  </a:moveTo>
                  <a:lnTo>
                    <a:pt x="419100" y="0"/>
                  </a:lnTo>
                </a:path>
              </a:pathLst>
            </a:custGeom>
            <a:noFill/>
            <a:ln w="25400" cap="flat" cmpd="sng" algn="ctr">
              <a:solidFill>
                <a:srgbClr val="009A46"/>
              </a:solidFill>
              <a:prstDash val="sysDot"/>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40000" dist="23000" dir="5400000" rotWithShape="0">
                      <a:srgbClr val="000000">
                        <a:alpha val="34999"/>
                      </a:srgbClr>
                    </a:outerShdw>
                  </a:effectLst>
                </a14:hiddenEffects>
              </a:ext>
            </a:extLst>
          </p:spPr>
          <p:txBody>
            <a:bodyPr anchor="ctr"/>
            <a:lstStyle/>
            <a:p>
              <a:pPr>
                <a:defRPr/>
              </a:pPr>
              <a:endParaRPr lang="ja-JP" altLang="en-US" sz="900"/>
            </a:p>
          </p:txBody>
        </p:sp>
        <p:sp>
          <p:nvSpPr>
            <p:cNvPr id="11" name="星 5 1264"/>
            <p:cNvSpPr>
              <a:spLocks noChangeAspect="1"/>
            </p:cNvSpPr>
            <p:nvPr/>
          </p:nvSpPr>
          <p:spPr bwMode="auto">
            <a:xfrm>
              <a:off x="528678" y="5492139"/>
              <a:ext cx="188933" cy="168331"/>
            </a:xfrm>
            <a:custGeom>
              <a:avLst/>
              <a:gdLst>
                <a:gd name="T0" fmla="*/ 0 w 189230"/>
                <a:gd name="T1" fmla="*/ 66458 h 173990"/>
                <a:gd name="T2" fmla="*/ 72280 w 189230"/>
                <a:gd name="T3" fmla="*/ 66459 h 173990"/>
                <a:gd name="T4" fmla="*/ 94615 w 189230"/>
                <a:gd name="T5" fmla="*/ 0 h 173990"/>
                <a:gd name="T6" fmla="*/ 116950 w 189230"/>
                <a:gd name="T7" fmla="*/ 66459 h 173990"/>
                <a:gd name="T8" fmla="*/ 189230 w 189230"/>
                <a:gd name="T9" fmla="*/ 66458 h 173990"/>
                <a:gd name="T10" fmla="*/ 130754 w 189230"/>
                <a:gd name="T11" fmla="*/ 107531 h 173990"/>
                <a:gd name="T12" fmla="*/ 153090 w 189230"/>
                <a:gd name="T13" fmla="*/ 173990 h 173990"/>
                <a:gd name="T14" fmla="*/ 94615 w 189230"/>
                <a:gd name="T15" fmla="*/ 132916 h 173990"/>
                <a:gd name="T16" fmla="*/ 36140 w 189230"/>
                <a:gd name="T17" fmla="*/ 173990 h 173990"/>
                <a:gd name="T18" fmla="*/ 58476 w 189230"/>
                <a:gd name="T19" fmla="*/ 107531 h 173990"/>
                <a:gd name="T20" fmla="*/ 0 w 189230"/>
                <a:gd name="T21" fmla="*/ 66458 h 17399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89230" h="173990">
                  <a:moveTo>
                    <a:pt x="0" y="66458"/>
                  </a:moveTo>
                  <a:lnTo>
                    <a:pt x="72280" y="66459"/>
                  </a:lnTo>
                  <a:lnTo>
                    <a:pt x="94615" y="0"/>
                  </a:lnTo>
                  <a:lnTo>
                    <a:pt x="116950" y="66459"/>
                  </a:lnTo>
                  <a:lnTo>
                    <a:pt x="189230" y="66458"/>
                  </a:lnTo>
                  <a:lnTo>
                    <a:pt x="130754" y="107531"/>
                  </a:lnTo>
                  <a:lnTo>
                    <a:pt x="153090" y="173990"/>
                  </a:lnTo>
                  <a:lnTo>
                    <a:pt x="94615" y="132916"/>
                  </a:lnTo>
                  <a:lnTo>
                    <a:pt x="36140" y="173990"/>
                  </a:lnTo>
                  <a:lnTo>
                    <a:pt x="58476" y="107531"/>
                  </a:lnTo>
                  <a:lnTo>
                    <a:pt x="0" y="66458"/>
                  </a:lnTo>
                  <a:close/>
                </a:path>
              </a:pathLst>
            </a:custGeom>
            <a:solidFill>
              <a:srgbClr val="002060"/>
            </a:solidFill>
            <a:ln w="19050" cap="flat" cmpd="sng" algn="ctr">
              <a:solidFill>
                <a:srgbClr val="000000"/>
              </a:solidFill>
              <a:prstDash val="solid"/>
              <a:round/>
              <a:headEnd/>
              <a:tailEnd/>
            </a:ln>
            <a:effectLst/>
            <a:extLst>
              <a:ext uri="{AF507438-7753-43E0-B8FC-AC1667EBCBE1}">
                <a14:hiddenEffects xmlns:a14="http://schemas.microsoft.com/office/drawing/2010/main">
                  <a:effectLst>
                    <a:outerShdw blurRad="40000" dist="23000" dir="5400000" rotWithShape="0">
                      <a:srgbClr val="000000">
                        <a:alpha val="34999"/>
                      </a:srgbClr>
                    </a:outerShdw>
                  </a:effectLst>
                </a14:hiddenEffects>
              </a:ext>
            </a:extLst>
          </p:spPr>
          <p:txBody>
            <a:bodyPr anchor="ctr"/>
            <a:lstStyle/>
            <a:p>
              <a:pPr>
                <a:defRPr/>
              </a:pPr>
              <a:endParaRPr lang="ja-JP" altLang="en-US" sz="900"/>
            </a:p>
          </p:txBody>
        </p:sp>
      </p:grpSp>
      <p:sp>
        <p:nvSpPr>
          <p:cNvPr id="13" name="テキスト ボックス 9"/>
          <p:cNvSpPr txBox="1"/>
          <p:nvPr/>
        </p:nvSpPr>
        <p:spPr>
          <a:xfrm>
            <a:off x="223367" y="1402559"/>
            <a:ext cx="6135688" cy="1169551"/>
          </a:xfrm>
          <a:prstGeom prst="rect">
            <a:avLst/>
          </a:prstGeom>
          <a:noFill/>
          <a:ln>
            <a:solidFill>
              <a:sysClr val="windowText" lastClr="000000"/>
            </a:solidFill>
          </a:ln>
        </p:spPr>
        <p:style>
          <a:lnRef idx="0">
            <a:scrgbClr r="0" g="0" b="0"/>
          </a:lnRef>
          <a:fillRef idx="0">
            <a:scrgbClr r="0" g="0" b="0"/>
          </a:fillRef>
          <a:effectRef idx="0">
            <a:scrgbClr r="0" g="0" b="0"/>
          </a:effectRef>
          <a:fontRef idx="minor">
            <a:schemeClr val="tx1"/>
          </a:fontRef>
        </p:style>
        <p:txBody>
          <a:bodyPr anchor="ct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marL="287338" indent="-287338">
              <a:lnSpc>
                <a:spcPct val="125000"/>
              </a:lnSpc>
              <a:defRPr/>
            </a:pPr>
            <a:r>
              <a:rPr lang="ja-JP" altLang="en-US" sz="1400" dirty="0" smtClean="0">
                <a:solidFill>
                  <a:srgbClr val="000000"/>
                </a:solidFill>
                <a:latin typeface="Meiryo UI" pitchFamily="50" charset="-128"/>
                <a:ea typeface="Meiryo UI" pitchFamily="50" charset="-128"/>
              </a:rPr>
              <a:t>○　「</a:t>
            </a:r>
            <a:r>
              <a:rPr lang="ja-JP" altLang="ja-JP" sz="1400" dirty="0" smtClean="0">
                <a:solidFill>
                  <a:srgbClr val="000000"/>
                </a:solidFill>
                <a:latin typeface="Meiryo UI" pitchFamily="50" charset="-128"/>
                <a:ea typeface="Meiryo UI" pitchFamily="50" charset="-128"/>
              </a:rPr>
              <a:t>大阪府</a:t>
            </a:r>
            <a:r>
              <a:rPr lang="ja-JP" altLang="ja-JP" sz="1400" dirty="0">
                <a:solidFill>
                  <a:srgbClr val="000000"/>
                </a:solidFill>
                <a:latin typeface="Meiryo UI" pitchFamily="50" charset="-128"/>
                <a:ea typeface="Meiryo UI" pitchFamily="50" charset="-128"/>
              </a:rPr>
              <a:t>地域防災</a:t>
            </a:r>
            <a:r>
              <a:rPr lang="ja-JP" altLang="ja-JP" sz="1400" dirty="0" smtClean="0">
                <a:solidFill>
                  <a:srgbClr val="000000"/>
                </a:solidFill>
                <a:latin typeface="Meiryo UI" pitchFamily="50" charset="-128"/>
                <a:ea typeface="Meiryo UI" pitchFamily="50" charset="-128"/>
              </a:rPr>
              <a:t>計画</a:t>
            </a:r>
            <a:r>
              <a:rPr lang="ja-JP" altLang="en-US" sz="1400" dirty="0" smtClean="0">
                <a:solidFill>
                  <a:srgbClr val="000000"/>
                </a:solidFill>
                <a:latin typeface="Meiryo UI" pitchFamily="50" charset="-128"/>
                <a:ea typeface="Meiryo UI" pitchFamily="50" charset="-128"/>
              </a:rPr>
              <a:t>」</a:t>
            </a:r>
            <a:r>
              <a:rPr lang="ja-JP" altLang="ja-JP" sz="1400" dirty="0" smtClean="0">
                <a:solidFill>
                  <a:srgbClr val="000000"/>
                </a:solidFill>
                <a:latin typeface="Meiryo UI" pitchFamily="50" charset="-128"/>
                <a:ea typeface="Meiryo UI" pitchFamily="50" charset="-128"/>
              </a:rPr>
              <a:t>に</a:t>
            </a:r>
            <a:r>
              <a:rPr lang="ja-JP" altLang="ja-JP" sz="1400" dirty="0">
                <a:solidFill>
                  <a:srgbClr val="000000"/>
                </a:solidFill>
                <a:latin typeface="Meiryo UI" pitchFamily="50" charset="-128"/>
                <a:ea typeface="Meiryo UI" pitchFamily="50" charset="-128"/>
              </a:rPr>
              <a:t>おいて定める、災害発生</a:t>
            </a:r>
            <a:r>
              <a:rPr lang="ja-JP" altLang="ja-JP" sz="1400" dirty="0" smtClean="0">
                <a:solidFill>
                  <a:srgbClr val="000000"/>
                </a:solidFill>
                <a:latin typeface="Meiryo UI" pitchFamily="50" charset="-128"/>
                <a:ea typeface="Meiryo UI" pitchFamily="50" charset="-128"/>
              </a:rPr>
              <a:t>時</a:t>
            </a:r>
            <a:r>
              <a:rPr lang="ja-JP" altLang="en-US" sz="1400" dirty="0">
                <a:latin typeface="Meiryo UI" pitchFamily="50" charset="-128"/>
                <a:ea typeface="Meiryo UI" pitchFamily="50" charset="-128"/>
              </a:rPr>
              <a:t>の</a:t>
            </a:r>
            <a:r>
              <a:rPr lang="ja-JP" altLang="en-US" sz="1400" dirty="0" smtClean="0">
                <a:latin typeface="Meiryo UI" pitchFamily="50" charset="-128"/>
                <a:ea typeface="Meiryo UI" pitchFamily="50" charset="-128"/>
              </a:rPr>
              <a:t>応急活動</a:t>
            </a:r>
            <a:r>
              <a:rPr lang="ja-JP" altLang="ja-JP" sz="1400" dirty="0" smtClean="0">
                <a:solidFill>
                  <a:srgbClr val="000000"/>
                </a:solidFill>
                <a:latin typeface="Meiryo UI" pitchFamily="50" charset="-128"/>
                <a:ea typeface="Meiryo UI" pitchFamily="50" charset="-128"/>
              </a:rPr>
              <a:t>を</a:t>
            </a:r>
            <a:r>
              <a:rPr lang="ja-JP" altLang="ja-JP" sz="1400" dirty="0">
                <a:solidFill>
                  <a:srgbClr val="000000"/>
                </a:solidFill>
                <a:latin typeface="Meiryo UI" pitchFamily="50" charset="-128"/>
                <a:ea typeface="Meiryo UI" pitchFamily="50" charset="-128"/>
              </a:rPr>
              <a:t>迅速かつ的確に実施するための道路</a:t>
            </a:r>
            <a:r>
              <a:rPr lang="ja-JP" altLang="en-US" sz="1400" dirty="0">
                <a:solidFill>
                  <a:srgbClr val="000000"/>
                </a:solidFill>
                <a:latin typeface="Meiryo UI" pitchFamily="50" charset="-128"/>
                <a:ea typeface="Meiryo UI" pitchFamily="50" charset="-128"/>
              </a:rPr>
              <a:t>（</a:t>
            </a:r>
            <a:r>
              <a:rPr lang="ja-JP" altLang="ja-JP" sz="1400" dirty="0">
                <a:solidFill>
                  <a:srgbClr val="000000"/>
                </a:solidFill>
                <a:latin typeface="Meiryo UI" pitchFamily="50" charset="-128"/>
                <a:ea typeface="Meiryo UI" pitchFamily="50" charset="-128"/>
              </a:rPr>
              <a:t>自動車専用道路を含む</a:t>
            </a:r>
            <a:r>
              <a:rPr lang="en-US" altLang="ja-JP" sz="1400" dirty="0" smtClean="0">
                <a:solidFill>
                  <a:srgbClr val="000000"/>
                </a:solidFill>
                <a:latin typeface="Meiryo UI" pitchFamily="50" charset="-128"/>
                <a:ea typeface="Meiryo UI" pitchFamily="50" charset="-128"/>
              </a:rPr>
              <a:t>113</a:t>
            </a:r>
            <a:r>
              <a:rPr lang="ja-JP" altLang="ja-JP" sz="1400" dirty="0" smtClean="0">
                <a:solidFill>
                  <a:srgbClr val="000000"/>
                </a:solidFill>
                <a:latin typeface="Meiryo UI" pitchFamily="50" charset="-128"/>
                <a:ea typeface="Meiryo UI" pitchFamily="50" charset="-128"/>
              </a:rPr>
              <a:t>路線</a:t>
            </a:r>
            <a:r>
              <a:rPr lang="ja-JP" altLang="en-US" sz="1400" dirty="0" smtClean="0">
                <a:solidFill>
                  <a:srgbClr val="000000"/>
                </a:solidFill>
                <a:latin typeface="Meiryo UI" pitchFamily="50" charset="-128"/>
                <a:ea typeface="Meiryo UI" pitchFamily="50" charset="-128"/>
              </a:rPr>
              <a:t>　</a:t>
            </a:r>
            <a:r>
              <a:rPr lang="ja-JP" altLang="ja-JP" sz="1400" dirty="0" smtClean="0">
                <a:solidFill>
                  <a:srgbClr val="000000"/>
                </a:solidFill>
                <a:latin typeface="Meiryo UI" pitchFamily="50" charset="-128"/>
                <a:ea typeface="Meiryo UI" pitchFamily="50" charset="-128"/>
              </a:rPr>
              <a:t>約</a:t>
            </a:r>
            <a:r>
              <a:rPr lang="en-US" altLang="ja-JP" sz="1400" dirty="0" smtClean="0">
                <a:solidFill>
                  <a:srgbClr val="000000"/>
                </a:solidFill>
                <a:latin typeface="Meiryo UI" pitchFamily="50" charset="-128"/>
                <a:ea typeface="Meiryo UI" pitchFamily="50" charset="-128"/>
              </a:rPr>
              <a:t>1,200km</a:t>
            </a:r>
            <a:r>
              <a:rPr lang="ja-JP" altLang="en-US" sz="1400" dirty="0" smtClean="0">
                <a:solidFill>
                  <a:srgbClr val="000000"/>
                </a:solidFill>
                <a:latin typeface="Meiryo UI" pitchFamily="50" charset="-128"/>
                <a:ea typeface="Meiryo UI" pitchFamily="50" charset="-128"/>
              </a:rPr>
              <a:t>）</a:t>
            </a:r>
            <a:endParaRPr lang="en-US" altLang="ja-JP" sz="1400" dirty="0">
              <a:solidFill>
                <a:srgbClr val="000000"/>
              </a:solidFill>
              <a:latin typeface="Meiryo UI" pitchFamily="50" charset="-128"/>
              <a:ea typeface="Meiryo UI" pitchFamily="50" charset="-128"/>
            </a:endParaRPr>
          </a:p>
          <a:p>
            <a:pPr marL="287338" indent="-287338">
              <a:lnSpc>
                <a:spcPct val="125000"/>
              </a:lnSpc>
              <a:defRPr/>
            </a:pPr>
            <a:r>
              <a:rPr lang="ja-JP" altLang="en-US" sz="1400" dirty="0" smtClean="0">
                <a:solidFill>
                  <a:srgbClr val="000000"/>
                </a:solidFill>
                <a:latin typeface="Meiryo UI" pitchFamily="50" charset="-128"/>
                <a:ea typeface="Meiryo UI" pitchFamily="50" charset="-128"/>
              </a:rPr>
              <a:t>○　この</a:t>
            </a:r>
            <a:r>
              <a:rPr lang="ja-JP" altLang="en-US" sz="1400" dirty="0">
                <a:solidFill>
                  <a:srgbClr val="000000"/>
                </a:solidFill>
                <a:latin typeface="Meiryo UI" pitchFamily="50" charset="-128"/>
                <a:ea typeface="Meiryo UI" pitchFamily="50" charset="-128"/>
              </a:rPr>
              <a:t>うち、災害時における機能確保のため、優先して耐震化に取組む路線として、耐震診断義務化対象路線（約</a:t>
            </a:r>
            <a:r>
              <a:rPr lang="en-US" altLang="ja-JP" sz="1400" dirty="0">
                <a:solidFill>
                  <a:srgbClr val="000000"/>
                </a:solidFill>
                <a:latin typeface="Meiryo UI" pitchFamily="50" charset="-128"/>
                <a:ea typeface="Meiryo UI" pitchFamily="50" charset="-128"/>
              </a:rPr>
              <a:t>260km</a:t>
            </a:r>
            <a:r>
              <a:rPr lang="ja-JP" altLang="en-US" sz="1400" dirty="0">
                <a:solidFill>
                  <a:srgbClr val="000000"/>
                </a:solidFill>
                <a:latin typeface="Meiryo UI" pitchFamily="50" charset="-128"/>
                <a:ea typeface="Meiryo UI" pitchFamily="50" charset="-128"/>
              </a:rPr>
              <a:t>）を指定（平成</a:t>
            </a:r>
            <a:r>
              <a:rPr lang="en-US" altLang="ja-JP" sz="1400" dirty="0">
                <a:solidFill>
                  <a:srgbClr val="000000"/>
                </a:solidFill>
                <a:latin typeface="Meiryo UI" pitchFamily="50" charset="-128"/>
                <a:ea typeface="Meiryo UI" pitchFamily="50" charset="-128"/>
              </a:rPr>
              <a:t>25</a:t>
            </a:r>
            <a:r>
              <a:rPr lang="ja-JP" altLang="en-US" sz="1400" dirty="0">
                <a:solidFill>
                  <a:srgbClr val="000000"/>
                </a:solidFill>
                <a:latin typeface="Meiryo UI" pitchFamily="50" charset="-128"/>
                <a:ea typeface="Meiryo UI" pitchFamily="50" charset="-128"/>
              </a:rPr>
              <a:t>年</a:t>
            </a:r>
            <a:r>
              <a:rPr lang="en-US" altLang="ja-JP" sz="1400" dirty="0">
                <a:solidFill>
                  <a:srgbClr val="000000"/>
                </a:solidFill>
                <a:latin typeface="Meiryo UI" pitchFamily="50" charset="-128"/>
                <a:ea typeface="Meiryo UI" pitchFamily="50" charset="-128"/>
              </a:rPr>
              <a:t>11</a:t>
            </a:r>
            <a:r>
              <a:rPr lang="ja-JP" altLang="en-US" sz="1400" dirty="0">
                <a:solidFill>
                  <a:srgbClr val="000000"/>
                </a:solidFill>
                <a:latin typeface="Meiryo UI" pitchFamily="50" charset="-128"/>
                <a:ea typeface="Meiryo UI" pitchFamily="50" charset="-128"/>
              </a:rPr>
              <a:t>月</a:t>
            </a:r>
            <a:r>
              <a:rPr lang="en-US" altLang="ja-JP" sz="1400" dirty="0">
                <a:solidFill>
                  <a:srgbClr val="000000"/>
                </a:solidFill>
                <a:latin typeface="Meiryo UI" pitchFamily="50" charset="-128"/>
                <a:ea typeface="Meiryo UI" pitchFamily="50" charset="-128"/>
              </a:rPr>
              <a:t>25</a:t>
            </a:r>
            <a:r>
              <a:rPr lang="ja-JP" altLang="en-US" sz="1400" dirty="0">
                <a:solidFill>
                  <a:srgbClr val="000000"/>
                </a:solidFill>
                <a:latin typeface="Meiryo UI" pitchFamily="50" charset="-128"/>
                <a:ea typeface="Meiryo UI" pitchFamily="50" charset="-128"/>
              </a:rPr>
              <a:t>日</a:t>
            </a:r>
            <a:r>
              <a:rPr lang="ja-JP" altLang="en-US" sz="1400" dirty="0" smtClean="0">
                <a:solidFill>
                  <a:srgbClr val="000000"/>
                </a:solidFill>
                <a:latin typeface="Meiryo UI" pitchFamily="50" charset="-128"/>
                <a:ea typeface="Meiryo UI" pitchFamily="50" charset="-128"/>
              </a:rPr>
              <a:t>）</a:t>
            </a:r>
            <a:endParaRPr lang="ja-JP" altLang="en-US" sz="1400" dirty="0">
              <a:solidFill>
                <a:srgbClr val="000000"/>
              </a:solidFill>
              <a:latin typeface="Meiryo UI" pitchFamily="50" charset="-128"/>
              <a:ea typeface="Meiryo UI" pitchFamily="50" charset="-128"/>
            </a:endParaRPr>
          </a:p>
        </p:txBody>
      </p:sp>
      <p:sp>
        <p:nvSpPr>
          <p:cNvPr id="14" name="Text Box 1233"/>
          <p:cNvSpPr txBox="1">
            <a:spLocks noChangeArrowheads="1"/>
          </p:cNvSpPr>
          <p:nvPr/>
        </p:nvSpPr>
        <p:spPr bwMode="auto">
          <a:xfrm>
            <a:off x="147638" y="893763"/>
            <a:ext cx="6810546" cy="362403"/>
          </a:xfrm>
          <a:prstGeom prst="rect">
            <a:avLst/>
          </a:prstGeom>
          <a:solidFill>
            <a:srgbClr val="E46C0A"/>
          </a:solidFill>
          <a:ln w="9525" cap="flat" cmpd="sng" algn="ctr">
            <a:noFill/>
            <a:prstDash val="solid"/>
            <a:headEnd/>
            <a:tailEnd/>
          </a:ln>
          <a:effectLst>
            <a:outerShdw blurRad="40000" dist="23000" dir="5400000" rotWithShape="0">
              <a:srgbClr val="000000">
                <a:alpha val="35000"/>
              </a:srgbClr>
            </a:outerShdw>
          </a:effectLst>
        </p:spPr>
        <p:txBody>
          <a:bodyPr wrap="square" lIns="84579" tIns="42289" rIns="84579" bIns="42289">
            <a:spAutoFit/>
          </a:bodyPr>
          <a:lstStyle/>
          <a:p>
            <a:pPr defTabSz="823170" fontAlgn="auto">
              <a:spcBef>
                <a:spcPct val="50000"/>
              </a:spcBef>
              <a:spcAft>
                <a:spcPts val="0"/>
              </a:spcAft>
              <a:defRPr/>
            </a:pPr>
            <a:r>
              <a:rPr kumimoji="0" lang="ja-JP" altLang="en-US" kern="0" dirty="0" smtClean="0">
                <a:solidFill>
                  <a:sysClr val="window" lastClr="FFFFFF"/>
                </a:solidFill>
                <a:latin typeface="HGP創英角ｺﾞｼｯｸUB" pitchFamily="50" charset="-128"/>
                <a:ea typeface="HGP創英角ｺﾞｼｯｸUB" pitchFamily="50" charset="-128"/>
              </a:rPr>
              <a:t>（５） </a:t>
            </a:r>
            <a:r>
              <a:rPr kumimoji="0" lang="ja-JP" altLang="en-US" kern="0" dirty="0">
                <a:solidFill>
                  <a:sysClr val="window" lastClr="FFFFFF"/>
                </a:solidFill>
                <a:latin typeface="HGP創英角ｺﾞｼｯｸUB" pitchFamily="50" charset="-128"/>
                <a:ea typeface="HGP創英角ｺﾞｼｯｸUB" pitchFamily="50" charset="-128"/>
              </a:rPr>
              <a:t>広域緊急交通路</a:t>
            </a:r>
            <a:r>
              <a:rPr kumimoji="0" lang="ja-JP" altLang="en-US" sz="1600" kern="0" dirty="0" smtClean="0">
                <a:solidFill>
                  <a:sysClr val="window" lastClr="FFFFFF"/>
                </a:solidFill>
                <a:latin typeface="HGP創英角ｺﾞｼｯｸUB" pitchFamily="50" charset="-128"/>
                <a:ea typeface="HGP創英角ｺﾞｼｯｸUB" pitchFamily="50" charset="-128"/>
              </a:rPr>
              <a:t>（耐震診断義務化路線）</a:t>
            </a:r>
            <a:r>
              <a:rPr kumimoji="0" lang="ja-JP" altLang="en-US" kern="0" dirty="0" smtClean="0">
                <a:solidFill>
                  <a:sysClr val="window" lastClr="FFFFFF"/>
                </a:solidFill>
                <a:latin typeface="HGP創英角ｺﾞｼｯｸUB" pitchFamily="50" charset="-128"/>
                <a:ea typeface="HGP創英角ｺﾞｼｯｸUB" pitchFamily="50" charset="-128"/>
              </a:rPr>
              <a:t>の指定</a:t>
            </a:r>
            <a:endParaRPr kumimoji="0" lang="ja-JP" altLang="en-US" kern="0" dirty="0">
              <a:solidFill>
                <a:sysClr val="window" lastClr="FFFFFF"/>
              </a:solidFill>
              <a:latin typeface="HGP創英角ｺﾞｼｯｸUB" pitchFamily="50" charset="-128"/>
              <a:ea typeface="HGP創英角ｺﾞｼｯｸUB" pitchFamily="50" charset="-128"/>
            </a:endParaRPr>
          </a:p>
        </p:txBody>
      </p:sp>
      <p:sp>
        <p:nvSpPr>
          <p:cNvPr id="2" name="スライド番号プレースホルダー 1"/>
          <p:cNvSpPr>
            <a:spLocks noGrp="1"/>
          </p:cNvSpPr>
          <p:nvPr>
            <p:ph type="sldNum" sz="quarter" idx="12"/>
          </p:nvPr>
        </p:nvSpPr>
        <p:spPr/>
        <p:txBody>
          <a:bodyPr/>
          <a:lstStyle/>
          <a:p>
            <a:pPr>
              <a:defRPr/>
            </a:pPr>
            <a:fld id="{718826F6-B698-4C1A-BEC1-9CA6F605F335}" type="slidenum">
              <a:rPr lang="en-US" altLang="ja-JP" smtClean="0"/>
              <a:pPr>
                <a:defRPr/>
              </a:pPr>
              <a:t>4</a:t>
            </a:fld>
            <a:endParaRPr lang="en-US" altLang="ja-JP"/>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2" name="タイトル 1"/>
          <p:cNvSpPr>
            <a:spLocks noGrp="1"/>
          </p:cNvSpPr>
          <p:nvPr>
            <p:ph type="title"/>
          </p:nvPr>
        </p:nvSpPr>
        <p:spPr>
          <a:xfrm>
            <a:off x="0" y="3227388"/>
            <a:ext cx="9144000" cy="404812"/>
          </a:xfrm>
        </p:spPr>
        <p:txBody>
          <a:bodyPr/>
          <a:lstStyle/>
          <a:p>
            <a:pPr algn="ctr"/>
            <a:r>
              <a:rPr lang="ja-JP" altLang="en-US" sz="3200" dirty="0"/>
              <a:t>２</a:t>
            </a:r>
            <a:r>
              <a:rPr lang="ja-JP" altLang="en-US" sz="3200" dirty="0" smtClean="0"/>
              <a:t>．現状の分析</a:t>
            </a:r>
          </a:p>
        </p:txBody>
      </p:sp>
      <p:sp>
        <p:nvSpPr>
          <p:cNvPr id="2" name="スライド番号プレースホルダー 1"/>
          <p:cNvSpPr>
            <a:spLocks noGrp="1"/>
          </p:cNvSpPr>
          <p:nvPr>
            <p:ph type="sldNum" sz="quarter" idx="12"/>
          </p:nvPr>
        </p:nvSpPr>
        <p:spPr/>
        <p:txBody>
          <a:bodyPr/>
          <a:lstStyle/>
          <a:p>
            <a:pPr>
              <a:defRPr/>
            </a:pPr>
            <a:endParaRPr lang="en-US" altLang="ja-JP" dirty="0"/>
          </a:p>
        </p:txBody>
      </p:sp>
    </p:spTree>
    <p:extLst>
      <p:ext uri="{BB962C8B-B14F-4D97-AF65-F5344CB8AC3E}">
        <p14:creationId xmlns:p14="http://schemas.microsoft.com/office/powerpoint/2010/main" val="251875261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txBox="1">
            <a:spLocks/>
          </p:cNvSpPr>
          <p:nvPr/>
        </p:nvSpPr>
        <p:spPr>
          <a:xfrm>
            <a:off x="-1" y="304800"/>
            <a:ext cx="8293395" cy="404813"/>
          </a:xfrm>
          <a:prstGeom prst="rect">
            <a:avLst/>
          </a:prstGeom>
        </p:spPr>
        <p:txBody>
          <a:bodyPr/>
          <a:lstStyle>
            <a:lvl1pPr algn="l" rtl="0" eaLnBrk="0" fontAlgn="base" hangingPunct="0">
              <a:spcBef>
                <a:spcPct val="0"/>
              </a:spcBef>
              <a:spcAft>
                <a:spcPct val="0"/>
              </a:spcAft>
              <a:defRPr kumimoji="1" sz="2400">
                <a:solidFill>
                  <a:srgbClr val="1F497D"/>
                </a:solidFill>
                <a:latin typeface="+mj-lt"/>
                <a:ea typeface="+mj-ea"/>
                <a:cs typeface="+mj-cs"/>
              </a:defRPr>
            </a:lvl1pPr>
            <a:lvl2pPr algn="l" rtl="0" eaLnBrk="0" fontAlgn="base" hangingPunct="0">
              <a:spcBef>
                <a:spcPct val="0"/>
              </a:spcBef>
              <a:spcAft>
                <a:spcPct val="0"/>
              </a:spcAft>
              <a:defRPr kumimoji="1" sz="2400">
                <a:solidFill>
                  <a:srgbClr val="1F497D"/>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400">
                <a:solidFill>
                  <a:srgbClr val="1F497D"/>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400">
                <a:solidFill>
                  <a:srgbClr val="1F497D"/>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400">
                <a:solidFill>
                  <a:srgbClr val="1F497D"/>
                </a:solidFill>
                <a:latin typeface="HGP創英角ｺﾞｼｯｸUB" pitchFamily="50" charset="-128"/>
                <a:ea typeface="HGP創英角ｺﾞｼｯｸUB" pitchFamily="50" charset="-128"/>
              </a:defRPr>
            </a:lvl5pPr>
            <a:lvl6pPr marL="457139"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278"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417"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555"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9pPr>
          </a:lstStyle>
          <a:p>
            <a:r>
              <a:rPr lang="ja-JP" altLang="en-US" kern="0" dirty="0" smtClean="0"/>
              <a:t>２－１．耐震診断結果の公表と耐震化の状況</a:t>
            </a:r>
          </a:p>
        </p:txBody>
      </p:sp>
      <p:sp>
        <p:nvSpPr>
          <p:cNvPr id="10" name="スライド番号プレースホルダー 9"/>
          <p:cNvSpPr>
            <a:spLocks noGrp="1"/>
          </p:cNvSpPr>
          <p:nvPr>
            <p:ph type="sldNum" sz="quarter" idx="12"/>
          </p:nvPr>
        </p:nvSpPr>
        <p:spPr/>
        <p:txBody>
          <a:bodyPr/>
          <a:lstStyle/>
          <a:p>
            <a:pPr>
              <a:defRPr/>
            </a:pPr>
            <a:fld id="{48A06CF8-ED84-4129-80BC-97C9E6BAA430}" type="slidenum">
              <a:rPr lang="en-US" altLang="ja-JP" smtClean="0"/>
              <a:pPr>
                <a:defRPr/>
              </a:pPr>
              <a:t>6</a:t>
            </a:fld>
            <a:endParaRPr lang="en-US" altLang="ja-JP"/>
          </a:p>
        </p:txBody>
      </p:sp>
      <p:sp>
        <p:nvSpPr>
          <p:cNvPr id="9" name="正方形/長方形 8"/>
          <p:cNvSpPr/>
          <p:nvPr/>
        </p:nvSpPr>
        <p:spPr>
          <a:xfrm>
            <a:off x="127820" y="855383"/>
            <a:ext cx="9016180" cy="1631216"/>
          </a:xfrm>
          <a:prstGeom prst="rect">
            <a:avLst/>
          </a:prstGeom>
        </p:spPr>
        <p:txBody>
          <a:bodyPr wrap="square">
            <a:spAutoFit/>
          </a:bodyPr>
          <a:lstStyle/>
          <a:p>
            <a:pPr marL="216000" indent="-252000">
              <a:spcAft>
                <a:spcPts val="600"/>
              </a:spcAft>
              <a:defRPr/>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○平成</a:t>
            </a:r>
            <a:r>
              <a:rPr lang="en-US" altLang="ja-JP" dirty="0">
                <a:latin typeface="Meiryo UI" panose="020B0604030504040204" pitchFamily="50" charset="-128"/>
                <a:ea typeface="Meiryo UI" panose="020B0604030504040204" pitchFamily="50" charset="-128"/>
                <a:cs typeface="Meiryo UI" panose="020B0604030504040204" pitchFamily="50" charset="-128"/>
              </a:rPr>
              <a:t>30</a:t>
            </a:r>
            <a:r>
              <a:rPr lang="ja-JP" altLang="en-US" dirty="0">
                <a:latin typeface="Meiryo UI" panose="020B0604030504040204" pitchFamily="50" charset="-128"/>
                <a:ea typeface="Meiryo UI" panose="020B0604030504040204" pitchFamily="50" charset="-128"/>
                <a:cs typeface="Meiryo UI" panose="020B0604030504040204" pitchFamily="50" charset="-128"/>
              </a:rPr>
              <a:t>年</a:t>
            </a:r>
            <a:r>
              <a:rPr lang="en-US" altLang="ja-JP" dirty="0">
                <a:latin typeface="Meiryo UI" panose="020B0604030504040204" pitchFamily="50" charset="-128"/>
                <a:ea typeface="Meiryo UI" panose="020B0604030504040204" pitchFamily="50" charset="-128"/>
                <a:cs typeface="Meiryo UI" panose="020B0604030504040204" pitchFamily="50" charset="-128"/>
              </a:rPr>
              <a:t>3</a:t>
            </a:r>
            <a:r>
              <a:rPr lang="ja-JP" altLang="en-US" dirty="0">
                <a:latin typeface="Meiryo UI" panose="020B0604030504040204" pitchFamily="50" charset="-128"/>
                <a:ea typeface="Meiryo UI" panose="020B0604030504040204" pitchFamily="50" charset="-128"/>
                <a:cs typeface="Meiryo UI" panose="020B0604030504040204" pitchFamily="50" charset="-128"/>
              </a:rPr>
              <a:t>月</a:t>
            </a:r>
            <a:r>
              <a:rPr lang="en-US" altLang="ja-JP" dirty="0">
                <a:latin typeface="Meiryo UI" panose="020B0604030504040204" pitchFamily="50" charset="-128"/>
                <a:ea typeface="Meiryo UI" panose="020B0604030504040204" pitchFamily="50" charset="-128"/>
                <a:cs typeface="Meiryo UI" panose="020B0604030504040204" pitchFamily="50" charset="-128"/>
              </a:rPr>
              <a:t>28</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日に所管行政庁が耐震</a:t>
            </a:r>
            <a:r>
              <a:rPr lang="ja-JP" altLang="en-US" dirty="0">
                <a:latin typeface="Meiryo UI" panose="020B0604030504040204" pitchFamily="50" charset="-128"/>
                <a:ea typeface="Meiryo UI" panose="020B0604030504040204" pitchFamily="50" charset="-128"/>
                <a:cs typeface="Meiryo UI" panose="020B0604030504040204" pitchFamily="50" charset="-128"/>
              </a:rPr>
              <a:t>診断結果を</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公表。未報告者に対して</a:t>
            </a:r>
            <a:r>
              <a:rPr lang="ja-JP" altLang="en-US" dirty="0">
                <a:latin typeface="Meiryo UI" panose="020B0604030504040204" pitchFamily="50" charset="-128"/>
                <a:ea typeface="Meiryo UI" panose="020B0604030504040204" pitchFamily="50" charset="-128"/>
                <a:cs typeface="Meiryo UI" panose="020B0604030504040204" pitchFamily="50" charset="-128"/>
              </a:rPr>
              <a:t>は、耐震診断を実施し、その結果を報告するよう命令した旨を</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公表。</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marL="252000" indent="-252000">
              <a:spcAft>
                <a:spcPts val="600"/>
              </a:spcAft>
              <a:defRPr/>
            </a:pPr>
            <a:r>
              <a:rPr lang="ja-JP" altLang="en-US" dirty="0">
                <a:latin typeface="Meiryo UI" panose="020B0604030504040204" pitchFamily="50" charset="-128"/>
                <a:ea typeface="Meiryo UI" panose="020B0604030504040204" pitchFamily="50" charset="-128"/>
                <a:cs typeface="Meiryo UI" panose="020B0604030504040204" pitchFamily="50" charset="-128"/>
              </a:rPr>
              <a:t>○大阪市域については、対象建築物が多く</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、とりまとめに</a:t>
            </a:r>
            <a:r>
              <a:rPr lang="ja-JP" altLang="en-US" dirty="0">
                <a:latin typeface="Meiryo UI" panose="020B0604030504040204" pitchFamily="50" charset="-128"/>
                <a:ea typeface="Meiryo UI" panose="020B0604030504040204" pitchFamily="50" charset="-128"/>
                <a:cs typeface="Meiryo UI" panose="020B0604030504040204" pitchFamily="50" charset="-128"/>
              </a:rPr>
              <a:t>時間を要しており、公表には至って</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いない</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marL="252000" indent="-252000">
              <a:spcAft>
                <a:spcPts val="600"/>
              </a:spcAft>
              <a:defRPr/>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○未報告は、建物図面がなく耐震診断費用が補助限度額を超え所有者負担が発生することが主な理由。今後も引き続き、未報告者に対して、所管行政庁と連携し、督促を行う。</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7" name="表 6"/>
          <p:cNvGraphicFramePr>
            <a:graphicFrameLocks noGrp="1"/>
          </p:cNvGraphicFramePr>
          <p:nvPr>
            <p:extLst>
              <p:ext uri="{D42A27DB-BD31-4B8C-83A1-F6EECF244321}">
                <p14:modId xmlns:p14="http://schemas.microsoft.com/office/powerpoint/2010/main" val="1126202396"/>
              </p:ext>
            </p:extLst>
          </p:nvPr>
        </p:nvGraphicFramePr>
        <p:xfrm>
          <a:off x="981908" y="3019151"/>
          <a:ext cx="6837210" cy="1097280"/>
        </p:xfrm>
        <a:graphic>
          <a:graphicData uri="http://schemas.openxmlformats.org/drawingml/2006/table">
            <a:tbl>
              <a:tblPr firstRow="1" bandRow="1">
                <a:tableStyleId>{5940675A-B579-460E-94D1-54222C63F5DA}</a:tableStyleId>
              </a:tblPr>
              <a:tblGrid>
                <a:gridCol w="1675714">
                  <a:extLst>
                    <a:ext uri="{9D8B030D-6E8A-4147-A177-3AD203B41FA5}">
                      <a16:colId xmlns:a16="http://schemas.microsoft.com/office/drawing/2014/main" val="20000"/>
                    </a:ext>
                  </a:extLst>
                </a:gridCol>
                <a:gridCol w="1810068">
                  <a:extLst>
                    <a:ext uri="{9D8B030D-6E8A-4147-A177-3AD203B41FA5}">
                      <a16:colId xmlns:a16="http://schemas.microsoft.com/office/drawing/2014/main" val="20001"/>
                    </a:ext>
                  </a:extLst>
                </a:gridCol>
                <a:gridCol w="1675714">
                  <a:extLst>
                    <a:ext uri="{9D8B030D-6E8A-4147-A177-3AD203B41FA5}">
                      <a16:colId xmlns:a16="http://schemas.microsoft.com/office/drawing/2014/main" val="20002"/>
                    </a:ext>
                  </a:extLst>
                </a:gridCol>
                <a:gridCol w="1675714">
                  <a:extLst>
                    <a:ext uri="{9D8B030D-6E8A-4147-A177-3AD203B41FA5}">
                      <a16:colId xmlns:a16="http://schemas.microsoft.com/office/drawing/2014/main" val="20003"/>
                    </a:ext>
                  </a:extLst>
                </a:gridCol>
              </a:tblGrid>
              <a:tr h="372291">
                <a:tc>
                  <a:txBody>
                    <a:bodyPr/>
                    <a:lstStyle/>
                    <a:p>
                      <a:pPr marL="0" marR="0" indent="0" algn="ctr" defTabSz="914278" rtl="0" eaLnBrk="1" fontAlgn="auto" latinLnBrk="0" hangingPunct="1">
                        <a:lnSpc>
                          <a:spcPct val="100000"/>
                        </a:lnSpc>
                        <a:spcBef>
                          <a:spcPts val="0"/>
                        </a:spcBef>
                        <a:spcAft>
                          <a:spcPts val="0"/>
                        </a:spcAft>
                        <a:buClrTx/>
                        <a:buSzTx/>
                        <a:buFontTx/>
                        <a:buNone/>
                        <a:tabLst/>
                        <a:defRPr/>
                      </a:pPr>
                      <a:r>
                        <a:rPr kumimoji="1" lang="ja-JP" altLang="en-US" sz="2000" dirty="0" smtClean="0">
                          <a:latin typeface="Meiryo UI" panose="020B0604030504040204" pitchFamily="50" charset="-128"/>
                          <a:ea typeface="Meiryo UI" panose="020B0604030504040204" pitchFamily="50" charset="-128"/>
                          <a:cs typeface="Meiryo UI" panose="020B0604030504040204" pitchFamily="50" charset="-128"/>
                        </a:rPr>
                        <a:t>未報告</a:t>
                      </a:r>
                    </a:p>
                  </a:txBody>
                  <a:tcPr/>
                </a:tc>
                <a:tc>
                  <a:txBody>
                    <a:bodyPr/>
                    <a:lstStyle/>
                    <a:p>
                      <a:pPr marL="0" marR="0" indent="0" algn="ctr" defTabSz="914278" rtl="0" eaLnBrk="1" fontAlgn="auto" latinLnBrk="0" hangingPunct="1">
                        <a:lnSpc>
                          <a:spcPct val="100000"/>
                        </a:lnSpc>
                        <a:spcBef>
                          <a:spcPts val="0"/>
                        </a:spcBef>
                        <a:spcAft>
                          <a:spcPts val="0"/>
                        </a:spcAft>
                        <a:buClrTx/>
                        <a:buSzTx/>
                        <a:buFontTx/>
                        <a:buNone/>
                        <a:tabLst/>
                        <a:defRPr/>
                      </a:pPr>
                      <a:r>
                        <a:rPr kumimoji="1" lang="ja-JP" altLang="en-US" sz="2000" dirty="0" smtClean="0">
                          <a:latin typeface="Meiryo UI" panose="020B0604030504040204" pitchFamily="50" charset="-128"/>
                          <a:ea typeface="Meiryo UI" panose="020B0604030504040204" pitchFamily="50" charset="-128"/>
                          <a:cs typeface="Meiryo UI" panose="020B0604030504040204" pitchFamily="50" charset="-128"/>
                        </a:rPr>
                        <a:t>耐震性不足</a:t>
                      </a:r>
                      <a:endParaRPr kumimoji="1" lang="en-US" altLang="ja-JP" sz="2000" dirty="0" smtClean="0">
                        <a:latin typeface="Meiryo UI" panose="020B0604030504040204" pitchFamily="50" charset="-128"/>
                        <a:ea typeface="Meiryo UI" panose="020B0604030504040204" pitchFamily="50" charset="-128"/>
                        <a:cs typeface="Meiryo UI" panose="020B0604030504040204" pitchFamily="50" charset="-128"/>
                      </a:endParaRPr>
                    </a:p>
                    <a:p>
                      <a:pPr marL="0" marR="0" indent="0" algn="ctr" defTabSz="914278" rtl="0" eaLnBrk="1" fontAlgn="auto" latinLnBrk="0" hangingPunct="1">
                        <a:lnSpc>
                          <a:spcPct val="100000"/>
                        </a:lnSpc>
                        <a:spcBef>
                          <a:spcPts val="0"/>
                        </a:spcBef>
                        <a:spcAft>
                          <a:spcPts val="0"/>
                        </a:spcAft>
                        <a:buClrTx/>
                        <a:buSzTx/>
                        <a:buFontTx/>
                        <a:buNone/>
                        <a:tabLst/>
                        <a:defRPr/>
                      </a:pPr>
                      <a:r>
                        <a:rPr kumimoji="1" lang="en-US" altLang="ja-JP" sz="2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Ⅰ</a:t>
                      </a:r>
                      <a:r>
                        <a:rPr kumimoji="1" lang="ja-JP" altLang="en-US" sz="2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2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Ⅱ</a:t>
                      </a:r>
                      <a:endParaRPr kumimoji="1" lang="ja-JP" altLang="en-US" sz="2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pPr algn="ctr"/>
                      <a:r>
                        <a:rPr kumimoji="1" lang="ja-JP" altLang="en-US" sz="2000" dirty="0" smtClean="0">
                          <a:latin typeface="Meiryo UI" panose="020B0604030504040204" pitchFamily="50" charset="-128"/>
                          <a:ea typeface="Meiryo UI" panose="020B0604030504040204" pitchFamily="50" charset="-128"/>
                          <a:cs typeface="Meiryo UI" panose="020B0604030504040204" pitchFamily="50" charset="-128"/>
                        </a:rPr>
                        <a:t>耐震性有</a:t>
                      </a:r>
                      <a:endParaRPr kumimoji="1" lang="en-US" altLang="ja-JP" sz="2000" dirty="0" smtClean="0">
                        <a:latin typeface="Meiryo UI" panose="020B0604030504040204" pitchFamily="50" charset="-128"/>
                        <a:ea typeface="Meiryo UI" panose="020B0604030504040204" pitchFamily="50" charset="-128"/>
                        <a:cs typeface="Meiryo UI" panose="020B0604030504040204" pitchFamily="50" charset="-128"/>
                      </a:endParaRPr>
                    </a:p>
                    <a:p>
                      <a:pPr algn="ctr"/>
                      <a:r>
                        <a:rPr kumimoji="1" lang="en-US" altLang="ja-JP" sz="2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Ⅲ</a:t>
                      </a:r>
                      <a:endParaRPr kumimoji="1" lang="ja-JP" altLang="en-US" sz="20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pPr algn="ctr"/>
                      <a:r>
                        <a:rPr kumimoji="1" lang="ja-JP" altLang="en-US" sz="2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合計</a:t>
                      </a:r>
                      <a:endParaRPr kumimoji="1" lang="ja-JP" altLang="en-US" sz="20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tc>
                <a:extLst>
                  <a:ext uri="{0D108BD9-81ED-4DB2-BD59-A6C34878D82A}">
                    <a16:rowId xmlns:a16="http://schemas.microsoft.com/office/drawing/2014/main" val="10000"/>
                  </a:ext>
                </a:extLst>
              </a:tr>
              <a:tr h="370840">
                <a:tc>
                  <a:txBody>
                    <a:bodyPr/>
                    <a:lstStyle/>
                    <a:p>
                      <a:pPr marL="0" marR="0" indent="0" algn="ctr" defTabSz="914278" rtl="0" eaLnBrk="1" fontAlgn="auto" latinLnBrk="0" hangingPunct="1">
                        <a:lnSpc>
                          <a:spcPct val="100000"/>
                        </a:lnSpc>
                        <a:spcBef>
                          <a:spcPts val="0"/>
                        </a:spcBef>
                        <a:spcAft>
                          <a:spcPts val="0"/>
                        </a:spcAft>
                        <a:buClrTx/>
                        <a:buSzTx/>
                        <a:buFontTx/>
                        <a:buNone/>
                        <a:tabLst/>
                        <a:defRPr/>
                      </a:pPr>
                      <a:r>
                        <a:rPr kumimoji="1" lang="ja-JP" altLang="en-US" sz="2000" dirty="0" smtClean="0">
                          <a:latin typeface="Meiryo UI" panose="020B0604030504040204" pitchFamily="50" charset="-128"/>
                          <a:ea typeface="Meiryo UI" panose="020B0604030504040204" pitchFamily="50" charset="-128"/>
                          <a:cs typeface="Meiryo UI" panose="020B0604030504040204" pitchFamily="50" charset="-128"/>
                        </a:rPr>
                        <a:t>１５</a:t>
                      </a:r>
                    </a:p>
                  </a:txBody>
                  <a:tcPr/>
                </a:tc>
                <a:tc>
                  <a:txBody>
                    <a:bodyPr/>
                    <a:lstStyle/>
                    <a:p>
                      <a:pPr algn="ctr"/>
                      <a:r>
                        <a:rPr kumimoji="1" lang="ja-JP" altLang="en-US" sz="2000" dirty="0" smtClean="0">
                          <a:latin typeface="Meiryo UI" panose="020B0604030504040204" pitchFamily="50" charset="-128"/>
                          <a:ea typeface="Meiryo UI" panose="020B0604030504040204" pitchFamily="50" charset="-128"/>
                          <a:cs typeface="Meiryo UI" panose="020B0604030504040204" pitchFamily="50" charset="-128"/>
                        </a:rPr>
                        <a:t>１０４</a:t>
                      </a:r>
                      <a:endParaRPr kumimoji="1" lang="ja-JP" altLang="en-US" sz="2000" dirty="0">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pPr marL="0" marR="0" indent="0" algn="ctr" defTabSz="914278" rtl="0" eaLnBrk="1" fontAlgn="auto" latinLnBrk="0" hangingPunct="1">
                        <a:lnSpc>
                          <a:spcPct val="100000"/>
                        </a:lnSpc>
                        <a:spcBef>
                          <a:spcPts val="0"/>
                        </a:spcBef>
                        <a:spcAft>
                          <a:spcPts val="0"/>
                        </a:spcAft>
                        <a:buClrTx/>
                        <a:buSzTx/>
                        <a:buFontTx/>
                        <a:buNone/>
                        <a:tabLst/>
                        <a:defRPr/>
                      </a:pPr>
                      <a:r>
                        <a:rPr kumimoji="1" lang="ja-JP" altLang="en-US" sz="2000" dirty="0" smtClean="0">
                          <a:latin typeface="Meiryo UI" panose="020B0604030504040204" pitchFamily="50" charset="-128"/>
                          <a:ea typeface="Meiryo UI" panose="020B0604030504040204" pitchFamily="50" charset="-128"/>
                          <a:cs typeface="Meiryo UI" panose="020B0604030504040204" pitchFamily="50" charset="-128"/>
                        </a:rPr>
                        <a:t>３４</a:t>
                      </a:r>
                    </a:p>
                  </a:txBody>
                  <a:tcPr/>
                </a:tc>
                <a:tc>
                  <a:txBody>
                    <a:bodyPr/>
                    <a:lstStyle/>
                    <a:p>
                      <a:pPr marL="0" marR="0" indent="0" algn="ctr" defTabSz="914278" rtl="0" eaLnBrk="1" fontAlgn="auto" latinLnBrk="0" hangingPunct="1">
                        <a:lnSpc>
                          <a:spcPct val="100000"/>
                        </a:lnSpc>
                        <a:spcBef>
                          <a:spcPts val="0"/>
                        </a:spcBef>
                        <a:spcAft>
                          <a:spcPts val="0"/>
                        </a:spcAft>
                        <a:buClrTx/>
                        <a:buSzTx/>
                        <a:buFontTx/>
                        <a:buNone/>
                        <a:tabLst/>
                        <a:defRPr/>
                      </a:pPr>
                      <a:r>
                        <a:rPr kumimoji="1" lang="ja-JP" altLang="en-US" sz="2000" dirty="0" smtClean="0">
                          <a:latin typeface="Meiryo UI" panose="020B0604030504040204" pitchFamily="50" charset="-128"/>
                          <a:ea typeface="Meiryo UI" panose="020B0604030504040204" pitchFamily="50" charset="-128"/>
                          <a:cs typeface="Meiryo UI" panose="020B0604030504040204" pitchFamily="50" charset="-128"/>
                        </a:rPr>
                        <a:t>１５３</a:t>
                      </a:r>
                    </a:p>
                  </a:txBody>
                  <a:tcPr/>
                </a:tc>
                <a:extLst>
                  <a:ext uri="{0D108BD9-81ED-4DB2-BD59-A6C34878D82A}">
                    <a16:rowId xmlns:a16="http://schemas.microsoft.com/office/drawing/2014/main" val="10001"/>
                  </a:ext>
                </a:extLst>
              </a:tr>
            </a:tbl>
          </a:graphicData>
        </a:graphic>
      </p:graphicFrame>
      <p:sp>
        <p:nvSpPr>
          <p:cNvPr id="18" name="テキスト ボックス 17"/>
          <p:cNvSpPr txBox="1"/>
          <p:nvPr/>
        </p:nvSpPr>
        <p:spPr>
          <a:xfrm>
            <a:off x="319989" y="2596528"/>
            <a:ext cx="6237480" cy="400110"/>
          </a:xfrm>
          <a:prstGeom prst="rect">
            <a:avLst/>
          </a:prstGeom>
          <a:noFill/>
        </p:spPr>
        <p:txBody>
          <a:bodyPr wrap="square" rtlCol="0">
            <a:spAutoFit/>
          </a:bodyPr>
          <a:lstStyle/>
          <a:p>
            <a:r>
              <a:rPr lang="ja-JP" altLang="en-US" sz="2000" dirty="0" smtClean="0">
                <a:latin typeface="Meiryo UI" panose="020B0604030504040204" pitchFamily="50" charset="-128"/>
                <a:ea typeface="Meiryo UI" panose="020B0604030504040204" pitchFamily="50" charset="-128"/>
                <a:cs typeface="Meiryo UI" panose="020B0604030504040204" pitchFamily="50" charset="-128"/>
              </a:rPr>
              <a:t>■耐震診断結果の公表状況</a:t>
            </a:r>
            <a:r>
              <a:rPr kumimoji="1" lang="ja-JP" altLang="en-US" sz="2000" dirty="0" smtClean="0">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2000" dirty="0" smtClean="0">
                <a:latin typeface="Meiryo UI" panose="020B0604030504040204" pitchFamily="50" charset="-128"/>
                <a:ea typeface="Meiryo UI" panose="020B0604030504040204" pitchFamily="50" charset="-128"/>
                <a:cs typeface="Meiryo UI" panose="020B0604030504040204" pitchFamily="50" charset="-128"/>
              </a:rPr>
              <a:t>H30.3.28</a:t>
            </a:r>
            <a:r>
              <a:rPr kumimoji="1" lang="ja-JP" altLang="en-US" sz="2000" dirty="0" smtClean="0">
                <a:latin typeface="Meiryo UI" panose="020B0604030504040204" pitchFamily="50" charset="-128"/>
                <a:ea typeface="Meiryo UI" panose="020B0604030504040204" pitchFamily="50" charset="-128"/>
                <a:cs typeface="Meiryo UI" panose="020B0604030504040204" pitchFamily="50" charset="-128"/>
              </a:rPr>
              <a:t>時点）</a:t>
            </a:r>
            <a:endParaRPr kumimoji="1" lang="en-US" altLang="ja-JP" sz="2000"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テキスト ボックス 10"/>
          <p:cNvSpPr txBox="1"/>
          <p:nvPr/>
        </p:nvSpPr>
        <p:spPr>
          <a:xfrm>
            <a:off x="319989" y="4260101"/>
            <a:ext cx="8232340" cy="400110"/>
          </a:xfrm>
          <a:prstGeom prst="rect">
            <a:avLst/>
          </a:prstGeom>
          <a:noFill/>
        </p:spPr>
        <p:txBody>
          <a:bodyPr wrap="square" rtlCol="0">
            <a:spAutoFit/>
          </a:bodyPr>
          <a:lstStyle/>
          <a:p>
            <a:r>
              <a:rPr lang="ja-JP" altLang="en-US" sz="2000" dirty="0" smtClean="0">
                <a:latin typeface="Meiryo UI" panose="020B0604030504040204" pitchFamily="50" charset="-128"/>
                <a:ea typeface="Meiryo UI" panose="020B0604030504040204" pitchFamily="50" charset="-128"/>
                <a:cs typeface="Meiryo UI" panose="020B0604030504040204" pitchFamily="50" charset="-128"/>
              </a:rPr>
              <a:t>■未公表の大阪市を含めた大阪府全域の耐震化の状況</a:t>
            </a:r>
            <a:r>
              <a:rPr kumimoji="1" lang="ja-JP" altLang="en-US" sz="2000" dirty="0" smtClean="0">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2000" dirty="0" smtClean="0">
                <a:latin typeface="Meiryo UI" panose="020B0604030504040204" pitchFamily="50" charset="-128"/>
                <a:ea typeface="Meiryo UI" panose="020B0604030504040204" pitchFamily="50" charset="-128"/>
                <a:cs typeface="Meiryo UI" panose="020B0604030504040204" pitchFamily="50" charset="-128"/>
              </a:rPr>
              <a:t>H30.3.30</a:t>
            </a:r>
            <a:r>
              <a:rPr kumimoji="1" lang="ja-JP" altLang="en-US" sz="2000" dirty="0" smtClean="0">
                <a:latin typeface="Meiryo UI" panose="020B0604030504040204" pitchFamily="50" charset="-128"/>
                <a:ea typeface="Meiryo UI" panose="020B0604030504040204" pitchFamily="50" charset="-128"/>
                <a:cs typeface="Meiryo UI" panose="020B0604030504040204" pitchFamily="50" charset="-128"/>
              </a:rPr>
              <a:t>時点）</a:t>
            </a:r>
            <a:endParaRPr kumimoji="1" lang="en-US" altLang="ja-JP" sz="2000" dirty="0" smtClean="0">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12" name="表 11"/>
          <p:cNvGraphicFramePr>
            <a:graphicFrameLocks noGrp="1"/>
          </p:cNvGraphicFramePr>
          <p:nvPr>
            <p:extLst>
              <p:ext uri="{D42A27DB-BD31-4B8C-83A1-F6EECF244321}">
                <p14:modId xmlns:p14="http://schemas.microsoft.com/office/powerpoint/2010/main" val="1080994584"/>
              </p:ext>
            </p:extLst>
          </p:nvPr>
        </p:nvGraphicFramePr>
        <p:xfrm>
          <a:off x="1017554" y="4687507"/>
          <a:ext cx="6837210" cy="1097280"/>
        </p:xfrm>
        <a:graphic>
          <a:graphicData uri="http://schemas.openxmlformats.org/drawingml/2006/table">
            <a:tbl>
              <a:tblPr firstRow="1" bandRow="1">
                <a:tableStyleId>{5940675A-B579-460E-94D1-54222C63F5DA}</a:tableStyleId>
              </a:tblPr>
              <a:tblGrid>
                <a:gridCol w="1675714">
                  <a:extLst>
                    <a:ext uri="{9D8B030D-6E8A-4147-A177-3AD203B41FA5}">
                      <a16:colId xmlns:a16="http://schemas.microsoft.com/office/drawing/2014/main" val="20000"/>
                    </a:ext>
                  </a:extLst>
                </a:gridCol>
                <a:gridCol w="1810068">
                  <a:extLst>
                    <a:ext uri="{9D8B030D-6E8A-4147-A177-3AD203B41FA5}">
                      <a16:colId xmlns:a16="http://schemas.microsoft.com/office/drawing/2014/main" val="20001"/>
                    </a:ext>
                  </a:extLst>
                </a:gridCol>
                <a:gridCol w="1675714">
                  <a:extLst>
                    <a:ext uri="{9D8B030D-6E8A-4147-A177-3AD203B41FA5}">
                      <a16:colId xmlns:a16="http://schemas.microsoft.com/office/drawing/2014/main" val="20002"/>
                    </a:ext>
                  </a:extLst>
                </a:gridCol>
                <a:gridCol w="1675714">
                  <a:extLst>
                    <a:ext uri="{9D8B030D-6E8A-4147-A177-3AD203B41FA5}">
                      <a16:colId xmlns:a16="http://schemas.microsoft.com/office/drawing/2014/main" val="20003"/>
                    </a:ext>
                  </a:extLst>
                </a:gridCol>
              </a:tblGrid>
              <a:tr h="372291">
                <a:tc>
                  <a:txBody>
                    <a:bodyPr/>
                    <a:lstStyle/>
                    <a:p>
                      <a:pPr marL="0" marR="0" indent="0" algn="ctr" defTabSz="914278" rtl="0" eaLnBrk="1" fontAlgn="auto" latinLnBrk="0" hangingPunct="1">
                        <a:lnSpc>
                          <a:spcPct val="100000"/>
                        </a:lnSpc>
                        <a:spcBef>
                          <a:spcPts val="0"/>
                        </a:spcBef>
                        <a:spcAft>
                          <a:spcPts val="0"/>
                        </a:spcAft>
                        <a:buClrTx/>
                        <a:buSzTx/>
                        <a:buFontTx/>
                        <a:buNone/>
                        <a:tabLst/>
                        <a:defRPr/>
                      </a:pPr>
                      <a:r>
                        <a:rPr kumimoji="1" lang="ja-JP" altLang="en-US" sz="2000" dirty="0" smtClean="0">
                          <a:latin typeface="Meiryo UI" panose="020B0604030504040204" pitchFamily="50" charset="-128"/>
                          <a:ea typeface="Meiryo UI" panose="020B0604030504040204" pitchFamily="50" charset="-128"/>
                          <a:cs typeface="Meiryo UI" panose="020B0604030504040204" pitchFamily="50" charset="-128"/>
                        </a:rPr>
                        <a:t>未報告</a:t>
                      </a:r>
                    </a:p>
                  </a:txBody>
                  <a:tcPr/>
                </a:tc>
                <a:tc>
                  <a:txBody>
                    <a:bodyPr/>
                    <a:lstStyle/>
                    <a:p>
                      <a:pPr marL="0" marR="0" indent="0" algn="ctr" defTabSz="914278" rtl="0" eaLnBrk="1" fontAlgn="auto" latinLnBrk="0" hangingPunct="1">
                        <a:lnSpc>
                          <a:spcPct val="100000"/>
                        </a:lnSpc>
                        <a:spcBef>
                          <a:spcPts val="0"/>
                        </a:spcBef>
                        <a:spcAft>
                          <a:spcPts val="0"/>
                        </a:spcAft>
                        <a:buClrTx/>
                        <a:buSzTx/>
                        <a:buFontTx/>
                        <a:buNone/>
                        <a:tabLst/>
                        <a:defRPr/>
                      </a:pPr>
                      <a:r>
                        <a:rPr kumimoji="1" lang="ja-JP" altLang="en-US" sz="2000" dirty="0" smtClean="0">
                          <a:latin typeface="Meiryo UI" panose="020B0604030504040204" pitchFamily="50" charset="-128"/>
                          <a:ea typeface="Meiryo UI" panose="020B0604030504040204" pitchFamily="50" charset="-128"/>
                          <a:cs typeface="Meiryo UI" panose="020B0604030504040204" pitchFamily="50" charset="-128"/>
                        </a:rPr>
                        <a:t>耐震性不足</a:t>
                      </a:r>
                      <a:endParaRPr kumimoji="1" lang="en-US" altLang="ja-JP" sz="2000" dirty="0" smtClean="0">
                        <a:latin typeface="Meiryo UI" panose="020B0604030504040204" pitchFamily="50" charset="-128"/>
                        <a:ea typeface="Meiryo UI" panose="020B0604030504040204" pitchFamily="50" charset="-128"/>
                        <a:cs typeface="Meiryo UI" panose="020B0604030504040204" pitchFamily="50" charset="-128"/>
                      </a:endParaRPr>
                    </a:p>
                    <a:p>
                      <a:pPr marL="0" marR="0" indent="0" algn="ctr" defTabSz="914278" rtl="0" eaLnBrk="1" fontAlgn="auto" latinLnBrk="0" hangingPunct="1">
                        <a:lnSpc>
                          <a:spcPct val="100000"/>
                        </a:lnSpc>
                        <a:spcBef>
                          <a:spcPts val="0"/>
                        </a:spcBef>
                        <a:spcAft>
                          <a:spcPts val="0"/>
                        </a:spcAft>
                        <a:buClrTx/>
                        <a:buSzTx/>
                        <a:buFontTx/>
                        <a:buNone/>
                        <a:tabLst/>
                        <a:defRPr/>
                      </a:pPr>
                      <a:r>
                        <a:rPr kumimoji="1" lang="en-US" altLang="ja-JP" sz="2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Ⅰ</a:t>
                      </a:r>
                      <a:r>
                        <a:rPr kumimoji="1" lang="ja-JP" altLang="en-US" sz="2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2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Ⅱ</a:t>
                      </a:r>
                      <a:endParaRPr kumimoji="1" lang="ja-JP" altLang="en-US" sz="2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pPr algn="ctr"/>
                      <a:r>
                        <a:rPr kumimoji="1" lang="ja-JP" altLang="en-US" sz="2000" dirty="0" smtClean="0">
                          <a:latin typeface="Meiryo UI" panose="020B0604030504040204" pitchFamily="50" charset="-128"/>
                          <a:ea typeface="Meiryo UI" panose="020B0604030504040204" pitchFamily="50" charset="-128"/>
                          <a:cs typeface="Meiryo UI" panose="020B0604030504040204" pitchFamily="50" charset="-128"/>
                        </a:rPr>
                        <a:t>耐震性有</a:t>
                      </a:r>
                      <a:endParaRPr kumimoji="1" lang="en-US" altLang="ja-JP" sz="2000" dirty="0" smtClean="0">
                        <a:latin typeface="Meiryo UI" panose="020B0604030504040204" pitchFamily="50" charset="-128"/>
                        <a:ea typeface="Meiryo UI" panose="020B0604030504040204" pitchFamily="50" charset="-128"/>
                        <a:cs typeface="Meiryo UI" panose="020B0604030504040204" pitchFamily="50" charset="-128"/>
                      </a:endParaRPr>
                    </a:p>
                    <a:p>
                      <a:pPr algn="ctr"/>
                      <a:r>
                        <a:rPr kumimoji="1" lang="en-US" altLang="ja-JP" sz="2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Ⅲ</a:t>
                      </a:r>
                      <a:endParaRPr kumimoji="1" lang="ja-JP" altLang="en-US" sz="20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pPr algn="ctr"/>
                      <a:r>
                        <a:rPr kumimoji="1" lang="ja-JP" altLang="en-US" sz="2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合計</a:t>
                      </a:r>
                      <a:endParaRPr kumimoji="1" lang="ja-JP" altLang="en-US" sz="20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tc>
                <a:extLst>
                  <a:ext uri="{0D108BD9-81ED-4DB2-BD59-A6C34878D82A}">
                    <a16:rowId xmlns:a16="http://schemas.microsoft.com/office/drawing/2014/main" val="10000"/>
                  </a:ext>
                </a:extLst>
              </a:tr>
              <a:tr h="370840">
                <a:tc>
                  <a:txBody>
                    <a:bodyPr/>
                    <a:lstStyle/>
                    <a:p>
                      <a:pPr marL="0" marR="0" indent="0" algn="ctr" defTabSz="914278" rtl="0" eaLnBrk="1" fontAlgn="auto" latinLnBrk="0" hangingPunct="1">
                        <a:lnSpc>
                          <a:spcPct val="100000"/>
                        </a:lnSpc>
                        <a:spcBef>
                          <a:spcPts val="0"/>
                        </a:spcBef>
                        <a:spcAft>
                          <a:spcPts val="0"/>
                        </a:spcAft>
                        <a:buClrTx/>
                        <a:buSzTx/>
                        <a:buFontTx/>
                        <a:buNone/>
                        <a:tabLst/>
                        <a:defRPr/>
                      </a:pPr>
                      <a:r>
                        <a:rPr kumimoji="1" lang="ja-JP" altLang="en-US" sz="2000" dirty="0" smtClean="0">
                          <a:latin typeface="Meiryo UI" panose="020B0604030504040204" pitchFamily="50" charset="-128"/>
                          <a:ea typeface="Meiryo UI" panose="020B0604030504040204" pitchFamily="50" charset="-128"/>
                          <a:cs typeface="Meiryo UI" panose="020B0604030504040204" pitchFamily="50" charset="-128"/>
                        </a:rPr>
                        <a:t>６９</a:t>
                      </a:r>
                    </a:p>
                  </a:txBody>
                  <a:tcPr/>
                </a:tc>
                <a:tc>
                  <a:txBody>
                    <a:bodyPr/>
                    <a:lstStyle/>
                    <a:p>
                      <a:pPr algn="ctr"/>
                      <a:r>
                        <a:rPr kumimoji="1" lang="ja-JP" altLang="en-US" sz="2000" dirty="0" smtClean="0">
                          <a:latin typeface="Meiryo UI" panose="020B0604030504040204" pitchFamily="50" charset="-128"/>
                          <a:ea typeface="Meiryo UI" panose="020B0604030504040204" pitchFamily="50" charset="-128"/>
                          <a:cs typeface="Meiryo UI" panose="020B0604030504040204" pitchFamily="50" charset="-128"/>
                        </a:rPr>
                        <a:t>２０１</a:t>
                      </a:r>
                      <a:endParaRPr kumimoji="1" lang="ja-JP" altLang="en-US" sz="2000" dirty="0">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pPr marL="0" marR="0" indent="0" algn="ctr" defTabSz="914278" rtl="0" eaLnBrk="1" fontAlgn="auto" latinLnBrk="0" hangingPunct="1">
                        <a:lnSpc>
                          <a:spcPct val="100000"/>
                        </a:lnSpc>
                        <a:spcBef>
                          <a:spcPts val="0"/>
                        </a:spcBef>
                        <a:spcAft>
                          <a:spcPts val="0"/>
                        </a:spcAft>
                        <a:buClrTx/>
                        <a:buSzTx/>
                        <a:buFontTx/>
                        <a:buNone/>
                        <a:tabLst/>
                        <a:defRPr/>
                      </a:pPr>
                      <a:r>
                        <a:rPr kumimoji="1" lang="ja-JP" altLang="en-US" sz="2000" dirty="0" smtClean="0">
                          <a:latin typeface="Meiryo UI" panose="020B0604030504040204" pitchFamily="50" charset="-128"/>
                          <a:ea typeface="Meiryo UI" panose="020B0604030504040204" pitchFamily="50" charset="-128"/>
                          <a:cs typeface="Meiryo UI" panose="020B0604030504040204" pitchFamily="50" charset="-128"/>
                        </a:rPr>
                        <a:t>７８</a:t>
                      </a:r>
                    </a:p>
                  </a:txBody>
                  <a:tcPr/>
                </a:tc>
                <a:tc>
                  <a:txBody>
                    <a:bodyPr/>
                    <a:lstStyle/>
                    <a:p>
                      <a:pPr marL="0" marR="0" indent="0" algn="ctr" defTabSz="914278" rtl="0" eaLnBrk="1" fontAlgn="auto" latinLnBrk="0" hangingPunct="1">
                        <a:lnSpc>
                          <a:spcPct val="100000"/>
                        </a:lnSpc>
                        <a:spcBef>
                          <a:spcPts val="0"/>
                        </a:spcBef>
                        <a:spcAft>
                          <a:spcPts val="0"/>
                        </a:spcAft>
                        <a:buClrTx/>
                        <a:buSzTx/>
                        <a:buFontTx/>
                        <a:buNone/>
                        <a:tabLst/>
                        <a:defRPr/>
                      </a:pPr>
                      <a:r>
                        <a:rPr kumimoji="1" lang="ja-JP" altLang="en-US" sz="2000" dirty="0" smtClean="0">
                          <a:latin typeface="Meiryo UI" panose="020B0604030504040204" pitchFamily="50" charset="-128"/>
                          <a:ea typeface="Meiryo UI" panose="020B0604030504040204" pitchFamily="50" charset="-128"/>
                          <a:cs typeface="Meiryo UI" panose="020B0604030504040204" pitchFamily="50" charset="-128"/>
                        </a:rPr>
                        <a:t>３４８</a:t>
                      </a:r>
                    </a:p>
                  </a:txBody>
                  <a:tcPr/>
                </a:tc>
                <a:extLst>
                  <a:ext uri="{0D108BD9-81ED-4DB2-BD59-A6C34878D82A}">
                    <a16:rowId xmlns:a16="http://schemas.microsoft.com/office/drawing/2014/main" val="10001"/>
                  </a:ext>
                </a:extLst>
              </a:tr>
            </a:tbl>
          </a:graphicData>
        </a:graphic>
      </p:graphicFrame>
      <p:sp>
        <p:nvSpPr>
          <p:cNvPr id="13" name="テキスト ボックス 12"/>
          <p:cNvSpPr txBox="1"/>
          <p:nvPr/>
        </p:nvSpPr>
        <p:spPr>
          <a:xfrm>
            <a:off x="3229497" y="6161539"/>
            <a:ext cx="5586403" cy="630942"/>
          </a:xfrm>
          <a:prstGeom prst="rect">
            <a:avLst/>
          </a:prstGeom>
          <a:noFill/>
          <a:ln w="3175">
            <a:solidFill>
              <a:schemeClr val="tx1"/>
            </a:solidFill>
          </a:ln>
        </p:spPr>
        <p:txBody>
          <a:bodyPr wrap="square" rtlCol="0">
            <a:spAutoFit/>
          </a:bodyPr>
          <a:lstStyle/>
          <a:p>
            <a:pPr>
              <a:lnSpc>
                <a:spcPts val="1400"/>
              </a:lnSpc>
            </a:pPr>
            <a:r>
              <a:rPr kumimoji="1" lang="en-US" altLang="ja-JP" sz="1200" dirty="0" smtClean="0"/>
              <a:t>Ⅰ</a:t>
            </a:r>
            <a:r>
              <a:rPr kumimoji="1" lang="ja-JP" altLang="en-US" sz="1200" dirty="0" smtClean="0"/>
              <a:t>　　</a:t>
            </a:r>
            <a:r>
              <a:rPr lang="ja-JP" altLang="en-US" sz="1200" dirty="0"/>
              <a:t>大規模の地震の震動及び衝撃に対して倒壊し、又は崩壊する</a:t>
            </a:r>
            <a:r>
              <a:rPr lang="ja-JP" altLang="en-US" sz="1200" b="1" dirty="0" smtClean="0">
                <a:solidFill>
                  <a:srgbClr val="FF0000"/>
                </a:solidFill>
              </a:rPr>
              <a:t>危険性が高い</a:t>
            </a:r>
            <a:endParaRPr lang="en-US" altLang="ja-JP" sz="1200" b="1" dirty="0" smtClean="0">
              <a:solidFill>
                <a:srgbClr val="FF0000"/>
              </a:solidFill>
            </a:endParaRPr>
          </a:p>
          <a:p>
            <a:pPr>
              <a:lnSpc>
                <a:spcPts val="1400"/>
              </a:lnSpc>
            </a:pPr>
            <a:r>
              <a:rPr lang="en-US" altLang="ja-JP" sz="1200" dirty="0" smtClean="0"/>
              <a:t>Ⅱ</a:t>
            </a:r>
            <a:r>
              <a:rPr lang="ja-JP" altLang="en-US" sz="1200" dirty="0" smtClean="0"/>
              <a:t>　　大規模</a:t>
            </a:r>
            <a:r>
              <a:rPr lang="ja-JP" altLang="en-US" sz="1200" dirty="0"/>
              <a:t>の地震の震動及び衝撃に対して倒壊し、又は崩壊する</a:t>
            </a:r>
            <a:r>
              <a:rPr lang="ja-JP" altLang="en-US" sz="1200" b="1" dirty="0">
                <a:solidFill>
                  <a:srgbClr val="FF0000"/>
                </a:solidFill>
              </a:rPr>
              <a:t>危険性</a:t>
            </a:r>
            <a:r>
              <a:rPr lang="ja-JP" altLang="en-US" sz="1200" b="1" dirty="0" smtClean="0">
                <a:solidFill>
                  <a:srgbClr val="FF0000"/>
                </a:solidFill>
              </a:rPr>
              <a:t>がある</a:t>
            </a:r>
            <a:endParaRPr lang="en-US" altLang="ja-JP" sz="1200" b="1" dirty="0" smtClean="0">
              <a:solidFill>
                <a:srgbClr val="FF0000"/>
              </a:solidFill>
            </a:endParaRPr>
          </a:p>
          <a:p>
            <a:pPr>
              <a:lnSpc>
                <a:spcPts val="1400"/>
              </a:lnSpc>
            </a:pPr>
            <a:r>
              <a:rPr lang="en-US" altLang="ja-JP" sz="1200" dirty="0" smtClean="0"/>
              <a:t>Ⅲ</a:t>
            </a:r>
            <a:r>
              <a:rPr lang="ja-JP" altLang="en-US" sz="1200" dirty="0"/>
              <a:t>　</a:t>
            </a:r>
            <a:r>
              <a:rPr lang="ja-JP" altLang="en-US" sz="1200" dirty="0" smtClean="0"/>
              <a:t>　</a:t>
            </a:r>
            <a:r>
              <a:rPr lang="ja-JP" altLang="en-US" sz="1200" dirty="0"/>
              <a:t>大規模の地震の震動及び衝撃に対して倒壊し、又は崩壊する</a:t>
            </a:r>
            <a:r>
              <a:rPr lang="ja-JP" altLang="en-US" sz="1200" b="1" dirty="0"/>
              <a:t>危険性</a:t>
            </a:r>
            <a:r>
              <a:rPr lang="ja-JP" altLang="en-US" sz="1200" b="1" dirty="0" smtClean="0"/>
              <a:t>が低い</a:t>
            </a:r>
            <a:r>
              <a:rPr lang="ja-JP" altLang="en-US" sz="1200" dirty="0"/>
              <a:t>　</a:t>
            </a:r>
            <a:endParaRPr kumimoji="1" lang="ja-JP" altLang="en-US" sz="1200" dirty="0"/>
          </a:p>
        </p:txBody>
      </p:sp>
      <p:sp>
        <p:nvSpPr>
          <p:cNvPr id="3" name="テキスト ボックス 2"/>
          <p:cNvSpPr txBox="1"/>
          <p:nvPr/>
        </p:nvSpPr>
        <p:spPr>
          <a:xfrm>
            <a:off x="4749412" y="5796049"/>
            <a:ext cx="3575160" cy="276999"/>
          </a:xfrm>
          <a:prstGeom prst="rect">
            <a:avLst/>
          </a:prstGeom>
          <a:noFill/>
        </p:spPr>
        <p:txBody>
          <a:bodyPr wrap="square" rtlCol="0">
            <a:spAutoFit/>
          </a:bodyPr>
          <a:lstStyle/>
          <a:p>
            <a:r>
              <a:rPr kumimoji="1" lang="en-US" altLang="ja-JP" sz="1200" dirty="0" smtClean="0"/>
              <a:t>※</a:t>
            </a:r>
            <a:r>
              <a:rPr kumimoji="1" lang="ja-JP" altLang="en-US" sz="1200" dirty="0" smtClean="0"/>
              <a:t>大阪市が取りまとめ中のため、数字は未確定</a:t>
            </a:r>
            <a:endParaRPr kumimoji="1" lang="ja-JP" altLang="en-US" sz="1200" dirty="0"/>
          </a:p>
        </p:txBody>
      </p:sp>
    </p:spTree>
    <p:extLst>
      <p:ext uri="{BB962C8B-B14F-4D97-AF65-F5344CB8AC3E}">
        <p14:creationId xmlns:p14="http://schemas.microsoft.com/office/powerpoint/2010/main" val="17024081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タイトル 1"/>
          <p:cNvSpPr>
            <a:spLocks noGrp="1"/>
          </p:cNvSpPr>
          <p:nvPr>
            <p:ph type="title"/>
          </p:nvPr>
        </p:nvSpPr>
        <p:spPr>
          <a:xfrm>
            <a:off x="0" y="304800"/>
            <a:ext cx="8371490" cy="404813"/>
          </a:xfrm>
        </p:spPr>
        <p:txBody>
          <a:bodyPr/>
          <a:lstStyle/>
          <a:p>
            <a:r>
              <a:rPr lang="ja-JP" altLang="en-US" dirty="0" smtClean="0"/>
              <a:t>２－２．補強設計、改修・除却補助の実績</a:t>
            </a:r>
          </a:p>
        </p:txBody>
      </p:sp>
      <p:graphicFrame>
        <p:nvGraphicFramePr>
          <p:cNvPr id="7" name="表 6"/>
          <p:cNvGraphicFramePr>
            <a:graphicFrameLocks noGrp="1"/>
          </p:cNvGraphicFramePr>
          <p:nvPr>
            <p:extLst>
              <p:ext uri="{D42A27DB-BD31-4B8C-83A1-F6EECF244321}">
                <p14:modId xmlns:p14="http://schemas.microsoft.com/office/powerpoint/2010/main" val="3816892034"/>
              </p:ext>
            </p:extLst>
          </p:nvPr>
        </p:nvGraphicFramePr>
        <p:xfrm>
          <a:off x="127820" y="3160840"/>
          <a:ext cx="5862165" cy="1219200"/>
        </p:xfrm>
        <a:graphic>
          <a:graphicData uri="http://schemas.openxmlformats.org/drawingml/2006/table">
            <a:tbl>
              <a:tblPr firstRow="1" firstCol="1" bandRow="1">
                <a:tableStyleId>{5940675A-B579-460E-94D1-54222C63F5DA}</a:tableStyleId>
              </a:tblPr>
              <a:tblGrid>
                <a:gridCol w="2750185">
                  <a:extLst>
                    <a:ext uri="{9D8B030D-6E8A-4147-A177-3AD203B41FA5}">
                      <a16:colId xmlns:a16="http://schemas.microsoft.com/office/drawing/2014/main" val="20000"/>
                    </a:ext>
                  </a:extLst>
                </a:gridCol>
                <a:gridCol w="777995">
                  <a:extLst>
                    <a:ext uri="{9D8B030D-6E8A-4147-A177-3AD203B41FA5}">
                      <a16:colId xmlns:a16="http://schemas.microsoft.com/office/drawing/2014/main" val="20001"/>
                    </a:ext>
                  </a:extLst>
                </a:gridCol>
                <a:gridCol w="777995">
                  <a:extLst>
                    <a:ext uri="{9D8B030D-6E8A-4147-A177-3AD203B41FA5}">
                      <a16:colId xmlns:a16="http://schemas.microsoft.com/office/drawing/2014/main" val="20002"/>
                    </a:ext>
                  </a:extLst>
                </a:gridCol>
                <a:gridCol w="777995">
                  <a:extLst>
                    <a:ext uri="{9D8B030D-6E8A-4147-A177-3AD203B41FA5}">
                      <a16:colId xmlns:a16="http://schemas.microsoft.com/office/drawing/2014/main" val="20003"/>
                    </a:ext>
                  </a:extLst>
                </a:gridCol>
                <a:gridCol w="777995">
                  <a:extLst>
                    <a:ext uri="{9D8B030D-6E8A-4147-A177-3AD203B41FA5}">
                      <a16:colId xmlns:a16="http://schemas.microsoft.com/office/drawing/2014/main" val="20004"/>
                    </a:ext>
                  </a:extLst>
                </a:gridCol>
              </a:tblGrid>
              <a:tr h="168910">
                <a:tc rowSpan="2">
                  <a:txBody>
                    <a:bodyPr/>
                    <a:lstStyle/>
                    <a:p>
                      <a:pPr algn="ctr">
                        <a:lnSpc>
                          <a:spcPts val="2400"/>
                        </a:lnSpc>
                        <a:spcAft>
                          <a:spcPts val="0"/>
                        </a:spcAft>
                      </a:pPr>
                      <a:r>
                        <a:rPr lang="ja-JP" sz="1600" kern="100" dirty="0">
                          <a:effectLst/>
                          <a:latin typeface="Meiryo UI" panose="020B0604030504040204" pitchFamily="50" charset="-128"/>
                          <a:ea typeface="Meiryo UI" panose="020B0604030504040204" pitchFamily="50" charset="-128"/>
                          <a:cs typeface="Meiryo UI" panose="020B0604030504040204" pitchFamily="50" charset="-128"/>
                        </a:rPr>
                        <a:t>対象建築物</a:t>
                      </a:r>
                      <a:endParaRPr lang="ja-JP" sz="1600" kern="100" dirty="0">
                        <a:solidFill>
                          <a:srgbClr val="1F497D"/>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c rowSpan="2">
                  <a:txBody>
                    <a:bodyPr/>
                    <a:lstStyle/>
                    <a:p>
                      <a:pPr algn="ctr">
                        <a:lnSpc>
                          <a:spcPts val="2400"/>
                        </a:lnSpc>
                        <a:spcAft>
                          <a:spcPts val="0"/>
                        </a:spcAft>
                      </a:pPr>
                      <a:r>
                        <a:rPr lang="ja-JP" sz="1600" kern="100" dirty="0">
                          <a:effectLst/>
                          <a:latin typeface="Meiryo UI" panose="020B0604030504040204" pitchFamily="50" charset="-128"/>
                          <a:ea typeface="Meiryo UI" panose="020B0604030504040204" pitchFamily="50" charset="-128"/>
                          <a:cs typeface="Meiryo UI" panose="020B0604030504040204" pitchFamily="50" charset="-128"/>
                        </a:rPr>
                        <a:t>補助率</a:t>
                      </a:r>
                      <a:endParaRPr lang="ja-JP" sz="1600" kern="100" dirty="0">
                        <a:solidFill>
                          <a:srgbClr val="1F497D"/>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c gridSpan="3">
                  <a:txBody>
                    <a:bodyPr/>
                    <a:lstStyle/>
                    <a:p>
                      <a:pPr algn="ctr">
                        <a:lnSpc>
                          <a:spcPts val="2400"/>
                        </a:lnSpc>
                        <a:spcAft>
                          <a:spcPts val="0"/>
                        </a:spcAft>
                      </a:pPr>
                      <a:r>
                        <a:rPr lang="ja-JP" sz="1600" kern="100" dirty="0">
                          <a:effectLst/>
                          <a:latin typeface="Meiryo UI" panose="020B0604030504040204" pitchFamily="50" charset="-128"/>
                          <a:ea typeface="Meiryo UI" panose="020B0604030504040204" pitchFamily="50" charset="-128"/>
                          <a:cs typeface="Meiryo UI" panose="020B0604030504040204" pitchFamily="50" charset="-128"/>
                        </a:rPr>
                        <a:t>負担割合</a:t>
                      </a:r>
                      <a:endParaRPr lang="ja-JP" sz="1600" kern="100" dirty="0">
                        <a:solidFill>
                          <a:srgbClr val="1F497D"/>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0"/>
                  </a:ext>
                </a:extLst>
              </a:tr>
              <a:tr h="202565">
                <a:tc vMerge="1">
                  <a:txBody>
                    <a:bodyPr/>
                    <a:lstStyle/>
                    <a:p>
                      <a:endParaRPr kumimoji="1" lang="ja-JP" altLang="en-US"/>
                    </a:p>
                  </a:txBody>
                  <a:tcPr/>
                </a:tc>
                <a:tc vMerge="1">
                  <a:txBody>
                    <a:bodyPr/>
                    <a:lstStyle/>
                    <a:p>
                      <a:endParaRPr kumimoji="1" lang="ja-JP" altLang="en-US"/>
                    </a:p>
                  </a:txBody>
                  <a:tcPr/>
                </a:tc>
                <a:tc>
                  <a:txBody>
                    <a:bodyPr/>
                    <a:lstStyle/>
                    <a:p>
                      <a:pPr algn="ctr">
                        <a:lnSpc>
                          <a:spcPts val="2400"/>
                        </a:lnSpc>
                        <a:spcAft>
                          <a:spcPts val="0"/>
                        </a:spcAft>
                      </a:pPr>
                      <a:r>
                        <a:rPr lang="ja-JP" sz="1600" kern="100" dirty="0">
                          <a:effectLst/>
                          <a:latin typeface="Meiryo UI" panose="020B0604030504040204" pitchFamily="50" charset="-128"/>
                          <a:ea typeface="Meiryo UI" panose="020B0604030504040204" pitchFamily="50" charset="-128"/>
                          <a:cs typeface="Meiryo UI" panose="020B0604030504040204" pitchFamily="50" charset="-128"/>
                        </a:rPr>
                        <a:t>国</a:t>
                      </a:r>
                      <a:endParaRPr lang="ja-JP" sz="16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c>
                  <a:txBody>
                    <a:bodyPr/>
                    <a:lstStyle/>
                    <a:p>
                      <a:pPr algn="ctr">
                        <a:lnSpc>
                          <a:spcPts val="2400"/>
                        </a:lnSpc>
                        <a:spcAft>
                          <a:spcPts val="0"/>
                        </a:spcAft>
                      </a:pPr>
                      <a:r>
                        <a:rPr lang="ja-JP" sz="1600" kern="100" dirty="0">
                          <a:effectLst/>
                          <a:latin typeface="Meiryo UI" panose="020B0604030504040204" pitchFamily="50" charset="-128"/>
                          <a:ea typeface="Meiryo UI" panose="020B0604030504040204" pitchFamily="50" charset="-128"/>
                          <a:cs typeface="Meiryo UI" panose="020B0604030504040204" pitchFamily="50" charset="-128"/>
                        </a:rPr>
                        <a:t>府</a:t>
                      </a:r>
                      <a:endParaRPr lang="ja-JP" sz="16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c>
                  <a:txBody>
                    <a:bodyPr/>
                    <a:lstStyle/>
                    <a:p>
                      <a:pPr algn="ctr">
                        <a:lnSpc>
                          <a:spcPts val="2400"/>
                        </a:lnSpc>
                        <a:spcAft>
                          <a:spcPts val="0"/>
                        </a:spcAft>
                      </a:pPr>
                      <a:r>
                        <a:rPr lang="ja-JP" sz="1600" kern="100" dirty="0">
                          <a:effectLst/>
                          <a:latin typeface="Meiryo UI" panose="020B0604030504040204" pitchFamily="50" charset="-128"/>
                          <a:ea typeface="Meiryo UI" panose="020B0604030504040204" pitchFamily="50" charset="-128"/>
                          <a:cs typeface="Meiryo UI" panose="020B0604030504040204" pitchFamily="50" charset="-128"/>
                        </a:rPr>
                        <a:t>所有者</a:t>
                      </a:r>
                      <a:endParaRPr lang="ja-JP" sz="16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extLst>
                  <a:ext uri="{0D108BD9-81ED-4DB2-BD59-A6C34878D82A}">
                    <a16:rowId xmlns:a16="http://schemas.microsoft.com/office/drawing/2014/main" val="10001"/>
                  </a:ext>
                </a:extLst>
              </a:tr>
              <a:tr h="242570">
                <a:tc>
                  <a:txBody>
                    <a:bodyPr/>
                    <a:lstStyle/>
                    <a:p>
                      <a:pPr algn="just">
                        <a:lnSpc>
                          <a:spcPts val="2400"/>
                        </a:lnSpc>
                        <a:spcAft>
                          <a:spcPts val="0"/>
                        </a:spcAft>
                      </a:pPr>
                      <a:r>
                        <a:rPr lang="ja-JP" sz="1600" kern="100" dirty="0">
                          <a:effectLst/>
                          <a:latin typeface="Meiryo UI" panose="020B0604030504040204" pitchFamily="50" charset="-128"/>
                          <a:ea typeface="Meiryo UI" panose="020B0604030504040204" pitchFamily="50" charset="-128"/>
                          <a:cs typeface="Meiryo UI" panose="020B0604030504040204" pitchFamily="50" charset="-128"/>
                        </a:rPr>
                        <a:t>非木造　床面積</a:t>
                      </a:r>
                      <a:r>
                        <a:rPr lang="en-US" sz="1600" kern="100" dirty="0">
                          <a:effectLst/>
                          <a:latin typeface="Meiryo UI" panose="020B0604030504040204" pitchFamily="50" charset="-128"/>
                          <a:ea typeface="Meiryo UI" panose="020B0604030504040204" pitchFamily="50" charset="-128"/>
                          <a:cs typeface="Meiryo UI" panose="020B0604030504040204" pitchFamily="50" charset="-128"/>
                        </a:rPr>
                        <a:t>5,000</a:t>
                      </a:r>
                      <a:r>
                        <a:rPr lang="ja-JP" sz="1600" kern="100" dirty="0">
                          <a:effectLst/>
                          <a:latin typeface="Meiryo UI" panose="020B0604030504040204" pitchFamily="50" charset="-128"/>
                          <a:ea typeface="Meiryo UI" panose="020B0604030504040204" pitchFamily="50" charset="-128"/>
                          <a:cs typeface="Meiryo UI" panose="020B0604030504040204" pitchFamily="50" charset="-128"/>
                        </a:rPr>
                        <a:t>㎡以下</a:t>
                      </a:r>
                      <a:endParaRPr lang="ja-JP" sz="1600" kern="100" dirty="0">
                        <a:solidFill>
                          <a:srgbClr val="1F497D"/>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c>
                  <a:txBody>
                    <a:bodyPr/>
                    <a:lstStyle/>
                    <a:p>
                      <a:pPr algn="ctr">
                        <a:lnSpc>
                          <a:spcPts val="2400"/>
                        </a:lnSpc>
                        <a:spcAft>
                          <a:spcPts val="0"/>
                        </a:spcAft>
                      </a:pPr>
                      <a:r>
                        <a:rPr lang="en-US" sz="1600" kern="100" dirty="0" smtClean="0">
                          <a:effectLst/>
                          <a:latin typeface="Meiryo UI" panose="020B0604030504040204" pitchFamily="50" charset="-128"/>
                          <a:ea typeface="Meiryo UI" panose="020B0604030504040204" pitchFamily="50" charset="-128"/>
                          <a:cs typeface="Meiryo UI" panose="020B0604030504040204" pitchFamily="50" charset="-128"/>
                        </a:rPr>
                        <a:t>10/24</a:t>
                      </a:r>
                      <a:endParaRPr lang="ja-JP" sz="16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c>
                  <a:txBody>
                    <a:bodyPr/>
                    <a:lstStyle/>
                    <a:p>
                      <a:pPr algn="ctr">
                        <a:lnSpc>
                          <a:spcPts val="2400"/>
                        </a:lnSpc>
                        <a:spcAft>
                          <a:spcPts val="0"/>
                        </a:spcAft>
                      </a:pPr>
                      <a:r>
                        <a:rPr lang="en-US" sz="1600" kern="100" dirty="0" smtClean="0">
                          <a:effectLst/>
                          <a:latin typeface="Meiryo UI" panose="020B0604030504040204" pitchFamily="50" charset="-128"/>
                          <a:ea typeface="Meiryo UI" panose="020B0604030504040204" pitchFamily="50" charset="-128"/>
                          <a:cs typeface="Meiryo UI" panose="020B0604030504040204" pitchFamily="50" charset="-128"/>
                        </a:rPr>
                        <a:t>2/8</a:t>
                      </a:r>
                      <a:endParaRPr lang="ja-JP" sz="16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c>
                  <a:txBody>
                    <a:bodyPr/>
                    <a:lstStyle/>
                    <a:p>
                      <a:pPr algn="ctr">
                        <a:lnSpc>
                          <a:spcPts val="2400"/>
                        </a:lnSpc>
                        <a:spcAft>
                          <a:spcPts val="0"/>
                        </a:spcAft>
                      </a:pPr>
                      <a:r>
                        <a:rPr lang="en-US" sz="1600" kern="100" dirty="0" smtClean="0">
                          <a:effectLst/>
                          <a:latin typeface="Meiryo UI" panose="020B0604030504040204" pitchFamily="50" charset="-128"/>
                          <a:ea typeface="Meiryo UI" panose="020B0604030504040204" pitchFamily="50" charset="-128"/>
                          <a:cs typeface="Meiryo UI" panose="020B0604030504040204" pitchFamily="50" charset="-128"/>
                        </a:rPr>
                        <a:t>2/12</a:t>
                      </a:r>
                      <a:endParaRPr lang="ja-JP" sz="16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c>
                  <a:txBody>
                    <a:bodyPr/>
                    <a:lstStyle/>
                    <a:p>
                      <a:pPr algn="ctr">
                        <a:lnSpc>
                          <a:spcPts val="2400"/>
                        </a:lnSpc>
                        <a:spcAft>
                          <a:spcPts val="0"/>
                        </a:spcAft>
                      </a:pPr>
                      <a:r>
                        <a:rPr lang="en-US" sz="1600" kern="100" dirty="0" smtClean="0">
                          <a:effectLst/>
                          <a:latin typeface="Meiryo UI" panose="020B0604030504040204" pitchFamily="50" charset="-128"/>
                          <a:ea typeface="Meiryo UI" panose="020B0604030504040204" pitchFamily="50" charset="-128"/>
                          <a:cs typeface="Meiryo UI" panose="020B0604030504040204" pitchFamily="50" charset="-128"/>
                        </a:rPr>
                        <a:t>14/24</a:t>
                      </a:r>
                      <a:endParaRPr lang="ja-JP" sz="16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extLst>
                  <a:ext uri="{0D108BD9-81ED-4DB2-BD59-A6C34878D82A}">
                    <a16:rowId xmlns:a16="http://schemas.microsoft.com/office/drawing/2014/main" val="10002"/>
                  </a:ext>
                </a:extLst>
              </a:tr>
              <a:tr h="242570">
                <a:tc>
                  <a:txBody>
                    <a:bodyPr/>
                    <a:lstStyle/>
                    <a:p>
                      <a:pPr algn="just">
                        <a:lnSpc>
                          <a:spcPts val="2400"/>
                        </a:lnSpc>
                        <a:spcAft>
                          <a:spcPts val="0"/>
                        </a:spcAft>
                      </a:pPr>
                      <a:r>
                        <a:rPr lang="ja-JP" sz="1600" kern="100" dirty="0">
                          <a:effectLst/>
                          <a:latin typeface="Meiryo UI" panose="020B0604030504040204" pitchFamily="50" charset="-128"/>
                          <a:ea typeface="Meiryo UI" panose="020B0604030504040204" pitchFamily="50" charset="-128"/>
                          <a:cs typeface="Meiryo UI" panose="020B0604030504040204" pitchFamily="50" charset="-128"/>
                        </a:rPr>
                        <a:t>非木造　床面積</a:t>
                      </a:r>
                      <a:r>
                        <a:rPr lang="en-US" sz="1600" kern="100" dirty="0">
                          <a:effectLst/>
                          <a:latin typeface="Meiryo UI" panose="020B0604030504040204" pitchFamily="50" charset="-128"/>
                          <a:ea typeface="Meiryo UI" panose="020B0604030504040204" pitchFamily="50" charset="-128"/>
                          <a:cs typeface="Meiryo UI" panose="020B0604030504040204" pitchFamily="50" charset="-128"/>
                        </a:rPr>
                        <a:t>5,000</a:t>
                      </a:r>
                      <a:r>
                        <a:rPr lang="ja-JP" sz="1600" kern="100" dirty="0">
                          <a:effectLst/>
                          <a:latin typeface="Meiryo UI" panose="020B0604030504040204" pitchFamily="50" charset="-128"/>
                          <a:ea typeface="Meiryo UI" panose="020B0604030504040204" pitchFamily="50" charset="-128"/>
                          <a:cs typeface="Meiryo UI" panose="020B0604030504040204" pitchFamily="50" charset="-128"/>
                        </a:rPr>
                        <a:t>㎡超</a:t>
                      </a:r>
                      <a:endParaRPr lang="ja-JP" sz="1600" kern="100" dirty="0">
                        <a:solidFill>
                          <a:srgbClr val="1F497D"/>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c>
                  <a:txBody>
                    <a:bodyPr/>
                    <a:lstStyle/>
                    <a:p>
                      <a:pPr algn="ctr">
                        <a:lnSpc>
                          <a:spcPts val="2400"/>
                        </a:lnSpc>
                        <a:spcAft>
                          <a:spcPts val="0"/>
                        </a:spcAft>
                      </a:pPr>
                      <a:r>
                        <a:rPr lang="en-US" sz="1600" kern="100">
                          <a:effectLst/>
                          <a:latin typeface="Meiryo UI" panose="020B0604030504040204" pitchFamily="50" charset="-128"/>
                          <a:ea typeface="Meiryo UI" panose="020B0604030504040204" pitchFamily="50" charset="-128"/>
                          <a:cs typeface="Meiryo UI" panose="020B0604030504040204" pitchFamily="50" charset="-128"/>
                        </a:rPr>
                        <a:t>5/24</a:t>
                      </a:r>
                      <a:endParaRPr lang="ja-JP" sz="1600" kern="10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c>
                  <a:txBody>
                    <a:bodyPr/>
                    <a:lstStyle/>
                    <a:p>
                      <a:pPr algn="ctr">
                        <a:lnSpc>
                          <a:spcPts val="2400"/>
                        </a:lnSpc>
                        <a:spcAft>
                          <a:spcPts val="0"/>
                        </a:spcAft>
                      </a:pPr>
                      <a:r>
                        <a:rPr lang="en-US" sz="1600" kern="100" dirty="0">
                          <a:effectLst/>
                          <a:latin typeface="Meiryo UI" panose="020B0604030504040204" pitchFamily="50" charset="-128"/>
                          <a:ea typeface="Meiryo UI" panose="020B0604030504040204" pitchFamily="50" charset="-128"/>
                          <a:cs typeface="Meiryo UI" panose="020B0604030504040204" pitchFamily="50" charset="-128"/>
                        </a:rPr>
                        <a:t>1/8</a:t>
                      </a:r>
                      <a:endParaRPr lang="ja-JP" sz="16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c>
                  <a:txBody>
                    <a:bodyPr/>
                    <a:lstStyle/>
                    <a:p>
                      <a:pPr algn="ctr">
                        <a:lnSpc>
                          <a:spcPts val="2400"/>
                        </a:lnSpc>
                        <a:spcAft>
                          <a:spcPts val="0"/>
                        </a:spcAft>
                      </a:pPr>
                      <a:r>
                        <a:rPr lang="en-US" sz="1600" kern="100">
                          <a:effectLst/>
                          <a:latin typeface="Meiryo UI" panose="020B0604030504040204" pitchFamily="50" charset="-128"/>
                          <a:ea typeface="Meiryo UI" panose="020B0604030504040204" pitchFamily="50" charset="-128"/>
                          <a:cs typeface="Meiryo UI" panose="020B0604030504040204" pitchFamily="50" charset="-128"/>
                        </a:rPr>
                        <a:t>1/12</a:t>
                      </a:r>
                      <a:endParaRPr lang="ja-JP" sz="1600" kern="10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c>
                  <a:txBody>
                    <a:bodyPr/>
                    <a:lstStyle/>
                    <a:p>
                      <a:pPr algn="ctr">
                        <a:lnSpc>
                          <a:spcPts val="2400"/>
                        </a:lnSpc>
                        <a:spcAft>
                          <a:spcPts val="0"/>
                        </a:spcAft>
                      </a:pPr>
                      <a:r>
                        <a:rPr lang="en-US" sz="1600" kern="100" dirty="0">
                          <a:effectLst/>
                          <a:latin typeface="Meiryo UI" panose="020B0604030504040204" pitchFamily="50" charset="-128"/>
                          <a:ea typeface="Meiryo UI" panose="020B0604030504040204" pitchFamily="50" charset="-128"/>
                          <a:cs typeface="Meiryo UI" panose="020B0604030504040204" pitchFamily="50" charset="-128"/>
                        </a:rPr>
                        <a:t>19/24</a:t>
                      </a:r>
                      <a:endParaRPr lang="ja-JP" sz="16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extLst>
                  <a:ext uri="{0D108BD9-81ED-4DB2-BD59-A6C34878D82A}">
                    <a16:rowId xmlns:a16="http://schemas.microsoft.com/office/drawing/2014/main" val="10003"/>
                  </a:ext>
                </a:extLst>
              </a:tr>
            </a:tbl>
          </a:graphicData>
        </a:graphic>
      </p:graphicFrame>
      <p:graphicFrame>
        <p:nvGraphicFramePr>
          <p:cNvPr id="8" name="表 7"/>
          <p:cNvGraphicFramePr>
            <a:graphicFrameLocks noGrp="1"/>
          </p:cNvGraphicFramePr>
          <p:nvPr>
            <p:extLst>
              <p:ext uri="{D42A27DB-BD31-4B8C-83A1-F6EECF244321}">
                <p14:modId xmlns:p14="http://schemas.microsoft.com/office/powerpoint/2010/main" val="1629770958"/>
              </p:ext>
            </p:extLst>
          </p:nvPr>
        </p:nvGraphicFramePr>
        <p:xfrm>
          <a:off x="127820" y="4937886"/>
          <a:ext cx="5888667" cy="1219200"/>
        </p:xfrm>
        <a:graphic>
          <a:graphicData uri="http://schemas.openxmlformats.org/drawingml/2006/table">
            <a:tbl>
              <a:tblPr firstRow="1" firstCol="1" bandRow="1">
                <a:tableStyleId>{5940675A-B579-460E-94D1-54222C63F5DA}</a:tableStyleId>
              </a:tblPr>
              <a:tblGrid>
                <a:gridCol w="2750183">
                  <a:extLst>
                    <a:ext uri="{9D8B030D-6E8A-4147-A177-3AD203B41FA5}">
                      <a16:colId xmlns:a16="http://schemas.microsoft.com/office/drawing/2014/main" val="20000"/>
                    </a:ext>
                  </a:extLst>
                </a:gridCol>
                <a:gridCol w="784621">
                  <a:extLst>
                    <a:ext uri="{9D8B030D-6E8A-4147-A177-3AD203B41FA5}">
                      <a16:colId xmlns:a16="http://schemas.microsoft.com/office/drawing/2014/main" val="20001"/>
                    </a:ext>
                  </a:extLst>
                </a:gridCol>
                <a:gridCol w="784621">
                  <a:extLst>
                    <a:ext uri="{9D8B030D-6E8A-4147-A177-3AD203B41FA5}">
                      <a16:colId xmlns:a16="http://schemas.microsoft.com/office/drawing/2014/main" val="20002"/>
                    </a:ext>
                  </a:extLst>
                </a:gridCol>
                <a:gridCol w="784621">
                  <a:extLst>
                    <a:ext uri="{9D8B030D-6E8A-4147-A177-3AD203B41FA5}">
                      <a16:colId xmlns:a16="http://schemas.microsoft.com/office/drawing/2014/main" val="20003"/>
                    </a:ext>
                  </a:extLst>
                </a:gridCol>
                <a:gridCol w="784621">
                  <a:extLst>
                    <a:ext uri="{9D8B030D-6E8A-4147-A177-3AD203B41FA5}">
                      <a16:colId xmlns:a16="http://schemas.microsoft.com/office/drawing/2014/main" val="20004"/>
                    </a:ext>
                  </a:extLst>
                </a:gridCol>
              </a:tblGrid>
              <a:tr h="115020">
                <a:tc rowSpan="2">
                  <a:txBody>
                    <a:bodyPr/>
                    <a:lstStyle/>
                    <a:p>
                      <a:pPr algn="ctr">
                        <a:lnSpc>
                          <a:spcPts val="2400"/>
                        </a:lnSpc>
                        <a:spcAft>
                          <a:spcPts val="0"/>
                        </a:spcAft>
                      </a:pPr>
                      <a:r>
                        <a:rPr lang="ja-JP" sz="1600" kern="100" dirty="0">
                          <a:effectLst/>
                          <a:latin typeface="Meiryo UI" panose="020B0604030504040204" pitchFamily="50" charset="-128"/>
                          <a:ea typeface="Meiryo UI" panose="020B0604030504040204" pitchFamily="50" charset="-128"/>
                          <a:cs typeface="Meiryo UI" panose="020B0604030504040204" pitchFamily="50" charset="-128"/>
                        </a:rPr>
                        <a:t>対象建築物</a:t>
                      </a:r>
                      <a:endParaRPr lang="ja-JP" sz="16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8579" marR="68579" marT="0" marB="0" anchor="ctr"/>
                </a:tc>
                <a:tc rowSpan="2">
                  <a:txBody>
                    <a:bodyPr/>
                    <a:lstStyle/>
                    <a:p>
                      <a:pPr algn="ctr">
                        <a:lnSpc>
                          <a:spcPts val="2400"/>
                        </a:lnSpc>
                        <a:spcAft>
                          <a:spcPts val="0"/>
                        </a:spcAft>
                      </a:pPr>
                      <a:r>
                        <a:rPr lang="ja-JP" sz="1600" kern="100" dirty="0">
                          <a:effectLst/>
                          <a:latin typeface="Meiryo UI" panose="020B0604030504040204" pitchFamily="50" charset="-128"/>
                          <a:ea typeface="Meiryo UI" panose="020B0604030504040204" pitchFamily="50" charset="-128"/>
                          <a:cs typeface="Meiryo UI" panose="020B0604030504040204" pitchFamily="50" charset="-128"/>
                        </a:rPr>
                        <a:t>補助率</a:t>
                      </a:r>
                      <a:endParaRPr lang="ja-JP" sz="16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8579" marR="68579" marT="0" marB="0" anchor="ctr"/>
                </a:tc>
                <a:tc gridSpan="3">
                  <a:txBody>
                    <a:bodyPr/>
                    <a:lstStyle/>
                    <a:p>
                      <a:pPr algn="ctr">
                        <a:lnSpc>
                          <a:spcPts val="2400"/>
                        </a:lnSpc>
                        <a:spcAft>
                          <a:spcPts val="0"/>
                        </a:spcAft>
                      </a:pPr>
                      <a:r>
                        <a:rPr lang="ja-JP" sz="1600" kern="100" dirty="0">
                          <a:effectLst/>
                          <a:latin typeface="Meiryo UI" panose="020B0604030504040204" pitchFamily="50" charset="-128"/>
                          <a:ea typeface="Meiryo UI" panose="020B0604030504040204" pitchFamily="50" charset="-128"/>
                          <a:cs typeface="Meiryo UI" panose="020B0604030504040204" pitchFamily="50" charset="-128"/>
                        </a:rPr>
                        <a:t>負担割合</a:t>
                      </a:r>
                      <a:endParaRPr lang="ja-JP" sz="16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8579" marR="68579" marT="0" marB="0" anchor="ct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0"/>
                  </a:ext>
                </a:extLst>
              </a:tr>
              <a:tr h="0">
                <a:tc vMerge="1">
                  <a:txBody>
                    <a:bodyPr/>
                    <a:lstStyle/>
                    <a:p>
                      <a:endParaRPr kumimoji="1" lang="ja-JP" altLang="en-US"/>
                    </a:p>
                  </a:txBody>
                  <a:tcPr/>
                </a:tc>
                <a:tc vMerge="1">
                  <a:txBody>
                    <a:bodyPr/>
                    <a:lstStyle/>
                    <a:p>
                      <a:endParaRPr kumimoji="1" lang="ja-JP" altLang="en-US"/>
                    </a:p>
                  </a:txBody>
                  <a:tcPr/>
                </a:tc>
                <a:tc>
                  <a:txBody>
                    <a:bodyPr/>
                    <a:lstStyle/>
                    <a:p>
                      <a:pPr algn="ctr">
                        <a:lnSpc>
                          <a:spcPts val="2400"/>
                        </a:lnSpc>
                        <a:spcAft>
                          <a:spcPts val="0"/>
                        </a:spcAft>
                      </a:pPr>
                      <a:r>
                        <a:rPr lang="ja-JP" sz="1600" kern="100" dirty="0">
                          <a:effectLst/>
                          <a:latin typeface="Meiryo UI" panose="020B0604030504040204" pitchFamily="50" charset="-128"/>
                          <a:ea typeface="Meiryo UI" panose="020B0604030504040204" pitchFamily="50" charset="-128"/>
                          <a:cs typeface="Meiryo UI" panose="020B0604030504040204" pitchFamily="50" charset="-128"/>
                        </a:rPr>
                        <a:t>国</a:t>
                      </a:r>
                      <a:endParaRPr lang="ja-JP" sz="16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8579" marR="68579" marT="0" marB="0" anchor="ctr"/>
                </a:tc>
                <a:tc>
                  <a:txBody>
                    <a:bodyPr/>
                    <a:lstStyle/>
                    <a:p>
                      <a:pPr algn="ctr">
                        <a:lnSpc>
                          <a:spcPts val="2400"/>
                        </a:lnSpc>
                        <a:spcAft>
                          <a:spcPts val="0"/>
                        </a:spcAft>
                      </a:pPr>
                      <a:r>
                        <a:rPr lang="ja-JP" sz="1600" kern="100" dirty="0">
                          <a:effectLst/>
                          <a:latin typeface="Meiryo UI" panose="020B0604030504040204" pitchFamily="50" charset="-128"/>
                          <a:ea typeface="Meiryo UI" panose="020B0604030504040204" pitchFamily="50" charset="-128"/>
                          <a:cs typeface="Meiryo UI" panose="020B0604030504040204" pitchFamily="50" charset="-128"/>
                        </a:rPr>
                        <a:t>府</a:t>
                      </a:r>
                      <a:endParaRPr lang="ja-JP" sz="16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8579" marR="68579" marT="0" marB="0" anchor="ctr"/>
                </a:tc>
                <a:tc>
                  <a:txBody>
                    <a:bodyPr/>
                    <a:lstStyle/>
                    <a:p>
                      <a:pPr algn="ctr">
                        <a:lnSpc>
                          <a:spcPts val="2400"/>
                        </a:lnSpc>
                        <a:spcAft>
                          <a:spcPts val="0"/>
                        </a:spcAft>
                      </a:pPr>
                      <a:r>
                        <a:rPr lang="ja-JP" sz="1600" kern="100" dirty="0">
                          <a:effectLst/>
                          <a:latin typeface="Meiryo UI" panose="020B0604030504040204" pitchFamily="50" charset="-128"/>
                          <a:ea typeface="Meiryo UI" panose="020B0604030504040204" pitchFamily="50" charset="-128"/>
                          <a:cs typeface="Meiryo UI" panose="020B0604030504040204" pitchFamily="50" charset="-128"/>
                        </a:rPr>
                        <a:t>所有者</a:t>
                      </a:r>
                      <a:endParaRPr lang="ja-JP" sz="16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8579" marR="68579" marT="0" marB="0" anchor="ctr"/>
                </a:tc>
                <a:extLst>
                  <a:ext uri="{0D108BD9-81ED-4DB2-BD59-A6C34878D82A}">
                    <a16:rowId xmlns:a16="http://schemas.microsoft.com/office/drawing/2014/main" val="10001"/>
                  </a:ext>
                </a:extLst>
              </a:tr>
              <a:tr h="248285">
                <a:tc>
                  <a:txBody>
                    <a:bodyPr/>
                    <a:lstStyle/>
                    <a:p>
                      <a:pPr algn="just">
                        <a:lnSpc>
                          <a:spcPts val="2400"/>
                        </a:lnSpc>
                        <a:spcAft>
                          <a:spcPts val="0"/>
                        </a:spcAft>
                      </a:pPr>
                      <a:r>
                        <a:rPr lang="ja-JP" sz="1600" kern="100" dirty="0">
                          <a:effectLst/>
                          <a:latin typeface="Meiryo UI" panose="020B0604030504040204" pitchFamily="50" charset="-128"/>
                          <a:ea typeface="Meiryo UI" panose="020B0604030504040204" pitchFamily="50" charset="-128"/>
                          <a:cs typeface="Meiryo UI" panose="020B0604030504040204" pitchFamily="50" charset="-128"/>
                        </a:rPr>
                        <a:t>非木造　床面積</a:t>
                      </a:r>
                      <a:r>
                        <a:rPr lang="en-US" sz="1600" kern="100" dirty="0">
                          <a:effectLst/>
                          <a:latin typeface="Meiryo UI" panose="020B0604030504040204" pitchFamily="50" charset="-128"/>
                          <a:ea typeface="Meiryo UI" panose="020B0604030504040204" pitchFamily="50" charset="-128"/>
                          <a:cs typeface="Meiryo UI" panose="020B0604030504040204" pitchFamily="50" charset="-128"/>
                        </a:rPr>
                        <a:t>5,000</a:t>
                      </a:r>
                      <a:r>
                        <a:rPr lang="ja-JP" sz="1600" kern="100" dirty="0">
                          <a:effectLst/>
                          <a:latin typeface="Meiryo UI" panose="020B0604030504040204" pitchFamily="50" charset="-128"/>
                          <a:ea typeface="Meiryo UI" panose="020B0604030504040204" pitchFamily="50" charset="-128"/>
                          <a:cs typeface="Meiryo UI" panose="020B0604030504040204" pitchFamily="50" charset="-128"/>
                        </a:rPr>
                        <a:t>㎡以下</a:t>
                      </a:r>
                      <a:endParaRPr lang="ja-JP" sz="16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8579" marR="68579" marT="0" marB="0" anchor="ctr"/>
                </a:tc>
                <a:tc>
                  <a:txBody>
                    <a:bodyPr/>
                    <a:lstStyle/>
                    <a:p>
                      <a:pPr algn="ctr">
                        <a:lnSpc>
                          <a:spcPts val="2400"/>
                        </a:lnSpc>
                        <a:spcAft>
                          <a:spcPts val="0"/>
                        </a:spcAft>
                      </a:pPr>
                      <a:r>
                        <a:rPr lang="en-US" sz="1600" kern="100" dirty="0" smtClean="0">
                          <a:effectLst/>
                          <a:latin typeface="Meiryo UI" panose="020B0604030504040204" pitchFamily="50" charset="-128"/>
                          <a:ea typeface="Meiryo UI" panose="020B0604030504040204" pitchFamily="50" charset="-128"/>
                          <a:cs typeface="Meiryo UI" panose="020B0604030504040204" pitchFamily="50" charset="-128"/>
                        </a:rPr>
                        <a:t>22/60</a:t>
                      </a:r>
                      <a:endParaRPr lang="ja-JP" sz="16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8579" marR="68579" marT="0" marB="0" anchor="ctr"/>
                </a:tc>
                <a:tc>
                  <a:txBody>
                    <a:bodyPr/>
                    <a:lstStyle/>
                    <a:p>
                      <a:pPr algn="ctr">
                        <a:lnSpc>
                          <a:spcPts val="2400"/>
                        </a:lnSpc>
                        <a:spcAft>
                          <a:spcPts val="0"/>
                        </a:spcAft>
                      </a:pPr>
                      <a:r>
                        <a:rPr lang="en-US" sz="1600" kern="100" dirty="0" smtClean="0">
                          <a:effectLst/>
                          <a:latin typeface="Meiryo UI" panose="020B0604030504040204" pitchFamily="50" charset="-128"/>
                          <a:ea typeface="Meiryo UI" panose="020B0604030504040204" pitchFamily="50" charset="-128"/>
                          <a:cs typeface="Meiryo UI" panose="020B0604030504040204" pitchFamily="50" charset="-128"/>
                        </a:rPr>
                        <a:t>2/10</a:t>
                      </a:r>
                      <a:endParaRPr lang="ja-JP" sz="16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8579" marR="68579" marT="0" marB="0" anchor="ctr"/>
                </a:tc>
                <a:tc>
                  <a:txBody>
                    <a:bodyPr/>
                    <a:lstStyle/>
                    <a:p>
                      <a:pPr algn="ctr">
                        <a:lnSpc>
                          <a:spcPts val="2400"/>
                        </a:lnSpc>
                        <a:spcAft>
                          <a:spcPts val="0"/>
                        </a:spcAft>
                      </a:pPr>
                      <a:r>
                        <a:rPr lang="en-US" sz="1600" kern="100" dirty="0" smtClean="0">
                          <a:effectLst/>
                          <a:latin typeface="Meiryo UI" panose="020B0604030504040204" pitchFamily="50" charset="-128"/>
                          <a:ea typeface="Meiryo UI" panose="020B0604030504040204" pitchFamily="50" charset="-128"/>
                          <a:cs typeface="Meiryo UI" panose="020B0604030504040204" pitchFamily="50" charset="-128"/>
                        </a:rPr>
                        <a:t>2/12</a:t>
                      </a:r>
                      <a:endParaRPr lang="ja-JP" sz="16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8579" marR="68579" marT="0" marB="0" anchor="ctr"/>
                </a:tc>
                <a:tc>
                  <a:txBody>
                    <a:bodyPr/>
                    <a:lstStyle/>
                    <a:p>
                      <a:pPr algn="ctr">
                        <a:lnSpc>
                          <a:spcPts val="2400"/>
                        </a:lnSpc>
                        <a:spcAft>
                          <a:spcPts val="0"/>
                        </a:spcAft>
                      </a:pPr>
                      <a:r>
                        <a:rPr lang="en-US" sz="1600" kern="100" dirty="0" smtClean="0">
                          <a:effectLst/>
                          <a:latin typeface="Meiryo UI" panose="020B0604030504040204" pitchFamily="50" charset="-128"/>
                          <a:ea typeface="Meiryo UI" panose="020B0604030504040204" pitchFamily="50" charset="-128"/>
                          <a:cs typeface="Meiryo UI" panose="020B0604030504040204" pitchFamily="50" charset="-128"/>
                        </a:rPr>
                        <a:t>38/60</a:t>
                      </a:r>
                      <a:endParaRPr lang="ja-JP" sz="16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8579" marR="68579" marT="0" marB="0" anchor="ctr"/>
                </a:tc>
                <a:extLst>
                  <a:ext uri="{0D108BD9-81ED-4DB2-BD59-A6C34878D82A}">
                    <a16:rowId xmlns:a16="http://schemas.microsoft.com/office/drawing/2014/main" val="10002"/>
                  </a:ext>
                </a:extLst>
              </a:tr>
              <a:tr h="248285">
                <a:tc>
                  <a:txBody>
                    <a:bodyPr/>
                    <a:lstStyle/>
                    <a:p>
                      <a:pPr algn="just">
                        <a:lnSpc>
                          <a:spcPts val="2400"/>
                        </a:lnSpc>
                        <a:spcAft>
                          <a:spcPts val="0"/>
                        </a:spcAft>
                      </a:pPr>
                      <a:r>
                        <a:rPr lang="ja-JP" sz="1600" kern="100" dirty="0">
                          <a:effectLst/>
                          <a:latin typeface="Meiryo UI" panose="020B0604030504040204" pitchFamily="50" charset="-128"/>
                          <a:ea typeface="Meiryo UI" panose="020B0604030504040204" pitchFamily="50" charset="-128"/>
                          <a:cs typeface="Meiryo UI" panose="020B0604030504040204" pitchFamily="50" charset="-128"/>
                        </a:rPr>
                        <a:t>非木造　床面積</a:t>
                      </a:r>
                      <a:r>
                        <a:rPr lang="en-US" sz="1600" kern="100" dirty="0">
                          <a:effectLst/>
                          <a:latin typeface="Meiryo UI" panose="020B0604030504040204" pitchFamily="50" charset="-128"/>
                          <a:ea typeface="Meiryo UI" panose="020B0604030504040204" pitchFamily="50" charset="-128"/>
                          <a:cs typeface="Meiryo UI" panose="020B0604030504040204" pitchFamily="50" charset="-128"/>
                        </a:rPr>
                        <a:t>5,000</a:t>
                      </a:r>
                      <a:r>
                        <a:rPr lang="ja-JP" sz="1600" kern="100" dirty="0">
                          <a:effectLst/>
                          <a:latin typeface="Meiryo UI" panose="020B0604030504040204" pitchFamily="50" charset="-128"/>
                          <a:ea typeface="Meiryo UI" panose="020B0604030504040204" pitchFamily="50" charset="-128"/>
                          <a:cs typeface="Meiryo UI" panose="020B0604030504040204" pitchFamily="50" charset="-128"/>
                        </a:rPr>
                        <a:t>㎡超</a:t>
                      </a:r>
                      <a:endParaRPr lang="ja-JP" sz="16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8579" marR="68579" marT="0" marB="0" anchor="ctr"/>
                </a:tc>
                <a:tc>
                  <a:txBody>
                    <a:bodyPr/>
                    <a:lstStyle/>
                    <a:p>
                      <a:pPr algn="ctr">
                        <a:lnSpc>
                          <a:spcPts val="2400"/>
                        </a:lnSpc>
                        <a:spcAft>
                          <a:spcPts val="0"/>
                        </a:spcAft>
                      </a:pPr>
                      <a:r>
                        <a:rPr lang="en-US" sz="1600" kern="100" dirty="0">
                          <a:effectLst/>
                          <a:latin typeface="Meiryo UI" panose="020B0604030504040204" pitchFamily="50" charset="-128"/>
                          <a:ea typeface="Meiryo UI" panose="020B0604030504040204" pitchFamily="50" charset="-128"/>
                          <a:cs typeface="Meiryo UI" panose="020B0604030504040204" pitchFamily="50" charset="-128"/>
                        </a:rPr>
                        <a:t>11/60</a:t>
                      </a:r>
                      <a:endParaRPr lang="ja-JP" sz="16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8579" marR="68579" marT="0" marB="0" anchor="ctr"/>
                </a:tc>
                <a:tc>
                  <a:txBody>
                    <a:bodyPr/>
                    <a:lstStyle/>
                    <a:p>
                      <a:pPr algn="ctr">
                        <a:lnSpc>
                          <a:spcPts val="2400"/>
                        </a:lnSpc>
                        <a:spcAft>
                          <a:spcPts val="0"/>
                        </a:spcAft>
                      </a:pPr>
                      <a:r>
                        <a:rPr lang="en-US" sz="1600" kern="100">
                          <a:effectLst/>
                          <a:latin typeface="Meiryo UI" panose="020B0604030504040204" pitchFamily="50" charset="-128"/>
                          <a:ea typeface="Meiryo UI" panose="020B0604030504040204" pitchFamily="50" charset="-128"/>
                          <a:cs typeface="Meiryo UI" panose="020B0604030504040204" pitchFamily="50" charset="-128"/>
                        </a:rPr>
                        <a:t>1/10</a:t>
                      </a:r>
                      <a:endParaRPr lang="ja-JP" sz="1600" kern="10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8579" marR="68579" marT="0" marB="0" anchor="ctr"/>
                </a:tc>
                <a:tc>
                  <a:txBody>
                    <a:bodyPr/>
                    <a:lstStyle/>
                    <a:p>
                      <a:pPr algn="ctr">
                        <a:lnSpc>
                          <a:spcPts val="2400"/>
                        </a:lnSpc>
                        <a:spcAft>
                          <a:spcPts val="0"/>
                        </a:spcAft>
                      </a:pPr>
                      <a:r>
                        <a:rPr lang="en-US" sz="1600" kern="100" dirty="0">
                          <a:effectLst/>
                          <a:latin typeface="Meiryo UI" panose="020B0604030504040204" pitchFamily="50" charset="-128"/>
                          <a:ea typeface="Meiryo UI" panose="020B0604030504040204" pitchFamily="50" charset="-128"/>
                          <a:cs typeface="Meiryo UI" panose="020B0604030504040204" pitchFamily="50" charset="-128"/>
                        </a:rPr>
                        <a:t>1/12</a:t>
                      </a:r>
                      <a:endParaRPr lang="ja-JP" sz="16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8579" marR="68579" marT="0" marB="0" anchor="ctr"/>
                </a:tc>
                <a:tc>
                  <a:txBody>
                    <a:bodyPr/>
                    <a:lstStyle/>
                    <a:p>
                      <a:pPr algn="ctr">
                        <a:lnSpc>
                          <a:spcPts val="2400"/>
                        </a:lnSpc>
                        <a:spcAft>
                          <a:spcPts val="0"/>
                        </a:spcAft>
                      </a:pPr>
                      <a:r>
                        <a:rPr lang="en-US" sz="1600" kern="100" dirty="0">
                          <a:effectLst/>
                          <a:latin typeface="Meiryo UI" panose="020B0604030504040204" pitchFamily="50" charset="-128"/>
                          <a:ea typeface="Meiryo UI" panose="020B0604030504040204" pitchFamily="50" charset="-128"/>
                          <a:cs typeface="Meiryo UI" panose="020B0604030504040204" pitchFamily="50" charset="-128"/>
                        </a:rPr>
                        <a:t>49/60</a:t>
                      </a:r>
                      <a:endParaRPr lang="ja-JP" sz="16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8579" marR="68579" marT="0" marB="0" anchor="ctr"/>
                </a:tc>
                <a:extLst>
                  <a:ext uri="{0D108BD9-81ED-4DB2-BD59-A6C34878D82A}">
                    <a16:rowId xmlns:a16="http://schemas.microsoft.com/office/drawing/2014/main" val="10003"/>
                  </a:ext>
                </a:extLst>
              </a:tr>
            </a:tbl>
          </a:graphicData>
        </a:graphic>
      </p:graphicFrame>
      <p:sp>
        <p:nvSpPr>
          <p:cNvPr id="8284" name="正方形/長方形 35"/>
          <p:cNvSpPr>
            <a:spLocks noChangeArrowheads="1"/>
          </p:cNvSpPr>
          <p:nvPr/>
        </p:nvSpPr>
        <p:spPr bwMode="auto">
          <a:xfrm>
            <a:off x="0" y="2760810"/>
            <a:ext cx="3008312" cy="4000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357" tIns="45680" rIns="91357" bIns="45680">
            <a:spAutoFit/>
          </a:bodyPr>
          <a:lstStyle>
            <a:lvl1pPr eaLnBrk="0" hangingPunct="0">
              <a:spcBef>
                <a:spcPct val="20000"/>
              </a:spcBef>
              <a:buChar char="•"/>
              <a:defRPr kumimoji="1" sz="3200">
                <a:solidFill>
                  <a:schemeClr val="tx1"/>
                </a:solidFill>
                <a:latin typeface="Arial" charset="0"/>
                <a:ea typeface="ＭＳ Ｐゴシック" pitchFamily="50" charset="-128"/>
              </a:defRPr>
            </a:lvl1pPr>
            <a:lvl2pPr marL="742950" indent="-285750" eaLnBrk="0" hangingPunct="0">
              <a:spcBef>
                <a:spcPct val="20000"/>
              </a:spcBef>
              <a:buChar char="–"/>
              <a:defRPr kumimoji="1" sz="2800">
                <a:solidFill>
                  <a:schemeClr val="tx1"/>
                </a:solidFill>
                <a:latin typeface="Arial" charset="0"/>
                <a:ea typeface="ＭＳ Ｐゴシック" pitchFamily="50" charset="-128"/>
              </a:defRPr>
            </a:lvl2pPr>
            <a:lvl3pPr marL="1143000" indent="-228600" eaLnBrk="0" hangingPunct="0">
              <a:spcBef>
                <a:spcPct val="20000"/>
              </a:spcBef>
              <a:buChar char="•"/>
              <a:defRPr kumimoji="1" sz="2400">
                <a:solidFill>
                  <a:schemeClr val="tx1"/>
                </a:solidFill>
                <a:latin typeface="Arial" charset="0"/>
                <a:ea typeface="ＭＳ Ｐゴシック" pitchFamily="50" charset="-128"/>
              </a:defRPr>
            </a:lvl3pPr>
            <a:lvl4pPr marL="1600200" indent="-228600" eaLnBrk="0" hangingPunct="0">
              <a:spcBef>
                <a:spcPct val="20000"/>
              </a:spcBef>
              <a:buChar char="–"/>
              <a:defRPr kumimoji="1" sz="2000">
                <a:solidFill>
                  <a:schemeClr val="tx1"/>
                </a:solidFill>
                <a:latin typeface="Arial" charset="0"/>
                <a:ea typeface="ＭＳ Ｐゴシック" pitchFamily="50" charset="-128"/>
              </a:defRPr>
            </a:lvl4pPr>
            <a:lvl5pPr marL="2057400" indent="-228600" eaLnBrk="0" hangingPunct="0">
              <a:spcBef>
                <a:spcPct val="20000"/>
              </a:spcBef>
              <a:buChar char="»"/>
              <a:defRPr kumimoji="1" sz="20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9pPr>
          </a:lstStyle>
          <a:p>
            <a:pPr eaLnBrk="1" hangingPunct="1">
              <a:spcBef>
                <a:spcPct val="0"/>
              </a:spcBef>
              <a:buFontTx/>
              <a:buNone/>
            </a:pPr>
            <a:r>
              <a:rPr lang="ja-JP" altLang="en-US" sz="2000" dirty="0">
                <a:latin typeface="Meiryo UI" panose="020B0604030504040204" pitchFamily="50" charset="-128"/>
                <a:ea typeface="Meiryo UI" panose="020B0604030504040204" pitchFamily="50" charset="-128"/>
                <a:cs typeface="Meiryo UI" panose="020B0604030504040204" pitchFamily="50" charset="-128"/>
              </a:rPr>
              <a:t>①</a:t>
            </a:r>
            <a:r>
              <a:rPr lang="ja-JP" altLang="en-US" sz="20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2000" dirty="0">
                <a:latin typeface="Meiryo UI" panose="020B0604030504040204" pitchFamily="50" charset="-128"/>
                <a:ea typeface="Meiryo UI" panose="020B0604030504040204" pitchFamily="50" charset="-128"/>
                <a:cs typeface="Meiryo UI" panose="020B0604030504040204" pitchFamily="50" charset="-128"/>
              </a:rPr>
              <a:t>補強</a:t>
            </a:r>
            <a:r>
              <a:rPr lang="zh-TW" altLang="en-US" sz="2000" dirty="0" smtClean="0">
                <a:latin typeface="Meiryo UI" panose="020B0604030504040204" pitchFamily="50" charset="-128"/>
                <a:ea typeface="Meiryo UI" panose="020B0604030504040204" pitchFamily="50" charset="-128"/>
                <a:cs typeface="Meiryo UI" panose="020B0604030504040204" pitchFamily="50" charset="-128"/>
              </a:rPr>
              <a:t>設計補助</a:t>
            </a:r>
            <a:endParaRPr lang="ja-JP" altLang="en-US" sz="2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8285" name="正方形/長方形 35"/>
          <p:cNvSpPr>
            <a:spLocks noChangeArrowheads="1"/>
          </p:cNvSpPr>
          <p:nvPr/>
        </p:nvSpPr>
        <p:spPr bwMode="auto">
          <a:xfrm>
            <a:off x="21803" y="4524605"/>
            <a:ext cx="8854474" cy="4000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357" tIns="45680" rIns="91357" bIns="45680">
            <a:spAutoFit/>
          </a:bodyPr>
          <a:lstStyle>
            <a:lvl1pPr eaLnBrk="0" hangingPunct="0">
              <a:spcBef>
                <a:spcPct val="20000"/>
              </a:spcBef>
              <a:buChar char="•"/>
              <a:defRPr kumimoji="1" sz="3200">
                <a:solidFill>
                  <a:schemeClr val="tx1"/>
                </a:solidFill>
                <a:latin typeface="Arial" charset="0"/>
                <a:ea typeface="ＭＳ Ｐゴシック" pitchFamily="50" charset="-128"/>
              </a:defRPr>
            </a:lvl1pPr>
            <a:lvl2pPr marL="742950" indent="-285750" eaLnBrk="0" hangingPunct="0">
              <a:spcBef>
                <a:spcPct val="20000"/>
              </a:spcBef>
              <a:buChar char="–"/>
              <a:defRPr kumimoji="1" sz="2800">
                <a:solidFill>
                  <a:schemeClr val="tx1"/>
                </a:solidFill>
                <a:latin typeface="Arial" charset="0"/>
                <a:ea typeface="ＭＳ Ｐゴシック" pitchFamily="50" charset="-128"/>
              </a:defRPr>
            </a:lvl2pPr>
            <a:lvl3pPr marL="1143000" indent="-228600" eaLnBrk="0" hangingPunct="0">
              <a:spcBef>
                <a:spcPct val="20000"/>
              </a:spcBef>
              <a:buChar char="•"/>
              <a:defRPr kumimoji="1" sz="2400">
                <a:solidFill>
                  <a:schemeClr val="tx1"/>
                </a:solidFill>
                <a:latin typeface="Arial" charset="0"/>
                <a:ea typeface="ＭＳ Ｐゴシック" pitchFamily="50" charset="-128"/>
              </a:defRPr>
            </a:lvl3pPr>
            <a:lvl4pPr marL="1600200" indent="-228600" eaLnBrk="0" hangingPunct="0">
              <a:spcBef>
                <a:spcPct val="20000"/>
              </a:spcBef>
              <a:buChar char="–"/>
              <a:defRPr kumimoji="1" sz="2000">
                <a:solidFill>
                  <a:schemeClr val="tx1"/>
                </a:solidFill>
                <a:latin typeface="Arial" charset="0"/>
                <a:ea typeface="ＭＳ Ｐゴシック" pitchFamily="50" charset="-128"/>
              </a:defRPr>
            </a:lvl4pPr>
            <a:lvl5pPr marL="2057400" indent="-228600" eaLnBrk="0" hangingPunct="0">
              <a:spcBef>
                <a:spcPct val="20000"/>
              </a:spcBef>
              <a:buChar char="»"/>
              <a:defRPr kumimoji="1" sz="20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9pPr>
          </a:lstStyle>
          <a:p>
            <a:pPr eaLnBrk="1" hangingPunct="1">
              <a:spcBef>
                <a:spcPct val="0"/>
              </a:spcBef>
              <a:buFontTx/>
              <a:buNone/>
            </a:pPr>
            <a:r>
              <a:rPr lang="ja-JP" altLang="en-US" sz="2000" dirty="0" smtClean="0">
                <a:latin typeface="Meiryo UI" panose="020B0604030504040204" pitchFamily="50" charset="-128"/>
                <a:ea typeface="Meiryo UI" panose="020B0604030504040204" pitchFamily="50" charset="-128"/>
                <a:cs typeface="Meiryo UI" panose="020B0604030504040204" pitchFamily="50" charset="-128"/>
              </a:rPr>
              <a:t>②　</a:t>
            </a:r>
            <a:r>
              <a:rPr lang="zh-TW" altLang="en-US" sz="2000" dirty="0" smtClean="0">
                <a:latin typeface="Meiryo UI" panose="020B0604030504040204" pitchFamily="50" charset="-128"/>
                <a:ea typeface="Meiryo UI" panose="020B0604030504040204" pitchFamily="50" charset="-128"/>
                <a:cs typeface="Meiryo UI" panose="020B0604030504040204" pitchFamily="50" charset="-128"/>
              </a:rPr>
              <a:t>耐震</a:t>
            </a:r>
            <a:r>
              <a:rPr lang="zh-TW" altLang="en-US" sz="2000" dirty="0">
                <a:latin typeface="Meiryo UI" panose="020B0604030504040204" pitchFamily="50" charset="-128"/>
                <a:ea typeface="Meiryo UI" panose="020B0604030504040204" pitchFamily="50" charset="-128"/>
                <a:cs typeface="Meiryo UI" panose="020B0604030504040204" pitchFamily="50" charset="-128"/>
              </a:rPr>
              <a:t>改修</a:t>
            </a:r>
            <a:r>
              <a:rPr lang="zh-TW" altLang="en-US" sz="2000" dirty="0" smtClean="0">
                <a:latin typeface="Meiryo UI" panose="020B0604030504040204" pitchFamily="50" charset="-128"/>
                <a:ea typeface="Meiryo UI" panose="020B0604030504040204" pitchFamily="50" charset="-128"/>
                <a:cs typeface="Meiryo UI" panose="020B0604030504040204" pitchFamily="50" charset="-128"/>
              </a:rPr>
              <a:t>補助</a:t>
            </a:r>
            <a:endParaRPr lang="en-US" altLang="zh-TW" sz="2000"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スライド番号プレースホルダー 2"/>
          <p:cNvSpPr>
            <a:spLocks noGrp="1"/>
          </p:cNvSpPr>
          <p:nvPr>
            <p:ph type="sldNum" sz="quarter" idx="12"/>
          </p:nvPr>
        </p:nvSpPr>
        <p:spPr/>
        <p:txBody>
          <a:bodyPr/>
          <a:lstStyle/>
          <a:p>
            <a:pPr>
              <a:defRPr/>
            </a:pPr>
            <a:fld id="{718826F6-B698-4C1A-BEC1-9CA6F605F335}" type="slidenum">
              <a:rPr lang="en-US" altLang="ja-JP" smtClean="0"/>
              <a:pPr>
                <a:defRPr/>
              </a:pPr>
              <a:t>7</a:t>
            </a:fld>
            <a:endParaRPr lang="en-US" altLang="ja-JP"/>
          </a:p>
        </p:txBody>
      </p:sp>
      <p:sp>
        <p:nvSpPr>
          <p:cNvPr id="27" name="テキスト ボックス 26"/>
          <p:cNvSpPr txBox="1"/>
          <p:nvPr/>
        </p:nvSpPr>
        <p:spPr>
          <a:xfrm>
            <a:off x="127821" y="1293420"/>
            <a:ext cx="8315535" cy="923330"/>
          </a:xfrm>
          <a:prstGeom prst="rect">
            <a:avLst/>
          </a:prstGeom>
          <a:noFill/>
        </p:spPr>
        <p:txBody>
          <a:bodyPr wrap="square" rtlCol="0">
            <a:spAutoFit/>
          </a:bodyPr>
          <a:lstStyle/>
          <a:p>
            <a:pPr>
              <a:spcBef>
                <a:spcPts val="60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広域緊急交通路沿道</a:t>
            </a:r>
            <a:r>
              <a:rPr lang="ja-JP" altLang="en-US" dirty="0" smtClean="0">
                <a:solidFill>
                  <a:srgbClr val="000000"/>
                </a:solidFill>
                <a:latin typeface="Meiryo UI" pitchFamily="50" charset="-128"/>
                <a:ea typeface="Meiryo UI" pitchFamily="50" charset="-128"/>
                <a:cs typeface="Meiryo UI" panose="020B0604030504040204" pitchFamily="50" charset="-128"/>
              </a:rPr>
              <a:t>建築物のうち、耐震性が不足している</a:t>
            </a:r>
            <a:r>
              <a:rPr lang="ja-JP" altLang="en-US" dirty="0">
                <a:solidFill>
                  <a:srgbClr val="000000"/>
                </a:solidFill>
                <a:latin typeface="Meiryo UI" pitchFamily="50" charset="-128"/>
                <a:ea typeface="Meiryo UI" pitchFamily="50" charset="-128"/>
                <a:cs typeface="Meiryo UI" panose="020B0604030504040204" pitchFamily="50" charset="-128"/>
              </a:rPr>
              <a:t>建築物</a:t>
            </a:r>
            <a:r>
              <a:rPr lang="ja-JP" altLang="en-US" dirty="0" smtClean="0">
                <a:solidFill>
                  <a:srgbClr val="000000"/>
                </a:solidFill>
                <a:latin typeface="Meiryo UI" pitchFamily="50" charset="-128"/>
                <a:ea typeface="Meiryo UI" pitchFamily="50" charset="-128"/>
                <a:cs typeface="Meiryo UI" panose="020B0604030504040204" pitchFamily="50" charset="-128"/>
              </a:rPr>
              <a:t>の耐震化を促進するため、</a:t>
            </a:r>
            <a:r>
              <a:rPr lang="en-US" altLang="ja-JP" dirty="0" smtClean="0">
                <a:solidFill>
                  <a:srgbClr val="000000"/>
                </a:solidFill>
                <a:latin typeface="Meiryo UI" pitchFamily="50" charset="-128"/>
                <a:ea typeface="Meiryo UI" pitchFamily="50" charset="-128"/>
                <a:cs typeface="Meiryo UI" panose="020B0604030504040204" pitchFamily="50" charset="-128"/>
              </a:rPr>
              <a:t>H26.4</a:t>
            </a:r>
            <a:r>
              <a:rPr lang="ja-JP" altLang="en-US" dirty="0" smtClean="0">
                <a:solidFill>
                  <a:srgbClr val="000000"/>
                </a:solidFill>
                <a:latin typeface="Meiryo UI" pitchFamily="50" charset="-128"/>
                <a:ea typeface="Meiryo UI" pitchFamily="50" charset="-128"/>
                <a:cs typeface="Meiryo UI" panose="020B0604030504040204" pitchFamily="50" charset="-128"/>
              </a:rPr>
              <a:t>に補強設計（</a:t>
            </a:r>
            <a:r>
              <a:rPr lang="en-US" altLang="ja-JP" dirty="0" smtClean="0">
                <a:solidFill>
                  <a:srgbClr val="000000"/>
                </a:solidFill>
                <a:latin typeface="Meiryo UI" pitchFamily="50" charset="-128"/>
                <a:ea typeface="Meiryo UI" pitchFamily="50" charset="-128"/>
                <a:cs typeface="Meiryo UI" panose="020B0604030504040204" pitchFamily="50" charset="-128"/>
              </a:rPr>
              <a:t>H29.4</a:t>
            </a:r>
            <a:r>
              <a:rPr lang="ja-JP" altLang="en-US" dirty="0" smtClean="0">
                <a:solidFill>
                  <a:srgbClr val="000000"/>
                </a:solidFill>
                <a:latin typeface="Meiryo UI" pitchFamily="50" charset="-128"/>
                <a:ea typeface="Meiryo UI" pitchFamily="50" charset="-128"/>
                <a:cs typeface="Meiryo UI" panose="020B0604030504040204" pitchFamily="50" charset="-128"/>
              </a:rPr>
              <a:t>　補助限度額をアップ）、耐震改修補助制度（平成</a:t>
            </a:r>
            <a:r>
              <a:rPr lang="en-US" altLang="ja-JP" dirty="0" smtClean="0">
                <a:solidFill>
                  <a:srgbClr val="000000"/>
                </a:solidFill>
                <a:latin typeface="Meiryo UI" pitchFamily="50" charset="-128"/>
                <a:ea typeface="Meiryo UI" pitchFamily="50" charset="-128"/>
                <a:cs typeface="Meiryo UI" panose="020B0604030504040204" pitchFamily="50" charset="-128"/>
              </a:rPr>
              <a:t>28.4</a:t>
            </a:r>
            <a:r>
              <a:rPr lang="ja-JP" altLang="en-US" dirty="0" smtClean="0">
                <a:solidFill>
                  <a:srgbClr val="000000"/>
                </a:solidFill>
                <a:latin typeface="Meiryo UI" pitchFamily="50" charset="-128"/>
                <a:ea typeface="Meiryo UI" pitchFamily="50" charset="-128"/>
                <a:cs typeface="Meiryo UI" panose="020B0604030504040204" pitchFamily="50" charset="-128"/>
              </a:rPr>
              <a:t>　補助限度額をアップ）を創設</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34" name="正方形/長方形 8"/>
          <p:cNvSpPr>
            <a:spLocks noChangeArrowheads="1"/>
          </p:cNvSpPr>
          <p:nvPr/>
        </p:nvSpPr>
        <p:spPr bwMode="auto">
          <a:xfrm>
            <a:off x="257996" y="6166094"/>
            <a:ext cx="5178425"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p>
            <a:r>
              <a:rPr lang="en-US" altLang="ja-JP" sz="1200" dirty="0" smtClean="0">
                <a:latin typeface="Meiryo UI" pitchFamily="50" charset="-128"/>
                <a:ea typeface="Meiryo UI" pitchFamily="50" charset="-128"/>
                <a:cs typeface="Meiryo UI" pitchFamily="50" charset="-128"/>
              </a:rPr>
              <a:t>※</a:t>
            </a:r>
            <a:r>
              <a:rPr lang="ja-JP" altLang="en-US" sz="1200" dirty="0" smtClean="0">
                <a:latin typeface="Meiryo UI" pitchFamily="50" charset="-128"/>
                <a:ea typeface="Meiryo UI" pitchFamily="50" charset="-128"/>
                <a:cs typeface="Meiryo UI" pitchFamily="50" charset="-128"/>
              </a:rPr>
              <a:t>① </a:t>
            </a:r>
            <a:r>
              <a:rPr lang="ja-JP" altLang="en-US" sz="1200" dirty="0">
                <a:latin typeface="Meiryo UI" pitchFamily="50" charset="-128"/>
                <a:ea typeface="Meiryo UI" pitchFamily="50" charset="-128"/>
                <a:cs typeface="Meiryo UI" pitchFamily="50" charset="-128"/>
              </a:rPr>
              <a:t>② </a:t>
            </a:r>
            <a:r>
              <a:rPr lang="ja-JP" altLang="en-US" sz="1200" dirty="0" smtClean="0">
                <a:latin typeface="Meiryo UI" pitchFamily="50" charset="-128"/>
                <a:ea typeface="Meiryo UI" pitchFamily="50" charset="-128"/>
                <a:cs typeface="Meiryo UI" pitchFamily="50" charset="-128"/>
              </a:rPr>
              <a:t>と</a:t>
            </a:r>
            <a:r>
              <a:rPr lang="ja-JP" altLang="en-US" sz="1200" dirty="0">
                <a:latin typeface="Meiryo UI" pitchFamily="50" charset="-128"/>
                <a:ea typeface="Meiryo UI" pitchFamily="50" charset="-128"/>
                <a:cs typeface="Meiryo UI" pitchFamily="50" charset="-128"/>
              </a:rPr>
              <a:t>も、</a:t>
            </a:r>
            <a:r>
              <a:rPr lang="ja-JP" altLang="ja-JP" sz="1200" dirty="0">
                <a:latin typeface="Meiryo UI" pitchFamily="50" charset="-128"/>
                <a:ea typeface="Meiryo UI" pitchFamily="50" charset="-128"/>
                <a:cs typeface="Meiryo UI" pitchFamily="50" charset="-128"/>
              </a:rPr>
              <a:t>補助率には耐震対策緊急促進事業補助（</a:t>
            </a:r>
            <a:r>
              <a:rPr lang="ja-JP" altLang="ja-JP" sz="1200" dirty="0" smtClean="0">
                <a:latin typeface="Meiryo UI" pitchFamily="50" charset="-128"/>
                <a:ea typeface="Meiryo UI" pitchFamily="50" charset="-128"/>
                <a:cs typeface="Meiryo UI" pitchFamily="50" charset="-128"/>
              </a:rPr>
              <a:t>国</a:t>
            </a:r>
            <a:r>
              <a:rPr lang="ja-JP" altLang="en-US" sz="1200" dirty="0" smtClean="0">
                <a:latin typeface="Meiryo UI" pitchFamily="50" charset="-128"/>
                <a:ea typeface="Meiryo UI" pitchFamily="50" charset="-128"/>
                <a:cs typeface="Meiryo UI" pitchFamily="50" charset="-128"/>
              </a:rPr>
              <a:t>の直接補助</a:t>
            </a:r>
            <a:r>
              <a:rPr lang="ja-JP" altLang="ja-JP" sz="1200" dirty="0" smtClean="0">
                <a:latin typeface="Meiryo UI" pitchFamily="50" charset="-128"/>
                <a:ea typeface="Meiryo UI" pitchFamily="50" charset="-128"/>
                <a:cs typeface="Meiryo UI" pitchFamily="50" charset="-128"/>
              </a:rPr>
              <a:t>）</a:t>
            </a:r>
            <a:r>
              <a:rPr lang="ja-JP" altLang="ja-JP" sz="1200" dirty="0">
                <a:latin typeface="Meiryo UI" pitchFamily="50" charset="-128"/>
                <a:ea typeface="Meiryo UI" pitchFamily="50" charset="-128"/>
                <a:cs typeface="Meiryo UI" pitchFamily="50" charset="-128"/>
              </a:rPr>
              <a:t>を含む</a:t>
            </a:r>
            <a:endParaRPr lang="ja-JP" altLang="en-US" sz="1200" dirty="0">
              <a:latin typeface="Meiryo UI" pitchFamily="50" charset="-128"/>
              <a:ea typeface="Meiryo UI" pitchFamily="50" charset="-128"/>
              <a:cs typeface="Meiryo UI" pitchFamily="50" charset="-128"/>
            </a:endParaRPr>
          </a:p>
        </p:txBody>
      </p:sp>
      <p:graphicFrame>
        <p:nvGraphicFramePr>
          <p:cNvPr id="13" name="表 12"/>
          <p:cNvGraphicFramePr>
            <a:graphicFrameLocks noGrp="1"/>
          </p:cNvGraphicFramePr>
          <p:nvPr>
            <p:extLst>
              <p:ext uri="{D42A27DB-BD31-4B8C-83A1-F6EECF244321}">
                <p14:modId xmlns:p14="http://schemas.microsoft.com/office/powerpoint/2010/main" val="851531666"/>
              </p:ext>
            </p:extLst>
          </p:nvPr>
        </p:nvGraphicFramePr>
        <p:xfrm>
          <a:off x="6241190" y="2872568"/>
          <a:ext cx="2760920" cy="2407918"/>
        </p:xfrm>
        <a:graphic>
          <a:graphicData uri="http://schemas.openxmlformats.org/drawingml/2006/table">
            <a:tbl>
              <a:tblPr firstRow="1" bandRow="1">
                <a:tableStyleId>{5940675A-B579-460E-94D1-54222C63F5DA}</a:tableStyleId>
              </a:tblPr>
              <a:tblGrid>
                <a:gridCol w="614068">
                  <a:extLst>
                    <a:ext uri="{9D8B030D-6E8A-4147-A177-3AD203B41FA5}">
                      <a16:colId xmlns:a16="http://schemas.microsoft.com/office/drawing/2014/main" val="20000"/>
                    </a:ext>
                  </a:extLst>
                </a:gridCol>
                <a:gridCol w="1073426">
                  <a:extLst>
                    <a:ext uri="{9D8B030D-6E8A-4147-A177-3AD203B41FA5}">
                      <a16:colId xmlns:a16="http://schemas.microsoft.com/office/drawing/2014/main" val="20001"/>
                    </a:ext>
                  </a:extLst>
                </a:gridCol>
                <a:gridCol w="1073426">
                  <a:extLst>
                    <a:ext uri="{9D8B030D-6E8A-4147-A177-3AD203B41FA5}">
                      <a16:colId xmlns:a16="http://schemas.microsoft.com/office/drawing/2014/main" val="20002"/>
                    </a:ext>
                  </a:extLst>
                </a:gridCol>
              </a:tblGrid>
              <a:tr h="0">
                <a:tc rowSpan="2">
                  <a:txBody>
                    <a:bodyPr/>
                    <a:lstStyle/>
                    <a:p>
                      <a:pPr algn="ctr"/>
                      <a:r>
                        <a:rPr kumimoji="1" lang="ja-JP" altLang="en-US" sz="1600" dirty="0" smtClean="0">
                          <a:latin typeface="Meiryo UI" panose="020B0604030504040204" pitchFamily="50" charset="-128"/>
                          <a:ea typeface="Meiryo UI" panose="020B0604030504040204" pitchFamily="50" charset="-128"/>
                          <a:cs typeface="Meiryo UI" panose="020B0604030504040204" pitchFamily="50" charset="-128"/>
                        </a:rPr>
                        <a:t>年度</a:t>
                      </a:r>
                      <a:endParaRPr kumimoji="1" lang="ja-JP" altLang="en-US" sz="1600" dirty="0">
                        <a:latin typeface="Meiryo UI" panose="020B0604030504040204" pitchFamily="50" charset="-128"/>
                        <a:ea typeface="Meiryo UI" panose="020B0604030504040204" pitchFamily="50" charset="-128"/>
                        <a:cs typeface="Meiryo UI" panose="020B0604030504040204" pitchFamily="50" charset="-128"/>
                      </a:endParaRPr>
                    </a:p>
                  </a:txBody>
                  <a:tcPr marL="65314" marR="65314" marT="32657" marB="32657" anchor="ctr"/>
                </a:tc>
                <a:tc>
                  <a:txBody>
                    <a:bodyPr/>
                    <a:lstStyle/>
                    <a:p>
                      <a:pPr algn="ctr"/>
                      <a:r>
                        <a:rPr kumimoji="1" lang="ja-JP" altLang="en-US" sz="1600" dirty="0" smtClean="0">
                          <a:latin typeface="Meiryo UI" panose="020B0604030504040204" pitchFamily="50" charset="-128"/>
                          <a:ea typeface="Meiryo UI" panose="020B0604030504040204" pitchFamily="50" charset="-128"/>
                          <a:cs typeface="Meiryo UI" panose="020B0604030504040204" pitchFamily="50" charset="-128"/>
                        </a:rPr>
                        <a:t>補強設計</a:t>
                      </a:r>
                      <a:endParaRPr kumimoji="1" lang="ja-JP" altLang="en-US" sz="1600" dirty="0">
                        <a:latin typeface="Meiryo UI" panose="020B0604030504040204" pitchFamily="50" charset="-128"/>
                        <a:ea typeface="Meiryo UI" panose="020B0604030504040204" pitchFamily="50" charset="-128"/>
                        <a:cs typeface="Meiryo UI" panose="020B0604030504040204" pitchFamily="50" charset="-128"/>
                      </a:endParaRPr>
                    </a:p>
                  </a:txBody>
                  <a:tcPr marL="65314" marR="65314" marT="32657" marB="32657"/>
                </a:tc>
                <a:tc>
                  <a:txBody>
                    <a:bodyPr/>
                    <a:lstStyle/>
                    <a:p>
                      <a:pPr algn="ctr"/>
                      <a:r>
                        <a:rPr kumimoji="1" lang="ja-JP" altLang="en-US" sz="1600" dirty="0" smtClean="0">
                          <a:latin typeface="Meiryo UI" panose="020B0604030504040204" pitchFamily="50" charset="-128"/>
                          <a:ea typeface="Meiryo UI" panose="020B0604030504040204" pitchFamily="50" charset="-128"/>
                          <a:cs typeface="Meiryo UI" panose="020B0604030504040204" pitchFamily="50" charset="-128"/>
                        </a:rPr>
                        <a:t>耐震改修</a:t>
                      </a:r>
                      <a:endParaRPr kumimoji="1" lang="en-US" altLang="ja-JP" sz="1600" dirty="0" smtClean="0">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1600" dirty="0" smtClean="0">
                          <a:latin typeface="Meiryo UI" panose="020B0604030504040204" pitchFamily="50" charset="-128"/>
                          <a:ea typeface="Meiryo UI" panose="020B0604030504040204" pitchFamily="50" charset="-128"/>
                          <a:cs typeface="Meiryo UI" panose="020B0604030504040204" pitchFamily="50" charset="-128"/>
                        </a:rPr>
                        <a:t>・除却</a:t>
                      </a:r>
                      <a:endParaRPr kumimoji="1" lang="ja-JP" altLang="en-US" sz="1600" dirty="0">
                        <a:latin typeface="Meiryo UI" panose="020B0604030504040204" pitchFamily="50" charset="-128"/>
                        <a:ea typeface="Meiryo UI" panose="020B0604030504040204" pitchFamily="50" charset="-128"/>
                        <a:cs typeface="Meiryo UI" panose="020B0604030504040204" pitchFamily="50" charset="-128"/>
                      </a:endParaRPr>
                    </a:p>
                  </a:txBody>
                  <a:tcPr marL="65314" marR="65314" marT="32657" marB="32657"/>
                </a:tc>
                <a:extLst>
                  <a:ext uri="{0D108BD9-81ED-4DB2-BD59-A6C34878D82A}">
                    <a16:rowId xmlns:a16="http://schemas.microsoft.com/office/drawing/2014/main" val="10000"/>
                  </a:ext>
                </a:extLst>
              </a:tr>
              <a:tr h="283029">
                <a:tc vMerge="1">
                  <a:txBody>
                    <a:bodyPr/>
                    <a:lstStyle/>
                    <a:p>
                      <a:pPr algn="ctr"/>
                      <a:endParaRPr kumimoji="1" lang="ja-JP" altLang="en-US" sz="1400" dirty="0">
                        <a:latin typeface="Meiryo UI" panose="020B0604030504040204" pitchFamily="50" charset="-128"/>
                        <a:ea typeface="Meiryo UI" panose="020B0604030504040204" pitchFamily="50" charset="-128"/>
                        <a:cs typeface="Meiryo UI" panose="020B0604030504040204" pitchFamily="50" charset="-128"/>
                      </a:endParaRPr>
                    </a:p>
                  </a:txBody>
                  <a:tcPr marL="65314" marR="65314" marT="32657" marB="32657"/>
                </a:tc>
                <a:tc>
                  <a:txBody>
                    <a:bodyPr/>
                    <a:lstStyle/>
                    <a:p>
                      <a:pPr algn="ctr"/>
                      <a:r>
                        <a:rPr kumimoji="1" lang="ja-JP" altLang="en-US" sz="1600" dirty="0" smtClean="0">
                          <a:latin typeface="Meiryo UI" panose="020B0604030504040204" pitchFamily="50" charset="-128"/>
                          <a:ea typeface="Meiryo UI" panose="020B0604030504040204" pitchFamily="50" charset="-128"/>
                          <a:cs typeface="Meiryo UI" panose="020B0604030504040204" pitchFamily="50" charset="-128"/>
                        </a:rPr>
                        <a:t>棟数</a:t>
                      </a:r>
                      <a:endParaRPr kumimoji="1" lang="ja-JP" altLang="en-US" sz="1600" dirty="0">
                        <a:latin typeface="Meiryo UI" panose="020B0604030504040204" pitchFamily="50" charset="-128"/>
                        <a:ea typeface="Meiryo UI" panose="020B0604030504040204" pitchFamily="50" charset="-128"/>
                        <a:cs typeface="Meiryo UI" panose="020B0604030504040204" pitchFamily="50" charset="-128"/>
                      </a:endParaRPr>
                    </a:p>
                  </a:txBody>
                  <a:tcPr marL="65314" marR="65314" marT="32657" marB="32657"/>
                </a:tc>
                <a:tc>
                  <a:txBody>
                    <a:bodyPr/>
                    <a:lstStyle/>
                    <a:p>
                      <a:pPr marL="0" marR="0" indent="0" algn="ctr" defTabSz="914278" rtl="0" eaLnBrk="1" fontAlgn="auto" latinLnBrk="0" hangingPunct="1">
                        <a:lnSpc>
                          <a:spcPct val="100000"/>
                        </a:lnSpc>
                        <a:spcBef>
                          <a:spcPts val="0"/>
                        </a:spcBef>
                        <a:spcAft>
                          <a:spcPts val="0"/>
                        </a:spcAft>
                        <a:buClrTx/>
                        <a:buSzTx/>
                        <a:buFontTx/>
                        <a:buNone/>
                        <a:tabLst/>
                        <a:defRPr/>
                      </a:pPr>
                      <a:r>
                        <a:rPr kumimoji="1" lang="ja-JP" altLang="en-US" sz="1600" dirty="0" smtClean="0">
                          <a:latin typeface="Meiryo UI" panose="020B0604030504040204" pitchFamily="50" charset="-128"/>
                          <a:ea typeface="Meiryo UI" panose="020B0604030504040204" pitchFamily="50" charset="-128"/>
                          <a:cs typeface="Meiryo UI" panose="020B0604030504040204" pitchFamily="50" charset="-128"/>
                        </a:rPr>
                        <a:t>棟数</a:t>
                      </a:r>
                    </a:p>
                  </a:txBody>
                  <a:tcPr marL="65314" marR="65314" marT="32657" marB="32657"/>
                </a:tc>
                <a:extLst>
                  <a:ext uri="{0D108BD9-81ED-4DB2-BD59-A6C34878D82A}">
                    <a16:rowId xmlns:a16="http://schemas.microsoft.com/office/drawing/2014/main" val="10001"/>
                  </a:ext>
                </a:extLst>
              </a:tr>
              <a:tr h="283029">
                <a:tc>
                  <a:txBody>
                    <a:bodyPr/>
                    <a:lstStyle/>
                    <a:p>
                      <a:pPr algn="ctr"/>
                      <a:r>
                        <a:rPr kumimoji="1" lang="en-US" altLang="ja-JP" sz="1600" dirty="0" smtClean="0">
                          <a:latin typeface="Meiryo UI" panose="020B0604030504040204" pitchFamily="50" charset="-128"/>
                          <a:ea typeface="Meiryo UI" panose="020B0604030504040204" pitchFamily="50" charset="-128"/>
                          <a:cs typeface="Meiryo UI" panose="020B0604030504040204" pitchFamily="50" charset="-128"/>
                        </a:rPr>
                        <a:t>H26</a:t>
                      </a:r>
                      <a:endParaRPr kumimoji="1" lang="ja-JP" altLang="en-US" sz="1600" dirty="0">
                        <a:latin typeface="Meiryo UI" panose="020B0604030504040204" pitchFamily="50" charset="-128"/>
                        <a:ea typeface="Meiryo UI" panose="020B0604030504040204" pitchFamily="50" charset="-128"/>
                        <a:cs typeface="Meiryo UI" panose="020B0604030504040204" pitchFamily="50" charset="-128"/>
                      </a:endParaRPr>
                    </a:p>
                  </a:txBody>
                  <a:tcPr marL="65314" marR="65314" marT="32657" marB="32657"/>
                </a:tc>
                <a:tc>
                  <a:txBody>
                    <a:bodyPr/>
                    <a:lstStyle/>
                    <a:p>
                      <a:pPr algn="r"/>
                      <a:r>
                        <a:rPr kumimoji="1" lang="en-US" altLang="ja-JP" sz="1600" dirty="0" smtClean="0">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1600" dirty="0" smtClean="0">
                          <a:latin typeface="Meiryo UI" panose="020B0604030504040204" pitchFamily="50" charset="-128"/>
                          <a:ea typeface="Meiryo UI" panose="020B0604030504040204" pitchFamily="50" charset="-128"/>
                          <a:cs typeface="Meiryo UI" panose="020B0604030504040204" pitchFamily="50" charset="-128"/>
                        </a:rPr>
                        <a:t>棟</a:t>
                      </a:r>
                      <a:endParaRPr kumimoji="1" lang="ja-JP" altLang="en-US" sz="1600" dirty="0">
                        <a:latin typeface="Meiryo UI" panose="020B0604030504040204" pitchFamily="50" charset="-128"/>
                        <a:ea typeface="Meiryo UI" panose="020B0604030504040204" pitchFamily="50" charset="-128"/>
                        <a:cs typeface="Meiryo UI" panose="020B0604030504040204" pitchFamily="50" charset="-128"/>
                      </a:endParaRPr>
                    </a:p>
                  </a:txBody>
                  <a:tcPr marL="65314" marR="65314" marT="32657" marB="32657"/>
                </a:tc>
                <a:tc>
                  <a:txBody>
                    <a:bodyPr/>
                    <a:lstStyle/>
                    <a:p>
                      <a:pPr algn="r"/>
                      <a:r>
                        <a:rPr kumimoji="1" lang="en-US" altLang="ja-JP" sz="1600" dirty="0" smtClean="0">
                          <a:latin typeface="Meiryo UI" panose="020B0604030504040204" pitchFamily="50" charset="-128"/>
                          <a:ea typeface="Meiryo UI" panose="020B0604030504040204" pitchFamily="50" charset="-128"/>
                          <a:cs typeface="Meiryo UI" panose="020B0604030504040204" pitchFamily="50" charset="-128"/>
                        </a:rPr>
                        <a:t>0</a:t>
                      </a:r>
                      <a:r>
                        <a:rPr kumimoji="1" lang="ja-JP" altLang="en-US" sz="1600" dirty="0" smtClean="0">
                          <a:latin typeface="Meiryo UI" panose="020B0604030504040204" pitchFamily="50" charset="-128"/>
                          <a:ea typeface="Meiryo UI" panose="020B0604030504040204" pitchFamily="50" charset="-128"/>
                          <a:cs typeface="Meiryo UI" panose="020B0604030504040204" pitchFamily="50" charset="-128"/>
                        </a:rPr>
                        <a:t>棟</a:t>
                      </a:r>
                      <a:endParaRPr kumimoji="1" lang="ja-JP" altLang="en-US" sz="1600" dirty="0">
                        <a:latin typeface="Meiryo UI" panose="020B0604030504040204" pitchFamily="50" charset="-128"/>
                        <a:ea typeface="Meiryo UI" panose="020B0604030504040204" pitchFamily="50" charset="-128"/>
                        <a:cs typeface="Meiryo UI" panose="020B0604030504040204" pitchFamily="50" charset="-128"/>
                      </a:endParaRPr>
                    </a:p>
                  </a:txBody>
                  <a:tcPr marL="65314" marR="65314" marT="32657" marB="32657"/>
                </a:tc>
                <a:extLst>
                  <a:ext uri="{0D108BD9-81ED-4DB2-BD59-A6C34878D82A}">
                    <a16:rowId xmlns:a16="http://schemas.microsoft.com/office/drawing/2014/main" val="10002"/>
                  </a:ext>
                </a:extLst>
              </a:tr>
              <a:tr h="283029">
                <a:tc>
                  <a:txBody>
                    <a:bodyPr/>
                    <a:lstStyle/>
                    <a:p>
                      <a:pPr algn="ctr"/>
                      <a:r>
                        <a:rPr kumimoji="1" lang="en-US" altLang="ja-JP" sz="1600" dirty="0" smtClean="0">
                          <a:latin typeface="Meiryo UI" panose="020B0604030504040204" pitchFamily="50" charset="-128"/>
                          <a:ea typeface="Meiryo UI" panose="020B0604030504040204" pitchFamily="50" charset="-128"/>
                          <a:cs typeface="Meiryo UI" panose="020B0604030504040204" pitchFamily="50" charset="-128"/>
                        </a:rPr>
                        <a:t>H27</a:t>
                      </a:r>
                      <a:endParaRPr kumimoji="1" lang="ja-JP" altLang="en-US" sz="1600" dirty="0">
                        <a:latin typeface="Meiryo UI" panose="020B0604030504040204" pitchFamily="50" charset="-128"/>
                        <a:ea typeface="Meiryo UI" panose="020B0604030504040204" pitchFamily="50" charset="-128"/>
                        <a:cs typeface="Meiryo UI" panose="020B0604030504040204" pitchFamily="50" charset="-128"/>
                      </a:endParaRPr>
                    </a:p>
                  </a:txBody>
                  <a:tcPr marL="65314" marR="65314" marT="32657" marB="32657"/>
                </a:tc>
                <a:tc>
                  <a:txBody>
                    <a:bodyPr/>
                    <a:lstStyle/>
                    <a:p>
                      <a:pPr algn="r"/>
                      <a:r>
                        <a:rPr kumimoji="1" lang="en-US" altLang="ja-JP" sz="1600" dirty="0" smtClean="0">
                          <a:latin typeface="Meiryo UI" panose="020B0604030504040204" pitchFamily="50" charset="-128"/>
                          <a:ea typeface="Meiryo UI" panose="020B0604030504040204" pitchFamily="50" charset="-128"/>
                          <a:cs typeface="Meiryo UI" panose="020B0604030504040204" pitchFamily="50" charset="-128"/>
                        </a:rPr>
                        <a:t>0</a:t>
                      </a:r>
                      <a:r>
                        <a:rPr kumimoji="1" lang="ja-JP" altLang="en-US" sz="1600" dirty="0" smtClean="0">
                          <a:latin typeface="Meiryo UI" panose="020B0604030504040204" pitchFamily="50" charset="-128"/>
                          <a:ea typeface="Meiryo UI" panose="020B0604030504040204" pitchFamily="50" charset="-128"/>
                          <a:cs typeface="Meiryo UI" panose="020B0604030504040204" pitchFamily="50" charset="-128"/>
                        </a:rPr>
                        <a:t>棟</a:t>
                      </a:r>
                      <a:endParaRPr kumimoji="1" lang="ja-JP" altLang="en-US" sz="1600" dirty="0">
                        <a:latin typeface="Meiryo UI" panose="020B0604030504040204" pitchFamily="50" charset="-128"/>
                        <a:ea typeface="Meiryo UI" panose="020B0604030504040204" pitchFamily="50" charset="-128"/>
                        <a:cs typeface="Meiryo UI" panose="020B0604030504040204" pitchFamily="50" charset="-128"/>
                      </a:endParaRPr>
                    </a:p>
                  </a:txBody>
                  <a:tcPr marL="65314" marR="65314" marT="32657" marB="32657"/>
                </a:tc>
                <a:tc>
                  <a:txBody>
                    <a:bodyPr/>
                    <a:lstStyle/>
                    <a:p>
                      <a:pPr algn="r"/>
                      <a:r>
                        <a:rPr kumimoji="1" lang="en-US" altLang="ja-JP" sz="1600" dirty="0" smtClean="0">
                          <a:latin typeface="Meiryo UI" panose="020B0604030504040204" pitchFamily="50" charset="-128"/>
                          <a:ea typeface="Meiryo UI" panose="020B0604030504040204" pitchFamily="50" charset="-128"/>
                          <a:cs typeface="Meiryo UI" panose="020B0604030504040204" pitchFamily="50" charset="-128"/>
                        </a:rPr>
                        <a:t>2</a:t>
                      </a:r>
                      <a:r>
                        <a:rPr kumimoji="1" lang="ja-JP" altLang="en-US" sz="1600" dirty="0" smtClean="0">
                          <a:latin typeface="Meiryo UI" panose="020B0604030504040204" pitchFamily="50" charset="-128"/>
                          <a:ea typeface="Meiryo UI" panose="020B0604030504040204" pitchFamily="50" charset="-128"/>
                          <a:cs typeface="Meiryo UI" panose="020B0604030504040204" pitchFamily="50" charset="-128"/>
                        </a:rPr>
                        <a:t>棟</a:t>
                      </a:r>
                      <a:endParaRPr kumimoji="1" lang="ja-JP" altLang="en-US" sz="1600" dirty="0">
                        <a:latin typeface="Meiryo UI" panose="020B0604030504040204" pitchFamily="50" charset="-128"/>
                        <a:ea typeface="Meiryo UI" panose="020B0604030504040204" pitchFamily="50" charset="-128"/>
                        <a:cs typeface="Meiryo UI" panose="020B0604030504040204" pitchFamily="50" charset="-128"/>
                      </a:endParaRPr>
                    </a:p>
                  </a:txBody>
                  <a:tcPr marL="65314" marR="65314" marT="32657" marB="32657"/>
                </a:tc>
                <a:extLst>
                  <a:ext uri="{0D108BD9-81ED-4DB2-BD59-A6C34878D82A}">
                    <a16:rowId xmlns:a16="http://schemas.microsoft.com/office/drawing/2014/main" val="10003"/>
                  </a:ext>
                </a:extLst>
              </a:tr>
              <a:tr h="283029">
                <a:tc>
                  <a:txBody>
                    <a:bodyPr/>
                    <a:lstStyle/>
                    <a:p>
                      <a:pPr algn="ctr"/>
                      <a:r>
                        <a:rPr kumimoji="1" lang="en-US" altLang="ja-JP" sz="1600" dirty="0" smtClean="0">
                          <a:latin typeface="Meiryo UI" panose="020B0604030504040204" pitchFamily="50" charset="-128"/>
                          <a:ea typeface="Meiryo UI" panose="020B0604030504040204" pitchFamily="50" charset="-128"/>
                          <a:cs typeface="Meiryo UI" panose="020B0604030504040204" pitchFamily="50" charset="-128"/>
                        </a:rPr>
                        <a:t>H28</a:t>
                      </a:r>
                      <a:endParaRPr kumimoji="1" lang="ja-JP" altLang="en-US" sz="1600" dirty="0">
                        <a:latin typeface="Meiryo UI" panose="020B0604030504040204" pitchFamily="50" charset="-128"/>
                        <a:ea typeface="Meiryo UI" panose="020B0604030504040204" pitchFamily="50" charset="-128"/>
                        <a:cs typeface="Meiryo UI" panose="020B0604030504040204" pitchFamily="50" charset="-128"/>
                      </a:endParaRPr>
                    </a:p>
                  </a:txBody>
                  <a:tcPr marL="65314" marR="65314" marT="32657" marB="32657"/>
                </a:tc>
                <a:tc>
                  <a:txBody>
                    <a:bodyPr/>
                    <a:lstStyle/>
                    <a:p>
                      <a:pPr algn="r"/>
                      <a:r>
                        <a:rPr kumimoji="1" lang="en-US" altLang="ja-JP" sz="1600" dirty="0" smtClean="0">
                          <a:latin typeface="Meiryo UI" panose="020B0604030504040204" pitchFamily="50" charset="-128"/>
                          <a:ea typeface="Meiryo UI" panose="020B0604030504040204" pitchFamily="50" charset="-128"/>
                          <a:cs typeface="Meiryo UI" panose="020B0604030504040204" pitchFamily="50" charset="-128"/>
                        </a:rPr>
                        <a:t>2</a:t>
                      </a:r>
                      <a:r>
                        <a:rPr kumimoji="1" lang="ja-JP" altLang="en-US" sz="1600" dirty="0" smtClean="0">
                          <a:latin typeface="Meiryo UI" panose="020B0604030504040204" pitchFamily="50" charset="-128"/>
                          <a:ea typeface="Meiryo UI" panose="020B0604030504040204" pitchFamily="50" charset="-128"/>
                          <a:cs typeface="Meiryo UI" panose="020B0604030504040204" pitchFamily="50" charset="-128"/>
                        </a:rPr>
                        <a:t>棟</a:t>
                      </a:r>
                      <a:endParaRPr kumimoji="1" lang="ja-JP" altLang="en-US" sz="1600" dirty="0">
                        <a:latin typeface="Meiryo UI" panose="020B0604030504040204" pitchFamily="50" charset="-128"/>
                        <a:ea typeface="Meiryo UI" panose="020B0604030504040204" pitchFamily="50" charset="-128"/>
                        <a:cs typeface="Meiryo UI" panose="020B0604030504040204" pitchFamily="50" charset="-128"/>
                      </a:endParaRPr>
                    </a:p>
                  </a:txBody>
                  <a:tcPr marL="65314" marR="65314" marT="32657" marB="32657"/>
                </a:tc>
                <a:tc>
                  <a:txBody>
                    <a:bodyPr/>
                    <a:lstStyle/>
                    <a:p>
                      <a:pPr algn="r"/>
                      <a:r>
                        <a:rPr kumimoji="1" lang="en-US" altLang="ja-JP" sz="1600" dirty="0" smtClean="0">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1600" dirty="0" smtClean="0">
                          <a:latin typeface="Meiryo UI" panose="020B0604030504040204" pitchFamily="50" charset="-128"/>
                          <a:ea typeface="Meiryo UI" panose="020B0604030504040204" pitchFamily="50" charset="-128"/>
                          <a:cs typeface="Meiryo UI" panose="020B0604030504040204" pitchFamily="50" charset="-128"/>
                        </a:rPr>
                        <a:t>棟</a:t>
                      </a:r>
                      <a:endParaRPr kumimoji="1" lang="ja-JP" altLang="en-US" sz="1600" dirty="0">
                        <a:latin typeface="Meiryo UI" panose="020B0604030504040204" pitchFamily="50" charset="-128"/>
                        <a:ea typeface="Meiryo UI" panose="020B0604030504040204" pitchFamily="50" charset="-128"/>
                        <a:cs typeface="Meiryo UI" panose="020B0604030504040204" pitchFamily="50" charset="-128"/>
                      </a:endParaRPr>
                    </a:p>
                  </a:txBody>
                  <a:tcPr marL="65314" marR="65314" marT="32657" marB="32657"/>
                </a:tc>
                <a:extLst>
                  <a:ext uri="{0D108BD9-81ED-4DB2-BD59-A6C34878D82A}">
                    <a16:rowId xmlns:a16="http://schemas.microsoft.com/office/drawing/2014/main" val="10004"/>
                  </a:ext>
                </a:extLst>
              </a:tr>
              <a:tr h="283029">
                <a:tc>
                  <a:txBody>
                    <a:bodyPr/>
                    <a:lstStyle/>
                    <a:p>
                      <a:pPr algn="ctr"/>
                      <a:r>
                        <a:rPr kumimoji="1" lang="en-US" altLang="ja-JP" sz="1600" dirty="0" smtClean="0">
                          <a:latin typeface="Meiryo UI" panose="020B0604030504040204" pitchFamily="50" charset="-128"/>
                          <a:ea typeface="Meiryo UI" panose="020B0604030504040204" pitchFamily="50" charset="-128"/>
                          <a:cs typeface="Meiryo UI" panose="020B0604030504040204" pitchFamily="50" charset="-128"/>
                        </a:rPr>
                        <a:t>H29</a:t>
                      </a:r>
                      <a:endParaRPr kumimoji="1" lang="ja-JP" altLang="en-US" sz="1600" dirty="0">
                        <a:latin typeface="Meiryo UI" panose="020B0604030504040204" pitchFamily="50" charset="-128"/>
                        <a:ea typeface="Meiryo UI" panose="020B0604030504040204" pitchFamily="50" charset="-128"/>
                        <a:cs typeface="Meiryo UI" panose="020B0604030504040204" pitchFamily="50" charset="-128"/>
                      </a:endParaRPr>
                    </a:p>
                  </a:txBody>
                  <a:tcPr marL="65314" marR="65314" marT="32657" marB="32657"/>
                </a:tc>
                <a:tc>
                  <a:txBody>
                    <a:bodyPr/>
                    <a:lstStyle/>
                    <a:p>
                      <a:pPr algn="r"/>
                      <a:r>
                        <a:rPr kumimoji="1" lang="en-US" altLang="ja-JP" sz="1600" dirty="0" smtClean="0">
                          <a:latin typeface="Meiryo UI" panose="020B0604030504040204" pitchFamily="50" charset="-128"/>
                          <a:ea typeface="Meiryo UI" panose="020B0604030504040204" pitchFamily="50" charset="-128"/>
                          <a:cs typeface="Meiryo UI" panose="020B0604030504040204" pitchFamily="50" charset="-128"/>
                        </a:rPr>
                        <a:t>2</a:t>
                      </a:r>
                      <a:r>
                        <a:rPr kumimoji="1" lang="ja-JP" altLang="en-US" sz="1600" dirty="0" smtClean="0">
                          <a:latin typeface="Meiryo UI" panose="020B0604030504040204" pitchFamily="50" charset="-128"/>
                          <a:ea typeface="Meiryo UI" panose="020B0604030504040204" pitchFamily="50" charset="-128"/>
                          <a:cs typeface="Meiryo UI" panose="020B0604030504040204" pitchFamily="50" charset="-128"/>
                        </a:rPr>
                        <a:t>棟</a:t>
                      </a:r>
                      <a:endParaRPr kumimoji="1" lang="ja-JP" altLang="en-US" sz="1600" dirty="0">
                        <a:latin typeface="Meiryo UI" panose="020B0604030504040204" pitchFamily="50" charset="-128"/>
                        <a:ea typeface="Meiryo UI" panose="020B0604030504040204" pitchFamily="50" charset="-128"/>
                        <a:cs typeface="Meiryo UI" panose="020B0604030504040204" pitchFamily="50" charset="-128"/>
                      </a:endParaRPr>
                    </a:p>
                  </a:txBody>
                  <a:tcPr marL="65314" marR="65314" marT="32657" marB="32657"/>
                </a:tc>
                <a:tc>
                  <a:txBody>
                    <a:bodyPr/>
                    <a:lstStyle/>
                    <a:p>
                      <a:pPr algn="r"/>
                      <a:r>
                        <a:rPr kumimoji="1" lang="en-US" altLang="ja-JP" sz="1600" dirty="0" smtClean="0">
                          <a:latin typeface="Meiryo UI" panose="020B0604030504040204" pitchFamily="50" charset="-128"/>
                          <a:ea typeface="Meiryo UI" panose="020B0604030504040204" pitchFamily="50" charset="-128"/>
                          <a:cs typeface="Meiryo UI" panose="020B0604030504040204" pitchFamily="50" charset="-128"/>
                        </a:rPr>
                        <a:t>4</a:t>
                      </a:r>
                      <a:r>
                        <a:rPr kumimoji="1" lang="ja-JP" altLang="en-US" sz="1600" dirty="0" smtClean="0">
                          <a:latin typeface="Meiryo UI" panose="020B0604030504040204" pitchFamily="50" charset="-128"/>
                          <a:ea typeface="Meiryo UI" panose="020B0604030504040204" pitchFamily="50" charset="-128"/>
                          <a:cs typeface="Meiryo UI" panose="020B0604030504040204" pitchFamily="50" charset="-128"/>
                        </a:rPr>
                        <a:t>棟</a:t>
                      </a:r>
                      <a:endParaRPr kumimoji="1" lang="ja-JP" altLang="en-US" sz="1600" dirty="0">
                        <a:latin typeface="Meiryo UI" panose="020B0604030504040204" pitchFamily="50" charset="-128"/>
                        <a:ea typeface="Meiryo UI" panose="020B0604030504040204" pitchFamily="50" charset="-128"/>
                        <a:cs typeface="Meiryo UI" panose="020B0604030504040204" pitchFamily="50" charset="-128"/>
                      </a:endParaRPr>
                    </a:p>
                  </a:txBody>
                  <a:tcPr marL="65314" marR="65314" marT="32657" marB="32657"/>
                </a:tc>
                <a:extLst>
                  <a:ext uri="{0D108BD9-81ED-4DB2-BD59-A6C34878D82A}">
                    <a16:rowId xmlns:a16="http://schemas.microsoft.com/office/drawing/2014/main" val="10005"/>
                  </a:ext>
                </a:extLst>
              </a:tr>
              <a:tr h="283029">
                <a:tc>
                  <a:txBody>
                    <a:bodyPr/>
                    <a:lstStyle/>
                    <a:p>
                      <a:pPr algn="ctr"/>
                      <a:r>
                        <a:rPr kumimoji="1" lang="ja-JP" altLang="en-US" sz="1600" dirty="0" smtClean="0">
                          <a:latin typeface="Meiryo UI" panose="020B0604030504040204" pitchFamily="50" charset="-128"/>
                          <a:ea typeface="Meiryo UI" panose="020B0604030504040204" pitchFamily="50" charset="-128"/>
                          <a:cs typeface="Meiryo UI" panose="020B0604030504040204" pitchFamily="50" charset="-128"/>
                        </a:rPr>
                        <a:t>計</a:t>
                      </a:r>
                      <a:endParaRPr kumimoji="1" lang="ja-JP" altLang="en-US" sz="1600" dirty="0">
                        <a:latin typeface="Meiryo UI" panose="020B0604030504040204" pitchFamily="50" charset="-128"/>
                        <a:ea typeface="Meiryo UI" panose="020B0604030504040204" pitchFamily="50" charset="-128"/>
                        <a:cs typeface="Meiryo UI" panose="020B0604030504040204" pitchFamily="50" charset="-128"/>
                      </a:endParaRPr>
                    </a:p>
                  </a:txBody>
                  <a:tcPr marL="65314" marR="65314" marT="32657" marB="32657"/>
                </a:tc>
                <a:tc>
                  <a:txBody>
                    <a:bodyPr/>
                    <a:lstStyle/>
                    <a:p>
                      <a:pPr algn="r"/>
                      <a:r>
                        <a:rPr kumimoji="1" lang="en-US" altLang="ja-JP" sz="1600" dirty="0" smtClean="0">
                          <a:latin typeface="Meiryo UI" panose="020B0604030504040204" pitchFamily="50" charset="-128"/>
                          <a:ea typeface="Meiryo UI" panose="020B0604030504040204" pitchFamily="50" charset="-128"/>
                          <a:cs typeface="Meiryo UI" panose="020B0604030504040204" pitchFamily="50" charset="-128"/>
                        </a:rPr>
                        <a:t>5</a:t>
                      </a:r>
                      <a:r>
                        <a:rPr kumimoji="1" lang="ja-JP" altLang="en-US" sz="1600" dirty="0" smtClean="0">
                          <a:latin typeface="Meiryo UI" panose="020B0604030504040204" pitchFamily="50" charset="-128"/>
                          <a:ea typeface="Meiryo UI" panose="020B0604030504040204" pitchFamily="50" charset="-128"/>
                          <a:cs typeface="Meiryo UI" panose="020B0604030504040204" pitchFamily="50" charset="-128"/>
                        </a:rPr>
                        <a:t>棟</a:t>
                      </a:r>
                      <a:endParaRPr kumimoji="1" lang="ja-JP" altLang="en-US" sz="1600" dirty="0">
                        <a:latin typeface="Meiryo UI" panose="020B0604030504040204" pitchFamily="50" charset="-128"/>
                        <a:ea typeface="Meiryo UI" panose="020B0604030504040204" pitchFamily="50" charset="-128"/>
                        <a:cs typeface="Meiryo UI" panose="020B0604030504040204" pitchFamily="50" charset="-128"/>
                      </a:endParaRPr>
                    </a:p>
                  </a:txBody>
                  <a:tcPr marL="65314" marR="65314" marT="32657" marB="32657"/>
                </a:tc>
                <a:tc>
                  <a:txBody>
                    <a:bodyPr/>
                    <a:lstStyle/>
                    <a:p>
                      <a:pPr algn="r"/>
                      <a:r>
                        <a:rPr kumimoji="1" lang="en-US" altLang="ja-JP" sz="1600" dirty="0" smtClean="0">
                          <a:latin typeface="Meiryo UI" panose="020B0604030504040204" pitchFamily="50" charset="-128"/>
                          <a:ea typeface="Meiryo UI" panose="020B0604030504040204" pitchFamily="50" charset="-128"/>
                          <a:cs typeface="Meiryo UI" panose="020B0604030504040204" pitchFamily="50" charset="-128"/>
                        </a:rPr>
                        <a:t>7</a:t>
                      </a:r>
                      <a:r>
                        <a:rPr kumimoji="1" lang="ja-JP" altLang="en-US" sz="1600" dirty="0" smtClean="0">
                          <a:latin typeface="Meiryo UI" panose="020B0604030504040204" pitchFamily="50" charset="-128"/>
                          <a:ea typeface="Meiryo UI" panose="020B0604030504040204" pitchFamily="50" charset="-128"/>
                          <a:cs typeface="Meiryo UI" panose="020B0604030504040204" pitchFamily="50" charset="-128"/>
                        </a:rPr>
                        <a:t>棟</a:t>
                      </a:r>
                      <a:endParaRPr kumimoji="1" lang="ja-JP" altLang="en-US" sz="1600" dirty="0">
                        <a:latin typeface="Meiryo UI" panose="020B0604030504040204" pitchFamily="50" charset="-128"/>
                        <a:ea typeface="Meiryo UI" panose="020B0604030504040204" pitchFamily="50" charset="-128"/>
                        <a:cs typeface="Meiryo UI" panose="020B0604030504040204" pitchFamily="50" charset="-128"/>
                      </a:endParaRPr>
                    </a:p>
                  </a:txBody>
                  <a:tcPr marL="65314" marR="65314" marT="32657" marB="32657"/>
                </a:tc>
                <a:extLst>
                  <a:ext uri="{0D108BD9-81ED-4DB2-BD59-A6C34878D82A}">
                    <a16:rowId xmlns:a16="http://schemas.microsoft.com/office/drawing/2014/main" val="10006"/>
                  </a:ext>
                </a:extLst>
              </a:tr>
            </a:tbl>
          </a:graphicData>
        </a:graphic>
      </p:graphicFrame>
      <p:sp>
        <p:nvSpPr>
          <p:cNvPr id="14" name="テキスト ボックス 13"/>
          <p:cNvSpPr txBox="1"/>
          <p:nvPr/>
        </p:nvSpPr>
        <p:spPr>
          <a:xfrm>
            <a:off x="6168887" y="2461928"/>
            <a:ext cx="2101933"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lIns="72000" tIns="72000" rIns="72000" bIns="72000" anchor="ctr"/>
          <a:lstStyle>
            <a:defPPr>
              <a:defRPr lang="ja-JP"/>
            </a:defPPr>
            <a:lvl1pPr marL="287338" indent="-287338" eaLnBrk="1" hangingPunct="1">
              <a:buFontTx/>
              <a:buNone/>
              <a:defRPr sz="1600" b="1">
                <a:solidFill>
                  <a:srgbClr val="000000"/>
                </a:solidFill>
                <a:latin typeface="Meiryo UI" pitchFamily="50" charset="-128"/>
                <a:ea typeface="Meiryo UI" pitchFamily="50" charset="-128"/>
                <a:cs typeface="Meiryo UI" pitchFamily="50" charset="-128"/>
              </a:defRPr>
            </a:lvl1pPr>
            <a:lvl2pPr marL="741363" indent="-284163" eaLnBrk="0" hangingPunct="0">
              <a:spcBef>
                <a:spcPct val="20000"/>
              </a:spcBef>
              <a:buChar char="–"/>
              <a:defRPr sz="2800">
                <a:ea typeface="ＭＳ Ｐゴシック" charset="-128"/>
              </a:defRPr>
            </a:lvl2pPr>
            <a:lvl3pPr marL="1141413" indent="-227013" eaLnBrk="0" hangingPunct="0">
              <a:spcBef>
                <a:spcPct val="20000"/>
              </a:spcBef>
              <a:buChar char="•"/>
              <a:defRPr sz="2400">
                <a:ea typeface="ＭＳ Ｐゴシック" charset="-128"/>
              </a:defRPr>
            </a:lvl3pPr>
            <a:lvl4pPr marL="1598613" indent="-227013" eaLnBrk="0" hangingPunct="0">
              <a:spcBef>
                <a:spcPct val="20000"/>
              </a:spcBef>
              <a:buChar char="–"/>
              <a:defRPr sz="2000">
                <a:ea typeface="ＭＳ Ｐゴシック" charset="-128"/>
              </a:defRPr>
            </a:lvl4pPr>
            <a:lvl5pPr marL="2055813" indent="-227013" eaLnBrk="0" hangingPunct="0">
              <a:spcBef>
                <a:spcPct val="20000"/>
              </a:spcBef>
              <a:buChar char="»"/>
              <a:defRPr sz="2000">
                <a:ea typeface="ＭＳ Ｐゴシック" charset="-128"/>
              </a:defRPr>
            </a:lvl5pPr>
            <a:lvl6pPr marL="2513013" indent="-227013" eaLnBrk="0" fontAlgn="base" hangingPunct="0">
              <a:spcBef>
                <a:spcPct val="20000"/>
              </a:spcBef>
              <a:spcAft>
                <a:spcPct val="0"/>
              </a:spcAft>
              <a:buChar char="»"/>
              <a:defRPr sz="2000">
                <a:ea typeface="ＭＳ Ｐゴシック" charset="-128"/>
              </a:defRPr>
            </a:lvl6pPr>
            <a:lvl7pPr marL="2970213" indent="-227013" eaLnBrk="0" fontAlgn="base" hangingPunct="0">
              <a:spcBef>
                <a:spcPct val="20000"/>
              </a:spcBef>
              <a:spcAft>
                <a:spcPct val="0"/>
              </a:spcAft>
              <a:buChar char="»"/>
              <a:defRPr sz="2000">
                <a:ea typeface="ＭＳ Ｐゴシック" charset="-128"/>
              </a:defRPr>
            </a:lvl7pPr>
            <a:lvl8pPr marL="3427413" indent="-227013" eaLnBrk="0" fontAlgn="base" hangingPunct="0">
              <a:spcBef>
                <a:spcPct val="20000"/>
              </a:spcBef>
              <a:spcAft>
                <a:spcPct val="0"/>
              </a:spcAft>
              <a:buChar char="»"/>
              <a:defRPr sz="2000">
                <a:ea typeface="ＭＳ Ｐゴシック" charset="-128"/>
              </a:defRPr>
            </a:lvl8pPr>
            <a:lvl9pPr marL="3884613" indent="-227013" eaLnBrk="0" fontAlgn="base" hangingPunct="0">
              <a:spcBef>
                <a:spcPct val="20000"/>
              </a:spcBef>
              <a:spcAft>
                <a:spcPct val="0"/>
              </a:spcAft>
              <a:buChar char="»"/>
              <a:defRPr sz="2000">
                <a:ea typeface="ＭＳ Ｐゴシック" charset="-128"/>
              </a:defRPr>
            </a:lvl9pPr>
          </a:lstStyle>
          <a:p>
            <a:r>
              <a:rPr lang="ja-JP" altLang="en-US" dirty="0"/>
              <a:t>◆補助実績</a:t>
            </a:r>
          </a:p>
        </p:txBody>
      </p:sp>
      <p:sp>
        <p:nvSpPr>
          <p:cNvPr id="15" name="テキスト ボックス 2"/>
          <p:cNvSpPr txBox="1">
            <a:spLocks noChangeArrowheads="1"/>
          </p:cNvSpPr>
          <p:nvPr/>
        </p:nvSpPr>
        <p:spPr bwMode="auto">
          <a:xfrm>
            <a:off x="141288" y="2461928"/>
            <a:ext cx="1830015" cy="3311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lIns="72000" tIns="72000" rIns="72000" bIns="72000" anchor="ctr"/>
          <a:lstStyle>
            <a:lvl1pPr marL="287338" indent="-287338" eaLnBrk="0" hangingPunct="0">
              <a:spcBef>
                <a:spcPct val="20000"/>
              </a:spcBef>
              <a:buChar char="•"/>
              <a:defRPr kumimoji="1" sz="3200">
                <a:solidFill>
                  <a:schemeClr val="tx1"/>
                </a:solidFill>
                <a:latin typeface="Arial" charset="0"/>
                <a:ea typeface="ＭＳ Ｐゴシック" charset="-128"/>
              </a:defRPr>
            </a:lvl1pPr>
            <a:lvl2pPr marL="741363" indent="-284163" eaLnBrk="0" hangingPunct="0">
              <a:spcBef>
                <a:spcPct val="20000"/>
              </a:spcBef>
              <a:buChar char="–"/>
              <a:defRPr kumimoji="1" sz="2800">
                <a:solidFill>
                  <a:schemeClr val="tx1"/>
                </a:solidFill>
                <a:latin typeface="Arial" charset="0"/>
                <a:ea typeface="ＭＳ Ｐゴシック" charset="-128"/>
              </a:defRPr>
            </a:lvl2pPr>
            <a:lvl3pPr marL="1141413" indent="-227013" eaLnBrk="0" hangingPunct="0">
              <a:spcBef>
                <a:spcPct val="20000"/>
              </a:spcBef>
              <a:buChar char="•"/>
              <a:defRPr kumimoji="1" sz="2400">
                <a:solidFill>
                  <a:schemeClr val="tx1"/>
                </a:solidFill>
                <a:latin typeface="Arial" charset="0"/>
                <a:ea typeface="ＭＳ Ｐゴシック" charset="-128"/>
              </a:defRPr>
            </a:lvl3pPr>
            <a:lvl4pPr marL="1598613" indent="-227013" eaLnBrk="0" hangingPunct="0">
              <a:spcBef>
                <a:spcPct val="20000"/>
              </a:spcBef>
              <a:buChar char="–"/>
              <a:defRPr kumimoji="1" sz="2000">
                <a:solidFill>
                  <a:schemeClr val="tx1"/>
                </a:solidFill>
                <a:latin typeface="Arial" charset="0"/>
                <a:ea typeface="ＭＳ Ｐゴシック" charset="-128"/>
              </a:defRPr>
            </a:lvl4pPr>
            <a:lvl5pPr marL="2055813" indent="-227013" eaLnBrk="0" hangingPunct="0">
              <a:spcBef>
                <a:spcPct val="20000"/>
              </a:spcBef>
              <a:buChar char="»"/>
              <a:defRPr kumimoji="1" sz="2000">
                <a:solidFill>
                  <a:schemeClr val="tx1"/>
                </a:solidFill>
                <a:latin typeface="Arial" charset="0"/>
                <a:ea typeface="ＭＳ Ｐゴシック" charset="-128"/>
              </a:defRPr>
            </a:lvl5pPr>
            <a:lvl6pPr marL="2513013" indent="-227013"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0213" indent="-227013"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7413" indent="-227013"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4613" indent="-227013"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0"/>
              </a:spcBef>
              <a:buFontTx/>
              <a:buNone/>
            </a:pPr>
            <a:r>
              <a:rPr lang="ja-JP" altLang="en-US" sz="1600" b="1" dirty="0" smtClean="0">
                <a:solidFill>
                  <a:srgbClr val="000000"/>
                </a:solidFill>
                <a:latin typeface="Meiryo UI" pitchFamily="50" charset="-128"/>
                <a:ea typeface="Meiryo UI" pitchFamily="50" charset="-128"/>
                <a:cs typeface="Meiryo UI" pitchFamily="50" charset="-128"/>
              </a:rPr>
              <a:t>◆ 負担割合</a:t>
            </a:r>
            <a:endParaRPr lang="ja-JP" altLang="en-US" sz="1600" b="1" dirty="0" smtClean="0">
              <a:solidFill>
                <a:srgbClr val="FF0000"/>
              </a:solidFill>
            </a:endParaRPr>
          </a:p>
        </p:txBody>
      </p:sp>
      <p:sp>
        <p:nvSpPr>
          <p:cNvPr id="16" name="テキスト ボックス 2"/>
          <p:cNvSpPr txBox="1">
            <a:spLocks noChangeArrowheads="1"/>
          </p:cNvSpPr>
          <p:nvPr/>
        </p:nvSpPr>
        <p:spPr bwMode="auto">
          <a:xfrm>
            <a:off x="141289" y="1011292"/>
            <a:ext cx="1830015" cy="3311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lIns="72000" tIns="72000" rIns="72000" bIns="72000" anchor="ctr"/>
          <a:lstStyle>
            <a:lvl1pPr marL="287338" indent="-287338" eaLnBrk="0" hangingPunct="0">
              <a:spcBef>
                <a:spcPct val="20000"/>
              </a:spcBef>
              <a:buChar char="•"/>
              <a:defRPr kumimoji="1" sz="3200">
                <a:solidFill>
                  <a:schemeClr val="tx1"/>
                </a:solidFill>
                <a:latin typeface="Arial" charset="0"/>
                <a:ea typeface="ＭＳ Ｐゴシック" charset="-128"/>
              </a:defRPr>
            </a:lvl1pPr>
            <a:lvl2pPr marL="741363" indent="-284163" eaLnBrk="0" hangingPunct="0">
              <a:spcBef>
                <a:spcPct val="20000"/>
              </a:spcBef>
              <a:buChar char="–"/>
              <a:defRPr kumimoji="1" sz="2800">
                <a:solidFill>
                  <a:schemeClr val="tx1"/>
                </a:solidFill>
                <a:latin typeface="Arial" charset="0"/>
                <a:ea typeface="ＭＳ Ｐゴシック" charset="-128"/>
              </a:defRPr>
            </a:lvl2pPr>
            <a:lvl3pPr marL="1141413" indent="-227013" eaLnBrk="0" hangingPunct="0">
              <a:spcBef>
                <a:spcPct val="20000"/>
              </a:spcBef>
              <a:buChar char="•"/>
              <a:defRPr kumimoji="1" sz="2400">
                <a:solidFill>
                  <a:schemeClr val="tx1"/>
                </a:solidFill>
                <a:latin typeface="Arial" charset="0"/>
                <a:ea typeface="ＭＳ Ｐゴシック" charset="-128"/>
              </a:defRPr>
            </a:lvl3pPr>
            <a:lvl4pPr marL="1598613" indent="-227013" eaLnBrk="0" hangingPunct="0">
              <a:spcBef>
                <a:spcPct val="20000"/>
              </a:spcBef>
              <a:buChar char="–"/>
              <a:defRPr kumimoji="1" sz="2000">
                <a:solidFill>
                  <a:schemeClr val="tx1"/>
                </a:solidFill>
                <a:latin typeface="Arial" charset="0"/>
                <a:ea typeface="ＭＳ Ｐゴシック" charset="-128"/>
              </a:defRPr>
            </a:lvl4pPr>
            <a:lvl5pPr marL="2055813" indent="-227013" eaLnBrk="0" hangingPunct="0">
              <a:spcBef>
                <a:spcPct val="20000"/>
              </a:spcBef>
              <a:buChar char="»"/>
              <a:defRPr kumimoji="1" sz="2000">
                <a:solidFill>
                  <a:schemeClr val="tx1"/>
                </a:solidFill>
                <a:latin typeface="Arial" charset="0"/>
                <a:ea typeface="ＭＳ Ｐゴシック" charset="-128"/>
              </a:defRPr>
            </a:lvl5pPr>
            <a:lvl6pPr marL="2513013" indent="-227013"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0213" indent="-227013"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7413" indent="-227013"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4613" indent="-227013"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0"/>
              </a:spcBef>
              <a:buFontTx/>
              <a:buNone/>
            </a:pPr>
            <a:r>
              <a:rPr lang="ja-JP" altLang="en-US" sz="1600" b="1" dirty="0" smtClean="0">
                <a:solidFill>
                  <a:srgbClr val="000000"/>
                </a:solidFill>
                <a:latin typeface="Meiryo UI" pitchFamily="50" charset="-128"/>
                <a:ea typeface="Meiryo UI" pitchFamily="50" charset="-128"/>
                <a:cs typeface="Meiryo UI" pitchFamily="50" charset="-128"/>
              </a:rPr>
              <a:t>◆ 事業目的</a:t>
            </a:r>
            <a:endParaRPr lang="ja-JP" altLang="en-US" sz="1600" b="1" dirty="0" smtClean="0">
              <a:solidFill>
                <a:srgbClr val="FF0000"/>
              </a:solidFill>
            </a:endParaRPr>
          </a:p>
        </p:txBody>
      </p:sp>
    </p:spTree>
    <p:extLst>
      <p:ext uri="{BB962C8B-B14F-4D97-AF65-F5344CB8AC3E}">
        <p14:creationId xmlns:p14="http://schemas.microsoft.com/office/powerpoint/2010/main" val="257936402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pPr>
              <a:defRPr/>
            </a:pPr>
            <a:fld id="{718826F6-B698-4C1A-BEC1-9CA6F605F335}" type="slidenum">
              <a:rPr lang="en-US" altLang="ja-JP" smtClean="0"/>
              <a:pPr>
                <a:defRPr/>
              </a:pPr>
              <a:t>8</a:t>
            </a:fld>
            <a:endParaRPr lang="en-US" altLang="ja-JP"/>
          </a:p>
        </p:txBody>
      </p:sp>
      <p:sp>
        <p:nvSpPr>
          <p:cNvPr id="5" name="タイトル 1"/>
          <p:cNvSpPr>
            <a:spLocks noGrp="1"/>
          </p:cNvSpPr>
          <p:nvPr>
            <p:ph type="title"/>
          </p:nvPr>
        </p:nvSpPr>
        <p:spPr>
          <a:xfrm>
            <a:off x="0" y="304800"/>
            <a:ext cx="7594600" cy="404813"/>
          </a:xfrm>
        </p:spPr>
        <p:txBody>
          <a:bodyPr/>
          <a:lstStyle/>
          <a:p>
            <a:r>
              <a:rPr lang="ja-JP" altLang="en-US" dirty="0" smtClean="0"/>
              <a:t>２</a:t>
            </a:r>
            <a:r>
              <a:rPr kumimoji="1" lang="ja-JP" altLang="en-US" dirty="0" smtClean="0"/>
              <a:t>－３．税制優遇措置</a:t>
            </a:r>
            <a:r>
              <a:rPr kumimoji="1" lang="en-US" altLang="ja-JP" dirty="0" smtClean="0"/>
              <a:t>(1)</a:t>
            </a:r>
            <a:endParaRPr kumimoji="1" lang="ja-JP" altLang="en-US" dirty="0"/>
          </a:p>
        </p:txBody>
      </p:sp>
      <p:sp>
        <p:nvSpPr>
          <p:cNvPr id="6" name="Text Box 1233"/>
          <p:cNvSpPr txBox="1">
            <a:spLocks noChangeArrowheads="1"/>
          </p:cNvSpPr>
          <p:nvPr/>
        </p:nvSpPr>
        <p:spPr bwMode="auto">
          <a:xfrm>
            <a:off x="192550" y="1019307"/>
            <a:ext cx="4842587" cy="362403"/>
          </a:xfrm>
          <a:prstGeom prst="rect">
            <a:avLst/>
          </a:prstGeom>
          <a:solidFill>
            <a:srgbClr val="E46C0A"/>
          </a:solidFill>
          <a:ln w="9525" cap="flat" cmpd="sng" algn="ctr">
            <a:noFill/>
            <a:prstDash val="solid"/>
            <a:headEnd/>
            <a:tailEnd/>
          </a:ln>
          <a:effectLst>
            <a:outerShdw blurRad="40000" dist="23000" dir="5400000" rotWithShape="0">
              <a:srgbClr val="000000">
                <a:alpha val="35000"/>
              </a:srgbClr>
            </a:outerShdw>
          </a:effectLst>
        </p:spPr>
        <p:txBody>
          <a:bodyPr wrap="square" lIns="84579" tIns="42289" rIns="84579" bIns="42289">
            <a:spAutoFit/>
          </a:bodyPr>
          <a:lstStyle/>
          <a:p>
            <a:pPr defTabSz="823170" fontAlgn="auto">
              <a:spcBef>
                <a:spcPct val="50000"/>
              </a:spcBef>
              <a:spcAft>
                <a:spcPts val="0"/>
              </a:spcAft>
              <a:defRPr/>
            </a:pPr>
            <a:r>
              <a:rPr lang="ja-JP" altLang="en-US" dirty="0" smtClean="0">
                <a:solidFill>
                  <a:schemeClr val="bg1"/>
                </a:solidFill>
                <a:latin typeface="HGP創英角ｺﾞｼｯｸUB" panose="020B0900000000000000" pitchFamily="50" charset="-128"/>
                <a:ea typeface="HGP創英角ｺﾞｼｯｸUB" panose="020B0900000000000000" pitchFamily="50" charset="-128"/>
              </a:rPr>
              <a:t>固定資産税の軽減措置（既存住宅の耐震改修）</a:t>
            </a:r>
            <a:endParaRPr lang="ja-JP" altLang="en-US" dirty="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7" name="テキスト ボックス 6"/>
          <p:cNvSpPr txBox="1"/>
          <p:nvPr/>
        </p:nvSpPr>
        <p:spPr>
          <a:xfrm>
            <a:off x="361507" y="1449214"/>
            <a:ext cx="7985051" cy="338554"/>
          </a:xfrm>
          <a:prstGeom prst="rect">
            <a:avLst/>
          </a:prstGeom>
          <a:noFill/>
        </p:spPr>
        <p:txBody>
          <a:bodyPr wrap="square" rtlCol="0">
            <a:spAutoFit/>
          </a:bodyPr>
          <a:lstStyle/>
          <a:p>
            <a:r>
              <a:rPr kumimoji="1" lang="ja-JP" altLang="en-US" sz="1600" dirty="0" smtClean="0">
                <a:latin typeface="Meiryo UI" panose="020B0604030504040204" pitchFamily="50" charset="-128"/>
                <a:ea typeface="Meiryo UI" panose="020B0604030504040204" pitchFamily="50" charset="-128"/>
                <a:cs typeface="Meiryo UI" panose="020B0604030504040204" pitchFamily="50" charset="-128"/>
              </a:rPr>
              <a:t>対象</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600" dirty="0" smtClean="0">
                <a:latin typeface="Meiryo UI" panose="020B0604030504040204" pitchFamily="50" charset="-128"/>
                <a:ea typeface="Meiryo UI" panose="020B0604030504040204" pitchFamily="50" charset="-128"/>
                <a:cs typeface="Meiryo UI" panose="020B0604030504040204" pitchFamily="50" charset="-128"/>
              </a:rPr>
              <a:t>耐震改修が行われた住宅</a:t>
            </a:r>
            <a:endParaRPr lang="en-US" altLang="ja-JP" sz="1600"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8" name="テキスト ボックス 7"/>
          <p:cNvSpPr txBox="1"/>
          <p:nvPr/>
        </p:nvSpPr>
        <p:spPr>
          <a:xfrm>
            <a:off x="363779" y="1724446"/>
            <a:ext cx="7985051" cy="830997"/>
          </a:xfrm>
          <a:prstGeom prst="rect">
            <a:avLst/>
          </a:prstGeom>
          <a:noFill/>
        </p:spPr>
        <p:txBody>
          <a:bodyPr wrap="square" rtlCol="0">
            <a:spAutoFit/>
          </a:bodyPr>
          <a:lstStyle/>
          <a:p>
            <a:r>
              <a:rPr kumimoji="1" lang="ja-JP" altLang="en-US" sz="1600" dirty="0" smtClean="0">
                <a:latin typeface="Meiryo UI" panose="020B0604030504040204" pitchFamily="50" charset="-128"/>
                <a:ea typeface="Meiryo UI" panose="020B0604030504040204" pitchFamily="50" charset="-128"/>
                <a:cs typeface="Meiryo UI" panose="020B0604030504040204" pitchFamily="50" charset="-128"/>
              </a:rPr>
              <a:t>内容　　　・ 耐震改修が行われた翌年度</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分</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の税額を</a:t>
            </a:r>
            <a:r>
              <a:rPr kumimoji="1" lang="ja-JP" altLang="en-US" sz="1600" dirty="0" smtClean="0">
                <a:latin typeface="Meiryo UI" panose="020B0604030504040204" pitchFamily="50" charset="-128"/>
                <a:ea typeface="Meiryo UI" panose="020B0604030504040204" pitchFamily="50" charset="-128"/>
                <a:cs typeface="Meiryo UI" panose="020B0604030504040204" pitchFamily="50" charset="-128"/>
              </a:rPr>
              <a:t>１／２に減額</a:t>
            </a:r>
            <a:endParaRPr kumimoji="1" lang="en-US" altLang="ja-JP" sz="16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　　　　　　　 ・ 通行障害既存不適格建築物については</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翌年度から２年間、税額</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を１／２</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に</a:t>
            </a:r>
            <a:endParaRPr lang="en-US" altLang="ja-JP" sz="16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　　　　　　　　減額（１戸当り</a:t>
            </a:r>
            <a:r>
              <a:rPr lang="en-US" altLang="ja-JP" sz="1600" dirty="0" smtClean="0">
                <a:latin typeface="Meiryo UI" panose="020B0604030504040204" pitchFamily="50" charset="-128"/>
                <a:ea typeface="Meiryo UI" panose="020B0604030504040204" pitchFamily="50" charset="-128"/>
                <a:cs typeface="Meiryo UI" panose="020B0604030504040204" pitchFamily="50" charset="-128"/>
              </a:rPr>
              <a:t>120</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㎡相当分までに限る）</a:t>
            </a:r>
            <a:endParaRPr lang="ja-JP" altLang="en-US" sz="16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テキスト ボックス 8"/>
          <p:cNvSpPr txBox="1"/>
          <p:nvPr/>
        </p:nvSpPr>
        <p:spPr>
          <a:xfrm>
            <a:off x="352403" y="2491006"/>
            <a:ext cx="7985051" cy="338554"/>
          </a:xfrm>
          <a:prstGeom prst="rect">
            <a:avLst/>
          </a:prstGeom>
          <a:noFill/>
        </p:spPr>
        <p:txBody>
          <a:bodyPr wrap="square" rtlCol="0">
            <a:spAutoFit/>
          </a:bodyPr>
          <a:lstStyle/>
          <a:p>
            <a:r>
              <a:rPr kumimoji="1" lang="ja-JP" altLang="en-US" sz="1600" dirty="0" smtClean="0">
                <a:latin typeface="Meiryo UI" panose="020B0604030504040204" pitchFamily="50" charset="-128"/>
                <a:ea typeface="Meiryo UI" panose="020B0604030504040204" pitchFamily="50" charset="-128"/>
                <a:cs typeface="Meiryo UI" panose="020B0604030504040204" pitchFamily="50" charset="-128"/>
              </a:rPr>
              <a:t>適用期限　 平成</a:t>
            </a:r>
            <a:r>
              <a:rPr kumimoji="1" lang="en-US" altLang="ja-JP" sz="1600" dirty="0" smtClean="0">
                <a:latin typeface="Meiryo UI" panose="020B0604030504040204" pitchFamily="50" charset="-128"/>
                <a:ea typeface="Meiryo UI" panose="020B0604030504040204" pitchFamily="50" charset="-128"/>
                <a:cs typeface="Meiryo UI" panose="020B0604030504040204" pitchFamily="50" charset="-128"/>
              </a:rPr>
              <a:t>32</a:t>
            </a:r>
            <a:r>
              <a:rPr kumimoji="1" lang="ja-JP" altLang="en-US" sz="1600" dirty="0" smtClean="0">
                <a:latin typeface="Meiryo UI" panose="020B0604030504040204" pitchFamily="50" charset="-128"/>
                <a:ea typeface="Meiryo UI" panose="020B0604030504040204" pitchFamily="50" charset="-128"/>
                <a:cs typeface="Meiryo UI" panose="020B0604030504040204" pitchFamily="50" charset="-128"/>
              </a:rPr>
              <a:t>年</a:t>
            </a:r>
            <a:r>
              <a:rPr kumimoji="1" lang="en-US" altLang="ja-JP" sz="1600" dirty="0" smtClean="0">
                <a:latin typeface="Meiryo UI" panose="020B0604030504040204" pitchFamily="50" charset="-128"/>
                <a:ea typeface="Meiryo UI" panose="020B0604030504040204" pitchFamily="50" charset="-128"/>
                <a:cs typeface="Meiryo UI" panose="020B0604030504040204" pitchFamily="50" charset="-128"/>
              </a:rPr>
              <a:t>3</a:t>
            </a:r>
            <a:r>
              <a:rPr kumimoji="1" lang="ja-JP" altLang="en-US" sz="1600" dirty="0" smtClean="0">
                <a:latin typeface="Meiryo UI" panose="020B0604030504040204" pitchFamily="50" charset="-128"/>
                <a:ea typeface="Meiryo UI" panose="020B0604030504040204" pitchFamily="50" charset="-128"/>
                <a:cs typeface="Meiryo UI" panose="020B0604030504040204" pitchFamily="50" charset="-128"/>
              </a:rPr>
              <a:t>月</a:t>
            </a:r>
            <a:r>
              <a:rPr kumimoji="1" lang="en-US" altLang="ja-JP" sz="1600" dirty="0" smtClean="0">
                <a:latin typeface="Meiryo UI" panose="020B0604030504040204" pitchFamily="50" charset="-128"/>
                <a:ea typeface="Meiryo UI" panose="020B0604030504040204" pitchFamily="50" charset="-128"/>
                <a:cs typeface="Meiryo UI" panose="020B0604030504040204" pitchFamily="50" charset="-128"/>
              </a:rPr>
              <a:t>31</a:t>
            </a:r>
            <a:r>
              <a:rPr kumimoji="1" lang="ja-JP" altLang="en-US" sz="1600" dirty="0" smtClean="0">
                <a:latin typeface="Meiryo UI" panose="020B0604030504040204" pitchFamily="50" charset="-128"/>
                <a:ea typeface="Meiryo UI" panose="020B0604030504040204" pitchFamily="50" charset="-128"/>
                <a:cs typeface="Meiryo UI" panose="020B0604030504040204" pitchFamily="50" charset="-128"/>
              </a:rPr>
              <a:t>日</a:t>
            </a:r>
            <a:endParaRPr kumimoji="1" lang="en-US" altLang="ja-JP" sz="1600"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Text Box 1233"/>
          <p:cNvSpPr txBox="1">
            <a:spLocks noChangeArrowheads="1"/>
          </p:cNvSpPr>
          <p:nvPr/>
        </p:nvSpPr>
        <p:spPr bwMode="auto">
          <a:xfrm>
            <a:off x="192551" y="2918614"/>
            <a:ext cx="6362628" cy="362403"/>
          </a:xfrm>
          <a:prstGeom prst="rect">
            <a:avLst/>
          </a:prstGeom>
          <a:solidFill>
            <a:srgbClr val="E46C0A"/>
          </a:solidFill>
          <a:ln w="9525" cap="flat" cmpd="sng" algn="ctr">
            <a:noFill/>
            <a:prstDash val="solid"/>
            <a:headEnd/>
            <a:tailEnd/>
          </a:ln>
          <a:effectLst>
            <a:outerShdw blurRad="40000" dist="23000" dir="5400000" rotWithShape="0">
              <a:srgbClr val="000000">
                <a:alpha val="35000"/>
              </a:srgbClr>
            </a:outerShdw>
          </a:effectLst>
        </p:spPr>
        <p:txBody>
          <a:bodyPr wrap="square" lIns="84579" tIns="42289" rIns="84579" bIns="42289">
            <a:spAutoFit/>
          </a:bodyPr>
          <a:lstStyle/>
          <a:p>
            <a:pPr defTabSz="823170" fontAlgn="auto">
              <a:spcBef>
                <a:spcPct val="50000"/>
              </a:spcBef>
              <a:spcAft>
                <a:spcPts val="0"/>
              </a:spcAft>
              <a:defRPr/>
            </a:pPr>
            <a:r>
              <a:rPr lang="ja-JP" altLang="en-US" dirty="0" smtClean="0">
                <a:solidFill>
                  <a:schemeClr val="bg1"/>
                </a:solidFill>
                <a:latin typeface="HGP創英角ｺﾞｼｯｸUB" panose="020B0900000000000000" pitchFamily="50" charset="-128"/>
                <a:ea typeface="HGP創英角ｺﾞｼｯｸUB" panose="020B0900000000000000" pitchFamily="50" charset="-128"/>
              </a:rPr>
              <a:t>固定資産税の軽減措置（耐震診断義務化建築物）</a:t>
            </a:r>
            <a:endParaRPr lang="ja-JP" altLang="en-US" dirty="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11" name="テキスト ボックス 10"/>
          <p:cNvSpPr txBox="1"/>
          <p:nvPr/>
        </p:nvSpPr>
        <p:spPr>
          <a:xfrm>
            <a:off x="350332" y="3290956"/>
            <a:ext cx="8671039" cy="338554"/>
          </a:xfrm>
          <a:prstGeom prst="rect">
            <a:avLst/>
          </a:prstGeom>
          <a:noFill/>
        </p:spPr>
        <p:txBody>
          <a:bodyPr wrap="square" rtlCol="0">
            <a:spAutoFit/>
          </a:bodyPr>
          <a:lstStyle/>
          <a:p>
            <a:r>
              <a:rPr kumimoji="1" lang="ja-JP" altLang="en-US" sz="1600" dirty="0" smtClean="0">
                <a:latin typeface="Meiryo UI" panose="020B0604030504040204" pitchFamily="50" charset="-128"/>
                <a:ea typeface="Meiryo UI" panose="020B0604030504040204" pitchFamily="50" charset="-128"/>
                <a:cs typeface="Meiryo UI" panose="020B0604030504040204" pitchFamily="50" charset="-128"/>
              </a:rPr>
              <a:t>対象</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　</a:t>
            </a:r>
            <a:r>
              <a:rPr lang="zh-TW" altLang="en-US" sz="1600" dirty="0">
                <a:latin typeface="Meiryo UI" panose="020B0604030504040204" pitchFamily="50" charset="-128"/>
                <a:ea typeface="Meiryo UI" panose="020B0604030504040204" pitchFamily="50" charset="-128"/>
                <a:cs typeface="Meiryo UI" panose="020B0604030504040204" pitchFamily="50" charset="-128"/>
              </a:rPr>
              <a:t>大規模建築物、広域緊急交通路沿道建築物</a:t>
            </a:r>
            <a:endParaRPr lang="en-US" altLang="ja-JP" sz="1600"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テキスト ボックス 11"/>
          <p:cNvSpPr txBox="1"/>
          <p:nvPr/>
        </p:nvSpPr>
        <p:spPr>
          <a:xfrm>
            <a:off x="352403" y="3566188"/>
            <a:ext cx="8354868" cy="584775"/>
          </a:xfrm>
          <a:prstGeom prst="rect">
            <a:avLst/>
          </a:prstGeom>
          <a:noFill/>
        </p:spPr>
        <p:txBody>
          <a:bodyPr wrap="square" rtlCol="0">
            <a:spAutoFit/>
          </a:bodyPr>
          <a:lstStyle/>
          <a:p>
            <a:r>
              <a:rPr kumimoji="1" lang="ja-JP" altLang="en-US" sz="1600" dirty="0" smtClean="0">
                <a:latin typeface="Meiryo UI" panose="020B0604030504040204" pitchFamily="50" charset="-128"/>
                <a:ea typeface="Meiryo UI" panose="020B0604030504040204" pitchFamily="50" charset="-128"/>
                <a:cs typeface="Meiryo UI" panose="020B0604030504040204" pitchFamily="50" charset="-128"/>
              </a:rPr>
              <a:t>内容　　　　政府の補助を受けて耐震改修を行った</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翌年度から２年間</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税額を１／２に</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減額</a:t>
            </a:r>
            <a:endParaRPr lang="en-US" altLang="ja-JP" sz="16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　　　　　　　　 ただし、耐震改修工事費の</a:t>
            </a:r>
            <a:r>
              <a:rPr lang="en-US" altLang="ja-JP" sz="1600" dirty="0" smtClean="0">
                <a:latin typeface="Meiryo UI" panose="020B0604030504040204" pitchFamily="50" charset="-128"/>
                <a:ea typeface="Meiryo UI" panose="020B0604030504040204" pitchFamily="50" charset="-128"/>
                <a:cs typeface="Meiryo UI" panose="020B0604030504040204" pitchFamily="50" charset="-128"/>
              </a:rPr>
              <a:t>2.5%</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を限度</a:t>
            </a:r>
            <a:endParaRPr lang="ja-JP" altLang="en-US" sz="16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3" name="テキスト ボックス 12"/>
          <p:cNvSpPr txBox="1"/>
          <p:nvPr/>
        </p:nvSpPr>
        <p:spPr>
          <a:xfrm>
            <a:off x="354675" y="4068802"/>
            <a:ext cx="7985051" cy="338554"/>
          </a:xfrm>
          <a:prstGeom prst="rect">
            <a:avLst/>
          </a:prstGeom>
          <a:noFill/>
        </p:spPr>
        <p:txBody>
          <a:bodyPr wrap="square" rtlCol="0">
            <a:spAutoFit/>
          </a:bodyPr>
          <a:lstStyle/>
          <a:p>
            <a:r>
              <a:rPr kumimoji="1" lang="ja-JP" altLang="en-US" sz="1600" dirty="0" smtClean="0">
                <a:latin typeface="Meiryo UI" panose="020B0604030504040204" pitchFamily="50" charset="-128"/>
                <a:ea typeface="Meiryo UI" panose="020B0604030504040204" pitchFamily="50" charset="-128"/>
                <a:cs typeface="Meiryo UI" panose="020B0604030504040204" pitchFamily="50" charset="-128"/>
              </a:rPr>
              <a:t>適用期限　 平成</a:t>
            </a:r>
            <a:r>
              <a:rPr kumimoji="1" lang="en-US" altLang="ja-JP" sz="1600" dirty="0" smtClean="0">
                <a:latin typeface="Meiryo UI" panose="020B0604030504040204" pitchFamily="50" charset="-128"/>
                <a:ea typeface="Meiryo UI" panose="020B0604030504040204" pitchFamily="50" charset="-128"/>
                <a:cs typeface="Meiryo UI" panose="020B0604030504040204" pitchFamily="50" charset="-128"/>
              </a:rPr>
              <a:t>32</a:t>
            </a:r>
            <a:r>
              <a:rPr kumimoji="1" lang="ja-JP" altLang="en-US" sz="1600" dirty="0" smtClean="0">
                <a:latin typeface="Meiryo UI" panose="020B0604030504040204" pitchFamily="50" charset="-128"/>
                <a:ea typeface="Meiryo UI" panose="020B0604030504040204" pitchFamily="50" charset="-128"/>
                <a:cs typeface="Meiryo UI" panose="020B0604030504040204" pitchFamily="50" charset="-128"/>
              </a:rPr>
              <a:t>年</a:t>
            </a:r>
            <a:r>
              <a:rPr kumimoji="1" lang="en-US" altLang="ja-JP" sz="1600" dirty="0" smtClean="0">
                <a:latin typeface="Meiryo UI" panose="020B0604030504040204" pitchFamily="50" charset="-128"/>
                <a:ea typeface="Meiryo UI" panose="020B0604030504040204" pitchFamily="50" charset="-128"/>
                <a:cs typeface="Meiryo UI" panose="020B0604030504040204" pitchFamily="50" charset="-128"/>
              </a:rPr>
              <a:t>3</a:t>
            </a:r>
            <a:r>
              <a:rPr kumimoji="1" lang="ja-JP" altLang="en-US" sz="1600" dirty="0" smtClean="0">
                <a:latin typeface="Meiryo UI" panose="020B0604030504040204" pitchFamily="50" charset="-128"/>
                <a:ea typeface="Meiryo UI" panose="020B0604030504040204" pitchFamily="50" charset="-128"/>
                <a:cs typeface="Meiryo UI" panose="020B0604030504040204" pitchFamily="50" charset="-128"/>
              </a:rPr>
              <a:t>月</a:t>
            </a:r>
            <a:r>
              <a:rPr kumimoji="1" lang="en-US" altLang="ja-JP" sz="1600" dirty="0" smtClean="0">
                <a:latin typeface="Meiryo UI" panose="020B0604030504040204" pitchFamily="50" charset="-128"/>
                <a:ea typeface="Meiryo UI" panose="020B0604030504040204" pitchFamily="50" charset="-128"/>
                <a:cs typeface="Meiryo UI" panose="020B0604030504040204" pitchFamily="50" charset="-128"/>
              </a:rPr>
              <a:t>31</a:t>
            </a:r>
            <a:r>
              <a:rPr kumimoji="1" lang="ja-JP" altLang="en-US" sz="1600" dirty="0" smtClean="0">
                <a:latin typeface="Meiryo UI" panose="020B0604030504040204" pitchFamily="50" charset="-128"/>
                <a:ea typeface="Meiryo UI" panose="020B0604030504040204" pitchFamily="50" charset="-128"/>
                <a:cs typeface="Meiryo UI" panose="020B0604030504040204" pitchFamily="50" charset="-128"/>
              </a:rPr>
              <a:t>日まで</a:t>
            </a:r>
            <a:endParaRPr kumimoji="1" lang="en-US" altLang="ja-JP" sz="1600"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15" name="テキスト ボックス 14"/>
          <p:cNvSpPr txBox="1"/>
          <p:nvPr/>
        </p:nvSpPr>
        <p:spPr>
          <a:xfrm>
            <a:off x="391075" y="4892109"/>
            <a:ext cx="7985051" cy="338554"/>
          </a:xfrm>
          <a:prstGeom prst="rect">
            <a:avLst/>
          </a:prstGeom>
          <a:noFill/>
        </p:spPr>
        <p:txBody>
          <a:bodyPr wrap="square" rtlCol="0">
            <a:spAutoFit/>
          </a:bodyPr>
          <a:lstStyle/>
          <a:p>
            <a:r>
              <a:rPr kumimoji="1" lang="ja-JP" altLang="en-US" sz="1600" dirty="0" smtClean="0">
                <a:latin typeface="Meiryo UI" panose="020B0604030504040204" pitchFamily="50" charset="-128"/>
                <a:ea typeface="Meiryo UI" panose="020B0604030504040204" pitchFamily="50" charset="-128"/>
                <a:cs typeface="Meiryo UI" panose="020B0604030504040204" pitchFamily="50" charset="-128"/>
              </a:rPr>
              <a:t>○対象</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　　　　新築</a:t>
            </a:r>
            <a:r>
              <a:rPr kumimoji="1" lang="ja-JP" altLang="en-US" sz="1600" dirty="0" smtClean="0">
                <a:latin typeface="Meiryo UI" panose="020B0604030504040204" pitchFamily="50" charset="-128"/>
                <a:ea typeface="Meiryo UI" panose="020B0604030504040204" pitchFamily="50" charset="-128"/>
                <a:cs typeface="Meiryo UI" panose="020B0604030504040204" pitchFamily="50" charset="-128"/>
              </a:rPr>
              <a:t>住宅</a:t>
            </a:r>
            <a:endParaRPr lang="en-US" altLang="ja-JP" sz="1600"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16" name="テキスト ボックス 15"/>
          <p:cNvSpPr txBox="1"/>
          <p:nvPr/>
        </p:nvSpPr>
        <p:spPr>
          <a:xfrm>
            <a:off x="393347" y="5221933"/>
            <a:ext cx="8354868" cy="830997"/>
          </a:xfrm>
          <a:prstGeom prst="rect">
            <a:avLst/>
          </a:prstGeom>
          <a:noFill/>
        </p:spPr>
        <p:txBody>
          <a:bodyPr wrap="square" rtlCol="0">
            <a:spAutoFit/>
          </a:bodyPr>
          <a:lstStyle/>
          <a:p>
            <a:r>
              <a:rPr kumimoji="1" lang="ja-JP" altLang="en-US" sz="1600" dirty="0" smtClean="0">
                <a:latin typeface="Meiryo UI" panose="020B0604030504040204" pitchFamily="50" charset="-128"/>
                <a:ea typeface="Meiryo UI" panose="020B0604030504040204" pitchFamily="50" charset="-128"/>
                <a:cs typeface="Meiryo UI" panose="020B0604030504040204" pitchFamily="50" charset="-128"/>
              </a:rPr>
              <a:t>○内容　　　・ 新築された</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３</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階</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建て以上の耐火又は準耐火の住宅用家屋に</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ついては、翌年度から</a:t>
            </a:r>
            <a:endParaRPr lang="en-US" altLang="ja-JP" sz="16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1600" dirty="0" smtClean="0">
                <a:latin typeface="Meiryo UI" panose="020B0604030504040204" pitchFamily="50" charset="-128"/>
                <a:ea typeface="Meiryo UI" panose="020B0604030504040204" pitchFamily="50" charset="-128"/>
                <a:cs typeface="Meiryo UI" panose="020B0604030504040204" pitchFamily="50" charset="-128"/>
              </a:rPr>
              <a:t>5</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年間</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税額を１／２に</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減額</a:t>
            </a:r>
            <a:endParaRPr lang="en-US" altLang="ja-JP" sz="16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　　　　　　 ・ その他の</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住宅</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は、翌年度から３年間</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税額を１／２に減額</a:t>
            </a:r>
          </a:p>
        </p:txBody>
      </p:sp>
      <p:sp>
        <p:nvSpPr>
          <p:cNvPr id="17" name="テキスト ボックス 16"/>
          <p:cNvSpPr txBox="1"/>
          <p:nvPr/>
        </p:nvSpPr>
        <p:spPr>
          <a:xfrm>
            <a:off x="381971" y="6029437"/>
            <a:ext cx="7985051" cy="338554"/>
          </a:xfrm>
          <a:prstGeom prst="rect">
            <a:avLst/>
          </a:prstGeom>
          <a:noFill/>
        </p:spPr>
        <p:txBody>
          <a:bodyPr wrap="square" rtlCol="0">
            <a:spAutoFit/>
          </a:bodyPr>
          <a:lstStyle/>
          <a:p>
            <a:r>
              <a:rPr kumimoji="1" lang="ja-JP" altLang="en-US" sz="1600" dirty="0" smtClean="0">
                <a:latin typeface="Meiryo UI" panose="020B0604030504040204" pitchFamily="50" charset="-128"/>
                <a:ea typeface="Meiryo UI" panose="020B0604030504040204" pitchFamily="50" charset="-128"/>
                <a:cs typeface="Meiryo UI" panose="020B0604030504040204" pitchFamily="50" charset="-128"/>
              </a:rPr>
              <a:t>○適用期限　 平成</a:t>
            </a:r>
            <a:r>
              <a:rPr kumimoji="1" lang="en-US" altLang="ja-JP" sz="1600" dirty="0" smtClean="0">
                <a:latin typeface="Meiryo UI" panose="020B0604030504040204" pitchFamily="50" charset="-128"/>
                <a:ea typeface="Meiryo UI" panose="020B0604030504040204" pitchFamily="50" charset="-128"/>
                <a:cs typeface="Meiryo UI" panose="020B0604030504040204" pitchFamily="50" charset="-128"/>
              </a:rPr>
              <a:t>32</a:t>
            </a:r>
            <a:r>
              <a:rPr kumimoji="1" lang="ja-JP" altLang="en-US" sz="1600" dirty="0" smtClean="0">
                <a:latin typeface="Meiryo UI" panose="020B0604030504040204" pitchFamily="50" charset="-128"/>
                <a:ea typeface="Meiryo UI" panose="020B0604030504040204" pitchFamily="50" charset="-128"/>
                <a:cs typeface="Meiryo UI" panose="020B0604030504040204" pitchFamily="50" charset="-128"/>
              </a:rPr>
              <a:t>年</a:t>
            </a:r>
            <a:r>
              <a:rPr kumimoji="1" lang="en-US" altLang="ja-JP" sz="1600" dirty="0" smtClean="0">
                <a:latin typeface="Meiryo UI" panose="020B0604030504040204" pitchFamily="50" charset="-128"/>
                <a:ea typeface="Meiryo UI" panose="020B0604030504040204" pitchFamily="50" charset="-128"/>
                <a:cs typeface="Meiryo UI" panose="020B0604030504040204" pitchFamily="50" charset="-128"/>
              </a:rPr>
              <a:t>3</a:t>
            </a:r>
            <a:r>
              <a:rPr kumimoji="1" lang="ja-JP" altLang="en-US" sz="1600" dirty="0" smtClean="0">
                <a:latin typeface="Meiryo UI" panose="020B0604030504040204" pitchFamily="50" charset="-128"/>
                <a:ea typeface="Meiryo UI" panose="020B0604030504040204" pitchFamily="50" charset="-128"/>
                <a:cs typeface="Meiryo UI" panose="020B0604030504040204" pitchFamily="50" charset="-128"/>
              </a:rPr>
              <a:t>月</a:t>
            </a:r>
            <a:r>
              <a:rPr kumimoji="1" lang="en-US" altLang="ja-JP" sz="1600" dirty="0" smtClean="0">
                <a:latin typeface="Meiryo UI" panose="020B0604030504040204" pitchFamily="50" charset="-128"/>
                <a:ea typeface="Meiryo UI" panose="020B0604030504040204" pitchFamily="50" charset="-128"/>
                <a:cs typeface="Meiryo UI" panose="020B0604030504040204" pitchFamily="50" charset="-128"/>
              </a:rPr>
              <a:t>31</a:t>
            </a:r>
            <a:r>
              <a:rPr kumimoji="1" lang="ja-JP" altLang="en-US" sz="1600" dirty="0" smtClean="0">
                <a:latin typeface="Meiryo UI" panose="020B0604030504040204" pitchFamily="50" charset="-128"/>
                <a:ea typeface="Meiryo UI" panose="020B0604030504040204" pitchFamily="50" charset="-128"/>
                <a:cs typeface="Meiryo UI" panose="020B0604030504040204" pitchFamily="50" charset="-128"/>
              </a:rPr>
              <a:t>日まで</a:t>
            </a:r>
            <a:endParaRPr kumimoji="1" lang="en-US" altLang="ja-JP" sz="1600"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2" name="テキスト ボックス 1"/>
          <p:cNvSpPr txBox="1"/>
          <p:nvPr/>
        </p:nvSpPr>
        <p:spPr>
          <a:xfrm>
            <a:off x="284163" y="4572000"/>
            <a:ext cx="5543430" cy="338554"/>
          </a:xfrm>
          <a:prstGeom prst="rect">
            <a:avLst/>
          </a:prstGeom>
          <a:noFill/>
        </p:spPr>
        <p:txBody>
          <a:bodyPr wrap="square" rtlCol="0">
            <a:spAutoFit/>
          </a:bodyPr>
          <a:lstStyle/>
          <a:p>
            <a:r>
              <a:rPr kumimoji="1" lang="en-US" altLang="ja-JP" sz="1600" dirty="0" smtClean="0"/>
              <a:t>【</a:t>
            </a:r>
            <a:r>
              <a:rPr kumimoji="1" lang="ja-JP" altLang="en-US" sz="1600" dirty="0" smtClean="0"/>
              <a:t>参考情報</a:t>
            </a:r>
            <a:r>
              <a:rPr kumimoji="1" lang="en-US" altLang="ja-JP" sz="1600" dirty="0" smtClean="0"/>
              <a:t>】</a:t>
            </a:r>
            <a:r>
              <a:rPr kumimoji="1" lang="ja-JP" altLang="en-US" sz="1600" dirty="0" smtClean="0"/>
              <a:t>新築された住宅に係る減額措置（固定資産税）</a:t>
            </a:r>
            <a:endParaRPr kumimoji="1" lang="ja-JP" altLang="en-US" sz="1600" dirty="0"/>
          </a:p>
        </p:txBody>
      </p:sp>
      <p:sp>
        <p:nvSpPr>
          <p:cNvPr id="3" name="正方形/長方形 2"/>
          <p:cNvSpPr/>
          <p:nvPr/>
        </p:nvSpPr>
        <p:spPr>
          <a:xfrm>
            <a:off x="284163" y="4572000"/>
            <a:ext cx="8423108" cy="1897039"/>
          </a:xfrm>
          <a:prstGeom prst="rect">
            <a:avLst/>
          </a:prstGeom>
          <a:no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8756818"/>
      </p:ext>
    </p:extLst>
  </p:cSld>
  <p:clrMapOvr>
    <a:masterClrMapping/>
  </p:clrMapOvr>
  <p:timing>
    <p:tnLst>
      <p:par>
        <p:cTn id="1" dur="indefinite" restart="never" nodeType="tmRoot"/>
      </p:par>
    </p:tnLst>
  </p:timing>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11076</TotalTime>
  <Words>2242</Words>
  <Application>Microsoft Office PowerPoint</Application>
  <PresentationFormat>画面に合わせる (4:3)</PresentationFormat>
  <Paragraphs>628</Paragraphs>
  <Slides>24</Slides>
  <Notes>1</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24</vt:i4>
      </vt:variant>
    </vt:vector>
  </HeadingPairs>
  <TitlesOfParts>
    <vt:vector size="33" baseType="lpstr">
      <vt:lpstr>HGP創英角ｺﾞｼｯｸUB</vt:lpstr>
      <vt:lpstr>Meiryo UI</vt:lpstr>
      <vt:lpstr>ＭＳ Ｐゴシック</vt:lpstr>
      <vt:lpstr>ＭＳ ゴシック</vt:lpstr>
      <vt:lpstr>ＭＳ 明朝</vt:lpstr>
      <vt:lpstr>Arial</vt:lpstr>
      <vt:lpstr>Calibri</vt:lpstr>
      <vt:lpstr>Times New Roman</vt:lpstr>
      <vt:lpstr>標準デザイン</vt:lpstr>
      <vt:lpstr>広域緊急交通路沿道建築物の 現状と今後の取組みについて</vt:lpstr>
      <vt:lpstr>１．概要</vt:lpstr>
      <vt:lpstr>１－１．耐震化の目標</vt:lpstr>
      <vt:lpstr>１－２．広域緊急交通路沿道建築物の耐震化(1)</vt:lpstr>
      <vt:lpstr>１－２．広域緊急交通路沿道建築物の耐震化(2)</vt:lpstr>
      <vt:lpstr>２．現状の分析</vt:lpstr>
      <vt:lpstr>PowerPoint プレゼンテーション</vt:lpstr>
      <vt:lpstr>２－２．補強設計、改修・除却補助の実績</vt:lpstr>
      <vt:lpstr>２－３．税制優遇措置(1)</vt:lpstr>
      <vt:lpstr>２－３．税制優遇措置(2)</vt:lpstr>
      <vt:lpstr>２－４．大阪府の取組み(1)</vt:lpstr>
      <vt:lpstr>２－４．大阪府の取組み(2)</vt:lpstr>
      <vt:lpstr>２－５．耐震性が不足する建築物の現状(1)</vt:lpstr>
      <vt:lpstr>２－５．耐震性が不足する建築物の現状(2)所有者</vt:lpstr>
      <vt:lpstr>２－５．耐震性が不足する建築物の現状(3)用途</vt:lpstr>
      <vt:lpstr>２－６．ヒアリング・アンケート調査による所有者の意向(1)</vt:lpstr>
      <vt:lpstr>２－６．ヒアリング・アンケート調査による所有者の意向(2)</vt:lpstr>
      <vt:lpstr>２－６．ヒアリング・アンケート調査による所有者の意向(3)</vt:lpstr>
      <vt:lpstr>２－６．ヒアリング・アンケート調査による所有者の意向(4)</vt:lpstr>
      <vt:lpstr>２－６．ヒアリング・アンケート調査による所有者の意向(5)</vt:lpstr>
      <vt:lpstr>２－７．耐震診断義務化路線ごとの状況(1)</vt:lpstr>
      <vt:lpstr>２－７．耐震診断義務化路線ごとの状況(2)</vt:lpstr>
      <vt:lpstr>３．論点</vt:lpstr>
      <vt:lpstr>３．論点</vt:lpstr>
    </vt:vector>
  </TitlesOfParts>
  <Company>国土交通省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行政情報システム室</dc:creator>
  <cp:lastModifiedBy>森　麻里子</cp:lastModifiedBy>
  <cp:revision>940</cp:revision>
  <cp:lastPrinted>2019-07-23T04:59:58Z</cp:lastPrinted>
  <dcterms:created xsi:type="dcterms:W3CDTF">2007-11-06T12:19:33Z</dcterms:created>
  <dcterms:modified xsi:type="dcterms:W3CDTF">2019-08-01T01:12:38Z</dcterms:modified>
</cp:coreProperties>
</file>