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16"/>
  </p:notesMasterIdLst>
  <p:sldIdLst>
    <p:sldId id="404" r:id="rId2"/>
    <p:sldId id="455" r:id="rId3"/>
    <p:sldId id="447" r:id="rId4"/>
    <p:sldId id="451" r:id="rId5"/>
    <p:sldId id="456" r:id="rId6"/>
    <p:sldId id="457" r:id="rId7"/>
    <p:sldId id="452" r:id="rId8"/>
    <p:sldId id="458" r:id="rId9"/>
    <p:sldId id="420" r:id="rId10"/>
    <p:sldId id="408" r:id="rId11"/>
    <p:sldId id="409" r:id="rId12"/>
    <p:sldId id="459" r:id="rId13"/>
    <p:sldId id="453" r:id="rId14"/>
    <p:sldId id="454" r:id="rId15"/>
  </p:sldIdLst>
  <p:sldSz cx="9144000" cy="6858000" type="screen4x3"/>
  <p:notesSz cx="7099300" cy="102346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5613" indent="1588"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2813" indent="1588"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0013" indent="1588"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7213" indent="1588"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521415D9-36F7-43E2-AB2F-B90AF26B5E84}">
      <p14:sectionLst xmlns:p14="http://schemas.microsoft.com/office/powerpoint/2010/main">
        <p14:section name="既定のセクション" id="{39B06AB8-1F7C-4062-A8FE-77196D3BC89D}">
          <p14:sldIdLst>
            <p14:sldId id="404"/>
            <p14:sldId id="455"/>
            <p14:sldId id="447"/>
            <p14:sldId id="451"/>
            <p14:sldId id="456"/>
            <p14:sldId id="457"/>
            <p14:sldId id="452"/>
            <p14:sldId id="458"/>
            <p14:sldId id="420"/>
            <p14:sldId id="408"/>
            <p14:sldId id="409"/>
            <p14:sldId id="459"/>
            <p14:sldId id="453"/>
            <p14:sldId id="454"/>
          </p14:sldIdLst>
        </p14:section>
        <p14:section name="タイトルなしのセクション" id="{80A46BD3-7B86-4900-B940-6A7224586DDD}">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99FF"/>
    <a:srgbClr val="FFFFCC"/>
    <a:srgbClr val="FFCC66"/>
    <a:srgbClr val="ACC8EA"/>
    <a:srgbClr val="93DBFF"/>
    <a:srgbClr val="CCECFF"/>
    <a:srgbClr val="E46C0A"/>
    <a:srgbClr val="D5FFAB"/>
    <a:srgbClr val="CC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7CE84F3-28C3-443E-9E96-99CF82512B78}" styleName="濃色スタイル 1 - アクセント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濃色スタイル 1 - アクセント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濃色スタイル 1 - アクセント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濃色スタイル 1 - アクセント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34543" autoAdjust="0"/>
    <p:restoredTop sz="93684" autoAdjust="0"/>
  </p:normalViewPr>
  <p:slideViewPr>
    <p:cSldViewPr snapToGrid="0">
      <p:cViewPr varScale="1">
        <p:scale>
          <a:sx n="74" d="100"/>
          <a:sy n="74" d="100"/>
        </p:scale>
        <p:origin x="61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6162"/>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3" y="1"/>
            <a:ext cx="3077798" cy="511649"/>
          </a:xfrm>
          <a:prstGeom prst="rect">
            <a:avLst/>
          </a:prstGeom>
        </p:spPr>
        <p:txBody>
          <a:bodyPr vert="horz" lIns="72364" tIns="36182" rIns="72364" bIns="36182" rtlCol="0"/>
          <a:lstStyle>
            <a:lvl1pPr algn="l">
              <a:defRPr sz="900">
                <a:ea typeface="ＭＳ Ｐゴシック" pitchFamily="50" charset="-128"/>
              </a:defRPr>
            </a:lvl1pPr>
          </a:lstStyle>
          <a:p>
            <a:pPr>
              <a:defRPr/>
            </a:pPr>
            <a:endParaRPr lang="ja-JP" altLang="en-US"/>
          </a:p>
        </p:txBody>
      </p:sp>
      <p:sp>
        <p:nvSpPr>
          <p:cNvPr id="3" name="日付プレースホルダ 2"/>
          <p:cNvSpPr>
            <a:spLocks noGrp="1"/>
          </p:cNvSpPr>
          <p:nvPr>
            <p:ph type="dt" idx="1"/>
          </p:nvPr>
        </p:nvSpPr>
        <p:spPr>
          <a:xfrm>
            <a:off x="4019849" y="1"/>
            <a:ext cx="3077798" cy="511649"/>
          </a:xfrm>
          <a:prstGeom prst="rect">
            <a:avLst/>
          </a:prstGeom>
        </p:spPr>
        <p:txBody>
          <a:bodyPr vert="horz" lIns="72364" tIns="36182" rIns="72364" bIns="36182" rtlCol="0"/>
          <a:lstStyle>
            <a:lvl1pPr algn="r">
              <a:defRPr sz="900">
                <a:ea typeface="ＭＳ Ｐゴシック" pitchFamily="50" charset="-128"/>
              </a:defRPr>
            </a:lvl1pPr>
          </a:lstStyle>
          <a:p>
            <a:pPr>
              <a:defRPr/>
            </a:pPr>
            <a:fld id="{B40C94F0-8150-4DA1-A03D-D93D445FC05D}" type="datetimeFigureOut">
              <a:rPr lang="ja-JP" altLang="en-US"/>
              <a:pPr>
                <a:defRPr/>
              </a:pPr>
              <a:t>2018/7/12</a:t>
            </a:fld>
            <a:endParaRPr lang="ja-JP" altLang="en-US"/>
          </a:p>
        </p:txBody>
      </p:sp>
      <p:sp>
        <p:nvSpPr>
          <p:cNvPr id="4" name="スライド イメージ プレースホルダ 3"/>
          <p:cNvSpPr>
            <a:spLocks noGrp="1" noRot="1" noChangeAspect="1"/>
          </p:cNvSpPr>
          <p:nvPr>
            <p:ph type="sldImg" idx="2"/>
          </p:nvPr>
        </p:nvSpPr>
        <p:spPr>
          <a:xfrm>
            <a:off x="989013" y="766763"/>
            <a:ext cx="5121275" cy="3840162"/>
          </a:xfrm>
          <a:prstGeom prst="rect">
            <a:avLst/>
          </a:prstGeom>
          <a:noFill/>
          <a:ln w="12700">
            <a:solidFill>
              <a:prstClr val="black"/>
            </a:solidFill>
          </a:ln>
        </p:spPr>
        <p:txBody>
          <a:bodyPr vert="horz" lIns="72364" tIns="36182" rIns="72364" bIns="36182" rtlCol="0" anchor="ctr"/>
          <a:lstStyle/>
          <a:p>
            <a:pPr lvl="0"/>
            <a:endParaRPr lang="ja-JP" altLang="en-US" noProof="0" smtClean="0"/>
          </a:p>
        </p:txBody>
      </p:sp>
      <p:sp>
        <p:nvSpPr>
          <p:cNvPr id="5" name="ノート プレースホルダ 4"/>
          <p:cNvSpPr>
            <a:spLocks noGrp="1"/>
          </p:cNvSpPr>
          <p:nvPr>
            <p:ph type="body" sz="quarter" idx="3"/>
          </p:nvPr>
        </p:nvSpPr>
        <p:spPr>
          <a:xfrm>
            <a:off x="708607" y="4861483"/>
            <a:ext cx="5682089" cy="4606475"/>
          </a:xfrm>
          <a:prstGeom prst="rect">
            <a:avLst/>
          </a:prstGeom>
        </p:spPr>
        <p:txBody>
          <a:bodyPr vert="horz" lIns="72364" tIns="36182" rIns="72364" bIns="36182"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6" name="フッター プレースホルダ 5"/>
          <p:cNvSpPr>
            <a:spLocks noGrp="1"/>
          </p:cNvSpPr>
          <p:nvPr>
            <p:ph type="ftr" sz="quarter" idx="4"/>
          </p:nvPr>
        </p:nvSpPr>
        <p:spPr>
          <a:xfrm>
            <a:off x="3" y="9721330"/>
            <a:ext cx="3077798" cy="511648"/>
          </a:xfrm>
          <a:prstGeom prst="rect">
            <a:avLst/>
          </a:prstGeom>
        </p:spPr>
        <p:txBody>
          <a:bodyPr vert="horz" lIns="72364" tIns="36182" rIns="72364" bIns="36182" rtlCol="0" anchor="b"/>
          <a:lstStyle>
            <a:lvl1pPr algn="l">
              <a:defRPr sz="900">
                <a:ea typeface="ＭＳ Ｐゴシック" pitchFamily="50" charset="-128"/>
              </a:defRPr>
            </a:lvl1pPr>
          </a:lstStyle>
          <a:p>
            <a:pPr>
              <a:defRPr/>
            </a:pPr>
            <a:endParaRPr lang="ja-JP" altLang="en-US"/>
          </a:p>
        </p:txBody>
      </p:sp>
      <p:sp>
        <p:nvSpPr>
          <p:cNvPr id="7" name="スライド番号プレースホルダ 6"/>
          <p:cNvSpPr>
            <a:spLocks noGrp="1"/>
          </p:cNvSpPr>
          <p:nvPr>
            <p:ph type="sldNum" sz="quarter" idx="5"/>
          </p:nvPr>
        </p:nvSpPr>
        <p:spPr>
          <a:xfrm>
            <a:off x="4019849" y="9721330"/>
            <a:ext cx="3077798" cy="511648"/>
          </a:xfrm>
          <a:prstGeom prst="rect">
            <a:avLst/>
          </a:prstGeom>
        </p:spPr>
        <p:txBody>
          <a:bodyPr vert="horz" lIns="72364" tIns="36182" rIns="72364" bIns="36182" rtlCol="0" anchor="b"/>
          <a:lstStyle>
            <a:lvl1pPr algn="r">
              <a:defRPr sz="900">
                <a:ea typeface="ＭＳ Ｐゴシック" pitchFamily="50" charset="-128"/>
              </a:defRPr>
            </a:lvl1pPr>
          </a:lstStyle>
          <a:p>
            <a:pPr>
              <a:defRPr/>
            </a:pPr>
            <a:fld id="{7D133913-553B-4B04-9738-EE24D3001AFE}" type="slidenum">
              <a:rPr lang="ja-JP" altLang="en-US"/>
              <a:pPr>
                <a:defRPr/>
              </a:pPr>
              <a:t>‹#›</a:t>
            </a:fld>
            <a:endParaRPr lang="ja-JP" altLang="en-US"/>
          </a:p>
        </p:txBody>
      </p:sp>
    </p:spTree>
    <p:extLst>
      <p:ext uri="{BB962C8B-B14F-4D97-AF65-F5344CB8AC3E}">
        <p14:creationId xmlns:p14="http://schemas.microsoft.com/office/powerpoint/2010/main" val="414997142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5613" algn="l" rtl="0" eaLnBrk="0" fontAlgn="base" hangingPunct="0">
      <a:spcBef>
        <a:spcPct val="30000"/>
      </a:spcBef>
      <a:spcAft>
        <a:spcPct val="0"/>
      </a:spcAft>
      <a:defRPr kumimoji="1" sz="1200" kern="1200">
        <a:solidFill>
          <a:schemeClr val="tx1"/>
        </a:solidFill>
        <a:latin typeface="+mn-lt"/>
        <a:ea typeface="+mn-ea"/>
        <a:cs typeface="+mn-cs"/>
      </a:defRPr>
    </a:lvl2pPr>
    <a:lvl3pPr marL="912813" algn="l" rtl="0" eaLnBrk="0" fontAlgn="base" hangingPunct="0">
      <a:spcBef>
        <a:spcPct val="30000"/>
      </a:spcBef>
      <a:spcAft>
        <a:spcPct val="0"/>
      </a:spcAft>
      <a:defRPr kumimoji="1" sz="1200" kern="1200">
        <a:solidFill>
          <a:schemeClr val="tx1"/>
        </a:solidFill>
        <a:latin typeface="+mn-lt"/>
        <a:ea typeface="+mn-ea"/>
        <a:cs typeface="+mn-cs"/>
      </a:defRPr>
    </a:lvl3pPr>
    <a:lvl4pPr marL="1370013" algn="l" rtl="0" eaLnBrk="0" fontAlgn="base" hangingPunct="0">
      <a:spcBef>
        <a:spcPct val="30000"/>
      </a:spcBef>
      <a:spcAft>
        <a:spcPct val="0"/>
      </a:spcAft>
      <a:defRPr kumimoji="1" sz="1200" kern="1200">
        <a:solidFill>
          <a:schemeClr val="tx1"/>
        </a:solidFill>
        <a:latin typeface="+mn-lt"/>
        <a:ea typeface="+mn-ea"/>
        <a:cs typeface="+mn-cs"/>
      </a:defRPr>
    </a:lvl4pPr>
    <a:lvl5pPr marL="1827213" algn="l" rtl="0" eaLnBrk="0" fontAlgn="base" hangingPunct="0">
      <a:spcBef>
        <a:spcPct val="30000"/>
      </a:spcBef>
      <a:spcAft>
        <a:spcPct val="0"/>
      </a:spcAft>
      <a:defRPr kumimoji="1" sz="1200" kern="1200">
        <a:solidFill>
          <a:schemeClr val="tx1"/>
        </a:solidFill>
        <a:latin typeface="+mn-lt"/>
        <a:ea typeface="+mn-ea"/>
        <a:cs typeface="+mn-cs"/>
      </a:defRPr>
    </a:lvl5pPr>
    <a:lvl6pPr marL="2285694" algn="l" defTabSz="914278" rtl="0" eaLnBrk="1" latinLnBrk="0" hangingPunct="1">
      <a:defRPr kumimoji="1" sz="1200" kern="1200">
        <a:solidFill>
          <a:schemeClr val="tx1"/>
        </a:solidFill>
        <a:latin typeface="+mn-lt"/>
        <a:ea typeface="+mn-ea"/>
        <a:cs typeface="+mn-cs"/>
      </a:defRPr>
    </a:lvl6pPr>
    <a:lvl7pPr marL="2742833" algn="l" defTabSz="914278" rtl="0" eaLnBrk="1" latinLnBrk="0" hangingPunct="1">
      <a:defRPr kumimoji="1" sz="1200" kern="1200">
        <a:solidFill>
          <a:schemeClr val="tx1"/>
        </a:solidFill>
        <a:latin typeface="+mn-lt"/>
        <a:ea typeface="+mn-ea"/>
        <a:cs typeface="+mn-cs"/>
      </a:defRPr>
    </a:lvl7pPr>
    <a:lvl8pPr marL="3199972" algn="l" defTabSz="914278" rtl="0" eaLnBrk="1" latinLnBrk="0" hangingPunct="1">
      <a:defRPr kumimoji="1" sz="1200" kern="1200">
        <a:solidFill>
          <a:schemeClr val="tx1"/>
        </a:solidFill>
        <a:latin typeface="+mn-lt"/>
        <a:ea typeface="+mn-ea"/>
        <a:cs typeface="+mn-cs"/>
      </a:defRPr>
    </a:lvl8pPr>
    <a:lvl9pPr marL="3657111" algn="l" defTabSz="914278"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Rectangle 9"/>
          <p:cNvSpPr>
            <a:spLocks noChangeArrowheads="1"/>
          </p:cNvSpPr>
          <p:nvPr userDrawn="1"/>
        </p:nvSpPr>
        <p:spPr bwMode="auto">
          <a:xfrm>
            <a:off x="1692275" y="3284538"/>
            <a:ext cx="7451725" cy="73025"/>
          </a:xfrm>
          <a:prstGeom prst="rect">
            <a:avLst/>
          </a:prstGeom>
          <a:solidFill>
            <a:srgbClr val="00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428" tIns="45714" rIns="91428" bIns="45714" anchor="ctr"/>
          <a:lstStyle/>
          <a:p>
            <a:endParaRPr lang="ja-JP" altLang="en-US"/>
          </a:p>
        </p:txBody>
      </p:sp>
      <p:sp>
        <p:nvSpPr>
          <p:cNvPr id="3074" name="Rectangle 2"/>
          <p:cNvSpPr>
            <a:spLocks noGrp="1" noChangeArrowheads="1"/>
          </p:cNvSpPr>
          <p:nvPr>
            <p:ph type="ctrTitle"/>
          </p:nvPr>
        </p:nvSpPr>
        <p:spPr>
          <a:xfrm>
            <a:off x="1619250" y="2133619"/>
            <a:ext cx="7524750" cy="1470025"/>
          </a:xfrm>
        </p:spPr>
        <p:txBody>
          <a:bodyPr/>
          <a:lstStyle>
            <a:lvl1pPr>
              <a:defRPr sz="4000"/>
            </a:lvl1pPr>
          </a:lstStyle>
          <a:p>
            <a:r>
              <a:rPr lang="ja-JP" altLang="en-US"/>
              <a:t>マスタ タイトルの書式設定</a:t>
            </a:r>
          </a:p>
        </p:txBody>
      </p:sp>
      <p:sp>
        <p:nvSpPr>
          <p:cNvPr id="3075" name="Rectangle 3"/>
          <p:cNvSpPr>
            <a:spLocks noGrp="1" noChangeArrowheads="1"/>
          </p:cNvSpPr>
          <p:nvPr>
            <p:ph type="subTitle" idx="1"/>
          </p:nvPr>
        </p:nvSpPr>
        <p:spPr>
          <a:xfrm>
            <a:off x="1371601" y="3886200"/>
            <a:ext cx="6400800" cy="1752600"/>
          </a:xfrm>
        </p:spPr>
        <p:txBody>
          <a:bodyPr/>
          <a:lstStyle>
            <a:lvl1pPr marL="0" indent="0" algn="ctr">
              <a:buFontTx/>
              <a:buNone/>
              <a:defRPr/>
            </a:lvl1pPr>
          </a:lstStyle>
          <a:p>
            <a:r>
              <a:rPr lang="ja-JP" altLang="en-US"/>
              <a:t>マスタ サブタイトルの書式設定</a:t>
            </a:r>
          </a:p>
        </p:txBody>
      </p:sp>
      <p:sp>
        <p:nvSpPr>
          <p:cNvPr id="5" name="Rectangle 4"/>
          <p:cNvSpPr>
            <a:spLocks noGrp="1" noChangeArrowheads="1"/>
          </p:cNvSpPr>
          <p:nvPr>
            <p:ph type="dt" sz="half" idx="10"/>
          </p:nvPr>
        </p:nvSpPr>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xfrm>
            <a:off x="7010400" y="6578600"/>
            <a:ext cx="2133600" cy="279400"/>
          </a:xfrm>
        </p:spPr>
        <p:txBody>
          <a:bodyPr/>
          <a:lstStyle>
            <a:lvl1pPr>
              <a:defRPr/>
            </a:lvl1pPr>
          </a:lstStyle>
          <a:p>
            <a:pPr>
              <a:defRPr/>
            </a:pPr>
            <a:fld id="{1C940F4F-E466-4ABE-BC94-D68CEE825521}" type="slidenum">
              <a:rPr lang="en-US" altLang="ja-JP"/>
              <a:pPr>
                <a:defRPr/>
              </a:pPr>
              <a:t>‹#›</a:t>
            </a:fld>
            <a:endParaRPr lang="en-US" altLang="ja-JP"/>
          </a:p>
        </p:txBody>
      </p:sp>
      <p:grpSp>
        <p:nvGrpSpPr>
          <p:cNvPr id="8" name="グループ化 4"/>
          <p:cNvGrpSpPr>
            <a:grpSpLocks/>
          </p:cNvGrpSpPr>
          <p:nvPr userDrawn="1"/>
        </p:nvGrpSpPr>
        <p:grpSpPr bwMode="auto">
          <a:xfrm>
            <a:off x="0" y="6426382"/>
            <a:ext cx="1079500" cy="361950"/>
            <a:chOff x="7164536" y="392474"/>
            <a:chExt cx="1079872" cy="361316"/>
          </a:xfrm>
        </p:grpSpPr>
        <p:pic>
          <p:nvPicPr>
            <p:cNvPr id="9" name="図 14" descr="C:\Users\fujiiyu\AppData\Local\Microsoft\Windows\Temporary Internet Files\Content.Word\fusho_03.gif"/>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64536" y="392475"/>
              <a:ext cx="490855" cy="361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テキスト ボックス 23"/>
            <p:cNvSpPr txBox="1"/>
            <p:nvPr userDrawn="1"/>
          </p:nvSpPr>
          <p:spPr>
            <a:xfrm>
              <a:off x="7596485" y="392474"/>
              <a:ext cx="647923" cy="342299"/>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anchor="b"/>
            <a:lstStyle/>
            <a:p>
              <a:pPr>
                <a:spcAft>
                  <a:spcPts val="0"/>
                </a:spcAft>
                <a:defRPr/>
              </a:pPr>
              <a:r>
                <a:rPr lang="ja-JP" sz="1200" b="1" kern="100" dirty="0">
                  <a:solidFill>
                    <a:srgbClr val="002E8A"/>
                  </a:solidFill>
                  <a:ea typeface="ＭＳ ゴシック"/>
                  <a:cs typeface="Times New Roman"/>
                </a:rPr>
                <a:t>大阪府</a:t>
              </a:r>
              <a:endParaRPr lang="ja-JP" sz="1050" kern="100" dirty="0">
                <a:ea typeface="ＭＳ 明朝"/>
                <a:cs typeface="Times New Roman"/>
              </a:endParaRPr>
            </a:p>
          </p:txBody>
        </p:sp>
      </p:grpSp>
      <p:cxnSp>
        <p:nvCxnSpPr>
          <p:cNvPr id="11" name="直線コネクタ 10"/>
          <p:cNvCxnSpPr/>
          <p:nvPr userDrawn="1"/>
        </p:nvCxnSpPr>
        <p:spPr>
          <a:xfrm>
            <a:off x="0" y="6788332"/>
            <a:ext cx="9144000" cy="0"/>
          </a:xfrm>
          <a:prstGeom prst="line">
            <a:avLst/>
          </a:prstGeom>
          <a:ln w="38100">
            <a:solidFill>
              <a:srgbClr val="3276C8"/>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userDrawn="1"/>
        </p:nvCxnSpPr>
        <p:spPr>
          <a:xfrm>
            <a:off x="0" y="6841497"/>
            <a:ext cx="9144000" cy="0"/>
          </a:xfrm>
          <a:prstGeom prst="line">
            <a:avLst/>
          </a:prstGeom>
          <a:ln w="63500">
            <a:solidFill>
              <a:srgbClr val="1F497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4519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4A7E7FC-A139-4248-B9DA-2FF2B1CF2003}" type="slidenum">
              <a:rPr lang="en-US" altLang="ja-JP"/>
              <a:pPr>
                <a:defRPr/>
              </a:pPr>
              <a:t>‹#›</a:t>
            </a:fld>
            <a:endParaRPr lang="en-US" altLang="ja-JP"/>
          </a:p>
        </p:txBody>
      </p:sp>
    </p:spTree>
    <p:extLst>
      <p:ext uri="{BB962C8B-B14F-4D97-AF65-F5344CB8AC3E}">
        <p14:creationId xmlns:p14="http://schemas.microsoft.com/office/powerpoint/2010/main" val="905976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1"/>
            <a:ext cx="2171700" cy="6126163"/>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1" y="1"/>
            <a:ext cx="6362700" cy="6126163"/>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597826D-5910-4254-867C-7E2ECFB477B6}" type="slidenum">
              <a:rPr lang="en-US" altLang="ja-JP"/>
              <a:pPr>
                <a:defRPr/>
              </a:pPr>
              <a:t>‹#›</a:t>
            </a:fld>
            <a:endParaRPr lang="en-US" altLang="ja-JP"/>
          </a:p>
        </p:txBody>
      </p:sp>
    </p:spTree>
    <p:extLst>
      <p:ext uri="{BB962C8B-B14F-4D97-AF65-F5344CB8AC3E}">
        <p14:creationId xmlns:p14="http://schemas.microsoft.com/office/powerpoint/2010/main" val="3967460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09954CD4-AF95-4C78-B160-84012AB9CEDB}" type="slidenum">
              <a:rPr lang="en-US" altLang="ja-JP"/>
              <a:pPr>
                <a:defRPr/>
              </a:pPr>
              <a:t>‹#›</a:t>
            </a:fld>
            <a:endParaRPr lang="en-US" altLang="ja-JP"/>
          </a:p>
        </p:txBody>
      </p:sp>
    </p:spTree>
    <p:extLst>
      <p:ext uri="{BB962C8B-B14F-4D97-AF65-F5344CB8AC3E}">
        <p14:creationId xmlns:p14="http://schemas.microsoft.com/office/powerpoint/2010/main" val="919688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4" y="4406919"/>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4" y="2906713"/>
            <a:ext cx="7772400" cy="1500187"/>
          </a:xfrm>
        </p:spPr>
        <p:txBody>
          <a:bodyPr anchor="b"/>
          <a:lstStyle>
            <a:lvl1pPr marL="0" indent="0">
              <a:buNone/>
              <a:defRPr sz="2000"/>
            </a:lvl1pPr>
            <a:lvl2pPr marL="457139" indent="0">
              <a:buNone/>
              <a:defRPr sz="1800"/>
            </a:lvl2pPr>
            <a:lvl3pPr marL="914278" indent="0">
              <a:buNone/>
              <a:defRPr sz="1600"/>
            </a:lvl3pPr>
            <a:lvl4pPr marL="1371417" indent="0">
              <a:buNone/>
              <a:defRPr sz="1400"/>
            </a:lvl4pPr>
            <a:lvl5pPr marL="1828555" indent="0">
              <a:buNone/>
              <a:defRPr sz="1400"/>
            </a:lvl5pPr>
            <a:lvl6pPr marL="2285694" indent="0">
              <a:buNone/>
              <a:defRPr sz="1400"/>
            </a:lvl6pPr>
            <a:lvl7pPr marL="2742833" indent="0">
              <a:buNone/>
              <a:defRPr sz="1400"/>
            </a:lvl7pPr>
            <a:lvl8pPr marL="3199972" indent="0">
              <a:buNone/>
              <a:defRPr sz="1400"/>
            </a:lvl8pPr>
            <a:lvl9pPr marL="3657111"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E69AC889-3670-44DC-89A2-5E6DA9CE2B89}" type="slidenum">
              <a:rPr lang="en-US" altLang="ja-JP"/>
              <a:pPr>
                <a:defRPr/>
              </a:pPr>
              <a:t>‹#›</a:t>
            </a:fld>
            <a:endParaRPr lang="en-US" altLang="ja-JP"/>
          </a:p>
        </p:txBody>
      </p:sp>
    </p:spTree>
    <p:extLst>
      <p:ext uri="{BB962C8B-B14F-4D97-AF65-F5344CB8AC3E}">
        <p14:creationId xmlns:p14="http://schemas.microsoft.com/office/powerpoint/2010/main" val="3167475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1" y="160020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C6BFE767-6E0E-4DA7-89ED-88A462D61EC7}" type="slidenum">
              <a:rPr lang="en-US" altLang="ja-JP"/>
              <a:pPr>
                <a:defRPr/>
              </a:pPr>
              <a:t>‹#›</a:t>
            </a:fld>
            <a:endParaRPr lang="en-US" altLang="ja-JP"/>
          </a:p>
        </p:txBody>
      </p:sp>
    </p:spTree>
    <p:extLst>
      <p:ext uri="{BB962C8B-B14F-4D97-AF65-F5344CB8AC3E}">
        <p14:creationId xmlns:p14="http://schemas.microsoft.com/office/powerpoint/2010/main" val="1263687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393700"/>
            <a:ext cx="8229600" cy="4191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1" y="1535113"/>
            <a:ext cx="4040188" cy="639762"/>
          </a:xfrm>
        </p:spPr>
        <p:txBody>
          <a:bodyPr anchor="b"/>
          <a:lstStyle>
            <a:lvl1pPr marL="0" indent="0">
              <a:buNone/>
              <a:defRPr sz="2400" b="1"/>
            </a:lvl1pPr>
            <a:lvl2pPr marL="457139" indent="0">
              <a:buNone/>
              <a:defRPr sz="2000" b="1"/>
            </a:lvl2pPr>
            <a:lvl3pPr marL="914278" indent="0">
              <a:buNone/>
              <a:defRPr sz="1800" b="1"/>
            </a:lvl3pPr>
            <a:lvl4pPr marL="1371417" indent="0">
              <a:buNone/>
              <a:defRPr sz="1600" b="1"/>
            </a:lvl4pPr>
            <a:lvl5pPr marL="1828555" indent="0">
              <a:buNone/>
              <a:defRPr sz="1600" b="1"/>
            </a:lvl5pPr>
            <a:lvl6pPr marL="2285694" indent="0">
              <a:buNone/>
              <a:defRPr sz="1600" b="1"/>
            </a:lvl6pPr>
            <a:lvl7pPr marL="2742833" indent="0">
              <a:buNone/>
              <a:defRPr sz="1600" b="1"/>
            </a:lvl7pPr>
            <a:lvl8pPr marL="3199972" indent="0">
              <a:buNone/>
              <a:defRPr sz="1600" b="1"/>
            </a:lvl8pPr>
            <a:lvl9pPr marL="3657111"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6" y="1535113"/>
            <a:ext cx="4041775" cy="639762"/>
          </a:xfrm>
        </p:spPr>
        <p:txBody>
          <a:bodyPr anchor="b"/>
          <a:lstStyle>
            <a:lvl1pPr marL="0" indent="0">
              <a:buNone/>
              <a:defRPr sz="2400" b="1"/>
            </a:lvl1pPr>
            <a:lvl2pPr marL="457139" indent="0">
              <a:buNone/>
              <a:defRPr sz="2000" b="1"/>
            </a:lvl2pPr>
            <a:lvl3pPr marL="914278" indent="0">
              <a:buNone/>
              <a:defRPr sz="1800" b="1"/>
            </a:lvl3pPr>
            <a:lvl4pPr marL="1371417" indent="0">
              <a:buNone/>
              <a:defRPr sz="1600" b="1"/>
            </a:lvl4pPr>
            <a:lvl5pPr marL="1828555" indent="0">
              <a:buNone/>
              <a:defRPr sz="1600" b="1"/>
            </a:lvl5pPr>
            <a:lvl6pPr marL="2285694" indent="0">
              <a:buNone/>
              <a:defRPr sz="1600" b="1"/>
            </a:lvl6pPr>
            <a:lvl7pPr marL="2742833" indent="0">
              <a:buNone/>
              <a:defRPr sz="1600" b="1"/>
            </a:lvl7pPr>
            <a:lvl8pPr marL="3199972" indent="0">
              <a:buNone/>
              <a:defRPr sz="1600" b="1"/>
            </a:lvl8pPr>
            <a:lvl9pPr marL="3657111"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F4F4B267-970C-4D0F-AFA5-AA45FD1E102F}" type="slidenum">
              <a:rPr lang="en-US" altLang="ja-JP"/>
              <a:pPr>
                <a:defRPr/>
              </a:pPr>
              <a:t>‹#›</a:t>
            </a:fld>
            <a:endParaRPr lang="en-US" altLang="ja-JP"/>
          </a:p>
        </p:txBody>
      </p:sp>
    </p:spTree>
    <p:extLst>
      <p:ext uri="{BB962C8B-B14F-4D97-AF65-F5344CB8AC3E}">
        <p14:creationId xmlns:p14="http://schemas.microsoft.com/office/powerpoint/2010/main" val="589207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D42ED30A-551E-4436-A5B2-8E8C0EE1860D}" type="slidenum">
              <a:rPr lang="en-US" altLang="ja-JP"/>
              <a:pPr>
                <a:defRPr/>
              </a:pPr>
              <a:t>‹#›</a:t>
            </a:fld>
            <a:endParaRPr lang="en-US" altLang="ja-JP"/>
          </a:p>
        </p:txBody>
      </p:sp>
    </p:spTree>
    <p:extLst>
      <p:ext uri="{BB962C8B-B14F-4D97-AF65-F5344CB8AC3E}">
        <p14:creationId xmlns:p14="http://schemas.microsoft.com/office/powerpoint/2010/main" val="1714563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1BDB6D7F-53AA-4455-8AD0-F9E52A4623CB}" type="slidenum">
              <a:rPr lang="en-US" altLang="ja-JP"/>
              <a:pPr>
                <a:defRPr/>
              </a:pPr>
              <a:t>‹#›</a:t>
            </a:fld>
            <a:endParaRPr lang="en-US" altLang="ja-JP"/>
          </a:p>
        </p:txBody>
      </p:sp>
    </p:spTree>
    <p:extLst>
      <p:ext uri="{BB962C8B-B14F-4D97-AF65-F5344CB8AC3E}">
        <p14:creationId xmlns:p14="http://schemas.microsoft.com/office/powerpoint/2010/main" val="1437225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31803" y="1098550"/>
            <a:ext cx="3008313" cy="1162050"/>
          </a:xfrm>
        </p:spPr>
        <p:txBody>
          <a:bodyPr anchor="b"/>
          <a:lstStyle>
            <a:lvl1pPr algn="l">
              <a:defRPr sz="2000" b="1"/>
            </a:lvl1pPr>
          </a:lstStyle>
          <a:p>
            <a:r>
              <a:rPr lang="ja-JP" altLang="en-US" dirty="0" smtClean="0"/>
              <a:t>マスタ タイトルの書式設定</a:t>
            </a:r>
            <a:endParaRPr lang="ja-JP" altLang="en-US" dirty="0"/>
          </a:p>
        </p:txBody>
      </p:sp>
      <p:sp>
        <p:nvSpPr>
          <p:cNvPr id="3" name="コンテンツ プレースホルダ 2"/>
          <p:cNvSpPr>
            <a:spLocks noGrp="1"/>
          </p:cNvSpPr>
          <p:nvPr>
            <p:ph idx="1"/>
          </p:nvPr>
        </p:nvSpPr>
        <p:spPr>
          <a:xfrm>
            <a:off x="3575054" y="1066800"/>
            <a:ext cx="5111750" cy="50593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テキスト プレースホルダ 3"/>
          <p:cNvSpPr>
            <a:spLocks noGrp="1"/>
          </p:cNvSpPr>
          <p:nvPr>
            <p:ph type="body" sz="half" idx="2"/>
          </p:nvPr>
        </p:nvSpPr>
        <p:spPr>
          <a:xfrm>
            <a:off x="457203" y="2374900"/>
            <a:ext cx="3008313" cy="3759200"/>
          </a:xfrm>
        </p:spPr>
        <p:txBody>
          <a:bodyPr/>
          <a:lstStyle>
            <a:lvl1pPr marL="0" indent="0">
              <a:buNone/>
              <a:defRPr sz="1400"/>
            </a:lvl1pPr>
            <a:lvl2pPr marL="457139" indent="0">
              <a:buNone/>
              <a:defRPr sz="1200"/>
            </a:lvl2pPr>
            <a:lvl3pPr marL="914278" indent="0">
              <a:buNone/>
              <a:defRPr sz="1000"/>
            </a:lvl3pPr>
            <a:lvl4pPr marL="1371417" indent="0">
              <a:buNone/>
              <a:defRPr sz="900"/>
            </a:lvl4pPr>
            <a:lvl5pPr marL="1828555" indent="0">
              <a:buNone/>
              <a:defRPr sz="900"/>
            </a:lvl5pPr>
            <a:lvl6pPr marL="2285694" indent="0">
              <a:buNone/>
              <a:defRPr sz="900"/>
            </a:lvl6pPr>
            <a:lvl7pPr marL="2742833" indent="0">
              <a:buNone/>
              <a:defRPr sz="900"/>
            </a:lvl7pPr>
            <a:lvl8pPr marL="3199972" indent="0">
              <a:buNone/>
              <a:defRPr sz="900"/>
            </a:lvl8pPr>
            <a:lvl9pPr marL="3657111"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40A1C153-0189-4D41-9401-CE0A43E58F06}" type="slidenum">
              <a:rPr lang="en-US" altLang="ja-JP"/>
              <a:pPr>
                <a:defRPr/>
              </a:pPr>
              <a:t>‹#›</a:t>
            </a:fld>
            <a:endParaRPr lang="en-US" altLang="ja-JP"/>
          </a:p>
        </p:txBody>
      </p:sp>
    </p:spTree>
    <p:extLst>
      <p:ext uri="{BB962C8B-B14F-4D97-AF65-F5344CB8AC3E}">
        <p14:creationId xmlns:p14="http://schemas.microsoft.com/office/powerpoint/2010/main" val="3794177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1"/>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1054099"/>
            <a:ext cx="5486400" cy="3673475"/>
          </a:xfrm>
        </p:spPr>
        <p:txBody>
          <a:bodyPr/>
          <a:lstStyle>
            <a:lvl1pPr marL="0" indent="0">
              <a:buNone/>
              <a:defRPr sz="3200"/>
            </a:lvl1pPr>
            <a:lvl2pPr marL="457139" indent="0">
              <a:buNone/>
              <a:defRPr sz="2800"/>
            </a:lvl2pPr>
            <a:lvl3pPr marL="914278" indent="0">
              <a:buNone/>
              <a:defRPr sz="2400"/>
            </a:lvl3pPr>
            <a:lvl4pPr marL="1371417" indent="0">
              <a:buNone/>
              <a:defRPr sz="2000"/>
            </a:lvl4pPr>
            <a:lvl5pPr marL="1828555" indent="0">
              <a:buNone/>
              <a:defRPr sz="2000"/>
            </a:lvl5pPr>
            <a:lvl6pPr marL="2285694" indent="0">
              <a:buNone/>
              <a:defRPr sz="2000"/>
            </a:lvl6pPr>
            <a:lvl7pPr marL="2742833" indent="0">
              <a:buNone/>
              <a:defRPr sz="2000"/>
            </a:lvl7pPr>
            <a:lvl8pPr marL="3199972" indent="0">
              <a:buNone/>
              <a:defRPr sz="2000"/>
            </a:lvl8pPr>
            <a:lvl9pPr marL="3657111"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9"/>
            <a:ext cx="5486400" cy="804862"/>
          </a:xfrm>
        </p:spPr>
        <p:txBody>
          <a:bodyPr/>
          <a:lstStyle>
            <a:lvl1pPr marL="0" indent="0">
              <a:buNone/>
              <a:defRPr sz="1400"/>
            </a:lvl1pPr>
            <a:lvl2pPr marL="457139" indent="0">
              <a:buNone/>
              <a:defRPr sz="1200"/>
            </a:lvl2pPr>
            <a:lvl3pPr marL="914278" indent="0">
              <a:buNone/>
              <a:defRPr sz="1000"/>
            </a:lvl3pPr>
            <a:lvl4pPr marL="1371417" indent="0">
              <a:buNone/>
              <a:defRPr sz="900"/>
            </a:lvl4pPr>
            <a:lvl5pPr marL="1828555" indent="0">
              <a:buNone/>
              <a:defRPr sz="900"/>
            </a:lvl5pPr>
            <a:lvl6pPr marL="2285694" indent="0">
              <a:buNone/>
              <a:defRPr sz="900"/>
            </a:lvl6pPr>
            <a:lvl7pPr marL="2742833" indent="0">
              <a:buNone/>
              <a:defRPr sz="900"/>
            </a:lvl7pPr>
            <a:lvl8pPr marL="3199972" indent="0">
              <a:buNone/>
              <a:defRPr sz="900"/>
            </a:lvl8pPr>
            <a:lvl9pPr marL="3657111"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FADE435C-7C34-4913-9A23-6BB1FBD71DF1}" type="slidenum">
              <a:rPr lang="en-US" altLang="ja-JP"/>
              <a:pPr>
                <a:defRPr/>
              </a:pPr>
              <a:t>‹#›</a:t>
            </a:fld>
            <a:endParaRPr lang="en-US" altLang="ja-JP"/>
          </a:p>
        </p:txBody>
      </p:sp>
    </p:spTree>
    <p:extLst>
      <p:ext uri="{BB962C8B-B14F-4D97-AF65-F5344CB8AC3E}">
        <p14:creationId xmlns:p14="http://schemas.microsoft.com/office/powerpoint/2010/main" val="23941355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5367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8" tIns="45714" rIns="91428" bIns="45714"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57200" y="6575425"/>
            <a:ext cx="2133600" cy="287338"/>
          </a:xfrm>
          <a:prstGeom prst="rect">
            <a:avLst/>
          </a:prstGeom>
          <a:noFill/>
          <a:ln w="9525">
            <a:noFill/>
            <a:miter lim="800000"/>
            <a:headEnd/>
            <a:tailEnd/>
          </a:ln>
          <a:effectLst/>
        </p:spPr>
        <p:txBody>
          <a:bodyPr vert="horz" wrap="square" lIns="72000" tIns="36000" rIns="72000" bIns="36000" numCol="1" anchor="ctr" anchorCtr="0" compatLnSpc="1">
            <a:prstTxWarp prst="textNoShape">
              <a:avLst/>
            </a:prstTxWarp>
          </a:bodyPr>
          <a:lstStyle>
            <a:lvl1pPr>
              <a:defRPr sz="1100">
                <a:ea typeface="ＭＳ Ｐゴシック" pitchFamily="50"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3124200" y="6575425"/>
            <a:ext cx="2895600" cy="287338"/>
          </a:xfrm>
          <a:prstGeom prst="rect">
            <a:avLst/>
          </a:prstGeom>
          <a:noFill/>
          <a:ln w="9525">
            <a:noFill/>
            <a:miter lim="800000"/>
            <a:headEnd/>
            <a:tailEnd/>
          </a:ln>
          <a:effectLst/>
        </p:spPr>
        <p:txBody>
          <a:bodyPr vert="horz" wrap="square" lIns="72000" tIns="36000" rIns="72000" bIns="36000" numCol="1" anchor="ctr" anchorCtr="0" compatLnSpc="1">
            <a:prstTxWarp prst="textNoShape">
              <a:avLst/>
            </a:prstTxWarp>
          </a:bodyPr>
          <a:lstStyle>
            <a:lvl1pPr algn="ctr">
              <a:defRPr sz="1100">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7010400" y="6567488"/>
            <a:ext cx="2133600" cy="287337"/>
          </a:xfrm>
          <a:prstGeom prst="rect">
            <a:avLst/>
          </a:prstGeom>
          <a:noFill/>
          <a:ln w="9525">
            <a:noFill/>
            <a:miter lim="800000"/>
            <a:headEnd/>
            <a:tailEnd/>
          </a:ln>
          <a:effectLst/>
        </p:spPr>
        <p:txBody>
          <a:bodyPr vert="horz" wrap="square" lIns="72000" tIns="36000" rIns="72000" bIns="36000" numCol="1" anchor="ctr" anchorCtr="0" compatLnSpc="1">
            <a:prstTxWarp prst="textNoShape">
              <a:avLst/>
            </a:prstTxWarp>
          </a:bodyPr>
          <a:lstStyle>
            <a:lvl1pPr algn="r">
              <a:defRPr sz="1100" smtClean="0">
                <a:ea typeface="ＭＳ Ｐゴシック" pitchFamily="50" charset="-128"/>
              </a:defRPr>
            </a:lvl1pPr>
          </a:lstStyle>
          <a:p>
            <a:pPr>
              <a:defRPr/>
            </a:pPr>
            <a:fld id="{CAE3EE41-3415-4202-BC91-CCBF9140DDB8}" type="slidenum">
              <a:rPr lang="en-US" altLang="ja-JP"/>
              <a:pPr>
                <a:defRPr/>
              </a:pPr>
              <a:t>‹#›</a:t>
            </a:fld>
            <a:endParaRPr lang="en-US" altLang="ja-JP"/>
          </a:p>
        </p:txBody>
      </p:sp>
      <p:sp>
        <p:nvSpPr>
          <p:cNvPr id="2" name="Rectangle 2"/>
          <p:cNvSpPr>
            <a:spLocks noGrp="1" noChangeArrowheads="1"/>
          </p:cNvSpPr>
          <p:nvPr userDrawn="1">
            <p:ph type="title"/>
          </p:nvPr>
        </p:nvSpPr>
        <p:spPr bwMode="auto">
          <a:xfrm>
            <a:off x="0" y="304800"/>
            <a:ext cx="7019925"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8" tIns="45714" rIns="91428" bIns="45714" numCol="1" anchor="ctr" anchorCtr="0" compatLnSpc="1">
            <a:prstTxWarp prst="textNoShape">
              <a:avLst/>
            </a:prstTxWarp>
          </a:bodyPr>
          <a:lstStyle/>
          <a:p>
            <a:pPr lvl="0"/>
            <a:r>
              <a:rPr lang="ja-JP" altLang="en-US" smtClean="0"/>
              <a:t>マスタ タイトルの書式設定</a:t>
            </a:r>
          </a:p>
        </p:txBody>
      </p:sp>
      <p:grpSp>
        <p:nvGrpSpPr>
          <p:cNvPr id="1031" name="グループ化 4"/>
          <p:cNvGrpSpPr>
            <a:grpSpLocks/>
          </p:cNvGrpSpPr>
          <p:nvPr userDrawn="1"/>
        </p:nvGrpSpPr>
        <p:grpSpPr bwMode="auto">
          <a:xfrm>
            <a:off x="8101013" y="349250"/>
            <a:ext cx="1079500" cy="361950"/>
            <a:chOff x="7164536" y="392474"/>
            <a:chExt cx="1079872" cy="361316"/>
          </a:xfrm>
        </p:grpSpPr>
        <p:pic>
          <p:nvPicPr>
            <p:cNvPr id="1034" name="図 14" descr="C:\Users\fujiiyu\AppData\Local\Microsoft\Windows\Temporary Internet Files\Content.Word\fusho_03.gif"/>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164536" y="392475"/>
              <a:ext cx="490855" cy="361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テキスト ボックス 23"/>
            <p:cNvSpPr txBox="1"/>
            <p:nvPr userDrawn="1"/>
          </p:nvSpPr>
          <p:spPr>
            <a:xfrm>
              <a:off x="7596485" y="392474"/>
              <a:ext cx="647923" cy="342299"/>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anchor="b"/>
            <a:lstStyle/>
            <a:p>
              <a:pPr>
                <a:spcAft>
                  <a:spcPts val="0"/>
                </a:spcAft>
                <a:defRPr/>
              </a:pPr>
              <a:r>
                <a:rPr lang="ja-JP" sz="1200" b="1" kern="100" dirty="0">
                  <a:solidFill>
                    <a:srgbClr val="002E8A"/>
                  </a:solidFill>
                  <a:ea typeface="ＭＳ ゴシック"/>
                  <a:cs typeface="Times New Roman"/>
                </a:rPr>
                <a:t>大阪府</a:t>
              </a:r>
              <a:endParaRPr lang="ja-JP" sz="1050" kern="100" dirty="0">
                <a:ea typeface="ＭＳ 明朝"/>
                <a:cs typeface="Times New Roman"/>
              </a:endParaRPr>
            </a:p>
          </p:txBody>
        </p:sp>
      </p:grpSp>
      <p:cxnSp>
        <p:nvCxnSpPr>
          <p:cNvPr id="7" name="直線コネクタ 6"/>
          <p:cNvCxnSpPr/>
          <p:nvPr userDrawn="1"/>
        </p:nvCxnSpPr>
        <p:spPr>
          <a:xfrm>
            <a:off x="0" y="779463"/>
            <a:ext cx="9144000" cy="0"/>
          </a:xfrm>
          <a:prstGeom prst="line">
            <a:avLst/>
          </a:prstGeom>
          <a:ln w="63500">
            <a:solidFill>
              <a:srgbClr val="1F497D"/>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userDrawn="1"/>
        </p:nvCxnSpPr>
        <p:spPr>
          <a:xfrm>
            <a:off x="0" y="741363"/>
            <a:ext cx="9144000" cy="0"/>
          </a:xfrm>
          <a:prstGeom prst="line">
            <a:avLst/>
          </a:prstGeom>
          <a:ln w="38100">
            <a:solidFill>
              <a:srgbClr val="3276C8"/>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4866" r:id="rId1"/>
    <p:sldLayoutId id="2147484856" r:id="rId2"/>
    <p:sldLayoutId id="2147484857" r:id="rId3"/>
    <p:sldLayoutId id="2147484858" r:id="rId4"/>
    <p:sldLayoutId id="2147484859" r:id="rId5"/>
    <p:sldLayoutId id="2147484860" r:id="rId6"/>
    <p:sldLayoutId id="2147484861" r:id="rId7"/>
    <p:sldLayoutId id="2147484862" r:id="rId8"/>
    <p:sldLayoutId id="2147484863" r:id="rId9"/>
    <p:sldLayoutId id="2147484864" r:id="rId10"/>
    <p:sldLayoutId id="2147484865"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kumimoji="1" sz="2400">
          <a:solidFill>
            <a:srgbClr val="1F497D"/>
          </a:solidFill>
          <a:latin typeface="+mj-lt"/>
          <a:ea typeface="+mj-ea"/>
          <a:cs typeface="+mj-cs"/>
        </a:defRPr>
      </a:lvl1pPr>
      <a:lvl2pPr algn="l" rtl="0" eaLnBrk="0" fontAlgn="base" hangingPunct="0">
        <a:spcBef>
          <a:spcPct val="0"/>
        </a:spcBef>
        <a:spcAft>
          <a:spcPct val="0"/>
        </a:spcAft>
        <a:defRPr kumimoji="1" sz="2400">
          <a:solidFill>
            <a:srgbClr val="1F497D"/>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400">
          <a:solidFill>
            <a:srgbClr val="1F497D"/>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400">
          <a:solidFill>
            <a:srgbClr val="1F497D"/>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400">
          <a:solidFill>
            <a:srgbClr val="1F497D"/>
          </a:solidFill>
          <a:latin typeface="HGP創英角ｺﾞｼｯｸUB" pitchFamily="50" charset="-128"/>
          <a:ea typeface="HGP創英角ｺﾞｼｯｸUB" pitchFamily="50" charset="-128"/>
        </a:defRPr>
      </a:lvl5pPr>
      <a:lvl6pPr marL="457139"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278"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417"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555"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1313" indent="-341313" algn="l" rtl="0" eaLnBrk="0" fontAlgn="base" hangingPunct="0">
        <a:spcBef>
          <a:spcPct val="20000"/>
        </a:spcBef>
        <a:spcAft>
          <a:spcPct val="0"/>
        </a:spcAft>
        <a:buChar char="•"/>
        <a:defRPr kumimoji="1"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kumimoji="1" sz="2800">
          <a:solidFill>
            <a:schemeClr val="tx1"/>
          </a:solidFill>
          <a:latin typeface="+mn-lt"/>
          <a:ea typeface="+mn-ea"/>
        </a:defRPr>
      </a:lvl2pPr>
      <a:lvl3pPr marL="1141413" indent="-227013" algn="l" rtl="0" eaLnBrk="0" fontAlgn="base" hangingPunct="0">
        <a:spcBef>
          <a:spcPct val="20000"/>
        </a:spcBef>
        <a:spcAft>
          <a:spcPct val="0"/>
        </a:spcAft>
        <a:buChar char="•"/>
        <a:defRPr kumimoji="1" sz="2400">
          <a:solidFill>
            <a:schemeClr val="tx1"/>
          </a:solidFill>
          <a:latin typeface="+mn-lt"/>
          <a:ea typeface="+mn-ea"/>
        </a:defRPr>
      </a:lvl3pPr>
      <a:lvl4pPr marL="1598613" indent="-227013" algn="l" rtl="0" eaLnBrk="0" fontAlgn="base" hangingPunct="0">
        <a:spcBef>
          <a:spcPct val="20000"/>
        </a:spcBef>
        <a:spcAft>
          <a:spcPct val="0"/>
        </a:spcAft>
        <a:buChar char="–"/>
        <a:defRPr kumimoji="1" sz="2000">
          <a:solidFill>
            <a:schemeClr val="tx1"/>
          </a:solidFill>
          <a:latin typeface="+mn-lt"/>
          <a:ea typeface="+mn-ea"/>
        </a:defRPr>
      </a:lvl4pPr>
      <a:lvl5pPr marL="2055813" indent="-227013" algn="l" rtl="0" eaLnBrk="0" fontAlgn="base" hangingPunct="0">
        <a:spcBef>
          <a:spcPct val="20000"/>
        </a:spcBef>
        <a:spcAft>
          <a:spcPct val="0"/>
        </a:spcAft>
        <a:buChar char="»"/>
        <a:defRPr kumimoji="1" sz="2000">
          <a:solidFill>
            <a:schemeClr val="tx1"/>
          </a:solidFill>
          <a:latin typeface="+mn-lt"/>
          <a:ea typeface="+mn-ea"/>
        </a:defRPr>
      </a:lvl5pPr>
      <a:lvl6pPr marL="2514264" indent="-228570" algn="l" rtl="0" fontAlgn="base">
        <a:spcBef>
          <a:spcPct val="20000"/>
        </a:spcBef>
        <a:spcAft>
          <a:spcPct val="0"/>
        </a:spcAft>
        <a:buChar char="»"/>
        <a:defRPr kumimoji="1" sz="2000">
          <a:solidFill>
            <a:schemeClr val="tx1"/>
          </a:solidFill>
          <a:latin typeface="+mn-lt"/>
          <a:ea typeface="+mn-ea"/>
        </a:defRPr>
      </a:lvl6pPr>
      <a:lvl7pPr marL="2971403" indent="-228570" algn="l" rtl="0" fontAlgn="base">
        <a:spcBef>
          <a:spcPct val="20000"/>
        </a:spcBef>
        <a:spcAft>
          <a:spcPct val="0"/>
        </a:spcAft>
        <a:buChar char="»"/>
        <a:defRPr kumimoji="1" sz="2000">
          <a:solidFill>
            <a:schemeClr val="tx1"/>
          </a:solidFill>
          <a:latin typeface="+mn-lt"/>
          <a:ea typeface="+mn-ea"/>
        </a:defRPr>
      </a:lvl7pPr>
      <a:lvl8pPr marL="3428542" indent="-228570" algn="l" rtl="0" fontAlgn="base">
        <a:spcBef>
          <a:spcPct val="20000"/>
        </a:spcBef>
        <a:spcAft>
          <a:spcPct val="0"/>
        </a:spcAft>
        <a:buChar char="»"/>
        <a:defRPr kumimoji="1" sz="2000">
          <a:solidFill>
            <a:schemeClr val="tx1"/>
          </a:solidFill>
          <a:latin typeface="+mn-lt"/>
          <a:ea typeface="+mn-ea"/>
        </a:defRPr>
      </a:lvl8pPr>
      <a:lvl9pPr marL="3885681" indent="-22857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278" rtl="0" eaLnBrk="1" latinLnBrk="0" hangingPunct="1">
        <a:defRPr kumimoji="1" sz="1800" kern="1200">
          <a:solidFill>
            <a:schemeClr val="tx1"/>
          </a:solidFill>
          <a:latin typeface="+mn-lt"/>
          <a:ea typeface="+mn-ea"/>
          <a:cs typeface="+mn-cs"/>
        </a:defRPr>
      </a:lvl1pPr>
      <a:lvl2pPr marL="457139" algn="l" defTabSz="914278" rtl="0" eaLnBrk="1" latinLnBrk="0" hangingPunct="1">
        <a:defRPr kumimoji="1" sz="1800" kern="1200">
          <a:solidFill>
            <a:schemeClr val="tx1"/>
          </a:solidFill>
          <a:latin typeface="+mn-lt"/>
          <a:ea typeface="+mn-ea"/>
          <a:cs typeface="+mn-cs"/>
        </a:defRPr>
      </a:lvl2pPr>
      <a:lvl3pPr marL="914278" algn="l" defTabSz="914278" rtl="0" eaLnBrk="1" latinLnBrk="0" hangingPunct="1">
        <a:defRPr kumimoji="1" sz="1800" kern="1200">
          <a:solidFill>
            <a:schemeClr val="tx1"/>
          </a:solidFill>
          <a:latin typeface="+mn-lt"/>
          <a:ea typeface="+mn-ea"/>
          <a:cs typeface="+mn-cs"/>
        </a:defRPr>
      </a:lvl3pPr>
      <a:lvl4pPr marL="1371417" algn="l" defTabSz="914278" rtl="0" eaLnBrk="1" latinLnBrk="0" hangingPunct="1">
        <a:defRPr kumimoji="1" sz="1800" kern="1200">
          <a:solidFill>
            <a:schemeClr val="tx1"/>
          </a:solidFill>
          <a:latin typeface="+mn-lt"/>
          <a:ea typeface="+mn-ea"/>
          <a:cs typeface="+mn-cs"/>
        </a:defRPr>
      </a:lvl4pPr>
      <a:lvl5pPr marL="1828555" algn="l" defTabSz="914278" rtl="0" eaLnBrk="1" latinLnBrk="0" hangingPunct="1">
        <a:defRPr kumimoji="1" sz="1800" kern="1200">
          <a:solidFill>
            <a:schemeClr val="tx1"/>
          </a:solidFill>
          <a:latin typeface="+mn-lt"/>
          <a:ea typeface="+mn-ea"/>
          <a:cs typeface="+mn-cs"/>
        </a:defRPr>
      </a:lvl5pPr>
      <a:lvl6pPr marL="2285694" algn="l" defTabSz="914278" rtl="0" eaLnBrk="1" latinLnBrk="0" hangingPunct="1">
        <a:defRPr kumimoji="1" sz="1800" kern="1200">
          <a:solidFill>
            <a:schemeClr val="tx1"/>
          </a:solidFill>
          <a:latin typeface="+mn-lt"/>
          <a:ea typeface="+mn-ea"/>
          <a:cs typeface="+mn-cs"/>
        </a:defRPr>
      </a:lvl6pPr>
      <a:lvl7pPr marL="2742833" algn="l" defTabSz="914278" rtl="0" eaLnBrk="1" latinLnBrk="0" hangingPunct="1">
        <a:defRPr kumimoji="1" sz="1800" kern="1200">
          <a:solidFill>
            <a:schemeClr val="tx1"/>
          </a:solidFill>
          <a:latin typeface="+mn-lt"/>
          <a:ea typeface="+mn-ea"/>
          <a:cs typeface="+mn-cs"/>
        </a:defRPr>
      </a:lvl7pPr>
      <a:lvl8pPr marL="3199972" algn="l" defTabSz="914278" rtl="0" eaLnBrk="1" latinLnBrk="0" hangingPunct="1">
        <a:defRPr kumimoji="1" sz="1800" kern="1200">
          <a:solidFill>
            <a:schemeClr val="tx1"/>
          </a:solidFill>
          <a:latin typeface="+mn-lt"/>
          <a:ea typeface="+mn-ea"/>
          <a:cs typeface="+mn-cs"/>
        </a:defRPr>
      </a:lvl8pPr>
      <a:lvl9pPr marL="3657111" algn="l" defTabSz="914278"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ctrTitle"/>
          </p:nvPr>
        </p:nvSpPr>
        <p:spPr/>
        <p:txBody>
          <a:bodyPr/>
          <a:lstStyle/>
          <a:p>
            <a:r>
              <a:rPr lang="ja-JP" altLang="en-US" dirty="0" smtClean="0"/>
              <a:t>諮問趣旨の補足資料</a:t>
            </a:r>
            <a:endParaRPr kumimoji="1" lang="ja-JP" altLang="en-US" dirty="0"/>
          </a:p>
        </p:txBody>
      </p:sp>
      <p:sp>
        <p:nvSpPr>
          <p:cNvPr id="4" name="サブタイトル 3"/>
          <p:cNvSpPr>
            <a:spLocks noGrp="1"/>
          </p:cNvSpPr>
          <p:nvPr>
            <p:ph type="subTitle" idx="1"/>
          </p:nvPr>
        </p:nvSpPr>
        <p:spPr>
          <a:xfrm>
            <a:off x="1708811" y="3771900"/>
            <a:ext cx="7530721" cy="2400300"/>
          </a:xfrm>
        </p:spPr>
        <p:txBody>
          <a:bodyPr/>
          <a:lstStyle/>
          <a:p>
            <a:pPr algn="l"/>
            <a:r>
              <a:rPr kumimoji="1" lang="ja-JP" altLang="en-US" sz="2000" dirty="0" smtClean="0"/>
              <a:t>１　「</a:t>
            </a:r>
            <a:r>
              <a:rPr lang="ja-JP" altLang="en-US" sz="2000" dirty="0" smtClean="0"/>
              <a:t>住宅</a:t>
            </a:r>
            <a:r>
              <a:rPr lang="ja-JP" altLang="en-US" sz="2000" dirty="0"/>
              <a:t>建築物耐震</a:t>
            </a:r>
            <a:r>
              <a:rPr lang="en-US" altLang="ja-JP" sz="2000" dirty="0"/>
              <a:t>10</a:t>
            </a:r>
            <a:r>
              <a:rPr lang="ja-JP" altLang="en-US" sz="2000" dirty="0"/>
              <a:t>ヵ年戦略・</a:t>
            </a:r>
            <a:r>
              <a:rPr lang="ja-JP" altLang="en-US" sz="2000" dirty="0" smtClean="0"/>
              <a:t>大阪」の</a:t>
            </a:r>
            <a:r>
              <a:rPr lang="ja-JP" altLang="en-US" sz="2000" dirty="0"/>
              <a:t>概要</a:t>
            </a:r>
            <a:endParaRPr lang="en-US" altLang="ja-JP" sz="2000" dirty="0" smtClean="0"/>
          </a:p>
          <a:p>
            <a:pPr algn="l"/>
            <a:r>
              <a:rPr lang="ja-JP" altLang="en-US" sz="2000" dirty="0" smtClean="0"/>
              <a:t>２　国の基本方針見直しに関する資料（抜粋）</a:t>
            </a:r>
            <a:endParaRPr lang="en-US" altLang="ja-JP" sz="2000" dirty="0" smtClean="0"/>
          </a:p>
          <a:p>
            <a:pPr algn="l"/>
            <a:r>
              <a:rPr lang="ja-JP" altLang="en-US" sz="2000" dirty="0"/>
              <a:t>３　大阪府の耐震診断義務付け建築物の耐震診断結果の公表</a:t>
            </a:r>
            <a:r>
              <a:rPr lang="ja-JP" altLang="en-US" sz="2000" dirty="0" smtClean="0"/>
              <a:t>状況</a:t>
            </a:r>
            <a:endParaRPr lang="en-US" altLang="ja-JP" sz="2000" dirty="0" smtClean="0"/>
          </a:p>
          <a:p>
            <a:pPr algn="l"/>
            <a:r>
              <a:rPr lang="ja-JP" altLang="en-US" sz="2000" dirty="0" smtClean="0"/>
              <a:t>４　「住宅建築物耐震</a:t>
            </a:r>
            <a:r>
              <a:rPr lang="en-US" altLang="ja-JP" sz="2000" dirty="0" smtClean="0"/>
              <a:t>10</a:t>
            </a:r>
            <a:r>
              <a:rPr lang="ja-JP" altLang="en-US" sz="2000" dirty="0"/>
              <a:t>ヵ年戦略･</a:t>
            </a:r>
            <a:r>
              <a:rPr lang="ja-JP" altLang="en-US" sz="2000" dirty="0" smtClean="0"/>
              <a:t>大阪」に記載の目標</a:t>
            </a:r>
            <a:endParaRPr lang="en-US" altLang="ja-JP" sz="2000" dirty="0" smtClean="0"/>
          </a:p>
          <a:p>
            <a:pPr algn="l"/>
            <a:r>
              <a:rPr lang="ja-JP" altLang="en-US" sz="2000" dirty="0"/>
              <a:t>参考</a:t>
            </a:r>
            <a:r>
              <a:rPr lang="ja-JP" altLang="en-US" sz="2000" dirty="0" smtClean="0"/>
              <a:t>　用語の説明</a:t>
            </a:r>
            <a:endParaRPr lang="ja-JP" altLang="en-US" sz="2000" dirty="0"/>
          </a:p>
        </p:txBody>
      </p:sp>
      <p:sp>
        <p:nvSpPr>
          <p:cNvPr id="5" name="正方形/長方形 4"/>
          <p:cNvSpPr/>
          <p:nvPr/>
        </p:nvSpPr>
        <p:spPr>
          <a:xfrm>
            <a:off x="6326660" y="493824"/>
            <a:ext cx="2314982" cy="584775"/>
          </a:xfrm>
          <a:prstGeom prst="rect">
            <a:avLst/>
          </a:prstGeom>
          <a:noFill/>
          <a:ln w="28575">
            <a:solidFill>
              <a:srgbClr val="1F497D"/>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28" tIns="45714" rIns="91428" bIns="45714" numCol="1" anchor="ctr" anchorCtr="0" compatLnSpc="1">
            <a:prstTxWarp prst="textNoShape">
              <a:avLst/>
            </a:prstTxWarp>
          </a:bodyPr>
          <a:lstStyle/>
          <a:p>
            <a:pPr algn="ctr" eaLnBrk="0" hangingPunct="0"/>
            <a:r>
              <a:rPr lang="ja-JP" altLang="en-US" sz="3200" dirty="0">
                <a:solidFill>
                  <a:srgbClr val="1F497D"/>
                </a:solidFill>
                <a:latin typeface="+mj-lt"/>
                <a:ea typeface="+mj-ea"/>
                <a:cs typeface="+mj-cs"/>
              </a:rPr>
              <a:t>参考</a:t>
            </a:r>
            <a:r>
              <a:rPr lang="ja-JP" altLang="en-US" sz="3200" dirty="0" smtClean="0">
                <a:solidFill>
                  <a:srgbClr val="1F497D"/>
                </a:solidFill>
                <a:latin typeface="+mj-lt"/>
                <a:ea typeface="+mj-ea"/>
                <a:cs typeface="+mj-cs"/>
              </a:rPr>
              <a:t>資料１</a:t>
            </a:r>
            <a:endParaRPr lang="ja-JP" altLang="en-US" sz="3200" dirty="0">
              <a:solidFill>
                <a:srgbClr val="1F497D"/>
              </a:solidFill>
              <a:latin typeface="+mj-lt"/>
              <a:ea typeface="+mj-ea"/>
              <a:cs typeface="+mj-cs"/>
            </a:endParaRPr>
          </a:p>
        </p:txBody>
      </p:sp>
    </p:spTree>
    <p:extLst>
      <p:ext uri="{BB962C8B-B14F-4D97-AF65-F5344CB8AC3E}">
        <p14:creationId xmlns:p14="http://schemas.microsoft.com/office/powerpoint/2010/main" val="36504964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a:xfrm>
            <a:off x="0" y="304800"/>
            <a:ext cx="7438030" cy="404813"/>
          </a:xfrm>
        </p:spPr>
        <p:txBody>
          <a:bodyPr/>
          <a:lstStyle/>
          <a:p>
            <a:r>
              <a:rPr lang="ja-JP" altLang="en-US" dirty="0"/>
              <a:t>４　</a:t>
            </a:r>
            <a:r>
              <a:rPr lang="ja-JP" altLang="en-US" dirty="0" smtClean="0"/>
              <a:t>「住宅建築物耐震</a:t>
            </a:r>
            <a:r>
              <a:rPr lang="en-US" altLang="ja-JP" dirty="0" smtClean="0"/>
              <a:t>10</a:t>
            </a:r>
            <a:r>
              <a:rPr lang="ja-JP" altLang="en-US" dirty="0"/>
              <a:t>ヵ年戦略･</a:t>
            </a:r>
            <a:r>
              <a:rPr lang="ja-JP" altLang="en-US" dirty="0" smtClean="0"/>
              <a:t>大阪」に記載の目標</a:t>
            </a:r>
            <a:endParaRPr kumimoji="1" lang="ja-JP" altLang="en-US" dirty="0"/>
          </a:p>
        </p:txBody>
      </p:sp>
      <p:sp>
        <p:nvSpPr>
          <p:cNvPr id="6" name="正方形/長方形 5"/>
          <p:cNvSpPr/>
          <p:nvPr/>
        </p:nvSpPr>
        <p:spPr>
          <a:xfrm>
            <a:off x="512343" y="2568138"/>
            <a:ext cx="3780000" cy="720968"/>
          </a:xfrm>
          <a:prstGeom prst="rect">
            <a:avLst/>
          </a:prstGeom>
          <a:ln w="19050">
            <a:solidFill>
              <a:srgbClr val="1F497D"/>
            </a:solidFill>
          </a:ln>
        </p:spPr>
        <p:style>
          <a:lnRef idx="2">
            <a:schemeClr val="accent1"/>
          </a:lnRef>
          <a:fillRef idx="1">
            <a:schemeClr val="lt1"/>
          </a:fillRef>
          <a:effectRef idx="0">
            <a:schemeClr val="accent1"/>
          </a:effectRef>
          <a:fontRef idx="minor">
            <a:schemeClr val="dk1"/>
          </a:fontRef>
        </p:style>
        <p:txBody>
          <a:bodyPr rot="0" spcFirstLastPara="0" vert="horz" wrap="square" lIns="36000" tIns="36000" rIns="0" bIns="36000" numCol="1" spcCol="0" rtlCol="0" fromWordArt="0" anchor="t" anchorCtr="0" forceAA="0" compatLnSpc="1">
            <a:prstTxWarp prst="textNoShape">
              <a:avLst/>
            </a:prstTxWarp>
            <a:noAutofit/>
          </a:bodyPr>
          <a:lstStyle/>
          <a:p>
            <a:pPr marR="152400">
              <a:lnSpc>
                <a:spcPts val="2200"/>
              </a:lnSpc>
              <a:spcAft>
                <a:spcPts val="0"/>
              </a:spcAft>
            </a:pPr>
            <a:r>
              <a:rPr lang="ja-JP" sz="1400" b="1" kern="100" dirty="0">
                <a:effectLst/>
                <a:latin typeface="Meiryo UI" panose="020B0604030504040204" pitchFamily="50" charset="-128"/>
                <a:ea typeface="Meiryo UI" panose="020B0604030504040204" pitchFamily="50" charset="-128"/>
                <a:cs typeface="Meiryo UI" panose="020B0604030504040204" pitchFamily="50" charset="-128"/>
              </a:rPr>
              <a:t>①住宅の耐震化率</a:t>
            </a:r>
            <a:r>
              <a:rPr lang="ja-JP" sz="1400" b="1"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400" b="1" kern="10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ja-JP" sz="1400" b="1" kern="100" dirty="0" smtClean="0">
                <a:effectLst/>
                <a:latin typeface="Meiryo UI" panose="020B0604030504040204" pitchFamily="50" charset="-128"/>
                <a:ea typeface="Meiryo UI" panose="020B0604030504040204" pitchFamily="50" charset="-128"/>
                <a:cs typeface="Meiryo UI" panose="020B0604030504040204" pitchFamily="50" charset="-128"/>
              </a:rPr>
              <a:t>平成</a:t>
            </a:r>
            <a:r>
              <a:rPr lang="en-US" sz="1400" b="1" kern="100" dirty="0">
                <a:effectLst/>
                <a:latin typeface="Meiryo UI" panose="020B0604030504040204" pitchFamily="50" charset="-128"/>
                <a:ea typeface="Meiryo UI" panose="020B0604030504040204" pitchFamily="50" charset="-128"/>
                <a:cs typeface="Meiryo UI" panose="020B0604030504040204" pitchFamily="50" charset="-128"/>
              </a:rPr>
              <a:t>37</a:t>
            </a:r>
            <a:r>
              <a:rPr lang="ja-JP" sz="1400" b="1" kern="100" dirty="0">
                <a:effectLst/>
                <a:latin typeface="Meiryo UI" panose="020B0604030504040204" pitchFamily="50" charset="-128"/>
                <a:ea typeface="Meiryo UI" panose="020B0604030504040204" pitchFamily="50" charset="-128"/>
                <a:cs typeface="Meiryo UI" panose="020B0604030504040204" pitchFamily="50" charset="-128"/>
              </a:rPr>
              <a:t>年までに　</a:t>
            </a:r>
            <a:r>
              <a:rPr lang="en-US" sz="1600" b="1" kern="100" dirty="0" smtClean="0">
                <a:effectLst/>
                <a:latin typeface="Meiryo UI" panose="020B0604030504040204" pitchFamily="50" charset="-128"/>
                <a:ea typeface="Meiryo UI" panose="020B0604030504040204" pitchFamily="50" charset="-128"/>
                <a:cs typeface="Meiryo UI" panose="020B0604030504040204" pitchFamily="50" charset="-128"/>
              </a:rPr>
              <a:t>95</a:t>
            </a:r>
            <a:r>
              <a:rPr lang="en-US" sz="1600" b="1" kern="100" dirty="0">
                <a:effectLst/>
                <a:latin typeface="Meiryo UI" panose="020B0604030504040204" pitchFamily="50" charset="-128"/>
                <a:ea typeface="Meiryo UI" panose="020B0604030504040204" pitchFamily="50" charset="-128"/>
                <a:cs typeface="Meiryo UI" panose="020B0604030504040204" pitchFamily="50" charset="-128"/>
              </a:rPr>
              <a:t>%</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p:cNvSpPr/>
          <p:nvPr/>
        </p:nvSpPr>
        <p:spPr>
          <a:xfrm>
            <a:off x="516788" y="3491991"/>
            <a:ext cx="3780000" cy="1100387"/>
          </a:xfrm>
          <a:prstGeom prst="rect">
            <a:avLst/>
          </a:prstGeom>
          <a:ln w="19050">
            <a:solidFill>
              <a:srgbClr val="1F497D"/>
            </a:solidFill>
          </a:ln>
        </p:spPr>
        <p:style>
          <a:lnRef idx="2">
            <a:schemeClr val="accent1"/>
          </a:lnRef>
          <a:fillRef idx="1">
            <a:schemeClr val="lt1"/>
          </a:fillRef>
          <a:effectRef idx="0">
            <a:schemeClr val="accent1"/>
          </a:effectRef>
          <a:fontRef idx="minor">
            <a:schemeClr val="dk1"/>
          </a:fontRef>
        </p:style>
        <p:txBody>
          <a:bodyPr rot="0" spcFirstLastPara="0" vert="horz" wrap="square" lIns="36000" tIns="36000" rIns="0" bIns="36000" numCol="1" spcCol="0" rtlCol="0" fromWordArt="0" anchor="t" anchorCtr="0" forceAA="0" compatLnSpc="1">
            <a:prstTxWarp prst="textNoShape">
              <a:avLst/>
            </a:prstTxWarp>
            <a:noAutofit/>
          </a:bodyPr>
          <a:lstStyle/>
          <a:p>
            <a:pPr marL="216000" marR="152400" indent="-216000">
              <a:lnSpc>
                <a:spcPts val="2000"/>
              </a:lnSpc>
              <a:spcAft>
                <a:spcPts val="0"/>
              </a:spcAft>
            </a:pPr>
            <a:r>
              <a:rPr lang="ja-JP" sz="1400" b="1" kern="0" dirty="0" smtClean="0">
                <a:effectLst/>
                <a:latin typeface="Meiryo UI" panose="020B0604030504040204" pitchFamily="50" charset="-128"/>
                <a:ea typeface="Meiryo UI" panose="020B0604030504040204" pitchFamily="50" charset="-128"/>
                <a:cs typeface="Meiryo UI" panose="020B0604030504040204" pitchFamily="50" charset="-128"/>
              </a:rPr>
              <a:t>②</a:t>
            </a:r>
            <a:r>
              <a:rPr lang="ja-JP" sz="1400" b="1" kern="0" dirty="0">
                <a:effectLst/>
                <a:latin typeface="Meiryo UI" panose="020B0604030504040204" pitchFamily="50" charset="-128"/>
                <a:ea typeface="Meiryo UI" panose="020B0604030504040204" pitchFamily="50" charset="-128"/>
                <a:cs typeface="Meiryo UI" panose="020B0604030504040204" pitchFamily="50" charset="-128"/>
              </a:rPr>
              <a:t>多数の者が利用</a:t>
            </a:r>
            <a:r>
              <a:rPr lang="ja-JP" sz="1400" b="1" kern="0" dirty="0" smtClean="0">
                <a:effectLst/>
                <a:latin typeface="Meiryo UI" panose="020B0604030504040204" pitchFamily="50" charset="-128"/>
                <a:ea typeface="Meiryo UI" panose="020B0604030504040204" pitchFamily="50" charset="-128"/>
                <a:cs typeface="Meiryo UI" panose="020B0604030504040204" pitchFamily="50" charset="-128"/>
              </a:rPr>
              <a:t>する</a:t>
            </a:r>
            <a:endParaRPr lang="en-US" altLang="ja-JP" sz="1400" b="1" kern="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216000" marR="152400" indent="-216000">
              <a:lnSpc>
                <a:spcPts val="2000"/>
              </a:lnSpc>
              <a:spcAft>
                <a:spcPts val="0"/>
              </a:spcAft>
            </a:pPr>
            <a:r>
              <a:rPr lang="ja-JP" altLang="en-US" sz="1400" b="1" kern="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ja-JP" sz="1400" b="1" kern="0" dirty="0" smtClean="0">
                <a:effectLst/>
                <a:latin typeface="Meiryo UI" panose="020B0604030504040204" pitchFamily="50" charset="-128"/>
                <a:ea typeface="Meiryo UI" panose="020B0604030504040204" pitchFamily="50" charset="-128"/>
                <a:cs typeface="Meiryo UI" panose="020B0604030504040204" pitchFamily="50" charset="-128"/>
              </a:rPr>
              <a:t>建築物の耐震化率</a:t>
            </a:r>
            <a:r>
              <a:rPr lang="en-US" sz="1400" b="1" kern="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400" b="1" kern="0" dirty="0">
                <a:latin typeface="Meiryo UI" panose="020B0604030504040204" pitchFamily="50" charset="-128"/>
                <a:ea typeface="Meiryo UI" panose="020B0604030504040204" pitchFamily="50" charset="-128"/>
                <a:cs typeface="Meiryo UI" panose="020B0604030504040204" pitchFamily="50" charset="-128"/>
              </a:rPr>
              <a:t>　</a:t>
            </a:r>
            <a:r>
              <a:rPr lang="ja-JP" sz="1400" b="1" kern="0" dirty="0" smtClean="0">
                <a:effectLst/>
                <a:latin typeface="Meiryo UI" panose="020B0604030504040204" pitchFamily="50" charset="-128"/>
                <a:ea typeface="Meiryo UI" panose="020B0604030504040204" pitchFamily="50" charset="-128"/>
                <a:cs typeface="Meiryo UI" panose="020B0604030504040204" pitchFamily="50" charset="-128"/>
              </a:rPr>
              <a:t>平成</a:t>
            </a:r>
            <a:r>
              <a:rPr lang="en-US" sz="1400" b="1" kern="0" dirty="0">
                <a:effectLst/>
                <a:latin typeface="Meiryo UI" panose="020B0604030504040204" pitchFamily="50" charset="-128"/>
                <a:ea typeface="Meiryo UI" panose="020B0604030504040204" pitchFamily="50" charset="-128"/>
                <a:cs typeface="Meiryo UI" panose="020B0604030504040204" pitchFamily="50" charset="-128"/>
              </a:rPr>
              <a:t>32</a:t>
            </a:r>
            <a:r>
              <a:rPr lang="ja-JP" sz="1400" b="1" kern="0" dirty="0" smtClean="0">
                <a:effectLst/>
                <a:latin typeface="Meiryo UI" panose="020B0604030504040204" pitchFamily="50" charset="-128"/>
                <a:ea typeface="Meiryo UI" panose="020B0604030504040204" pitchFamily="50" charset="-128"/>
                <a:cs typeface="Meiryo UI" panose="020B0604030504040204" pitchFamily="50" charset="-128"/>
              </a:rPr>
              <a:t>年までに</a:t>
            </a:r>
            <a:r>
              <a:rPr lang="en-US" sz="1600" b="1" kern="0" dirty="0" smtClean="0">
                <a:effectLst/>
                <a:latin typeface="Meiryo UI" panose="020B0604030504040204" pitchFamily="50" charset="-128"/>
                <a:ea typeface="Meiryo UI" panose="020B0604030504040204" pitchFamily="50" charset="-128"/>
                <a:cs typeface="Meiryo UI" panose="020B0604030504040204" pitchFamily="50" charset="-128"/>
              </a:rPr>
              <a:t>95%</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8" name="直線コネクタ 7"/>
          <p:cNvCxnSpPr/>
          <p:nvPr/>
        </p:nvCxnSpPr>
        <p:spPr>
          <a:xfrm>
            <a:off x="330106" y="2168789"/>
            <a:ext cx="0" cy="1887432"/>
          </a:xfrm>
          <a:prstGeom prst="line">
            <a:avLst/>
          </a:prstGeom>
          <a:ln w="19050">
            <a:solidFill>
              <a:srgbClr val="1F497D"/>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a:off x="336450" y="2919842"/>
            <a:ext cx="180340" cy="0"/>
          </a:xfrm>
          <a:prstGeom prst="line">
            <a:avLst/>
          </a:prstGeom>
          <a:ln w="19050">
            <a:solidFill>
              <a:srgbClr val="1F497D"/>
            </a:solidFill>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a:xfrm>
            <a:off x="330106" y="4049085"/>
            <a:ext cx="180340" cy="0"/>
          </a:xfrm>
          <a:prstGeom prst="line">
            <a:avLst/>
          </a:prstGeom>
          <a:ln w="19050">
            <a:solidFill>
              <a:srgbClr val="1F497D"/>
            </a:solidFill>
          </a:ln>
        </p:spPr>
        <p:style>
          <a:lnRef idx="1">
            <a:schemeClr val="accent1"/>
          </a:lnRef>
          <a:fillRef idx="0">
            <a:schemeClr val="accent1"/>
          </a:fillRef>
          <a:effectRef idx="0">
            <a:schemeClr val="accent1"/>
          </a:effectRef>
          <a:fontRef idx="minor">
            <a:schemeClr val="tx1"/>
          </a:fontRef>
        </p:style>
      </p:cxnSp>
      <p:sp>
        <p:nvSpPr>
          <p:cNvPr id="23" name="正方形/長方形 22"/>
          <p:cNvSpPr/>
          <p:nvPr/>
        </p:nvSpPr>
        <p:spPr>
          <a:xfrm>
            <a:off x="545861" y="4880197"/>
            <a:ext cx="3746482" cy="646331"/>
          </a:xfrm>
          <a:prstGeom prst="rect">
            <a:avLst/>
          </a:prstGeom>
        </p:spPr>
        <p:txBody>
          <a:bodyPr wrap="square">
            <a:spAutoFit/>
          </a:bodyPr>
          <a:lstStyle/>
          <a:p>
            <a:r>
              <a:rPr lang="ja-JP" altLang="ja-JP" sz="1200" dirty="0"/>
              <a:t>なお、広域緊急交通路沿道建築物については、道路機能を確保するため、平成</a:t>
            </a:r>
            <a:r>
              <a:rPr lang="en-US" altLang="ja-JP" sz="1200" dirty="0"/>
              <a:t>30</a:t>
            </a:r>
            <a:r>
              <a:rPr lang="ja-JP" altLang="ja-JP" sz="1200" dirty="0"/>
              <a:t>年度までに、全ての対象建築物の耐震改修等の終了をめざす。</a:t>
            </a:r>
            <a:endParaRPr lang="ja-JP" altLang="en-US" sz="1200" dirty="0"/>
          </a:p>
        </p:txBody>
      </p:sp>
      <p:sp>
        <p:nvSpPr>
          <p:cNvPr id="29" name="正方形/長方形 28"/>
          <p:cNvSpPr/>
          <p:nvPr/>
        </p:nvSpPr>
        <p:spPr>
          <a:xfrm>
            <a:off x="203106" y="1978289"/>
            <a:ext cx="4199345" cy="3530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ctr" anchorCtr="0" forceAA="0" compatLnSpc="1">
            <a:prstTxWarp prst="textNoShape">
              <a:avLst/>
            </a:prstTxWarp>
            <a:noAutofit/>
          </a:bodyPr>
          <a:lstStyle/>
          <a:p>
            <a:pPr marR="152400" algn="ctr">
              <a:lnSpc>
                <a:spcPts val="1800"/>
              </a:lnSpc>
              <a:spcAft>
                <a:spcPts val="0"/>
              </a:spcAft>
            </a:pPr>
            <a:r>
              <a:rPr lang="ja-JP" sz="1600" b="1" kern="100" dirty="0">
                <a:effectLst/>
                <a:latin typeface="Meiryo UI" panose="020B0604030504040204" pitchFamily="50" charset="-128"/>
                <a:ea typeface="Meiryo UI" panose="020B0604030504040204" pitchFamily="50" charset="-128"/>
                <a:cs typeface="Meiryo UI" panose="020B0604030504040204" pitchFamily="50" charset="-128"/>
              </a:rPr>
              <a:t>目標１　耐震化率（府民みんなでめざそう値）</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41" name="テキスト ボックス 40"/>
          <p:cNvSpPr txBox="1"/>
          <p:nvPr/>
        </p:nvSpPr>
        <p:spPr>
          <a:xfrm>
            <a:off x="660161" y="2873456"/>
            <a:ext cx="2894292" cy="241980"/>
          </a:xfrm>
          <a:prstGeom prst="rect">
            <a:avLst/>
          </a:prstGeom>
          <a:noFill/>
        </p:spPr>
        <p:txBody>
          <a:bodyPr wrap="square" lIns="72000" tIns="36000" rIns="72000" bIns="36000" rtlCol="0" anchor="ctr" anchorCtr="0">
            <a:spAutoFit/>
          </a:bodyPr>
          <a:lstStyle/>
          <a:p>
            <a:r>
              <a:rPr lang="ja-JP" altLang="en-US" sz="1100" dirty="0" smtClean="0"/>
              <a:t>（国</a:t>
            </a:r>
            <a:r>
              <a:rPr kumimoji="1" lang="en-US" altLang="ja-JP" sz="1100" dirty="0" smtClean="0"/>
              <a:t>H32</a:t>
            </a:r>
            <a:r>
              <a:rPr kumimoji="1" lang="ja-JP" altLang="en-US" sz="1100" dirty="0" err="1" smtClean="0"/>
              <a:t>までに</a:t>
            </a:r>
            <a:r>
              <a:rPr kumimoji="1" lang="en-US" altLang="ja-JP" sz="1100" dirty="0" smtClean="0"/>
              <a:t>95%  H37</a:t>
            </a:r>
            <a:r>
              <a:rPr kumimoji="1" lang="ja-JP" altLang="en-US" sz="1100" dirty="0" smtClean="0"/>
              <a:t>概ね解消）</a:t>
            </a:r>
            <a:endParaRPr kumimoji="1" lang="ja-JP" altLang="en-US" sz="1100" dirty="0"/>
          </a:p>
        </p:txBody>
      </p:sp>
      <p:sp>
        <p:nvSpPr>
          <p:cNvPr id="42" name="テキスト ボックス 41"/>
          <p:cNvSpPr txBox="1"/>
          <p:nvPr/>
        </p:nvSpPr>
        <p:spPr>
          <a:xfrm>
            <a:off x="671231" y="4021588"/>
            <a:ext cx="2595846" cy="241980"/>
          </a:xfrm>
          <a:prstGeom prst="rect">
            <a:avLst/>
          </a:prstGeom>
          <a:noFill/>
        </p:spPr>
        <p:txBody>
          <a:bodyPr wrap="square" lIns="72000" tIns="36000" rIns="72000" bIns="36000" rtlCol="0" anchor="ctr" anchorCtr="0">
            <a:spAutoFit/>
          </a:bodyPr>
          <a:lstStyle/>
          <a:p>
            <a:r>
              <a:rPr lang="ja-JP" altLang="en-US" sz="1100" dirty="0" smtClean="0"/>
              <a:t>（国</a:t>
            </a:r>
            <a:r>
              <a:rPr kumimoji="1" lang="en-US" altLang="ja-JP" sz="1100" dirty="0" smtClean="0"/>
              <a:t>H32</a:t>
            </a:r>
            <a:r>
              <a:rPr kumimoji="1" lang="ja-JP" altLang="en-US" sz="1100" dirty="0" err="1" smtClean="0"/>
              <a:t>までに</a:t>
            </a:r>
            <a:r>
              <a:rPr kumimoji="1" lang="en-US" altLang="ja-JP" sz="1100" dirty="0" smtClean="0"/>
              <a:t>95%</a:t>
            </a:r>
            <a:r>
              <a:rPr kumimoji="1" lang="ja-JP" altLang="en-US" sz="1100" dirty="0" smtClean="0"/>
              <a:t>）</a:t>
            </a:r>
            <a:endParaRPr kumimoji="1" lang="ja-JP" altLang="en-US" sz="1100" dirty="0"/>
          </a:p>
        </p:txBody>
      </p:sp>
      <p:sp>
        <p:nvSpPr>
          <p:cNvPr id="46" name="正方形/長方形 45"/>
          <p:cNvSpPr/>
          <p:nvPr/>
        </p:nvSpPr>
        <p:spPr>
          <a:xfrm>
            <a:off x="161189" y="1116030"/>
            <a:ext cx="4849846" cy="400110"/>
          </a:xfrm>
          <a:prstGeom prst="rect">
            <a:avLst/>
          </a:prstGeom>
          <a:ln w="19050">
            <a:solidFill>
              <a:srgbClr val="1F497D"/>
            </a:solidFill>
          </a:ln>
        </p:spPr>
        <p:txBody>
          <a:bodyPr wrap="square">
            <a:spAutoFit/>
          </a:bodyPr>
          <a:lstStyle/>
          <a:p>
            <a:pPr marL="720000" indent="-720000">
              <a:spcBef>
                <a:spcPts val="600"/>
              </a:spcBef>
            </a:pPr>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「住宅建築物耐震</a:t>
            </a:r>
            <a:r>
              <a:rPr lang="en-US" altLang="ja-JP" sz="2000" dirty="0" smtClean="0">
                <a:latin typeface="Meiryo UI" panose="020B0604030504040204" pitchFamily="50" charset="-128"/>
                <a:ea typeface="Meiryo UI" panose="020B0604030504040204" pitchFamily="50" charset="-128"/>
                <a:cs typeface="Meiryo UI" panose="020B0604030504040204" pitchFamily="50" charset="-128"/>
              </a:rPr>
              <a:t>10</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カ</a:t>
            </a:r>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年戦略・大阪」の目標</a:t>
            </a:r>
            <a:endParaRPr lang="en-US" altLang="ja-JP" sz="20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7" name="右矢印 46"/>
          <p:cNvSpPr/>
          <p:nvPr/>
        </p:nvSpPr>
        <p:spPr>
          <a:xfrm>
            <a:off x="4468342" y="2869042"/>
            <a:ext cx="453793" cy="842078"/>
          </a:xfrm>
          <a:prstGeom prst="rightArrow">
            <a:avLst>
              <a:gd name="adj1" fmla="val 50000"/>
              <a:gd name="adj2" fmla="val 69590"/>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正方形/長方形 47"/>
          <p:cNvSpPr/>
          <p:nvPr/>
        </p:nvSpPr>
        <p:spPr>
          <a:xfrm>
            <a:off x="5193272" y="2582108"/>
            <a:ext cx="3780000" cy="720968"/>
          </a:xfrm>
          <a:prstGeom prst="rect">
            <a:avLst/>
          </a:prstGeom>
          <a:ln w="19050">
            <a:solidFill>
              <a:srgbClr val="1F497D"/>
            </a:solidFill>
          </a:ln>
        </p:spPr>
        <p:style>
          <a:lnRef idx="2">
            <a:schemeClr val="accent1"/>
          </a:lnRef>
          <a:fillRef idx="1">
            <a:schemeClr val="lt1"/>
          </a:fillRef>
          <a:effectRef idx="0">
            <a:schemeClr val="accent1"/>
          </a:effectRef>
          <a:fontRef idx="minor">
            <a:schemeClr val="dk1"/>
          </a:fontRef>
        </p:style>
        <p:txBody>
          <a:bodyPr rot="0" spcFirstLastPara="0" vert="horz" wrap="square" lIns="36000" tIns="36000" rIns="0" bIns="36000" numCol="1" spcCol="0" rtlCol="0" fromWordArt="0" anchor="t" anchorCtr="0" forceAA="0" compatLnSpc="1">
            <a:prstTxWarp prst="textNoShape">
              <a:avLst/>
            </a:prstTxWarp>
            <a:noAutofit/>
          </a:bodyPr>
          <a:lstStyle/>
          <a:p>
            <a:pPr marR="152400">
              <a:lnSpc>
                <a:spcPts val="2200"/>
              </a:lnSpc>
              <a:spcAft>
                <a:spcPts val="0"/>
              </a:spcAft>
            </a:pPr>
            <a:r>
              <a:rPr lang="ja-JP" sz="1400" b="1" kern="100" dirty="0">
                <a:effectLst/>
                <a:latin typeface="Meiryo UI"/>
                <a:cs typeface="ＭＳ Ｐゴシック"/>
              </a:rPr>
              <a:t>①住宅の耐震化率</a:t>
            </a:r>
            <a:r>
              <a:rPr lang="ja-JP" sz="1400" b="1" kern="100" dirty="0" smtClean="0">
                <a:effectLst/>
                <a:latin typeface="Meiryo UI"/>
                <a:cs typeface="ＭＳ Ｐゴシック"/>
              </a:rPr>
              <a:t>：</a:t>
            </a:r>
            <a:r>
              <a:rPr lang="ja-JP" altLang="en-US" sz="1400" b="1" kern="100" dirty="0" smtClean="0">
                <a:effectLst/>
                <a:latin typeface="Meiryo UI"/>
                <a:cs typeface="ＭＳ Ｐゴシック"/>
              </a:rPr>
              <a:t>　</a:t>
            </a:r>
            <a:r>
              <a:rPr lang="ja-JP" sz="1400" b="1" kern="100" dirty="0" smtClean="0">
                <a:effectLst/>
                <a:latin typeface="Meiryo UI"/>
                <a:cs typeface="ＭＳ Ｐゴシック"/>
              </a:rPr>
              <a:t>平成</a:t>
            </a:r>
            <a:r>
              <a:rPr lang="en-US" sz="1400" b="1" kern="100" dirty="0">
                <a:effectLst/>
                <a:latin typeface="Meiryo UI"/>
                <a:cs typeface="ＭＳ Ｐゴシック"/>
              </a:rPr>
              <a:t>37</a:t>
            </a:r>
            <a:r>
              <a:rPr lang="ja-JP" sz="1400" b="1" kern="100" dirty="0">
                <a:effectLst/>
                <a:latin typeface="Meiryo UI"/>
                <a:cs typeface="ＭＳ Ｐゴシック"/>
              </a:rPr>
              <a:t>年までに　</a:t>
            </a:r>
            <a:r>
              <a:rPr lang="en-US" sz="1600" b="1" kern="100" dirty="0" smtClean="0">
                <a:effectLst/>
                <a:latin typeface="Meiryo UI"/>
                <a:cs typeface="ＭＳ Ｐゴシック"/>
              </a:rPr>
              <a:t>95</a:t>
            </a:r>
            <a:r>
              <a:rPr lang="en-US" sz="1600" b="1" kern="100" dirty="0">
                <a:effectLst/>
                <a:latin typeface="Meiryo UI"/>
                <a:cs typeface="ＭＳ Ｐゴシック"/>
              </a:rPr>
              <a:t>%</a:t>
            </a:r>
            <a:endParaRPr lang="ja-JP" sz="1200" kern="100" dirty="0">
              <a:effectLst/>
              <a:latin typeface="Meiryo UI"/>
              <a:cs typeface="ＭＳ Ｐゴシック"/>
            </a:endParaRPr>
          </a:p>
        </p:txBody>
      </p:sp>
      <p:sp>
        <p:nvSpPr>
          <p:cNvPr id="49" name="正方形/長方形 48"/>
          <p:cNvSpPr/>
          <p:nvPr/>
        </p:nvSpPr>
        <p:spPr>
          <a:xfrm>
            <a:off x="5197717" y="3505960"/>
            <a:ext cx="3780000" cy="1622012"/>
          </a:xfrm>
          <a:prstGeom prst="rect">
            <a:avLst/>
          </a:prstGeom>
          <a:ln w="19050">
            <a:solidFill>
              <a:srgbClr val="1F497D"/>
            </a:solidFill>
          </a:ln>
        </p:spPr>
        <p:style>
          <a:lnRef idx="2">
            <a:schemeClr val="accent1"/>
          </a:lnRef>
          <a:fillRef idx="1">
            <a:schemeClr val="lt1"/>
          </a:fillRef>
          <a:effectRef idx="0">
            <a:schemeClr val="accent1"/>
          </a:effectRef>
          <a:fontRef idx="minor">
            <a:schemeClr val="dk1"/>
          </a:fontRef>
        </p:style>
        <p:txBody>
          <a:bodyPr rot="0" spcFirstLastPara="0" vert="horz" wrap="square" lIns="36000" tIns="36000" rIns="0" bIns="36000" numCol="1" spcCol="0" rtlCol="0" fromWordArt="0" anchor="t" anchorCtr="0" forceAA="0" compatLnSpc="1">
            <a:prstTxWarp prst="textNoShape">
              <a:avLst/>
            </a:prstTxWarp>
            <a:noAutofit/>
          </a:bodyPr>
          <a:lstStyle/>
          <a:p>
            <a:pPr marL="216000" marR="152400" indent="-216000">
              <a:lnSpc>
                <a:spcPts val="2000"/>
              </a:lnSpc>
              <a:spcAft>
                <a:spcPts val="0"/>
              </a:spcAft>
            </a:pPr>
            <a:r>
              <a:rPr lang="ja-JP" sz="1400" b="1" kern="0" dirty="0" smtClean="0">
                <a:effectLst/>
                <a:latin typeface="Meiryo UI" panose="020B0604030504040204" pitchFamily="50" charset="-128"/>
                <a:ea typeface="Meiryo UI" panose="020B0604030504040204" pitchFamily="50" charset="-128"/>
                <a:cs typeface="Meiryo UI" panose="020B0604030504040204" pitchFamily="50" charset="-128"/>
              </a:rPr>
              <a:t>②</a:t>
            </a:r>
            <a:r>
              <a:rPr lang="ja-JP" sz="1400" b="1" kern="0" dirty="0">
                <a:effectLst/>
                <a:latin typeface="Meiryo UI" panose="020B0604030504040204" pitchFamily="50" charset="-128"/>
                <a:ea typeface="Meiryo UI" panose="020B0604030504040204" pitchFamily="50" charset="-128"/>
                <a:cs typeface="Meiryo UI" panose="020B0604030504040204" pitchFamily="50" charset="-128"/>
              </a:rPr>
              <a:t>多数の者が利用</a:t>
            </a:r>
            <a:r>
              <a:rPr lang="ja-JP" sz="1400" b="1" kern="0" dirty="0" smtClean="0">
                <a:effectLst/>
                <a:latin typeface="Meiryo UI" panose="020B0604030504040204" pitchFamily="50" charset="-128"/>
                <a:ea typeface="Meiryo UI" panose="020B0604030504040204" pitchFamily="50" charset="-128"/>
                <a:cs typeface="Meiryo UI" panose="020B0604030504040204" pitchFamily="50" charset="-128"/>
              </a:rPr>
              <a:t>する</a:t>
            </a:r>
            <a:endParaRPr lang="en-US" altLang="ja-JP" sz="1400" b="1" kern="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216000" marR="152400" indent="-216000">
              <a:lnSpc>
                <a:spcPts val="2000"/>
              </a:lnSpc>
              <a:spcAft>
                <a:spcPts val="0"/>
              </a:spcAft>
            </a:pPr>
            <a:r>
              <a:rPr lang="ja-JP" altLang="en-US" sz="1400" b="1" kern="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ja-JP" sz="1400" b="1" kern="0" dirty="0" smtClean="0">
                <a:effectLst/>
                <a:latin typeface="Meiryo UI" panose="020B0604030504040204" pitchFamily="50" charset="-128"/>
                <a:ea typeface="Meiryo UI" panose="020B0604030504040204" pitchFamily="50" charset="-128"/>
                <a:cs typeface="Meiryo UI" panose="020B0604030504040204" pitchFamily="50" charset="-128"/>
              </a:rPr>
              <a:t>建築物の耐震化率</a:t>
            </a:r>
            <a:r>
              <a:rPr lang="en-US" sz="1400" b="1" kern="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400" b="1" kern="0" dirty="0">
                <a:latin typeface="Meiryo UI" panose="020B0604030504040204" pitchFamily="50" charset="-128"/>
                <a:ea typeface="Meiryo UI" panose="020B0604030504040204" pitchFamily="50" charset="-128"/>
                <a:cs typeface="Meiryo UI" panose="020B0604030504040204" pitchFamily="50" charset="-128"/>
              </a:rPr>
              <a:t>　</a:t>
            </a:r>
            <a:r>
              <a:rPr lang="ja-JP" sz="1400" b="1" kern="0" dirty="0" smtClean="0">
                <a:effectLst/>
                <a:latin typeface="Meiryo UI" panose="020B0604030504040204" pitchFamily="50" charset="-128"/>
                <a:ea typeface="Meiryo UI" panose="020B0604030504040204" pitchFamily="50" charset="-128"/>
                <a:cs typeface="Meiryo UI" panose="020B0604030504040204" pitchFamily="50" charset="-128"/>
              </a:rPr>
              <a:t>平成</a:t>
            </a:r>
            <a:r>
              <a:rPr lang="en-US" sz="1400" b="1" kern="0" dirty="0">
                <a:effectLst/>
                <a:latin typeface="Meiryo UI" panose="020B0604030504040204" pitchFamily="50" charset="-128"/>
                <a:ea typeface="Meiryo UI" panose="020B0604030504040204" pitchFamily="50" charset="-128"/>
                <a:cs typeface="Meiryo UI" panose="020B0604030504040204" pitchFamily="50" charset="-128"/>
              </a:rPr>
              <a:t>32</a:t>
            </a:r>
            <a:r>
              <a:rPr lang="ja-JP" sz="1400" b="1" kern="0" dirty="0" smtClean="0">
                <a:effectLst/>
                <a:latin typeface="Meiryo UI" panose="020B0604030504040204" pitchFamily="50" charset="-128"/>
                <a:ea typeface="Meiryo UI" panose="020B0604030504040204" pitchFamily="50" charset="-128"/>
                <a:cs typeface="Meiryo UI" panose="020B0604030504040204" pitchFamily="50" charset="-128"/>
              </a:rPr>
              <a:t>年までに</a:t>
            </a:r>
            <a:r>
              <a:rPr lang="en-US" sz="1600" b="1" kern="0" dirty="0" smtClean="0">
                <a:effectLst/>
                <a:latin typeface="Meiryo UI" panose="020B0604030504040204" pitchFamily="50" charset="-128"/>
                <a:ea typeface="Meiryo UI" panose="020B0604030504040204" pitchFamily="50" charset="-128"/>
                <a:cs typeface="Meiryo UI" panose="020B0604030504040204" pitchFamily="50" charset="-128"/>
              </a:rPr>
              <a:t>95%</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50" name="直線コネクタ 49"/>
          <p:cNvCxnSpPr/>
          <p:nvPr/>
        </p:nvCxnSpPr>
        <p:spPr>
          <a:xfrm flipH="1">
            <a:off x="5011035" y="2168789"/>
            <a:ext cx="6344" cy="3197402"/>
          </a:xfrm>
          <a:prstGeom prst="line">
            <a:avLst/>
          </a:prstGeom>
          <a:ln w="19050">
            <a:solidFill>
              <a:srgbClr val="1F497D"/>
            </a:solidFill>
          </a:ln>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a:xfrm>
            <a:off x="5017379" y="2933812"/>
            <a:ext cx="180340" cy="0"/>
          </a:xfrm>
          <a:prstGeom prst="line">
            <a:avLst/>
          </a:prstGeom>
          <a:ln w="19050">
            <a:solidFill>
              <a:srgbClr val="1F497D"/>
            </a:solidFill>
          </a:ln>
        </p:spPr>
        <p:style>
          <a:lnRef idx="1">
            <a:schemeClr val="accent1"/>
          </a:lnRef>
          <a:fillRef idx="0">
            <a:schemeClr val="accent1"/>
          </a:fillRef>
          <a:effectRef idx="0">
            <a:schemeClr val="accent1"/>
          </a:effectRef>
          <a:fontRef idx="minor">
            <a:schemeClr val="tx1"/>
          </a:fontRef>
        </p:style>
      </p:cxnSp>
      <p:cxnSp>
        <p:nvCxnSpPr>
          <p:cNvPr id="52" name="直線コネクタ 51"/>
          <p:cNvCxnSpPr/>
          <p:nvPr/>
        </p:nvCxnSpPr>
        <p:spPr>
          <a:xfrm>
            <a:off x="5011035" y="4063055"/>
            <a:ext cx="180340" cy="0"/>
          </a:xfrm>
          <a:prstGeom prst="line">
            <a:avLst/>
          </a:prstGeom>
          <a:ln w="19050">
            <a:solidFill>
              <a:srgbClr val="1F497D"/>
            </a:solidFill>
          </a:ln>
        </p:spPr>
        <p:style>
          <a:lnRef idx="1">
            <a:schemeClr val="accent1"/>
          </a:lnRef>
          <a:fillRef idx="0">
            <a:schemeClr val="accent1"/>
          </a:fillRef>
          <a:effectRef idx="0">
            <a:schemeClr val="accent1"/>
          </a:effectRef>
          <a:fontRef idx="minor">
            <a:schemeClr val="tx1"/>
          </a:fontRef>
        </p:style>
      </p:cxnSp>
      <p:sp>
        <p:nvSpPr>
          <p:cNvPr id="55" name="正方形/長方形 54"/>
          <p:cNvSpPr/>
          <p:nvPr/>
        </p:nvSpPr>
        <p:spPr>
          <a:xfrm>
            <a:off x="4884035" y="1992259"/>
            <a:ext cx="4199345" cy="3530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ctr" anchorCtr="0" forceAA="0" compatLnSpc="1">
            <a:prstTxWarp prst="textNoShape">
              <a:avLst/>
            </a:prstTxWarp>
            <a:noAutofit/>
          </a:bodyPr>
          <a:lstStyle/>
          <a:p>
            <a:pPr marR="152400" algn="ctr">
              <a:lnSpc>
                <a:spcPts val="1800"/>
              </a:lnSpc>
              <a:spcAft>
                <a:spcPts val="0"/>
              </a:spcAft>
            </a:pPr>
            <a:r>
              <a:rPr lang="ja-JP" sz="1600" b="1" kern="100" dirty="0">
                <a:effectLst/>
                <a:latin typeface="Meiryo UI" panose="020B0604030504040204" pitchFamily="50" charset="-128"/>
                <a:ea typeface="Meiryo UI" panose="020B0604030504040204" pitchFamily="50" charset="-128"/>
                <a:cs typeface="Meiryo UI" panose="020B0604030504040204" pitchFamily="50" charset="-128"/>
              </a:rPr>
              <a:t>目標１　耐震化率（府民みんなでめざそう値）</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56" name="テキスト ボックス 55"/>
          <p:cNvSpPr txBox="1"/>
          <p:nvPr/>
        </p:nvSpPr>
        <p:spPr>
          <a:xfrm>
            <a:off x="5341090" y="2887426"/>
            <a:ext cx="2894292" cy="241980"/>
          </a:xfrm>
          <a:prstGeom prst="rect">
            <a:avLst/>
          </a:prstGeom>
          <a:noFill/>
        </p:spPr>
        <p:txBody>
          <a:bodyPr wrap="square" lIns="72000" tIns="36000" rIns="72000" bIns="36000" rtlCol="0" anchor="ctr" anchorCtr="0">
            <a:spAutoFit/>
          </a:bodyPr>
          <a:lstStyle/>
          <a:p>
            <a:r>
              <a:rPr lang="ja-JP" altLang="en-US" sz="1100" dirty="0" smtClean="0"/>
              <a:t>（国</a:t>
            </a:r>
            <a:r>
              <a:rPr kumimoji="1" lang="en-US" altLang="ja-JP" sz="1100" dirty="0" smtClean="0"/>
              <a:t>H32</a:t>
            </a:r>
            <a:r>
              <a:rPr kumimoji="1" lang="ja-JP" altLang="en-US" sz="1100" dirty="0" err="1" smtClean="0"/>
              <a:t>までに</a:t>
            </a:r>
            <a:r>
              <a:rPr kumimoji="1" lang="en-US" altLang="ja-JP" sz="1100" dirty="0" smtClean="0"/>
              <a:t>95%  H37</a:t>
            </a:r>
            <a:r>
              <a:rPr kumimoji="1" lang="ja-JP" altLang="en-US" sz="1100" dirty="0" smtClean="0"/>
              <a:t>概ね解消）</a:t>
            </a:r>
            <a:endParaRPr kumimoji="1" lang="ja-JP" altLang="en-US" sz="1100" dirty="0"/>
          </a:p>
        </p:txBody>
      </p:sp>
      <p:sp>
        <p:nvSpPr>
          <p:cNvPr id="57" name="テキスト ボックス 56"/>
          <p:cNvSpPr txBox="1"/>
          <p:nvPr/>
        </p:nvSpPr>
        <p:spPr>
          <a:xfrm>
            <a:off x="5352160" y="4021588"/>
            <a:ext cx="2595846" cy="241980"/>
          </a:xfrm>
          <a:prstGeom prst="rect">
            <a:avLst/>
          </a:prstGeom>
          <a:noFill/>
        </p:spPr>
        <p:txBody>
          <a:bodyPr wrap="square" lIns="72000" tIns="36000" rIns="72000" bIns="36000" rtlCol="0" anchor="ctr" anchorCtr="0">
            <a:spAutoFit/>
          </a:bodyPr>
          <a:lstStyle/>
          <a:p>
            <a:r>
              <a:rPr lang="ja-JP" altLang="en-US" sz="1100" dirty="0" smtClean="0"/>
              <a:t>（国</a:t>
            </a:r>
            <a:r>
              <a:rPr kumimoji="1" lang="en-US" altLang="ja-JP" sz="1100" dirty="0" smtClean="0"/>
              <a:t>H32</a:t>
            </a:r>
            <a:r>
              <a:rPr kumimoji="1" lang="ja-JP" altLang="en-US" sz="1100" dirty="0" err="1" smtClean="0"/>
              <a:t>までに</a:t>
            </a:r>
            <a:r>
              <a:rPr kumimoji="1" lang="en-US" altLang="ja-JP" sz="1100" dirty="0" smtClean="0"/>
              <a:t>95%</a:t>
            </a:r>
            <a:r>
              <a:rPr kumimoji="1" lang="ja-JP" altLang="en-US" sz="1100" dirty="0" smtClean="0"/>
              <a:t>）</a:t>
            </a:r>
            <a:endParaRPr kumimoji="1" lang="ja-JP" altLang="en-US" sz="1100" dirty="0"/>
          </a:p>
        </p:txBody>
      </p:sp>
      <p:sp>
        <p:nvSpPr>
          <p:cNvPr id="58" name="正方形/長方形 57"/>
          <p:cNvSpPr/>
          <p:nvPr/>
        </p:nvSpPr>
        <p:spPr>
          <a:xfrm>
            <a:off x="5197719" y="5254162"/>
            <a:ext cx="3780000" cy="767780"/>
          </a:xfrm>
          <a:prstGeom prst="rect">
            <a:avLst/>
          </a:prstGeom>
          <a:ln w="19050">
            <a:solidFill>
              <a:srgbClr val="1F497D"/>
            </a:solidFill>
          </a:ln>
        </p:spPr>
        <p:style>
          <a:lnRef idx="2">
            <a:schemeClr val="accent1"/>
          </a:lnRef>
          <a:fillRef idx="1">
            <a:schemeClr val="lt1"/>
          </a:fillRef>
          <a:effectRef idx="0">
            <a:schemeClr val="accent1"/>
          </a:effectRef>
          <a:fontRef idx="minor">
            <a:schemeClr val="dk1"/>
          </a:fontRef>
        </p:style>
        <p:txBody>
          <a:bodyPr rot="0" spcFirstLastPara="0" vert="horz" wrap="square" lIns="36000" tIns="36000" rIns="0" bIns="36000" numCol="1" spcCol="0" rtlCol="0" fromWordArt="0" anchor="t" anchorCtr="0" forceAA="0" compatLnSpc="1">
            <a:prstTxWarp prst="textNoShape">
              <a:avLst/>
            </a:prstTxWarp>
            <a:noAutofit/>
          </a:bodyPr>
          <a:lstStyle/>
          <a:p>
            <a:pPr marL="216000" marR="152400" indent="-216000">
              <a:lnSpc>
                <a:spcPts val="2000"/>
              </a:lnSpc>
              <a:spcAft>
                <a:spcPts val="0"/>
              </a:spcAft>
            </a:pPr>
            <a:r>
              <a:rPr lang="ja-JP" altLang="en-US" sz="1400" b="1" kern="0" dirty="0" smtClean="0">
                <a:effectLst/>
                <a:latin typeface="Meiryo UI" panose="020B0604030504040204" pitchFamily="50" charset="-128"/>
                <a:ea typeface="Meiryo UI" panose="020B0604030504040204" pitchFamily="50" charset="-128"/>
                <a:cs typeface="Meiryo UI" panose="020B0604030504040204" pitchFamily="50" charset="-128"/>
              </a:rPr>
              <a:t>③ 広域緊急交通路沿道建築物</a:t>
            </a:r>
            <a:endParaRPr lang="en-US" altLang="ja-JP" sz="1400" b="1" kern="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216000" marR="152400" indent="-216000">
              <a:lnSpc>
                <a:spcPts val="2000"/>
              </a:lnSpc>
              <a:spcAft>
                <a:spcPts val="0"/>
              </a:spcAft>
            </a:pPr>
            <a:r>
              <a:rPr lang="ja-JP" altLang="en-US" sz="1400" b="1" kern="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b="1" kern="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400" b="1" kern="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b="1" u="sng" kern="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検討を踏まえて改定</a:t>
            </a:r>
            <a:endParaRPr lang="en-US" altLang="ja-JP" sz="1600" b="1" u="sng" kern="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59" name="直線コネクタ 58"/>
          <p:cNvCxnSpPr/>
          <p:nvPr/>
        </p:nvCxnSpPr>
        <p:spPr>
          <a:xfrm>
            <a:off x="5011035" y="5371239"/>
            <a:ext cx="180340" cy="0"/>
          </a:xfrm>
          <a:prstGeom prst="line">
            <a:avLst/>
          </a:prstGeom>
          <a:ln w="19050">
            <a:solidFill>
              <a:srgbClr val="1F497D"/>
            </a:solidFill>
          </a:ln>
        </p:spPr>
        <p:style>
          <a:lnRef idx="1">
            <a:schemeClr val="accent1"/>
          </a:lnRef>
          <a:fillRef idx="0">
            <a:schemeClr val="accent1"/>
          </a:fillRef>
          <a:effectRef idx="0">
            <a:schemeClr val="accent1"/>
          </a:effectRef>
          <a:fontRef idx="minor">
            <a:schemeClr val="tx1"/>
          </a:fontRef>
        </p:style>
      </p:cxnSp>
      <p:sp>
        <p:nvSpPr>
          <p:cNvPr id="60" name="正方形/長方形 59"/>
          <p:cNvSpPr/>
          <p:nvPr/>
        </p:nvSpPr>
        <p:spPr>
          <a:xfrm>
            <a:off x="5385150" y="4301668"/>
            <a:ext cx="3384000" cy="765632"/>
          </a:xfrm>
          <a:prstGeom prst="rect">
            <a:avLst/>
          </a:prstGeom>
          <a:ln w="19050">
            <a:solidFill>
              <a:srgbClr val="1F497D"/>
            </a:solidFill>
          </a:ln>
        </p:spPr>
        <p:style>
          <a:lnRef idx="2">
            <a:schemeClr val="accent1"/>
          </a:lnRef>
          <a:fillRef idx="1">
            <a:schemeClr val="lt1"/>
          </a:fillRef>
          <a:effectRef idx="0">
            <a:schemeClr val="accent1"/>
          </a:effectRef>
          <a:fontRef idx="minor">
            <a:schemeClr val="dk1"/>
          </a:fontRef>
        </p:style>
        <p:txBody>
          <a:bodyPr rot="0" spcFirstLastPara="0" vert="horz" wrap="square" lIns="36000" tIns="36000" rIns="0" bIns="36000" numCol="1" spcCol="0" rtlCol="0" fromWordArt="0" anchor="t" anchorCtr="0" forceAA="0" compatLnSpc="1">
            <a:prstTxWarp prst="textNoShape">
              <a:avLst/>
            </a:prstTxWarp>
            <a:noAutofit/>
          </a:bodyPr>
          <a:lstStyle/>
          <a:p>
            <a:pPr marL="216000" marR="152400" indent="-216000">
              <a:lnSpc>
                <a:spcPts val="2000"/>
              </a:lnSpc>
              <a:spcAft>
                <a:spcPts val="0"/>
              </a:spcAft>
            </a:pPr>
            <a:r>
              <a:rPr lang="ja-JP" altLang="en-US" sz="1400" b="1" kern="0" dirty="0" smtClean="0">
                <a:effectLst/>
                <a:latin typeface="Meiryo UI" panose="020B0604030504040204" pitchFamily="50" charset="-128"/>
                <a:ea typeface="Meiryo UI" panose="020B0604030504040204" pitchFamily="50" charset="-128"/>
                <a:cs typeface="Meiryo UI" panose="020B0604030504040204" pitchFamily="50" charset="-128"/>
              </a:rPr>
              <a:t>○ 耐震診断が義務となる大規模な建築物</a:t>
            </a:r>
            <a:endParaRPr lang="en-US" altLang="ja-JP" sz="1400" b="1" kern="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216000" marR="152400" indent="-216000">
              <a:spcAft>
                <a:spcPts val="0"/>
              </a:spcAft>
            </a:pPr>
            <a:r>
              <a:rPr lang="ja-JP" altLang="en-US" sz="1100" kern="0" dirty="0" smtClean="0">
                <a:latin typeface="Meiryo UI" panose="020B0604030504040204" pitchFamily="50" charset="-128"/>
                <a:ea typeface="Meiryo UI" panose="020B0604030504040204" pitchFamily="50" charset="-128"/>
                <a:cs typeface="Meiryo UI" panose="020B0604030504040204" pitchFamily="50" charset="-128"/>
              </a:rPr>
              <a:t>　　　（要緊急安全確認大規模建築物）</a:t>
            </a:r>
            <a:endParaRPr lang="en-US" altLang="ja-JP" sz="1100" kern="0" dirty="0" smtClean="0">
              <a:latin typeface="Meiryo UI" panose="020B0604030504040204" pitchFamily="50" charset="-128"/>
              <a:ea typeface="Meiryo UI" panose="020B0604030504040204" pitchFamily="50" charset="-128"/>
              <a:cs typeface="Meiryo UI" panose="020B0604030504040204" pitchFamily="50" charset="-128"/>
            </a:endParaRPr>
          </a:p>
          <a:p>
            <a:pPr marL="216000" marR="152400" indent="-216000">
              <a:spcAft>
                <a:spcPts val="0"/>
              </a:spcAft>
            </a:pPr>
            <a:r>
              <a:rPr lang="ja-JP" altLang="en-US" sz="1100" kern="0" dirty="0">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100" kern="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400" kern="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600" b="1" u="sng" kern="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rPr>
              <a:t>今回新たに設定</a:t>
            </a:r>
            <a:endParaRPr lang="en-US" altLang="ja-JP" sz="1600" b="1" u="sng" kern="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正方形/長方形 33"/>
          <p:cNvSpPr/>
          <p:nvPr/>
        </p:nvSpPr>
        <p:spPr>
          <a:xfrm>
            <a:off x="5009142" y="1127160"/>
            <a:ext cx="4278034" cy="656590"/>
          </a:xfrm>
          <a:prstGeom prst="rect">
            <a:avLst/>
          </a:prstGeom>
        </p:spPr>
        <p:txBody>
          <a:bodyPr wrap="square">
            <a:spAutoFit/>
          </a:bodyPr>
          <a:lstStyle/>
          <a:p>
            <a:pPr marL="540000" indent="-540000">
              <a:lnSpc>
                <a:spcPts val="2200"/>
              </a:lnSpc>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論点：目標設定は国と同じであるべきか、大阪府の事情を勘案して定めるべき</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か</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テキスト ボックス 27"/>
          <p:cNvSpPr txBox="1"/>
          <p:nvPr/>
        </p:nvSpPr>
        <p:spPr>
          <a:xfrm>
            <a:off x="8755535" y="6515964"/>
            <a:ext cx="383438" cy="307777"/>
          </a:xfrm>
          <a:prstGeom prst="rect">
            <a:avLst/>
          </a:prstGeom>
          <a:noFill/>
        </p:spPr>
        <p:txBody>
          <a:bodyPr wrap="none" rtlCol="0">
            <a:spAutoFit/>
          </a:bodyPr>
          <a:lstStyle/>
          <a:p>
            <a:r>
              <a:rPr kumimoji="1" lang="en-US" altLang="ja-JP" sz="1400" dirty="0" smtClean="0"/>
              <a:t>15</a:t>
            </a:r>
            <a:endParaRPr kumimoji="1" lang="ja-JP" altLang="en-US" sz="1400" dirty="0"/>
          </a:p>
        </p:txBody>
      </p:sp>
    </p:spTree>
    <p:extLst>
      <p:ext uri="{BB962C8B-B14F-4D97-AF65-F5344CB8AC3E}">
        <p14:creationId xmlns:p14="http://schemas.microsoft.com/office/powerpoint/2010/main" val="25584389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a:xfrm>
            <a:off x="0" y="304800"/>
            <a:ext cx="7478973" cy="404813"/>
          </a:xfrm>
        </p:spPr>
        <p:txBody>
          <a:bodyPr/>
          <a:lstStyle/>
          <a:p>
            <a:r>
              <a:rPr lang="ja-JP" altLang="en-US" dirty="0"/>
              <a:t>４　</a:t>
            </a:r>
            <a:r>
              <a:rPr lang="ja-JP" altLang="en-US" dirty="0" smtClean="0"/>
              <a:t>「住宅建築物耐震</a:t>
            </a:r>
            <a:r>
              <a:rPr lang="en-US" altLang="ja-JP" dirty="0" smtClean="0"/>
              <a:t>10</a:t>
            </a:r>
            <a:r>
              <a:rPr lang="ja-JP" altLang="en-US" dirty="0"/>
              <a:t>ヵ年戦略･</a:t>
            </a:r>
            <a:r>
              <a:rPr lang="ja-JP" altLang="en-US" dirty="0" smtClean="0"/>
              <a:t>大阪」に記載の目標</a:t>
            </a:r>
            <a:endParaRPr kumimoji="1" lang="ja-JP" altLang="en-US" dirty="0"/>
          </a:p>
        </p:txBody>
      </p:sp>
      <p:sp>
        <p:nvSpPr>
          <p:cNvPr id="12" name="正方形/長方形 11"/>
          <p:cNvSpPr/>
          <p:nvPr/>
        </p:nvSpPr>
        <p:spPr>
          <a:xfrm>
            <a:off x="4752230" y="1990989"/>
            <a:ext cx="4222253" cy="3530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45720" rIns="0" bIns="45720" numCol="1" spcCol="0" rtlCol="0" fromWordArt="0" anchor="ctr" anchorCtr="0" forceAA="0" compatLnSpc="1">
            <a:prstTxWarp prst="textNoShape">
              <a:avLst/>
            </a:prstTxWarp>
            <a:noAutofit/>
          </a:bodyPr>
          <a:lstStyle/>
          <a:p>
            <a:pPr marR="152400" algn="ctr">
              <a:lnSpc>
                <a:spcPts val="1800"/>
              </a:lnSpc>
              <a:spcAft>
                <a:spcPts val="0"/>
              </a:spcAft>
            </a:pPr>
            <a:r>
              <a:rPr lang="ja-JP" sz="1600" b="1" kern="100" dirty="0">
                <a:effectLst/>
                <a:latin typeface="Meiryo UI" panose="020B0604030504040204" pitchFamily="50" charset="-128"/>
                <a:ea typeface="Meiryo UI" panose="020B0604030504040204" pitchFamily="50" charset="-128"/>
                <a:cs typeface="Meiryo UI" panose="020B0604030504040204" pitchFamily="50" charset="-128"/>
              </a:rPr>
              <a:t>目標２－１　民間住宅・建築物の具体的な目標</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p:cNvSpPr/>
          <p:nvPr/>
        </p:nvSpPr>
        <p:spPr>
          <a:xfrm>
            <a:off x="5082430" y="2861591"/>
            <a:ext cx="3892053" cy="324000"/>
          </a:xfrm>
          <a:prstGeom prst="rect">
            <a:avLst/>
          </a:prstGeom>
          <a:ln w="19050">
            <a:solidFill>
              <a:srgbClr val="1F497D"/>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R="152400">
              <a:lnSpc>
                <a:spcPts val="1800"/>
              </a:lnSpc>
              <a:spcAft>
                <a:spcPts val="0"/>
              </a:spcAft>
            </a:pPr>
            <a:r>
              <a:rPr lang="ja-JP" sz="1400" b="1" kern="100" dirty="0">
                <a:effectLst/>
                <a:latin typeface="Meiryo UI" panose="020B0604030504040204" pitchFamily="50" charset="-128"/>
                <a:ea typeface="Meiryo UI" panose="020B0604030504040204" pitchFamily="50" charset="-128"/>
                <a:cs typeface="Meiryo UI" panose="020B0604030504040204" pitchFamily="50" charset="-128"/>
              </a:rPr>
              <a:t>１－１．木造</a:t>
            </a:r>
            <a:r>
              <a:rPr lang="ja-JP" sz="1400" b="1" kern="100" dirty="0" smtClean="0">
                <a:effectLst/>
                <a:latin typeface="Meiryo UI" panose="020B0604030504040204" pitchFamily="50" charset="-128"/>
                <a:ea typeface="Meiryo UI" panose="020B0604030504040204" pitchFamily="50" charset="-128"/>
                <a:cs typeface="Meiryo UI" panose="020B0604030504040204" pitchFamily="50" charset="-128"/>
              </a:rPr>
              <a:t>住宅</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p:cNvSpPr/>
          <p:nvPr/>
        </p:nvSpPr>
        <p:spPr>
          <a:xfrm>
            <a:off x="5082430" y="3733510"/>
            <a:ext cx="3892053" cy="1550510"/>
          </a:xfrm>
          <a:prstGeom prst="rect">
            <a:avLst/>
          </a:prstGeom>
          <a:ln w="19050">
            <a:solidFill>
              <a:srgbClr val="1F497D"/>
            </a:solidFill>
          </a:ln>
        </p:spPr>
        <p:style>
          <a:lnRef idx="2">
            <a:schemeClr val="accent1"/>
          </a:lnRef>
          <a:fillRef idx="1">
            <a:schemeClr val="lt1"/>
          </a:fillRef>
          <a:effectRef idx="0">
            <a:schemeClr val="accent1"/>
          </a:effectRef>
          <a:fontRef idx="minor">
            <a:schemeClr val="dk1"/>
          </a:fontRef>
        </p:style>
        <p:txBody>
          <a:bodyPr rot="0" spcFirstLastPara="0" vert="horz" wrap="square" lIns="36000" tIns="36000" rIns="36000" bIns="36000" numCol="1" spcCol="0" rtlCol="0" fromWordArt="0" anchor="t" anchorCtr="0" forceAA="0" compatLnSpc="1">
            <a:prstTxWarp prst="textNoShape">
              <a:avLst/>
            </a:prstTxWarp>
            <a:noAutofit/>
          </a:bodyPr>
          <a:lstStyle/>
          <a:p>
            <a:pPr marL="152400" marR="152400" indent="-152400" algn="just">
              <a:lnSpc>
                <a:spcPts val="1600"/>
              </a:lnSpc>
              <a:spcAft>
                <a:spcPts val="0"/>
              </a:spcAft>
            </a:pPr>
            <a:r>
              <a:rPr lang="ja-JP" sz="1400" b="1" kern="100" dirty="0">
                <a:effectLst/>
                <a:latin typeface="Meiryo UI" panose="020B0604030504040204" pitchFamily="50" charset="-128"/>
                <a:ea typeface="Meiryo UI" panose="020B0604030504040204" pitchFamily="50" charset="-128"/>
                <a:cs typeface="Meiryo UI" panose="020B0604030504040204" pitchFamily="50" charset="-128"/>
              </a:rPr>
              <a:t>２．多数の者が利用する建築物</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6200" marR="152400" indent="-76200" algn="just">
              <a:lnSpc>
                <a:spcPts val="1400"/>
              </a:lnSpc>
              <a:spcAft>
                <a:spcPts val="0"/>
              </a:spcAft>
            </a:pPr>
            <a:r>
              <a:rPr lang="ja-JP" sz="1100" kern="100" dirty="0">
                <a:effectLst/>
                <a:latin typeface="Meiryo UI" panose="020B0604030504040204" pitchFamily="50" charset="-128"/>
                <a:ea typeface="Meiryo UI" panose="020B0604030504040204" pitchFamily="50" charset="-128"/>
                <a:cs typeface="Meiryo UI" panose="020B0604030504040204" pitchFamily="50" charset="-128"/>
              </a:rPr>
              <a:t>・</a:t>
            </a:r>
            <a:r>
              <a:rPr lang="ja-JP" sz="1100" kern="0" dirty="0">
                <a:effectLst/>
                <a:latin typeface="Meiryo UI" panose="020B0604030504040204" pitchFamily="50" charset="-128"/>
                <a:ea typeface="Meiryo UI" panose="020B0604030504040204" pitchFamily="50" charset="-128"/>
                <a:cs typeface="Meiryo UI" panose="020B0604030504040204" pitchFamily="50" charset="-128"/>
              </a:rPr>
              <a:t>耐震性が不足する全ての建築物約５千棟を対象に確実な普及啓発を行う</a:t>
            </a:r>
            <a:r>
              <a:rPr lang="ja-JP" sz="1100" kern="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1100" kern="0" dirty="0" smtClean="0">
              <a:effectLst/>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5" name="直線コネクタ 14"/>
          <p:cNvCxnSpPr/>
          <p:nvPr/>
        </p:nvCxnSpPr>
        <p:spPr>
          <a:xfrm>
            <a:off x="4915342" y="2333022"/>
            <a:ext cx="0" cy="3636000"/>
          </a:xfrm>
          <a:prstGeom prst="line">
            <a:avLst/>
          </a:prstGeom>
          <a:ln w="19050">
            <a:solidFill>
              <a:srgbClr val="1F497D"/>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a:off x="4923555" y="3017609"/>
            <a:ext cx="180340" cy="0"/>
          </a:xfrm>
          <a:prstGeom prst="line">
            <a:avLst/>
          </a:prstGeom>
          <a:ln w="19050">
            <a:solidFill>
              <a:srgbClr val="1F497D"/>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4902090" y="5961243"/>
            <a:ext cx="180340" cy="0"/>
          </a:xfrm>
          <a:prstGeom prst="line">
            <a:avLst/>
          </a:prstGeom>
          <a:ln w="19050">
            <a:solidFill>
              <a:srgbClr val="1F497D"/>
            </a:solidFill>
          </a:ln>
        </p:spPr>
        <p:style>
          <a:lnRef idx="1">
            <a:schemeClr val="accent1"/>
          </a:lnRef>
          <a:fillRef idx="0">
            <a:schemeClr val="accent1"/>
          </a:fillRef>
          <a:effectRef idx="0">
            <a:schemeClr val="accent1"/>
          </a:effectRef>
          <a:fontRef idx="minor">
            <a:schemeClr val="tx1"/>
          </a:fontRef>
        </p:style>
      </p:cxnSp>
      <p:sp>
        <p:nvSpPr>
          <p:cNvPr id="18" name="正方形/長方形 17"/>
          <p:cNvSpPr/>
          <p:nvPr/>
        </p:nvSpPr>
        <p:spPr>
          <a:xfrm>
            <a:off x="5082430" y="5367079"/>
            <a:ext cx="3892053" cy="1188328"/>
          </a:xfrm>
          <a:prstGeom prst="rect">
            <a:avLst/>
          </a:prstGeom>
          <a:ln w="19050">
            <a:solidFill>
              <a:srgbClr val="1F497D"/>
            </a:solidFill>
          </a:ln>
        </p:spPr>
        <p:style>
          <a:lnRef idx="2">
            <a:schemeClr val="accent1"/>
          </a:lnRef>
          <a:fillRef idx="1">
            <a:schemeClr val="lt1"/>
          </a:fillRef>
          <a:effectRef idx="0">
            <a:schemeClr val="accent1"/>
          </a:effectRef>
          <a:fontRef idx="minor">
            <a:schemeClr val="dk1"/>
          </a:fontRef>
        </p:style>
        <p:txBody>
          <a:bodyPr rot="0" spcFirstLastPara="0" vert="horz" wrap="square" lIns="36000" tIns="36000" rIns="36000" bIns="36000" numCol="1" spcCol="0" rtlCol="0" fromWordArt="0" anchor="t" anchorCtr="0" forceAA="0" compatLnSpc="1">
            <a:prstTxWarp prst="textNoShape">
              <a:avLst/>
            </a:prstTxWarp>
            <a:noAutofit/>
          </a:bodyPr>
          <a:lstStyle/>
          <a:p>
            <a:pPr marL="76200" marR="152400" indent="-76200" algn="just">
              <a:lnSpc>
                <a:spcPts val="1600"/>
              </a:lnSpc>
              <a:spcAft>
                <a:spcPts val="0"/>
              </a:spcAft>
            </a:pPr>
            <a:r>
              <a:rPr lang="ja-JP" sz="1400" b="1" kern="100" dirty="0">
                <a:effectLst/>
                <a:latin typeface="Meiryo UI" panose="020B0604030504040204" pitchFamily="50" charset="-128"/>
                <a:ea typeface="Meiryo UI" panose="020B0604030504040204" pitchFamily="50" charset="-128"/>
                <a:cs typeface="Meiryo UI" panose="020B0604030504040204" pitchFamily="50" charset="-128"/>
              </a:rPr>
              <a:t>３．広域緊急交通路沿道</a:t>
            </a:r>
            <a:r>
              <a:rPr lang="ja-JP" sz="1400" b="1" kern="100" dirty="0" smtClean="0">
                <a:effectLst/>
                <a:latin typeface="Meiryo UI" panose="020B0604030504040204" pitchFamily="50" charset="-128"/>
                <a:ea typeface="Meiryo UI" panose="020B0604030504040204" pitchFamily="50" charset="-128"/>
                <a:cs typeface="Meiryo UI" panose="020B0604030504040204" pitchFamily="50" charset="-128"/>
              </a:rPr>
              <a:t>建築物</a:t>
            </a:r>
            <a:endParaRPr lang="en-US" altLang="ja-JP" sz="1400" b="1"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6200" marR="152400" indent="-76200" algn="just">
              <a:lnSpc>
                <a:spcPts val="1600"/>
              </a:lnSpc>
              <a:spcAft>
                <a:spcPts val="0"/>
              </a:spcAft>
            </a:pPr>
            <a:r>
              <a:rPr lang="ja-JP" altLang="en-US" sz="14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b="1" kern="10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76200" marR="152400" indent="-76200" algn="just">
              <a:lnSpc>
                <a:spcPts val="1600"/>
              </a:lnSpc>
              <a:spcAft>
                <a:spcPts val="0"/>
              </a:spcAft>
            </a:pPr>
            <a:r>
              <a:rPr lang="ja-JP" altLang="en-US" sz="1400" b="1"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b="1" u="sng"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検討を踏まえて</a:t>
            </a:r>
            <a:r>
              <a:rPr lang="ja-JP" altLang="en-US" sz="16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改定</a:t>
            </a:r>
            <a:endParaRPr lang="ja-JP" sz="1600" u="sng" kern="100" dirty="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6200" marR="152400" indent="-76200" algn="just">
              <a:lnSpc>
                <a:spcPts val="1400"/>
              </a:lnSpc>
              <a:spcAft>
                <a:spcPts val="0"/>
              </a:spcAft>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9" name="直線コネクタ 18"/>
          <p:cNvCxnSpPr/>
          <p:nvPr/>
        </p:nvCxnSpPr>
        <p:spPr>
          <a:xfrm>
            <a:off x="4921015" y="4361527"/>
            <a:ext cx="180340" cy="0"/>
          </a:xfrm>
          <a:prstGeom prst="line">
            <a:avLst/>
          </a:prstGeom>
          <a:ln w="19050">
            <a:solidFill>
              <a:srgbClr val="1F497D"/>
            </a:solidFill>
          </a:ln>
        </p:spPr>
        <p:style>
          <a:lnRef idx="1">
            <a:schemeClr val="accent1"/>
          </a:lnRef>
          <a:fillRef idx="0">
            <a:schemeClr val="accent1"/>
          </a:fillRef>
          <a:effectRef idx="0">
            <a:schemeClr val="accent1"/>
          </a:effectRef>
          <a:fontRef idx="minor">
            <a:schemeClr val="tx1"/>
          </a:fontRef>
        </p:style>
      </p:cxnSp>
      <p:sp>
        <p:nvSpPr>
          <p:cNvPr id="20" name="テキスト ボックス 13"/>
          <p:cNvSpPr txBox="1"/>
          <p:nvPr/>
        </p:nvSpPr>
        <p:spPr>
          <a:xfrm>
            <a:off x="5101355" y="2364451"/>
            <a:ext cx="3575894" cy="43200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R="152400" algn="just">
              <a:spcAft>
                <a:spcPts val="0"/>
              </a:spcAft>
            </a:pP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着実に危険な住宅・建築物を減らすため</a:t>
            </a:r>
            <a:r>
              <a:rPr 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、個別</a:t>
            </a: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に進行管理・評価できるような具体的な</a:t>
            </a:r>
            <a:r>
              <a:rPr 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目標</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21" name="直線コネクタ 20"/>
          <p:cNvCxnSpPr/>
          <p:nvPr/>
        </p:nvCxnSpPr>
        <p:spPr>
          <a:xfrm>
            <a:off x="4924244" y="3440638"/>
            <a:ext cx="180340" cy="0"/>
          </a:xfrm>
          <a:prstGeom prst="line">
            <a:avLst/>
          </a:prstGeom>
          <a:ln w="19050">
            <a:solidFill>
              <a:srgbClr val="1F497D"/>
            </a:solidFill>
          </a:ln>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5082430" y="3278638"/>
            <a:ext cx="3892053" cy="324000"/>
          </a:xfrm>
          <a:prstGeom prst="rect">
            <a:avLst/>
          </a:prstGeom>
          <a:ln w="19050">
            <a:solidFill>
              <a:srgbClr val="1F497D"/>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R="152400">
              <a:lnSpc>
                <a:spcPts val="1800"/>
              </a:lnSpc>
              <a:spcAft>
                <a:spcPts val="0"/>
              </a:spcAft>
            </a:pPr>
            <a:r>
              <a:rPr lang="ja-JP" sz="1400" b="1" kern="100" dirty="0">
                <a:effectLst/>
                <a:latin typeface="Meiryo UI" panose="020B0604030504040204" pitchFamily="50" charset="-128"/>
                <a:ea typeface="Meiryo UI" panose="020B0604030504040204" pitchFamily="50" charset="-128"/>
                <a:cs typeface="Meiryo UI" panose="020B0604030504040204" pitchFamily="50" charset="-128"/>
              </a:rPr>
              <a:t>１－２．分譲</a:t>
            </a:r>
            <a:r>
              <a:rPr lang="ja-JP" sz="1400" b="1" kern="100" dirty="0" smtClean="0">
                <a:effectLst/>
                <a:latin typeface="Meiryo UI" panose="020B0604030504040204" pitchFamily="50" charset="-128"/>
                <a:ea typeface="Meiryo UI" panose="020B0604030504040204" pitchFamily="50" charset="-128"/>
                <a:cs typeface="Meiryo UI" panose="020B0604030504040204" pitchFamily="50" charset="-128"/>
              </a:rPr>
              <a:t>マンション</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正方形/長方形 45"/>
          <p:cNvSpPr/>
          <p:nvPr/>
        </p:nvSpPr>
        <p:spPr>
          <a:xfrm>
            <a:off x="123088" y="1052529"/>
            <a:ext cx="4860000" cy="723275"/>
          </a:xfrm>
          <a:prstGeom prst="rect">
            <a:avLst/>
          </a:prstGeom>
          <a:ln w="19050">
            <a:solidFill>
              <a:srgbClr val="1F497D"/>
            </a:solidFill>
          </a:ln>
        </p:spPr>
        <p:txBody>
          <a:bodyPr wrap="square">
            <a:spAutoFit/>
          </a:bodyPr>
          <a:lstStyle/>
          <a:p>
            <a:pPr marL="720000" indent="-720000">
              <a:spcBef>
                <a:spcPts val="60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「住宅建築物耐震</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10</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ヵ年戦略・大阪」</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marL="720000" indent="-720000">
              <a:spcBef>
                <a:spcPts val="60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個別に進行管理・評価できるような具体的な目標</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正方形/長方形 30"/>
          <p:cNvSpPr/>
          <p:nvPr/>
        </p:nvSpPr>
        <p:spPr>
          <a:xfrm>
            <a:off x="134485" y="1992259"/>
            <a:ext cx="4222253" cy="3530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45720" rIns="0" bIns="45720" numCol="1" spcCol="0" rtlCol="0" fromWordArt="0" anchor="ctr" anchorCtr="0" forceAA="0" compatLnSpc="1">
            <a:prstTxWarp prst="textNoShape">
              <a:avLst/>
            </a:prstTxWarp>
            <a:noAutofit/>
          </a:bodyPr>
          <a:lstStyle/>
          <a:p>
            <a:pPr marR="152400" algn="ctr">
              <a:lnSpc>
                <a:spcPts val="1800"/>
              </a:lnSpc>
              <a:spcAft>
                <a:spcPts val="0"/>
              </a:spcAft>
            </a:pPr>
            <a:r>
              <a:rPr lang="ja-JP" sz="1600" b="1" kern="100" dirty="0">
                <a:effectLst/>
                <a:latin typeface="Meiryo UI" panose="020B0604030504040204" pitchFamily="50" charset="-128"/>
                <a:ea typeface="Meiryo UI" panose="020B0604030504040204" pitchFamily="50" charset="-128"/>
                <a:cs typeface="Meiryo UI" panose="020B0604030504040204" pitchFamily="50" charset="-128"/>
              </a:rPr>
              <a:t>目標２－１　民間住宅・建築物の具体的な目標</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p:cNvSpPr/>
          <p:nvPr/>
        </p:nvSpPr>
        <p:spPr>
          <a:xfrm>
            <a:off x="464685" y="2862861"/>
            <a:ext cx="3892053" cy="324000"/>
          </a:xfrm>
          <a:prstGeom prst="rect">
            <a:avLst/>
          </a:prstGeom>
          <a:ln w="19050">
            <a:solidFill>
              <a:srgbClr val="1F497D"/>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R="152400">
              <a:lnSpc>
                <a:spcPts val="1800"/>
              </a:lnSpc>
              <a:spcAft>
                <a:spcPts val="0"/>
              </a:spcAft>
            </a:pPr>
            <a:r>
              <a:rPr lang="ja-JP" sz="1400" b="1" kern="100" dirty="0">
                <a:effectLst/>
                <a:latin typeface="Meiryo UI" panose="020B0604030504040204" pitchFamily="50" charset="-128"/>
                <a:ea typeface="Meiryo UI" panose="020B0604030504040204" pitchFamily="50" charset="-128"/>
                <a:cs typeface="Meiryo UI" panose="020B0604030504040204" pitchFamily="50" charset="-128"/>
              </a:rPr>
              <a:t>１－１．木造</a:t>
            </a:r>
            <a:r>
              <a:rPr lang="ja-JP" sz="1400" b="1" kern="100" dirty="0" smtClean="0">
                <a:effectLst/>
                <a:latin typeface="Meiryo UI" panose="020B0604030504040204" pitchFamily="50" charset="-128"/>
                <a:ea typeface="Meiryo UI" panose="020B0604030504040204" pitchFamily="50" charset="-128"/>
                <a:cs typeface="Meiryo UI" panose="020B0604030504040204" pitchFamily="50" charset="-128"/>
              </a:rPr>
              <a:t>住宅</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正方形/長方形 32"/>
          <p:cNvSpPr/>
          <p:nvPr/>
        </p:nvSpPr>
        <p:spPr>
          <a:xfrm>
            <a:off x="464685" y="3734781"/>
            <a:ext cx="3892053" cy="1472569"/>
          </a:xfrm>
          <a:prstGeom prst="rect">
            <a:avLst/>
          </a:prstGeom>
          <a:ln w="19050">
            <a:solidFill>
              <a:srgbClr val="1F497D"/>
            </a:solidFill>
          </a:ln>
        </p:spPr>
        <p:style>
          <a:lnRef idx="2">
            <a:schemeClr val="accent1"/>
          </a:lnRef>
          <a:fillRef idx="1">
            <a:schemeClr val="lt1"/>
          </a:fillRef>
          <a:effectRef idx="0">
            <a:schemeClr val="accent1"/>
          </a:effectRef>
          <a:fontRef idx="minor">
            <a:schemeClr val="dk1"/>
          </a:fontRef>
        </p:style>
        <p:txBody>
          <a:bodyPr rot="0" spcFirstLastPara="0" vert="horz" wrap="square" lIns="36000" tIns="36000" rIns="36000" bIns="36000" numCol="1" spcCol="0" rtlCol="0" fromWordArt="0" anchor="t" anchorCtr="0" forceAA="0" compatLnSpc="1">
            <a:prstTxWarp prst="textNoShape">
              <a:avLst/>
            </a:prstTxWarp>
            <a:noAutofit/>
          </a:bodyPr>
          <a:lstStyle/>
          <a:p>
            <a:pPr marL="152400" marR="152400" indent="-152400" algn="just">
              <a:lnSpc>
                <a:spcPts val="1600"/>
              </a:lnSpc>
              <a:spcAft>
                <a:spcPts val="0"/>
              </a:spcAft>
            </a:pPr>
            <a:r>
              <a:rPr lang="ja-JP" sz="1400" b="1" kern="100" dirty="0">
                <a:effectLst/>
                <a:latin typeface="Meiryo UI" panose="020B0604030504040204" pitchFamily="50" charset="-128"/>
                <a:ea typeface="Meiryo UI" panose="020B0604030504040204" pitchFamily="50" charset="-128"/>
                <a:cs typeface="Meiryo UI" panose="020B0604030504040204" pitchFamily="50" charset="-128"/>
              </a:rPr>
              <a:t>２．多数の者が利用する建築物</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6200" marR="152400" indent="-76200" algn="just">
              <a:lnSpc>
                <a:spcPts val="1400"/>
              </a:lnSpc>
              <a:spcAft>
                <a:spcPts val="0"/>
              </a:spcAft>
            </a:pPr>
            <a:r>
              <a:rPr lang="ja-JP" sz="1100" kern="100" dirty="0">
                <a:effectLst/>
                <a:latin typeface="Meiryo UI" panose="020B0604030504040204" pitchFamily="50" charset="-128"/>
                <a:ea typeface="Meiryo UI" panose="020B0604030504040204" pitchFamily="50" charset="-128"/>
                <a:cs typeface="Meiryo UI" panose="020B0604030504040204" pitchFamily="50" charset="-128"/>
              </a:rPr>
              <a:t>・</a:t>
            </a:r>
            <a:r>
              <a:rPr lang="ja-JP" sz="1100" kern="0" dirty="0">
                <a:effectLst/>
                <a:latin typeface="Meiryo UI" panose="020B0604030504040204" pitchFamily="50" charset="-128"/>
                <a:ea typeface="Meiryo UI" panose="020B0604030504040204" pitchFamily="50" charset="-128"/>
                <a:cs typeface="Meiryo UI" panose="020B0604030504040204" pitchFamily="50" charset="-128"/>
              </a:rPr>
              <a:t>耐震性が不足する全ての建築物約５千棟を対象に確実な普及啓発を行う</a:t>
            </a:r>
            <a:r>
              <a:rPr lang="ja-JP" sz="1100" kern="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1100" kern="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6200" marR="3175" indent="-76200" algn="just">
              <a:lnSpc>
                <a:spcPts val="1400"/>
              </a:lnSpc>
              <a:spcAft>
                <a:spcPts val="0"/>
              </a:spcAft>
              <a:tabLst>
                <a:tab pos="5311140" algn="l"/>
              </a:tabLst>
            </a:pPr>
            <a:r>
              <a:rPr lang="ja-JP" sz="11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sz="1100" kern="100" dirty="0">
                <a:effectLst/>
                <a:latin typeface="Meiryo UI" panose="020B0604030504040204" pitchFamily="50" charset="-128"/>
                <a:ea typeface="Meiryo UI" panose="020B0604030504040204" pitchFamily="50" charset="-128"/>
                <a:cs typeface="Meiryo UI" panose="020B0604030504040204" pitchFamily="50" charset="-128"/>
              </a:rPr>
              <a:t>耐震診断が義務となる大規模な建築</a:t>
            </a:r>
            <a:r>
              <a:rPr lang="ja-JP" sz="11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物のなかで、病院や学校など特</a:t>
            </a:r>
            <a:r>
              <a:rPr lang="ja-JP" sz="1100" kern="100" dirty="0">
                <a:effectLst/>
                <a:latin typeface="Meiryo UI" panose="020B0604030504040204" pitchFamily="50" charset="-128"/>
                <a:ea typeface="Meiryo UI" panose="020B0604030504040204" pitchFamily="50" charset="-128"/>
                <a:cs typeface="Meiryo UI" panose="020B0604030504040204" pitchFamily="50" charset="-128"/>
              </a:rPr>
              <a:t>に公共性の高いものや災害時に避難所として利用することが可能なホテル、旅館などを優先して耐震化を促進する。</a:t>
            </a:r>
          </a:p>
        </p:txBody>
      </p:sp>
      <p:cxnSp>
        <p:nvCxnSpPr>
          <p:cNvPr id="34" name="直線コネクタ 33"/>
          <p:cNvCxnSpPr/>
          <p:nvPr/>
        </p:nvCxnSpPr>
        <p:spPr>
          <a:xfrm>
            <a:off x="297597" y="2334292"/>
            <a:ext cx="0" cy="3636000"/>
          </a:xfrm>
          <a:prstGeom prst="line">
            <a:avLst/>
          </a:prstGeom>
          <a:ln w="19050">
            <a:solidFill>
              <a:srgbClr val="1F497D"/>
            </a:solidFill>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a:off x="305810" y="3018879"/>
            <a:ext cx="180340" cy="0"/>
          </a:xfrm>
          <a:prstGeom prst="line">
            <a:avLst/>
          </a:prstGeom>
          <a:ln w="19050">
            <a:solidFill>
              <a:srgbClr val="1F497D"/>
            </a:solidFill>
          </a:ln>
        </p:spPr>
        <p:style>
          <a:lnRef idx="1">
            <a:schemeClr val="accent1"/>
          </a:lnRef>
          <a:fillRef idx="0">
            <a:schemeClr val="accent1"/>
          </a:fillRef>
          <a:effectRef idx="0">
            <a:schemeClr val="accent1"/>
          </a:effectRef>
          <a:fontRef idx="minor">
            <a:schemeClr val="tx1"/>
          </a:fontRef>
        </p:style>
      </p:cxnSp>
      <p:cxnSp>
        <p:nvCxnSpPr>
          <p:cNvPr id="38" name="直線コネクタ 37"/>
          <p:cNvCxnSpPr/>
          <p:nvPr/>
        </p:nvCxnSpPr>
        <p:spPr>
          <a:xfrm>
            <a:off x="284345" y="5962513"/>
            <a:ext cx="180340" cy="0"/>
          </a:xfrm>
          <a:prstGeom prst="line">
            <a:avLst/>
          </a:prstGeom>
          <a:ln w="19050">
            <a:solidFill>
              <a:srgbClr val="1F497D"/>
            </a:solidFill>
          </a:ln>
        </p:spPr>
        <p:style>
          <a:lnRef idx="1">
            <a:schemeClr val="accent1"/>
          </a:lnRef>
          <a:fillRef idx="0">
            <a:schemeClr val="accent1"/>
          </a:fillRef>
          <a:effectRef idx="0">
            <a:schemeClr val="accent1"/>
          </a:effectRef>
          <a:fontRef idx="minor">
            <a:schemeClr val="tx1"/>
          </a:fontRef>
        </p:style>
      </p:cxnSp>
      <p:sp>
        <p:nvSpPr>
          <p:cNvPr id="39" name="正方形/長方形 38"/>
          <p:cNvSpPr/>
          <p:nvPr/>
        </p:nvSpPr>
        <p:spPr>
          <a:xfrm>
            <a:off x="464685" y="5368349"/>
            <a:ext cx="3892053" cy="1188328"/>
          </a:xfrm>
          <a:prstGeom prst="rect">
            <a:avLst/>
          </a:prstGeom>
          <a:ln w="19050">
            <a:solidFill>
              <a:srgbClr val="1F497D"/>
            </a:solidFill>
          </a:ln>
        </p:spPr>
        <p:style>
          <a:lnRef idx="2">
            <a:schemeClr val="accent1"/>
          </a:lnRef>
          <a:fillRef idx="1">
            <a:schemeClr val="lt1"/>
          </a:fillRef>
          <a:effectRef idx="0">
            <a:schemeClr val="accent1"/>
          </a:effectRef>
          <a:fontRef idx="minor">
            <a:schemeClr val="dk1"/>
          </a:fontRef>
        </p:style>
        <p:txBody>
          <a:bodyPr rot="0" spcFirstLastPara="0" vert="horz" wrap="square" lIns="36000" tIns="36000" rIns="36000" bIns="36000" numCol="1" spcCol="0" rtlCol="0" fromWordArt="0" anchor="t" anchorCtr="0" forceAA="0" compatLnSpc="1">
            <a:prstTxWarp prst="textNoShape">
              <a:avLst/>
            </a:prstTxWarp>
            <a:noAutofit/>
          </a:bodyPr>
          <a:lstStyle/>
          <a:p>
            <a:pPr marL="76200" marR="152400" indent="-76200" algn="just">
              <a:lnSpc>
                <a:spcPts val="1600"/>
              </a:lnSpc>
              <a:spcAft>
                <a:spcPts val="0"/>
              </a:spcAft>
            </a:pPr>
            <a:r>
              <a:rPr lang="ja-JP" sz="1400" b="1" kern="100" dirty="0">
                <a:effectLst/>
                <a:latin typeface="Meiryo UI" panose="020B0604030504040204" pitchFamily="50" charset="-128"/>
                <a:ea typeface="Meiryo UI" panose="020B0604030504040204" pitchFamily="50" charset="-128"/>
                <a:cs typeface="Meiryo UI" panose="020B0604030504040204" pitchFamily="50" charset="-128"/>
              </a:rPr>
              <a:t>３．広域緊急交通路沿道建築物</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6200" marR="152400" indent="-76200" algn="just">
              <a:lnSpc>
                <a:spcPts val="1400"/>
              </a:lnSpc>
              <a:spcAft>
                <a:spcPts val="0"/>
              </a:spcAft>
            </a:pPr>
            <a:r>
              <a:rPr lang="ja-JP" sz="1100" kern="100" dirty="0">
                <a:effectLst/>
                <a:latin typeface="Meiryo UI" panose="020B0604030504040204" pitchFamily="50" charset="-128"/>
                <a:ea typeface="Meiryo UI" panose="020B0604030504040204" pitchFamily="50" charset="-128"/>
                <a:cs typeface="Meiryo UI" panose="020B0604030504040204" pitchFamily="50" charset="-128"/>
              </a:rPr>
              <a:t>・災害時の道路機能を確保するため、今後、耐震診断の結果により耐震性が不足すると報告を受けた全ての建築物を対象に確実な普及啓発を行う。</a:t>
            </a:r>
          </a:p>
          <a:p>
            <a:pPr marL="76200" marR="152400" indent="-76200" algn="just">
              <a:lnSpc>
                <a:spcPts val="1400"/>
              </a:lnSpc>
              <a:spcAft>
                <a:spcPts val="0"/>
              </a:spcAft>
            </a:pPr>
            <a:r>
              <a:rPr lang="ja-JP" sz="1100" kern="100" dirty="0">
                <a:effectLst/>
                <a:latin typeface="Meiryo UI" panose="020B0604030504040204" pitchFamily="50" charset="-128"/>
                <a:ea typeface="Meiryo UI" panose="020B0604030504040204" pitchFamily="50" charset="-128"/>
                <a:cs typeface="Meiryo UI" panose="020B0604030504040204" pitchFamily="50" charset="-128"/>
              </a:rPr>
              <a:t>・耐震性が低いものや建物の集積状況から道路を封鎖する危険性の高い建築物を優先して耐震化を促進する。</a:t>
            </a:r>
          </a:p>
        </p:txBody>
      </p:sp>
      <p:cxnSp>
        <p:nvCxnSpPr>
          <p:cNvPr id="40" name="直線コネクタ 39"/>
          <p:cNvCxnSpPr/>
          <p:nvPr/>
        </p:nvCxnSpPr>
        <p:spPr>
          <a:xfrm>
            <a:off x="303270" y="4362797"/>
            <a:ext cx="180340" cy="0"/>
          </a:xfrm>
          <a:prstGeom prst="line">
            <a:avLst/>
          </a:prstGeom>
          <a:ln w="19050">
            <a:solidFill>
              <a:srgbClr val="1F497D"/>
            </a:solidFill>
          </a:ln>
        </p:spPr>
        <p:style>
          <a:lnRef idx="1">
            <a:schemeClr val="accent1"/>
          </a:lnRef>
          <a:fillRef idx="0">
            <a:schemeClr val="accent1"/>
          </a:fillRef>
          <a:effectRef idx="0">
            <a:schemeClr val="accent1"/>
          </a:effectRef>
          <a:fontRef idx="minor">
            <a:schemeClr val="tx1"/>
          </a:fontRef>
        </p:style>
      </p:cxnSp>
      <p:sp>
        <p:nvSpPr>
          <p:cNvPr id="43" name="テキスト ボックス 13"/>
          <p:cNvSpPr txBox="1"/>
          <p:nvPr/>
        </p:nvSpPr>
        <p:spPr>
          <a:xfrm>
            <a:off x="483610" y="2365721"/>
            <a:ext cx="3575894" cy="43200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R="152400" algn="just">
              <a:spcAft>
                <a:spcPts val="0"/>
              </a:spcAft>
            </a:pP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着実に危険な住宅・建築物を減らすため</a:t>
            </a:r>
            <a:r>
              <a:rPr 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、個別</a:t>
            </a: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に進行管理・評価できるような具体的な</a:t>
            </a:r>
            <a:r>
              <a:rPr 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目標</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44" name="直線コネクタ 43"/>
          <p:cNvCxnSpPr/>
          <p:nvPr/>
        </p:nvCxnSpPr>
        <p:spPr>
          <a:xfrm>
            <a:off x="306499" y="3441908"/>
            <a:ext cx="180340" cy="0"/>
          </a:xfrm>
          <a:prstGeom prst="line">
            <a:avLst/>
          </a:prstGeom>
          <a:ln w="19050">
            <a:solidFill>
              <a:srgbClr val="1F497D"/>
            </a:solidFill>
          </a:ln>
        </p:spPr>
        <p:style>
          <a:lnRef idx="1">
            <a:schemeClr val="accent1"/>
          </a:lnRef>
          <a:fillRef idx="0">
            <a:schemeClr val="accent1"/>
          </a:fillRef>
          <a:effectRef idx="0">
            <a:schemeClr val="accent1"/>
          </a:effectRef>
          <a:fontRef idx="minor">
            <a:schemeClr val="tx1"/>
          </a:fontRef>
        </p:style>
      </p:cxnSp>
      <p:sp>
        <p:nvSpPr>
          <p:cNvPr id="48" name="正方形/長方形 47"/>
          <p:cNvSpPr/>
          <p:nvPr/>
        </p:nvSpPr>
        <p:spPr>
          <a:xfrm>
            <a:off x="464685" y="3279908"/>
            <a:ext cx="3892053" cy="324000"/>
          </a:xfrm>
          <a:prstGeom prst="rect">
            <a:avLst/>
          </a:prstGeom>
          <a:ln w="19050">
            <a:solidFill>
              <a:srgbClr val="1F497D"/>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R="152400">
              <a:lnSpc>
                <a:spcPts val="1800"/>
              </a:lnSpc>
              <a:spcAft>
                <a:spcPts val="0"/>
              </a:spcAft>
            </a:pPr>
            <a:r>
              <a:rPr lang="ja-JP" sz="1400" b="1" kern="100" dirty="0">
                <a:effectLst/>
                <a:latin typeface="Meiryo UI" panose="020B0604030504040204" pitchFamily="50" charset="-128"/>
                <a:ea typeface="Meiryo UI" panose="020B0604030504040204" pitchFamily="50" charset="-128"/>
                <a:cs typeface="Meiryo UI" panose="020B0604030504040204" pitchFamily="50" charset="-128"/>
              </a:rPr>
              <a:t>１－２．分譲</a:t>
            </a:r>
            <a:r>
              <a:rPr lang="ja-JP" sz="1400" b="1" kern="100" dirty="0" smtClean="0">
                <a:effectLst/>
                <a:latin typeface="Meiryo UI" panose="020B0604030504040204" pitchFamily="50" charset="-128"/>
                <a:ea typeface="Meiryo UI" panose="020B0604030504040204" pitchFamily="50" charset="-128"/>
                <a:cs typeface="Meiryo UI" panose="020B0604030504040204" pitchFamily="50" charset="-128"/>
              </a:rPr>
              <a:t>マンション</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50" name="右矢印 49"/>
          <p:cNvSpPr/>
          <p:nvPr/>
        </p:nvSpPr>
        <p:spPr>
          <a:xfrm>
            <a:off x="4417542" y="3973942"/>
            <a:ext cx="453793" cy="842078"/>
          </a:xfrm>
          <a:prstGeom prst="rightArrow">
            <a:avLst>
              <a:gd name="adj1" fmla="val 50000"/>
              <a:gd name="adj2" fmla="val 69590"/>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正方形/長方形 51"/>
          <p:cNvSpPr/>
          <p:nvPr/>
        </p:nvSpPr>
        <p:spPr>
          <a:xfrm>
            <a:off x="5385150" y="4394980"/>
            <a:ext cx="3384000" cy="812369"/>
          </a:xfrm>
          <a:prstGeom prst="rect">
            <a:avLst/>
          </a:prstGeom>
          <a:ln w="19050">
            <a:solidFill>
              <a:srgbClr val="1F497D"/>
            </a:solidFill>
          </a:ln>
        </p:spPr>
        <p:style>
          <a:lnRef idx="2">
            <a:schemeClr val="accent1"/>
          </a:lnRef>
          <a:fillRef idx="1">
            <a:schemeClr val="lt1"/>
          </a:fillRef>
          <a:effectRef idx="0">
            <a:schemeClr val="accent1"/>
          </a:effectRef>
          <a:fontRef idx="minor">
            <a:schemeClr val="dk1"/>
          </a:fontRef>
        </p:style>
        <p:txBody>
          <a:bodyPr rot="0" spcFirstLastPara="0" vert="horz" wrap="square" lIns="36000" tIns="36000" rIns="0" bIns="36000" numCol="1" spcCol="0" rtlCol="0" fromWordArt="0" anchor="t" anchorCtr="0" forceAA="0" compatLnSpc="1">
            <a:prstTxWarp prst="textNoShape">
              <a:avLst/>
            </a:prstTxWarp>
            <a:noAutofit/>
          </a:bodyPr>
          <a:lstStyle/>
          <a:p>
            <a:pPr marL="216000" marR="152400" indent="-216000">
              <a:lnSpc>
                <a:spcPts val="2000"/>
              </a:lnSpc>
              <a:spcAft>
                <a:spcPts val="0"/>
              </a:spcAft>
            </a:pPr>
            <a:r>
              <a:rPr lang="ja-JP" altLang="en-US" sz="1400" b="1" kern="0" dirty="0" smtClean="0">
                <a:effectLst/>
                <a:latin typeface="Meiryo UI" panose="020B0604030504040204" pitchFamily="50" charset="-128"/>
                <a:ea typeface="Meiryo UI" panose="020B0604030504040204" pitchFamily="50" charset="-128"/>
                <a:cs typeface="Meiryo UI" panose="020B0604030504040204" pitchFamily="50" charset="-128"/>
              </a:rPr>
              <a:t>○ 耐震診断が義務となる大規模な建築物</a:t>
            </a:r>
            <a:endParaRPr lang="en-US" altLang="ja-JP" sz="1400" b="1" kern="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216000" marR="152400" indent="-216000">
              <a:spcAft>
                <a:spcPts val="0"/>
              </a:spcAft>
            </a:pPr>
            <a:r>
              <a:rPr lang="ja-JP" altLang="en-US" sz="1100" kern="0" dirty="0" smtClean="0">
                <a:latin typeface="Meiryo UI" panose="020B0604030504040204" pitchFamily="50" charset="-128"/>
                <a:ea typeface="Meiryo UI" panose="020B0604030504040204" pitchFamily="50" charset="-128"/>
                <a:cs typeface="Meiryo UI" panose="020B0604030504040204" pitchFamily="50" charset="-128"/>
              </a:rPr>
              <a:t>　　　（要緊急安全確認大規模建築物）</a:t>
            </a:r>
            <a:endParaRPr lang="en-US" altLang="ja-JP" sz="1100" kern="0" dirty="0" smtClean="0">
              <a:latin typeface="Meiryo UI" panose="020B0604030504040204" pitchFamily="50" charset="-128"/>
              <a:ea typeface="Meiryo UI" panose="020B0604030504040204" pitchFamily="50" charset="-128"/>
              <a:cs typeface="Meiryo UI" panose="020B0604030504040204" pitchFamily="50" charset="-128"/>
            </a:endParaRPr>
          </a:p>
          <a:p>
            <a:pPr marL="216000" marR="152400" indent="-216000">
              <a:spcAft>
                <a:spcPts val="0"/>
              </a:spcAft>
            </a:pPr>
            <a:r>
              <a:rPr lang="ja-JP" altLang="en-US" sz="1100" kern="0" dirty="0">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100" kern="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600" kern="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600" b="1" u="sng" kern="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検討を踏まえて</a:t>
            </a:r>
            <a:r>
              <a:rPr lang="ja-JP" altLang="en-US" sz="1600" b="1" u="sng" kern="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改定</a:t>
            </a:r>
            <a:endParaRPr lang="en-US" altLang="ja-JP" sz="1600" b="1" u="sng" kern="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1" name="正方形/長方形 40"/>
          <p:cNvSpPr/>
          <p:nvPr/>
        </p:nvSpPr>
        <p:spPr>
          <a:xfrm>
            <a:off x="5104584" y="1121778"/>
            <a:ext cx="4039416" cy="656590"/>
          </a:xfrm>
          <a:prstGeom prst="rect">
            <a:avLst/>
          </a:prstGeom>
        </p:spPr>
        <p:txBody>
          <a:bodyPr wrap="square">
            <a:spAutoFit/>
          </a:bodyPr>
          <a:lstStyle/>
          <a:p>
            <a:pPr marL="540000" indent="-540000">
              <a:lnSpc>
                <a:spcPts val="2200"/>
              </a:lnSpc>
            </a:pP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論点：</a:t>
            </a:r>
            <a:r>
              <a:rPr lang="ja-JP" altLang="ja-JP" sz="1600" dirty="0" smtClean="0">
                <a:latin typeface="Meiryo UI" panose="020B0604030504040204" pitchFamily="50" charset="-128"/>
                <a:ea typeface="Meiryo UI" panose="020B0604030504040204" pitchFamily="50" charset="-128"/>
                <a:cs typeface="Meiryo UI" panose="020B0604030504040204" pitchFamily="50" charset="-128"/>
              </a:rPr>
              <a:t>目標</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達成のためには、どのような取組みを行うべきか</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テキスト ボックス 29"/>
          <p:cNvSpPr txBox="1"/>
          <p:nvPr/>
        </p:nvSpPr>
        <p:spPr>
          <a:xfrm>
            <a:off x="8823775" y="6515964"/>
            <a:ext cx="383438" cy="307777"/>
          </a:xfrm>
          <a:prstGeom prst="rect">
            <a:avLst/>
          </a:prstGeom>
          <a:noFill/>
        </p:spPr>
        <p:txBody>
          <a:bodyPr wrap="none" rtlCol="0">
            <a:spAutoFit/>
          </a:bodyPr>
          <a:lstStyle/>
          <a:p>
            <a:r>
              <a:rPr kumimoji="1" lang="en-US" altLang="ja-JP" sz="1400" dirty="0" smtClean="0"/>
              <a:t>16</a:t>
            </a:r>
            <a:endParaRPr kumimoji="1" lang="ja-JP" altLang="en-US" sz="1400" dirty="0"/>
          </a:p>
        </p:txBody>
      </p:sp>
    </p:spTree>
    <p:extLst>
      <p:ext uri="{BB962C8B-B14F-4D97-AF65-F5344CB8AC3E}">
        <p14:creationId xmlns:p14="http://schemas.microsoft.com/office/powerpoint/2010/main" val="36317308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タイトル 1"/>
          <p:cNvSpPr>
            <a:spLocks noGrp="1"/>
          </p:cNvSpPr>
          <p:nvPr>
            <p:ph type="title"/>
          </p:nvPr>
        </p:nvSpPr>
        <p:spPr>
          <a:xfrm>
            <a:off x="0" y="3227388"/>
            <a:ext cx="9144000" cy="404812"/>
          </a:xfrm>
        </p:spPr>
        <p:txBody>
          <a:bodyPr/>
          <a:lstStyle/>
          <a:p>
            <a:pPr algn="ctr"/>
            <a:r>
              <a:rPr lang="ja-JP" altLang="en-US" sz="3200" dirty="0"/>
              <a:t>参考　用語の</a:t>
            </a:r>
            <a:r>
              <a:rPr lang="ja-JP" altLang="en-US" sz="3200" dirty="0" smtClean="0"/>
              <a:t>説明</a:t>
            </a:r>
          </a:p>
        </p:txBody>
      </p:sp>
      <p:sp>
        <p:nvSpPr>
          <p:cNvPr id="4" name="テキスト ボックス 3"/>
          <p:cNvSpPr txBox="1"/>
          <p:nvPr/>
        </p:nvSpPr>
        <p:spPr>
          <a:xfrm>
            <a:off x="8823775" y="6515964"/>
            <a:ext cx="383438" cy="307777"/>
          </a:xfrm>
          <a:prstGeom prst="rect">
            <a:avLst/>
          </a:prstGeom>
          <a:noFill/>
        </p:spPr>
        <p:txBody>
          <a:bodyPr wrap="none" rtlCol="0">
            <a:spAutoFit/>
          </a:bodyPr>
          <a:lstStyle/>
          <a:p>
            <a:r>
              <a:rPr kumimoji="1" lang="en-US" altLang="ja-JP" sz="1400" dirty="0" smtClean="0"/>
              <a:t>17</a:t>
            </a:r>
            <a:endParaRPr kumimoji="1" lang="ja-JP" altLang="en-US" sz="1400" dirty="0"/>
          </a:p>
        </p:txBody>
      </p:sp>
    </p:spTree>
    <p:extLst>
      <p:ext uri="{BB962C8B-B14F-4D97-AF65-F5344CB8AC3E}">
        <p14:creationId xmlns:p14="http://schemas.microsoft.com/office/powerpoint/2010/main" val="25513314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正方形/長方形 24"/>
          <p:cNvSpPr/>
          <p:nvPr/>
        </p:nvSpPr>
        <p:spPr>
          <a:xfrm>
            <a:off x="130623" y="3935914"/>
            <a:ext cx="3956401" cy="19423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4866964" y="1957219"/>
            <a:ext cx="3956401" cy="12728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130624" y="1957219"/>
            <a:ext cx="3956401" cy="12728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1488" y="200560"/>
            <a:ext cx="9036496" cy="629099"/>
          </a:xfrm>
        </p:spPr>
        <p:txBody>
          <a:bodyPr>
            <a:noAutofit/>
          </a:bodyPr>
          <a:lstStyle/>
          <a:p>
            <a:pPr algn="l"/>
            <a:r>
              <a:rPr lang="ja-JP" altLang="en-US" sz="2800" b="1" dirty="0" smtClean="0">
                <a:latin typeface="HG丸ｺﾞｼｯｸM-PRO" panose="020F0600000000000000" pitchFamily="50" charset="-128"/>
                <a:ea typeface="HG丸ｺﾞｼｯｸM-PRO" panose="020F0600000000000000" pitchFamily="50" charset="-128"/>
              </a:rPr>
              <a:t>（参考）</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用語の説明</a:t>
            </a:r>
            <a:endParaRPr kumimoji="1" lang="ja-JP" altLang="en-US" sz="2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サブタイトル 2"/>
          <p:cNvSpPr txBox="1">
            <a:spLocks/>
          </p:cNvSpPr>
          <p:nvPr/>
        </p:nvSpPr>
        <p:spPr>
          <a:xfrm>
            <a:off x="572789" y="1130883"/>
            <a:ext cx="2013907" cy="41250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nSpc>
                <a:spcPts val="3000"/>
              </a:lnSpc>
              <a:spcBef>
                <a:spcPts val="0"/>
              </a:spcBef>
              <a:buNone/>
            </a:pP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「国　基本方針」</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サブタイトル 2"/>
          <p:cNvSpPr txBox="1">
            <a:spLocks/>
          </p:cNvSpPr>
          <p:nvPr/>
        </p:nvSpPr>
        <p:spPr>
          <a:xfrm>
            <a:off x="4889503" y="1085728"/>
            <a:ext cx="1577637" cy="56378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nSpc>
                <a:spcPts val="3000"/>
              </a:lnSpc>
              <a:spcBef>
                <a:spcPts val="0"/>
              </a:spcBef>
              <a:buNone/>
            </a:pPr>
            <a:endParaRPr lang="en-US" altLang="ja-JP" sz="2000" dirty="0" smtClean="0">
              <a:latin typeface="HG丸ｺﾞｼｯｸM-PRO" panose="020F0600000000000000" pitchFamily="50" charset="-128"/>
              <a:ea typeface="HG丸ｺﾞｼｯｸM-PRO" panose="020F0600000000000000" pitchFamily="50" charset="-128"/>
            </a:endParaRPr>
          </a:p>
        </p:txBody>
      </p:sp>
      <p:sp>
        <p:nvSpPr>
          <p:cNvPr id="6" name="正方形/長方形 5"/>
          <p:cNvSpPr/>
          <p:nvPr/>
        </p:nvSpPr>
        <p:spPr>
          <a:xfrm>
            <a:off x="4920927" y="1123328"/>
            <a:ext cx="4174541" cy="400110"/>
          </a:xfrm>
          <a:prstGeom prst="rect">
            <a:avLst/>
          </a:prstGeom>
        </p:spPr>
        <p:txBody>
          <a:bodyPr wrap="none">
            <a:spAutoFit/>
          </a:bodyPr>
          <a:lstStyle/>
          <a:p>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「住宅建築物耐震</a:t>
            </a:r>
            <a:r>
              <a:rPr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t>10</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ヵ年戦略・大阪」</a:t>
            </a:r>
            <a:endParaRPr lang="ja-JP" altLang="en-US" sz="20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サブタイトル 2"/>
          <p:cNvSpPr txBox="1">
            <a:spLocks/>
          </p:cNvSpPr>
          <p:nvPr/>
        </p:nvSpPr>
        <p:spPr>
          <a:xfrm>
            <a:off x="198878" y="1523956"/>
            <a:ext cx="1577637" cy="423581"/>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nSpc>
                <a:spcPts val="3000"/>
              </a:lnSpc>
              <a:spcBef>
                <a:spcPts val="0"/>
              </a:spcBef>
              <a:buNone/>
            </a:pPr>
            <a:endParaRPr lang="en-US" altLang="ja-JP" sz="2000" dirty="0" smtClean="0">
              <a:latin typeface="HG丸ｺﾞｼｯｸM-PRO" panose="020F0600000000000000" pitchFamily="50" charset="-128"/>
              <a:ea typeface="HG丸ｺﾞｼｯｸM-PRO" panose="020F0600000000000000" pitchFamily="50" charset="-128"/>
            </a:endParaRPr>
          </a:p>
        </p:txBody>
      </p:sp>
      <p:sp>
        <p:nvSpPr>
          <p:cNvPr id="7" name="正方形/長方形 6"/>
          <p:cNvSpPr/>
          <p:nvPr/>
        </p:nvSpPr>
        <p:spPr>
          <a:xfrm>
            <a:off x="550458" y="2385054"/>
            <a:ext cx="3300904" cy="369332"/>
          </a:xfrm>
          <a:prstGeom prst="rect">
            <a:avLst/>
          </a:prstGeom>
        </p:spPr>
        <p:txBody>
          <a:bodyPr wrap="none">
            <a:spAutoFit/>
          </a:bodyPr>
          <a:lstStyle/>
          <a:p>
            <a:r>
              <a:rPr lang="ja-JP" altLang="en-US" kern="100" dirty="0" smtClean="0">
                <a:latin typeface="Meiryo UI" panose="020B0604030504040204" pitchFamily="50" charset="-128"/>
                <a:ea typeface="Meiryo UI" panose="020B0604030504040204" pitchFamily="50" charset="-128"/>
                <a:cs typeface="Meiryo UI" panose="020B0604030504040204" pitchFamily="50" charset="-128"/>
              </a:rPr>
              <a:t>要緊急</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安全確認大規模建築物</a:t>
            </a:r>
            <a:endParaRPr lang="ja-JP" altLang="en-US" dirty="0"/>
          </a:p>
        </p:txBody>
      </p:sp>
      <p:sp>
        <p:nvSpPr>
          <p:cNvPr id="12" name="正方形/長方形 11"/>
          <p:cNvSpPr/>
          <p:nvPr/>
        </p:nvSpPr>
        <p:spPr>
          <a:xfrm>
            <a:off x="216274" y="1772553"/>
            <a:ext cx="2781531" cy="369332"/>
          </a:xfrm>
          <a:prstGeom prst="rect">
            <a:avLst/>
          </a:prstGeom>
          <a:solidFill>
            <a:schemeClr val="bg1"/>
          </a:solidFill>
          <a:ln w="28575">
            <a:solidFill>
              <a:schemeClr val="tx1"/>
            </a:solidFill>
          </a:ln>
        </p:spPr>
        <p:txBody>
          <a:bodyPr wrap="none">
            <a:spAutoFit/>
          </a:bodyPr>
          <a:lstStyle/>
          <a:p>
            <a:r>
              <a:rPr lang="ja-JP" altLang="en-US" kern="100" dirty="0" smtClean="0">
                <a:latin typeface="Meiryo UI" panose="020B0604030504040204" pitchFamily="50" charset="-128"/>
                <a:ea typeface="Meiryo UI" panose="020B0604030504040204" pitchFamily="50" charset="-128"/>
                <a:cs typeface="Meiryo UI" panose="020B0604030504040204" pitchFamily="50" charset="-128"/>
              </a:rPr>
              <a:t>多数</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の者が利用する建築物</a:t>
            </a:r>
            <a:endParaRPr lang="ja-JP" altLang="en-US" dirty="0"/>
          </a:p>
        </p:txBody>
      </p:sp>
      <p:sp>
        <p:nvSpPr>
          <p:cNvPr id="13" name="正方形/長方形 12"/>
          <p:cNvSpPr/>
          <p:nvPr/>
        </p:nvSpPr>
        <p:spPr>
          <a:xfrm>
            <a:off x="202750" y="3741355"/>
            <a:ext cx="3070071" cy="369332"/>
          </a:xfrm>
          <a:prstGeom prst="rect">
            <a:avLst/>
          </a:prstGeom>
          <a:solidFill>
            <a:schemeClr val="bg1"/>
          </a:solidFill>
          <a:ln w="28575">
            <a:solidFill>
              <a:schemeClr val="tx1"/>
            </a:solidFill>
          </a:ln>
        </p:spPr>
        <p:txBody>
          <a:bodyPr wrap="none">
            <a:spAutoFit/>
          </a:bodyPr>
          <a:lstStyle/>
          <a:p>
            <a:r>
              <a:rPr lang="ja-JP" altLang="en-US" kern="100" dirty="0" smtClean="0">
                <a:latin typeface="Meiryo UI" panose="020B0604030504040204" pitchFamily="50" charset="-128"/>
                <a:ea typeface="Meiryo UI" panose="020B0604030504040204" pitchFamily="50" charset="-128"/>
                <a:cs typeface="Meiryo UI" panose="020B0604030504040204" pitchFamily="50" charset="-128"/>
              </a:rPr>
              <a:t>要安全</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確認計画記載建築物</a:t>
            </a:r>
          </a:p>
        </p:txBody>
      </p:sp>
      <p:sp>
        <p:nvSpPr>
          <p:cNvPr id="9" name="正方形/長方形 8"/>
          <p:cNvSpPr/>
          <p:nvPr/>
        </p:nvSpPr>
        <p:spPr>
          <a:xfrm>
            <a:off x="190031" y="4186460"/>
            <a:ext cx="3954458" cy="646331"/>
          </a:xfrm>
          <a:prstGeom prst="rect">
            <a:avLst/>
          </a:prstGeom>
        </p:spPr>
        <p:txBody>
          <a:bodyPr wrap="square">
            <a:spAutoFit/>
          </a:bodyPr>
          <a:lstStyle/>
          <a:p>
            <a:r>
              <a:rPr lang="ja-JP" altLang="en-US" kern="100" dirty="0" smtClean="0">
                <a:latin typeface="Meiryo UI" panose="020B0604030504040204" pitchFamily="50" charset="-128"/>
                <a:ea typeface="Meiryo UI" panose="020B0604030504040204" pitchFamily="50" charset="-128"/>
                <a:cs typeface="Meiryo UI" panose="020B0604030504040204" pitchFamily="50" charset="-128"/>
              </a:rPr>
              <a:t>地方</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公共団体が指定</a:t>
            </a:r>
            <a:r>
              <a:rPr lang="ja-JP" altLang="en-US" kern="100" dirty="0" smtClean="0">
                <a:latin typeface="Meiryo UI" panose="020B0604030504040204" pitchFamily="50" charset="-128"/>
                <a:ea typeface="Meiryo UI" panose="020B0604030504040204" pitchFamily="50" charset="-128"/>
                <a:cs typeface="Meiryo UI" panose="020B0604030504040204" pitchFamily="50" charset="-128"/>
              </a:rPr>
              <a:t>する</a:t>
            </a:r>
            <a:endParaRPr lang="en-US" altLang="ja-JP" kern="1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kern="100" dirty="0" smtClean="0">
                <a:latin typeface="Meiryo UI" panose="020B0604030504040204" pitchFamily="50" charset="-128"/>
                <a:ea typeface="Meiryo UI" panose="020B0604030504040204" pitchFamily="50" charset="-128"/>
                <a:cs typeface="Meiryo UI" panose="020B0604030504040204" pitchFamily="50" charset="-128"/>
              </a:rPr>
              <a:t>緊急</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輸送道路等の避難路沿道建築物</a:t>
            </a:r>
            <a:endParaRPr lang="ja-JP" altLang="en-US" dirty="0"/>
          </a:p>
        </p:txBody>
      </p:sp>
      <p:sp>
        <p:nvSpPr>
          <p:cNvPr id="17" name="正方形/長方形 16"/>
          <p:cNvSpPr/>
          <p:nvPr/>
        </p:nvSpPr>
        <p:spPr>
          <a:xfrm>
            <a:off x="4995464" y="2224320"/>
            <a:ext cx="2278188" cy="738664"/>
          </a:xfrm>
          <a:prstGeom prst="rect">
            <a:avLst/>
          </a:prstGeom>
        </p:spPr>
        <p:txBody>
          <a:bodyPr wrap="none">
            <a:spAutoFit/>
          </a:bodyPr>
          <a:lstStyle/>
          <a:p>
            <a:r>
              <a:rPr lang="ja-JP" altLang="en-US" kern="100" dirty="0" smtClean="0">
                <a:latin typeface="Meiryo UI" panose="020B0604030504040204" pitchFamily="50" charset="-128"/>
                <a:ea typeface="Meiryo UI" panose="020B0604030504040204" pitchFamily="50" charset="-128"/>
                <a:cs typeface="Meiryo UI" panose="020B0604030504040204" pitchFamily="50" charset="-128"/>
              </a:rPr>
              <a:t>耐震診断が義務となる</a:t>
            </a:r>
            <a:endParaRPr lang="en-US" altLang="ja-JP" kern="1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400" kern="100" dirty="0" smtClean="0">
                <a:latin typeface="Meiryo UI" panose="020B0604030504040204" pitchFamily="50" charset="-128"/>
                <a:ea typeface="Meiryo UI" panose="020B0604030504040204" pitchFamily="50" charset="-128"/>
                <a:cs typeface="Meiryo UI" panose="020B0604030504040204" pitchFamily="50" charset="-128"/>
              </a:rPr>
              <a:t>大規模</a:t>
            </a:r>
            <a:r>
              <a:rPr lang="ja-JP" altLang="en-US" sz="2400" kern="100" dirty="0">
                <a:latin typeface="Meiryo UI" panose="020B0604030504040204" pitchFamily="50" charset="-128"/>
                <a:ea typeface="Meiryo UI" panose="020B0604030504040204" pitchFamily="50" charset="-128"/>
                <a:cs typeface="Meiryo UI" panose="020B0604030504040204" pitchFamily="50" charset="-128"/>
              </a:rPr>
              <a:t>建築物</a:t>
            </a:r>
            <a:endParaRPr lang="ja-JP" altLang="en-US" sz="2400" dirty="0"/>
          </a:p>
        </p:txBody>
      </p:sp>
      <p:sp>
        <p:nvSpPr>
          <p:cNvPr id="18" name="正方形/長方形 17"/>
          <p:cNvSpPr/>
          <p:nvPr/>
        </p:nvSpPr>
        <p:spPr>
          <a:xfrm>
            <a:off x="4998687" y="1772553"/>
            <a:ext cx="2781531" cy="369332"/>
          </a:xfrm>
          <a:prstGeom prst="rect">
            <a:avLst/>
          </a:prstGeom>
          <a:solidFill>
            <a:schemeClr val="bg1"/>
          </a:solidFill>
          <a:ln w="28575">
            <a:solidFill>
              <a:schemeClr val="tx1"/>
            </a:solidFill>
          </a:ln>
        </p:spPr>
        <p:txBody>
          <a:bodyPr wrap="none">
            <a:spAutoFit/>
          </a:bodyPr>
          <a:lstStyle/>
          <a:p>
            <a:r>
              <a:rPr lang="ja-JP" altLang="en-US" kern="100" dirty="0" smtClean="0">
                <a:latin typeface="Meiryo UI" panose="020B0604030504040204" pitchFamily="50" charset="-128"/>
                <a:ea typeface="Meiryo UI" panose="020B0604030504040204" pitchFamily="50" charset="-128"/>
                <a:cs typeface="Meiryo UI" panose="020B0604030504040204" pitchFamily="50" charset="-128"/>
              </a:rPr>
              <a:t>多数</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の者が利用する建築物</a:t>
            </a:r>
            <a:endParaRPr lang="ja-JP" altLang="en-US" dirty="0"/>
          </a:p>
        </p:txBody>
      </p:sp>
      <p:sp>
        <p:nvSpPr>
          <p:cNvPr id="19" name="正方形/長方形 18"/>
          <p:cNvSpPr/>
          <p:nvPr/>
        </p:nvSpPr>
        <p:spPr>
          <a:xfrm>
            <a:off x="4995464" y="4307952"/>
            <a:ext cx="3877985" cy="738664"/>
          </a:xfrm>
          <a:prstGeom prst="rect">
            <a:avLst/>
          </a:prstGeom>
        </p:spPr>
        <p:txBody>
          <a:bodyPr wrap="none">
            <a:spAutoFit/>
          </a:bodyPr>
          <a:lstStyle/>
          <a:p>
            <a:r>
              <a:rPr lang="ja-JP" altLang="en-US" kern="100" dirty="0">
                <a:latin typeface="Meiryo UI" panose="020B0604030504040204" pitchFamily="50" charset="-128"/>
                <a:ea typeface="Meiryo UI" panose="020B0604030504040204" pitchFamily="50" charset="-128"/>
                <a:cs typeface="Meiryo UI" panose="020B0604030504040204" pitchFamily="50" charset="-128"/>
              </a:rPr>
              <a:t>耐震診断義務化対象建築物</a:t>
            </a:r>
            <a:endParaRPr lang="ja-JP" altLang="en-US" dirty="0"/>
          </a:p>
          <a:p>
            <a:r>
              <a:rPr lang="ja-JP" altLang="en-US" sz="2400" kern="100" dirty="0" smtClean="0">
                <a:latin typeface="Meiryo UI" panose="020B0604030504040204" pitchFamily="50" charset="-128"/>
                <a:ea typeface="Meiryo UI" panose="020B0604030504040204" pitchFamily="50" charset="-128"/>
                <a:cs typeface="Meiryo UI" panose="020B0604030504040204" pitchFamily="50" charset="-128"/>
              </a:rPr>
              <a:t>広域緊急交通路沿道建築物</a:t>
            </a:r>
            <a:endParaRPr lang="ja-JP" altLang="en-US" dirty="0"/>
          </a:p>
        </p:txBody>
      </p:sp>
      <p:sp>
        <p:nvSpPr>
          <p:cNvPr id="11" name="右矢印 10"/>
          <p:cNvSpPr/>
          <p:nvPr/>
        </p:nvSpPr>
        <p:spPr>
          <a:xfrm>
            <a:off x="3994855" y="2375543"/>
            <a:ext cx="968036" cy="360000"/>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右矢印 22"/>
          <p:cNvSpPr/>
          <p:nvPr/>
        </p:nvSpPr>
        <p:spPr>
          <a:xfrm>
            <a:off x="4022151" y="4442692"/>
            <a:ext cx="968036" cy="360000"/>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188056" y="5110735"/>
            <a:ext cx="3954458" cy="646331"/>
          </a:xfrm>
          <a:prstGeom prst="rect">
            <a:avLst/>
          </a:prstGeom>
        </p:spPr>
        <p:txBody>
          <a:bodyPr wrap="square">
            <a:spAutoFit/>
          </a:bodyPr>
          <a:lstStyle/>
          <a:p>
            <a:r>
              <a:rPr lang="ja-JP" altLang="en-US" kern="100" dirty="0" smtClean="0">
                <a:latin typeface="Meiryo UI" panose="020B0604030504040204" pitchFamily="50" charset="-128"/>
                <a:ea typeface="Meiryo UI" panose="020B0604030504040204" pitchFamily="50" charset="-128"/>
                <a:cs typeface="Meiryo UI" panose="020B0604030504040204" pitchFamily="50" charset="-128"/>
              </a:rPr>
              <a:t>都道府県が指定する、庁舎、避難所等</a:t>
            </a:r>
            <a:endParaRPr lang="en-US" altLang="ja-JP" kern="1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kern="100" dirty="0" smtClean="0">
                <a:latin typeface="Meiryo UI" panose="020B0604030504040204" pitchFamily="50" charset="-128"/>
                <a:ea typeface="Meiryo UI" panose="020B0604030504040204" pitchFamily="50" charset="-128"/>
                <a:cs typeface="Meiryo UI" panose="020B0604030504040204" pitchFamily="50" charset="-128"/>
              </a:rPr>
              <a:t>の防災拠点</a:t>
            </a:r>
            <a:endParaRPr lang="ja-JP" altLang="en-US" dirty="0"/>
          </a:p>
        </p:txBody>
      </p:sp>
      <p:sp>
        <p:nvSpPr>
          <p:cNvPr id="26" name="テキスト ボックス 25"/>
          <p:cNvSpPr txBox="1"/>
          <p:nvPr/>
        </p:nvSpPr>
        <p:spPr>
          <a:xfrm>
            <a:off x="8823775" y="6515964"/>
            <a:ext cx="383438" cy="307777"/>
          </a:xfrm>
          <a:prstGeom prst="rect">
            <a:avLst/>
          </a:prstGeom>
          <a:noFill/>
        </p:spPr>
        <p:txBody>
          <a:bodyPr wrap="none" rtlCol="0">
            <a:spAutoFit/>
          </a:bodyPr>
          <a:lstStyle/>
          <a:p>
            <a:r>
              <a:rPr kumimoji="1" lang="en-US" altLang="ja-JP" sz="1400" dirty="0" smtClean="0"/>
              <a:t>18</a:t>
            </a:r>
            <a:endParaRPr kumimoji="1" lang="ja-JP" altLang="en-US" sz="1400" dirty="0"/>
          </a:p>
        </p:txBody>
      </p:sp>
    </p:spTree>
    <p:extLst>
      <p:ext uri="{BB962C8B-B14F-4D97-AF65-F5344CB8AC3E}">
        <p14:creationId xmlns:p14="http://schemas.microsoft.com/office/powerpoint/2010/main" val="33420553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488" y="200560"/>
            <a:ext cx="9036496" cy="629099"/>
          </a:xfrm>
        </p:spPr>
        <p:txBody>
          <a:bodyPr>
            <a:noAutofit/>
          </a:bodyPr>
          <a:lstStyle/>
          <a:p>
            <a:pPr algn="l"/>
            <a:r>
              <a:rPr lang="ja-JP" altLang="en-US" sz="2800" b="1" dirty="0" smtClean="0">
                <a:latin typeface="HG丸ｺﾞｼｯｸM-PRO" panose="020F0600000000000000" pitchFamily="50" charset="-128"/>
                <a:ea typeface="HG丸ｺﾞｼｯｸM-PRO" panose="020F0600000000000000" pitchFamily="50" charset="-128"/>
              </a:rPr>
              <a:t>（参考）</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用語の説明</a:t>
            </a:r>
            <a:endParaRPr kumimoji="1" lang="ja-JP" altLang="en-US" sz="2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サブタイトル 2"/>
          <p:cNvSpPr txBox="1">
            <a:spLocks/>
          </p:cNvSpPr>
          <p:nvPr/>
        </p:nvSpPr>
        <p:spPr>
          <a:xfrm>
            <a:off x="169551" y="994752"/>
            <a:ext cx="8804897" cy="5760891"/>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nSpc>
                <a:spcPts val="2500"/>
              </a:lnSpc>
              <a:spcBef>
                <a:spcPts val="0"/>
              </a:spcBef>
              <a:buNone/>
            </a:pP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多数の者が利用する建築物</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2500"/>
              </a:lnSpc>
              <a:spcBef>
                <a:spcPts val="0"/>
              </a:spcBef>
              <a:buNone/>
            </a:pP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学校、病院、ホテル、事務所等一定規模以上で多数の人々が利用する建築物。下記の要緊急安全確認大規模建築物を含む。</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2500"/>
              </a:lnSpc>
              <a:spcBef>
                <a:spcPts val="600"/>
              </a:spcBef>
              <a:buNone/>
            </a:pP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要緊急安全確認大規模建築物</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2500"/>
              </a:lnSpc>
              <a:spcBef>
                <a:spcPts val="0"/>
              </a:spcBef>
              <a:buNone/>
            </a:pP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病院、店舗、旅館等の不特定多数の者が利用する建築物及び学校、老人ホーム等の避難に配慮を要する建築物及び学校、老人ホーム等の避難に配慮を要する者が利用する建築物等のうち大規模なもの。</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2500"/>
              </a:lnSpc>
              <a:spcBef>
                <a:spcPts val="0"/>
              </a:spcBef>
              <a:buNone/>
            </a:pP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「住宅建築物耐震</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10</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ヵ年戦略・大阪」では「耐震診断が義務となる大規模建築物」と記載。</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2500"/>
              </a:lnSpc>
              <a:spcBef>
                <a:spcPts val="600"/>
              </a:spcBef>
              <a:buNone/>
            </a:pP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要安全確認計画記載建築物</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2500"/>
              </a:lnSpc>
              <a:spcBef>
                <a:spcPts val="0"/>
              </a:spcBef>
              <a:buNone/>
            </a:pP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地方公共団体が指定する緊急輸送道路等の避難路沿道建築物や都道府県が指定する庁舎、避難所等の防災拠点施設。</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2500"/>
              </a:lnSpc>
              <a:spcBef>
                <a:spcPts val="0"/>
              </a:spcBef>
              <a:buNone/>
            </a:pP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大阪府では広域緊急交通路の一部を耐震診断義務化対象路線として指定しており、「住宅建築物耐震</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10</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ヵ年戦略・大阪」では、その沿道にある倒壊時に道路を閉塞する可能性がある建築物</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を</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「広域緊急交通路沿道建築物」と記載。</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2500"/>
              </a:lnSpc>
              <a:spcBef>
                <a:spcPts val="600"/>
              </a:spcBef>
              <a:buNone/>
            </a:pP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耐震診断義務付け建築物</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2500"/>
              </a:lnSpc>
              <a:spcBef>
                <a:spcPts val="0"/>
              </a:spcBef>
              <a:buNone/>
            </a:pP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要緊急安全確認大規模建築物及び要安全確認計画記載建築物で、「</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住宅建築物耐震</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ヵ年戦略・大阪</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」では</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「耐震診断が義務となる大規模建築物</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」及び </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「広域緊急交通路沿道建築物</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」と記載。</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耐震診断の実施とその結果の報告を義務付け、所管行政庁において当該結果の公表を行う。</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テキスト ボックス 5"/>
          <p:cNvSpPr txBox="1"/>
          <p:nvPr/>
        </p:nvSpPr>
        <p:spPr>
          <a:xfrm>
            <a:off x="8823775" y="6515964"/>
            <a:ext cx="383438" cy="307777"/>
          </a:xfrm>
          <a:prstGeom prst="rect">
            <a:avLst/>
          </a:prstGeom>
          <a:noFill/>
        </p:spPr>
        <p:txBody>
          <a:bodyPr wrap="none" rtlCol="0">
            <a:spAutoFit/>
          </a:bodyPr>
          <a:lstStyle/>
          <a:p>
            <a:r>
              <a:rPr kumimoji="1" lang="en-US" altLang="ja-JP" sz="1400" dirty="0" smtClean="0"/>
              <a:t>19</a:t>
            </a:r>
            <a:endParaRPr kumimoji="1" lang="ja-JP" altLang="en-US" sz="1400" dirty="0"/>
          </a:p>
        </p:txBody>
      </p:sp>
    </p:spTree>
    <p:extLst>
      <p:ext uri="{BB962C8B-B14F-4D97-AF65-F5344CB8AC3E}">
        <p14:creationId xmlns:p14="http://schemas.microsoft.com/office/powerpoint/2010/main" val="7471151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タイトル 1"/>
          <p:cNvSpPr>
            <a:spLocks noGrp="1"/>
          </p:cNvSpPr>
          <p:nvPr>
            <p:ph type="title"/>
          </p:nvPr>
        </p:nvSpPr>
        <p:spPr>
          <a:xfrm>
            <a:off x="0" y="3227388"/>
            <a:ext cx="9144000" cy="404812"/>
          </a:xfrm>
        </p:spPr>
        <p:txBody>
          <a:bodyPr/>
          <a:lstStyle/>
          <a:p>
            <a:pPr algn="ctr"/>
            <a:r>
              <a:rPr lang="ja-JP" altLang="en-US" sz="3200" dirty="0"/>
              <a:t>１　</a:t>
            </a:r>
            <a:r>
              <a:rPr lang="ja-JP" altLang="en-US" sz="3200" dirty="0" smtClean="0"/>
              <a:t>「住宅</a:t>
            </a:r>
            <a:r>
              <a:rPr lang="ja-JP" altLang="en-US" sz="3200" dirty="0"/>
              <a:t>建築物耐震</a:t>
            </a:r>
            <a:r>
              <a:rPr lang="en-US" altLang="ja-JP" sz="3200" dirty="0"/>
              <a:t>10</a:t>
            </a:r>
            <a:r>
              <a:rPr lang="ja-JP" altLang="en-US" sz="3200" dirty="0"/>
              <a:t>ヵ年戦略・</a:t>
            </a:r>
            <a:r>
              <a:rPr lang="ja-JP" altLang="en-US" sz="3200" dirty="0" smtClean="0"/>
              <a:t>大阪」の概要</a:t>
            </a:r>
          </a:p>
        </p:txBody>
      </p:sp>
      <p:sp>
        <p:nvSpPr>
          <p:cNvPr id="3" name="テキスト ボックス 2"/>
          <p:cNvSpPr txBox="1"/>
          <p:nvPr/>
        </p:nvSpPr>
        <p:spPr>
          <a:xfrm>
            <a:off x="8823775" y="6515964"/>
            <a:ext cx="284052" cy="307777"/>
          </a:xfrm>
          <a:prstGeom prst="rect">
            <a:avLst/>
          </a:prstGeom>
          <a:noFill/>
        </p:spPr>
        <p:txBody>
          <a:bodyPr wrap="none" rtlCol="0">
            <a:spAutoFit/>
          </a:bodyPr>
          <a:lstStyle/>
          <a:p>
            <a:r>
              <a:rPr kumimoji="1" lang="en-US" altLang="ja-JP" sz="1400" dirty="0" smtClean="0"/>
              <a:t>1</a:t>
            </a:r>
            <a:endParaRPr kumimoji="1" lang="ja-JP" altLang="en-US" sz="1400" dirty="0"/>
          </a:p>
        </p:txBody>
      </p:sp>
    </p:spTree>
    <p:extLst>
      <p:ext uri="{BB962C8B-B14F-4D97-AF65-F5344CB8AC3E}">
        <p14:creationId xmlns:p14="http://schemas.microsoft.com/office/powerpoint/2010/main" val="14999234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74426" y="890771"/>
            <a:ext cx="8904474" cy="584775"/>
          </a:xfrm>
          <a:prstGeom prst="rect">
            <a:avLst/>
          </a:prstGeom>
          <a:noFill/>
        </p:spPr>
        <p:txBody>
          <a:bodyPr wrap="square" rtlCol="0">
            <a:spAutoFit/>
          </a:bodyPr>
          <a:lstStyle/>
          <a:p>
            <a:r>
              <a:rPr lang="ja-JP" altLang="en-US" sz="1600" dirty="0" smtClean="0"/>
              <a:t>耐震改修促進法および国の基本方針に基づき、</a:t>
            </a:r>
            <a:r>
              <a:rPr lang="ja-JP" altLang="en-US" sz="1600" dirty="0"/>
              <a:t>大阪府で</a:t>
            </a:r>
            <a:r>
              <a:rPr lang="ja-JP" altLang="en-US" sz="1600" dirty="0" smtClean="0"/>
              <a:t>は平成</a:t>
            </a:r>
            <a:r>
              <a:rPr lang="en-US" altLang="ja-JP" sz="1600" dirty="0" smtClean="0"/>
              <a:t>18</a:t>
            </a:r>
            <a:r>
              <a:rPr lang="ja-JP" altLang="en-US" sz="1600" dirty="0" smtClean="0"/>
              <a:t>年に「住宅建築物耐震</a:t>
            </a:r>
            <a:r>
              <a:rPr lang="en-US" altLang="ja-JP" sz="1600" dirty="0" smtClean="0"/>
              <a:t>10</a:t>
            </a:r>
            <a:r>
              <a:rPr lang="ja-JP" altLang="en-US" sz="1600" dirty="0" smtClean="0"/>
              <a:t>ヵ年戦略・大阪」を策定し、耐震化の促進に取組んできた。</a:t>
            </a:r>
            <a:endParaRPr kumimoji="1" lang="ja-JP" altLang="en-US" sz="2000" dirty="0"/>
          </a:p>
        </p:txBody>
      </p:sp>
      <p:sp>
        <p:nvSpPr>
          <p:cNvPr id="10" name="タイトル 1"/>
          <p:cNvSpPr txBox="1">
            <a:spLocks/>
          </p:cNvSpPr>
          <p:nvPr/>
        </p:nvSpPr>
        <p:spPr bwMode="auto">
          <a:xfrm>
            <a:off x="0" y="243220"/>
            <a:ext cx="7112000"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8" tIns="45714" rIns="91428" bIns="45714" numCol="1" anchor="t" anchorCtr="0" compatLnSpc="1">
            <a:prstTxWarp prst="textNoShape">
              <a:avLst/>
            </a:prstTxWarp>
          </a:bodyPr>
          <a:lstStyle>
            <a:lvl1pPr algn="l" rtl="0" eaLnBrk="0" fontAlgn="base" hangingPunct="0">
              <a:spcBef>
                <a:spcPct val="0"/>
              </a:spcBef>
              <a:spcAft>
                <a:spcPct val="0"/>
              </a:spcAft>
              <a:defRPr kumimoji="1" sz="4000" b="1" cap="all">
                <a:solidFill>
                  <a:srgbClr val="1F497D"/>
                </a:solidFill>
                <a:latin typeface="+mj-lt"/>
                <a:ea typeface="+mj-ea"/>
                <a:cs typeface="+mj-cs"/>
              </a:defRPr>
            </a:lvl1pPr>
            <a:lvl2pPr algn="l" rtl="0" eaLnBrk="0" fontAlgn="base" hangingPunct="0">
              <a:spcBef>
                <a:spcPct val="0"/>
              </a:spcBef>
              <a:spcAft>
                <a:spcPct val="0"/>
              </a:spcAft>
              <a:defRPr kumimoji="1" sz="2400">
                <a:solidFill>
                  <a:srgbClr val="1F497D"/>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400">
                <a:solidFill>
                  <a:srgbClr val="1F497D"/>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400">
                <a:solidFill>
                  <a:srgbClr val="1F497D"/>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400">
                <a:solidFill>
                  <a:srgbClr val="1F497D"/>
                </a:solidFill>
                <a:latin typeface="HGP創英角ｺﾞｼｯｸUB" pitchFamily="50" charset="-128"/>
                <a:ea typeface="HGP創英角ｺﾞｼｯｸUB" pitchFamily="50" charset="-128"/>
              </a:defRPr>
            </a:lvl5pPr>
            <a:lvl6pPr marL="457139"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278"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417"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555"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r>
              <a:rPr lang="ja-JP" altLang="en-US" sz="2400" kern="0" dirty="0"/>
              <a:t>１　</a:t>
            </a:r>
            <a:r>
              <a:rPr lang="ja-JP" altLang="en-US" sz="2400" kern="0" dirty="0" smtClean="0"/>
              <a:t>「住宅建築物耐震</a:t>
            </a:r>
            <a:r>
              <a:rPr lang="en-US" altLang="ja-JP" sz="2400" kern="0" dirty="0" smtClean="0"/>
              <a:t>10</a:t>
            </a:r>
            <a:r>
              <a:rPr lang="ja-JP" altLang="en-US" sz="2400" kern="0" dirty="0"/>
              <a:t>ヵ年戦略･</a:t>
            </a:r>
            <a:r>
              <a:rPr lang="ja-JP" altLang="en-US" sz="2400" kern="0" dirty="0" smtClean="0"/>
              <a:t>大阪」の概要</a:t>
            </a:r>
            <a:endParaRPr lang="ja-JP" altLang="en-US" sz="2400" kern="0" dirty="0"/>
          </a:p>
        </p:txBody>
      </p:sp>
      <p:graphicFrame>
        <p:nvGraphicFramePr>
          <p:cNvPr id="2" name="表 1"/>
          <p:cNvGraphicFramePr>
            <a:graphicFrameLocks noGrp="1"/>
          </p:cNvGraphicFramePr>
          <p:nvPr>
            <p:extLst>
              <p:ext uri="{D42A27DB-BD31-4B8C-83A1-F6EECF244321}">
                <p14:modId xmlns:p14="http://schemas.microsoft.com/office/powerpoint/2010/main" val="2074816870"/>
              </p:ext>
            </p:extLst>
          </p:nvPr>
        </p:nvGraphicFramePr>
        <p:xfrm>
          <a:off x="53165" y="1536660"/>
          <a:ext cx="8983332" cy="5014476"/>
        </p:xfrm>
        <a:graphic>
          <a:graphicData uri="http://schemas.openxmlformats.org/drawingml/2006/table">
            <a:tbl>
              <a:tblPr firstRow="1" bandRow="1">
                <a:tableStyleId>{F2DE63D5-997A-4646-A377-4702673A728D}</a:tableStyleId>
              </a:tblPr>
              <a:tblGrid>
                <a:gridCol w="861126">
                  <a:extLst>
                    <a:ext uri="{9D8B030D-6E8A-4147-A177-3AD203B41FA5}">
                      <a16:colId xmlns:a16="http://schemas.microsoft.com/office/drawing/2014/main" val="20000"/>
                    </a:ext>
                  </a:extLst>
                </a:gridCol>
                <a:gridCol w="1434327">
                  <a:extLst>
                    <a:ext uri="{9D8B030D-6E8A-4147-A177-3AD203B41FA5}">
                      <a16:colId xmlns:a16="http://schemas.microsoft.com/office/drawing/2014/main" val="20001"/>
                    </a:ext>
                  </a:extLst>
                </a:gridCol>
                <a:gridCol w="4072270">
                  <a:extLst>
                    <a:ext uri="{9D8B030D-6E8A-4147-A177-3AD203B41FA5}">
                      <a16:colId xmlns:a16="http://schemas.microsoft.com/office/drawing/2014/main" val="20002"/>
                    </a:ext>
                  </a:extLst>
                </a:gridCol>
                <a:gridCol w="2615609">
                  <a:extLst>
                    <a:ext uri="{9D8B030D-6E8A-4147-A177-3AD203B41FA5}">
                      <a16:colId xmlns:a16="http://schemas.microsoft.com/office/drawing/2014/main" val="20003"/>
                    </a:ext>
                  </a:extLst>
                </a:gridCol>
              </a:tblGrid>
              <a:tr h="614208">
                <a:tc>
                  <a:txBody>
                    <a:bodyPr/>
                    <a:lstStyle/>
                    <a:p>
                      <a:pPr marL="0" marR="0" indent="0" algn="ctr" defTabSz="914278" rtl="0" eaLnBrk="1" fontAlgn="auto" latinLnBrk="0" hangingPunct="1">
                        <a:lnSpc>
                          <a:spcPct val="100000"/>
                        </a:lnSpc>
                        <a:spcBef>
                          <a:spcPts val="0"/>
                        </a:spcBef>
                        <a:spcAft>
                          <a:spcPts val="0"/>
                        </a:spcAft>
                        <a:buClrTx/>
                        <a:buSzTx/>
                        <a:buFontTx/>
                        <a:buNone/>
                        <a:tabLst/>
                        <a:defRPr/>
                      </a:pPr>
                      <a:endParaRPr kumimoji="1" lang="en-US" altLang="ja-JP" sz="800" dirty="0" smtClean="0">
                        <a:solidFill>
                          <a:schemeClr val="tx1"/>
                        </a:solidFill>
                      </a:endParaRPr>
                    </a:p>
                    <a:p>
                      <a:pPr marL="0" marR="0" indent="0" algn="ctr" defTabSz="914278" rtl="0" eaLnBrk="1" fontAlgn="auto" latinLnBrk="0" hangingPunct="1">
                        <a:lnSpc>
                          <a:spcPct val="100000"/>
                        </a:lnSpc>
                        <a:spcBef>
                          <a:spcPts val="0"/>
                        </a:spcBef>
                        <a:spcAft>
                          <a:spcPts val="0"/>
                        </a:spcAft>
                        <a:buClrTx/>
                        <a:buSzTx/>
                        <a:buFontTx/>
                        <a:buNone/>
                        <a:tabLst/>
                        <a:defRPr/>
                      </a:pPr>
                      <a:r>
                        <a:rPr kumimoji="1" lang="ja-JP" altLang="en-US" sz="1600" dirty="0" smtClean="0">
                          <a:solidFill>
                            <a:schemeClr val="tx1"/>
                          </a:solidFill>
                        </a:rPr>
                        <a:t>項目</a:t>
                      </a:r>
                    </a:p>
                  </a:txBody>
                  <a:tcPr>
                    <a:lnL w="3175" cap="flat" cmpd="sng" algn="ctr">
                      <a:solidFill>
                        <a:srgbClr val="1F497D"/>
                      </a:solidFill>
                      <a:prstDash val="solid"/>
                      <a:round/>
                      <a:headEnd type="none" w="med" len="med"/>
                      <a:tailEnd type="none" w="med" len="med"/>
                    </a:lnL>
                    <a:lnT w="3175" cap="flat" cmpd="sng" algn="ctr">
                      <a:solidFill>
                        <a:srgbClr val="1F497D"/>
                      </a:solidFill>
                      <a:prstDash val="solid"/>
                      <a:round/>
                      <a:headEnd type="none" w="med" len="med"/>
                      <a:tailEnd type="none" w="med" len="med"/>
                    </a:lnT>
                    <a:lnB w="3175" cap="flat" cmpd="sng" algn="ctr">
                      <a:solidFill>
                        <a:schemeClr val="accent3"/>
                      </a:solidFill>
                      <a:prstDash val="solid"/>
                      <a:round/>
                      <a:headEnd type="none" w="med" len="med"/>
                      <a:tailEnd type="none" w="med" len="med"/>
                    </a:lnB>
                    <a:solidFill>
                      <a:schemeClr val="accent1"/>
                    </a:solidFill>
                  </a:tcPr>
                </a:tc>
                <a:tc>
                  <a:txBody>
                    <a:bodyPr/>
                    <a:lstStyle/>
                    <a:p>
                      <a:pPr marL="0" marR="0" indent="0" algn="ctr" defTabSz="914278" rtl="0" eaLnBrk="1" fontAlgn="auto" latinLnBrk="0" hangingPunct="1">
                        <a:lnSpc>
                          <a:spcPct val="100000"/>
                        </a:lnSpc>
                        <a:spcBef>
                          <a:spcPts val="0"/>
                        </a:spcBef>
                        <a:spcAft>
                          <a:spcPts val="0"/>
                        </a:spcAft>
                        <a:buClrTx/>
                        <a:buSzTx/>
                        <a:buFontTx/>
                        <a:buNone/>
                        <a:tabLst/>
                        <a:defRPr/>
                      </a:pPr>
                      <a:endParaRPr kumimoji="1" lang="en-US" altLang="ja-JP" sz="800" dirty="0" smtClean="0">
                        <a:solidFill>
                          <a:schemeClr val="tx1"/>
                        </a:solidFill>
                      </a:endParaRPr>
                    </a:p>
                    <a:p>
                      <a:pPr marL="0" marR="0" indent="0" algn="ctr" defTabSz="914278" rtl="0" eaLnBrk="1" fontAlgn="auto" latinLnBrk="0" hangingPunct="1">
                        <a:lnSpc>
                          <a:spcPct val="100000"/>
                        </a:lnSpc>
                        <a:spcBef>
                          <a:spcPts val="0"/>
                        </a:spcBef>
                        <a:spcAft>
                          <a:spcPts val="0"/>
                        </a:spcAft>
                        <a:buClrTx/>
                        <a:buSzTx/>
                        <a:buFontTx/>
                        <a:buNone/>
                        <a:tabLst/>
                        <a:defRPr/>
                      </a:pPr>
                      <a:r>
                        <a:rPr kumimoji="1" lang="ja-JP" altLang="en-US" sz="1600" dirty="0" smtClean="0">
                          <a:solidFill>
                            <a:schemeClr val="tx1"/>
                          </a:solidFill>
                        </a:rPr>
                        <a:t>法律</a:t>
                      </a:r>
                    </a:p>
                  </a:txBody>
                  <a:tcPr>
                    <a:lnR w="3175" cap="flat" cmpd="sng" algn="ctr">
                      <a:solidFill>
                        <a:schemeClr val="accent3"/>
                      </a:solidFill>
                      <a:prstDash val="solid"/>
                      <a:round/>
                      <a:headEnd type="none" w="med" len="med"/>
                      <a:tailEnd type="none" w="med" len="med"/>
                    </a:lnR>
                    <a:lnT w="3175" cap="flat" cmpd="sng" algn="ctr">
                      <a:solidFill>
                        <a:srgbClr val="1F497D"/>
                      </a:solidFill>
                      <a:prstDash val="solid"/>
                      <a:round/>
                      <a:headEnd type="none" w="med" len="med"/>
                      <a:tailEnd type="none" w="med" len="med"/>
                    </a:lnT>
                    <a:lnB w="3175" cap="flat" cmpd="sng" algn="ctr">
                      <a:solidFill>
                        <a:schemeClr val="accent3"/>
                      </a:solidFill>
                      <a:prstDash val="solid"/>
                      <a:round/>
                      <a:headEnd type="none" w="med" len="med"/>
                      <a:tailEnd type="none" w="med" len="med"/>
                    </a:lnB>
                    <a:solidFill>
                      <a:schemeClr val="accent5">
                        <a:lumMod val="75000"/>
                      </a:schemeClr>
                    </a:solidFill>
                  </a:tcPr>
                </a:tc>
                <a:tc>
                  <a:txBody>
                    <a:bodyPr/>
                    <a:lstStyle/>
                    <a:p>
                      <a:pPr algn="ctr"/>
                      <a:r>
                        <a:rPr kumimoji="1" lang="ja-JP" altLang="en-US" sz="1600" dirty="0" smtClean="0">
                          <a:solidFill>
                            <a:schemeClr val="tx1"/>
                          </a:solidFill>
                        </a:rPr>
                        <a:t>国</a:t>
                      </a:r>
                      <a:endParaRPr kumimoji="1" lang="en-US" altLang="ja-JP" sz="1600" dirty="0" smtClean="0">
                        <a:solidFill>
                          <a:schemeClr val="tx1"/>
                        </a:solidFill>
                      </a:endParaRPr>
                    </a:p>
                    <a:p>
                      <a:pPr algn="ctr"/>
                      <a:r>
                        <a:rPr kumimoji="1" lang="ja-JP" altLang="en-US" sz="1600" dirty="0" smtClean="0">
                          <a:solidFill>
                            <a:schemeClr val="tx1"/>
                          </a:solidFill>
                        </a:rPr>
                        <a:t>基本方針</a:t>
                      </a:r>
                    </a:p>
                  </a:txBody>
                  <a:tcPr>
                    <a:lnL w="3175" cap="flat" cmpd="sng" algn="ctr">
                      <a:solidFill>
                        <a:schemeClr val="accent3"/>
                      </a:solidFill>
                      <a:prstDash val="solid"/>
                      <a:round/>
                      <a:headEnd type="none" w="med" len="med"/>
                      <a:tailEnd type="none" w="med" len="med"/>
                    </a:lnL>
                    <a:lnR w="3175" cap="flat" cmpd="sng" algn="ctr">
                      <a:solidFill>
                        <a:schemeClr val="accent3"/>
                      </a:solidFill>
                      <a:prstDash val="solid"/>
                      <a:round/>
                      <a:headEnd type="none" w="med" len="med"/>
                      <a:tailEnd type="none" w="med" len="med"/>
                    </a:lnR>
                    <a:lnT w="3175" cap="flat" cmpd="sng" algn="ctr">
                      <a:solidFill>
                        <a:srgbClr val="1F497D"/>
                      </a:solidFill>
                      <a:prstDash val="solid"/>
                      <a:round/>
                      <a:headEnd type="none" w="med" len="med"/>
                      <a:tailEnd type="none" w="med" len="med"/>
                    </a:lnT>
                    <a:lnB w="3175" cap="flat" cmpd="sng" algn="ctr">
                      <a:solidFill>
                        <a:schemeClr val="accent3"/>
                      </a:solidFill>
                      <a:prstDash val="solid"/>
                      <a:round/>
                      <a:headEnd type="none" w="med" len="med"/>
                      <a:tailEnd type="none" w="med" len="med"/>
                    </a:lnB>
                    <a:solidFill>
                      <a:schemeClr val="accent5">
                        <a:lumMod val="75000"/>
                      </a:schemeClr>
                    </a:solidFill>
                  </a:tcPr>
                </a:tc>
                <a:tc>
                  <a:txBody>
                    <a:bodyPr/>
                    <a:lstStyle/>
                    <a:p>
                      <a:pPr algn="ctr"/>
                      <a:r>
                        <a:rPr kumimoji="1" lang="ja-JP" altLang="en-US" sz="1600" dirty="0" smtClean="0">
                          <a:solidFill>
                            <a:schemeClr val="tx1"/>
                          </a:solidFill>
                        </a:rPr>
                        <a:t>府</a:t>
                      </a:r>
                      <a:endParaRPr kumimoji="1" lang="en-US" altLang="ja-JP" sz="1600" dirty="0" smtClean="0">
                        <a:solidFill>
                          <a:schemeClr val="tx1"/>
                        </a:solidFill>
                      </a:endParaRPr>
                    </a:p>
                    <a:p>
                      <a:pPr algn="ctr"/>
                      <a:r>
                        <a:rPr kumimoji="1" lang="en-US" altLang="ja-JP" sz="1600" dirty="0" smtClean="0">
                          <a:solidFill>
                            <a:schemeClr val="tx1"/>
                          </a:solidFill>
                        </a:rPr>
                        <a:t>10</a:t>
                      </a:r>
                      <a:r>
                        <a:rPr kumimoji="1" lang="ja-JP" altLang="en-US" sz="1600" dirty="0" smtClean="0">
                          <a:solidFill>
                            <a:schemeClr val="tx1"/>
                          </a:solidFill>
                        </a:rPr>
                        <a:t>ヵ年戦略</a:t>
                      </a:r>
                      <a:endParaRPr kumimoji="1" lang="en-US" altLang="ja-JP" sz="1600" dirty="0" smtClean="0">
                        <a:solidFill>
                          <a:schemeClr val="tx1"/>
                        </a:solidFill>
                      </a:endParaRPr>
                    </a:p>
                  </a:txBody>
                  <a:tcPr>
                    <a:lnL w="3175" cap="flat" cmpd="sng" algn="ctr">
                      <a:solidFill>
                        <a:schemeClr val="accent3"/>
                      </a:solidFill>
                      <a:prstDash val="solid"/>
                      <a:round/>
                      <a:headEnd type="none" w="med" len="med"/>
                      <a:tailEnd type="none" w="med" len="med"/>
                    </a:lnL>
                    <a:lnR w="3175" cap="flat" cmpd="sng" algn="ctr">
                      <a:solidFill>
                        <a:srgbClr val="1F497D"/>
                      </a:solidFill>
                      <a:prstDash val="solid"/>
                      <a:round/>
                      <a:headEnd type="none" w="med" len="med"/>
                      <a:tailEnd type="none" w="med" len="med"/>
                    </a:lnR>
                    <a:lnT w="3175" cap="flat" cmpd="sng" algn="ctr">
                      <a:solidFill>
                        <a:srgbClr val="1F497D"/>
                      </a:solidFill>
                      <a:prstDash val="solid"/>
                      <a:round/>
                      <a:headEnd type="none" w="med" len="med"/>
                      <a:tailEnd type="none" w="med" len="med"/>
                    </a:lnT>
                    <a:lnB w="3175" cap="flat" cmpd="sng" algn="ctr">
                      <a:solidFill>
                        <a:schemeClr val="accent3"/>
                      </a:solidFill>
                      <a:prstDash val="solid"/>
                      <a:round/>
                      <a:headEnd type="none" w="med" len="med"/>
                      <a:tailEnd type="none" w="med" len="med"/>
                    </a:lnB>
                    <a:solidFill>
                      <a:schemeClr val="accent5">
                        <a:lumMod val="75000"/>
                      </a:schemeClr>
                    </a:solidFill>
                  </a:tcPr>
                </a:tc>
                <a:extLst>
                  <a:ext uri="{0D108BD9-81ED-4DB2-BD59-A6C34878D82A}">
                    <a16:rowId xmlns:a16="http://schemas.microsoft.com/office/drawing/2014/main" val="10000"/>
                  </a:ext>
                </a:extLst>
              </a:tr>
              <a:tr h="370720">
                <a:tc>
                  <a:txBody>
                    <a:bodyPr/>
                    <a:lstStyle/>
                    <a:p>
                      <a:pPr marL="0" marR="0" indent="0" algn="ctr" defTabSz="914278" rtl="0" eaLnBrk="1" fontAlgn="auto" latinLnBrk="0" hangingPunct="1">
                        <a:lnSpc>
                          <a:spcPct val="100000"/>
                        </a:lnSpc>
                        <a:spcBef>
                          <a:spcPts val="0"/>
                        </a:spcBef>
                        <a:spcAft>
                          <a:spcPts val="0"/>
                        </a:spcAft>
                        <a:buClrTx/>
                        <a:buSzTx/>
                        <a:buFontTx/>
                        <a:buNone/>
                        <a:tabLst/>
                        <a:defRPr/>
                      </a:pPr>
                      <a:r>
                        <a:rPr kumimoji="1" lang="en-US" altLang="ja-JP" sz="1600" b="1" dirty="0" smtClean="0">
                          <a:solidFill>
                            <a:schemeClr val="tx1"/>
                          </a:solidFill>
                          <a:latin typeface="+mn-ea"/>
                          <a:ea typeface="+mn-ea"/>
                        </a:rPr>
                        <a:t>H7</a:t>
                      </a:r>
                      <a:endParaRPr kumimoji="1" lang="ja-JP" altLang="en-US" sz="1600" b="1" dirty="0" smtClean="0">
                        <a:solidFill>
                          <a:schemeClr val="tx1"/>
                        </a:solidFill>
                        <a:latin typeface="+mn-ea"/>
                        <a:ea typeface="+mn-ea"/>
                      </a:endParaRPr>
                    </a:p>
                  </a:txBody>
                  <a:tcPr>
                    <a:lnL w="3175" cap="flat" cmpd="sng" algn="ctr">
                      <a:solidFill>
                        <a:srgbClr val="1F497D"/>
                      </a:solidFill>
                      <a:prstDash val="solid"/>
                      <a:round/>
                      <a:headEnd type="none" w="med" len="med"/>
                      <a:tailEnd type="none" w="med" len="med"/>
                    </a:lnL>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solidFill>
                      <a:schemeClr val="accent1"/>
                    </a:solidFill>
                  </a:tcPr>
                </a:tc>
                <a:tc>
                  <a:txBody>
                    <a:bodyPr/>
                    <a:lstStyle/>
                    <a:p>
                      <a:pPr marL="0" marR="0" indent="0" algn="l" defTabSz="914278" rtl="0" eaLnBrk="1" fontAlgn="auto" latinLnBrk="0" hangingPunct="1">
                        <a:lnSpc>
                          <a:spcPct val="100000"/>
                        </a:lnSpc>
                        <a:spcBef>
                          <a:spcPts val="0"/>
                        </a:spcBef>
                        <a:spcAft>
                          <a:spcPts val="0"/>
                        </a:spcAft>
                        <a:buClrTx/>
                        <a:buSzTx/>
                        <a:buFontTx/>
                        <a:buNone/>
                        <a:tabLst/>
                        <a:defRPr/>
                      </a:pPr>
                      <a:r>
                        <a:rPr kumimoji="1" lang="en-US" altLang="ja-JP" sz="1350" dirty="0" smtClean="0"/>
                        <a:t>H7.10.27</a:t>
                      </a:r>
                      <a:r>
                        <a:rPr kumimoji="1" lang="ja-JP" altLang="en-US" sz="1350" dirty="0" smtClean="0"/>
                        <a:t>制定</a:t>
                      </a:r>
                    </a:p>
                  </a:txBody>
                  <a:tcPr>
                    <a:lnR w="3175" cap="flat" cmpd="sng" algn="ctr">
                      <a:solidFill>
                        <a:schemeClr val="accent3"/>
                      </a:solidFill>
                      <a:prstDash val="solid"/>
                      <a:round/>
                      <a:headEnd type="none" w="med" len="med"/>
                      <a:tailEnd type="none" w="med" len="med"/>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tcPr>
                </a:tc>
                <a:tc>
                  <a:txBody>
                    <a:bodyPr/>
                    <a:lstStyle/>
                    <a:p>
                      <a:pPr marL="0" marR="0" indent="0" algn="l" defTabSz="914278" rtl="0" eaLnBrk="1" fontAlgn="auto" latinLnBrk="0" hangingPunct="1">
                        <a:lnSpc>
                          <a:spcPct val="100000"/>
                        </a:lnSpc>
                        <a:spcBef>
                          <a:spcPts val="0"/>
                        </a:spcBef>
                        <a:spcAft>
                          <a:spcPts val="0"/>
                        </a:spcAft>
                        <a:buClrTx/>
                        <a:buSzTx/>
                        <a:buFontTx/>
                        <a:buNone/>
                        <a:tabLst/>
                        <a:defRPr/>
                      </a:pPr>
                      <a:r>
                        <a:rPr kumimoji="1" lang="en-US" altLang="ja-JP" sz="1350" dirty="0" smtClean="0"/>
                        <a:t>H7</a:t>
                      </a:r>
                      <a:r>
                        <a:rPr kumimoji="1" lang="ja-JP" altLang="en-US" sz="1350" dirty="0" smtClean="0"/>
                        <a:t>告示</a:t>
                      </a:r>
                      <a:r>
                        <a:rPr kumimoji="1" lang="en-US" altLang="ja-JP" sz="1350" dirty="0" smtClean="0"/>
                        <a:t>(H18.1</a:t>
                      </a:r>
                      <a:r>
                        <a:rPr kumimoji="1" lang="ja-JP" altLang="en-US" sz="1350" dirty="0" smtClean="0"/>
                        <a:t>廃止</a:t>
                      </a:r>
                      <a:r>
                        <a:rPr kumimoji="1" lang="en-US" altLang="ja-JP" sz="1350" dirty="0" smtClean="0"/>
                        <a:t>)</a:t>
                      </a:r>
                      <a:endParaRPr kumimoji="1" lang="ja-JP" altLang="en-US" sz="1350" dirty="0" smtClean="0"/>
                    </a:p>
                  </a:txBody>
                  <a:tcPr>
                    <a:lnL w="3175" cap="flat" cmpd="sng" algn="ctr">
                      <a:solidFill>
                        <a:schemeClr val="accent3"/>
                      </a:solidFill>
                      <a:prstDash val="solid"/>
                      <a:round/>
                      <a:headEnd type="none" w="med" len="med"/>
                      <a:tailEnd type="none" w="med" len="med"/>
                    </a:lnL>
                    <a:lnR w="3175" cap="flat" cmpd="sng" algn="ctr">
                      <a:solidFill>
                        <a:schemeClr val="accent3"/>
                      </a:solidFill>
                      <a:prstDash val="solid"/>
                      <a:round/>
                      <a:headEnd type="none" w="med" len="med"/>
                      <a:tailEnd type="none" w="med" len="med"/>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tcPr>
                </a:tc>
                <a:tc>
                  <a:txBody>
                    <a:bodyPr/>
                    <a:lstStyle/>
                    <a:p>
                      <a:endParaRPr kumimoji="1" lang="ja-JP" altLang="en-US" sz="1350" dirty="0">
                        <a:solidFill>
                          <a:sysClr val="windowText" lastClr="000000"/>
                        </a:solidFill>
                      </a:endParaRPr>
                    </a:p>
                  </a:txBody>
                  <a:tcPr>
                    <a:lnL w="3175" cap="flat" cmpd="sng" algn="ctr">
                      <a:solidFill>
                        <a:schemeClr val="accent3"/>
                      </a:solidFill>
                      <a:prstDash val="solid"/>
                      <a:round/>
                      <a:headEnd type="none" w="med" len="med"/>
                      <a:tailEnd type="none" w="med" len="med"/>
                    </a:lnL>
                    <a:lnR w="3175" cap="flat" cmpd="sng" algn="ctr">
                      <a:solidFill>
                        <a:srgbClr val="1F497D"/>
                      </a:solidFill>
                      <a:prstDash val="solid"/>
                      <a:round/>
                      <a:headEnd type="none" w="med" len="med"/>
                      <a:tailEnd type="none" w="med" len="med"/>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10001"/>
                  </a:ext>
                </a:extLst>
              </a:tr>
              <a:tr h="969803">
                <a:tc>
                  <a:txBody>
                    <a:bodyPr/>
                    <a:lstStyle/>
                    <a:p>
                      <a:pPr marL="0" marR="0" indent="0" algn="ctr" defTabSz="914278" rtl="0" eaLnBrk="1" fontAlgn="auto" latinLnBrk="0" hangingPunct="1">
                        <a:lnSpc>
                          <a:spcPct val="100000"/>
                        </a:lnSpc>
                        <a:spcBef>
                          <a:spcPts val="0"/>
                        </a:spcBef>
                        <a:spcAft>
                          <a:spcPts val="0"/>
                        </a:spcAft>
                        <a:buClrTx/>
                        <a:buSzTx/>
                        <a:buFontTx/>
                        <a:buNone/>
                        <a:tabLst/>
                        <a:defRPr/>
                      </a:pPr>
                      <a:endParaRPr kumimoji="1" lang="en-US" altLang="ja-JP" sz="1600" b="1" dirty="0" smtClean="0">
                        <a:solidFill>
                          <a:schemeClr val="tx1"/>
                        </a:solidFill>
                        <a:latin typeface="+mn-ea"/>
                        <a:ea typeface="+mn-ea"/>
                      </a:endParaRPr>
                    </a:p>
                    <a:p>
                      <a:pPr marL="0" marR="0" indent="0" algn="ctr" defTabSz="914278" rtl="0" eaLnBrk="1" fontAlgn="auto" latinLnBrk="0" hangingPunct="1">
                        <a:lnSpc>
                          <a:spcPct val="100000"/>
                        </a:lnSpc>
                        <a:spcBef>
                          <a:spcPts val="0"/>
                        </a:spcBef>
                        <a:spcAft>
                          <a:spcPts val="0"/>
                        </a:spcAft>
                        <a:buClrTx/>
                        <a:buSzTx/>
                        <a:buFontTx/>
                        <a:buNone/>
                        <a:tabLst/>
                        <a:defRPr/>
                      </a:pPr>
                      <a:endParaRPr kumimoji="1" lang="en-US" altLang="ja-JP" sz="500" b="1" dirty="0" smtClean="0">
                        <a:solidFill>
                          <a:schemeClr val="tx1"/>
                        </a:solidFill>
                        <a:latin typeface="+mn-ea"/>
                        <a:ea typeface="+mn-ea"/>
                      </a:endParaRPr>
                    </a:p>
                    <a:p>
                      <a:pPr marL="0" marR="0" indent="0" algn="ctr" defTabSz="914278" rtl="0" eaLnBrk="1" fontAlgn="auto" latinLnBrk="0" hangingPunct="1">
                        <a:lnSpc>
                          <a:spcPct val="100000"/>
                        </a:lnSpc>
                        <a:spcBef>
                          <a:spcPts val="0"/>
                        </a:spcBef>
                        <a:spcAft>
                          <a:spcPts val="0"/>
                        </a:spcAft>
                        <a:buClrTx/>
                        <a:buSzTx/>
                        <a:buFontTx/>
                        <a:buNone/>
                        <a:tabLst/>
                        <a:defRPr/>
                      </a:pPr>
                      <a:r>
                        <a:rPr kumimoji="1" lang="en-US" altLang="ja-JP" sz="1600" b="1" dirty="0" smtClean="0">
                          <a:solidFill>
                            <a:schemeClr val="tx1"/>
                          </a:solidFill>
                          <a:latin typeface="+mn-ea"/>
                          <a:ea typeface="+mn-ea"/>
                        </a:rPr>
                        <a:t>H17</a:t>
                      </a:r>
                      <a:r>
                        <a:rPr kumimoji="1" lang="ja-JP" altLang="en-US" sz="1600" b="1" dirty="0" smtClean="0">
                          <a:solidFill>
                            <a:schemeClr val="tx1"/>
                          </a:solidFill>
                          <a:latin typeface="+mn-ea"/>
                          <a:ea typeface="+mn-ea"/>
                        </a:rPr>
                        <a:t>・</a:t>
                      </a:r>
                      <a:r>
                        <a:rPr kumimoji="1" lang="en-US" altLang="ja-JP" sz="1600" b="1" dirty="0" smtClean="0">
                          <a:solidFill>
                            <a:schemeClr val="tx1"/>
                          </a:solidFill>
                          <a:latin typeface="+mn-ea"/>
                          <a:ea typeface="+mn-ea"/>
                        </a:rPr>
                        <a:t>18</a:t>
                      </a:r>
                      <a:endParaRPr kumimoji="1" lang="ja-JP" altLang="en-US" sz="1600" b="1" dirty="0" smtClean="0">
                        <a:solidFill>
                          <a:schemeClr val="tx1"/>
                        </a:solidFill>
                        <a:latin typeface="+mn-ea"/>
                        <a:ea typeface="+mn-ea"/>
                      </a:endParaRPr>
                    </a:p>
                  </a:txBody>
                  <a:tcPr>
                    <a:lnL w="3175" cap="flat" cmpd="sng" algn="ctr">
                      <a:solidFill>
                        <a:srgbClr val="1F497D"/>
                      </a:solidFill>
                      <a:prstDash val="solid"/>
                      <a:round/>
                      <a:headEnd type="none" w="med" len="med"/>
                      <a:tailEnd type="none" w="med" len="med"/>
                    </a:lnL>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solidFill>
                      <a:schemeClr val="accent1"/>
                    </a:solidFill>
                  </a:tcPr>
                </a:tc>
                <a:tc>
                  <a:txBody>
                    <a:bodyPr/>
                    <a:lstStyle/>
                    <a:p>
                      <a:pPr marL="0" marR="0" indent="0" algn="l" defTabSz="914278" rtl="0" eaLnBrk="1" fontAlgn="auto" latinLnBrk="0" hangingPunct="1">
                        <a:lnSpc>
                          <a:spcPct val="100000"/>
                        </a:lnSpc>
                        <a:spcBef>
                          <a:spcPts val="0"/>
                        </a:spcBef>
                        <a:spcAft>
                          <a:spcPts val="0"/>
                        </a:spcAft>
                        <a:buClrTx/>
                        <a:buSzTx/>
                        <a:buFontTx/>
                        <a:buNone/>
                        <a:tabLst/>
                        <a:defRPr/>
                      </a:pPr>
                      <a:r>
                        <a:rPr kumimoji="1" lang="en-US" altLang="ja-JP" sz="1350" dirty="0" smtClean="0">
                          <a:latin typeface="Arial" panose="020B0604020202020204" pitchFamily="34" charset="0"/>
                          <a:cs typeface="Arial" panose="020B0604020202020204" pitchFamily="34" charset="0"/>
                        </a:rPr>
                        <a:t>H18</a:t>
                      </a:r>
                      <a:r>
                        <a:rPr kumimoji="1" lang="ja-JP" altLang="en-US" sz="1350" dirty="0" smtClean="0">
                          <a:latin typeface="Arial" panose="020B0604020202020204" pitchFamily="34" charset="0"/>
                          <a:cs typeface="Arial" panose="020B0604020202020204" pitchFamily="34" charset="0"/>
                        </a:rPr>
                        <a:t>改正</a:t>
                      </a:r>
                      <a:endParaRPr kumimoji="1" lang="en-US" altLang="ja-JP" sz="1350" dirty="0" smtClean="0">
                        <a:latin typeface="Arial" panose="020B0604020202020204" pitchFamily="34" charset="0"/>
                        <a:cs typeface="Arial" panose="020B0604020202020204" pitchFamily="34" charset="0"/>
                      </a:endParaRPr>
                    </a:p>
                    <a:p>
                      <a:r>
                        <a:rPr kumimoji="1" lang="ja-JP" altLang="en-US" sz="1350" dirty="0" smtClean="0">
                          <a:latin typeface="Arial" panose="020B0604020202020204" pitchFamily="34" charset="0"/>
                          <a:cs typeface="Arial" panose="020B0604020202020204" pitchFamily="34" charset="0"/>
                        </a:rPr>
                        <a:t>地方計画策定</a:t>
                      </a:r>
                      <a:endParaRPr kumimoji="1" lang="en-US" altLang="ja-JP" sz="1350" dirty="0" smtClean="0">
                        <a:latin typeface="Arial" panose="020B0604020202020204" pitchFamily="34" charset="0"/>
                        <a:cs typeface="Arial" panose="020B0604020202020204" pitchFamily="34" charset="0"/>
                      </a:endParaRPr>
                    </a:p>
                    <a:p>
                      <a:r>
                        <a:rPr kumimoji="1" lang="ja-JP" altLang="en-US" sz="1350" dirty="0" smtClean="0">
                          <a:latin typeface="Arial" panose="020B0604020202020204" pitchFamily="34" charset="0"/>
                          <a:cs typeface="Arial" panose="020B0604020202020204" pitchFamily="34" charset="0"/>
                        </a:rPr>
                        <a:t>位置づけ</a:t>
                      </a:r>
                    </a:p>
                  </a:txBody>
                  <a:tcPr>
                    <a:lnR w="3175" cap="flat" cmpd="sng" algn="ctr">
                      <a:solidFill>
                        <a:schemeClr val="accent3"/>
                      </a:solidFill>
                      <a:prstDash val="solid"/>
                      <a:round/>
                      <a:headEnd type="none" w="med" len="med"/>
                      <a:tailEnd type="none" w="med" len="med"/>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solidFill>
                      <a:srgbClr val="EAF5F6"/>
                    </a:solidFill>
                  </a:tcPr>
                </a:tc>
                <a:tc>
                  <a:txBody>
                    <a:bodyPr/>
                    <a:lstStyle/>
                    <a:p>
                      <a:pPr marL="72000" indent="-72000"/>
                      <a:r>
                        <a:rPr kumimoji="1" lang="en-US" altLang="ja-JP" sz="1350" dirty="0" smtClean="0"/>
                        <a:t>H18.1.26</a:t>
                      </a:r>
                      <a:r>
                        <a:rPr kumimoji="1" lang="ja-JP" altLang="en-US" sz="1350" dirty="0" smtClean="0"/>
                        <a:t>施行</a:t>
                      </a:r>
                      <a:endParaRPr kumimoji="1" lang="en-US" altLang="ja-JP" sz="1350" dirty="0" smtClean="0"/>
                    </a:p>
                    <a:p>
                      <a:pPr marL="72000" indent="-72000"/>
                      <a:endParaRPr kumimoji="1" lang="en-US" altLang="ja-JP" sz="1350" dirty="0" smtClean="0"/>
                    </a:p>
                    <a:p>
                      <a:pPr marL="72000" marR="0" indent="-72000" algn="l" defTabSz="914278" rtl="0" eaLnBrk="1" fontAlgn="auto" latinLnBrk="0" hangingPunct="1">
                        <a:lnSpc>
                          <a:spcPct val="100000"/>
                        </a:lnSpc>
                        <a:spcBef>
                          <a:spcPts val="0"/>
                        </a:spcBef>
                        <a:spcAft>
                          <a:spcPts val="0"/>
                        </a:spcAft>
                        <a:buClrTx/>
                        <a:buSzTx/>
                        <a:buFontTx/>
                        <a:buNone/>
                        <a:tabLst/>
                        <a:defRPr/>
                      </a:pPr>
                      <a:r>
                        <a:rPr kumimoji="1" lang="ja-JP" altLang="en-US" sz="1350" dirty="0" smtClean="0"/>
                        <a:t>・住宅</a:t>
                      </a:r>
                      <a:r>
                        <a:rPr kumimoji="1" lang="en-US" altLang="ja-JP" sz="1350" dirty="0" smtClean="0"/>
                        <a:t>H27</a:t>
                      </a:r>
                      <a:r>
                        <a:rPr kumimoji="1" lang="ja-JP" altLang="en-US" sz="1350" dirty="0" err="1" smtClean="0"/>
                        <a:t>までに</a:t>
                      </a:r>
                      <a:r>
                        <a:rPr kumimoji="1" lang="ja-JP" altLang="en-US" sz="1350" dirty="0" smtClean="0"/>
                        <a:t>少なくとも</a:t>
                      </a:r>
                      <a:r>
                        <a:rPr kumimoji="1" lang="en-US" altLang="ja-JP" sz="1350" dirty="0" smtClean="0"/>
                        <a:t>9</a:t>
                      </a:r>
                      <a:r>
                        <a:rPr kumimoji="1" lang="ja-JP" altLang="en-US" sz="1350" dirty="0" smtClean="0"/>
                        <a:t>割</a:t>
                      </a:r>
                      <a:endParaRPr kumimoji="1" lang="en-US" altLang="ja-JP" sz="1350" dirty="0" smtClean="0"/>
                    </a:p>
                    <a:p>
                      <a:pPr marL="72000" indent="-72000"/>
                      <a:r>
                        <a:rPr kumimoji="1" lang="ja-JP" altLang="en-US" sz="1350" dirty="0" smtClean="0"/>
                        <a:t>・多数利用建築物</a:t>
                      </a:r>
                      <a:r>
                        <a:rPr kumimoji="1" lang="en-US" altLang="ja-JP" sz="1350" dirty="0" smtClean="0"/>
                        <a:t>H27</a:t>
                      </a:r>
                      <a:r>
                        <a:rPr kumimoji="1" lang="ja-JP" altLang="en-US" sz="1350" dirty="0" err="1" smtClean="0"/>
                        <a:t>までに</a:t>
                      </a:r>
                      <a:r>
                        <a:rPr kumimoji="1" lang="ja-JP" altLang="en-US" sz="1350" dirty="0" smtClean="0"/>
                        <a:t>少なくとも</a:t>
                      </a:r>
                      <a:r>
                        <a:rPr kumimoji="1" lang="en-US" altLang="ja-JP" sz="1350" dirty="0" smtClean="0"/>
                        <a:t>9</a:t>
                      </a:r>
                      <a:r>
                        <a:rPr kumimoji="1" lang="ja-JP" altLang="en-US" sz="1350" dirty="0" smtClean="0"/>
                        <a:t>割</a:t>
                      </a:r>
                      <a:endParaRPr kumimoji="1" lang="en-US" altLang="ja-JP" sz="1350" dirty="0" smtClean="0"/>
                    </a:p>
                  </a:txBody>
                  <a:tcPr>
                    <a:lnL w="3175" cap="flat" cmpd="sng" algn="ctr">
                      <a:solidFill>
                        <a:schemeClr val="accent3"/>
                      </a:solidFill>
                      <a:prstDash val="solid"/>
                      <a:round/>
                      <a:headEnd type="none" w="med" len="med"/>
                      <a:tailEnd type="none" w="med" len="med"/>
                    </a:lnL>
                    <a:lnR w="3175" cap="flat" cmpd="sng" algn="ctr">
                      <a:solidFill>
                        <a:schemeClr val="accent3"/>
                      </a:solidFill>
                      <a:prstDash val="solid"/>
                      <a:round/>
                      <a:headEnd type="none" w="med" len="med"/>
                      <a:tailEnd type="none" w="med" len="med"/>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solidFill>
                      <a:srgbClr val="EAF5F6"/>
                    </a:solidFill>
                  </a:tcPr>
                </a:tc>
                <a:tc>
                  <a:txBody>
                    <a:bodyPr/>
                    <a:lstStyle/>
                    <a:p>
                      <a:pPr marL="72000" marR="0" indent="-72000" algn="l" defTabSz="914278" rtl="0" eaLnBrk="1" fontAlgn="auto" latinLnBrk="0" hangingPunct="1">
                        <a:lnSpc>
                          <a:spcPct val="100000"/>
                        </a:lnSpc>
                        <a:spcBef>
                          <a:spcPts val="0"/>
                        </a:spcBef>
                        <a:spcAft>
                          <a:spcPts val="0"/>
                        </a:spcAft>
                        <a:buClrTx/>
                        <a:buSzTx/>
                        <a:buFontTx/>
                        <a:buNone/>
                        <a:tabLst/>
                        <a:defRPr/>
                      </a:pPr>
                      <a:r>
                        <a:rPr kumimoji="1" lang="en-US" altLang="ja-JP" sz="1350" dirty="0" smtClean="0"/>
                        <a:t>H18.12</a:t>
                      </a:r>
                      <a:r>
                        <a:rPr kumimoji="1" lang="ja-JP" altLang="en-US" sz="1350" dirty="0" smtClean="0"/>
                        <a:t>策定　</a:t>
                      </a:r>
                      <a:endParaRPr kumimoji="1" lang="en-US" altLang="ja-JP" sz="1350" dirty="0" smtClean="0"/>
                    </a:p>
                    <a:p>
                      <a:pPr marL="72000" marR="0" indent="-72000" algn="l" defTabSz="914278" rtl="0" eaLnBrk="1" fontAlgn="auto" latinLnBrk="0" hangingPunct="1">
                        <a:lnSpc>
                          <a:spcPct val="100000"/>
                        </a:lnSpc>
                        <a:spcBef>
                          <a:spcPts val="0"/>
                        </a:spcBef>
                        <a:spcAft>
                          <a:spcPts val="0"/>
                        </a:spcAft>
                        <a:buClrTx/>
                        <a:buSzTx/>
                        <a:buFontTx/>
                        <a:buNone/>
                        <a:tabLst/>
                        <a:defRPr/>
                      </a:pPr>
                      <a:r>
                        <a:rPr kumimoji="1" lang="en-US" altLang="ja-JP" sz="1350" dirty="0" smtClean="0"/>
                        <a:t>〔</a:t>
                      </a:r>
                      <a:r>
                        <a:rPr kumimoji="1" lang="ja-JP" altLang="en-US" sz="1350" dirty="0" smtClean="0"/>
                        <a:t>計画期間</a:t>
                      </a:r>
                      <a:r>
                        <a:rPr kumimoji="1" lang="en-US" altLang="ja-JP" sz="1350" dirty="0" smtClean="0"/>
                        <a:t>〕H18</a:t>
                      </a:r>
                      <a:r>
                        <a:rPr kumimoji="1" lang="ja-JP" altLang="en-US" sz="1350" dirty="0" smtClean="0"/>
                        <a:t>～</a:t>
                      </a:r>
                      <a:r>
                        <a:rPr kumimoji="1" lang="en-US" altLang="ja-JP" sz="1350" dirty="0" smtClean="0"/>
                        <a:t>H27</a:t>
                      </a:r>
                    </a:p>
                    <a:p>
                      <a:pPr marL="72000" indent="-72000"/>
                      <a:r>
                        <a:rPr kumimoji="1" lang="ja-JP" altLang="en-US" sz="1350" dirty="0" smtClean="0"/>
                        <a:t>・住宅</a:t>
                      </a:r>
                      <a:r>
                        <a:rPr kumimoji="1" lang="en-US" altLang="ja-JP" sz="1350" dirty="0" smtClean="0"/>
                        <a:t>H27</a:t>
                      </a:r>
                      <a:r>
                        <a:rPr kumimoji="1" lang="ja-JP" altLang="en-US" sz="1350" dirty="0" err="1" smtClean="0"/>
                        <a:t>までに</a:t>
                      </a:r>
                      <a:r>
                        <a:rPr kumimoji="1" lang="en-US" altLang="ja-JP" sz="1350" dirty="0" smtClean="0"/>
                        <a:t>9</a:t>
                      </a:r>
                      <a:r>
                        <a:rPr kumimoji="1" lang="ja-JP" altLang="en-US" sz="1350" dirty="0" smtClean="0"/>
                        <a:t>割</a:t>
                      </a:r>
                      <a:endParaRPr kumimoji="1" lang="en-US" altLang="ja-JP" sz="1350" dirty="0" smtClean="0"/>
                    </a:p>
                    <a:p>
                      <a:pPr marL="72000" indent="-72000"/>
                      <a:r>
                        <a:rPr kumimoji="1" lang="ja-JP" altLang="en-US" sz="1350" dirty="0" smtClean="0"/>
                        <a:t>・多数利用建築物</a:t>
                      </a:r>
                      <a:r>
                        <a:rPr kumimoji="1" lang="en-US" altLang="ja-JP" sz="1350" dirty="0" smtClean="0"/>
                        <a:t>H27</a:t>
                      </a:r>
                      <a:r>
                        <a:rPr kumimoji="1" lang="ja-JP" altLang="en-US" sz="1350" dirty="0" err="1" smtClean="0"/>
                        <a:t>までに</a:t>
                      </a:r>
                      <a:r>
                        <a:rPr kumimoji="1" lang="en-US" altLang="ja-JP" sz="1350" dirty="0" smtClean="0"/>
                        <a:t>9</a:t>
                      </a:r>
                      <a:r>
                        <a:rPr kumimoji="1" lang="ja-JP" altLang="en-US" sz="1350" dirty="0" smtClean="0"/>
                        <a:t>割</a:t>
                      </a:r>
                      <a:endParaRPr kumimoji="1" lang="en-US" altLang="ja-JP" sz="1350" dirty="0" smtClean="0"/>
                    </a:p>
                  </a:txBody>
                  <a:tcPr>
                    <a:lnL w="3175" cap="flat" cmpd="sng" algn="ctr">
                      <a:solidFill>
                        <a:schemeClr val="accent3"/>
                      </a:solidFill>
                      <a:prstDash val="solid"/>
                      <a:round/>
                      <a:headEnd type="none" w="med" len="med"/>
                      <a:tailEnd type="none" w="med" len="med"/>
                    </a:lnL>
                    <a:lnR w="3175" cap="flat" cmpd="sng" algn="ctr">
                      <a:solidFill>
                        <a:srgbClr val="1F497D"/>
                      </a:solidFill>
                      <a:prstDash val="solid"/>
                      <a:round/>
                      <a:headEnd type="none" w="med" len="med"/>
                      <a:tailEnd type="none" w="med" len="med"/>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solidFill>
                      <a:srgbClr val="EAF5F6"/>
                    </a:solidFill>
                  </a:tcPr>
                </a:tc>
                <a:extLst>
                  <a:ext uri="{0D108BD9-81ED-4DB2-BD59-A6C34878D82A}">
                    <a16:rowId xmlns:a16="http://schemas.microsoft.com/office/drawing/2014/main" val="10002"/>
                  </a:ext>
                </a:extLst>
              </a:tr>
              <a:tr h="751597">
                <a:tc>
                  <a:txBody>
                    <a:bodyPr/>
                    <a:lstStyle/>
                    <a:p>
                      <a:pPr marL="0" marR="0" indent="0" algn="ctr" defTabSz="914278" rtl="0" eaLnBrk="1" fontAlgn="auto" latinLnBrk="0" hangingPunct="1">
                        <a:lnSpc>
                          <a:spcPct val="100000"/>
                        </a:lnSpc>
                        <a:spcBef>
                          <a:spcPts val="0"/>
                        </a:spcBef>
                        <a:spcAft>
                          <a:spcPts val="0"/>
                        </a:spcAft>
                        <a:buClrTx/>
                        <a:buSzTx/>
                        <a:buFontTx/>
                        <a:buNone/>
                        <a:tabLst/>
                        <a:defRPr/>
                      </a:pPr>
                      <a:endParaRPr kumimoji="1" lang="en-US" altLang="ja-JP" sz="1050" b="1" dirty="0" smtClean="0">
                        <a:solidFill>
                          <a:schemeClr val="tx1"/>
                        </a:solidFill>
                        <a:latin typeface="+mn-ea"/>
                        <a:ea typeface="+mn-ea"/>
                      </a:endParaRPr>
                    </a:p>
                    <a:p>
                      <a:pPr marL="0" marR="0" indent="0" algn="ctr" defTabSz="914278" rtl="0" eaLnBrk="1" fontAlgn="auto" latinLnBrk="0" hangingPunct="1">
                        <a:lnSpc>
                          <a:spcPct val="100000"/>
                        </a:lnSpc>
                        <a:spcBef>
                          <a:spcPts val="0"/>
                        </a:spcBef>
                        <a:spcAft>
                          <a:spcPts val="0"/>
                        </a:spcAft>
                        <a:buClrTx/>
                        <a:buSzTx/>
                        <a:buFontTx/>
                        <a:buNone/>
                        <a:tabLst/>
                        <a:defRPr/>
                      </a:pPr>
                      <a:r>
                        <a:rPr kumimoji="1" lang="en-US" altLang="ja-JP" sz="1600" b="1" dirty="0" smtClean="0">
                          <a:solidFill>
                            <a:schemeClr val="tx1"/>
                          </a:solidFill>
                          <a:latin typeface="+mn-ea"/>
                          <a:ea typeface="+mn-ea"/>
                        </a:rPr>
                        <a:t>H25</a:t>
                      </a:r>
                      <a:endParaRPr kumimoji="1" lang="ja-JP" altLang="en-US" sz="1600" b="1" dirty="0" smtClean="0">
                        <a:solidFill>
                          <a:schemeClr val="tx1"/>
                        </a:solidFill>
                        <a:latin typeface="+mn-ea"/>
                        <a:ea typeface="+mn-ea"/>
                      </a:endParaRPr>
                    </a:p>
                  </a:txBody>
                  <a:tcPr>
                    <a:lnL w="3175" cap="flat" cmpd="sng" algn="ctr">
                      <a:solidFill>
                        <a:srgbClr val="1F497D"/>
                      </a:solidFill>
                      <a:prstDash val="solid"/>
                      <a:round/>
                      <a:headEnd type="none" w="med" len="med"/>
                      <a:tailEnd type="none" w="med" len="med"/>
                    </a:lnL>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solidFill>
                      <a:schemeClr val="accent1"/>
                    </a:solidFill>
                  </a:tcPr>
                </a:tc>
                <a:tc>
                  <a:txBody>
                    <a:bodyPr/>
                    <a:lstStyle/>
                    <a:p>
                      <a:r>
                        <a:rPr kumimoji="1" lang="en-US" altLang="ja-JP" sz="1350" dirty="0" smtClean="0"/>
                        <a:t>H25.11.25</a:t>
                      </a:r>
                      <a:r>
                        <a:rPr kumimoji="1" lang="ja-JP" altLang="en-US" sz="1350" dirty="0" smtClean="0"/>
                        <a:t>改正</a:t>
                      </a:r>
                      <a:endParaRPr kumimoji="1" lang="en-US" altLang="ja-JP" sz="1350" dirty="0" smtClean="0"/>
                    </a:p>
                    <a:p>
                      <a:r>
                        <a:rPr kumimoji="1" lang="ja-JP" altLang="en-US" sz="1350" dirty="0" smtClean="0"/>
                        <a:t>診断義務化規定</a:t>
                      </a:r>
                      <a:endParaRPr kumimoji="1" lang="en-US" altLang="ja-JP" sz="1350" dirty="0" smtClean="0"/>
                    </a:p>
                  </a:txBody>
                  <a:tcPr>
                    <a:lnR w="3175" cap="flat" cmpd="sng" algn="ctr">
                      <a:solidFill>
                        <a:schemeClr val="accent3"/>
                      </a:solidFill>
                      <a:prstDash val="solid"/>
                      <a:round/>
                      <a:headEnd type="none" w="med" len="med"/>
                      <a:tailEnd type="none" w="med" len="med"/>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tcPr>
                </a:tc>
                <a:tc>
                  <a:txBody>
                    <a:bodyPr/>
                    <a:lstStyle/>
                    <a:p>
                      <a:r>
                        <a:rPr kumimoji="1" lang="en-US" altLang="ja-JP" sz="1350" dirty="0" smtClean="0">
                          <a:solidFill>
                            <a:schemeClr val="tx1"/>
                          </a:solidFill>
                        </a:rPr>
                        <a:t>H25.11.25</a:t>
                      </a:r>
                      <a:r>
                        <a:rPr kumimoji="1" lang="ja-JP" altLang="en-US" sz="1350" dirty="0" smtClean="0">
                          <a:solidFill>
                            <a:schemeClr val="tx1"/>
                          </a:solidFill>
                        </a:rPr>
                        <a:t>改正</a:t>
                      </a:r>
                      <a:endParaRPr kumimoji="1" lang="en-US" altLang="ja-JP" sz="1350" dirty="0" smtClean="0">
                        <a:solidFill>
                          <a:schemeClr val="tx1"/>
                        </a:solidFill>
                      </a:endParaRPr>
                    </a:p>
                    <a:p>
                      <a:pPr marL="0" marR="0" indent="0" algn="l" defTabSz="914278" rtl="0" eaLnBrk="1" fontAlgn="auto" latinLnBrk="0" hangingPunct="1">
                        <a:lnSpc>
                          <a:spcPct val="100000"/>
                        </a:lnSpc>
                        <a:spcBef>
                          <a:spcPts val="0"/>
                        </a:spcBef>
                        <a:spcAft>
                          <a:spcPts val="0"/>
                        </a:spcAft>
                        <a:buClrTx/>
                        <a:buSzTx/>
                        <a:buFontTx/>
                        <a:buNone/>
                        <a:tabLst/>
                        <a:defRPr/>
                      </a:pPr>
                      <a:r>
                        <a:rPr kumimoji="1" lang="ja-JP" altLang="en-US" sz="1350" dirty="0" smtClean="0">
                          <a:solidFill>
                            <a:schemeClr val="tx1"/>
                          </a:solidFill>
                        </a:rPr>
                        <a:t>・住宅</a:t>
                      </a:r>
                      <a:r>
                        <a:rPr kumimoji="1" lang="en-US" altLang="ja-JP" sz="1350" dirty="0" smtClean="0">
                          <a:solidFill>
                            <a:schemeClr val="tx1"/>
                          </a:solidFill>
                        </a:rPr>
                        <a:t>H27</a:t>
                      </a:r>
                      <a:r>
                        <a:rPr kumimoji="1" lang="ja-JP" altLang="en-US" sz="1350" dirty="0" err="1" smtClean="0">
                          <a:solidFill>
                            <a:schemeClr val="tx1"/>
                          </a:solidFill>
                        </a:rPr>
                        <a:t>までに</a:t>
                      </a:r>
                      <a:r>
                        <a:rPr kumimoji="1" lang="ja-JP" altLang="en-US" sz="1350" dirty="0" smtClean="0">
                          <a:solidFill>
                            <a:schemeClr val="tx1"/>
                          </a:solidFill>
                        </a:rPr>
                        <a:t>少なくとも</a:t>
                      </a:r>
                      <a:r>
                        <a:rPr kumimoji="1" lang="en-US" altLang="ja-JP" sz="1350" dirty="0" smtClean="0">
                          <a:solidFill>
                            <a:schemeClr val="tx1"/>
                          </a:solidFill>
                        </a:rPr>
                        <a:t>9</a:t>
                      </a:r>
                      <a:r>
                        <a:rPr kumimoji="1" lang="ja-JP" altLang="en-US" sz="1350" dirty="0" smtClean="0">
                          <a:solidFill>
                            <a:schemeClr val="tx1"/>
                          </a:solidFill>
                        </a:rPr>
                        <a:t>割、</a:t>
                      </a:r>
                      <a:r>
                        <a:rPr kumimoji="1" lang="en-US" altLang="ja-JP" sz="1350" dirty="0" smtClean="0">
                          <a:solidFill>
                            <a:schemeClr val="tx1"/>
                          </a:solidFill>
                        </a:rPr>
                        <a:t>H32</a:t>
                      </a:r>
                      <a:r>
                        <a:rPr kumimoji="1" lang="ja-JP" altLang="en-US" sz="1350" dirty="0" err="1" smtClean="0">
                          <a:solidFill>
                            <a:schemeClr val="tx1"/>
                          </a:solidFill>
                        </a:rPr>
                        <a:t>までに</a:t>
                      </a:r>
                      <a:r>
                        <a:rPr kumimoji="1" lang="en-US" altLang="ja-JP" sz="1350" dirty="0" smtClean="0">
                          <a:solidFill>
                            <a:schemeClr val="tx1"/>
                          </a:solidFill>
                        </a:rPr>
                        <a:t>95%</a:t>
                      </a:r>
                    </a:p>
                    <a:p>
                      <a:r>
                        <a:rPr kumimoji="1" lang="ja-JP" altLang="en-US" sz="1350" dirty="0" smtClean="0">
                          <a:solidFill>
                            <a:schemeClr val="tx1"/>
                          </a:solidFill>
                        </a:rPr>
                        <a:t>・多数利用建築物</a:t>
                      </a:r>
                      <a:r>
                        <a:rPr kumimoji="1" lang="en-US" altLang="ja-JP" sz="1350" dirty="0" smtClean="0">
                          <a:solidFill>
                            <a:schemeClr val="tx1"/>
                          </a:solidFill>
                        </a:rPr>
                        <a:t>H27</a:t>
                      </a:r>
                      <a:r>
                        <a:rPr kumimoji="1" lang="ja-JP" altLang="en-US" sz="1350" dirty="0" err="1" smtClean="0">
                          <a:solidFill>
                            <a:schemeClr val="tx1"/>
                          </a:solidFill>
                        </a:rPr>
                        <a:t>までに</a:t>
                      </a:r>
                      <a:r>
                        <a:rPr kumimoji="1" lang="ja-JP" altLang="en-US" sz="1350" dirty="0" smtClean="0">
                          <a:solidFill>
                            <a:schemeClr val="tx1"/>
                          </a:solidFill>
                        </a:rPr>
                        <a:t>少なくとも</a:t>
                      </a:r>
                      <a:r>
                        <a:rPr kumimoji="1" lang="en-US" altLang="ja-JP" sz="1350" dirty="0" smtClean="0">
                          <a:solidFill>
                            <a:schemeClr val="tx1"/>
                          </a:solidFill>
                        </a:rPr>
                        <a:t>9</a:t>
                      </a:r>
                      <a:r>
                        <a:rPr kumimoji="1" lang="ja-JP" altLang="en-US" sz="1350" dirty="0" smtClean="0">
                          <a:solidFill>
                            <a:schemeClr val="tx1"/>
                          </a:solidFill>
                        </a:rPr>
                        <a:t>割</a:t>
                      </a:r>
                      <a:endParaRPr kumimoji="1" lang="en-US" altLang="ja-JP" sz="1350" dirty="0" smtClean="0">
                        <a:solidFill>
                          <a:schemeClr val="tx1"/>
                        </a:solidFill>
                      </a:endParaRPr>
                    </a:p>
                  </a:txBody>
                  <a:tcPr>
                    <a:lnL w="3175" cap="flat" cmpd="sng" algn="ctr">
                      <a:solidFill>
                        <a:schemeClr val="accent3"/>
                      </a:solidFill>
                      <a:prstDash val="solid"/>
                      <a:round/>
                      <a:headEnd type="none" w="med" len="med"/>
                      <a:tailEnd type="none" w="med" len="med"/>
                    </a:lnL>
                    <a:lnR w="3175" cap="flat" cmpd="sng" algn="ctr">
                      <a:solidFill>
                        <a:schemeClr val="accent3"/>
                      </a:solidFill>
                      <a:prstDash val="solid"/>
                      <a:round/>
                      <a:headEnd type="none" w="med" len="med"/>
                      <a:tailEnd type="none" w="med" len="med"/>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tcPr>
                </a:tc>
                <a:tc>
                  <a:txBody>
                    <a:bodyPr/>
                    <a:lstStyle/>
                    <a:p>
                      <a:r>
                        <a:rPr kumimoji="1" lang="en-US" altLang="ja-JP" sz="1350" dirty="0" smtClean="0"/>
                        <a:t>H25.11</a:t>
                      </a:r>
                      <a:r>
                        <a:rPr kumimoji="1" lang="ja-JP" altLang="en-US" sz="1350" dirty="0" smtClean="0"/>
                        <a:t>改定</a:t>
                      </a:r>
                      <a:endParaRPr kumimoji="1" lang="en-US" altLang="ja-JP" sz="1350" dirty="0" smtClean="0"/>
                    </a:p>
                    <a:p>
                      <a:pPr marL="72000" indent="-72000"/>
                      <a:r>
                        <a:rPr kumimoji="1" lang="ja-JP" altLang="en-US" sz="1350" dirty="0" smtClean="0"/>
                        <a:t>・大規模診断義務化</a:t>
                      </a:r>
                      <a:endParaRPr kumimoji="1" lang="en-US" altLang="ja-JP" sz="1350" dirty="0" smtClean="0"/>
                    </a:p>
                    <a:p>
                      <a:pPr marL="72000" indent="-72000"/>
                      <a:r>
                        <a:rPr kumimoji="1" lang="ja-JP" altLang="en-US" sz="1350" dirty="0" smtClean="0"/>
                        <a:t>・避難路等指定、診断義務化</a:t>
                      </a:r>
                      <a:endParaRPr kumimoji="1" lang="en-US" altLang="ja-JP" sz="1350" dirty="0" smtClean="0"/>
                    </a:p>
                  </a:txBody>
                  <a:tcPr>
                    <a:lnL w="3175" cap="flat" cmpd="sng" algn="ctr">
                      <a:solidFill>
                        <a:schemeClr val="accent3"/>
                      </a:solidFill>
                      <a:prstDash val="solid"/>
                      <a:round/>
                      <a:headEnd type="none" w="med" len="med"/>
                      <a:tailEnd type="none" w="med" len="med"/>
                    </a:lnL>
                    <a:lnR w="3175" cap="flat" cmpd="sng" algn="ctr">
                      <a:solidFill>
                        <a:srgbClr val="1F497D"/>
                      </a:solidFill>
                      <a:prstDash val="solid"/>
                      <a:round/>
                      <a:headEnd type="none" w="med" len="med"/>
                      <a:tailEnd type="none" w="med" len="med"/>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10003"/>
                  </a:ext>
                </a:extLst>
              </a:tr>
              <a:tr h="1188008">
                <a:tc>
                  <a:txBody>
                    <a:bodyPr/>
                    <a:lstStyle/>
                    <a:p>
                      <a:pPr marL="0" marR="0" indent="0" algn="ctr" defTabSz="914278" rtl="0" eaLnBrk="1" fontAlgn="auto" latinLnBrk="0" hangingPunct="1">
                        <a:lnSpc>
                          <a:spcPct val="100000"/>
                        </a:lnSpc>
                        <a:spcBef>
                          <a:spcPts val="0"/>
                        </a:spcBef>
                        <a:spcAft>
                          <a:spcPts val="0"/>
                        </a:spcAft>
                        <a:buClrTx/>
                        <a:buSzTx/>
                        <a:buFontTx/>
                        <a:buNone/>
                        <a:tabLst/>
                        <a:defRPr/>
                      </a:pPr>
                      <a:endParaRPr kumimoji="1" lang="en-US" altLang="ja-JP" sz="1600" b="1" dirty="0" smtClean="0">
                        <a:solidFill>
                          <a:schemeClr val="tx1"/>
                        </a:solidFill>
                        <a:latin typeface="+mn-ea"/>
                        <a:ea typeface="+mn-ea"/>
                      </a:endParaRPr>
                    </a:p>
                    <a:p>
                      <a:pPr marL="0" marR="0" indent="0" algn="ctr" defTabSz="914278" rtl="0" eaLnBrk="1" fontAlgn="auto" latinLnBrk="0" hangingPunct="1">
                        <a:lnSpc>
                          <a:spcPct val="100000"/>
                        </a:lnSpc>
                        <a:spcBef>
                          <a:spcPts val="0"/>
                        </a:spcBef>
                        <a:spcAft>
                          <a:spcPts val="0"/>
                        </a:spcAft>
                        <a:buClrTx/>
                        <a:buSzTx/>
                        <a:buFontTx/>
                        <a:buNone/>
                        <a:tabLst/>
                        <a:defRPr/>
                      </a:pPr>
                      <a:endParaRPr kumimoji="1" lang="en-US" altLang="ja-JP" sz="1100" b="1" dirty="0" smtClean="0">
                        <a:solidFill>
                          <a:schemeClr val="tx1"/>
                        </a:solidFill>
                        <a:latin typeface="+mn-ea"/>
                        <a:ea typeface="+mn-ea"/>
                      </a:endParaRPr>
                    </a:p>
                    <a:p>
                      <a:pPr marL="0" marR="0" indent="0" algn="ctr" defTabSz="914278" rtl="0" eaLnBrk="1" fontAlgn="auto" latinLnBrk="0" hangingPunct="1">
                        <a:lnSpc>
                          <a:spcPct val="100000"/>
                        </a:lnSpc>
                        <a:spcBef>
                          <a:spcPts val="0"/>
                        </a:spcBef>
                        <a:spcAft>
                          <a:spcPts val="0"/>
                        </a:spcAft>
                        <a:buClrTx/>
                        <a:buSzTx/>
                        <a:buFontTx/>
                        <a:buNone/>
                        <a:tabLst/>
                        <a:defRPr/>
                      </a:pPr>
                      <a:r>
                        <a:rPr kumimoji="1" lang="en-US" altLang="ja-JP" sz="1600" b="1" dirty="0" smtClean="0">
                          <a:solidFill>
                            <a:schemeClr val="tx1"/>
                          </a:solidFill>
                          <a:latin typeface="+mn-ea"/>
                          <a:ea typeface="+mn-ea"/>
                        </a:rPr>
                        <a:t>H27</a:t>
                      </a:r>
                      <a:endParaRPr kumimoji="1" lang="ja-JP" altLang="en-US" sz="1600" b="1" dirty="0" smtClean="0">
                        <a:solidFill>
                          <a:schemeClr val="tx1"/>
                        </a:solidFill>
                        <a:latin typeface="+mn-ea"/>
                        <a:ea typeface="+mn-ea"/>
                      </a:endParaRPr>
                    </a:p>
                  </a:txBody>
                  <a:tcPr>
                    <a:lnL w="3175" cap="flat" cmpd="sng" algn="ctr">
                      <a:solidFill>
                        <a:srgbClr val="1F497D"/>
                      </a:solidFill>
                      <a:prstDash val="solid"/>
                      <a:round/>
                      <a:headEnd type="none" w="med" len="med"/>
                      <a:tailEnd type="none" w="med" len="med"/>
                    </a:lnL>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solidFill>
                      <a:schemeClr val="accent1"/>
                    </a:solidFill>
                  </a:tcPr>
                </a:tc>
                <a:tc>
                  <a:txBody>
                    <a:bodyPr/>
                    <a:lstStyle/>
                    <a:p>
                      <a:endParaRPr kumimoji="1" lang="ja-JP" altLang="en-US" sz="1350" dirty="0">
                        <a:solidFill>
                          <a:sysClr val="windowText" lastClr="000000"/>
                        </a:solidFill>
                      </a:endParaRPr>
                    </a:p>
                  </a:txBody>
                  <a:tcPr>
                    <a:lnR w="3175" cap="flat" cmpd="sng" algn="ctr">
                      <a:solidFill>
                        <a:schemeClr val="accent3"/>
                      </a:solidFill>
                      <a:prstDash val="solid"/>
                      <a:round/>
                      <a:headEnd type="none" w="med" len="med"/>
                      <a:tailEnd type="none" w="med" len="med"/>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solidFill>
                      <a:srgbClr val="EAF5F6"/>
                    </a:solidFill>
                  </a:tcPr>
                </a:tc>
                <a:tc>
                  <a:txBody>
                    <a:bodyPr/>
                    <a:lstStyle/>
                    <a:p>
                      <a:r>
                        <a:rPr kumimoji="1" lang="en-US" altLang="ja-JP" sz="1350" dirty="0" smtClean="0"/>
                        <a:t>H28.3.25</a:t>
                      </a:r>
                      <a:r>
                        <a:rPr kumimoji="1" lang="ja-JP" altLang="en-US" sz="1350" dirty="0" smtClean="0"/>
                        <a:t>改正</a:t>
                      </a:r>
                      <a:endParaRPr kumimoji="1" lang="en-US" altLang="ja-JP" sz="1350" dirty="0" smtClean="0"/>
                    </a:p>
                    <a:p>
                      <a:endParaRPr kumimoji="1" lang="en-US" altLang="ja-JP" sz="1350" dirty="0" smtClean="0"/>
                    </a:p>
                    <a:p>
                      <a:pPr marL="72000" marR="0" indent="-72000" algn="l" defTabSz="914278" rtl="0" eaLnBrk="1" fontAlgn="auto" latinLnBrk="0" hangingPunct="1">
                        <a:lnSpc>
                          <a:spcPct val="100000"/>
                        </a:lnSpc>
                        <a:spcBef>
                          <a:spcPts val="0"/>
                        </a:spcBef>
                        <a:spcAft>
                          <a:spcPts val="0"/>
                        </a:spcAft>
                        <a:buClrTx/>
                        <a:buSzTx/>
                        <a:buFontTx/>
                        <a:buNone/>
                        <a:tabLst/>
                        <a:defRPr/>
                      </a:pPr>
                      <a:r>
                        <a:rPr kumimoji="1" lang="ja-JP" altLang="en-US" sz="1350" dirty="0" smtClean="0"/>
                        <a:t>・住宅</a:t>
                      </a:r>
                      <a:r>
                        <a:rPr kumimoji="1" lang="en-US" altLang="ja-JP" sz="1350" dirty="0" smtClean="0"/>
                        <a:t>H32</a:t>
                      </a:r>
                      <a:r>
                        <a:rPr kumimoji="1" lang="ja-JP" altLang="en-US" sz="1350" dirty="0" err="1" smtClean="0"/>
                        <a:t>までに</a:t>
                      </a:r>
                      <a:r>
                        <a:rPr kumimoji="1" lang="ja-JP" altLang="en-US" sz="1350" dirty="0" smtClean="0"/>
                        <a:t>少なくとも</a:t>
                      </a:r>
                      <a:r>
                        <a:rPr kumimoji="1" lang="en-US" altLang="ja-JP" sz="1350" dirty="0" smtClean="0"/>
                        <a:t>95%</a:t>
                      </a:r>
                      <a:r>
                        <a:rPr kumimoji="1" lang="ja-JP" altLang="en-US" sz="1350" dirty="0" err="1" smtClean="0"/>
                        <a:t>、</a:t>
                      </a:r>
                      <a:r>
                        <a:rPr kumimoji="1" lang="en-US" altLang="ja-JP" sz="1350" dirty="0" smtClean="0"/>
                        <a:t>H37</a:t>
                      </a:r>
                      <a:r>
                        <a:rPr kumimoji="1" lang="ja-JP" altLang="en-US" sz="1350" dirty="0" err="1" smtClean="0"/>
                        <a:t>までに</a:t>
                      </a:r>
                      <a:r>
                        <a:rPr kumimoji="1" lang="ja-JP" altLang="en-US" sz="1350" dirty="0" smtClean="0"/>
                        <a:t>概ね解消</a:t>
                      </a:r>
                      <a:endParaRPr kumimoji="1" lang="en-US" altLang="ja-JP" sz="1350" dirty="0" smtClean="0"/>
                    </a:p>
                    <a:p>
                      <a:pPr marL="72000" indent="-72000"/>
                      <a:r>
                        <a:rPr kumimoji="1" lang="ja-JP" altLang="en-US" sz="1350" dirty="0" smtClean="0"/>
                        <a:t>・多数利用建築物</a:t>
                      </a:r>
                      <a:r>
                        <a:rPr kumimoji="1" lang="en-US" altLang="ja-JP" sz="1350" dirty="0" smtClean="0"/>
                        <a:t>H32</a:t>
                      </a:r>
                      <a:r>
                        <a:rPr kumimoji="1" lang="ja-JP" altLang="en-US" sz="1350" dirty="0" err="1" smtClean="0"/>
                        <a:t>までに</a:t>
                      </a:r>
                      <a:r>
                        <a:rPr kumimoji="1" lang="ja-JP" altLang="en-US" sz="1350" dirty="0" smtClean="0"/>
                        <a:t>少なくとも</a:t>
                      </a:r>
                      <a:r>
                        <a:rPr kumimoji="1" lang="en-US" altLang="ja-JP" sz="1350" dirty="0" smtClean="0"/>
                        <a:t>95%</a:t>
                      </a:r>
                    </a:p>
                  </a:txBody>
                  <a:tcPr>
                    <a:lnL w="3175" cap="flat" cmpd="sng" algn="ctr">
                      <a:solidFill>
                        <a:schemeClr val="accent3"/>
                      </a:solidFill>
                      <a:prstDash val="solid"/>
                      <a:round/>
                      <a:headEnd type="none" w="med" len="med"/>
                      <a:tailEnd type="none" w="med" len="med"/>
                    </a:lnL>
                    <a:lnR w="3175" cap="flat" cmpd="sng" algn="ctr">
                      <a:solidFill>
                        <a:schemeClr val="accent3"/>
                      </a:solidFill>
                      <a:prstDash val="solid"/>
                      <a:round/>
                      <a:headEnd type="none" w="med" len="med"/>
                      <a:tailEnd type="none" w="med" len="med"/>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solidFill>
                      <a:srgbClr val="EAF5F6"/>
                    </a:solidFill>
                  </a:tcPr>
                </a:tc>
                <a:tc>
                  <a:txBody>
                    <a:bodyPr/>
                    <a:lstStyle/>
                    <a:p>
                      <a:pPr marL="0" marR="0" lvl="0" indent="0" algn="l" defTabSz="914278" rtl="0" eaLnBrk="1" fontAlgn="auto" latinLnBrk="0" hangingPunct="1">
                        <a:lnSpc>
                          <a:spcPct val="100000"/>
                        </a:lnSpc>
                        <a:spcBef>
                          <a:spcPts val="0"/>
                        </a:spcBef>
                        <a:spcAft>
                          <a:spcPts val="0"/>
                        </a:spcAft>
                        <a:buClrTx/>
                        <a:buSzTx/>
                        <a:buFontTx/>
                        <a:buNone/>
                        <a:tabLst/>
                        <a:defRPr/>
                      </a:pPr>
                      <a:r>
                        <a:rPr kumimoji="1" lang="en-US" altLang="ja-JP" sz="1350" dirty="0" smtClean="0"/>
                        <a:t>H28.1</a:t>
                      </a:r>
                      <a:r>
                        <a:rPr kumimoji="1" lang="ja-JP" altLang="en-US" sz="1350" dirty="0" smtClean="0"/>
                        <a:t>策定</a:t>
                      </a:r>
                      <a:endParaRPr kumimoji="1" lang="en-US" altLang="ja-JP" sz="1350" dirty="0" smtClean="0"/>
                    </a:p>
                    <a:p>
                      <a:pPr marL="0" marR="0" lvl="0" indent="0" algn="l" defTabSz="914278" rtl="0" eaLnBrk="1" fontAlgn="auto" latinLnBrk="0" hangingPunct="1">
                        <a:lnSpc>
                          <a:spcPct val="100000"/>
                        </a:lnSpc>
                        <a:spcBef>
                          <a:spcPts val="0"/>
                        </a:spcBef>
                        <a:spcAft>
                          <a:spcPts val="0"/>
                        </a:spcAft>
                        <a:buClrTx/>
                        <a:buSzTx/>
                        <a:buFontTx/>
                        <a:buNone/>
                        <a:tabLst/>
                        <a:defRPr/>
                      </a:pPr>
                      <a:r>
                        <a:rPr kumimoji="1" lang="en-US" altLang="ja-JP" sz="1350" b="0" i="0" u="none" strike="noStrike" kern="1200" cap="none" spc="0" normalizeH="0" baseline="0" noProof="0" dirty="0" smtClean="0">
                          <a:ln>
                            <a:noFill/>
                          </a:ln>
                          <a:solidFill>
                            <a:srgbClr val="000000"/>
                          </a:solidFill>
                          <a:effectLst/>
                          <a:uLnTx/>
                          <a:uFillTx/>
                          <a:latin typeface="+mn-lt"/>
                          <a:ea typeface="+mn-ea"/>
                          <a:cs typeface="+mn-cs"/>
                        </a:rPr>
                        <a:t>〔</a:t>
                      </a:r>
                      <a:r>
                        <a:rPr kumimoji="1" lang="ja-JP" altLang="en-US" sz="1350" b="0" i="0" u="none" strike="noStrike" kern="1200" cap="none" spc="0" normalizeH="0" baseline="0" noProof="0" dirty="0" smtClean="0">
                          <a:ln>
                            <a:noFill/>
                          </a:ln>
                          <a:solidFill>
                            <a:srgbClr val="000000"/>
                          </a:solidFill>
                          <a:effectLst/>
                          <a:uLnTx/>
                          <a:uFillTx/>
                          <a:latin typeface="+mn-lt"/>
                          <a:ea typeface="+mn-ea"/>
                          <a:cs typeface="+mn-cs"/>
                        </a:rPr>
                        <a:t>計画期間</a:t>
                      </a:r>
                      <a:r>
                        <a:rPr kumimoji="1" lang="en-US" altLang="ja-JP" sz="1350" b="0" i="0" u="none" strike="noStrike" kern="1200" cap="none" spc="0" normalizeH="0" baseline="0" noProof="0" dirty="0" smtClean="0">
                          <a:ln>
                            <a:noFill/>
                          </a:ln>
                          <a:solidFill>
                            <a:srgbClr val="000000"/>
                          </a:solidFill>
                          <a:effectLst/>
                          <a:uLnTx/>
                          <a:uFillTx/>
                          <a:latin typeface="+mn-lt"/>
                          <a:ea typeface="+mn-ea"/>
                          <a:cs typeface="+mn-cs"/>
                        </a:rPr>
                        <a:t>〕H28</a:t>
                      </a:r>
                      <a:r>
                        <a:rPr kumimoji="1" lang="ja-JP" altLang="en-US" sz="1350" b="0" i="0" u="none" strike="noStrike" kern="1200" cap="none" spc="0" normalizeH="0" baseline="0" noProof="0" dirty="0" smtClean="0">
                          <a:ln>
                            <a:noFill/>
                          </a:ln>
                          <a:solidFill>
                            <a:srgbClr val="000000"/>
                          </a:solidFill>
                          <a:effectLst/>
                          <a:uLnTx/>
                          <a:uFillTx/>
                          <a:latin typeface="+mn-lt"/>
                          <a:ea typeface="+mn-ea"/>
                          <a:cs typeface="+mn-cs"/>
                        </a:rPr>
                        <a:t>～</a:t>
                      </a:r>
                      <a:r>
                        <a:rPr kumimoji="1" lang="en-US" altLang="ja-JP" sz="1350" b="0" i="0" u="none" strike="noStrike" kern="1200" cap="none" spc="0" normalizeH="0" baseline="0" noProof="0" dirty="0" smtClean="0">
                          <a:ln>
                            <a:noFill/>
                          </a:ln>
                          <a:solidFill>
                            <a:srgbClr val="000000"/>
                          </a:solidFill>
                          <a:effectLst/>
                          <a:uLnTx/>
                          <a:uFillTx/>
                          <a:latin typeface="+mn-lt"/>
                          <a:ea typeface="+mn-ea"/>
                          <a:cs typeface="+mn-cs"/>
                        </a:rPr>
                        <a:t>H37</a:t>
                      </a:r>
                      <a:endParaRPr kumimoji="1" lang="en-US" altLang="ja-JP" sz="1350" dirty="0" smtClean="0"/>
                    </a:p>
                    <a:p>
                      <a:pPr marL="72000" indent="-72000"/>
                      <a:r>
                        <a:rPr kumimoji="1" lang="ja-JP" altLang="en-US" sz="1350" dirty="0" smtClean="0"/>
                        <a:t>・住宅</a:t>
                      </a:r>
                      <a:r>
                        <a:rPr kumimoji="1" lang="en-US" altLang="ja-JP" sz="1350" dirty="0" smtClean="0"/>
                        <a:t>H37</a:t>
                      </a:r>
                      <a:r>
                        <a:rPr kumimoji="1" lang="ja-JP" altLang="en-US" sz="1350" dirty="0" err="1" smtClean="0"/>
                        <a:t>までに</a:t>
                      </a:r>
                      <a:r>
                        <a:rPr kumimoji="1" lang="en-US" altLang="ja-JP" sz="1350" dirty="0" smtClean="0"/>
                        <a:t>95%</a:t>
                      </a:r>
                    </a:p>
                    <a:p>
                      <a:pPr marL="72000" indent="-72000"/>
                      <a:r>
                        <a:rPr kumimoji="1" lang="ja-JP" altLang="en-US" sz="1350" dirty="0" smtClean="0"/>
                        <a:t>・多数利用建築物</a:t>
                      </a:r>
                      <a:r>
                        <a:rPr kumimoji="1" lang="en-US" altLang="ja-JP" sz="1350" dirty="0" smtClean="0"/>
                        <a:t>H32</a:t>
                      </a:r>
                      <a:r>
                        <a:rPr kumimoji="1" lang="ja-JP" altLang="en-US" sz="1350" dirty="0" err="1" smtClean="0"/>
                        <a:t>までに</a:t>
                      </a:r>
                      <a:r>
                        <a:rPr kumimoji="1" lang="en-US" altLang="ja-JP" sz="1350" dirty="0" smtClean="0"/>
                        <a:t>95%</a:t>
                      </a:r>
                    </a:p>
                    <a:p>
                      <a:pPr marL="72000" indent="-72000"/>
                      <a:r>
                        <a:rPr kumimoji="1" lang="ja-JP" altLang="en-US" sz="1350" dirty="0" smtClean="0"/>
                        <a:t>・沿道</a:t>
                      </a:r>
                      <a:r>
                        <a:rPr kumimoji="1" lang="en-US" altLang="ja-JP" sz="1350" dirty="0" smtClean="0"/>
                        <a:t>H30</a:t>
                      </a:r>
                      <a:r>
                        <a:rPr kumimoji="1" lang="ja-JP" altLang="en-US" sz="1350" dirty="0" err="1" smtClean="0"/>
                        <a:t>までに</a:t>
                      </a:r>
                      <a:r>
                        <a:rPr kumimoji="1" lang="ja-JP" altLang="en-US" sz="1350" dirty="0" smtClean="0"/>
                        <a:t>終了目指す</a:t>
                      </a:r>
                      <a:endParaRPr kumimoji="1" lang="en-US" altLang="ja-JP" sz="1350" dirty="0" smtClean="0"/>
                    </a:p>
                  </a:txBody>
                  <a:tcPr>
                    <a:lnL w="3175" cap="flat" cmpd="sng" algn="ctr">
                      <a:solidFill>
                        <a:schemeClr val="accent3"/>
                      </a:solidFill>
                      <a:prstDash val="solid"/>
                      <a:round/>
                      <a:headEnd type="none" w="med" len="med"/>
                      <a:tailEnd type="none" w="med" len="med"/>
                    </a:lnL>
                    <a:lnR w="3175" cap="flat" cmpd="sng" algn="ctr">
                      <a:solidFill>
                        <a:srgbClr val="1F497D"/>
                      </a:solidFill>
                      <a:prstDash val="solid"/>
                      <a:round/>
                      <a:headEnd type="none" w="med" len="med"/>
                      <a:tailEnd type="none" w="med" len="med"/>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solidFill>
                      <a:srgbClr val="EAF5F6"/>
                    </a:solidFill>
                  </a:tcPr>
                </a:tc>
                <a:extLst>
                  <a:ext uri="{0D108BD9-81ED-4DB2-BD59-A6C34878D82A}">
                    <a16:rowId xmlns:a16="http://schemas.microsoft.com/office/drawing/2014/main" val="10004"/>
                  </a:ext>
                </a:extLst>
              </a:tr>
              <a:tr h="969803">
                <a:tc>
                  <a:txBody>
                    <a:bodyPr/>
                    <a:lstStyle/>
                    <a:p>
                      <a:pPr marL="0" marR="0" indent="0" algn="ctr" defTabSz="914278" rtl="0" eaLnBrk="1" fontAlgn="auto" latinLnBrk="0" hangingPunct="1">
                        <a:lnSpc>
                          <a:spcPct val="100000"/>
                        </a:lnSpc>
                        <a:spcBef>
                          <a:spcPts val="0"/>
                        </a:spcBef>
                        <a:spcAft>
                          <a:spcPts val="0"/>
                        </a:spcAft>
                        <a:buClrTx/>
                        <a:buSzTx/>
                        <a:buFontTx/>
                        <a:buNone/>
                        <a:tabLst/>
                        <a:defRPr/>
                      </a:pPr>
                      <a:endParaRPr kumimoji="1" lang="en-US" altLang="ja-JP" sz="2000" b="1" dirty="0" smtClean="0">
                        <a:solidFill>
                          <a:schemeClr val="tx1"/>
                        </a:solidFill>
                        <a:latin typeface="+mn-ea"/>
                        <a:ea typeface="+mn-ea"/>
                      </a:endParaRPr>
                    </a:p>
                    <a:p>
                      <a:pPr marL="0" marR="0" indent="0" algn="ctr" defTabSz="914278" rtl="0" eaLnBrk="1" fontAlgn="auto" latinLnBrk="0" hangingPunct="1">
                        <a:lnSpc>
                          <a:spcPct val="100000"/>
                        </a:lnSpc>
                        <a:spcBef>
                          <a:spcPts val="0"/>
                        </a:spcBef>
                        <a:spcAft>
                          <a:spcPts val="0"/>
                        </a:spcAft>
                        <a:buClrTx/>
                        <a:buSzTx/>
                        <a:buFontTx/>
                        <a:buNone/>
                        <a:tabLst/>
                        <a:defRPr/>
                      </a:pPr>
                      <a:r>
                        <a:rPr kumimoji="1" lang="en-US" altLang="ja-JP" sz="1600" b="1" dirty="0" smtClean="0">
                          <a:solidFill>
                            <a:schemeClr val="tx1"/>
                          </a:solidFill>
                          <a:latin typeface="+mn-ea"/>
                          <a:ea typeface="+mn-ea"/>
                        </a:rPr>
                        <a:t>H30</a:t>
                      </a:r>
                      <a:endParaRPr kumimoji="1" lang="ja-JP" altLang="en-US" sz="1600" b="1" dirty="0" smtClean="0">
                        <a:solidFill>
                          <a:schemeClr val="tx1"/>
                        </a:solidFill>
                        <a:latin typeface="+mn-ea"/>
                        <a:ea typeface="+mn-ea"/>
                      </a:endParaRPr>
                    </a:p>
                  </a:txBody>
                  <a:tcPr>
                    <a:lnL w="3175" cap="flat" cmpd="sng" algn="ctr">
                      <a:solidFill>
                        <a:srgbClr val="1F497D"/>
                      </a:solidFill>
                      <a:prstDash val="solid"/>
                      <a:round/>
                      <a:headEnd type="none" w="med" len="med"/>
                      <a:tailEnd type="none" w="med" len="med"/>
                    </a:lnL>
                    <a:lnT w="3175" cap="flat" cmpd="sng" algn="ctr">
                      <a:solidFill>
                        <a:schemeClr val="accent3"/>
                      </a:solidFill>
                      <a:prstDash val="solid"/>
                      <a:round/>
                      <a:headEnd type="none" w="med" len="med"/>
                      <a:tailEnd type="none" w="med" len="med"/>
                    </a:lnT>
                    <a:lnB w="3175" cap="flat" cmpd="sng" algn="ctr">
                      <a:solidFill>
                        <a:srgbClr val="1F497D"/>
                      </a:solidFill>
                      <a:prstDash val="solid"/>
                      <a:round/>
                      <a:headEnd type="none" w="med" len="med"/>
                      <a:tailEnd type="none" w="med" len="med"/>
                    </a:lnB>
                    <a:solidFill>
                      <a:schemeClr val="accent1"/>
                    </a:solidFill>
                  </a:tcPr>
                </a:tc>
                <a:tc>
                  <a:txBody>
                    <a:bodyPr/>
                    <a:lstStyle/>
                    <a:p>
                      <a:endParaRPr kumimoji="1" lang="ja-JP" altLang="en-US" sz="1350" dirty="0">
                        <a:solidFill>
                          <a:sysClr val="windowText" lastClr="000000"/>
                        </a:solidFill>
                      </a:endParaRPr>
                    </a:p>
                  </a:txBody>
                  <a:tcPr>
                    <a:lnR w="3175" cap="flat" cmpd="sng" algn="ctr">
                      <a:solidFill>
                        <a:schemeClr val="accent3"/>
                      </a:solidFill>
                      <a:prstDash val="solid"/>
                      <a:round/>
                      <a:headEnd type="none" w="med" len="med"/>
                      <a:tailEnd type="none" w="med" len="med"/>
                    </a:lnR>
                    <a:lnT w="3175" cap="flat" cmpd="sng" algn="ctr">
                      <a:solidFill>
                        <a:schemeClr val="accent3"/>
                      </a:solidFill>
                      <a:prstDash val="solid"/>
                      <a:round/>
                      <a:headEnd type="none" w="med" len="med"/>
                      <a:tailEnd type="none" w="med" len="med"/>
                    </a:lnT>
                    <a:lnB w="3175" cap="flat" cmpd="sng" algn="ctr">
                      <a:solidFill>
                        <a:srgbClr val="1F497D"/>
                      </a:solidFill>
                      <a:prstDash val="solid"/>
                      <a:round/>
                      <a:headEnd type="none" w="med" len="med"/>
                      <a:tailEnd type="none" w="med" len="med"/>
                    </a:lnB>
                  </a:tcPr>
                </a:tc>
                <a:tc>
                  <a:txBody>
                    <a:bodyPr/>
                    <a:lstStyle/>
                    <a:p>
                      <a:r>
                        <a:rPr kumimoji="1" lang="en-US" altLang="ja-JP" sz="1350" dirty="0" smtClean="0"/>
                        <a:t>H30</a:t>
                      </a:r>
                      <a:r>
                        <a:rPr kumimoji="1" lang="ja-JP" altLang="en-US" sz="1350" dirty="0" smtClean="0"/>
                        <a:t>改正（予定）</a:t>
                      </a:r>
                      <a:endParaRPr kumimoji="1" lang="en-US" altLang="ja-JP" sz="1350" dirty="0" smtClean="0"/>
                    </a:p>
                    <a:p>
                      <a:pPr marL="72000" indent="-72000"/>
                      <a:r>
                        <a:rPr kumimoji="1" lang="ja-JP" altLang="en-US" sz="1350" dirty="0" smtClean="0"/>
                        <a:t>・耐震診断義務付け建築物</a:t>
                      </a:r>
                      <a:r>
                        <a:rPr kumimoji="1" lang="en-US" altLang="ja-JP" sz="1350" dirty="0" smtClean="0"/>
                        <a:t>H37</a:t>
                      </a:r>
                      <a:r>
                        <a:rPr kumimoji="1" lang="ja-JP" altLang="en-US" sz="1350" dirty="0" smtClean="0"/>
                        <a:t>を目処に概ね解消を目指す</a:t>
                      </a:r>
                      <a:endParaRPr kumimoji="1" lang="en-US" altLang="ja-JP" sz="1350" dirty="0" smtClean="0"/>
                    </a:p>
                    <a:p>
                      <a:r>
                        <a:rPr kumimoji="1" lang="ja-JP" altLang="en-US" sz="1350" dirty="0" smtClean="0"/>
                        <a:t>○スケジュール</a:t>
                      </a:r>
                      <a:endParaRPr kumimoji="1" lang="en-US" altLang="ja-JP" sz="1350" dirty="0" smtClean="0"/>
                    </a:p>
                    <a:p>
                      <a:r>
                        <a:rPr kumimoji="1" lang="ja-JP" altLang="en-US" sz="1350" dirty="0" smtClean="0"/>
                        <a:t>  ・</a:t>
                      </a:r>
                      <a:r>
                        <a:rPr kumimoji="1" lang="en-US" altLang="ja-JP" sz="1350" dirty="0" smtClean="0"/>
                        <a:t>7</a:t>
                      </a:r>
                      <a:r>
                        <a:rPr kumimoji="1" lang="ja-JP" altLang="en-US" sz="1350" dirty="0" smtClean="0"/>
                        <a:t>月 パブコメ　　・</a:t>
                      </a:r>
                      <a:r>
                        <a:rPr kumimoji="1" lang="en-US" altLang="ja-JP" sz="1350" dirty="0" smtClean="0"/>
                        <a:t>8</a:t>
                      </a:r>
                      <a:r>
                        <a:rPr kumimoji="1" lang="ja-JP" altLang="en-US" sz="1350" dirty="0" smtClean="0"/>
                        <a:t>月 改正</a:t>
                      </a:r>
                      <a:endParaRPr kumimoji="1" lang="en-US" altLang="ja-JP" sz="1350" dirty="0" smtClean="0"/>
                    </a:p>
                  </a:txBody>
                  <a:tcPr>
                    <a:lnL w="3175" cap="flat" cmpd="sng" algn="ctr">
                      <a:solidFill>
                        <a:schemeClr val="accent3"/>
                      </a:solidFill>
                      <a:prstDash val="solid"/>
                      <a:round/>
                      <a:headEnd type="none" w="med" len="med"/>
                      <a:tailEnd type="none" w="med" len="med"/>
                    </a:lnL>
                    <a:lnR w="3175" cap="flat" cmpd="sng" algn="ctr">
                      <a:solidFill>
                        <a:schemeClr val="accent3"/>
                      </a:solidFill>
                      <a:prstDash val="solid"/>
                      <a:round/>
                      <a:headEnd type="none" w="med" len="med"/>
                      <a:tailEnd type="none" w="med" len="med"/>
                    </a:lnR>
                    <a:lnT w="3175" cap="flat" cmpd="sng" algn="ctr">
                      <a:solidFill>
                        <a:schemeClr val="accent3"/>
                      </a:solidFill>
                      <a:prstDash val="solid"/>
                      <a:round/>
                      <a:headEnd type="none" w="med" len="med"/>
                      <a:tailEnd type="none" w="med" len="med"/>
                    </a:lnT>
                    <a:lnB w="3175" cap="flat" cmpd="sng" algn="ctr">
                      <a:solidFill>
                        <a:srgbClr val="1F497D"/>
                      </a:solidFill>
                      <a:prstDash val="solid"/>
                      <a:round/>
                      <a:headEnd type="none" w="med" len="med"/>
                      <a:tailEnd type="none" w="med" len="med"/>
                    </a:lnB>
                  </a:tcPr>
                </a:tc>
                <a:tc>
                  <a:txBody>
                    <a:bodyPr/>
                    <a:lstStyle/>
                    <a:p>
                      <a:r>
                        <a:rPr kumimoji="1" lang="en-US" altLang="ja-JP" sz="1350" dirty="0" smtClean="0"/>
                        <a:t>H31.3</a:t>
                      </a:r>
                      <a:r>
                        <a:rPr kumimoji="1" lang="ja-JP" altLang="en-US" sz="1350" dirty="0" smtClean="0"/>
                        <a:t>改定（予定）</a:t>
                      </a:r>
                      <a:endParaRPr kumimoji="1" lang="en-US" altLang="ja-JP" sz="1350" dirty="0" smtClean="0"/>
                    </a:p>
                    <a:p>
                      <a:endParaRPr kumimoji="1" lang="ja-JP" altLang="en-US" sz="1350" dirty="0" smtClean="0"/>
                    </a:p>
                    <a:p>
                      <a:endParaRPr kumimoji="1" lang="ja-JP" altLang="en-US" sz="1350" dirty="0">
                        <a:solidFill>
                          <a:sysClr val="windowText" lastClr="000000"/>
                        </a:solidFill>
                      </a:endParaRPr>
                    </a:p>
                  </a:txBody>
                  <a:tcPr>
                    <a:lnL w="3175" cap="flat" cmpd="sng" algn="ctr">
                      <a:solidFill>
                        <a:schemeClr val="accent3"/>
                      </a:solidFill>
                      <a:prstDash val="solid"/>
                      <a:round/>
                      <a:headEnd type="none" w="med" len="med"/>
                      <a:tailEnd type="none" w="med" len="med"/>
                    </a:lnL>
                    <a:lnR w="3175" cap="flat" cmpd="sng" algn="ctr">
                      <a:solidFill>
                        <a:srgbClr val="1F497D"/>
                      </a:solidFill>
                      <a:prstDash val="solid"/>
                      <a:round/>
                      <a:headEnd type="none" w="med" len="med"/>
                      <a:tailEnd type="none" w="med" len="med"/>
                    </a:lnR>
                    <a:lnT w="3175" cap="flat" cmpd="sng" algn="ctr">
                      <a:solidFill>
                        <a:schemeClr val="accent3"/>
                      </a:solidFill>
                      <a:prstDash val="solid"/>
                      <a:round/>
                      <a:headEnd type="none" w="med" len="med"/>
                      <a:tailEnd type="none" w="med" len="med"/>
                    </a:lnT>
                    <a:lnB w="3175" cap="flat" cmpd="sng" algn="ctr">
                      <a:solidFill>
                        <a:srgbClr val="1F497D"/>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3" name="下矢印 2"/>
          <p:cNvSpPr/>
          <p:nvPr/>
        </p:nvSpPr>
        <p:spPr>
          <a:xfrm>
            <a:off x="74426" y="2179675"/>
            <a:ext cx="844107" cy="4221126"/>
          </a:xfrm>
          <a:prstGeom prst="downArrow">
            <a:avLst>
              <a:gd name="adj1" fmla="val 50000"/>
              <a:gd name="adj2" fmla="val 83241"/>
            </a:avLst>
          </a:prstGeom>
          <a:solidFill>
            <a:schemeClr val="accent6">
              <a:lumMod val="60000"/>
              <a:lumOff val="40000"/>
              <a:alpha val="42000"/>
            </a:schemeClr>
          </a:solidFill>
          <a:ln>
            <a:solidFill>
              <a:schemeClr val="accent6">
                <a:lumMod val="60000"/>
                <a:lumOff val="40000"/>
                <a:alpha val="13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8823775" y="6515964"/>
            <a:ext cx="284052" cy="307777"/>
          </a:xfrm>
          <a:prstGeom prst="rect">
            <a:avLst/>
          </a:prstGeom>
          <a:noFill/>
        </p:spPr>
        <p:txBody>
          <a:bodyPr wrap="none" rtlCol="0">
            <a:spAutoFit/>
          </a:bodyPr>
          <a:lstStyle/>
          <a:p>
            <a:r>
              <a:rPr kumimoji="1" lang="en-US" altLang="ja-JP" sz="1400" dirty="0" smtClean="0"/>
              <a:t>2</a:t>
            </a:r>
            <a:endParaRPr kumimoji="1" lang="ja-JP" altLang="en-US" sz="1400" dirty="0"/>
          </a:p>
        </p:txBody>
      </p:sp>
    </p:spTree>
    <p:extLst>
      <p:ext uri="{BB962C8B-B14F-4D97-AF65-F5344CB8AC3E}">
        <p14:creationId xmlns:p14="http://schemas.microsoft.com/office/powerpoint/2010/main" val="13179747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433067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タイトル 1"/>
          <p:cNvSpPr>
            <a:spLocks noGrp="1"/>
          </p:cNvSpPr>
          <p:nvPr>
            <p:ph type="title"/>
          </p:nvPr>
        </p:nvSpPr>
        <p:spPr>
          <a:xfrm>
            <a:off x="0" y="3227388"/>
            <a:ext cx="9144000" cy="404812"/>
          </a:xfrm>
        </p:spPr>
        <p:txBody>
          <a:bodyPr/>
          <a:lstStyle/>
          <a:p>
            <a:pPr algn="ctr"/>
            <a:r>
              <a:rPr lang="ja-JP" altLang="en-US" sz="3200" dirty="0"/>
              <a:t>２　国の基本方針見直しに関する資料（抜粋</a:t>
            </a:r>
            <a:r>
              <a:rPr lang="ja-JP" altLang="en-US" sz="3200" dirty="0" smtClean="0"/>
              <a:t>）</a:t>
            </a:r>
          </a:p>
        </p:txBody>
      </p:sp>
      <p:sp>
        <p:nvSpPr>
          <p:cNvPr id="4" name="テキスト ボックス 3"/>
          <p:cNvSpPr txBox="1"/>
          <p:nvPr/>
        </p:nvSpPr>
        <p:spPr>
          <a:xfrm>
            <a:off x="8823775" y="6515964"/>
            <a:ext cx="284052" cy="307777"/>
          </a:xfrm>
          <a:prstGeom prst="rect">
            <a:avLst/>
          </a:prstGeom>
          <a:noFill/>
        </p:spPr>
        <p:txBody>
          <a:bodyPr wrap="none" rtlCol="0">
            <a:spAutoFit/>
          </a:bodyPr>
          <a:lstStyle/>
          <a:p>
            <a:r>
              <a:rPr kumimoji="1" lang="en-US" altLang="ja-JP" sz="1400" dirty="0" smtClean="0"/>
              <a:t>4</a:t>
            </a:r>
            <a:endParaRPr kumimoji="1" lang="ja-JP" altLang="en-US" sz="1400" dirty="0"/>
          </a:p>
        </p:txBody>
      </p:sp>
      <p:sp>
        <p:nvSpPr>
          <p:cNvPr id="3" name="正方形/長方形 2"/>
          <p:cNvSpPr/>
          <p:nvPr/>
        </p:nvSpPr>
        <p:spPr>
          <a:xfrm>
            <a:off x="1370326" y="4061178"/>
            <a:ext cx="7595475" cy="1200329"/>
          </a:xfrm>
          <a:prstGeom prst="rect">
            <a:avLst/>
          </a:prstGeom>
          <a:ln>
            <a:solidFill>
              <a:schemeClr val="tx1"/>
            </a:solidFill>
          </a:ln>
        </p:spPr>
        <p:txBody>
          <a:bodyPr wrap="square">
            <a:spAutoFit/>
          </a:bodyPr>
          <a:lstStyle/>
          <a:p>
            <a:r>
              <a:rPr lang="en-US" altLang="ja-JP" dirty="0" smtClean="0">
                <a:latin typeface="+mj-lt"/>
              </a:rPr>
              <a:t>【</a:t>
            </a:r>
            <a:r>
              <a:rPr lang="ja-JP" altLang="en-US" dirty="0" smtClean="0">
                <a:latin typeface="+mj-lt"/>
              </a:rPr>
              <a:t>資料</a:t>
            </a:r>
            <a:r>
              <a:rPr lang="en-US" altLang="ja-JP" dirty="0" smtClean="0">
                <a:latin typeface="+mj-lt"/>
              </a:rPr>
              <a:t>】</a:t>
            </a:r>
          </a:p>
          <a:p>
            <a:r>
              <a:rPr lang="ja-JP" altLang="en-US" dirty="0" smtClean="0">
                <a:latin typeface="+mj-lt"/>
              </a:rPr>
              <a:t>社会資本</a:t>
            </a:r>
            <a:r>
              <a:rPr lang="ja-JP" altLang="en-US" dirty="0">
                <a:latin typeface="+mj-lt"/>
              </a:rPr>
              <a:t>整備審議会建築</a:t>
            </a:r>
            <a:r>
              <a:rPr lang="ja-JP" altLang="en-US" dirty="0" smtClean="0">
                <a:latin typeface="+mj-lt"/>
              </a:rPr>
              <a:t>分科会 建築物</a:t>
            </a:r>
            <a:r>
              <a:rPr lang="ja-JP" altLang="en-US" dirty="0">
                <a:latin typeface="+mj-lt"/>
              </a:rPr>
              <a:t>等事故・災害対策</a:t>
            </a:r>
            <a:r>
              <a:rPr lang="ja-JP" altLang="en-US" dirty="0" smtClean="0">
                <a:latin typeface="+mj-lt"/>
              </a:rPr>
              <a:t>部会（第２５回）</a:t>
            </a:r>
            <a:endParaRPr lang="en-US" altLang="ja-JP" dirty="0" smtClean="0">
              <a:latin typeface="+mj-lt"/>
            </a:endParaRPr>
          </a:p>
          <a:p>
            <a:r>
              <a:rPr lang="zh-TW" altLang="en-US" dirty="0" smtClean="0">
                <a:latin typeface="+mj-lt"/>
              </a:rPr>
              <a:t>平成</a:t>
            </a:r>
            <a:r>
              <a:rPr lang="zh-TW" altLang="en-US" dirty="0">
                <a:latin typeface="+mj-lt"/>
              </a:rPr>
              <a:t>３０年４月２３日（月</a:t>
            </a:r>
            <a:r>
              <a:rPr lang="zh-TW" altLang="en-US" dirty="0" smtClean="0">
                <a:latin typeface="+mj-lt"/>
              </a:rPr>
              <a:t>）</a:t>
            </a:r>
            <a:r>
              <a:rPr lang="ja-JP" altLang="en-US" dirty="0" smtClean="0">
                <a:latin typeface="+mj-lt"/>
              </a:rPr>
              <a:t>開催</a:t>
            </a:r>
            <a:endParaRPr lang="en-US" altLang="zh-TW" dirty="0" smtClean="0">
              <a:latin typeface="+mj-lt"/>
            </a:endParaRPr>
          </a:p>
          <a:p>
            <a:r>
              <a:rPr lang="ja-JP" altLang="en-US" dirty="0" smtClean="0">
                <a:latin typeface="+mj-lt"/>
              </a:rPr>
              <a:t>議事</a:t>
            </a:r>
            <a:r>
              <a:rPr lang="en-US" altLang="ja-JP" dirty="0" smtClean="0">
                <a:latin typeface="+mj-lt"/>
              </a:rPr>
              <a:t>(</a:t>
            </a:r>
            <a:r>
              <a:rPr lang="en-US" altLang="ja-JP" dirty="0">
                <a:latin typeface="+mj-lt"/>
              </a:rPr>
              <a:t>2) </a:t>
            </a:r>
            <a:r>
              <a:rPr lang="ja-JP" altLang="en-US" dirty="0">
                <a:latin typeface="+mj-lt"/>
              </a:rPr>
              <a:t>耐震診断義務付け建築物に係る耐震化の促進に</a:t>
            </a:r>
            <a:r>
              <a:rPr lang="ja-JP" altLang="en-US" dirty="0" smtClean="0">
                <a:latin typeface="+mj-lt"/>
              </a:rPr>
              <a:t>ついて</a:t>
            </a:r>
            <a:endParaRPr lang="en-US" altLang="ja-JP" dirty="0" smtClean="0">
              <a:latin typeface="+mj-lt"/>
            </a:endParaRPr>
          </a:p>
        </p:txBody>
      </p:sp>
    </p:spTree>
    <p:extLst>
      <p:ext uri="{BB962C8B-B14F-4D97-AF65-F5344CB8AC3E}">
        <p14:creationId xmlns:p14="http://schemas.microsoft.com/office/powerpoint/2010/main" val="24013547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タイトル 1"/>
          <p:cNvSpPr>
            <a:spLocks noGrp="1"/>
          </p:cNvSpPr>
          <p:nvPr>
            <p:ph type="title"/>
          </p:nvPr>
        </p:nvSpPr>
        <p:spPr>
          <a:xfrm>
            <a:off x="0" y="3227388"/>
            <a:ext cx="9144000" cy="404812"/>
          </a:xfrm>
        </p:spPr>
        <p:txBody>
          <a:bodyPr/>
          <a:lstStyle/>
          <a:p>
            <a:pPr marL="900000" indent="-576000"/>
            <a:r>
              <a:rPr lang="ja-JP" altLang="en-US" sz="3200" dirty="0" smtClean="0"/>
              <a:t>３</a:t>
            </a:r>
            <a:r>
              <a:rPr lang="ja-JP" altLang="en-US" sz="3200" dirty="0"/>
              <a:t>　大阪府の耐震診断義務付け建築物の耐震診断結果の公表</a:t>
            </a:r>
            <a:r>
              <a:rPr lang="ja-JP" altLang="en-US" sz="3200" dirty="0" smtClean="0"/>
              <a:t>状況</a:t>
            </a:r>
          </a:p>
        </p:txBody>
      </p:sp>
      <p:sp>
        <p:nvSpPr>
          <p:cNvPr id="4" name="テキスト ボックス 3"/>
          <p:cNvSpPr txBox="1"/>
          <p:nvPr/>
        </p:nvSpPr>
        <p:spPr>
          <a:xfrm>
            <a:off x="8823775" y="6515964"/>
            <a:ext cx="370101" cy="307777"/>
          </a:xfrm>
          <a:prstGeom prst="rect">
            <a:avLst/>
          </a:prstGeom>
          <a:noFill/>
        </p:spPr>
        <p:txBody>
          <a:bodyPr wrap="none" rtlCol="0">
            <a:spAutoFit/>
          </a:bodyPr>
          <a:lstStyle/>
          <a:p>
            <a:r>
              <a:rPr kumimoji="1" lang="en-US" altLang="ja-JP" sz="1400" dirty="0" smtClean="0"/>
              <a:t>11</a:t>
            </a:r>
            <a:endParaRPr kumimoji="1" lang="ja-JP" altLang="en-US" sz="1400" dirty="0"/>
          </a:p>
        </p:txBody>
      </p:sp>
    </p:spTree>
    <p:extLst>
      <p:ext uri="{BB962C8B-B14F-4D97-AF65-F5344CB8AC3E}">
        <p14:creationId xmlns:p14="http://schemas.microsoft.com/office/powerpoint/2010/main" val="14461880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p:cNvSpPr>
            <a:spLocks noGrp="1"/>
          </p:cNvSpPr>
          <p:nvPr>
            <p:ph type="title"/>
          </p:nvPr>
        </p:nvSpPr>
        <p:spPr>
          <a:xfrm>
            <a:off x="0" y="269543"/>
            <a:ext cx="9055100" cy="404813"/>
          </a:xfrm>
        </p:spPr>
        <p:txBody>
          <a:bodyPr/>
          <a:lstStyle/>
          <a:p>
            <a:r>
              <a:rPr lang="ja-JP" altLang="en-US" sz="2000" dirty="0"/>
              <a:t>３　</a:t>
            </a:r>
            <a:r>
              <a:rPr lang="ja-JP" altLang="en-US" sz="2000" dirty="0" smtClean="0"/>
              <a:t>大阪府の耐震診断義務付け建築物の耐震診断結果の公表状況</a:t>
            </a:r>
          </a:p>
        </p:txBody>
      </p:sp>
      <p:sp>
        <p:nvSpPr>
          <p:cNvPr id="19" name="テキスト ボックス 18"/>
          <p:cNvSpPr txBox="1"/>
          <p:nvPr/>
        </p:nvSpPr>
        <p:spPr>
          <a:xfrm>
            <a:off x="114300" y="1589671"/>
            <a:ext cx="8940800" cy="369332"/>
          </a:xfrm>
          <a:prstGeom prst="rect">
            <a:avLst/>
          </a:prstGeom>
          <a:noFill/>
          <a:ln>
            <a:noFill/>
          </a:ln>
        </p:spPr>
        <p:txBody>
          <a:bodyPr wrap="square" rtlCol="0">
            <a:spAutoFit/>
          </a:bodyPr>
          <a:lstStyle/>
          <a:p>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・平成</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29</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年</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3</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月</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29</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日に公表</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Text Box 1233"/>
          <p:cNvSpPr txBox="1">
            <a:spLocks noChangeArrowheads="1"/>
          </p:cNvSpPr>
          <p:nvPr/>
        </p:nvSpPr>
        <p:spPr bwMode="auto">
          <a:xfrm>
            <a:off x="114300" y="1107918"/>
            <a:ext cx="8940800" cy="362403"/>
          </a:xfrm>
          <a:prstGeom prst="rect">
            <a:avLst/>
          </a:prstGeom>
          <a:solidFill>
            <a:schemeClr val="accent2"/>
          </a:solidFill>
          <a:ln w="9525" cap="flat" cmpd="sng" algn="ctr">
            <a:noFill/>
            <a:prstDash val="solid"/>
            <a:headEnd/>
            <a:tailEnd/>
          </a:ln>
          <a:effectLst>
            <a:outerShdw blurRad="40000" dist="23000" dir="5400000" rotWithShape="0">
              <a:srgbClr val="000000">
                <a:alpha val="35000"/>
              </a:srgbClr>
            </a:outerShdw>
          </a:effectLst>
        </p:spPr>
        <p:txBody>
          <a:bodyPr wrap="square" lIns="84579" tIns="42289" rIns="84579" bIns="42289">
            <a:spAutoFit/>
          </a:bodyPr>
          <a:lstStyle/>
          <a:p>
            <a:pPr defTabSz="823170" fontAlgn="auto">
              <a:spcBef>
                <a:spcPct val="50000"/>
              </a:spcBef>
              <a:spcAft>
                <a:spcPts val="0"/>
              </a:spcAft>
              <a:defRPr/>
            </a:pPr>
            <a:r>
              <a:rPr lang="ja-JP" altLang="en-US"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大規模建築物の公表状況</a:t>
            </a:r>
            <a:endParaRPr kumimoji="0" lang="en-US" altLang="ja-JP" b="1" kern="0" dirty="0">
              <a:solidFill>
                <a:schemeClr val="bg1"/>
              </a:solidFill>
              <a:latin typeface="HGP創英角ｺﾞｼｯｸUB" pitchFamily="50" charset="-128"/>
              <a:ea typeface="HGP創英角ｺﾞｼｯｸUB" pitchFamily="50" charset="-128"/>
            </a:endParaRPr>
          </a:p>
        </p:txBody>
      </p:sp>
      <p:graphicFrame>
        <p:nvGraphicFramePr>
          <p:cNvPr id="23" name="表 22"/>
          <p:cNvGraphicFramePr>
            <a:graphicFrameLocks noGrp="1"/>
          </p:cNvGraphicFramePr>
          <p:nvPr>
            <p:extLst>
              <p:ext uri="{D42A27DB-BD31-4B8C-83A1-F6EECF244321}">
                <p14:modId xmlns:p14="http://schemas.microsoft.com/office/powerpoint/2010/main" val="3908564618"/>
              </p:ext>
            </p:extLst>
          </p:nvPr>
        </p:nvGraphicFramePr>
        <p:xfrm>
          <a:off x="676620" y="2098703"/>
          <a:ext cx="7333560" cy="792480"/>
        </p:xfrm>
        <a:graphic>
          <a:graphicData uri="http://schemas.openxmlformats.org/drawingml/2006/table">
            <a:tbl>
              <a:tblPr firstRow="1" firstCol="1" bandRow="1">
                <a:tableStyleId>{5C22544A-7EE6-4342-B048-85BDC9FD1C3A}</a:tableStyleId>
              </a:tblPr>
              <a:tblGrid>
                <a:gridCol w="1309225">
                  <a:extLst>
                    <a:ext uri="{9D8B030D-6E8A-4147-A177-3AD203B41FA5}">
                      <a16:colId xmlns:a16="http://schemas.microsoft.com/office/drawing/2014/main" val="20000"/>
                    </a:ext>
                  </a:extLst>
                </a:gridCol>
                <a:gridCol w="1339767">
                  <a:extLst>
                    <a:ext uri="{9D8B030D-6E8A-4147-A177-3AD203B41FA5}">
                      <a16:colId xmlns:a16="http://schemas.microsoft.com/office/drawing/2014/main" val="20001"/>
                    </a:ext>
                  </a:extLst>
                </a:gridCol>
                <a:gridCol w="1748055">
                  <a:extLst>
                    <a:ext uri="{9D8B030D-6E8A-4147-A177-3AD203B41FA5}">
                      <a16:colId xmlns:a16="http://schemas.microsoft.com/office/drawing/2014/main" val="20002"/>
                    </a:ext>
                  </a:extLst>
                </a:gridCol>
                <a:gridCol w="1465170">
                  <a:extLst>
                    <a:ext uri="{9D8B030D-6E8A-4147-A177-3AD203B41FA5}">
                      <a16:colId xmlns:a16="http://schemas.microsoft.com/office/drawing/2014/main" val="20003"/>
                    </a:ext>
                  </a:extLst>
                </a:gridCol>
                <a:gridCol w="1471343">
                  <a:extLst>
                    <a:ext uri="{9D8B030D-6E8A-4147-A177-3AD203B41FA5}">
                      <a16:colId xmlns:a16="http://schemas.microsoft.com/office/drawing/2014/main" val="20004"/>
                    </a:ext>
                  </a:extLst>
                </a:gridCol>
              </a:tblGrid>
              <a:tr h="202565">
                <a:tc>
                  <a:txBody>
                    <a:bodyPr/>
                    <a:lstStyle/>
                    <a:p>
                      <a:pPr algn="ctr">
                        <a:lnSpc>
                          <a:spcPct val="100000"/>
                        </a:lnSpc>
                        <a:spcAft>
                          <a:spcPts val="0"/>
                        </a:spcAft>
                      </a:pPr>
                      <a:endParaRPr lang="ja-JP" sz="1600" b="0" kern="100" dirty="0">
                        <a:solidFill>
                          <a:schemeClr val="tx1"/>
                        </a:solidFill>
                        <a:effectLst/>
                        <a:latin typeface="Meiryo UI" panose="020B0604030504040204" pitchFamily="50" charset="-128"/>
                        <a:ea typeface="Meiryo UI" panose="020B0604030504040204" pitchFamily="50" charset="-128"/>
                        <a:cs typeface="Times New Roman"/>
                      </a:endParaRPr>
                    </a:p>
                  </a:txBody>
                  <a:tcPr marL="68580" marR="68580" marT="0" marB="0" anchor="ctr">
                    <a:solidFill>
                      <a:schemeClr val="bg1">
                        <a:lumMod val="85000"/>
                      </a:schemeClr>
                    </a:solidFill>
                  </a:tcPr>
                </a:tc>
                <a:tc>
                  <a:txBody>
                    <a:bodyPr/>
                    <a:lstStyle/>
                    <a:p>
                      <a:pPr algn="ctr">
                        <a:lnSpc>
                          <a:spcPct val="100000"/>
                        </a:lnSpc>
                        <a:spcAft>
                          <a:spcPts val="0"/>
                        </a:spcAft>
                      </a:pPr>
                      <a:r>
                        <a:rPr lang="ja-JP" altLang="en-US" sz="1600" b="0" kern="100" dirty="0" smtClean="0">
                          <a:solidFill>
                            <a:schemeClr val="tx1"/>
                          </a:solidFill>
                          <a:effectLst/>
                          <a:latin typeface="Meiryo UI" panose="020B0604030504040204" pitchFamily="50" charset="-128"/>
                          <a:ea typeface="Meiryo UI" panose="020B0604030504040204" pitchFamily="50" charset="-128"/>
                          <a:cs typeface="Times New Roman"/>
                        </a:rPr>
                        <a:t>未報告</a:t>
                      </a:r>
                      <a:endParaRPr lang="ja-JP" sz="1600" b="0" kern="100" dirty="0">
                        <a:solidFill>
                          <a:schemeClr val="tx1"/>
                        </a:solidFill>
                        <a:effectLst/>
                        <a:latin typeface="Meiryo UI" panose="020B0604030504040204" pitchFamily="50" charset="-128"/>
                        <a:ea typeface="Meiryo UI" panose="020B0604030504040204" pitchFamily="50" charset="-128"/>
                        <a:cs typeface="Times New Roman"/>
                      </a:endParaRPr>
                    </a:p>
                  </a:txBody>
                  <a:tcPr marL="68580" marR="68580" marT="0" marB="0" anchor="ctr">
                    <a:solidFill>
                      <a:schemeClr val="bg1">
                        <a:lumMod val="85000"/>
                      </a:schemeClr>
                    </a:solidFill>
                  </a:tcPr>
                </a:tc>
                <a:tc>
                  <a:txBody>
                    <a:bodyPr/>
                    <a:lstStyle/>
                    <a:p>
                      <a:pPr algn="ctr">
                        <a:lnSpc>
                          <a:spcPct val="100000"/>
                        </a:lnSpc>
                        <a:spcAft>
                          <a:spcPts val="0"/>
                        </a:spcAft>
                      </a:pPr>
                      <a:r>
                        <a:rPr lang="ja-JP" altLang="en-US" sz="1600" b="0" kern="100" dirty="0" smtClean="0">
                          <a:solidFill>
                            <a:schemeClr val="tx1"/>
                          </a:solidFill>
                          <a:effectLst/>
                          <a:latin typeface="Meiryo UI" panose="020B0604030504040204" pitchFamily="50" charset="-128"/>
                          <a:ea typeface="Meiryo UI" panose="020B0604030504040204" pitchFamily="50" charset="-128"/>
                          <a:cs typeface="Times New Roman"/>
                        </a:rPr>
                        <a:t>耐震性不足</a:t>
                      </a:r>
                      <a:endParaRPr lang="en-US" altLang="ja-JP" sz="1600" b="0" kern="100" dirty="0" smtClean="0">
                        <a:solidFill>
                          <a:schemeClr val="tx1"/>
                        </a:solidFill>
                        <a:effectLst/>
                        <a:latin typeface="Meiryo UI" panose="020B0604030504040204" pitchFamily="50" charset="-128"/>
                        <a:ea typeface="Meiryo UI" panose="020B0604030504040204" pitchFamily="50" charset="-128"/>
                        <a:cs typeface="Times New Roman"/>
                      </a:endParaRPr>
                    </a:p>
                    <a:p>
                      <a:pPr algn="ctr">
                        <a:lnSpc>
                          <a:spcPct val="100000"/>
                        </a:lnSpc>
                        <a:spcAft>
                          <a:spcPts val="0"/>
                        </a:spcAft>
                      </a:pPr>
                      <a:r>
                        <a:rPr lang="en-US" altLang="ja-JP" sz="1600" b="0" kern="100" dirty="0" smtClean="0">
                          <a:solidFill>
                            <a:schemeClr val="tx1"/>
                          </a:solidFill>
                          <a:effectLst/>
                          <a:latin typeface="Meiryo UI" panose="020B0604030504040204" pitchFamily="50" charset="-128"/>
                          <a:ea typeface="Meiryo UI" panose="020B0604030504040204" pitchFamily="50" charset="-128"/>
                          <a:cs typeface="Times New Roman"/>
                        </a:rPr>
                        <a:t>Ⅰ</a:t>
                      </a:r>
                      <a:r>
                        <a:rPr lang="ja-JP" altLang="en-US" sz="1600" b="0" kern="100" dirty="0" smtClean="0">
                          <a:solidFill>
                            <a:schemeClr val="tx1"/>
                          </a:solidFill>
                          <a:effectLst/>
                          <a:latin typeface="Meiryo UI" panose="020B0604030504040204" pitchFamily="50" charset="-128"/>
                          <a:ea typeface="Meiryo UI" panose="020B0604030504040204" pitchFamily="50" charset="-128"/>
                          <a:cs typeface="Times New Roman"/>
                        </a:rPr>
                        <a:t>・</a:t>
                      </a:r>
                      <a:r>
                        <a:rPr lang="en-US" altLang="ja-JP" sz="1600" b="0" kern="100" dirty="0" smtClean="0">
                          <a:solidFill>
                            <a:schemeClr val="tx1"/>
                          </a:solidFill>
                          <a:effectLst/>
                          <a:latin typeface="Meiryo UI" panose="020B0604030504040204" pitchFamily="50" charset="-128"/>
                          <a:ea typeface="Meiryo UI" panose="020B0604030504040204" pitchFamily="50" charset="-128"/>
                          <a:cs typeface="Times New Roman"/>
                        </a:rPr>
                        <a:t>Ⅱ</a:t>
                      </a:r>
                      <a:endParaRPr lang="ja-JP" sz="1600" b="0" kern="100" dirty="0">
                        <a:solidFill>
                          <a:schemeClr val="tx1"/>
                        </a:solidFill>
                        <a:effectLst/>
                        <a:latin typeface="Meiryo UI" panose="020B0604030504040204" pitchFamily="50" charset="-128"/>
                        <a:ea typeface="Meiryo UI" panose="020B0604030504040204" pitchFamily="50" charset="-128"/>
                        <a:cs typeface="Times New Roman"/>
                      </a:endParaRPr>
                    </a:p>
                  </a:txBody>
                  <a:tcPr marL="68580" marR="68580" marT="0" marB="0" anchor="ctr">
                    <a:solidFill>
                      <a:schemeClr val="bg1">
                        <a:lumMod val="85000"/>
                      </a:schemeClr>
                    </a:solidFill>
                  </a:tcPr>
                </a:tc>
                <a:tc>
                  <a:txBody>
                    <a:bodyPr/>
                    <a:lstStyle/>
                    <a:p>
                      <a:pPr algn="ctr">
                        <a:lnSpc>
                          <a:spcPct val="100000"/>
                        </a:lnSpc>
                        <a:spcAft>
                          <a:spcPts val="0"/>
                        </a:spcAft>
                      </a:pPr>
                      <a:r>
                        <a:rPr lang="ja-JP" altLang="en-US" sz="1600" b="0" kern="100" dirty="0" smtClean="0">
                          <a:solidFill>
                            <a:schemeClr val="tx1"/>
                          </a:solidFill>
                          <a:effectLst/>
                          <a:latin typeface="Meiryo UI" panose="020B0604030504040204" pitchFamily="50" charset="-128"/>
                          <a:ea typeface="Meiryo UI" panose="020B0604030504040204" pitchFamily="50" charset="-128"/>
                          <a:cs typeface="Times New Roman"/>
                        </a:rPr>
                        <a:t>耐震性有</a:t>
                      </a:r>
                      <a:endParaRPr lang="en-US" altLang="ja-JP" sz="1600" b="0" kern="100" dirty="0" smtClean="0">
                        <a:solidFill>
                          <a:schemeClr val="tx1"/>
                        </a:solidFill>
                        <a:effectLst/>
                        <a:latin typeface="Meiryo UI" panose="020B0604030504040204" pitchFamily="50" charset="-128"/>
                        <a:ea typeface="Meiryo UI" panose="020B0604030504040204" pitchFamily="50" charset="-128"/>
                        <a:cs typeface="Times New Roman"/>
                      </a:endParaRPr>
                    </a:p>
                    <a:p>
                      <a:pPr algn="ctr">
                        <a:lnSpc>
                          <a:spcPct val="100000"/>
                        </a:lnSpc>
                        <a:spcAft>
                          <a:spcPts val="0"/>
                        </a:spcAft>
                      </a:pPr>
                      <a:r>
                        <a:rPr lang="en-US" altLang="ja-JP" sz="1600" b="0" kern="100" dirty="0" smtClean="0">
                          <a:solidFill>
                            <a:schemeClr val="tx1"/>
                          </a:solidFill>
                          <a:effectLst/>
                          <a:latin typeface="Meiryo UI" panose="020B0604030504040204" pitchFamily="50" charset="-128"/>
                          <a:ea typeface="Meiryo UI" panose="020B0604030504040204" pitchFamily="50" charset="-128"/>
                          <a:cs typeface="Times New Roman"/>
                        </a:rPr>
                        <a:t>Ⅲ</a:t>
                      </a:r>
                      <a:endParaRPr lang="ja-JP" sz="1600" b="0" kern="100" dirty="0">
                        <a:solidFill>
                          <a:schemeClr val="tx1"/>
                        </a:solidFill>
                        <a:effectLst/>
                        <a:latin typeface="Meiryo UI" panose="020B0604030504040204" pitchFamily="50" charset="-128"/>
                        <a:ea typeface="Meiryo UI" panose="020B0604030504040204" pitchFamily="50" charset="-128"/>
                        <a:cs typeface="Times New Roman"/>
                      </a:endParaRPr>
                    </a:p>
                  </a:txBody>
                  <a:tcPr marL="68580" marR="68580" marT="0" marB="0" anchor="ctr">
                    <a:solidFill>
                      <a:schemeClr val="bg1">
                        <a:lumMod val="85000"/>
                      </a:schemeClr>
                    </a:solidFill>
                  </a:tcPr>
                </a:tc>
                <a:tc>
                  <a:txBody>
                    <a:bodyPr/>
                    <a:lstStyle/>
                    <a:p>
                      <a:pPr algn="ctr">
                        <a:lnSpc>
                          <a:spcPct val="100000"/>
                        </a:lnSpc>
                        <a:spcAft>
                          <a:spcPts val="0"/>
                        </a:spcAft>
                      </a:pPr>
                      <a:r>
                        <a:rPr lang="ja-JP" altLang="en-US" sz="1600" b="0" kern="100" dirty="0" smtClean="0">
                          <a:solidFill>
                            <a:schemeClr val="tx1"/>
                          </a:solidFill>
                          <a:effectLst/>
                          <a:latin typeface="Meiryo UI" panose="020B0604030504040204" pitchFamily="50" charset="-128"/>
                          <a:ea typeface="Meiryo UI" panose="020B0604030504040204" pitchFamily="50" charset="-128"/>
                          <a:cs typeface="+mn-cs"/>
                        </a:rPr>
                        <a:t>計</a:t>
                      </a:r>
                      <a:endParaRPr lang="ja-JP" sz="1600" b="0" kern="100" dirty="0">
                        <a:solidFill>
                          <a:schemeClr val="tx1"/>
                        </a:solidFill>
                        <a:effectLst/>
                        <a:latin typeface="Meiryo UI" panose="020B0604030504040204" pitchFamily="50" charset="-128"/>
                        <a:ea typeface="Meiryo UI" panose="020B0604030504040204" pitchFamily="50" charset="-128"/>
                        <a:cs typeface="Times New Roman"/>
                      </a:endParaRPr>
                    </a:p>
                  </a:txBody>
                  <a:tcPr marL="68580" marR="68580" marT="0" marB="0" anchor="ctr">
                    <a:solidFill>
                      <a:schemeClr val="bg1">
                        <a:lumMod val="85000"/>
                      </a:schemeClr>
                    </a:solidFill>
                  </a:tcPr>
                </a:tc>
                <a:extLst>
                  <a:ext uri="{0D108BD9-81ED-4DB2-BD59-A6C34878D82A}">
                    <a16:rowId xmlns:a16="http://schemas.microsoft.com/office/drawing/2014/main" val="10000"/>
                  </a:ext>
                </a:extLst>
              </a:tr>
              <a:tr h="242570">
                <a:tc>
                  <a:txBody>
                    <a:bodyPr/>
                    <a:lstStyle/>
                    <a:p>
                      <a:pPr algn="ctr">
                        <a:lnSpc>
                          <a:spcPts val="2400"/>
                        </a:lnSpc>
                        <a:spcAft>
                          <a:spcPts val="0"/>
                        </a:spcAft>
                      </a:pPr>
                      <a:r>
                        <a:rPr lang="ja-JP" altLang="en-US" sz="1600" b="0" kern="100" dirty="0" smtClean="0">
                          <a:solidFill>
                            <a:schemeClr val="tx1"/>
                          </a:solidFill>
                          <a:effectLst/>
                          <a:latin typeface="Meiryo UI" panose="020B0604030504040204" pitchFamily="50" charset="-128"/>
                          <a:ea typeface="Meiryo UI" panose="020B0604030504040204" pitchFamily="50" charset="-128"/>
                          <a:cs typeface="Times New Roman"/>
                        </a:rPr>
                        <a:t>計</a:t>
                      </a:r>
                      <a:endParaRPr lang="ja-JP" sz="1600" b="0" kern="100" dirty="0">
                        <a:solidFill>
                          <a:schemeClr val="tx1"/>
                        </a:solidFill>
                        <a:effectLst/>
                        <a:latin typeface="Meiryo UI" panose="020B0604030504040204" pitchFamily="50" charset="-128"/>
                        <a:ea typeface="Meiryo UI" panose="020B0604030504040204" pitchFamily="50" charset="-128"/>
                        <a:cs typeface="Times New Roman"/>
                      </a:endParaRPr>
                    </a:p>
                  </a:txBody>
                  <a:tcPr marL="68580" marR="68580" marT="0" marB="0" anchor="ctr">
                    <a:solidFill>
                      <a:schemeClr val="bg1">
                        <a:lumMod val="85000"/>
                      </a:schemeClr>
                    </a:solidFill>
                  </a:tcPr>
                </a:tc>
                <a:tc>
                  <a:txBody>
                    <a:bodyPr/>
                    <a:lstStyle/>
                    <a:p>
                      <a:pPr algn="r">
                        <a:lnSpc>
                          <a:spcPts val="2400"/>
                        </a:lnSpc>
                        <a:spcAft>
                          <a:spcPts val="0"/>
                        </a:spcAft>
                      </a:pPr>
                      <a:r>
                        <a:rPr lang="en-US" altLang="ja-JP" sz="1600" kern="100" dirty="0" smtClean="0">
                          <a:solidFill>
                            <a:schemeClr val="tx1"/>
                          </a:solidFill>
                          <a:effectLst/>
                          <a:latin typeface="Meiryo UI" panose="020B0604030504040204" pitchFamily="50" charset="-128"/>
                          <a:ea typeface="Meiryo UI" panose="020B0604030504040204" pitchFamily="50" charset="-128"/>
                          <a:cs typeface="Times New Roman"/>
                        </a:rPr>
                        <a:t>8</a:t>
                      </a:r>
                      <a:endParaRPr lang="ja-JP" sz="1600" kern="100" dirty="0">
                        <a:solidFill>
                          <a:schemeClr val="tx1"/>
                        </a:solidFill>
                        <a:effectLst/>
                        <a:latin typeface="Meiryo UI" panose="020B0604030504040204" pitchFamily="50" charset="-128"/>
                        <a:ea typeface="Meiryo UI" panose="020B0604030504040204" pitchFamily="50" charset="-128"/>
                        <a:cs typeface="Times New Roman"/>
                      </a:endParaRPr>
                    </a:p>
                  </a:txBody>
                  <a:tcPr marL="68580" marR="108000" marT="0" marB="0" anchor="ctr"/>
                </a:tc>
                <a:tc>
                  <a:txBody>
                    <a:bodyPr/>
                    <a:lstStyle/>
                    <a:p>
                      <a:pPr algn="r">
                        <a:lnSpc>
                          <a:spcPts val="2400"/>
                        </a:lnSpc>
                        <a:spcAft>
                          <a:spcPts val="0"/>
                        </a:spcAft>
                      </a:pPr>
                      <a:r>
                        <a:rPr lang="en-US" altLang="ja-JP" sz="1600" kern="100" dirty="0" smtClean="0">
                          <a:solidFill>
                            <a:schemeClr val="tx1"/>
                          </a:solidFill>
                          <a:effectLst/>
                          <a:latin typeface="Meiryo UI" panose="020B0604030504040204" pitchFamily="50" charset="-128"/>
                          <a:ea typeface="Meiryo UI" panose="020B0604030504040204" pitchFamily="50" charset="-128"/>
                          <a:cs typeface="Times New Roman"/>
                        </a:rPr>
                        <a:t>125</a:t>
                      </a:r>
                      <a:endParaRPr lang="ja-JP" sz="1600" kern="100" dirty="0">
                        <a:solidFill>
                          <a:schemeClr val="tx1"/>
                        </a:solidFill>
                        <a:effectLst/>
                        <a:latin typeface="Meiryo UI" panose="020B0604030504040204" pitchFamily="50" charset="-128"/>
                        <a:ea typeface="Meiryo UI" panose="020B0604030504040204" pitchFamily="50" charset="-128"/>
                        <a:cs typeface="Times New Roman"/>
                      </a:endParaRPr>
                    </a:p>
                  </a:txBody>
                  <a:tcPr marL="68580" marR="108000" marT="0" marB="0" anchor="ctr"/>
                </a:tc>
                <a:tc>
                  <a:txBody>
                    <a:bodyPr/>
                    <a:lstStyle/>
                    <a:p>
                      <a:pPr algn="r">
                        <a:lnSpc>
                          <a:spcPts val="2400"/>
                        </a:lnSpc>
                        <a:spcAft>
                          <a:spcPts val="0"/>
                        </a:spcAft>
                      </a:pPr>
                      <a:r>
                        <a:rPr lang="en-US" altLang="ja-JP" sz="1600" kern="100" dirty="0" smtClean="0">
                          <a:solidFill>
                            <a:schemeClr val="tx1"/>
                          </a:solidFill>
                          <a:effectLst/>
                          <a:latin typeface="Meiryo UI" panose="020B0604030504040204" pitchFamily="50" charset="-128"/>
                          <a:ea typeface="Meiryo UI" panose="020B0604030504040204" pitchFamily="50" charset="-128"/>
                          <a:cs typeface="Times New Roman"/>
                        </a:rPr>
                        <a:t>707</a:t>
                      </a:r>
                      <a:endParaRPr lang="ja-JP" sz="1600" kern="100" dirty="0">
                        <a:solidFill>
                          <a:schemeClr val="tx1"/>
                        </a:solidFill>
                        <a:effectLst/>
                        <a:latin typeface="Meiryo UI" panose="020B0604030504040204" pitchFamily="50" charset="-128"/>
                        <a:ea typeface="Meiryo UI" panose="020B0604030504040204" pitchFamily="50" charset="-128"/>
                        <a:cs typeface="Times New Roman"/>
                      </a:endParaRPr>
                    </a:p>
                  </a:txBody>
                  <a:tcPr marL="68580" marR="108000" marT="0" marB="0" anchor="ctr"/>
                </a:tc>
                <a:tc>
                  <a:txBody>
                    <a:bodyPr/>
                    <a:lstStyle/>
                    <a:p>
                      <a:pPr algn="r">
                        <a:lnSpc>
                          <a:spcPts val="2400"/>
                        </a:lnSpc>
                        <a:spcAft>
                          <a:spcPts val="0"/>
                        </a:spcAft>
                      </a:pPr>
                      <a:r>
                        <a:rPr lang="en-US" altLang="ja-JP" sz="1600" kern="100" dirty="0" smtClean="0">
                          <a:solidFill>
                            <a:schemeClr val="tx1"/>
                          </a:solidFill>
                          <a:effectLst/>
                          <a:latin typeface="Meiryo UI" panose="020B0604030504040204" pitchFamily="50" charset="-128"/>
                          <a:ea typeface="Meiryo UI" panose="020B0604030504040204" pitchFamily="50" charset="-128"/>
                          <a:cs typeface="Times New Roman"/>
                        </a:rPr>
                        <a:t>840</a:t>
                      </a:r>
                      <a:endParaRPr lang="ja-JP" sz="1600" kern="100" dirty="0">
                        <a:solidFill>
                          <a:schemeClr val="tx1"/>
                        </a:solidFill>
                        <a:effectLst/>
                        <a:latin typeface="Meiryo UI" panose="020B0604030504040204" pitchFamily="50" charset="-128"/>
                        <a:ea typeface="Meiryo UI" panose="020B0604030504040204" pitchFamily="50" charset="-128"/>
                        <a:cs typeface="Times New Roman"/>
                      </a:endParaRPr>
                    </a:p>
                  </a:txBody>
                  <a:tcPr marL="68580" marR="108000" marT="0" marB="0" anchor="ctr"/>
                </a:tc>
                <a:extLst>
                  <a:ext uri="{0D108BD9-81ED-4DB2-BD59-A6C34878D82A}">
                    <a16:rowId xmlns:a16="http://schemas.microsoft.com/office/drawing/2014/main" val="10001"/>
                  </a:ext>
                </a:extLst>
              </a:tr>
            </a:tbl>
          </a:graphicData>
        </a:graphic>
      </p:graphicFrame>
      <p:sp>
        <p:nvSpPr>
          <p:cNvPr id="24" name="Text Box 1233"/>
          <p:cNvSpPr txBox="1">
            <a:spLocks noChangeArrowheads="1"/>
          </p:cNvSpPr>
          <p:nvPr/>
        </p:nvSpPr>
        <p:spPr bwMode="auto">
          <a:xfrm>
            <a:off x="114300" y="3584993"/>
            <a:ext cx="8940800" cy="362403"/>
          </a:xfrm>
          <a:prstGeom prst="rect">
            <a:avLst/>
          </a:prstGeom>
          <a:solidFill>
            <a:schemeClr val="accent2"/>
          </a:solidFill>
          <a:ln w="9525" cap="flat" cmpd="sng" algn="ctr">
            <a:noFill/>
            <a:prstDash val="solid"/>
            <a:headEnd/>
            <a:tailEnd/>
          </a:ln>
          <a:effectLst>
            <a:outerShdw blurRad="40000" dist="23000" dir="5400000" rotWithShape="0">
              <a:srgbClr val="000000">
                <a:alpha val="35000"/>
              </a:srgbClr>
            </a:outerShdw>
          </a:effectLst>
        </p:spPr>
        <p:txBody>
          <a:bodyPr wrap="square" lIns="84579" tIns="42289" rIns="84579" bIns="42289">
            <a:spAutoFit/>
          </a:bodyPr>
          <a:lstStyle/>
          <a:p>
            <a:pPr defTabSz="823170" fontAlgn="auto">
              <a:spcBef>
                <a:spcPct val="50000"/>
              </a:spcBef>
              <a:spcAft>
                <a:spcPts val="0"/>
              </a:spcAft>
              <a:defRPr/>
            </a:pPr>
            <a:r>
              <a:rPr lang="ja-JP" altLang="en-US"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広域沿道建築物の公表状況</a:t>
            </a:r>
            <a:endParaRPr kumimoji="0" lang="en-US" altLang="ja-JP" b="1" kern="0" dirty="0">
              <a:solidFill>
                <a:schemeClr val="bg1"/>
              </a:solidFill>
              <a:latin typeface="HGP創英角ｺﾞｼｯｸUB" pitchFamily="50" charset="-128"/>
              <a:ea typeface="HGP創英角ｺﾞｼｯｸUB" pitchFamily="50" charset="-128"/>
            </a:endParaRPr>
          </a:p>
        </p:txBody>
      </p:sp>
      <p:graphicFrame>
        <p:nvGraphicFramePr>
          <p:cNvPr id="25" name="表 24"/>
          <p:cNvGraphicFramePr>
            <a:graphicFrameLocks noGrp="1"/>
          </p:cNvGraphicFramePr>
          <p:nvPr>
            <p:extLst>
              <p:ext uri="{D42A27DB-BD31-4B8C-83A1-F6EECF244321}">
                <p14:modId xmlns:p14="http://schemas.microsoft.com/office/powerpoint/2010/main" val="4117552200"/>
              </p:ext>
            </p:extLst>
          </p:nvPr>
        </p:nvGraphicFramePr>
        <p:xfrm>
          <a:off x="536920" y="4543546"/>
          <a:ext cx="7333560" cy="792480"/>
        </p:xfrm>
        <a:graphic>
          <a:graphicData uri="http://schemas.openxmlformats.org/drawingml/2006/table">
            <a:tbl>
              <a:tblPr firstRow="1" firstCol="1" bandRow="1">
                <a:tableStyleId>{5C22544A-7EE6-4342-B048-85BDC9FD1C3A}</a:tableStyleId>
              </a:tblPr>
              <a:tblGrid>
                <a:gridCol w="1309225">
                  <a:extLst>
                    <a:ext uri="{9D8B030D-6E8A-4147-A177-3AD203B41FA5}">
                      <a16:colId xmlns:a16="http://schemas.microsoft.com/office/drawing/2014/main" val="20000"/>
                    </a:ext>
                  </a:extLst>
                </a:gridCol>
                <a:gridCol w="1339767">
                  <a:extLst>
                    <a:ext uri="{9D8B030D-6E8A-4147-A177-3AD203B41FA5}">
                      <a16:colId xmlns:a16="http://schemas.microsoft.com/office/drawing/2014/main" val="20001"/>
                    </a:ext>
                  </a:extLst>
                </a:gridCol>
                <a:gridCol w="1748055">
                  <a:extLst>
                    <a:ext uri="{9D8B030D-6E8A-4147-A177-3AD203B41FA5}">
                      <a16:colId xmlns:a16="http://schemas.microsoft.com/office/drawing/2014/main" val="20002"/>
                    </a:ext>
                  </a:extLst>
                </a:gridCol>
                <a:gridCol w="1465170">
                  <a:extLst>
                    <a:ext uri="{9D8B030D-6E8A-4147-A177-3AD203B41FA5}">
                      <a16:colId xmlns:a16="http://schemas.microsoft.com/office/drawing/2014/main" val="20003"/>
                    </a:ext>
                  </a:extLst>
                </a:gridCol>
                <a:gridCol w="1471343">
                  <a:extLst>
                    <a:ext uri="{9D8B030D-6E8A-4147-A177-3AD203B41FA5}">
                      <a16:colId xmlns:a16="http://schemas.microsoft.com/office/drawing/2014/main" val="20004"/>
                    </a:ext>
                  </a:extLst>
                </a:gridCol>
              </a:tblGrid>
              <a:tr h="202565">
                <a:tc>
                  <a:txBody>
                    <a:bodyPr/>
                    <a:lstStyle/>
                    <a:p>
                      <a:pPr algn="ctr">
                        <a:lnSpc>
                          <a:spcPct val="100000"/>
                        </a:lnSpc>
                        <a:spcAft>
                          <a:spcPts val="0"/>
                        </a:spcAft>
                      </a:pPr>
                      <a:endParaRPr lang="ja-JP" sz="1600" b="0" kern="100" dirty="0">
                        <a:solidFill>
                          <a:schemeClr val="tx1"/>
                        </a:solidFill>
                        <a:effectLst/>
                        <a:latin typeface="Meiryo UI" panose="020B0604030504040204" pitchFamily="50" charset="-128"/>
                        <a:ea typeface="Meiryo UI" panose="020B0604030504040204" pitchFamily="50" charset="-128"/>
                        <a:cs typeface="Times New Roman"/>
                      </a:endParaRPr>
                    </a:p>
                  </a:txBody>
                  <a:tcPr marL="68580" marR="68580" marT="0" marB="0" anchor="ctr">
                    <a:solidFill>
                      <a:schemeClr val="bg1">
                        <a:lumMod val="85000"/>
                      </a:schemeClr>
                    </a:solidFill>
                  </a:tcPr>
                </a:tc>
                <a:tc>
                  <a:txBody>
                    <a:bodyPr/>
                    <a:lstStyle/>
                    <a:p>
                      <a:pPr algn="ctr">
                        <a:lnSpc>
                          <a:spcPct val="100000"/>
                        </a:lnSpc>
                        <a:spcAft>
                          <a:spcPts val="0"/>
                        </a:spcAft>
                      </a:pPr>
                      <a:r>
                        <a:rPr lang="ja-JP" altLang="en-US" sz="1600" b="0" kern="100" dirty="0" smtClean="0">
                          <a:solidFill>
                            <a:schemeClr val="tx1"/>
                          </a:solidFill>
                          <a:effectLst/>
                          <a:latin typeface="Meiryo UI" panose="020B0604030504040204" pitchFamily="50" charset="-128"/>
                          <a:ea typeface="Meiryo UI" panose="020B0604030504040204" pitchFamily="50" charset="-128"/>
                          <a:cs typeface="Times New Roman"/>
                        </a:rPr>
                        <a:t>未報告</a:t>
                      </a:r>
                      <a:endParaRPr lang="ja-JP" sz="1600" b="0" kern="100" dirty="0">
                        <a:solidFill>
                          <a:schemeClr val="tx1"/>
                        </a:solidFill>
                        <a:effectLst/>
                        <a:latin typeface="Meiryo UI" panose="020B0604030504040204" pitchFamily="50" charset="-128"/>
                        <a:ea typeface="Meiryo UI" panose="020B0604030504040204" pitchFamily="50" charset="-128"/>
                        <a:cs typeface="Times New Roman"/>
                      </a:endParaRPr>
                    </a:p>
                  </a:txBody>
                  <a:tcPr marL="68580" marR="68580" marT="0" marB="0" anchor="ctr">
                    <a:solidFill>
                      <a:schemeClr val="bg1">
                        <a:lumMod val="85000"/>
                      </a:schemeClr>
                    </a:solidFill>
                  </a:tcPr>
                </a:tc>
                <a:tc>
                  <a:txBody>
                    <a:bodyPr/>
                    <a:lstStyle/>
                    <a:p>
                      <a:pPr algn="ctr">
                        <a:lnSpc>
                          <a:spcPct val="100000"/>
                        </a:lnSpc>
                        <a:spcAft>
                          <a:spcPts val="0"/>
                        </a:spcAft>
                      </a:pPr>
                      <a:r>
                        <a:rPr lang="ja-JP" altLang="en-US" sz="1600" b="0" kern="100" dirty="0" smtClean="0">
                          <a:solidFill>
                            <a:schemeClr val="tx1"/>
                          </a:solidFill>
                          <a:effectLst/>
                          <a:latin typeface="Meiryo UI" panose="020B0604030504040204" pitchFamily="50" charset="-128"/>
                          <a:ea typeface="Meiryo UI" panose="020B0604030504040204" pitchFamily="50" charset="-128"/>
                          <a:cs typeface="Times New Roman"/>
                        </a:rPr>
                        <a:t>耐震性不足</a:t>
                      </a:r>
                      <a:endParaRPr lang="en-US" altLang="ja-JP" sz="1600" b="0" kern="100" dirty="0" smtClean="0">
                        <a:solidFill>
                          <a:schemeClr val="tx1"/>
                        </a:solidFill>
                        <a:effectLst/>
                        <a:latin typeface="Meiryo UI" panose="020B0604030504040204" pitchFamily="50" charset="-128"/>
                        <a:ea typeface="Meiryo UI" panose="020B0604030504040204" pitchFamily="50" charset="-128"/>
                        <a:cs typeface="Times New Roman"/>
                      </a:endParaRPr>
                    </a:p>
                    <a:p>
                      <a:pPr algn="ctr">
                        <a:lnSpc>
                          <a:spcPct val="100000"/>
                        </a:lnSpc>
                        <a:spcAft>
                          <a:spcPts val="0"/>
                        </a:spcAft>
                      </a:pPr>
                      <a:r>
                        <a:rPr lang="en-US" altLang="ja-JP" sz="1600" b="0" kern="100" dirty="0" smtClean="0">
                          <a:solidFill>
                            <a:schemeClr val="tx1"/>
                          </a:solidFill>
                          <a:effectLst/>
                          <a:latin typeface="Meiryo UI" panose="020B0604030504040204" pitchFamily="50" charset="-128"/>
                          <a:ea typeface="Meiryo UI" panose="020B0604030504040204" pitchFamily="50" charset="-128"/>
                          <a:cs typeface="Times New Roman"/>
                        </a:rPr>
                        <a:t>Ⅰ</a:t>
                      </a:r>
                      <a:r>
                        <a:rPr lang="ja-JP" altLang="en-US" sz="1600" b="0" kern="100" dirty="0" smtClean="0">
                          <a:solidFill>
                            <a:schemeClr val="tx1"/>
                          </a:solidFill>
                          <a:effectLst/>
                          <a:latin typeface="Meiryo UI" panose="020B0604030504040204" pitchFamily="50" charset="-128"/>
                          <a:ea typeface="Meiryo UI" panose="020B0604030504040204" pitchFamily="50" charset="-128"/>
                          <a:cs typeface="Times New Roman"/>
                        </a:rPr>
                        <a:t>・</a:t>
                      </a:r>
                      <a:r>
                        <a:rPr lang="en-US" altLang="ja-JP" sz="1600" b="0" kern="100" dirty="0" smtClean="0">
                          <a:solidFill>
                            <a:schemeClr val="tx1"/>
                          </a:solidFill>
                          <a:effectLst/>
                          <a:latin typeface="Meiryo UI" panose="020B0604030504040204" pitchFamily="50" charset="-128"/>
                          <a:ea typeface="Meiryo UI" panose="020B0604030504040204" pitchFamily="50" charset="-128"/>
                          <a:cs typeface="Times New Roman"/>
                        </a:rPr>
                        <a:t>Ⅱ</a:t>
                      </a:r>
                      <a:endParaRPr lang="ja-JP" sz="1600" b="0" kern="100" dirty="0">
                        <a:solidFill>
                          <a:schemeClr val="tx1"/>
                        </a:solidFill>
                        <a:effectLst/>
                        <a:latin typeface="Meiryo UI" panose="020B0604030504040204" pitchFamily="50" charset="-128"/>
                        <a:ea typeface="Meiryo UI" panose="020B0604030504040204" pitchFamily="50" charset="-128"/>
                        <a:cs typeface="Times New Roman"/>
                      </a:endParaRPr>
                    </a:p>
                  </a:txBody>
                  <a:tcPr marL="68580" marR="68580" marT="0" marB="0" anchor="ctr">
                    <a:solidFill>
                      <a:schemeClr val="bg1">
                        <a:lumMod val="85000"/>
                      </a:schemeClr>
                    </a:solidFill>
                  </a:tcPr>
                </a:tc>
                <a:tc>
                  <a:txBody>
                    <a:bodyPr/>
                    <a:lstStyle/>
                    <a:p>
                      <a:pPr algn="ctr">
                        <a:lnSpc>
                          <a:spcPct val="100000"/>
                        </a:lnSpc>
                        <a:spcAft>
                          <a:spcPts val="0"/>
                        </a:spcAft>
                      </a:pPr>
                      <a:r>
                        <a:rPr lang="ja-JP" altLang="en-US" sz="1600" b="0" kern="100" dirty="0" smtClean="0">
                          <a:solidFill>
                            <a:schemeClr val="tx1"/>
                          </a:solidFill>
                          <a:effectLst/>
                          <a:latin typeface="Meiryo UI" panose="020B0604030504040204" pitchFamily="50" charset="-128"/>
                          <a:ea typeface="Meiryo UI" panose="020B0604030504040204" pitchFamily="50" charset="-128"/>
                          <a:cs typeface="Times New Roman"/>
                        </a:rPr>
                        <a:t>耐震性有</a:t>
                      </a:r>
                      <a:endParaRPr lang="en-US" altLang="ja-JP" sz="1600" b="0" kern="100" dirty="0" smtClean="0">
                        <a:solidFill>
                          <a:schemeClr val="tx1"/>
                        </a:solidFill>
                        <a:effectLst/>
                        <a:latin typeface="Meiryo UI" panose="020B0604030504040204" pitchFamily="50" charset="-128"/>
                        <a:ea typeface="Meiryo UI" panose="020B0604030504040204" pitchFamily="50" charset="-128"/>
                        <a:cs typeface="Times New Roman"/>
                      </a:endParaRPr>
                    </a:p>
                    <a:p>
                      <a:pPr algn="ctr">
                        <a:lnSpc>
                          <a:spcPct val="100000"/>
                        </a:lnSpc>
                        <a:spcAft>
                          <a:spcPts val="0"/>
                        </a:spcAft>
                      </a:pPr>
                      <a:r>
                        <a:rPr lang="en-US" altLang="ja-JP" sz="1600" b="0" kern="100" dirty="0" smtClean="0">
                          <a:solidFill>
                            <a:schemeClr val="tx1"/>
                          </a:solidFill>
                          <a:effectLst/>
                          <a:latin typeface="Meiryo UI" panose="020B0604030504040204" pitchFamily="50" charset="-128"/>
                          <a:ea typeface="Meiryo UI" panose="020B0604030504040204" pitchFamily="50" charset="-128"/>
                          <a:cs typeface="Times New Roman"/>
                        </a:rPr>
                        <a:t>Ⅲ</a:t>
                      </a:r>
                      <a:endParaRPr lang="ja-JP" sz="1600" b="0" kern="100" dirty="0">
                        <a:solidFill>
                          <a:schemeClr val="tx1"/>
                        </a:solidFill>
                        <a:effectLst/>
                        <a:latin typeface="Meiryo UI" panose="020B0604030504040204" pitchFamily="50" charset="-128"/>
                        <a:ea typeface="Meiryo UI" panose="020B0604030504040204" pitchFamily="50" charset="-128"/>
                        <a:cs typeface="Times New Roman"/>
                      </a:endParaRPr>
                    </a:p>
                  </a:txBody>
                  <a:tcPr marL="68580" marR="68580" marT="0" marB="0" anchor="ctr">
                    <a:solidFill>
                      <a:schemeClr val="bg1">
                        <a:lumMod val="85000"/>
                      </a:schemeClr>
                    </a:solidFill>
                  </a:tcPr>
                </a:tc>
                <a:tc>
                  <a:txBody>
                    <a:bodyPr/>
                    <a:lstStyle/>
                    <a:p>
                      <a:pPr algn="ctr">
                        <a:lnSpc>
                          <a:spcPct val="100000"/>
                        </a:lnSpc>
                        <a:spcAft>
                          <a:spcPts val="0"/>
                        </a:spcAft>
                      </a:pPr>
                      <a:r>
                        <a:rPr lang="ja-JP" altLang="en-US" sz="1600" b="0" kern="100" dirty="0" smtClean="0">
                          <a:solidFill>
                            <a:schemeClr val="tx1"/>
                          </a:solidFill>
                          <a:effectLst/>
                          <a:latin typeface="Meiryo UI" panose="020B0604030504040204" pitchFamily="50" charset="-128"/>
                          <a:ea typeface="Meiryo UI" panose="020B0604030504040204" pitchFamily="50" charset="-128"/>
                          <a:cs typeface="+mn-cs"/>
                        </a:rPr>
                        <a:t>計</a:t>
                      </a:r>
                      <a:endParaRPr lang="ja-JP" sz="1600" b="0" kern="100" dirty="0">
                        <a:solidFill>
                          <a:schemeClr val="tx1"/>
                        </a:solidFill>
                        <a:effectLst/>
                        <a:latin typeface="Meiryo UI" panose="020B0604030504040204" pitchFamily="50" charset="-128"/>
                        <a:ea typeface="Meiryo UI" panose="020B0604030504040204" pitchFamily="50" charset="-128"/>
                        <a:cs typeface="Times New Roman"/>
                      </a:endParaRPr>
                    </a:p>
                  </a:txBody>
                  <a:tcPr marL="68580" marR="68580" marT="0" marB="0" anchor="ctr">
                    <a:solidFill>
                      <a:schemeClr val="bg1">
                        <a:lumMod val="85000"/>
                      </a:schemeClr>
                    </a:solidFill>
                  </a:tcPr>
                </a:tc>
                <a:extLst>
                  <a:ext uri="{0D108BD9-81ED-4DB2-BD59-A6C34878D82A}">
                    <a16:rowId xmlns:a16="http://schemas.microsoft.com/office/drawing/2014/main" val="10000"/>
                  </a:ext>
                </a:extLst>
              </a:tr>
              <a:tr h="242570">
                <a:tc>
                  <a:txBody>
                    <a:bodyPr/>
                    <a:lstStyle/>
                    <a:p>
                      <a:pPr algn="ctr">
                        <a:lnSpc>
                          <a:spcPts val="2400"/>
                        </a:lnSpc>
                        <a:spcAft>
                          <a:spcPts val="0"/>
                        </a:spcAft>
                      </a:pPr>
                      <a:r>
                        <a:rPr lang="ja-JP" altLang="en-US" sz="1600" b="0" kern="100" dirty="0" smtClean="0">
                          <a:solidFill>
                            <a:schemeClr val="tx1"/>
                          </a:solidFill>
                          <a:effectLst/>
                          <a:latin typeface="Meiryo UI" panose="020B0604030504040204" pitchFamily="50" charset="-128"/>
                          <a:ea typeface="Meiryo UI" panose="020B0604030504040204" pitchFamily="50" charset="-128"/>
                          <a:cs typeface="Times New Roman"/>
                        </a:rPr>
                        <a:t>計</a:t>
                      </a:r>
                      <a:endParaRPr lang="ja-JP" sz="1600" b="0" kern="100" dirty="0">
                        <a:solidFill>
                          <a:schemeClr val="tx1"/>
                        </a:solidFill>
                        <a:effectLst/>
                        <a:latin typeface="Meiryo UI" panose="020B0604030504040204" pitchFamily="50" charset="-128"/>
                        <a:ea typeface="Meiryo UI" panose="020B0604030504040204" pitchFamily="50" charset="-128"/>
                        <a:cs typeface="Times New Roman"/>
                      </a:endParaRPr>
                    </a:p>
                  </a:txBody>
                  <a:tcPr marL="68580" marR="68580" marT="0" marB="0" anchor="ctr">
                    <a:solidFill>
                      <a:schemeClr val="bg1">
                        <a:lumMod val="85000"/>
                      </a:schemeClr>
                    </a:solidFill>
                  </a:tcPr>
                </a:tc>
                <a:tc>
                  <a:txBody>
                    <a:bodyPr/>
                    <a:lstStyle/>
                    <a:p>
                      <a:pPr algn="r">
                        <a:lnSpc>
                          <a:spcPts val="2400"/>
                        </a:lnSpc>
                        <a:spcAft>
                          <a:spcPts val="0"/>
                        </a:spcAft>
                      </a:pPr>
                      <a:r>
                        <a:rPr lang="en-US" altLang="ja-JP" sz="1600" kern="100" dirty="0" smtClean="0">
                          <a:solidFill>
                            <a:schemeClr val="tx1"/>
                          </a:solidFill>
                          <a:effectLst/>
                          <a:latin typeface="Meiryo UI" panose="020B0604030504040204" pitchFamily="50" charset="-128"/>
                          <a:ea typeface="Meiryo UI" panose="020B0604030504040204" pitchFamily="50" charset="-128"/>
                          <a:cs typeface="Times New Roman"/>
                        </a:rPr>
                        <a:t>15</a:t>
                      </a:r>
                      <a:endParaRPr lang="ja-JP" sz="1600" kern="100" dirty="0">
                        <a:solidFill>
                          <a:schemeClr val="tx1"/>
                        </a:solidFill>
                        <a:effectLst/>
                        <a:latin typeface="Meiryo UI" panose="020B0604030504040204" pitchFamily="50" charset="-128"/>
                        <a:ea typeface="Meiryo UI" panose="020B0604030504040204" pitchFamily="50" charset="-128"/>
                        <a:cs typeface="Times New Roman"/>
                      </a:endParaRPr>
                    </a:p>
                  </a:txBody>
                  <a:tcPr marL="68580" marR="108000" marT="0" marB="0" anchor="ctr"/>
                </a:tc>
                <a:tc>
                  <a:txBody>
                    <a:bodyPr/>
                    <a:lstStyle/>
                    <a:p>
                      <a:pPr algn="r">
                        <a:lnSpc>
                          <a:spcPts val="2400"/>
                        </a:lnSpc>
                        <a:spcAft>
                          <a:spcPts val="0"/>
                        </a:spcAft>
                      </a:pPr>
                      <a:r>
                        <a:rPr lang="en-US" altLang="ja-JP" sz="1600" kern="100" dirty="0" smtClean="0">
                          <a:solidFill>
                            <a:schemeClr val="tx1"/>
                          </a:solidFill>
                          <a:effectLst/>
                          <a:latin typeface="Meiryo UI" panose="020B0604030504040204" pitchFamily="50" charset="-128"/>
                          <a:ea typeface="Meiryo UI" panose="020B0604030504040204" pitchFamily="50" charset="-128"/>
                          <a:cs typeface="Times New Roman"/>
                        </a:rPr>
                        <a:t>104</a:t>
                      </a:r>
                      <a:endParaRPr lang="ja-JP" sz="1600" kern="100" dirty="0">
                        <a:solidFill>
                          <a:schemeClr val="tx1"/>
                        </a:solidFill>
                        <a:effectLst/>
                        <a:latin typeface="Meiryo UI" panose="020B0604030504040204" pitchFamily="50" charset="-128"/>
                        <a:ea typeface="Meiryo UI" panose="020B0604030504040204" pitchFamily="50" charset="-128"/>
                        <a:cs typeface="Times New Roman"/>
                      </a:endParaRPr>
                    </a:p>
                  </a:txBody>
                  <a:tcPr marL="68580" marR="108000" marT="0" marB="0" anchor="ctr"/>
                </a:tc>
                <a:tc>
                  <a:txBody>
                    <a:bodyPr/>
                    <a:lstStyle/>
                    <a:p>
                      <a:pPr algn="r">
                        <a:lnSpc>
                          <a:spcPts val="2400"/>
                        </a:lnSpc>
                        <a:spcAft>
                          <a:spcPts val="0"/>
                        </a:spcAft>
                      </a:pPr>
                      <a:r>
                        <a:rPr lang="en-US" altLang="ja-JP" sz="1600" kern="100" dirty="0" smtClean="0">
                          <a:solidFill>
                            <a:schemeClr val="tx1"/>
                          </a:solidFill>
                          <a:effectLst/>
                          <a:latin typeface="Meiryo UI" panose="020B0604030504040204" pitchFamily="50" charset="-128"/>
                          <a:ea typeface="Meiryo UI" panose="020B0604030504040204" pitchFamily="50" charset="-128"/>
                          <a:cs typeface="Times New Roman"/>
                        </a:rPr>
                        <a:t>34</a:t>
                      </a:r>
                      <a:endParaRPr lang="ja-JP" sz="1600" kern="100" dirty="0">
                        <a:solidFill>
                          <a:schemeClr val="tx1"/>
                        </a:solidFill>
                        <a:effectLst/>
                        <a:latin typeface="Meiryo UI" panose="020B0604030504040204" pitchFamily="50" charset="-128"/>
                        <a:ea typeface="Meiryo UI" panose="020B0604030504040204" pitchFamily="50" charset="-128"/>
                        <a:cs typeface="Times New Roman"/>
                      </a:endParaRPr>
                    </a:p>
                  </a:txBody>
                  <a:tcPr marL="68580" marR="108000" marT="0" marB="0" anchor="ctr"/>
                </a:tc>
                <a:tc>
                  <a:txBody>
                    <a:bodyPr/>
                    <a:lstStyle/>
                    <a:p>
                      <a:pPr algn="r">
                        <a:lnSpc>
                          <a:spcPts val="2400"/>
                        </a:lnSpc>
                        <a:spcAft>
                          <a:spcPts val="0"/>
                        </a:spcAft>
                      </a:pPr>
                      <a:r>
                        <a:rPr lang="en-US" altLang="ja-JP" sz="1600" kern="100" dirty="0" smtClean="0">
                          <a:solidFill>
                            <a:schemeClr val="tx1"/>
                          </a:solidFill>
                          <a:effectLst/>
                          <a:latin typeface="Meiryo UI" panose="020B0604030504040204" pitchFamily="50" charset="-128"/>
                          <a:ea typeface="Meiryo UI" panose="020B0604030504040204" pitchFamily="50" charset="-128"/>
                          <a:cs typeface="Times New Roman"/>
                        </a:rPr>
                        <a:t>153</a:t>
                      </a:r>
                      <a:endParaRPr lang="ja-JP" sz="1600" kern="100" dirty="0">
                        <a:solidFill>
                          <a:schemeClr val="tx1"/>
                        </a:solidFill>
                        <a:effectLst/>
                        <a:latin typeface="Meiryo UI" panose="020B0604030504040204" pitchFamily="50" charset="-128"/>
                        <a:ea typeface="Meiryo UI" panose="020B0604030504040204" pitchFamily="50" charset="-128"/>
                        <a:cs typeface="Times New Roman"/>
                      </a:endParaRPr>
                    </a:p>
                  </a:txBody>
                  <a:tcPr marL="68580" marR="108000" marT="0" marB="0" anchor="ctr"/>
                </a:tc>
                <a:extLst>
                  <a:ext uri="{0D108BD9-81ED-4DB2-BD59-A6C34878D82A}">
                    <a16:rowId xmlns:a16="http://schemas.microsoft.com/office/drawing/2014/main" val="10001"/>
                  </a:ext>
                </a:extLst>
              </a:tr>
            </a:tbl>
          </a:graphicData>
        </a:graphic>
      </p:graphicFrame>
      <p:sp>
        <p:nvSpPr>
          <p:cNvPr id="26" name="テキスト ボックス 25"/>
          <p:cNvSpPr txBox="1"/>
          <p:nvPr/>
        </p:nvSpPr>
        <p:spPr>
          <a:xfrm>
            <a:off x="114300" y="4018218"/>
            <a:ext cx="8940800" cy="369332"/>
          </a:xfrm>
          <a:prstGeom prst="rect">
            <a:avLst/>
          </a:prstGeom>
          <a:noFill/>
          <a:ln>
            <a:noFill/>
          </a:ln>
        </p:spPr>
        <p:txBody>
          <a:bodyPr wrap="square" rtlCol="0">
            <a:spAutoFit/>
          </a:bodyPr>
          <a:lstStyle/>
          <a:p>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・平成</a:t>
            </a:r>
            <a:r>
              <a:rPr lang="en-US" altLang="ja-JP" dirty="0">
                <a:latin typeface="Meiryo UI" panose="020B0604030504040204" pitchFamily="50" charset="-128"/>
                <a:ea typeface="Meiryo UI" panose="020B0604030504040204" pitchFamily="50" charset="-128"/>
                <a:cs typeface="Meiryo UI" panose="020B0604030504040204" pitchFamily="50" charset="-128"/>
              </a:rPr>
              <a:t>30</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年</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3</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月</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28</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日に公表（大阪市を除く、大阪市域も今後公表予定）</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テキスト ボックス 8"/>
          <p:cNvSpPr txBox="1"/>
          <p:nvPr/>
        </p:nvSpPr>
        <p:spPr>
          <a:xfrm>
            <a:off x="8796479" y="6515964"/>
            <a:ext cx="383438" cy="307777"/>
          </a:xfrm>
          <a:prstGeom prst="rect">
            <a:avLst/>
          </a:prstGeom>
          <a:noFill/>
        </p:spPr>
        <p:txBody>
          <a:bodyPr wrap="none" rtlCol="0">
            <a:spAutoFit/>
          </a:bodyPr>
          <a:lstStyle/>
          <a:p>
            <a:r>
              <a:rPr kumimoji="1" lang="en-US" altLang="ja-JP" sz="1400" dirty="0" smtClean="0"/>
              <a:t>12</a:t>
            </a:r>
            <a:endParaRPr kumimoji="1" lang="ja-JP" altLang="en-US" sz="1400" dirty="0"/>
          </a:p>
        </p:txBody>
      </p:sp>
    </p:spTree>
    <p:extLst>
      <p:ext uri="{BB962C8B-B14F-4D97-AF65-F5344CB8AC3E}">
        <p14:creationId xmlns:p14="http://schemas.microsoft.com/office/powerpoint/2010/main" val="11701121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タイトル 1"/>
          <p:cNvSpPr>
            <a:spLocks noGrp="1"/>
          </p:cNvSpPr>
          <p:nvPr>
            <p:ph type="title"/>
          </p:nvPr>
        </p:nvSpPr>
        <p:spPr>
          <a:xfrm>
            <a:off x="0" y="3227388"/>
            <a:ext cx="9144000" cy="404812"/>
          </a:xfrm>
        </p:spPr>
        <p:txBody>
          <a:bodyPr/>
          <a:lstStyle/>
          <a:p>
            <a:pPr algn="ctr"/>
            <a:r>
              <a:rPr lang="ja-JP" altLang="en-US" sz="2800" dirty="0" smtClean="0"/>
              <a:t>４</a:t>
            </a:r>
            <a:r>
              <a:rPr lang="ja-JP" altLang="en-US" sz="2800" dirty="0"/>
              <a:t>　</a:t>
            </a:r>
            <a:r>
              <a:rPr lang="ja-JP" altLang="en-US" sz="2800" dirty="0" smtClean="0"/>
              <a:t>「住宅</a:t>
            </a:r>
            <a:r>
              <a:rPr lang="ja-JP" altLang="en-US" sz="2800" dirty="0"/>
              <a:t>建築物耐震</a:t>
            </a:r>
            <a:r>
              <a:rPr lang="en-US" altLang="ja-JP" sz="2800" dirty="0"/>
              <a:t>10</a:t>
            </a:r>
            <a:r>
              <a:rPr lang="ja-JP" altLang="en-US" sz="2800" dirty="0"/>
              <a:t>ヵ年戦略･</a:t>
            </a:r>
            <a:r>
              <a:rPr lang="ja-JP" altLang="en-US" sz="2800" dirty="0" smtClean="0"/>
              <a:t>大阪」に</a:t>
            </a:r>
            <a:r>
              <a:rPr lang="ja-JP" altLang="en-US" sz="2800" dirty="0"/>
              <a:t>記載の</a:t>
            </a:r>
            <a:r>
              <a:rPr lang="ja-JP" altLang="en-US" sz="2800" dirty="0" smtClean="0"/>
              <a:t>目標</a:t>
            </a:r>
          </a:p>
        </p:txBody>
      </p:sp>
      <p:sp>
        <p:nvSpPr>
          <p:cNvPr id="4" name="テキスト ボックス 3"/>
          <p:cNvSpPr txBox="1"/>
          <p:nvPr/>
        </p:nvSpPr>
        <p:spPr>
          <a:xfrm>
            <a:off x="8769183" y="6515964"/>
            <a:ext cx="383438" cy="307777"/>
          </a:xfrm>
          <a:prstGeom prst="rect">
            <a:avLst/>
          </a:prstGeom>
          <a:noFill/>
        </p:spPr>
        <p:txBody>
          <a:bodyPr wrap="none" rtlCol="0">
            <a:spAutoFit/>
          </a:bodyPr>
          <a:lstStyle/>
          <a:p>
            <a:r>
              <a:rPr kumimoji="1" lang="en-US" altLang="ja-JP" sz="1400" dirty="0" smtClean="0"/>
              <a:t>13</a:t>
            </a:r>
            <a:endParaRPr kumimoji="1" lang="ja-JP" altLang="en-US" sz="1400" dirty="0"/>
          </a:p>
        </p:txBody>
      </p:sp>
    </p:spTree>
    <p:extLst>
      <p:ext uri="{BB962C8B-B14F-4D97-AF65-F5344CB8AC3E}">
        <p14:creationId xmlns:p14="http://schemas.microsoft.com/office/powerpoint/2010/main" val="14461880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p:cNvSpPr>
            <a:spLocks noGrp="1"/>
          </p:cNvSpPr>
          <p:nvPr>
            <p:ph type="title"/>
          </p:nvPr>
        </p:nvSpPr>
        <p:spPr>
          <a:xfrm>
            <a:off x="0" y="269543"/>
            <a:ext cx="9144000" cy="404813"/>
          </a:xfrm>
        </p:spPr>
        <p:txBody>
          <a:bodyPr/>
          <a:lstStyle/>
          <a:p>
            <a:r>
              <a:rPr lang="ja-JP" altLang="en-US" dirty="0"/>
              <a:t>４　</a:t>
            </a:r>
            <a:r>
              <a:rPr lang="ja-JP" altLang="en-US" dirty="0" smtClean="0"/>
              <a:t>「住宅建築物耐震</a:t>
            </a:r>
            <a:r>
              <a:rPr lang="en-US" altLang="ja-JP" dirty="0" smtClean="0"/>
              <a:t>10</a:t>
            </a:r>
            <a:r>
              <a:rPr lang="ja-JP" altLang="en-US" dirty="0" smtClean="0"/>
              <a:t>ヵ年戦略･大阪に記載の目標</a:t>
            </a:r>
          </a:p>
        </p:txBody>
      </p:sp>
      <p:sp>
        <p:nvSpPr>
          <p:cNvPr id="14" name="正方形/長方形 13"/>
          <p:cNvSpPr/>
          <p:nvPr/>
        </p:nvSpPr>
        <p:spPr>
          <a:xfrm>
            <a:off x="177800" y="2355145"/>
            <a:ext cx="4089400" cy="988372"/>
          </a:xfrm>
          <a:prstGeom prst="rect">
            <a:avLst/>
          </a:prstGeom>
          <a:ln w="19050">
            <a:solidFill>
              <a:srgbClr val="0099FF"/>
            </a:solidFill>
          </a:ln>
        </p:spPr>
        <p:style>
          <a:lnRef idx="2">
            <a:schemeClr val="accent1"/>
          </a:lnRef>
          <a:fillRef idx="1">
            <a:schemeClr val="lt1"/>
          </a:fillRef>
          <a:effectRef idx="0">
            <a:schemeClr val="accent1"/>
          </a:effectRef>
          <a:fontRef idx="minor">
            <a:schemeClr val="dk1"/>
          </a:fontRef>
        </p:style>
        <p:txBody>
          <a:bodyPr rot="0" spcFirstLastPara="0" vert="horz" wrap="square" lIns="36000" tIns="36000" rIns="0" bIns="36000" numCol="1" spcCol="0" rtlCol="0" fromWordArt="0" anchor="t" anchorCtr="0" forceAA="0" compatLnSpc="1">
            <a:prstTxWarp prst="textNoShape">
              <a:avLst/>
            </a:prstTxWarp>
            <a:noAutofit/>
          </a:bodyPr>
          <a:lstStyle/>
          <a:p>
            <a:pPr marR="152400">
              <a:lnSpc>
                <a:spcPts val="2200"/>
              </a:lnSpc>
              <a:spcAft>
                <a:spcPts val="0"/>
              </a:spcAft>
            </a:pPr>
            <a:r>
              <a:rPr lang="ja-JP" sz="1600" b="1" kern="100" dirty="0">
                <a:effectLst/>
                <a:latin typeface="Meiryo UI" panose="020B0604030504040204" pitchFamily="50" charset="-128"/>
                <a:ea typeface="Meiryo UI" panose="020B0604030504040204" pitchFamily="50" charset="-128"/>
                <a:cs typeface="Meiryo UI" panose="020B0604030504040204" pitchFamily="50" charset="-128"/>
              </a:rPr>
              <a:t>①住宅の耐震化率</a:t>
            </a:r>
            <a:r>
              <a:rPr lang="ja-JP" sz="1600" b="1"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600" b="1" kern="100" dirty="0" smtClean="0">
                <a:effectLst/>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b="1"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R="152400">
              <a:lnSpc>
                <a:spcPts val="2200"/>
              </a:lnSpc>
              <a:spcAft>
                <a:spcPts val="0"/>
              </a:spcAft>
            </a:pPr>
            <a:r>
              <a:rPr lang="ja-JP" altLang="en-US" sz="16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sz="1600" b="1" kern="100" dirty="0" smtClean="0">
                <a:effectLst/>
                <a:latin typeface="Meiryo UI" panose="020B0604030504040204" pitchFamily="50" charset="-128"/>
                <a:ea typeface="Meiryo UI" panose="020B0604030504040204" pitchFamily="50" charset="-128"/>
                <a:cs typeface="Meiryo UI" panose="020B0604030504040204" pitchFamily="50" charset="-128"/>
              </a:rPr>
              <a:t>平成</a:t>
            </a:r>
            <a:r>
              <a:rPr lang="en-US" altLang="ja-JP" sz="1600" b="1" kern="100" dirty="0">
                <a:latin typeface="Meiryo UI" panose="020B0604030504040204" pitchFamily="50" charset="-128"/>
                <a:ea typeface="Meiryo UI" panose="020B0604030504040204" pitchFamily="50" charset="-128"/>
                <a:cs typeface="Meiryo UI" panose="020B0604030504040204" pitchFamily="50" charset="-128"/>
              </a:rPr>
              <a:t>32</a:t>
            </a:r>
            <a:r>
              <a:rPr lang="ja-JP" sz="1600" b="1" kern="100" dirty="0" smtClean="0">
                <a:effectLst/>
                <a:latin typeface="Meiryo UI" panose="020B0604030504040204" pitchFamily="50" charset="-128"/>
                <a:ea typeface="Meiryo UI" panose="020B0604030504040204" pitchFamily="50" charset="-128"/>
                <a:cs typeface="Meiryo UI" panose="020B0604030504040204" pitchFamily="50" charset="-128"/>
              </a:rPr>
              <a:t>年</a:t>
            </a:r>
            <a:r>
              <a:rPr lang="ja-JP" altLang="en-US" sz="1600" b="1" kern="100" dirty="0" smtClean="0">
                <a:effectLst/>
                <a:latin typeface="Meiryo UI" panose="020B0604030504040204" pitchFamily="50" charset="-128"/>
                <a:ea typeface="Meiryo UI" panose="020B0604030504040204" pitchFamily="50" charset="-128"/>
                <a:cs typeface="Meiryo UI" panose="020B0604030504040204" pitchFamily="50" charset="-128"/>
              </a:rPr>
              <a:t>度</a:t>
            </a:r>
            <a:r>
              <a:rPr lang="ja-JP" sz="1600" b="1" kern="100" dirty="0" smtClean="0">
                <a:effectLst/>
                <a:latin typeface="Meiryo UI" panose="020B0604030504040204" pitchFamily="50" charset="-128"/>
                <a:ea typeface="Meiryo UI" panose="020B0604030504040204" pitchFamily="50" charset="-128"/>
                <a:cs typeface="Meiryo UI" panose="020B0604030504040204" pitchFamily="50" charset="-128"/>
              </a:rPr>
              <a:t>までに</a:t>
            </a:r>
            <a:r>
              <a:rPr lang="ja-JP" sz="1600" b="1" kern="100" dirty="0">
                <a:effectLst/>
                <a:latin typeface="Meiryo UI" panose="020B0604030504040204" pitchFamily="50" charset="-128"/>
                <a:ea typeface="Meiryo UI" panose="020B0604030504040204" pitchFamily="50" charset="-128"/>
                <a:cs typeface="Meiryo UI" panose="020B0604030504040204" pitchFamily="50" charset="-128"/>
              </a:rPr>
              <a:t>　</a:t>
            </a:r>
            <a:r>
              <a:rPr lang="en-US" sz="1600" b="1" kern="100" dirty="0" smtClean="0">
                <a:effectLst/>
                <a:latin typeface="Meiryo UI" panose="020B0604030504040204" pitchFamily="50" charset="-128"/>
                <a:ea typeface="Meiryo UI" panose="020B0604030504040204" pitchFamily="50" charset="-128"/>
                <a:cs typeface="Meiryo UI" panose="020B0604030504040204" pitchFamily="50" charset="-128"/>
              </a:rPr>
              <a:t>95%</a:t>
            </a:r>
          </a:p>
          <a:p>
            <a:pPr marR="152400">
              <a:lnSpc>
                <a:spcPts val="2200"/>
              </a:lnSpc>
              <a:spcAft>
                <a:spcPts val="0"/>
              </a:spcAft>
            </a:pPr>
            <a:r>
              <a:rPr lang="ja-JP" altLang="en-US" sz="16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b="1" kern="100" dirty="0" smtClean="0">
                <a:latin typeface="Meiryo UI" panose="020B0604030504040204" pitchFamily="50" charset="-128"/>
                <a:ea typeface="Meiryo UI" panose="020B0604030504040204" pitchFamily="50" charset="-128"/>
                <a:cs typeface="Meiryo UI" panose="020B0604030504040204" pitchFamily="50" charset="-128"/>
              </a:rPr>
              <a:t>　平成</a:t>
            </a:r>
            <a:r>
              <a:rPr lang="en-US" altLang="ja-JP" sz="1600" b="1" kern="100" dirty="0" smtClean="0">
                <a:latin typeface="Meiryo UI" panose="020B0604030504040204" pitchFamily="50" charset="-128"/>
                <a:ea typeface="Meiryo UI" panose="020B0604030504040204" pitchFamily="50" charset="-128"/>
                <a:cs typeface="Meiryo UI" panose="020B0604030504040204" pitchFamily="50" charset="-128"/>
              </a:rPr>
              <a:t>37</a:t>
            </a:r>
            <a:r>
              <a:rPr lang="ja-JP" altLang="en-US" sz="1600" b="1" kern="100" dirty="0" smtClean="0">
                <a:latin typeface="Meiryo UI" panose="020B0604030504040204" pitchFamily="50" charset="-128"/>
                <a:ea typeface="Meiryo UI" panose="020B0604030504040204" pitchFamily="50" charset="-128"/>
                <a:cs typeface="Meiryo UI" panose="020B0604030504040204" pitchFamily="50" charset="-128"/>
              </a:rPr>
              <a:t>年度までに概ね解消</a:t>
            </a:r>
            <a:endParaRPr lang="ja-JP" sz="16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177800" y="3494134"/>
            <a:ext cx="4089400" cy="1487682"/>
          </a:xfrm>
          <a:prstGeom prst="rect">
            <a:avLst/>
          </a:prstGeom>
          <a:ln w="19050">
            <a:solidFill>
              <a:srgbClr val="0099FF"/>
            </a:solidFill>
          </a:ln>
        </p:spPr>
        <p:style>
          <a:lnRef idx="2">
            <a:schemeClr val="accent1"/>
          </a:lnRef>
          <a:fillRef idx="1">
            <a:schemeClr val="lt1"/>
          </a:fillRef>
          <a:effectRef idx="0">
            <a:schemeClr val="accent1"/>
          </a:effectRef>
          <a:fontRef idx="minor">
            <a:schemeClr val="dk1"/>
          </a:fontRef>
        </p:style>
        <p:txBody>
          <a:bodyPr rot="0" spcFirstLastPara="0" vert="horz" wrap="square" lIns="36000" tIns="36000" rIns="0" bIns="36000" numCol="1" spcCol="0" rtlCol="0" fromWordArt="0" anchor="t" anchorCtr="0" forceAA="0" compatLnSpc="1">
            <a:prstTxWarp prst="textNoShape">
              <a:avLst/>
            </a:prstTxWarp>
            <a:noAutofit/>
          </a:bodyPr>
          <a:lstStyle/>
          <a:p>
            <a:pPr marL="216000" marR="152400" indent="-216000">
              <a:lnSpc>
                <a:spcPts val="2200"/>
              </a:lnSpc>
              <a:spcAft>
                <a:spcPts val="0"/>
              </a:spcAft>
            </a:pPr>
            <a:r>
              <a:rPr lang="ja-JP" sz="1600" b="1" kern="0" dirty="0" smtClean="0">
                <a:effectLst/>
                <a:latin typeface="Meiryo UI" panose="020B0604030504040204" pitchFamily="50" charset="-128"/>
                <a:ea typeface="Meiryo UI" panose="020B0604030504040204" pitchFamily="50" charset="-128"/>
                <a:cs typeface="Meiryo UI" panose="020B0604030504040204" pitchFamily="50" charset="-128"/>
              </a:rPr>
              <a:t>②</a:t>
            </a:r>
            <a:r>
              <a:rPr lang="ja-JP" sz="1600" b="1" kern="0" dirty="0">
                <a:effectLst/>
                <a:latin typeface="Meiryo UI" panose="020B0604030504040204" pitchFamily="50" charset="-128"/>
                <a:ea typeface="Meiryo UI" panose="020B0604030504040204" pitchFamily="50" charset="-128"/>
                <a:cs typeface="Meiryo UI" panose="020B0604030504040204" pitchFamily="50" charset="-128"/>
              </a:rPr>
              <a:t>多数の者が利用</a:t>
            </a:r>
            <a:r>
              <a:rPr lang="ja-JP" sz="1600" b="1" kern="0" dirty="0" smtClean="0">
                <a:effectLst/>
                <a:latin typeface="Meiryo UI" panose="020B0604030504040204" pitchFamily="50" charset="-128"/>
                <a:ea typeface="Meiryo UI" panose="020B0604030504040204" pitchFamily="50" charset="-128"/>
                <a:cs typeface="Meiryo UI" panose="020B0604030504040204" pitchFamily="50" charset="-128"/>
              </a:rPr>
              <a:t>する建築物の耐震化率</a:t>
            </a:r>
            <a:r>
              <a:rPr lang="ja-JP" altLang="en-US" sz="1600" b="1" kern="0" dirty="0" smtClean="0">
                <a:latin typeface="Meiryo UI" panose="020B0604030504040204" pitchFamily="50" charset="-128"/>
                <a:ea typeface="Meiryo UI" panose="020B0604030504040204" pitchFamily="50" charset="-128"/>
                <a:cs typeface="Meiryo UI" panose="020B0604030504040204" pitchFamily="50" charset="-128"/>
              </a:rPr>
              <a:t> </a:t>
            </a:r>
            <a:r>
              <a:rPr lang="en-US" sz="1600" b="1" kern="0" dirty="0" smtClean="0">
                <a:effectLst/>
                <a:latin typeface="Meiryo UI" panose="020B0604030504040204" pitchFamily="50" charset="-128"/>
                <a:ea typeface="Meiryo UI" panose="020B0604030504040204" pitchFamily="50" charset="-128"/>
                <a:cs typeface="Meiryo UI" panose="020B0604030504040204" pitchFamily="50" charset="-128"/>
              </a:rPr>
              <a:t>:</a:t>
            </a:r>
          </a:p>
          <a:p>
            <a:pPr marL="216000" marR="152400" indent="-216000">
              <a:lnSpc>
                <a:spcPts val="2200"/>
              </a:lnSpc>
              <a:spcAft>
                <a:spcPts val="0"/>
              </a:spcAft>
            </a:pPr>
            <a:r>
              <a:rPr lang="ja-JP" altLang="en-US" sz="1600" b="1" kern="0" dirty="0">
                <a:latin typeface="Meiryo UI" panose="020B0604030504040204" pitchFamily="50" charset="-128"/>
                <a:ea typeface="Meiryo UI" panose="020B0604030504040204" pitchFamily="50" charset="-128"/>
                <a:cs typeface="Meiryo UI" panose="020B0604030504040204" pitchFamily="50" charset="-128"/>
              </a:rPr>
              <a:t>　 </a:t>
            </a:r>
            <a:r>
              <a:rPr lang="ja-JP" sz="1600" b="1" kern="0" dirty="0" smtClean="0">
                <a:effectLst/>
                <a:latin typeface="Meiryo UI" panose="020B0604030504040204" pitchFamily="50" charset="-128"/>
                <a:ea typeface="Meiryo UI" panose="020B0604030504040204" pitchFamily="50" charset="-128"/>
                <a:cs typeface="Meiryo UI" panose="020B0604030504040204" pitchFamily="50" charset="-128"/>
              </a:rPr>
              <a:t>平成</a:t>
            </a:r>
            <a:r>
              <a:rPr lang="en-US" sz="1600" b="1" kern="0" dirty="0">
                <a:effectLst/>
                <a:latin typeface="Meiryo UI" panose="020B0604030504040204" pitchFamily="50" charset="-128"/>
                <a:ea typeface="Meiryo UI" panose="020B0604030504040204" pitchFamily="50" charset="-128"/>
                <a:cs typeface="Meiryo UI" panose="020B0604030504040204" pitchFamily="50" charset="-128"/>
              </a:rPr>
              <a:t>32</a:t>
            </a:r>
            <a:r>
              <a:rPr lang="ja-JP" sz="1600" b="1" kern="0" dirty="0" smtClean="0">
                <a:effectLst/>
                <a:latin typeface="Meiryo UI" panose="020B0604030504040204" pitchFamily="50" charset="-128"/>
                <a:ea typeface="Meiryo UI" panose="020B0604030504040204" pitchFamily="50" charset="-128"/>
                <a:cs typeface="Meiryo UI" panose="020B0604030504040204" pitchFamily="50" charset="-128"/>
              </a:rPr>
              <a:t>年までに</a:t>
            </a:r>
            <a:r>
              <a:rPr lang="en-US" sz="1600" b="1" kern="0" dirty="0" smtClean="0">
                <a:effectLst/>
                <a:latin typeface="Meiryo UI" panose="020B0604030504040204" pitchFamily="50" charset="-128"/>
                <a:ea typeface="Meiryo UI" panose="020B0604030504040204" pitchFamily="50" charset="-128"/>
                <a:cs typeface="Meiryo UI" panose="020B0604030504040204" pitchFamily="50" charset="-128"/>
              </a:rPr>
              <a:t>95%</a:t>
            </a:r>
            <a:endParaRPr lang="ja-JP" sz="16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正方形/長方形 16"/>
          <p:cNvSpPr/>
          <p:nvPr/>
        </p:nvSpPr>
        <p:spPr>
          <a:xfrm>
            <a:off x="52682" y="1941826"/>
            <a:ext cx="4339638" cy="353060"/>
          </a:xfrm>
          <a:prstGeom prst="rect">
            <a:avLst/>
          </a:prstGeom>
          <a:solidFill>
            <a:srgbClr val="0099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ctr" anchorCtr="0" forceAA="0" compatLnSpc="1">
            <a:prstTxWarp prst="textNoShape">
              <a:avLst/>
            </a:prstTxWarp>
            <a:noAutofit/>
          </a:bodyPr>
          <a:lstStyle/>
          <a:p>
            <a:pPr marR="152400">
              <a:lnSpc>
                <a:spcPts val="1800"/>
              </a:lnSpc>
              <a:spcAft>
                <a:spcPts val="0"/>
              </a:spcAft>
            </a:pPr>
            <a:r>
              <a:rPr lang="ja-JP" altLang="en-US" sz="1600" b="1" kern="100" dirty="0" smtClean="0">
                <a:effectLst/>
                <a:latin typeface="Meiryo UI" panose="020B0604030504040204" pitchFamily="50" charset="-128"/>
                <a:ea typeface="Meiryo UI" panose="020B0604030504040204" pitchFamily="50" charset="-128"/>
                <a:cs typeface="Meiryo UI" panose="020B0604030504040204" pitchFamily="50" charset="-128"/>
              </a:rPr>
              <a:t>　現在の</a:t>
            </a:r>
            <a:r>
              <a:rPr lang="ja-JP" sz="1600" b="1" kern="100" dirty="0" smtClean="0">
                <a:effectLst/>
                <a:latin typeface="Meiryo UI" panose="020B0604030504040204" pitchFamily="50" charset="-128"/>
                <a:ea typeface="Meiryo UI" panose="020B0604030504040204" pitchFamily="50" charset="-128"/>
                <a:cs typeface="Meiryo UI" panose="020B0604030504040204" pitchFamily="50" charset="-128"/>
              </a:rPr>
              <a:t>目標</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テキスト ボックス 1"/>
          <p:cNvSpPr txBox="1"/>
          <p:nvPr/>
        </p:nvSpPr>
        <p:spPr>
          <a:xfrm>
            <a:off x="520700" y="4169016"/>
            <a:ext cx="3289300" cy="719478"/>
          </a:xfrm>
          <a:prstGeom prst="rect">
            <a:avLst/>
          </a:prstGeom>
          <a:noFill/>
          <a:ln w="19050">
            <a:solidFill>
              <a:srgbClr val="0099FF"/>
            </a:solidFill>
          </a:ln>
        </p:spPr>
        <p:txBody>
          <a:bodyPr wrap="square" bIns="108000" rtlCol="0">
            <a:spAutoFit/>
          </a:bodyPr>
          <a:lstStyle/>
          <a:p>
            <a:pPr>
              <a:lnSpc>
                <a:spcPts val="2200"/>
              </a:lnSpc>
            </a:pPr>
            <a:r>
              <a:rPr kumimoji="1"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③要緊急安全確認大規模建築物：</a:t>
            </a:r>
            <a:endParaRPr kumimoji="1"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200"/>
              </a:lnSpc>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6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目標設定なし</a:t>
            </a:r>
            <a:endParaRPr kumimoji="1" lang="ja-JP" altLang="en-US" sz="160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正方形/長方形 7"/>
          <p:cNvSpPr/>
          <p:nvPr/>
        </p:nvSpPr>
        <p:spPr>
          <a:xfrm>
            <a:off x="177800" y="5109261"/>
            <a:ext cx="4089400" cy="712091"/>
          </a:xfrm>
          <a:prstGeom prst="rect">
            <a:avLst/>
          </a:prstGeom>
          <a:ln w="19050">
            <a:solidFill>
              <a:srgbClr val="0099FF"/>
            </a:solidFill>
          </a:ln>
        </p:spPr>
        <p:style>
          <a:lnRef idx="2">
            <a:schemeClr val="accent1"/>
          </a:lnRef>
          <a:fillRef idx="1">
            <a:schemeClr val="lt1"/>
          </a:fillRef>
          <a:effectRef idx="0">
            <a:schemeClr val="accent1"/>
          </a:effectRef>
          <a:fontRef idx="minor">
            <a:schemeClr val="dk1"/>
          </a:fontRef>
        </p:style>
        <p:txBody>
          <a:bodyPr rot="0" spcFirstLastPara="0" vert="horz" wrap="square" lIns="36000" tIns="36000" rIns="0" bIns="36000" numCol="1" spcCol="0" rtlCol="0" fromWordArt="0" anchor="t" anchorCtr="0" forceAA="0" compatLnSpc="1">
            <a:prstTxWarp prst="textNoShape">
              <a:avLst/>
            </a:prstTxWarp>
            <a:noAutofit/>
          </a:bodyPr>
          <a:lstStyle/>
          <a:p>
            <a:pPr marL="216000" marR="152400" indent="-216000">
              <a:lnSpc>
                <a:spcPts val="2200"/>
              </a:lnSpc>
              <a:spcAft>
                <a:spcPts val="0"/>
              </a:spcAft>
            </a:pPr>
            <a:r>
              <a:rPr lang="ja-JP" altLang="en-US" sz="1600" b="1" kern="0" dirty="0" smtClean="0">
                <a:latin typeface="Meiryo UI" panose="020B0604030504040204" pitchFamily="50" charset="-128"/>
                <a:ea typeface="Meiryo UI" panose="020B0604030504040204" pitchFamily="50" charset="-128"/>
                <a:cs typeface="Meiryo UI" panose="020B0604030504040204" pitchFamily="50" charset="-128"/>
              </a:rPr>
              <a:t>④要安全確認計画記載建築物：</a:t>
            </a:r>
            <a:endParaRPr lang="en-US" altLang="ja-JP" sz="1600" b="1" kern="0" dirty="0" smtClean="0">
              <a:latin typeface="Meiryo UI" panose="020B0604030504040204" pitchFamily="50" charset="-128"/>
              <a:ea typeface="Meiryo UI" panose="020B0604030504040204" pitchFamily="50" charset="-128"/>
              <a:cs typeface="Meiryo UI" panose="020B0604030504040204" pitchFamily="50" charset="-128"/>
            </a:endParaRPr>
          </a:p>
          <a:p>
            <a:pPr marL="216000" marR="152400" indent="-216000">
              <a:lnSpc>
                <a:spcPts val="2200"/>
              </a:lnSpc>
              <a:spcAft>
                <a:spcPts val="0"/>
              </a:spcAft>
            </a:pPr>
            <a:r>
              <a:rPr lang="ja-JP" altLang="en-US" sz="1600" b="1" kern="0" dirty="0">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600" b="1" kern="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600" b="1" u="sng" kern="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rPr>
              <a:t>目標設定なし</a:t>
            </a:r>
            <a:endParaRPr lang="en-US" sz="1600" b="1" u="sng" kern="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p:cNvSpPr/>
          <p:nvPr/>
        </p:nvSpPr>
        <p:spPr>
          <a:xfrm>
            <a:off x="4826000" y="2382774"/>
            <a:ext cx="4089400" cy="988372"/>
          </a:xfrm>
          <a:prstGeom prst="rect">
            <a:avLst/>
          </a:prstGeom>
          <a:ln w="19050">
            <a:solidFill>
              <a:srgbClr val="0099FF"/>
            </a:solidFill>
          </a:ln>
        </p:spPr>
        <p:style>
          <a:lnRef idx="2">
            <a:schemeClr val="accent1"/>
          </a:lnRef>
          <a:fillRef idx="1">
            <a:schemeClr val="lt1"/>
          </a:fillRef>
          <a:effectRef idx="0">
            <a:schemeClr val="accent1"/>
          </a:effectRef>
          <a:fontRef idx="minor">
            <a:schemeClr val="dk1"/>
          </a:fontRef>
        </p:style>
        <p:txBody>
          <a:bodyPr rot="0" spcFirstLastPara="0" vert="horz" wrap="square" lIns="36000" tIns="36000" rIns="0" bIns="36000" numCol="1" spcCol="0" rtlCol="0" fromWordArt="0" anchor="t" anchorCtr="0" forceAA="0" compatLnSpc="1">
            <a:prstTxWarp prst="textNoShape">
              <a:avLst/>
            </a:prstTxWarp>
            <a:noAutofit/>
          </a:bodyPr>
          <a:lstStyle/>
          <a:p>
            <a:pPr marR="152400">
              <a:lnSpc>
                <a:spcPts val="2200"/>
              </a:lnSpc>
              <a:spcAft>
                <a:spcPts val="0"/>
              </a:spcAft>
            </a:pPr>
            <a:r>
              <a:rPr lang="ja-JP" sz="1600" b="1" kern="100" dirty="0">
                <a:effectLst/>
                <a:latin typeface="Meiryo UI" panose="020B0604030504040204" pitchFamily="50" charset="-128"/>
                <a:ea typeface="Meiryo UI" panose="020B0604030504040204" pitchFamily="50" charset="-128"/>
                <a:cs typeface="Meiryo UI" panose="020B0604030504040204" pitchFamily="50" charset="-128"/>
              </a:rPr>
              <a:t>①住宅の耐震化率</a:t>
            </a:r>
            <a:r>
              <a:rPr lang="ja-JP" sz="1600" b="1"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600" b="1" kern="100" dirty="0" smtClean="0">
                <a:effectLst/>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b="1"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R="152400">
              <a:lnSpc>
                <a:spcPts val="2200"/>
              </a:lnSpc>
              <a:spcAft>
                <a:spcPts val="0"/>
              </a:spcAft>
            </a:pPr>
            <a:r>
              <a:rPr lang="ja-JP" altLang="en-US" sz="16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sz="1600" b="1" kern="100" dirty="0" smtClean="0">
                <a:effectLst/>
                <a:latin typeface="Meiryo UI" panose="020B0604030504040204" pitchFamily="50" charset="-128"/>
                <a:ea typeface="Meiryo UI" panose="020B0604030504040204" pitchFamily="50" charset="-128"/>
                <a:cs typeface="Meiryo UI" panose="020B0604030504040204" pitchFamily="50" charset="-128"/>
              </a:rPr>
              <a:t>平成</a:t>
            </a:r>
            <a:r>
              <a:rPr lang="en-US" altLang="ja-JP" sz="1600" b="1" kern="100" dirty="0">
                <a:latin typeface="Meiryo UI" panose="020B0604030504040204" pitchFamily="50" charset="-128"/>
                <a:ea typeface="Meiryo UI" panose="020B0604030504040204" pitchFamily="50" charset="-128"/>
                <a:cs typeface="Meiryo UI" panose="020B0604030504040204" pitchFamily="50" charset="-128"/>
              </a:rPr>
              <a:t>32</a:t>
            </a:r>
            <a:r>
              <a:rPr lang="ja-JP" sz="1600" b="1" kern="100" dirty="0" smtClean="0">
                <a:effectLst/>
                <a:latin typeface="Meiryo UI" panose="020B0604030504040204" pitchFamily="50" charset="-128"/>
                <a:ea typeface="Meiryo UI" panose="020B0604030504040204" pitchFamily="50" charset="-128"/>
                <a:cs typeface="Meiryo UI" panose="020B0604030504040204" pitchFamily="50" charset="-128"/>
              </a:rPr>
              <a:t>年</a:t>
            </a:r>
            <a:r>
              <a:rPr lang="ja-JP" altLang="en-US" sz="1600" b="1" kern="100" dirty="0" smtClean="0">
                <a:effectLst/>
                <a:latin typeface="Meiryo UI" panose="020B0604030504040204" pitchFamily="50" charset="-128"/>
                <a:ea typeface="Meiryo UI" panose="020B0604030504040204" pitchFamily="50" charset="-128"/>
                <a:cs typeface="Meiryo UI" panose="020B0604030504040204" pitchFamily="50" charset="-128"/>
              </a:rPr>
              <a:t>度</a:t>
            </a:r>
            <a:r>
              <a:rPr lang="ja-JP" sz="1600" b="1" kern="100" dirty="0" smtClean="0">
                <a:effectLst/>
                <a:latin typeface="Meiryo UI" panose="020B0604030504040204" pitchFamily="50" charset="-128"/>
                <a:ea typeface="Meiryo UI" panose="020B0604030504040204" pitchFamily="50" charset="-128"/>
                <a:cs typeface="Meiryo UI" panose="020B0604030504040204" pitchFamily="50" charset="-128"/>
              </a:rPr>
              <a:t>までに</a:t>
            </a:r>
            <a:r>
              <a:rPr lang="ja-JP" sz="1600" b="1" kern="100" dirty="0">
                <a:effectLst/>
                <a:latin typeface="Meiryo UI" panose="020B0604030504040204" pitchFamily="50" charset="-128"/>
                <a:ea typeface="Meiryo UI" panose="020B0604030504040204" pitchFamily="50" charset="-128"/>
                <a:cs typeface="Meiryo UI" panose="020B0604030504040204" pitchFamily="50" charset="-128"/>
              </a:rPr>
              <a:t>　</a:t>
            </a:r>
            <a:r>
              <a:rPr lang="en-US" sz="1600" b="1" kern="100" dirty="0" smtClean="0">
                <a:effectLst/>
                <a:latin typeface="Meiryo UI" panose="020B0604030504040204" pitchFamily="50" charset="-128"/>
                <a:ea typeface="Meiryo UI" panose="020B0604030504040204" pitchFamily="50" charset="-128"/>
                <a:cs typeface="Meiryo UI" panose="020B0604030504040204" pitchFamily="50" charset="-128"/>
              </a:rPr>
              <a:t>95%</a:t>
            </a:r>
          </a:p>
          <a:p>
            <a:pPr marR="152400">
              <a:lnSpc>
                <a:spcPts val="2200"/>
              </a:lnSpc>
              <a:spcAft>
                <a:spcPts val="0"/>
              </a:spcAft>
            </a:pPr>
            <a:r>
              <a:rPr lang="ja-JP" altLang="en-US" sz="16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b="1" kern="100" dirty="0" smtClean="0">
                <a:latin typeface="Meiryo UI" panose="020B0604030504040204" pitchFamily="50" charset="-128"/>
                <a:ea typeface="Meiryo UI" panose="020B0604030504040204" pitchFamily="50" charset="-128"/>
                <a:cs typeface="Meiryo UI" panose="020B0604030504040204" pitchFamily="50" charset="-128"/>
              </a:rPr>
              <a:t>　平成</a:t>
            </a:r>
            <a:r>
              <a:rPr lang="en-US" altLang="ja-JP" sz="1600" b="1" kern="100" dirty="0" smtClean="0">
                <a:latin typeface="Meiryo UI" panose="020B0604030504040204" pitchFamily="50" charset="-128"/>
                <a:ea typeface="Meiryo UI" panose="020B0604030504040204" pitchFamily="50" charset="-128"/>
                <a:cs typeface="Meiryo UI" panose="020B0604030504040204" pitchFamily="50" charset="-128"/>
              </a:rPr>
              <a:t>37</a:t>
            </a:r>
            <a:r>
              <a:rPr lang="ja-JP" altLang="en-US" sz="1600" b="1" kern="100" dirty="0" smtClean="0">
                <a:latin typeface="Meiryo UI" panose="020B0604030504040204" pitchFamily="50" charset="-128"/>
                <a:ea typeface="Meiryo UI" panose="020B0604030504040204" pitchFamily="50" charset="-128"/>
                <a:cs typeface="Meiryo UI" panose="020B0604030504040204" pitchFamily="50" charset="-128"/>
              </a:rPr>
              <a:t>年度までに概ね解消</a:t>
            </a:r>
            <a:endParaRPr lang="ja-JP" sz="16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p:cNvSpPr/>
          <p:nvPr/>
        </p:nvSpPr>
        <p:spPr>
          <a:xfrm>
            <a:off x="4826000" y="3521763"/>
            <a:ext cx="4089400" cy="1487682"/>
          </a:xfrm>
          <a:prstGeom prst="rect">
            <a:avLst/>
          </a:prstGeom>
          <a:ln w="19050">
            <a:solidFill>
              <a:srgbClr val="0099FF"/>
            </a:solidFill>
          </a:ln>
        </p:spPr>
        <p:style>
          <a:lnRef idx="2">
            <a:schemeClr val="accent1"/>
          </a:lnRef>
          <a:fillRef idx="1">
            <a:schemeClr val="lt1"/>
          </a:fillRef>
          <a:effectRef idx="0">
            <a:schemeClr val="accent1"/>
          </a:effectRef>
          <a:fontRef idx="minor">
            <a:schemeClr val="dk1"/>
          </a:fontRef>
        </p:style>
        <p:txBody>
          <a:bodyPr rot="0" spcFirstLastPara="0" vert="horz" wrap="square" lIns="36000" tIns="36000" rIns="0" bIns="36000" numCol="1" spcCol="0" rtlCol="0" fromWordArt="0" anchor="t" anchorCtr="0" forceAA="0" compatLnSpc="1">
            <a:prstTxWarp prst="textNoShape">
              <a:avLst/>
            </a:prstTxWarp>
            <a:noAutofit/>
          </a:bodyPr>
          <a:lstStyle/>
          <a:p>
            <a:pPr marL="216000" marR="152400" indent="-216000">
              <a:lnSpc>
                <a:spcPts val="2200"/>
              </a:lnSpc>
              <a:spcAft>
                <a:spcPts val="0"/>
              </a:spcAft>
            </a:pPr>
            <a:r>
              <a:rPr lang="ja-JP" sz="1600" b="1" kern="0" dirty="0" smtClean="0">
                <a:effectLst/>
                <a:latin typeface="Meiryo UI" panose="020B0604030504040204" pitchFamily="50" charset="-128"/>
                <a:ea typeface="Meiryo UI" panose="020B0604030504040204" pitchFamily="50" charset="-128"/>
                <a:cs typeface="Meiryo UI" panose="020B0604030504040204" pitchFamily="50" charset="-128"/>
              </a:rPr>
              <a:t>②</a:t>
            </a:r>
            <a:r>
              <a:rPr lang="ja-JP" sz="1600" b="1" kern="0" dirty="0">
                <a:effectLst/>
                <a:latin typeface="Meiryo UI" panose="020B0604030504040204" pitchFamily="50" charset="-128"/>
                <a:ea typeface="Meiryo UI" panose="020B0604030504040204" pitchFamily="50" charset="-128"/>
                <a:cs typeface="Meiryo UI" panose="020B0604030504040204" pitchFamily="50" charset="-128"/>
              </a:rPr>
              <a:t>多数の者が利用</a:t>
            </a:r>
            <a:r>
              <a:rPr lang="ja-JP" sz="1600" b="1" kern="0" dirty="0" smtClean="0">
                <a:effectLst/>
                <a:latin typeface="Meiryo UI" panose="020B0604030504040204" pitchFamily="50" charset="-128"/>
                <a:ea typeface="Meiryo UI" panose="020B0604030504040204" pitchFamily="50" charset="-128"/>
                <a:cs typeface="Meiryo UI" panose="020B0604030504040204" pitchFamily="50" charset="-128"/>
              </a:rPr>
              <a:t>する建築物の耐震化率</a:t>
            </a:r>
            <a:r>
              <a:rPr lang="ja-JP" altLang="en-US" sz="1600" b="1" kern="0" dirty="0" smtClean="0">
                <a:latin typeface="Meiryo UI" panose="020B0604030504040204" pitchFamily="50" charset="-128"/>
                <a:ea typeface="Meiryo UI" panose="020B0604030504040204" pitchFamily="50" charset="-128"/>
                <a:cs typeface="Meiryo UI" panose="020B0604030504040204" pitchFamily="50" charset="-128"/>
              </a:rPr>
              <a:t> </a:t>
            </a:r>
            <a:r>
              <a:rPr lang="en-US" sz="1600" b="1" kern="0" dirty="0" smtClean="0">
                <a:effectLst/>
                <a:latin typeface="Meiryo UI" panose="020B0604030504040204" pitchFamily="50" charset="-128"/>
                <a:ea typeface="Meiryo UI" panose="020B0604030504040204" pitchFamily="50" charset="-128"/>
                <a:cs typeface="Meiryo UI" panose="020B0604030504040204" pitchFamily="50" charset="-128"/>
              </a:rPr>
              <a:t>:</a:t>
            </a:r>
          </a:p>
          <a:p>
            <a:pPr marL="216000" marR="152400" indent="-216000">
              <a:lnSpc>
                <a:spcPts val="2200"/>
              </a:lnSpc>
              <a:spcAft>
                <a:spcPts val="0"/>
              </a:spcAft>
            </a:pPr>
            <a:r>
              <a:rPr lang="ja-JP" altLang="en-US" sz="1600" b="1" kern="0" dirty="0">
                <a:latin typeface="Meiryo UI" panose="020B0604030504040204" pitchFamily="50" charset="-128"/>
                <a:ea typeface="Meiryo UI" panose="020B0604030504040204" pitchFamily="50" charset="-128"/>
                <a:cs typeface="Meiryo UI" panose="020B0604030504040204" pitchFamily="50" charset="-128"/>
              </a:rPr>
              <a:t>　 </a:t>
            </a:r>
            <a:r>
              <a:rPr lang="ja-JP" sz="1600" b="1" kern="0" dirty="0" smtClean="0">
                <a:effectLst/>
                <a:latin typeface="Meiryo UI" panose="020B0604030504040204" pitchFamily="50" charset="-128"/>
                <a:ea typeface="Meiryo UI" panose="020B0604030504040204" pitchFamily="50" charset="-128"/>
                <a:cs typeface="Meiryo UI" panose="020B0604030504040204" pitchFamily="50" charset="-128"/>
              </a:rPr>
              <a:t>平成</a:t>
            </a:r>
            <a:r>
              <a:rPr lang="en-US" sz="1600" b="1" kern="0" dirty="0">
                <a:effectLst/>
                <a:latin typeface="Meiryo UI" panose="020B0604030504040204" pitchFamily="50" charset="-128"/>
                <a:ea typeface="Meiryo UI" panose="020B0604030504040204" pitchFamily="50" charset="-128"/>
                <a:cs typeface="Meiryo UI" panose="020B0604030504040204" pitchFamily="50" charset="-128"/>
              </a:rPr>
              <a:t>32</a:t>
            </a:r>
            <a:r>
              <a:rPr lang="ja-JP" sz="1600" b="1" kern="0" dirty="0" smtClean="0">
                <a:effectLst/>
                <a:latin typeface="Meiryo UI" panose="020B0604030504040204" pitchFamily="50" charset="-128"/>
                <a:ea typeface="Meiryo UI" panose="020B0604030504040204" pitchFamily="50" charset="-128"/>
                <a:cs typeface="Meiryo UI" panose="020B0604030504040204" pitchFamily="50" charset="-128"/>
              </a:rPr>
              <a:t>年までに</a:t>
            </a:r>
            <a:r>
              <a:rPr lang="en-US" sz="1600" b="1" kern="0" dirty="0" smtClean="0">
                <a:effectLst/>
                <a:latin typeface="Meiryo UI" panose="020B0604030504040204" pitchFamily="50" charset="-128"/>
                <a:ea typeface="Meiryo UI" panose="020B0604030504040204" pitchFamily="50" charset="-128"/>
                <a:cs typeface="Meiryo UI" panose="020B0604030504040204" pitchFamily="50" charset="-128"/>
              </a:rPr>
              <a:t>95%</a:t>
            </a:r>
            <a:endParaRPr lang="ja-JP" sz="16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テキスト ボックス 10"/>
          <p:cNvSpPr txBox="1"/>
          <p:nvPr/>
        </p:nvSpPr>
        <p:spPr>
          <a:xfrm>
            <a:off x="5168900" y="4196645"/>
            <a:ext cx="3289300" cy="719478"/>
          </a:xfrm>
          <a:prstGeom prst="rect">
            <a:avLst/>
          </a:prstGeom>
          <a:noFill/>
          <a:ln w="19050">
            <a:solidFill>
              <a:srgbClr val="0099FF"/>
            </a:solidFill>
          </a:ln>
        </p:spPr>
        <p:txBody>
          <a:bodyPr wrap="square" bIns="108000" rtlCol="0">
            <a:spAutoFit/>
          </a:bodyPr>
          <a:lstStyle/>
          <a:p>
            <a:pPr>
              <a:lnSpc>
                <a:spcPts val="2200"/>
              </a:lnSpc>
            </a:pPr>
            <a:r>
              <a:rPr kumimoji="1"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③要緊急安全確認大規模建築物：</a:t>
            </a:r>
            <a:endParaRPr kumimoji="1"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200"/>
              </a:lnSpc>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6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2025</a:t>
            </a:r>
            <a:r>
              <a:rPr lang="ja-JP" altLang="en-US" sz="16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年を目途に概ね解消</a:t>
            </a:r>
            <a:endParaRPr kumimoji="1" lang="ja-JP" altLang="en-US" sz="160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p:cNvSpPr/>
          <p:nvPr/>
        </p:nvSpPr>
        <p:spPr>
          <a:xfrm>
            <a:off x="4826000" y="5136890"/>
            <a:ext cx="4089400" cy="712091"/>
          </a:xfrm>
          <a:prstGeom prst="rect">
            <a:avLst/>
          </a:prstGeom>
          <a:ln w="19050">
            <a:solidFill>
              <a:srgbClr val="0099FF"/>
            </a:solidFill>
          </a:ln>
        </p:spPr>
        <p:style>
          <a:lnRef idx="2">
            <a:schemeClr val="accent1"/>
          </a:lnRef>
          <a:fillRef idx="1">
            <a:schemeClr val="lt1"/>
          </a:fillRef>
          <a:effectRef idx="0">
            <a:schemeClr val="accent1"/>
          </a:effectRef>
          <a:fontRef idx="minor">
            <a:schemeClr val="dk1"/>
          </a:fontRef>
        </p:style>
        <p:txBody>
          <a:bodyPr rot="0" spcFirstLastPara="0" vert="horz" wrap="square" lIns="36000" tIns="36000" rIns="0" bIns="36000" numCol="1" spcCol="0" rtlCol="0" fromWordArt="0" anchor="t" anchorCtr="0" forceAA="0" compatLnSpc="1">
            <a:prstTxWarp prst="textNoShape">
              <a:avLst/>
            </a:prstTxWarp>
            <a:noAutofit/>
          </a:bodyPr>
          <a:lstStyle/>
          <a:p>
            <a:pPr marL="216000" marR="152400" indent="-216000">
              <a:lnSpc>
                <a:spcPts val="2200"/>
              </a:lnSpc>
              <a:spcAft>
                <a:spcPts val="0"/>
              </a:spcAft>
            </a:pPr>
            <a:r>
              <a:rPr lang="ja-JP" altLang="en-US" sz="1600" b="1" kern="0" dirty="0" smtClean="0">
                <a:latin typeface="Meiryo UI" panose="020B0604030504040204" pitchFamily="50" charset="-128"/>
                <a:ea typeface="Meiryo UI" panose="020B0604030504040204" pitchFamily="50" charset="-128"/>
                <a:cs typeface="Meiryo UI" panose="020B0604030504040204" pitchFamily="50" charset="-128"/>
              </a:rPr>
              <a:t>④要安全確認計画記載建築物：</a:t>
            </a:r>
            <a:endParaRPr lang="en-US" altLang="ja-JP" sz="1600" b="1" kern="0" dirty="0" smtClean="0">
              <a:latin typeface="Meiryo UI" panose="020B0604030504040204" pitchFamily="50" charset="-128"/>
              <a:ea typeface="Meiryo UI" panose="020B0604030504040204" pitchFamily="50" charset="-128"/>
              <a:cs typeface="Meiryo UI" panose="020B0604030504040204" pitchFamily="50" charset="-128"/>
            </a:endParaRPr>
          </a:p>
          <a:p>
            <a:pPr marL="216000" marR="152400" indent="-216000">
              <a:lnSpc>
                <a:spcPts val="2200"/>
              </a:lnSpc>
              <a:spcAft>
                <a:spcPts val="0"/>
              </a:spcAft>
            </a:pPr>
            <a:r>
              <a:rPr lang="ja-JP" altLang="en-US" sz="1600" b="1" kern="0" dirty="0">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600" b="1" kern="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1600" b="1" u="sng" kern="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2025</a:t>
            </a:r>
            <a:r>
              <a:rPr lang="ja-JP" altLang="en-US" sz="1600" b="1" u="sng" kern="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年を目途に概ね解消</a:t>
            </a:r>
            <a:endParaRPr lang="en-US" sz="1600" b="1" u="sng" kern="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正方形/長方形 4"/>
          <p:cNvSpPr/>
          <p:nvPr/>
        </p:nvSpPr>
        <p:spPr>
          <a:xfrm>
            <a:off x="52681" y="1977548"/>
            <a:ext cx="4339638" cy="4068690"/>
          </a:xfrm>
          <a:prstGeom prst="rect">
            <a:avLst/>
          </a:prstGeom>
          <a:noFill/>
          <a:ln w="19050">
            <a:solidFill>
              <a:srgbClr val="00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4700881" y="1941826"/>
            <a:ext cx="4339638" cy="4068690"/>
          </a:xfrm>
          <a:prstGeom prst="rect">
            <a:avLst/>
          </a:prstGeom>
          <a:noFill/>
          <a:ln w="19050">
            <a:solidFill>
              <a:srgbClr val="00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4700881" y="1944055"/>
            <a:ext cx="4339638" cy="353060"/>
          </a:xfrm>
          <a:prstGeom prst="rect">
            <a:avLst/>
          </a:prstGeom>
          <a:solidFill>
            <a:srgbClr val="0099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ctr" anchorCtr="0" forceAA="0" compatLnSpc="1">
            <a:prstTxWarp prst="textNoShape">
              <a:avLst/>
            </a:prstTxWarp>
            <a:noAutofit/>
          </a:bodyPr>
          <a:lstStyle/>
          <a:p>
            <a:pPr marR="152400">
              <a:lnSpc>
                <a:spcPts val="1800"/>
              </a:lnSpc>
              <a:spcAft>
                <a:spcPts val="0"/>
              </a:spcAft>
            </a:pPr>
            <a:r>
              <a:rPr lang="ja-JP" altLang="en-US" sz="1600" b="1" kern="10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1600" b="1" kern="100" dirty="0" smtClean="0">
                <a:effectLst/>
                <a:latin typeface="Meiryo UI" panose="020B0604030504040204" pitchFamily="50" charset="-128"/>
                <a:ea typeface="Meiryo UI" panose="020B0604030504040204" pitchFamily="50" charset="-128"/>
                <a:cs typeface="Meiryo UI" panose="020B0604030504040204" pitchFamily="50" charset="-128"/>
              </a:rPr>
              <a:t>H30</a:t>
            </a:r>
            <a:r>
              <a:rPr lang="ja-JP" altLang="en-US" sz="1600" b="1" kern="100" dirty="0" smtClean="0">
                <a:effectLst/>
                <a:latin typeface="Meiryo UI" panose="020B0604030504040204" pitchFamily="50" charset="-128"/>
                <a:ea typeface="Meiryo UI" panose="020B0604030504040204" pitchFamily="50" charset="-128"/>
                <a:cs typeface="Meiryo UI" panose="020B0604030504040204" pitchFamily="50" charset="-128"/>
              </a:rPr>
              <a:t>年度改正予定の</a:t>
            </a:r>
            <a:r>
              <a:rPr lang="ja-JP" sz="1600" b="1" kern="100" dirty="0" smtClean="0">
                <a:effectLst/>
                <a:latin typeface="Meiryo UI" panose="020B0604030504040204" pitchFamily="50" charset="-128"/>
                <a:ea typeface="Meiryo UI" panose="020B0604030504040204" pitchFamily="50" charset="-128"/>
                <a:cs typeface="Meiryo UI" panose="020B0604030504040204" pitchFamily="50" charset="-128"/>
              </a:rPr>
              <a:t>目標</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右矢印 14"/>
          <p:cNvSpPr/>
          <p:nvPr/>
        </p:nvSpPr>
        <p:spPr>
          <a:xfrm>
            <a:off x="4399665" y="3663506"/>
            <a:ext cx="323031" cy="842078"/>
          </a:xfrm>
          <a:prstGeom prst="rightArrow">
            <a:avLst>
              <a:gd name="adj1" fmla="val 50000"/>
              <a:gd name="adj2" fmla="val 69590"/>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 name="Picture 1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55141" y="1087930"/>
            <a:ext cx="2760260" cy="614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テキスト ボックス 2"/>
          <p:cNvSpPr txBox="1"/>
          <p:nvPr/>
        </p:nvSpPr>
        <p:spPr>
          <a:xfrm>
            <a:off x="76200" y="1101701"/>
            <a:ext cx="5495415" cy="584775"/>
          </a:xfrm>
          <a:prstGeom prst="rect">
            <a:avLst/>
          </a:prstGeom>
          <a:noFill/>
        </p:spPr>
        <p:txBody>
          <a:bodyPr wrap="none" rtlCol="0">
            <a:spAutoFit/>
          </a:bodyPr>
          <a:lstStyle/>
          <a:p>
            <a:r>
              <a:rPr kumimoji="1" lang="ja-JP" altLang="en-US" sz="3200" dirty="0" smtClean="0"/>
              <a:t>「国の基本方針」に記載の目標</a:t>
            </a:r>
            <a:endParaRPr kumimoji="1" lang="ja-JP" altLang="en-US" sz="3200" dirty="0"/>
          </a:p>
        </p:txBody>
      </p:sp>
      <p:sp>
        <p:nvSpPr>
          <p:cNvPr id="19" name="テキスト ボックス 18"/>
          <p:cNvSpPr txBox="1"/>
          <p:nvPr/>
        </p:nvSpPr>
        <p:spPr>
          <a:xfrm>
            <a:off x="8782831" y="6515964"/>
            <a:ext cx="383438" cy="307777"/>
          </a:xfrm>
          <a:prstGeom prst="rect">
            <a:avLst/>
          </a:prstGeom>
          <a:noFill/>
        </p:spPr>
        <p:txBody>
          <a:bodyPr wrap="none" rtlCol="0">
            <a:spAutoFit/>
          </a:bodyPr>
          <a:lstStyle/>
          <a:p>
            <a:r>
              <a:rPr kumimoji="1" lang="en-US" altLang="ja-JP" sz="1400" dirty="0" smtClean="0"/>
              <a:t>14</a:t>
            </a:r>
            <a:endParaRPr kumimoji="1" lang="ja-JP" altLang="en-US" sz="1400" dirty="0"/>
          </a:p>
        </p:txBody>
      </p:sp>
    </p:spTree>
    <p:extLst>
      <p:ext uri="{BB962C8B-B14F-4D97-AF65-F5344CB8AC3E}">
        <p14:creationId xmlns:p14="http://schemas.microsoft.com/office/powerpoint/2010/main" val="24358961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7646</TotalTime>
  <Words>1282</Words>
  <Application>Microsoft Office PowerPoint</Application>
  <PresentationFormat>画面に合わせる (4:3)</PresentationFormat>
  <Paragraphs>206</Paragraphs>
  <Slides>14</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14</vt:i4>
      </vt:variant>
    </vt:vector>
  </HeadingPairs>
  <TitlesOfParts>
    <vt:vector size="24" baseType="lpstr">
      <vt:lpstr>HGP創英角ｺﾞｼｯｸUB</vt:lpstr>
      <vt:lpstr>HG丸ｺﾞｼｯｸM-PRO</vt:lpstr>
      <vt:lpstr>Meiryo UI</vt:lpstr>
      <vt:lpstr>ＭＳ Ｐゴシック</vt:lpstr>
      <vt:lpstr>ＭＳ ゴシック</vt:lpstr>
      <vt:lpstr>ＭＳ 明朝</vt:lpstr>
      <vt:lpstr>Arial</vt:lpstr>
      <vt:lpstr>Calibri</vt:lpstr>
      <vt:lpstr>Times New Roman</vt:lpstr>
      <vt:lpstr>標準デザイン</vt:lpstr>
      <vt:lpstr>諮問趣旨の補足資料</vt:lpstr>
      <vt:lpstr>１　「住宅建築物耐震10ヵ年戦略・大阪」の概要</vt:lpstr>
      <vt:lpstr>PowerPoint プレゼンテーション</vt:lpstr>
      <vt:lpstr>PowerPoint プレゼンテーション</vt:lpstr>
      <vt:lpstr>２　国の基本方針見直しに関する資料（抜粋）</vt:lpstr>
      <vt:lpstr>３　大阪府の耐震診断義務付け建築物の耐震診断結果の公表状況</vt:lpstr>
      <vt:lpstr>３　大阪府の耐震診断義務付け建築物の耐震診断結果の公表状況</vt:lpstr>
      <vt:lpstr>４　「住宅建築物耐震10ヵ年戦略･大阪」に記載の目標</vt:lpstr>
      <vt:lpstr>４　「住宅建築物耐震10ヵ年戦略･大阪に記載の目標</vt:lpstr>
      <vt:lpstr>４　「住宅建築物耐震10ヵ年戦略･大阪」に記載の目標</vt:lpstr>
      <vt:lpstr>４　「住宅建築物耐震10ヵ年戦略･大阪」に記載の目標</vt:lpstr>
      <vt:lpstr>参考　用語の説明</vt:lpstr>
      <vt:lpstr>（参考）用語の説明</vt:lpstr>
      <vt:lpstr>（参考）用語の説明</vt:lpstr>
    </vt:vector>
  </TitlesOfParts>
  <Company>国土交通省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行政情報システム室</dc:creator>
  <cp:lastModifiedBy>高橋　由起</cp:lastModifiedBy>
  <cp:revision>669</cp:revision>
  <cp:lastPrinted>2018-07-12T08:18:12Z</cp:lastPrinted>
  <dcterms:created xsi:type="dcterms:W3CDTF">2007-11-06T12:19:33Z</dcterms:created>
  <dcterms:modified xsi:type="dcterms:W3CDTF">2018-07-12T08:21:15Z</dcterms:modified>
</cp:coreProperties>
</file>