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4867" r:id="rId2"/>
  </p:sldMasterIdLst>
  <p:notesMasterIdLst>
    <p:notesMasterId r:id="rId22"/>
  </p:notesMasterIdLst>
  <p:sldIdLst>
    <p:sldId id="362" r:id="rId3"/>
    <p:sldId id="428" r:id="rId4"/>
    <p:sldId id="476" r:id="rId5"/>
    <p:sldId id="411" r:id="rId6"/>
    <p:sldId id="463" r:id="rId7"/>
    <p:sldId id="409" r:id="rId8"/>
    <p:sldId id="412" r:id="rId9"/>
    <p:sldId id="467" r:id="rId10"/>
    <p:sldId id="393" r:id="rId11"/>
    <p:sldId id="447" r:id="rId12"/>
    <p:sldId id="472" r:id="rId13"/>
    <p:sldId id="473" r:id="rId14"/>
    <p:sldId id="474" r:id="rId15"/>
    <p:sldId id="466" r:id="rId16"/>
    <p:sldId id="468" r:id="rId17"/>
    <p:sldId id="435" r:id="rId18"/>
    <p:sldId id="445" r:id="rId19"/>
    <p:sldId id="414" r:id="rId20"/>
    <p:sldId id="470" r:id="rId21"/>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521415D9-36F7-43E2-AB2F-B90AF26B5E84}">
      <p14:sectionLst xmlns:p14="http://schemas.microsoft.com/office/powerpoint/2010/main">
        <p14:section name="既定のセクション" id="{39B06AB8-1F7C-4062-A8FE-77196D3BC89D}">
          <p14:sldIdLst>
            <p14:sldId id="362"/>
            <p14:sldId id="428"/>
            <p14:sldId id="476"/>
            <p14:sldId id="411"/>
            <p14:sldId id="463"/>
            <p14:sldId id="409"/>
            <p14:sldId id="412"/>
            <p14:sldId id="467"/>
            <p14:sldId id="393"/>
            <p14:sldId id="447"/>
            <p14:sldId id="472"/>
            <p14:sldId id="473"/>
            <p14:sldId id="474"/>
            <p14:sldId id="466"/>
            <p14:sldId id="468"/>
            <p14:sldId id="435"/>
            <p14:sldId id="445"/>
            <p14:sldId id="414"/>
            <p14:sldId id="4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0000"/>
    <a:srgbClr val="FF9933"/>
    <a:srgbClr val="FFCCFF"/>
    <a:srgbClr val="FF0066"/>
    <a:srgbClr val="CCFFFF"/>
    <a:srgbClr val="FFFFA3"/>
    <a:srgbClr val="F2BB9C"/>
    <a:srgbClr val="C6E6A2"/>
    <a:srgbClr val="5DB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87" autoAdjust="0"/>
    <p:restoredTop sz="93684" autoAdjust="0"/>
  </p:normalViewPr>
  <p:slideViewPr>
    <p:cSldViewPr snapToGrid="0">
      <p:cViewPr>
        <p:scale>
          <a:sx n="80" d="100"/>
          <a:sy n="80" d="100"/>
        </p:scale>
        <p:origin x="-6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1404"/>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latin typeface="+mn-lt"/>
              </a:defRPr>
            </a:pPr>
            <a:r>
              <a:rPr lang="ja-JP" altLang="en-US" sz="1600" dirty="0" smtClean="0">
                <a:latin typeface="+mn-lt"/>
              </a:rPr>
              <a:t>多数の者が利用する建築物の耐震化率の推移</a:t>
            </a:r>
            <a:endParaRPr lang="ja-JP" altLang="en-US" sz="1600" dirty="0">
              <a:latin typeface="+mn-lt"/>
            </a:endParaRPr>
          </a:p>
        </c:rich>
      </c:tx>
      <c:layout>
        <c:manualLayout>
          <c:xMode val="edge"/>
          <c:yMode val="edge"/>
          <c:x val="0.161994750656168"/>
          <c:y val="6.9670622531698761E-3"/>
        </c:manualLayout>
      </c:layout>
      <c:overlay val="0"/>
    </c:title>
    <c:autoTitleDeleted val="0"/>
    <c:plotArea>
      <c:layout>
        <c:manualLayout>
          <c:layoutTarget val="inner"/>
          <c:xMode val="edge"/>
          <c:yMode val="edge"/>
          <c:x val="0.13963894356955381"/>
          <c:y val="0.16293774606299213"/>
          <c:w val="0.81452772309711285"/>
          <c:h val="0.71995792322834651"/>
        </c:manualLayout>
      </c:layout>
      <c:lineChart>
        <c:grouping val="standard"/>
        <c:varyColors val="0"/>
        <c:ser>
          <c:idx val="0"/>
          <c:order val="0"/>
          <c:tx>
            <c:strRef>
              <c:f>Sheet1!$B$1</c:f>
              <c:strCache>
                <c:ptCount val="1"/>
                <c:pt idx="0">
                  <c:v>耐震化率</c:v>
                </c:pt>
              </c:strCache>
            </c:strRef>
          </c:tx>
          <c:spPr>
            <a:ln>
              <a:solidFill>
                <a:schemeClr val="accent2">
                  <a:lumMod val="75000"/>
                </a:schemeClr>
              </a:solidFill>
            </a:ln>
          </c:spPr>
          <c:marker>
            <c:symbol val="diamond"/>
            <c:size val="12"/>
            <c:spPr>
              <a:solidFill>
                <a:schemeClr val="accent2">
                  <a:lumMod val="75000"/>
                </a:schemeClr>
              </a:solidFill>
              <a:ln>
                <a:noFill/>
              </a:ln>
            </c:spPr>
          </c:marker>
          <c:dLbls>
            <c:txPr>
              <a:bodyPr/>
              <a:lstStyle/>
              <a:p>
                <a:pPr>
                  <a:defRPr sz="1600"/>
                </a:pPr>
                <a:endParaRPr lang="ja-JP"/>
              </a:p>
            </c:txPr>
            <c:dLblPos val="t"/>
            <c:showLegendKey val="0"/>
            <c:showVal val="1"/>
            <c:showCatName val="0"/>
            <c:showSerName val="0"/>
            <c:showPercent val="0"/>
            <c:showBubbleSize val="0"/>
            <c:showLeaderLines val="0"/>
          </c:dLbls>
          <c:cat>
            <c:strRef>
              <c:f>Sheet1!$A$2:$A$4</c:f>
              <c:strCache>
                <c:ptCount val="3"/>
                <c:pt idx="0">
                  <c:v>H18</c:v>
                </c:pt>
                <c:pt idx="1">
                  <c:v>H22</c:v>
                </c:pt>
                <c:pt idx="2">
                  <c:v>H27</c:v>
                </c:pt>
              </c:strCache>
            </c:strRef>
          </c:cat>
          <c:val>
            <c:numRef>
              <c:f>Sheet1!$B$2:$B$4</c:f>
              <c:numCache>
                <c:formatCode>0.0</c:formatCode>
                <c:ptCount val="3"/>
                <c:pt idx="0">
                  <c:v>79</c:v>
                </c:pt>
                <c:pt idx="1">
                  <c:v>86</c:v>
                </c:pt>
                <c:pt idx="2" formatCode="General">
                  <c:v>90.3</c:v>
                </c:pt>
              </c:numCache>
            </c:numRef>
          </c:val>
          <c:smooth val="0"/>
        </c:ser>
        <c:dLbls>
          <c:showLegendKey val="0"/>
          <c:showVal val="0"/>
          <c:showCatName val="0"/>
          <c:showSerName val="0"/>
          <c:showPercent val="0"/>
          <c:showBubbleSize val="0"/>
        </c:dLbls>
        <c:marker val="1"/>
        <c:smooth val="0"/>
        <c:axId val="33505792"/>
        <c:axId val="92805888"/>
      </c:lineChart>
      <c:catAx>
        <c:axId val="33505792"/>
        <c:scaling>
          <c:orientation val="minMax"/>
        </c:scaling>
        <c:delete val="0"/>
        <c:axPos val="b"/>
        <c:majorTickMark val="none"/>
        <c:minorTickMark val="cross"/>
        <c:tickLblPos val="nextTo"/>
        <c:crossAx val="92805888"/>
        <c:crosses val="autoZero"/>
        <c:auto val="1"/>
        <c:lblAlgn val="ctr"/>
        <c:lblOffset val="100"/>
        <c:noMultiLvlLbl val="0"/>
      </c:catAx>
      <c:valAx>
        <c:axId val="92805888"/>
        <c:scaling>
          <c:orientation val="minMax"/>
          <c:max val="100"/>
          <c:min val="50"/>
        </c:scaling>
        <c:delete val="0"/>
        <c:axPos val="l"/>
        <c:majorGridlines/>
        <c:numFmt formatCode="0.0" sourceLinked="1"/>
        <c:majorTickMark val="out"/>
        <c:minorTickMark val="none"/>
        <c:tickLblPos val="nextTo"/>
        <c:txPr>
          <a:bodyPr/>
          <a:lstStyle/>
          <a:p>
            <a:pPr>
              <a:defRPr sz="1600"/>
            </a:pPr>
            <a:endParaRPr lang="ja-JP"/>
          </a:p>
        </c:txPr>
        <c:crossAx val="33505792"/>
        <c:crossesAt val="1"/>
        <c:crossBetween val="between"/>
        <c:majorUnit val="10"/>
      </c:valAx>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2323281059384079E-2"/>
          <c:y val="6.469079918383018E-2"/>
          <c:w val="0.91346048291284587"/>
          <c:h val="0.67507530706024366"/>
        </c:manualLayout>
      </c:layout>
      <c:barChart>
        <c:barDir val="col"/>
        <c:grouping val="clustered"/>
        <c:varyColors val="0"/>
        <c:ser>
          <c:idx val="0"/>
          <c:order val="0"/>
          <c:tx>
            <c:strRef>
              <c:f>Sheet1!$B$1</c:f>
              <c:strCache>
                <c:ptCount val="1"/>
                <c:pt idx="0">
                  <c:v>系列 1</c:v>
                </c:pt>
              </c:strCache>
            </c:strRef>
          </c:tx>
          <c:spPr>
            <a:solidFill>
              <a:srgbClr val="DAEDEF">
                <a:lumMod val="50000"/>
              </a:srgbClr>
            </a:solidFill>
            <a:ln>
              <a:solidFill>
                <a:schemeClr val="tx1"/>
              </a:solidFill>
            </a:ln>
          </c:spPr>
          <c:invertIfNegative val="0"/>
          <c:dPt>
            <c:idx val="2"/>
            <c:invertIfNegative val="0"/>
            <c:bubble3D val="0"/>
            <c:spPr>
              <a:solidFill>
                <a:srgbClr val="FFC000"/>
              </a:solidFill>
              <a:ln>
                <a:solidFill>
                  <a:schemeClr val="tx1"/>
                </a:solidFill>
              </a:ln>
            </c:spPr>
          </c:dPt>
          <c:dPt>
            <c:idx val="3"/>
            <c:invertIfNegative val="0"/>
            <c:bubble3D val="0"/>
            <c:spPr>
              <a:solidFill>
                <a:srgbClr val="FFC000"/>
              </a:solidFill>
              <a:ln>
                <a:solidFill>
                  <a:schemeClr val="tx1"/>
                </a:solidFill>
              </a:ln>
            </c:spPr>
          </c:dPt>
          <c:dLbls>
            <c:dLbl>
              <c:idx val="0"/>
              <c:layout>
                <c:manualLayout>
                  <c:x val="-5.7912018647670004E-3"/>
                  <c:y val="0"/>
                </c:manualLayout>
              </c:layout>
              <c:showLegendKey val="0"/>
              <c:showVal val="1"/>
              <c:showCatName val="0"/>
              <c:showSerName val="0"/>
              <c:showPercent val="0"/>
              <c:showBubbleSize val="0"/>
            </c:dLbl>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dLbls>
          <c:cat>
            <c:strRef>
              <c:f>Sheet1!$A$2:$A$5</c:f>
              <c:strCache>
                <c:ptCount val="4"/>
                <c:pt idx="0">
                  <c:v>公表時
平成29年3月</c:v>
                </c:pt>
                <c:pt idx="1">
                  <c:v>平成30年3月</c:v>
                </c:pt>
                <c:pt idx="2">
                  <c:v>公表資料の
耐震化予定を反映</c:v>
                </c:pt>
                <c:pt idx="3">
                  <c:v>公表後の
ヒアリング結果を反映</c:v>
                </c:pt>
              </c:strCache>
            </c:strRef>
          </c:cat>
          <c:val>
            <c:numRef>
              <c:f>Sheet1!$B$2:$B$5</c:f>
              <c:numCache>
                <c:formatCode>General</c:formatCode>
                <c:ptCount val="4"/>
                <c:pt idx="0">
                  <c:v>122</c:v>
                </c:pt>
                <c:pt idx="1">
                  <c:v>116</c:v>
                </c:pt>
                <c:pt idx="2">
                  <c:v>83</c:v>
                </c:pt>
                <c:pt idx="3">
                  <c:v>48</c:v>
                </c:pt>
              </c:numCache>
            </c:numRef>
          </c:val>
        </c:ser>
        <c:dLbls>
          <c:showLegendKey val="0"/>
          <c:showVal val="0"/>
          <c:showCatName val="0"/>
          <c:showSerName val="0"/>
          <c:showPercent val="0"/>
          <c:showBubbleSize val="0"/>
        </c:dLbls>
        <c:gapWidth val="236"/>
        <c:axId val="204995584"/>
        <c:axId val="203424896"/>
      </c:barChart>
      <c:catAx>
        <c:axId val="204995584"/>
        <c:scaling>
          <c:orientation val="minMax"/>
        </c:scaling>
        <c:delete val="0"/>
        <c:axPos val="b"/>
        <c:majorTickMark val="out"/>
        <c:minorTickMark val="none"/>
        <c:tickLblPos val="nextTo"/>
        <c:txPr>
          <a:bodyPr/>
          <a:lstStyle/>
          <a:p>
            <a:pPr>
              <a:defRPr sz="1400">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03424896"/>
        <c:crosses val="autoZero"/>
        <c:auto val="1"/>
        <c:lblAlgn val="ctr"/>
        <c:lblOffset val="100"/>
        <c:noMultiLvlLbl val="0"/>
      </c:catAx>
      <c:valAx>
        <c:axId val="203424896"/>
        <c:scaling>
          <c:orientation val="minMax"/>
          <c:max val="130"/>
          <c:min val="0"/>
        </c:scaling>
        <c:delete val="0"/>
        <c:axPos val="l"/>
        <c:numFmt formatCode="General" sourceLinked="1"/>
        <c:majorTickMark val="out"/>
        <c:minorTickMark val="none"/>
        <c:tickLblPos val="nextTo"/>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04995584"/>
        <c:crosses val="autoZero"/>
        <c:crossBetween val="between"/>
        <c:majorUnit val="30"/>
      </c:valAx>
    </c:plotArea>
    <c:plotVisOnly val="1"/>
    <c:dispBlanksAs val="gap"/>
    <c:showDLblsOverMax val="0"/>
  </c:chart>
  <c:txPr>
    <a:bodyPr/>
    <a:lstStyle/>
    <a:p>
      <a:pPr>
        <a:defRPr sz="1800"/>
      </a:pPr>
      <a:endParaRPr lang="ja-JP"/>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67502445230237"/>
          <c:y val="2.7977551469582473E-2"/>
          <c:w val="0.70087822188977078"/>
          <c:h val="0.87671212301150603"/>
        </c:manualLayout>
      </c:layout>
      <c:barChart>
        <c:barDir val="bar"/>
        <c:grouping val="stacked"/>
        <c:varyColors val="0"/>
        <c:ser>
          <c:idx val="0"/>
          <c:order val="0"/>
          <c:tx>
            <c:strRef>
              <c:f>Sheet1!$B$1</c:f>
              <c:strCache>
                <c:ptCount val="1"/>
                <c:pt idx="0">
                  <c:v>Ⅰ</c:v>
                </c:pt>
              </c:strCache>
            </c:strRef>
          </c:tx>
          <c:spPr>
            <a:solidFill>
              <a:srgbClr val="FF0000"/>
            </a:solidFill>
            <a:ln>
              <a:solidFill>
                <a:schemeClr val="tx1"/>
              </a:solidFill>
            </a:ln>
          </c:spPr>
          <c:invertIfNegative val="0"/>
          <c:dLbls>
            <c:txPr>
              <a:bodyPr/>
              <a:lstStyle/>
              <a:p>
                <a:pPr>
                  <a:defRPr sz="1200"/>
                </a:pPr>
                <a:endParaRPr lang="ja-JP"/>
              </a:p>
            </c:txPr>
            <c:showLegendKey val="0"/>
            <c:showVal val="1"/>
            <c:showCatName val="0"/>
            <c:showSerName val="0"/>
            <c:showPercent val="0"/>
            <c:showBubbleSize val="0"/>
            <c:showLeaderLines val="0"/>
          </c:dLbls>
          <c:cat>
            <c:strRef>
              <c:f>Sheet1!$A$2:$A$10</c:f>
              <c:strCache>
                <c:ptCount val="9"/>
                <c:pt idx="0">
                  <c:v>小学校、中学校</c:v>
                </c:pt>
                <c:pt idx="1">
                  <c:v>ボーリング場等
運動施設</c:v>
                </c:pt>
                <c:pt idx="2">
                  <c:v>病院、診療所</c:v>
                </c:pt>
                <c:pt idx="3">
                  <c:v>集会場、公会堂</c:v>
                </c:pt>
                <c:pt idx="4">
                  <c:v>物販店舗</c:v>
                </c:pt>
                <c:pt idx="5">
                  <c:v>ホテル、旅館</c:v>
                </c:pt>
                <c:pt idx="6">
                  <c:v>幼稚園、保育所</c:v>
                </c:pt>
                <c:pt idx="7">
                  <c:v>飲食店</c:v>
                </c:pt>
                <c:pt idx="8">
                  <c:v>危険物</c:v>
                </c:pt>
              </c:strCache>
            </c:strRef>
          </c:cat>
          <c:val>
            <c:numRef>
              <c:f>Sheet1!$B$2:$B$10</c:f>
              <c:numCache>
                <c:formatCode>General</c:formatCode>
                <c:ptCount val="9"/>
                <c:pt idx="0">
                  <c:v>2</c:v>
                </c:pt>
                <c:pt idx="1">
                  <c:v>2</c:v>
                </c:pt>
                <c:pt idx="2">
                  <c:v>9</c:v>
                </c:pt>
                <c:pt idx="3">
                  <c:v>2</c:v>
                </c:pt>
                <c:pt idx="4">
                  <c:v>16</c:v>
                </c:pt>
                <c:pt idx="5">
                  <c:v>2</c:v>
                </c:pt>
                <c:pt idx="6">
                  <c:v>1</c:v>
                </c:pt>
                <c:pt idx="7">
                  <c:v>4</c:v>
                </c:pt>
                <c:pt idx="8">
                  <c:v>8</c:v>
                </c:pt>
              </c:numCache>
            </c:numRef>
          </c:val>
        </c:ser>
        <c:ser>
          <c:idx val="1"/>
          <c:order val="1"/>
          <c:tx>
            <c:strRef>
              <c:f>Sheet1!$C$1</c:f>
              <c:strCache>
                <c:ptCount val="1"/>
                <c:pt idx="0">
                  <c:v>Ⅱ</c:v>
                </c:pt>
              </c:strCache>
            </c:strRef>
          </c:tx>
          <c:spPr>
            <a:solidFill>
              <a:srgbClr val="FFC000"/>
            </a:solidFill>
            <a:ln>
              <a:solidFill>
                <a:schemeClr val="tx1"/>
              </a:solidFill>
            </a:ln>
          </c:spPr>
          <c:invertIfNegative val="0"/>
          <c:dLbls>
            <c:txPr>
              <a:bodyPr/>
              <a:lstStyle/>
              <a:p>
                <a:pPr>
                  <a:defRPr sz="1200"/>
                </a:pPr>
                <a:endParaRPr lang="ja-JP"/>
              </a:p>
            </c:txPr>
            <c:showLegendKey val="0"/>
            <c:showVal val="1"/>
            <c:showCatName val="0"/>
            <c:showSerName val="0"/>
            <c:showPercent val="0"/>
            <c:showBubbleSize val="0"/>
            <c:showLeaderLines val="0"/>
          </c:dLbls>
          <c:cat>
            <c:strRef>
              <c:f>Sheet1!$A$2:$A$10</c:f>
              <c:strCache>
                <c:ptCount val="9"/>
                <c:pt idx="0">
                  <c:v>小学校、中学校</c:v>
                </c:pt>
                <c:pt idx="1">
                  <c:v>ボーリング場等
運動施設</c:v>
                </c:pt>
                <c:pt idx="2">
                  <c:v>病院、診療所</c:v>
                </c:pt>
                <c:pt idx="3">
                  <c:v>集会場、公会堂</c:v>
                </c:pt>
                <c:pt idx="4">
                  <c:v>物販店舗</c:v>
                </c:pt>
                <c:pt idx="5">
                  <c:v>ホテル、旅館</c:v>
                </c:pt>
                <c:pt idx="6">
                  <c:v>幼稚園、保育所</c:v>
                </c:pt>
                <c:pt idx="7">
                  <c:v>飲食店</c:v>
                </c:pt>
                <c:pt idx="8">
                  <c:v>危険物</c:v>
                </c:pt>
              </c:strCache>
            </c:strRef>
          </c:cat>
          <c:val>
            <c:numRef>
              <c:f>Sheet1!$C$2:$C$10</c:f>
              <c:numCache>
                <c:formatCode>General</c:formatCode>
                <c:ptCount val="9"/>
                <c:pt idx="1">
                  <c:v>1</c:v>
                </c:pt>
                <c:pt idx="2">
                  <c:v>8</c:v>
                </c:pt>
                <c:pt idx="4">
                  <c:v>10</c:v>
                </c:pt>
                <c:pt idx="6">
                  <c:v>1</c:v>
                </c:pt>
                <c:pt idx="7">
                  <c:v>1</c:v>
                </c:pt>
              </c:numCache>
            </c:numRef>
          </c:val>
        </c:ser>
        <c:ser>
          <c:idx val="2"/>
          <c:order val="2"/>
          <c:tx>
            <c:strRef>
              <c:f>Sheet1!$D$1</c:f>
              <c:strCache>
                <c:ptCount val="1"/>
                <c:pt idx="0">
                  <c:v>未報告</c:v>
                </c:pt>
              </c:strCache>
            </c:strRef>
          </c:tx>
          <c:spPr>
            <a:pattFill prst="ltUpDiag">
              <a:fgClr>
                <a:srgbClr val="002060"/>
              </a:fgClr>
              <a:bgClr>
                <a:schemeClr val="bg1"/>
              </a:bgClr>
            </a:pattFill>
            <a:ln>
              <a:solidFill>
                <a:schemeClr val="tx1"/>
              </a:solidFill>
            </a:ln>
          </c:spPr>
          <c:invertIfNegative val="0"/>
          <c:dLbls>
            <c:txPr>
              <a:bodyPr/>
              <a:lstStyle/>
              <a:p>
                <a:pPr>
                  <a:defRPr sz="1200"/>
                </a:pPr>
                <a:endParaRPr lang="ja-JP"/>
              </a:p>
            </c:txPr>
            <c:showLegendKey val="0"/>
            <c:showVal val="1"/>
            <c:showCatName val="0"/>
            <c:showSerName val="0"/>
            <c:showPercent val="0"/>
            <c:showBubbleSize val="0"/>
            <c:showLeaderLines val="0"/>
          </c:dLbls>
          <c:cat>
            <c:strRef>
              <c:f>Sheet1!$A$2:$A$10</c:f>
              <c:strCache>
                <c:ptCount val="9"/>
                <c:pt idx="0">
                  <c:v>小学校、中学校</c:v>
                </c:pt>
                <c:pt idx="1">
                  <c:v>ボーリング場等
運動施設</c:v>
                </c:pt>
                <c:pt idx="2">
                  <c:v>病院、診療所</c:v>
                </c:pt>
                <c:pt idx="3">
                  <c:v>集会場、公会堂</c:v>
                </c:pt>
                <c:pt idx="4">
                  <c:v>物販店舗</c:v>
                </c:pt>
                <c:pt idx="5">
                  <c:v>ホテル、旅館</c:v>
                </c:pt>
                <c:pt idx="6">
                  <c:v>幼稚園、保育所</c:v>
                </c:pt>
                <c:pt idx="7">
                  <c:v>飲食店</c:v>
                </c:pt>
                <c:pt idx="8">
                  <c:v>危険物</c:v>
                </c:pt>
              </c:strCache>
            </c:strRef>
          </c:cat>
          <c:val>
            <c:numRef>
              <c:f>Sheet1!$D$2:$D$10</c:f>
              <c:numCache>
                <c:formatCode>General</c:formatCode>
                <c:ptCount val="9"/>
                <c:pt idx="2">
                  <c:v>3</c:v>
                </c:pt>
                <c:pt idx="4">
                  <c:v>2</c:v>
                </c:pt>
                <c:pt idx="5">
                  <c:v>1</c:v>
                </c:pt>
              </c:numCache>
            </c:numRef>
          </c:val>
        </c:ser>
        <c:dLbls>
          <c:showLegendKey val="0"/>
          <c:showVal val="0"/>
          <c:showCatName val="0"/>
          <c:showSerName val="0"/>
          <c:showPercent val="0"/>
          <c:showBubbleSize val="0"/>
        </c:dLbls>
        <c:gapWidth val="80"/>
        <c:overlap val="100"/>
        <c:axId val="208860160"/>
        <c:axId val="203425472"/>
      </c:barChart>
      <c:catAx>
        <c:axId val="208860160"/>
        <c:scaling>
          <c:orientation val="maxMin"/>
        </c:scaling>
        <c:delete val="0"/>
        <c:axPos val="l"/>
        <c:majorTickMark val="out"/>
        <c:minorTickMark val="none"/>
        <c:tickLblPos val="nextTo"/>
        <c:txPr>
          <a:bodyPr/>
          <a:lstStyle/>
          <a:p>
            <a:pPr>
              <a:defRPr sz="1600">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03425472"/>
        <c:crosses val="autoZero"/>
        <c:auto val="1"/>
        <c:lblAlgn val="ctr"/>
        <c:lblOffset val="100"/>
        <c:noMultiLvlLbl val="0"/>
      </c:catAx>
      <c:valAx>
        <c:axId val="203425472"/>
        <c:scaling>
          <c:orientation val="minMax"/>
          <c:max val="30"/>
        </c:scaling>
        <c:delete val="0"/>
        <c:axPos val="t"/>
        <c:majorGridlines/>
        <c:numFmt formatCode="General" sourceLinked="1"/>
        <c:majorTickMark val="out"/>
        <c:minorTickMark val="none"/>
        <c:tickLblPos val="nextTo"/>
        <c:txPr>
          <a:bodyPr/>
          <a:lstStyle/>
          <a:p>
            <a:pPr>
              <a:defRPr sz="1200"/>
            </a:pPr>
            <a:endParaRPr lang="ja-JP"/>
          </a:p>
        </c:txPr>
        <c:crossAx val="208860160"/>
        <c:crosses val="autoZero"/>
        <c:crossBetween val="between"/>
      </c:valAx>
    </c:plotArea>
    <c:legend>
      <c:legendPos val="r"/>
      <c:layout>
        <c:manualLayout>
          <c:xMode val="edge"/>
          <c:yMode val="edge"/>
          <c:x val="0.53779097912788021"/>
          <c:y val="0.68440635559338647"/>
          <c:w val="0.33500758467776237"/>
          <c:h val="5.8951330119930083E-2"/>
        </c:manualLayout>
      </c:layout>
      <c:overlay val="0"/>
      <c:spPr>
        <a:solidFill>
          <a:schemeClr val="bg1"/>
        </a:solidFill>
      </c:spPr>
    </c:legend>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spPr>
            <a:ln>
              <a:solidFill>
                <a:schemeClr val="tx1"/>
              </a:solidFill>
            </a:ln>
          </c:spPr>
          <c:dPt>
            <c:idx val="0"/>
            <c:bubble3D val="0"/>
            <c:spPr>
              <a:solidFill>
                <a:srgbClr val="FF0066"/>
              </a:solidFill>
              <a:ln>
                <a:solidFill>
                  <a:schemeClr val="tx1"/>
                </a:solidFill>
              </a:ln>
            </c:spPr>
          </c:dPt>
          <c:dPt>
            <c:idx val="1"/>
            <c:bubble3D val="0"/>
            <c:spPr>
              <a:solidFill>
                <a:srgbClr val="FF99FF"/>
              </a:solidFill>
              <a:ln>
                <a:solidFill>
                  <a:schemeClr val="tx1"/>
                </a:solidFill>
              </a:ln>
            </c:spPr>
          </c:dPt>
          <c:dPt>
            <c:idx val="2"/>
            <c:bubble3D val="0"/>
            <c:spPr>
              <a:solidFill>
                <a:srgbClr val="FF9933"/>
              </a:solidFill>
              <a:ln>
                <a:solidFill>
                  <a:schemeClr val="tx1"/>
                </a:solidFill>
              </a:ln>
            </c:spPr>
          </c:dPt>
          <c:dPt>
            <c:idx val="3"/>
            <c:bubble3D val="0"/>
            <c:spPr>
              <a:solidFill>
                <a:srgbClr val="FF0000"/>
              </a:solidFill>
              <a:ln>
                <a:solidFill>
                  <a:schemeClr val="tx1"/>
                </a:solidFill>
              </a:ln>
            </c:spPr>
          </c:dPt>
          <c:dPt>
            <c:idx val="4"/>
            <c:bubble3D val="0"/>
            <c:spPr>
              <a:solidFill>
                <a:srgbClr val="6EA82E"/>
              </a:solidFill>
              <a:ln>
                <a:solidFill>
                  <a:schemeClr val="tx1"/>
                </a:solidFill>
              </a:ln>
            </c:spPr>
          </c:dPt>
          <c:dPt>
            <c:idx val="5"/>
            <c:bubble3D val="0"/>
            <c:spPr>
              <a:solidFill>
                <a:srgbClr val="537F23"/>
              </a:solidFill>
              <a:ln>
                <a:solidFill>
                  <a:schemeClr val="tx1"/>
                </a:solidFill>
              </a:ln>
            </c:spPr>
          </c:dPt>
          <c:dPt>
            <c:idx val="6"/>
            <c:bubble3D val="0"/>
            <c:spPr>
              <a:solidFill>
                <a:srgbClr val="2F4814"/>
              </a:solidFill>
              <a:ln>
                <a:solidFill>
                  <a:schemeClr val="tx1"/>
                </a:solidFill>
              </a:ln>
            </c:spPr>
          </c:dPt>
          <c:cat>
            <c:strRef>
              <c:f>Sheet1!$A$2:$A$8</c:f>
              <c:strCache>
                <c:ptCount val="7"/>
                <c:pt idx="0">
                  <c:v>1</c:v>
                </c:pt>
                <c:pt idx="1">
                  <c:v>2</c:v>
                </c:pt>
                <c:pt idx="2">
                  <c:v>3</c:v>
                </c:pt>
                <c:pt idx="3">
                  <c:v>工事中</c:v>
                </c:pt>
                <c:pt idx="4">
                  <c:v>検討中</c:v>
                </c:pt>
                <c:pt idx="5">
                  <c:v>4</c:v>
                </c:pt>
                <c:pt idx="6">
                  <c:v>その他</c:v>
                </c:pt>
              </c:strCache>
            </c:strRef>
          </c:cat>
          <c:val>
            <c:numRef>
              <c:f>Sheet1!$B$2:$B$8</c:f>
              <c:numCache>
                <c:formatCode>General</c:formatCode>
                <c:ptCount val="7"/>
                <c:pt idx="0">
                  <c:v>24</c:v>
                </c:pt>
                <c:pt idx="1">
                  <c:v>15</c:v>
                </c:pt>
                <c:pt idx="2">
                  <c:v>2</c:v>
                </c:pt>
                <c:pt idx="3">
                  <c:v>7</c:v>
                </c:pt>
                <c:pt idx="4">
                  <c:v>20</c:v>
                </c:pt>
                <c:pt idx="5">
                  <c:v>9</c:v>
                </c:pt>
                <c:pt idx="6">
                  <c:v>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162134382303295"/>
          <c:y val="4.6396453544097889E-2"/>
          <c:w val="0.58935648178513611"/>
          <c:h val="0.90720709291180424"/>
        </c:manualLayout>
      </c:layout>
      <c:pieChart>
        <c:varyColors val="1"/>
        <c:ser>
          <c:idx val="0"/>
          <c:order val="0"/>
          <c:tx>
            <c:strRef>
              <c:f>Sheet1!$B$1</c:f>
              <c:strCache>
                <c:ptCount val="1"/>
                <c:pt idx="0">
                  <c:v>売上高</c:v>
                </c:pt>
              </c:strCache>
            </c:strRef>
          </c:tx>
          <c:spPr>
            <a:ln>
              <a:solidFill>
                <a:schemeClr val="tx1">
                  <a:lumMod val="95000"/>
                  <a:lumOff val="5000"/>
                </a:schemeClr>
              </a:solidFill>
            </a:ln>
          </c:spPr>
          <c:dPt>
            <c:idx val="0"/>
            <c:bubble3D val="0"/>
            <c:spPr>
              <a:solidFill>
                <a:schemeClr val="accent5">
                  <a:lumMod val="75000"/>
                </a:schemeClr>
              </a:solidFill>
              <a:ln>
                <a:solidFill>
                  <a:schemeClr val="tx1">
                    <a:lumMod val="95000"/>
                    <a:lumOff val="5000"/>
                  </a:schemeClr>
                </a:solidFill>
              </a:ln>
            </c:spPr>
          </c:dPt>
          <c:dPt>
            <c:idx val="1"/>
            <c:bubble3D val="0"/>
            <c:spPr>
              <a:solidFill>
                <a:schemeClr val="accent6">
                  <a:lumMod val="40000"/>
                  <a:lumOff val="60000"/>
                </a:schemeClr>
              </a:solidFill>
              <a:ln>
                <a:solidFill>
                  <a:schemeClr val="tx1">
                    <a:lumMod val="95000"/>
                    <a:lumOff val="5000"/>
                  </a:schemeClr>
                </a:solidFill>
              </a:ln>
            </c:spPr>
          </c:dPt>
          <c:dPt>
            <c:idx val="2"/>
            <c:bubble3D val="0"/>
            <c:spPr>
              <a:solidFill>
                <a:srgbClr val="EFAD89"/>
              </a:solidFill>
              <a:ln>
                <a:solidFill>
                  <a:schemeClr val="tx1">
                    <a:lumMod val="95000"/>
                    <a:lumOff val="5000"/>
                  </a:schemeClr>
                </a:solidFill>
              </a:ln>
            </c:spPr>
          </c:dPt>
          <c:dPt>
            <c:idx val="3"/>
            <c:bubble3D val="0"/>
            <c:spPr>
              <a:noFill/>
              <a:ln>
                <a:solidFill>
                  <a:schemeClr val="tx1">
                    <a:lumMod val="95000"/>
                    <a:lumOff val="5000"/>
                  </a:schemeClr>
                </a:solidFill>
              </a:ln>
            </c:spPr>
          </c:dPt>
          <c:cat>
            <c:strRef>
              <c:f>Sheet1!$A$2:$A$5</c:f>
              <c:strCache>
                <c:ptCount val="4"/>
                <c:pt idx="0">
                  <c:v>資金を確保できない</c:v>
                </c:pt>
                <c:pt idx="1">
                  <c:v>他の権利者の理解が得られない</c:v>
                </c:pt>
                <c:pt idx="2">
                  <c:v>必要性を感じない</c:v>
                </c:pt>
                <c:pt idx="3">
                  <c:v>その他</c:v>
                </c:pt>
              </c:strCache>
            </c:strRef>
          </c:cat>
          <c:val>
            <c:numRef>
              <c:f>Sheet1!$B$2:$B$5</c:f>
              <c:numCache>
                <c:formatCode>General</c:formatCode>
                <c:ptCount val="4"/>
                <c:pt idx="0">
                  <c:v>9</c:v>
                </c:pt>
                <c:pt idx="1">
                  <c:v>8</c:v>
                </c:pt>
                <c:pt idx="2">
                  <c:v>2</c:v>
                </c:pt>
                <c:pt idx="3">
                  <c:v>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0.23306</cdr:x>
      <cdr:y>0.10322</cdr:y>
    </cdr:from>
    <cdr:to>
      <cdr:x>0.3874</cdr:x>
      <cdr:y>0.12716</cdr:y>
    </cdr:to>
    <cdr:cxnSp macro="">
      <cdr:nvCxnSpPr>
        <cdr:cNvPr id="3" name="直線コネクタ 2"/>
        <cdr:cNvCxnSpPr/>
      </cdr:nvCxnSpPr>
      <cdr:spPr>
        <a:xfrm xmlns:a="http://schemas.openxmlformats.org/drawingml/2006/main">
          <a:off x="2044421" y="460798"/>
          <a:ext cx="1353787" cy="106878"/>
        </a:xfrm>
        <a:prstGeom xmlns:a="http://schemas.openxmlformats.org/drawingml/2006/main" prst="line">
          <a:avLst/>
        </a:prstGeom>
        <a:ln xmlns:a="http://schemas.openxmlformats.org/drawingml/2006/main" w="28575">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0.46088</cdr:x>
      <cdr:y>0.1521</cdr:y>
    </cdr:from>
    <cdr:to>
      <cdr:x>0.61754</cdr:x>
      <cdr:y>0.30491</cdr:y>
    </cdr:to>
    <cdr:cxnSp macro="">
      <cdr:nvCxnSpPr>
        <cdr:cNvPr id="4" name="直線コネクタ 3"/>
        <cdr:cNvCxnSpPr/>
      </cdr:nvCxnSpPr>
      <cdr:spPr>
        <a:xfrm xmlns:a="http://schemas.openxmlformats.org/drawingml/2006/main">
          <a:off x="4042793" y="537915"/>
          <a:ext cx="1374220" cy="540413"/>
        </a:xfrm>
        <a:prstGeom xmlns:a="http://schemas.openxmlformats.org/drawingml/2006/main" prst="line">
          <a:avLst/>
        </a:prstGeom>
        <a:ln xmlns:a="http://schemas.openxmlformats.org/drawingml/2006/main" w="28575">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0.68598</cdr:x>
      <cdr:y>0.31467</cdr:y>
    </cdr:from>
    <cdr:to>
      <cdr:x>0.84633</cdr:x>
      <cdr:y>0.4896</cdr:y>
    </cdr:to>
    <cdr:cxnSp macro="">
      <cdr:nvCxnSpPr>
        <cdr:cNvPr id="5" name="直線コネクタ 4"/>
        <cdr:cNvCxnSpPr/>
      </cdr:nvCxnSpPr>
      <cdr:spPr>
        <a:xfrm xmlns:a="http://schemas.openxmlformats.org/drawingml/2006/main">
          <a:off x="6017341" y="1112843"/>
          <a:ext cx="1406602" cy="618628"/>
        </a:xfrm>
        <a:prstGeom xmlns:a="http://schemas.openxmlformats.org/drawingml/2006/main" prst="line">
          <a:avLst/>
        </a:prstGeom>
        <a:ln xmlns:a="http://schemas.openxmlformats.org/drawingml/2006/main" w="28575">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1163" cy="496888"/>
          </a:xfrm>
          <a:prstGeom prst="rect">
            <a:avLst/>
          </a:prstGeom>
        </p:spPr>
        <p:txBody>
          <a:bodyPr vert="horz" lIns="69927" tIns="34964" rIns="69927" bIns="34964" rtlCol="0"/>
          <a:lstStyle>
            <a:lvl1pPr algn="l">
              <a:defRPr sz="90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54450" y="0"/>
            <a:ext cx="2951163" cy="496888"/>
          </a:xfrm>
          <a:prstGeom prst="rect">
            <a:avLst/>
          </a:prstGeom>
        </p:spPr>
        <p:txBody>
          <a:bodyPr vert="horz" lIns="69927" tIns="34964" rIns="69927" bIns="34964" rtlCol="0"/>
          <a:lstStyle>
            <a:lvl1pPr algn="r">
              <a:defRPr sz="900">
                <a:ea typeface="ＭＳ Ｐゴシック" pitchFamily="50" charset="-128"/>
              </a:defRPr>
            </a:lvl1pPr>
          </a:lstStyle>
          <a:p>
            <a:pPr>
              <a:defRPr/>
            </a:pPr>
            <a:fld id="{B40C94F0-8150-4DA1-A03D-D93D445FC05D}" type="datetimeFigureOut">
              <a:rPr lang="ja-JP" altLang="en-US"/>
              <a:pPr>
                <a:defRPr/>
              </a:pPr>
              <a:t>2018/7/19</a:t>
            </a:fld>
            <a:endParaRPr lang="ja-JP" altLang="en-US"/>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69927" tIns="34964" rIns="69927" bIns="34964" rtlCol="0" anchor="ctr"/>
          <a:lstStyle/>
          <a:p>
            <a:pPr lvl="0"/>
            <a:endParaRPr lang="ja-JP" altLang="en-US" noProof="0" smtClean="0"/>
          </a:p>
        </p:txBody>
      </p:sp>
      <p:sp>
        <p:nvSpPr>
          <p:cNvPr id="5" name="ノート プレースホルダ 4"/>
          <p:cNvSpPr>
            <a:spLocks noGrp="1"/>
          </p:cNvSpPr>
          <p:nvPr>
            <p:ph type="body" sz="quarter" idx="3"/>
          </p:nvPr>
        </p:nvSpPr>
        <p:spPr>
          <a:xfrm>
            <a:off x="679450" y="4721225"/>
            <a:ext cx="5448300" cy="4473575"/>
          </a:xfrm>
          <a:prstGeom prst="rect">
            <a:avLst/>
          </a:prstGeom>
        </p:spPr>
        <p:txBody>
          <a:bodyPr vert="horz" lIns="69927" tIns="34964" rIns="69927" bIns="34964"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440863"/>
            <a:ext cx="2951163" cy="496887"/>
          </a:xfrm>
          <a:prstGeom prst="rect">
            <a:avLst/>
          </a:prstGeom>
        </p:spPr>
        <p:txBody>
          <a:bodyPr vert="horz" lIns="69927" tIns="34964" rIns="69927" bIns="34964" rtlCol="0" anchor="b"/>
          <a:lstStyle>
            <a:lvl1pPr algn="l">
              <a:defRPr sz="90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51163" cy="496887"/>
          </a:xfrm>
          <a:prstGeom prst="rect">
            <a:avLst/>
          </a:prstGeom>
        </p:spPr>
        <p:txBody>
          <a:bodyPr vert="horz" lIns="69927" tIns="34964" rIns="69927" bIns="34964" rtlCol="0" anchor="b"/>
          <a:lstStyle>
            <a:lvl1pPr algn="r">
              <a:defRPr sz="900">
                <a:ea typeface="ＭＳ Ｐゴシック" pitchFamily="50" charset="-128"/>
              </a:defRPr>
            </a:lvl1pPr>
          </a:lstStyle>
          <a:p>
            <a:pPr>
              <a:defRPr/>
            </a:pPr>
            <a:fld id="{7D133913-553B-4B04-9738-EE24D3001AFE}" type="slidenum">
              <a:rPr lang="ja-JP" altLang="en-US"/>
              <a:pPr>
                <a:defRPr/>
              </a:pPr>
              <a:t>‹#›</a:t>
            </a:fld>
            <a:endParaRPr lang="ja-JP" altLang="en-US"/>
          </a:p>
        </p:txBody>
      </p:sp>
    </p:spTree>
    <p:extLst>
      <p:ext uri="{BB962C8B-B14F-4D97-AF65-F5344CB8AC3E}">
        <p14:creationId xmlns:p14="http://schemas.microsoft.com/office/powerpoint/2010/main" val="41499714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5613" algn="l" rtl="0" eaLnBrk="0" fontAlgn="base" hangingPunct="0">
      <a:spcBef>
        <a:spcPct val="30000"/>
      </a:spcBef>
      <a:spcAft>
        <a:spcPct val="0"/>
      </a:spcAft>
      <a:defRPr kumimoji="1" sz="1200" kern="1200">
        <a:solidFill>
          <a:schemeClr val="tx1"/>
        </a:solidFill>
        <a:latin typeface="+mn-lt"/>
        <a:ea typeface="+mn-ea"/>
        <a:cs typeface="+mn-cs"/>
      </a:defRPr>
    </a:lvl2pPr>
    <a:lvl3pPr marL="912813" algn="l" rtl="0" eaLnBrk="0" fontAlgn="base" hangingPunct="0">
      <a:spcBef>
        <a:spcPct val="30000"/>
      </a:spcBef>
      <a:spcAft>
        <a:spcPct val="0"/>
      </a:spcAft>
      <a:defRPr kumimoji="1" sz="1200" kern="1200">
        <a:solidFill>
          <a:schemeClr val="tx1"/>
        </a:solidFill>
        <a:latin typeface="+mn-lt"/>
        <a:ea typeface="+mn-ea"/>
        <a:cs typeface="+mn-cs"/>
      </a:defRPr>
    </a:lvl3pPr>
    <a:lvl4pPr marL="1370013" algn="l" rtl="0" eaLnBrk="0" fontAlgn="base" hangingPunct="0">
      <a:spcBef>
        <a:spcPct val="30000"/>
      </a:spcBef>
      <a:spcAft>
        <a:spcPct val="0"/>
      </a:spcAft>
      <a:defRPr kumimoji="1" sz="1200" kern="1200">
        <a:solidFill>
          <a:schemeClr val="tx1"/>
        </a:solidFill>
        <a:latin typeface="+mn-lt"/>
        <a:ea typeface="+mn-ea"/>
        <a:cs typeface="+mn-cs"/>
      </a:defRPr>
    </a:lvl4pPr>
    <a:lvl5pPr marL="1827213" algn="l" rtl="0" eaLnBrk="0" fontAlgn="base" hangingPunct="0">
      <a:spcBef>
        <a:spcPct val="30000"/>
      </a:spcBef>
      <a:spcAft>
        <a:spcPct val="0"/>
      </a:spcAft>
      <a:defRPr kumimoji="1" sz="1200" kern="1200">
        <a:solidFill>
          <a:schemeClr val="tx1"/>
        </a:solidFill>
        <a:latin typeface="+mn-lt"/>
        <a:ea typeface="+mn-ea"/>
        <a:cs typeface="+mn-cs"/>
      </a:defRPr>
    </a:lvl5pPr>
    <a:lvl6pPr marL="2285694" algn="l" defTabSz="914278" rtl="0" eaLnBrk="1" latinLnBrk="0" hangingPunct="1">
      <a:defRPr kumimoji="1" sz="1200" kern="1200">
        <a:solidFill>
          <a:schemeClr val="tx1"/>
        </a:solidFill>
        <a:latin typeface="+mn-lt"/>
        <a:ea typeface="+mn-ea"/>
        <a:cs typeface="+mn-cs"/>
      </a:defRPr>
    </a:lvl6pPr>
    <a:lvl7pPr marL="2742833" algn="l" defTabSz="914278" rtl="0" eaLnBrk="1" latinLnBrk="0" hangingPunct="1">
      <a:defRPr kumimoji="1" sz="1200" kern="1200">
        <a:solidFill>
          <a:schemeClr val="tx1"/>
        </a:solidFill>
        <a:latin typeface="+mn-lt"/>
        <a:ea typeface="+mn-ea"/>
        <a:cs typeface="+mn-cs"/>
      </a:defRPr>
    </a:lvl7pPr>
    <a:lvl8pPr marL="3199972" algn="l" defTabSz="914278" rtl="0" eaLnBrk="1" latinLnBrk="0" hangingPunct="1">
      <a:defRPr kumimoji="1" sz="1200" kern="1200">
        <a:solidFill>
          <a:schemeClr val="tx1"/>
        </a:solidFill>
        <a:latin typeface="+mn-lt"/>
        <a:ea typeface="+mn-ea"/>
        <a:cs typeface="+mn-cs"/>
      </a:defRPr>
    </a:lvl8pPr>
    <a:lvl9pPr marL="3657111" algn="l" defTabSz="914278"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1377949" y="3284538"/>
            <a:ext cx="7776000"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nchor="ctr"/>
          <a:lstStyle/>
          <a:p>
            <a:endParaRPr lang="ja-JP" altLang="en-US"/>
          </a:p>
        </p:txBody>
      </p:sp>
      <p:sp>
        <p:nvSpPr>
          <p:cNvPr id="3074" name="Rectangle 2"/>
          <p:cNvSpPr>
            <a:spLocks noGrp="1" noChangeArrowheads="1"/>
          </p:cNvSpPr>
          <p:nvPr>
            <p:ph type="ctrTitle"/>
          </p:nvPr>
        </p:nvSpPr>
        <p:spPr>
          <a:xfrm>
            <a:off x="1377949" y="2133619"/>
            <a:ext cx="7766051" cy="1470025"/>
          </a:xfrm>
        </p:spPr>
        <p:txBody>
          <a:bodyPr/>
          <a:lstStyle>
            <a:lvl1pPr>
              <a:defRPr sz="4000"/>
            </a:lvl1pPr>
          </a:lstStyle>
          <a:p>
            <a:r>
              <a:rPr lang="ja-JP" altLang="en-US" dirty="0"/>
              <a:t>マスタ タイトルの書式設定</a:t>
            </a:r>
          </a:p>
        </p:txBody>
      </p:sp>
      <p:sp>
        <p:nvSpPr>
          <p:cNvPr id="3075"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a:t>マスタ サブタイトルの書式設定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7010400" y="6578600"/>
            <a:ext cx="2133600" cy="279400"/>
          </a:xfrm>
        </p:spPr>
        <p:txBody>
          <a:bodyPr/>
          <a:lstStyle>
            <a:lvl1pPr>
              <a:defRPr/>
            </a:lvl1pPr>
          </a:lstStyle>
          <a:p>
            <a:pPr>
              <a:defRPr/>
            </a:pPr>
            <a:fld id="{1C940F4F-E466-4ABE-BC94-D68CEE825521}" type="slidenum">
              <a:rPr lang="en-US" altLang="ja-JP"/>
              <a:pPr>
                <a:defRPr/>
              </a:pPr>
              <a:t>‹#›</a:t>
            </a:fld>
            <a:endParaRPr lang="en-US" altLang="ja-JP"/>
          </a:p>
        </p:txBody>
      </p:sp>
      <p:grpSp>
        <p:nvGrpSpPr>
          <p:cNvPr id="8" name="グループ化 4"/>
          <p:cNvGrpSpPr>
            <a:grpSpLocks/>
          </p:cNvGrpSpPr>
          <p:nvPr userDrawn="1"/>
        </p:nvGrpSpPr>
        <p:grpSpPr bwMode="auto">
          <a:xfrm>
            <a:off x="0" y="6426382"/>
            <a:ext cx="1079500" cy="361950"/>
            <a:chOff x="7164536" y="392474"/>
            <a:chExt cx="1079872" cy="361316"/>
          </a:xfrm>
        </p:grpSpPr>
        <p:pic>
          <p:nvPicPr>
            <p:cNvPr id="9" name="図 14" descr="C:\Users\fujiiyu\AppData\Local\Microsoft\Windows\Temporary Internet Files\Content.Word\fusho_03.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a:spcAft>
                  <a:spcPts val="0"/>
                </a:spcAft>
                <a:defRPr/>
              </a:pPr>
              <a:r>
                <a:rPr lang="ja-JP" sz="1200" b="1" kern="100" dirty="0">
                  <a:solidFill>
                    <a:srgbClr val="002E8A"/>
                  </a:solidFill>
                  <a:ea typeface="ＭＳ ゴシック"/>
                  <a:cs typeface="Times New Roman"/>
                </a:rPr>
                <a:t>大阪府</a:t>
              </a:r>
              <a:endParaRPr lang="ja-JP" sz="1050" kern="100" dirty="0">
                <a:ea typeface="ＭＳ 明朝"/>
                <a:cs typeface="Times New Roman"/>
              </a:endParaRPr>
            </a:p>
          </p:txBody>
        </p:sp>
      </p:grpSp>
      <p:cxnSp>
        <p:nvCxnSpPr>
          <p:cNvPr id="11" name="直線コネクタ 10"/>
          <p:cNvCxnSpPr/>
          <p:nvPr userDrawn="1"/>
        </p:nvCxnSpPr>
        <p:spPr>
          <a:xfrm>
            <a:off x="0" y="6788332"/>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userDrawn="1"/>
        </p:nvCxnSpPr>
        <p:spPr>
          <a:xfrm>
            <a:off x="0" y="6841497"/>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5190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4A7E7FC-A139-4248-B9DA-2FF2B1CF2003}" type="slidenum">
              <a:rPr lang="en-US" altLang="ja-JP"/>
              <a:pPr>
                <a:defRPr/>
              </a:pPr>
              <a:t>‹#›</a:t>
            </a:fld>
            <a:endParaRPr lang="en-US" altLang="ja-JP"/>
          </a:p>
        </p:txBody>
      </p:sp>
    </p:spTree>
    <p:extLst>
      <p:ext uri="{BB962C8B-B14F-4D97-AF65-F5344CB8AC3E}">
        <p14:creationId xmlns:p14="http://schemas.microsoft.com/office/powerpoint/2010/main" val="905976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597826D-5910-4254-867C-7E2ECFB477B6}" type="slidenum">
              <a:rPr lang="en-US" altLang="ja-JP"/>
              <a:pPr>
                <a:defRPr/>
              </a:pPr>
              <a:t>‹#›</a:t>
            </a:fld>
            <a:endParaRPr lang="en-US" altLang="ja-JP"/>
          </a:p>
        </p:txBody>
      </p:sp>
    </p:spTree>
    <p:extLst>
      <p:ext uri="{BB962C8B-B14F-4D97-AF65-F5344CB8AC3E}">
        <p14:creationId xmlns:p14="http://schemas.microsoft.com/office/powerpoint/2010/main" val="3967460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4044629-A370-44C1-81E0-62C61B095BD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20183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3D588E3-5844-4F0B-9BE2-8E1C3B454C0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563334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54A672-2AAF-415E-BCC4-2551D2332D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619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5E2E6BC-B709-4ACE-A063-D9C1C58C398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50798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0BE89C9-8DFD-401F-9E1C-6CCC490495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323558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8C42C4B-F233-476B-8BAF-5C1BE81F68E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030972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3"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4"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3" y="1435103"/>
            <a:ext cx="3008313" cy="4691063"/>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E84C0E-B091-4EA5-A41F-5789EB851AB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687734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D7171B2-AD84-45DF-811F-EBDFF5D9C00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7201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9954CD4-AF95-4C78-B160-84012AB9CEDB}" type="slidenum">
              <a:rPr lang="en-US" altLang="ja-JP"/>
              <a:pPr>
                <a:defRPr/>
              </a:pPr>
              <a:t>‹#›</a:t>
            </a:fld>
            <a:endParaRPr lang="en-US" altLang="ja-JP"/>
          </a:p>
        </p:txBody>
      </p:sp>
    </p:spTree>
    <p:extLst>
      <p:ext uri="{BB962C8B-B14F-4D97-AF65-F5344CB8AC3E}">
        <p14:creationId xmlns:p14="http://schemas.microsoft.com/office/powerpoint/2010/main" val="9196880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7F5D9F7-6F8C-4DD0-A756-6FFFC35FAFB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714522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F96CA4B-28B2-4B73-9712-387DA384640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51141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69AC889-3670-44DC-89A2-5E6DA9CE2B89}" type="slidenum">
              <a:rPr lang="en-US" altLang="ja-JP"/>
              <a:pPr>
                <a:defRPr/>
              </a:pPr>
              <a:t>‹#›</a:t>
            </a:fld>
            <a:endParaRPr lang="en-US" altLang="ja-JP"/>
          </a:p>
        </p:txBody>
      </p:sp>
    </p:spTree>
    <p:extLst>
      <p:ext uri="{BB962C8B-B14F-4D97-AF65-F5344CB8AC3E}">
        <p14:creationId xmlns:p14="http://schemas.microsoft.com/office/powerpoint/2010/main" val="316747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6BFE767-6E0E-4DA7-89ED-88A462D61EC7}" type="slidenum">
              <a:rPr lang="en-US" altLang="ja-JP"/>
              <a:pPr>
                <a:defRPr/>
              </a:pPr>
              <a:t>‹#›</a:t>
            </a:fld>
            <a:endParaRPr lang="en-US" altLang="ja-JP"/>
          </a:p>
        </p:txBody>
      </p:sp>
    </p:spTree>
    <p:extLst>
      <p:ext uri="{BB962C8B-B14F-4D97-AF65-F5344CB8AC3E}">
        <p14:creationId xmlns:p14="http://schemas.microsoft.com/office/powerpoint/2010/main" val="1263687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93700"/>
            <a:ext cx="8229600" cy="4191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4F4B267-970C-4D0F-AFA5-AA45FD1E102F}" type="slidenum">
              <a:rPr lang="en-US" altLang="ja-JP"/>
              <a:pPr>
                <a:defRPr/>
              </a:pPr>
              <a:t>‹#›</a:t>
            </a:fld>
            <a:endParaRPr lang="en-US" altLang="ja-JP"/>
          </a:p>
        </p:txBody>
      </p:sp>
    </p:spTree>
    <p:extLst>
      <p:ext uri="{BB962C8B-B14F-4D97-AF65-F5344CB8AC3E}">
        <p14:creationId xmlns:p14="http://schemas.microsoft.com/office/powerpoint/2010/main" val="589207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42ED30A-551E-4436-A5B2-8E8C0EE1860D}" type="slidenum">
              <a:rPr lang="en-US" altLang="ja-JP"/>
              <a:pPr>
                <a:defRPr/>
              </a:pPr>
              <a:t>‹#›</a:t>
            </a:fld>
            <a:endParaRPr lang="en-US" altLang="ja-JP"/>
          </a:p>
        </p:txBody>
      </p:sp>
    </p:spTree>
    <p:extLst>
      <p:ext uri="{BB962C8B-B14F-4D97-AF65-F5344CB8AC3E}">
        <p14:creationId xmlns:p14="http://schemas.microsoft.com/office/powerpoint/2010/main" val="1714563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BDB6D7F-53AA-4455-8AD0-F9E52A4623CB}" type="slidenum">
              <a:rPr lang="en-US" altLang="ja-JP"/>
              <a:pPr>
                <a:defRPr/>
              </a:pPr>
              <a:t>‹#›</a:t>
            </a:fld>
            <a:endParaRPr lang="en-US" altLang="ja-JP"/>
          </a:p>
        </p:txBody>
      </p:sp>
    </p:spTree>
    <p:extLst>
      <p:ext uri="{BB962C8B-B14F-4D97-AF65-F5344CB8AC3E}">
        <p14:creationId xmlns:p14="http://schemas.microsoft.com/office/powerpoint/2010/main" val="143722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31803" y="1098550"/>
            <a:ext cx="3008313" cy="1162050"/>
          </a:xfrm>
        </p:spPr>
        <p:txBody>
          <a:bodyPr anchor="b"/>
          <a:lstStyle>
            <a:lvl1pPr algn="l">
              <a:defRPr sz="2000"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3575054" y="1066800"/>
            <a:ext cx="5111750" cy="50593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 3"/>
          <p:cNvSpPr>
            <a:spLocks noGrp="1"/>
          </p:cNvSpPr>
          <p:nvPr>
            <p:ph type="body" sz="half" idx="2"/>
          </p:nvPr>
        </p:nvSpPr>
        <p:spPr>
          <a:xfrm>
            <a:off x="457203" y="2374900"/>
            <a:ext cx="3008313" cy="3759200"/>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0A1C153-0189-4D41-9401-CE0A43E58F06}" type="slidenum">
              <a:rPr lang="en-US" altLang="ja-JP"/>
              <a:pPr>
                <a:defRPr/>
              </a:pPr>
              <a:t>‹#›</a:t>
            </a:fld>
            <a:endParaRPr lang="en-US" altLang="ja-JP"/>
          </a:p>
        </p:txBody>
      </p:sp>
    </p:spTree>
    <p:extLst>
      <p:ext uri="{BB962C8B-B14F-4D97-AF65-F5344CB8AC3E}">
        <p14:creationId xmlns:p14="http://schemas.microsoft.com/office/powerpoint/2010/main" val="379417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1054099"/>
            <a:ext cx="5486400" cy="3673475"/>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ADE435C-7C34-4913-9A23-6BB1FBD71DF1}" type="slidenum">
              <a:rPr lang="en-US" altLang="ja-JP"/>
              <a:pPr>
                <a:defRPr/>
              </a:pPr>
              <a:t>‹#›</a:t>
            </a:fld>
            <a:endParaRPr lang="en-US" altLang="ja-JP"/>
          </a:p>
        </p:txBody>
      </p:sp>
    </p:spTree>
    <p:extLst>
      <p:ext uri="{BB962C8B-B14F-4D97-AF65-F5344CB8AC3E}">
        <p14:creationId xmlns:p14="http://schemas.microsoft.com/office/powerpoint/2010/main" val="2394135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5367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575425"/>
            <a:ext cx="2133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575425"/>
            <a:ext cx="2895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ctr">
              <a:defRPr sz="11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567488"/>
            <a:ext cx="2133600" cy="287337"/>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r">
              <a:defRPr sz="1100" smtClean="0">
                <a:ea typeface="ＭＳ Ｐゴシック" pitchFamily="50" charset="-128"/>
              </a:defRPr>
            </a:lvl1pPr>
          </a:lstStyle>
          <a:p>
            <a:pPr>
              <a:defRPr/>
            </a:pPr>
            <a:fld id="{CAE3EE41-3415-4202-BC91-CCBF9140DDB8}" type="slidenum">
              <a:rPr lang="en-US" altLang="ja-JP"/>
              <a:pPr>
                <a:defRPr/>
              </a:pPr>
              <a:t>‹#›</a:t>
            </a:fld>
            <a:endParaRPr lang="en-US" altLang="ja-JP"/>
          </a:p>
        </p:txBody>
      </p:sp>
      <p:sp>
        <p:nvSpPr>
          <p:cNvPr id="2" name="Rectangle 2"/>
          <p:cNvSpPr>
            <a:spLocks noGrp="1" noChangeArrowheads="1"/>
          </p:cNvSpPr>
          <p:nvPr userDrawn="1">
            <p:ph type="title"/>
          </p:nvPr>
        </p:nvSpPr>
        <p:spPr bwMode="auto">
          <a:xfrm>
            <a:off x="0" y="47105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smtClean="0"/>
              <a:t>マスタ タイトルの書式設定</a:t>
            </a:r>
          </a:p>
        </p:txBody>
      </p:sp>
      <p:grpSp>
        <p:nvGrpSpPr>
          <p:cNvPr id="12" name="グループ化 4"/>
          <p:cNvGrpSpPr>
            <a:grpSpLocks/>
          </p:cNvGrpSpPr>
          <p:nvPr userDrawn="1"/>
        </p:nvGrpSpPr>
        <p:grpSpPr bwMode="auto">
          <a:xfrm>
            <a:off x="8110913" y="501650"/>
            <a:ext cx="1079500" cy="361950"/>
            <a:chOff x="7164536" y="392474"/>
            <a:chExt cx="1079872" cy="361316"/>
          </a:xfrm>
        </p:grpSpPr>
        <p:pic>
          <p:nvPicPr>
            <p:cNvPr id="13" name="図 14" descr="C:\Users\fujiiyu\AppData\Local\Microsoft\Windows\Temporary Internet Files\Content.Word\fusho_0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a:spcAft>
                  <a:spcPts val="0"/>
                </a:spcAft>
                <a:defRPr/>
              </a:pPr>
              <a:r>
                <a:rPr lang="ja-JP" sz="1200" b="1" kern="100" dirty="0">
                  <a:solidFill>
                    <a:srgbClr val="002E8A"/>
                  </a:solidFill>
                  <a:ea typeface="ＭＳ ゴシック"/>
                  <a:cs typeface="Times New Roman"/>
                </a:rPr>
                <a:t>大阪府</a:t>
              </a:r>
              <a:endParaRPr lang="ja-JP" sz="1050" kern="100" dirty="0">
                <a:ea typeface="ＭＳ 明朝"/>
                <a:cs typeface="Times New Roman"/>
              </a:endParaRPr>
            </a:p>
          </p:txBody>
        </p:sp>
      </p:grpSp>
      <p:cxnSp>
        <p:nvCxnSpPr>
          <p:cNvPr id="15" name="直線コネクタ 14"/>
          <p:cNvCxnSpPr/>
          <p:nvPr userDrawn="1"/>
        </p:nvCxnSpPr>
        <p:spPr>
          <a:xfrm>
            <a:off x="-1975" y="9318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userDrawn="1"/>
        </p:nvCxnSpPr>
        <p:spPr>
          <a:xfrm>
            <a:off x="-1975" y="8937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866" r:id="rId1"/>
    <p:sldLayoutId id="2147484856" r:id="rId2"/>
    <p:sldLayoutId id="2147484857" r:id="rId3"/>
    <p:sldLayoutId id="2147484858" r:id="rId4"/>
    <p:sldLayoutId id="2147484859" r:id="rId5"/>
    <p:sldLayoutId id="2147484860" r:id="rId6"/>
    <p:sldLayoutId id="2147484861" r:id="rId7"/>
    <p:sldLayoutId id="2147484862" r:id="rId8"/>
    <p:sldLayoutId id="2147484863" r:id="rId9"/>
    <p:sldLayoutId id="2147484864" r:id="rId10"/>
    <p:sldLayoutId id="214748486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defRPr sz="140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10400" y="6565900"/>
            <a:ext cx="2133600" cy="287338"/>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a:defRPr sz="1400">
                <a:ea typeface="ＭＳ Ｐゴシック" pitchFamily="50" charset="-128"/>
              </a:defRPr>
            </a:lvl1pPr>
          </a:lstStyle>
          <a:p>
            <a:pPr>
              <a:defRPr/>
            </a:pPr>
            <a:fld id="{35B2612E-BA20-4EF4-9E46-62FA4C5F53D3}" type="slidenum">
              <a:rPr lang="en-US" altLang="ja-JP">
                <a:solidFill>
                  <a:srgbClr val="000000"/>
                </a:solidFill>
              </a:rPr>
              <a:pPr>
                <a:defRPr/>
              </a:pPr>
              <a:t>‹#›</a:t>
            </a:fld>
            <a:endParaRPr lang="en-US" altLang="ja-JP">
              <a:solidFill>
                <a:srgbClr val="000000"/>
              </a:solidFill>
            </a:endParaRPr>
          </a:p>
        </p:txBody>
      </p:sp>
      <p:sp>
        <p:nvSpPr>
          <p:cNvPr id="2" name="Rectangle 2"/>
          <p:cNvSpPr>
            <a:spLocks noGrp="1" noChangeArrowheads="1"/>
          </p:cNvSpPr>
          <p:nvPr userDrawn="1">
            <p:ph type="title"/>
          </p:nvPr>
        </p:nvSpPr>
        <p:spPr bwMode="auto">
          <a:xfrm>
            <a:off x="0" y="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smtClean="0"/>
              <a:t>マスタ タイトルの書式設定</a:t>
            </a:r>
          </a:p>
        </p:txBody>
      </p:sp>
      <p:grpSp>
        <p:nvGrpSpPr>
          <p:cNvPr id="1031" name="グループ化 4"/>
          <p:cNvGrpSpPr>
            <a:grpSpLocks/>
          </p:cNvGrpSpPr>
          <p:nvPr userDrawn="1"/>
        </p:nvGrpSpPr>
        <p:grpSpPr bwMode="auto">
          <a:xfrm>
            <a:off x="8101013" y="44450"/>
            <a:ext cx="1079500" cy="361950"/>
            <a:chOff x="7164536" y="392474"/>
            <a:chExt cx="1079872" cy="361316"/>
          </a:xfrm>
        </p:grpSpPr>
        <p:pic>
          <p:nvPicPr>
            <p:cNvPr id="1034" name="図 14" descr="C:\Users\fujiiyu\AppData\Local\Microsoft\Windows\Temporary Internet Files\Content.Word\fusho_03.gif"/>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a:spcAft>
                  <a:spcPts val="0"/>
                </a:spcAft>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7" name="直線コネクタ 6"/>
          <p:cNvCxnSpPr/>
          <p:nvPr userDrawn="1"/>
        </p:nvCxnSpPr>
        <p:spPr>
          <a:xfrm>
            <a:off x="0" y="4746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userDrawn="1"/>
        </p:nvCxnSpPr>
        <p:spPr>
          <a:xfrm>
            <a:off x="0" y="4365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0678220"/>
      </p:ext>
    </p:extLst>
  </p:cSld>
  <p:clrMap bg1="lt1" tx1="dk1" bg2="lt2" tx2="dk2" accent1="accent1" accent2="accent2" accent3="accent3" accent4="accent4" accent5="accent5" accent6="accent6" hlink="hlink" folHlink="folHlink"/>
  <p:sldLayoutIdLst>
    <p:sldLayoutId id="2147484869" r:id="rId1"/>
    <p:sldLayoutId id="2147484870" r:id="rId2"/>
    <p:sldLayoutId id="2147484871" r:id="rId3"/>
    <p:sldLayoutId id="2147484872" r:id="rId4"/>
    <p:sldLayoutId id="2147484873" r:id="rId5"/>
    <p:sldLayoutId id="2147484874" r:id="rId6"/>
    <p:sldLayoutId id="2147484875" r:id="rId7"/>
    <p:sldLayoutId id="2147484876" r:id="rId8"/>
    <p:sldLayoutId id="2147484877" r:id="rId9"/>
    <p:sldLayoutId id="2147484878" r:id="rId10"/>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231199" y="2252369"/>
            <a:ext cx="8028000" cy="1470025"/>
          </a:xfrm>
        </p:spPr>
        <p:txBody>
          <a:bodyPr/>
          <a:lstStyle/>
          <a:p>
            <a:r>
              <a:rPr lang="ja-JP" altLang="en-US" sz="3200" dirty="0" smtClean="0"/>
              <a:t>大規模建築物の現状と今後の取組みについて</a:t>
            </a:r>
          </a:p>
        </p:txBody>
      </p:sp>
      <p:sp>
        <p:nvSpPr>
          <p:cNvPr id="3" name="サブタイトル 2"/>
          <p:cNvSpPr>
            <a:spLocks noGrp="1"/>
          </p:cNvSpPr>
          <p:nvPr>
            <p:ph type="subTitle" idx="1"/>
          </p:nvPr>
        </p:nvSpPr>
        <p:spPr>
          <a:xfrm>
            <a:off x="4028661" y="3886200"/>
            <a:ext cx="3743740" cy="1752600"/>
          </a:xfrm>
        </p:spPr>
        <p:txBody>
          <a:bodyPr/>
          <a:lstStyle/>
          <a:p>
            <a:pPr algn="l"/>
            <a:r>
              <a:rPr kumimoji="1" lang="ja-JP" altLang="en-US" sz="2400" dirty="0" smtClean="0"/>
              <a:t>１．概要</a:t>
            </a:r>
            <a:endParaRPr kumimoji="1" lang="en-US" altLang="ja-JP" sz="2400" dirty="0" smtClean="0"/>
          </a:p>
          <a:p>
            <a:pPr algn="l"/>
            <a:r>
              <a:rPr lang="ja-JP" altLang="en-US" sz="2400" dirty="0" smtClean="0"/>
              <a:t>２．現状の分析</a:t>
            </a:r>
            <a:endParaRPr lang="en-US" altLang="ja-JP" sz="2400" dirty="0" smtClean="0"/>
          </a:p>
          <a:p>
            <a:pPr algn="l"/>
            <a:r>
              <a:rPr kumimoji="1" lang="ja-JP" altLang="en-US" sz="2400" dirty="0" smtClean="0"/>
              <a:t>３．</a:t>
            </a:r>
            <a:r>
              <a:rPr lang="ja-JP" altLang="en-US" sz="2400" dirty="0" smtClean="0"/>
              <a:t>論点</a:t>
            </a:r>
            <a:endParaRPr kumimoji="1" lang="ja-JP" altLang="en-US" sz="2400" dirty="0"/>
          </a:p>
        </p:txBody>
      </p:sp>
      <p:sp>
        <p:nvSpPr>
          <p:cNvPr id="5" name="正方形/長方形 4"/>
          <p:cNvSpPr/>
          <p:nvPr/>
        </p:nvSpPr>
        <p:spPr>
          <a:xfrm>
            <a:off x="7328460" y="493824"/>
            <a:ext cx="1313181" cy="584775"/>
          </a:xfrm>
          <a:prstGeom prst="rect">
            <a:avLst/>
          </a:prstGeom>
          <a:noFill/>
          <a:ln w="2857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ctr" anchorCtr="0" compatLnSpc="1">
            <a:prstTxWarp prst="textNoShape">
              <a:avLst/>
            </a:prstTxWarp>
          </a:bodyPr>
          <a:lstStyle/>
          <a:p>
            <a:pPr algn="ctr" eaLnBrk="0" hangingPunct="0"/>
            <a:r>
              <a:rPr lang="ja-JP" altLang="en-US" sz="3200" dirty="0" smtClean="0">
                <a:solidFill>
                  <a:srgbClr val="1F497D"/>
                </a:solidFill>
                <a:latin typeface="+mj-lt"/>
                <a:ea typeface="+mj-ea"/>
                <a:cs typeface="+mj-cs"/>
              </a:rPr>
              <a:t>資料４</a:t>
            </a:r>
            <a:endParaRPr lang="ja-JP" altLang="en-US" sz="3200" dirty="0">
              <a:solidFill>
                <a:srgbClr val="1F497D"/>
              </a:solidFill>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p:txBody>
          <a:bodyPr/>
          <a:lstStyle/>
          <a:p>
            <a:r>
              <a:rPr lang="ja-JP" altLang="en-US" dirty="0" smtClean="0"/>
              <a:t>２</a:t>
            </a:r>
            <a:r>
              <a:rPr kumimoji="1" lang="ja-JP" altLang="en-US" dirty="0" smtClean="0"/>
              <a:t>－３．税制優遇措置</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718826F6-B698-4C1A-BEC1-9CA6F605F335}" type="slidenum">
              <a:rPr lang="en-US" altLang="ja-JP" smtClean="0"/>
              <a:pPr>
                <a:defRPr/>
              </a:pPr>
              <a:t>9</a:t>
            </a:fld>
            <a:endParaRPr lang="en-US" altLang="ja-JP"/>
          </a:p>
        </p:txBody>
      </p:sp>
      <p:sp>
        <p:nvSpPr>
          <p:cNvPr id="10" name="Text Box 1233"/>
          <p:cNvSpPr txBox="1">
            <a:spLocks noChangeArrowheads="1"/>
          </p:cNvSpPr>
          <p:nvPr/>
        </p:nvSpPr>
        <p:spPr bwMode="auto">
          <a:xfrm>
            <a:off x="192550" y="1330003"/>
            <a:ext cx="73594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dirty="0" smtClean="0">
                <a:solidFill>
                  <a:schemeClr val="bg1"/>
                </a:solidFill>
                <a:latin typeface="HG創英角ｺﾞｼｯｸUB" panose="020B0909000000000000" pitchFamily="49" charset="-128"/>
                <a:ea typeface="HG創英角ｺﾞｼｯｸUB" panose="020B0909000000000000" pitchFamily="49" charset="-128"/>
              </a:rPr>
              <a:t>固定資産税の軽減措置</a:t>
            </a:r>
            <a:endParaRPr lang="ja-JP" altLang="en-US" dirty="0">
              <a:solidFill>
                <a:schemeClr val="bg1"/>
              </a:solidFill>
              <a:latin typeface="HG創英角ｺﾞｼｯｸUB" panose="020B0909000000000000" pitchFamily="49" charset="-128"/>
              <a:ea typeface="HG創英角ｺﾞｼｯｸUB" panose="020B0909000000000000" pitchFamily="49" charset="-128"/>
            </a:endParaRPr>
          </a:p>
        </p:txBody>
      </p:sp>
      <p:sp>
        <p:nvSpPr>
          <p:cNvPr id="11" name="テキスト ボックス 10"/>
          <p:cNvSpPr txBox="1"/>
          <p:nvPr/>
        </p:nvSpPr>
        <p:spPr>
          <a:xfrm>
            <a:off x="412276" y="1826259"/>
            <a:ext cx="8671039" cy="374461"/>
          </a:xfrm>
          <a:prstGeom prst="rect">
            <a:avLst/>
          </a:prstGeom>
          <a:noFill/>
        </p:spPr>
        <p:txBody>
          <a:bodyPr wrap="square" rtlCol="0">
            <a:spAutoFit/>
          </a:bodyPr>
          <a:lstStyle/>
          <a:p>
            <a:pPr>
              <a:lnSpc>
                <a:spcPts val="2200"/>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大規模建築物、広域緊急交通路沿道建築物</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412276" y="2309823"/>
            <a:ext cx="8671039" cy="656590"/>
          </a:xfrm>
          <a:prstGeom prst="rect">
            <a:avLst/>
          </a:prstGeom>
          <a:noFill/>
        </p:spPr>
        <p:txBody>
          <a:bodyPr wrap="square" rtlCol="0">
            <a:spAutoFit/>
          </a:bodyPr>
          <a:lstStyle/>
          <a:p>
            <a:pPr>
              <a:lnSpc>
                <a:spcPts val="2200"/>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内容　　　　政府の補助を受けて耐震改修を行った</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翌年度から２年間</a:t>
            </a:r>
            <a:r>
              <a:rPr lang="ja-JP" altLang="en-US" dirty="0">
                <a:latin typeface="Meiryo UI" panose="020B0604030504040204" pitchFamily="50" charset="-128"/>
                <a:ea typeface="Meiryo UI" panose="020B0604030504040204" pitchFamily="50" charset="-128"/>
                <a:cs typeface="Meiryo UI" panose="020B0604030504040204" pitchFamily="50" charset="-128"/>
              </a:rPr>
              <a:t>税額を１／２に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減額</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ただし、耐震改修工事費の</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を限度</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12276" y="3100266"/>
            <a:ext cx="7985051" cy="374461"/>
          </a:xfrm>
          <a:prstGeom prst="rect">
            <a:avLst/>
          </a:prstGeom>
          <a:noFill/>
        </p:spPr>
        <p:txBody>
          <a:bodyPr wrap="square" rtlCol="0">
            <a:spAutoFit/>
          </a:bodyPr>
          <a:lstStyle/>
          <a:p>
            <a:pPr>
              <a:lnSpc>
                <a:spcPts val="2200"/>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適用期限　 平成</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日まで</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Text Box 1233"/>
          <p:cNvSpPr txBox="1">
            <a:spLocks noChangeArrowheads="1"/>
          </p:cNvSpPr>
          <p:nvPr/>
        </p:nvSpPr>
        <p:spPr bwMode="auto">
          <a:xfrm>
            <a:off x="181173" y="3666955"/>
            <a:ext cx="7371533"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dirty="0" smtClean="0">
                <a:solidFill>
                  <a:schemeClr val="bg1"/>
                </a:solidFill>
                <a:latin typeface="+mj-ea"/>
                <a:ea typeface="+mj-ea"/>
              </a:rPr>
              <a:t>所得税・法人税の軽減措置</a:t>
            </a:r>
            <a:endParaRPr lang="ja-JP" altLang="en-US" dirty="0">
              <a:solidFill>
                <a:schemeClr val="bg1"/>
              </a:solidFill>
              <a:latin typeface="+mj-ea"/>
              <a:ea typeface="+mj-ea"/>
            </a:endParaRPr>
          </a:p>
        </p:txBody>
      </p:sp>
      <p:sp>
        <p:nvSpPr>
          <p:cNvPr id="9" name="テキスト ボックス 8"/>
          <p:cNvSpPr txBox="1"/>
          <p:nvPr/>
        </p:nvSpPr>
        <p:spPr>
          <a:xfrm>
            <a:off x="412276" y="4163211"/>
            <a:ext cx="7985051" cy="656590"/>
          </a:xfrm>
          <a:prstGeom prst="rect">
            <a:avLst/>
          </a:prstGeom>
          <a:noFill/>
        </p:spPr>
        <p:txBody>
          <a:bodyPr wrap="square" rtlCol="0">
            <a:spAutoFit/>
          </a:bodyPr>
          <a:lstStyle/>
          <a:p>
            <a:pPr>
              <a:lnSpc>
                <a:spcPts val="2200"/>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dirty="0" smtClean="0">
                <a:latin typeface="Meiryo UI" panose="020B0604030504040204" pitchFamily="50" charset="-128"/>
                <a:ea typeface="Meiryo UI" panose="020B0604030504040204" pitchFamily="50" charset="-128"/>
                <a:cs typeface="Meiryo UI" panose="020B0604030504040204" pitchFamily="50" charset="-128"/>
              </a:rPr>
              <a:t>大規模建築物</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又は広域緊急交通路沿道</a:t>
            </a:r>
            <a:r>
              <a:rPr lang="zh-TW" altLang="en-US" dirty="0" smtClean="0">
                <a:latin typeface="Meiryo UI" panose="020B0604030504040204" pitchFamily="50" charset="-128"/>
                <a:ea typeface="Meiryo UI" panose="020B0604030504040204" pitchFamily="50" charset="-128"/>
                <a:cs typeface="Meiryo UI" panose="020B0604030504040204" pitchFamily="50" charset="-128"/>
              </a:rPr>
              <a:t>建築物</a:t>
            </a:r>
            <a:r>
              <a:rPr lang="ja-JP" altLang="en-US" dirty="0">
                <a:latin typeface="Meiryo UI" panose="020B0604030504040204" pitchFamily="50" charset="-128"/>
                <a:ea typeface="Meiryo UI" panose="020B0604030504040204" pitchFamily="50" charset="-128"/>
                <a:cs typeface="Meiryo UI" panose="020B0604030504040204" pitchFamily="50" charset="-128"/>
              </a:rPr>
              <a:t>の事業者で</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耐震</a:t>
            </a:r>
            <a:r>
              <a:rPr lang="ja-JP" altLang="en-US" dirty="0">
                <a:latin typeface="Meiryo UI" panose="020B0604030504040204" pitchFamily="50" charset="-128"/>
                <a:ea typeface="Meiryo UI" panose="020B0604030504040204" pitchFamily="50" charset="-128"/>
                <a:cs typeface="Meiryo UI" panose="020B0604030504040204" pitchFamily="50" charset="-128"/>
              </a:rPr>
              <a:t>診断結果の報告を平成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27</a:t>
            </a:r>
            <a:r>
              <a:rPr lang="ja-JP" altLang="en-US" dirty="0">
                <a:latin typeface="Meiryo UI" panose="020B0604030504040204" pitchFamily="50" charset="-128"/>
                <a:ea typeface="Meiryo UI" panose="020B0604030504040204" pitchFamily="50" charset="-128"/>
                <a:cs typeface="Meiryo UI" panose="020B0604030504040204" pitchFamily="50" charset="-128"/>
              </a:rPr>
              <a:t>年３月</a:t>
            </a:r>
            <a:r>
              <a:rPr lang="en-US" altLang="ja-JP" dirty="0">
                <a:latin typeface="Meiryo UI" panose="020B0604030504040204" pitchFamily="50" charset="-128"/>
                <a:ea typeface="Meiryo UI" panose="020B0604030504040204" pitchFamily="50" charset="-128"/>
                <a:cs typeface="Meiryo UI" panose="020B0604030504040204" pitchFamily="50" charset="-128"/>
              </a:rPr>
              <a:t>31</a:t>
            </a:r>
            <a:r>
              <a:rPr lang="ja-JP" altLang="en-US" dirty="0">
                <a:latin typeface="Meiryo UI" panose="020B0604030504040204" pitchFamily="50" charset="-128"/>
                <a:ea typeface="Meiryo UI" panose="020B0604030504040204" pitchFamily="50" charset="-128"/>
                <a:cs typeface="Meiryo UI" panose="020B0604030504040204" pitchFamily="50" charset="-128"/>
              </a:rPr>
              <a:t>日までに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行った</a:t>
            </a:r>
            <a:r>
              <a:rPr lang="ja-JP" altLang="en-US" dirty="0">
                <a:latin typeface="Meiryo UI" panose="020B0604030504040204" pitchFamily="50" charset="-128"/>
                <a:ea typeface="Meiryo UI" panose="020B0604030504040204" pitchFamily="50" charset="-128"/>
                <a:cs typeface="Meiryo UI" panose="020B0604030504040204" pitchFamily="50" charset="-128"/>
              </a:rPr>
              <a:t>もの</a:t>
            </a:r>
            <a:endParaRPr lang="zh-TW"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412276" y="4929904"/>
            <a:ext cx="8482839" cy="656590"/>
          </a:xfrm>
          <a:prstGeom prst="rect">
            <a:avLst/>
          </a:prstGeom>
          <a:noFill/>
        </p:spPr>
        <p:txBody>
          <a:bodyPr wrap="square" rtlCol="0">
            <a:spAutoFit/>
          </a:bodyPr>
          <a:lstStyle/>
          <a:p>
            <a:pPr>
              <a:lnSpc>
                <a:spcPts val="2200"/>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内容　　　　</a:t>
            </a:r>
            <a:r>
              <a:rPr lang="ja-JP" altLang="en-US" dirty="0">
                <a:latin typeface="Meiryo UI" panose="020B0604030504040204" pitchFamily="50" charset="-128"/>
                <a:ea typeface="Meiryo UI" panose="020B0604030504040204" pitchFamily="50" charset="-128"/>
                <a:cs typeface="Meiryo UI" panose="020B0604030504040204" pitchFamily="50" charset="-128"/>
              </a:rPr>
              <a:t>耐震改修により取得等をする建築物の部分について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その</a:t>
            </a:r>
            <a:r>
              <a:rPr lang="ja-JP" altLang="en-US" dirty="0">
                <a:latin typeface="Meiryo UI" panose="020B0604030504040204" pitchFamily="50" charset="-128"/>
                <a:ea typeface="Meiryo UI" panose="020B0604030504040204" pitchFamily="50" charset="-128"/>
                <a:cs typeface="Meiryo UI" panose="020B0604030504040204" pitchFamily="50" charset="-128"/>
              </a:rPr>
              <a:t>取得価額の</a:t>
            </a:r>
            <a:r>
              <a:rPr lang="en-US" altLang="ja-JP" dirty="0">
                <a:latin typeface="Meiryo UI" panose="020B0604030504040204" pitchFamily="50" charset="-128"/>
                <a:ea typeface="Meiryo UI" panose="020B0604030504040204" pitchFamily="50" charset="-128"/>
                <a:cs typeface="Meiryo UI" panose="020B0604030504040204" pitchFamily="50" charset="-128"/>
              </a:rPr>
              <a:t>25</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の特別償却</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412276" y="5719347"/>
            <a:ext cx="7985051" cy="374461"/>
          </a:xfrm>
          <a:prstGeom prst="rect">
            <a:avLst/>
          </a:prstGeom>
          <a:noFill/>
        </p:spPr>
        <p:txBody>
          <a:bodyPr wrap="square" rtlCol="0">
            <a:spAutoFit/>
          </a:bodyPr>
          <a:lstStyle/>
          <a:p>
            <a:pPr>
              <a:lnSpc>
                <a:spcPts val="2200"/>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適用期限　</a:t>
            </a:r>
            <a:r>
              <a:rPr lang="ja-JP" altLang="en-US"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26</a:t>
            </a:r>
            <a:r>
              <a:rPr lang="ja-JP" altLang="en-US" dirty="0">
                <a:latin typeface="Meiryo UI" panose="020B0604030504040204" pitchFamily="50" charset="-128"/>
                <a:ea typeface="Meiryo UI" panose="020B0604030504040204" pitchFamily="50" charset="-128"/>
                <a:cs typeface="Meiryo UI" panose="020B0604030504040204" pitchFamily="50" charset="-128"/>
              </a:rPr>
              <a:t>年</a:t>
            </a:r>
            <a:r>
              <a:rPr lang="en-US" altLang="ja-JP" dirty="0">
                <a:latin typeface="Meiryo UI" panose="020B0604030504040204" pitchFamily="50" charset="-128"/>
                <a:ea typeface="Meiryo UI" panose="020B0604030504040204" pitchFamily="50" charset="-128"/>
                <a:cs typeface="Meiryo UI" panose="020B0604030504040204" pitchFamily="50" charset="-128"/>
              </a:rPr>
              <a:t>4</a:t>
            </a:r>
            <a:r>
              <a:rPr lang="ja-JP" altLang="en-US" dirty="0">
                <a:latin typeface="Meiryo UI" panose="020B0604030504040204" pitchFamily="50" charset="-128"/>
                <a:ea typeface="Meiryo UI" panose="020B0604030504040204" pitchFamily="50" charset="-128"/>
                <a:cs typeface="Meiryo UI" panose="020B0604030504040204" pitchFamily="50" charset="-128"/>
              </a:rPr>
              <a:t>月</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日からその報告を行った日以後５年を経過する日まで</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291123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59175"/>
            <a:ext cx="7594600" cy="404813"/>
          </a:xfrm>
        </p:spPr>
        <p:txBody>
          <a:bodyPr/>
          <a:lstStyle/>
          <a:p>
            <a:r>
              <a:rPr lang="ja-JP" altLang="en-US" dirty="0" smtClean="0"/>
              <a:t>２</a:t>
            </a:r>
            <a:r>
              <a:rPr kumimoji="1" lang="ja-JP" altLang="en-US" dirty="0" smtClean="0"/>
              <a:t>－</a:t>
            </a:r>
            <a:r>
              <a:rPr lang="ja-JP" altLang="en-US" dirty="0"/>
              <a:t>４</a:t>
            </a:r>
            <a:r>
              <a:rPr kumimoji="1" lang="ja-JP" altLang="en-US" dirty="0" smtClean="0"/>
              <a:t>．</a:t>
            </a:r>
            <a:r>
              <a:rPr lang="ja-JP" altLang="en-US" dirty="0" smtClean="0"/>
              <a:t>大阪府の取組み</a:t>
            </a:r>
            <a:r>
              <a:rPr lang="en-US" altLang="ja-JP" dirty="0" smtClean="0"/>
              <a:t>(1)</a:t>
            </a:r>
            <a:endParaRPr kumimoji="1" lang="ja-JP" altLang="en-US" dirty="0"/>
          </a:p>
        </p:txBody>
      </p:sp>
      <p:sp>
        <p:nvSpPr>
          <p:cNvPr id="11" name="Text Box 1233"/>
          <p:cNvSpPr txBox="1">
            <a:spLocks noChangeArrowheads="1"/>
          </p:cNvSpPr>
          <p:nvPr/>
        </p:nvSpPr>
        <p:spPr bwMode="auto">
          <a:xfrm>
            <a:off x="192551" y="1262109"/>
            <a:ext cx="449330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a:solidFill>
                  <a:sysClr val="window" lastClr="FFFFFF"/>
                </a:solidFill>
                <a:latin typeface="HGP創英角ｺﾞｼｯｸUB" pitchFamily="50" charset="-128"/>
                <a:ea typeface="HGP創英角ｺﾞｼｯｸUB" pitchFamily="50" charset="-128"/>
              </a:rPr>
              <a:t>耐震</a:t>
            </a:r>
            <a:r>
              <a:rPr kumimoji="0" lang="ja-JP" altLang="en-US" kern="0" spc="-150" dirty="0" smtClean="0">
                <a:solidFill>
                  <a:sysClr val="window" lastClr="FFFFFF"/>
                </a:solidFill>
                <a:latin typeface="HGP創英角ｺﾞｼｯｸUB" pitchFamily="50" charset="-128"/>
                <a:ea typeface="HGP創英角ｺﾞｼｯｸUB" pitchFamily="50" charset="-128"/>
              </a:rPr>
              <a:t>診断に関する取組み</a:t>
            </a:r>
            <a:endParaRPr lang="ja-JP" altLang="en-US" dirty="0">
              <a:solidFill>
                <a:schemeClr val="bg1"/>
              </a:solidFill>
            </a:endParaRPr>
          </a:p>
        </p:txBody>
      </p:sp>
      <p:sp>
        <p:nvSpPr>
          <p:cNvPr id="3" name="スライド番号プレースホルダー 2"/>
          <p:cNvSpPr>
            <a:spLocks noGrp="1"/>
          </p:cNvSpPr>
          <p:nvPr>
            <p:ph type="sldNum" sz="quarter" idx="12"/>
          </p:nvPr>
        </p:nvSpPr>
        <p:spPr/>
        <p:txBody>
          <a:bodyPr/>
          <a:lstStyle/>
          <a:p>
            <a:pPr>
              <a:defRPr/>
            </a:pPr>
            <a:fld id="{718826F6-B698-4C1A-BEC1-9CA6F605F335}" type="slidenum">
              <a:rPr lang="en-US" altLang="ja-JP" smtClean="0"/>
              <a:pPr>
                <a:defRPr/>
              </a:pPr>
              <a:t>10</a:t>
            </a:fld>
            <a:endParaRPr lang="en-US" altLang="ja-JP"/>
          </a:p>
        </p:txBody>
      </p:sp>
      <p:sp>
        <p:nvSpPr>
          <p:cNvPr id="4" name="テキスト ボックス 3"/>
          <p:cNvSpPr txBox="1"/>
          <p:nvPr/>
        </p:nvSpPr>
        <p:spPr>
          <a:xfrm>
            <a:off x="361507" y="1763150"/>
            <a:ext cx="7985051" cy="676724"/>
          </a:xfrm>
          <a:prstGeom prst="rect">
            <a:avLst/>
          </a:prstGeom>
          <a:noFill/>
        </p:spPr>
        <p:txBody>
          <a:bodyPr wrap="square" rtlCol="0">
            <a:spAutoFit/>
          </a:bodyPr>
          <a:lstStyle/>
          <a:p>
            <a:pPr>
              <a:lnSpc>
                <a:spcPts val="2400"/>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○全所有者への個別訪問等による働きかけ</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○報告に関する督促状の送付（</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H27.4</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Text Box 1233"/>
          <p:cNvSpPr txBox="1">
            <a:spLocks noChangeArrowheads="1"/>
          </p:cNvSpPr>
          <p:nvPr/>
        </p:nvSpPr>
        <p:spPr bwMode="auto">
          <a:xfrm>
            <a:off x="192551" y="2578512"/>
            <a:ext cx="449330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smtClean="0">
                <a:solidFill>
                  <a:sysClr val="window" lastClr="FFFFFF"/>
                </a:solidFill>
                <a:latin typeface="HGP創英角ｺﾞｼｯｸUB" pitchFamily="50" charset="-128"/>
                <a:ea typeface="HGP創英角ｺﾞｼｯｸUB" pitchFamily="50" charset="-128"/>
              </a:rPr>
              <a:t>耐震設計・改修に関する取組み</a:t>
            </a:r>
            <a:endParaRPr lang="ja-JP" altLang="en-US" dirty="0">
              <a:solidFill>
                <a:schemeClr val="bg1"/>
              </a:solidFill>
            </a:endParaRPr>
          </a:p>
        </p:txBody>
      </p:sp>
      <p:sp>
        <p:nvSpPr>
          <p:cNvPr id="5" name="テキスト ボックス 4"/>
          <p:cNvSpPr txBox="1"/>
          <p:nvPr/>
        </p:nvSpPr>
        <p:spPr>
          <a:xfrm>
            <a:off x="361507" y="3079553"/>
            <a:ext cx="8048846" cy="1938992"/>
          </a:xfrm>
          <a:prstGeom prst="rect">
            <a:avLst/>
          </a:prstGeom>
          <a:noFill/>
        </p:spPr>
        <p:txBody>
          <a:bodyPr wrap="square" rtlCol="0">
            <a:spAutoFit/>
          </a:bodyPr>
          <a:lstStyle/>
          <a:p>
            <a:pPr marL="252000" indent="-457200">
              <a:lnSpc>
                <a:spcPts val="24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○所管</a:t>
            </a:r>
            <a:r>
              <a:rPr lang="ja-JP" altLang="en-US" dirty="0">
                <a:latin typeface="Meiryo UI" panose="020B0604030504040204" pitchFamily="50" charset="-128"/>
                <a:ea typeface="Meiryo UI" panose="020B0604030504040204" pitchFamily="50" charset="-128"/>
                <a:cs typeface="Meiryo UI" panose="020B0604030504040204" pitchFamily="50" charset="-128"/>
              </a:rPr>
              <a:t>行政庁と連携し、耐震性の不足する建物所有者に対して、補助制度を活用して耐震改修等を実施されるよう働きかけるととも</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に個別訪問、ヒアリング等を実施</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○学校、病院に関し、府内関係課と連携</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し建物所有者に対する各種</a:t>
            </a:r>
            <a:r>
              <a:rPr lang="ja-JP" altLang="en-US" dirty="0">
                <a:latin typeface="Meiryo UI" panose="020B0604030504040204" pitchFamily="50" charset="-128"/>
                <a:ea typeface="Meiryo UI" panose="020B0604030504040204" pitchFamily="50" charset="-128"/>
                <a:cs typeface="Meiryo UI" panose="020B0604030504040204" pitchFamily="50" charset="-128"/>
              </a:rPr>
              <a:t>説明会などで耐震改修等に関する補助制度の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紹介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24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○ホテル・旅館業の団体に対して、補助制度を活用して耐震改修等を実施されるよう耐震化の働きかけを実施</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Text Box 1233"/>
          <p:cNvSpPr txBox="1">
            <a:spLocks noChangeArrowheads="1"/>
          </p:cNvSpPr>
          <p:nvPr/>
        </p:nvSpPr>
        <p:spPr bwMode="auto">
          <a:xfrm>
            <a:off x="196114" y="5157183"/>
            <a:ext cx="449330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smtClean="0">
                <a:solidFill>
                  <a:sysClr val="window" lastClr="FFFFFF"/>
                </a:solidFill>
                <a:latin typeface="HGP創英角ｺﾞｼｯｸUB" pitchFamily="50" charset="-128"/>
                <a:ea typeface="HGP創英角ｺﾞｼｯｸUB" pitchFamily="50" charset="-128"/>
              </a:rPr>
              <a:t>相談窓口の設置</a:t>
            </a:r>
            <a:endParaRPr lang="ja-JP" altLang="en-US" dirty="0">
              <a:solidFill>
                <a:schemeClr val="bg1"/>
              </a:solidFill>
            </a:endParaRPr>
          </a:p>
        </p:txBody>
      </p:sp>
      <p:sp>
        <p:nvSpPr>
          <p:cNvPr id="7" name="テキスト ボックス 6"/>
          <p:cNvSpPr txBox="1"/>
          <p:nvPr/>
        </p:nvSpPr>
        <p:spPr>
          <a:xfrm>
            <a:off x="365070" y="5658226"/>
            <a:ext cx="7846828" cy="676724"/>
          </a:xfrm>
          <a:prstGeom prst="rect">
            <a:avLst/>
          </a:prstGeom>
          <a:noFill/>
        </p:spPr>
        <p:txBody>
          <a:bodyPr wrap="square" rtlCol="0">
            <a:spAutoFit/>
          </a:bodyPr>
          <a:lstStyle/>
          <a:p>
            <a:pPr marL="216000" indent="-457200">
              <a:lnSpc>
                <a:spcPts val="2400"/>
              </a:lnSpc>
            </a:pPr>
            <a:r>
              <a:rPr lang="ja-JP" altLang="ja-JP" dirty="0">
                <a:latin typeface="Meiryo UI" panose="020B0604030504040204" pitchFamily="50" charset="-128"/>
                <a:ea typeface="Meiryo UI" panose="020B0604030504040204" pitchFamily="50" charset="-128"/>
                <a:cs typeface="Meiryo UI" panose="020B0604030504040204" pitchFamily="50" charset="-128"/>
              </a:rPr>
              <a:t>○建築関係</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団体（</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大阪府建築士</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事務</a:t>
            </a:r>
            <a:r>
              <a:rPr lang="ja-JP" altLang="ja-JP" dirty="0">
                <a:latin typeface="Meiryo UI" panose="020B0604030504040204" pitchFamily="50" charset="-128"/>
                <a:ea typeface="Meiryo UI" panose="020B0604030504040204" pitchFamily="50" charset="-128"/>
                <a:cs typeface="Meiryo UI" panose="020B0604030504040204" pitchFamily="50" charset="-128"/>
              </a:rPr>
              <a:t>所協会</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大阪</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建築防災</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センター</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日本建築構造技術者協会関西支部）</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dirty="0">
                <a:latin typeface="Meiryo UI" panose="020B0604030504040204" pitchFamily="50" charset="-128"/>
                <a:ea typeface="Meiryo UI" panose="020B0604030504040204" pitchFamily="50" charset="-128"/>
                <a:cs typeface="Meiryo UI" panose="020B0604030504040204" pitchFamily="50" charset="-128"/>
              </a:rPr>
              <a:t>よる所有者等向け相談</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窓口</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設置</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03159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35425"/>
            <a:ext cx="7594600" cy="404813"/>
          </a:xfrm>
        </p:spPr>
        <p:txBody>
          <a:bodyPr/>
          <a:lstStyle/>
          <a:p>
            <a:r>
              <a:rPr lang="ja-JP" altLang="en-US" dirty="0" smtClean="0"/>
              <a:t>２</a:t>
            </a:r>
            <a:r>
              <a:rPr kumimoji="1" lang="ja-JP" altLang="en-US" dirty="0" smtClean="0"/>
              <a:t>－</a:t>
            </a:r>
            <a:r>
              <a:rPr lang="ja-JP" altLang="en-US" dirty="0" smtClean="0"/>
              <a:t>４</a:t>
            </a:r>
            <a:r>
              <a:rPr kumimoji="1" lang="ja-JP" altLang="en-US" dirty="0" smtClean="0"/>
              <a:t>．</a:t>
            </a:r>
            <a:r>
              <a:rPr lang="ja-JP" altLang="en-US" dirty="0" smtClean="0"/>
              <a:t>大阪府の取組み</a:t>
            </a:r>
            <a:r>
              <a:rPr lang="en-US" altLang="ja-JP" dirty="0" smtClean="0"/>
              <a:t>(2)</a:t>
            </a:r>
            <a:endParaRPr kumimoji="1" lang="ja-JP" altLang="en-US" dirty="0"/>
          </a:p>
        </p:txBody>
      </p:sp>
      <p:sp>
        <p:nvSpPr>
          <p:cNvPr id="11" name="Text Box 1233"/>
          <p:cNvSpPr txBox="1">
            <a:spLocks noChangeArrowheads="1"/>
          </p:cNvSpPr>
          <p:nvPr/>
        </p:nvSpPr>
        <p:spPr bwMode="auto">
          <a:xfrm>
            <a:off x="192550" y="1217019"/>
            <a:ext cx="6077621"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smtClean="0">
                <a:solidFill>
                  <a:sysClr val="window" lastClr="FFFFFF"/>
                </a:solidFill>
                <a:latin typeface="HGP創英角ｺﾞｼｯｸUB" pitchFamily="50" charset="-128"/>
                <a:ea typeface="HGP創英角ｺﾞｼｯｸUB" pitchFamily="50" charset="-128"/>
              </a:rPr>
              <a:t>容積率緩和による建替えの促進（総合設計制度の拡充</a:t>
            </a:r>
            <a:r>
              <a:rPr kumimoji="0" lang="en-US" altLang="ja-JP" kern="0" spc="-150" dirty="0" smtClean="0">
                <a:solidFill>
                  <a:sysClr val="window" lastClr="FFFFFF"/>
                </a:solidFill>
                <a:latin typeface="HGP創英角ｺﾞｼｯｸUB" pitchFamily="50" charset="-128"/>
                <a:ea typeface="HGP創英角ｺﾞｼｯｸUB" pitchFamily="50" charset="-128"/>
              </a:rPr>
              <a:t>H30.4</a:t>
            </a:r>
            <a:r>
              <a:rPr kumimoji="0" lang="ja-JP" altLang="en-US" kern="0" spc="-150" dirty="0" smtClean="0">
                <a:solidFill>
                  <a:sysClr val="window" lastClr="FFFFFF"/>
                </a:solidFill>
                <a:latin typeface="HGP創英角ｺﾞｼｯｸUB" pitchFamily="50" charset="-128"/>
                <a:ea typeface="HGP創英角ｺﾞｼｯｸUB" pitchFamily="50" charset="-128"/>
              </a:rPr>
              <a:t>～）</a:t>
            </a:r>
            <a:endParaRPr lang="ja-JP" altLang="en-US" dirty="0">
              <a:solidFill>
                <a:schemeClr val="bg1"/>
              </a:solidFill>
            </a:endParaRPr>
          </a:p>
        </p:txBody>
      </p:sp>
      <p:sp>
        <p:nvSpPr>
          <p:cNvPr id="3" name="スライド番号プレースホルダー 2"/>
          <p:cNvSpPr>
            <a:spLocks noGrp="1"/>
          </p:cNvSpPr>
          <p:nvPr>
            <p:ph type="sldNum" sz="quarter" idx="12"/>
          </p:nvPr>
        </p:nvSpPr>
        <p:spPr/>
        <p:txBody>
          <a:bodyPr/>
          <a:lstStyle/>
          <a:p>
            <a:pPr>
              <a:defRPr/>
            </a:pPr>
            <a:fld id="{718826F6-B698-4C1A-BEC1-9CA6F605F335}" type="slidenum">
              <a:rPr lang="en-US" altLang="ja-JP" smtClean="0"/>
              <a:pPr>
                <a:defRPr/>
              </a:pPr>
              <a:t>11</a:t>
            </a:fld>
            <a:endParaRPr lang="en-US" altLang="ja-JP"/>
          </a:p>
        </p:txBody>
      </p:sp>
      <p:sp>
        <p:nvSpPr>
          <p:cNvPr id="6" name="テキスト ボックス 5"/>
          <p:cNvSpPr txBox="1"/>
          <p:nvPr/>
        </p:nvSpPr>
        <p:spPr>
          <a:xfrm>
            <a:off x="361506" y="1742184"/>
            <a:ext cx="8426233" cy="1015663"/>
          </a:xfrm>
          <a:prstGeom prst="rect">
            <a:avLst/>
          </a:prstGeom>
          <a:noFill/>
        </p:spPr>
        <p:txBody>
          <a:bodyPr wrap="square" rtlCol="0">
            <a:spAutoFit/>
          </a:bodyPr>
          <a:lstStyle/>
          <a:p>
            <a:pPr marL="252000" indent="-457200">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○耐震性が不足した建築物の建替促進</a:t>
            </a:r>
          </a:p>
          <a:p>
            <a:pPr marL="432000" indent="-144000">
              <a:lnSpc>
                <a:spcPts val="24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耐震診断が義務付けられた建築物の建替えに際する割増し</a:t>
            </a:r>
          </a:p>
          <a:p>
            <a:pPr marL="648000" indent="-144000">
              <a:lnSpc>
                <a:spcPts val="24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建築物の</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層分を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割増し</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361506" y="2987131"/>
            <a:ext cx="8426233" cy="1631216"/>
          </a:xfrm>
          <a:prstGeom prst="rect">
            <a:avLst/>
          </a:prstGeom>
          <a:noFill/>
        </p:spPr>
        <p:txBody>
          <a:bodyPr wrap="square" rtlCol="0">
            <a:spAutoFit/>
          </a:bodyPr>
          <a:lstStyle/>
          <a:p>
            <a:pPr marL="252000" indent="-457200">
              <a:lnSpc>
                <a:spcPts val="24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建築物の防災性の向上</a:t>
            </a:r>
          </a:p>
          <a:p>
            <a:pPr marL="432000" indent="-144000">
              <a:lnSpc>
                <a:spcPts val="24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前述で対象となる建築物で災害時の備えとなる設備（かまどベンチ、マンホールトイレ等）を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設けた</a:t>
            </a:r>
            <a:r>
              <a:rPr lang="ja-JP" altLang="en-US" dirty="0">
                <a:latin typeface="Meiryo UI" panose="020B0604030504040204" pitchFamily="50" charset="-128"/>
                <a:ea typeface="Meiryo UI" panose="020B0604030504040204" pitchFamily="50" charset="-128"/>
                <a:cs typeface="Meiryo UI" panose="020B0604030504040204" pitchFamily="50" charset="-128"/>
              </a:rPr>
              <a:t>一時避難スペースや災害時利用貯水槽が設置されるもの</a:t>
            </a:r>
          </a:p>
          <a:p>
            <a:pPr marL="648000" indent="-144000">
              <a:lnSpc>
                <a:spcPts val="24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公開空地の</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を上限に、一時避難スペースの面積相当分を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割増し災害</a:t>
            </a:r>
            <a:r>
              <a:rPr lang="ja-JP" altLang="en-US" dirty="0">
                <a:latin typeface="Meiryo UI" panose="020B0604030504040204" pitchFamily="50" charset="-128"/>
                <a:ea typeface="Meiryo UI" panose="020B0604030504040204" pitchFamily="50" charset="-128"/>
                <a:cs typeface="Meiryo UI" panose="020B0604030504040204" pitchFamily="50" charset="-128"/>
              </a:rPr>
              <a:t>時利用の貯水槽は、</a:t>
            </a:r>
            <a:r>
              <a:rPr lang="en-US" altLang="ja-JP" dirty="0">
                <a:latin typeface="Meiryo UI" panose="020B0604030504040204" pitchFamily="50" charset="-128"/>
                <a:ea typeface="Meiryo UI" panose="020B0604030504040204" pitchFamily="50" charset="-128"/>
                <a:cs typeface="Meiryo UI" panose="020B0604030504040204" pitchFamily="50" charset="-128"/>
              </a:rPr>
              <a:t>100㎡</a:t>
            </a:r>
            <a:r>
              <a:rPr lang="ja-JP" altLang="en-US" dirty="0">
                <a:latin typeface="Meiryo UI" panose="020B0604030504040204" pitchFamily="50" charset="-128"/>
                <a:ea typeface="Meiryo UI" panose="020B0604030504040204" pitchFamily="50" charset="-128"/>
                <a:cs typeface="Meiryo UI" panose="020B0604030504040204" pitchFamily="50" charset="-128"/>
              </a:rPr>
              <a:t>を上限に貯水量</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あたり</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換算した面積相当分を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割増し</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91099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0" y="471050"/>
            <a:ext cx="8336478" cy="404813"/>
          </a:xfrm>
        </p:spPr>
        <p:txBody>
          <a:bodyPr/>
          <a:lstStyle/>
          <a:p>
            <a:r>
              <a:rPr lang="ja-JP" altLang="en-US" dirty="0" smtClean="0"/>
              <a:t>２－５．民間大規模建築物の耐震化の推移</a:t>
            </a:r>
            <a:endParaRPr kumimoji="1" lang="ja-JP" altLang="en-US" dirty="0"/>
          </a:p>
        </p:txBody>
      </p:sp>
      <p:sp>
        <p:nvSpPr>
          <p:cNvPr id="2" name="スライド番号プレースホルダー 1"/>
          <p:cNvSpPr>
            <a:spLocks noGrp="1"/>
          </p:cNvSpPr>
          <p:nvPr>
            <p:ph type="sldNum" sz="quarter" idx="12"/>
          </p:nvPr>
        </p:nvSpPr>
        <p:spPr>
          <a:xfrm>
            <a:off x="7010400" y="6555613"/>
            <a:ext cx="2133600" cy="287337"/>
          </a:xfrm>
        </p:spPr>
        <p:txBody>
          <a:bodyPr/>
          <a:lstStyle/>
          <a:p>
            <a:pPr>
              <a:defRPr/>
            </a:pPr>
            <a:fld id="{1BDB6D7F-53AA-4455-8AD0-F9E52A4623CB}" type="slidenum">
              <a:rPr lang="en-US" altLang="ja-JP" smtClean="0"/>
              <a:pPr>
                <a:defRPr/>
              </a:pPr>
              <a:t>12</a:t>
            </a:fld>
            <a:endParaRPr lang="en-US" altLang="ja-JP" dirty="0"/>
          </a:p>
        </p:txBody>
      </p:sp>
      <p:sp>
        <p:nvSpPr>
          <p:cNvPr id="16" name="タイトル 1"/>
          <p:cNvSpPr txBox="1">
            <a:spLocks/>
          </p:cNvSpPr>
          <p:nvPr/>
        </p:nvSpPr>
        <p:spPr>
          <a:xfrm>
            <a:off x="52507" y="28781"/>
            <a:ext cx="70199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endParaRPr lang="ja-JP" altLang="en-US" kern="0" dirty="0" smtClean="0"/>
          </a:p>
        </p:txBody>
      </p:sp>
      <p:sp>
        <p:nvSpPr>
          <p:cNvPr id="4" name="テキスト ボックス 3"/>
          <p:cNvSpPr txBox="1"/>
          <p:nvPr/>
        </p:nvSpPr>
        <p:spPr>
          <a:xfrm>
            <a:off x="52507" y="2891246"/>
            <a:ext cx="800219"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135634" y="1039342"/>
            <a:ext cx="10469031" cy="1508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rtlCol="0" anchor="t" anchorCtr="0" compatLnSpc="1">
            <a:prstTxWarp prst="textNoShape">
              <a:avLst/>
            </a:prstTxWarp>
            <a:spAutoFit/>
          </a:bodyPr>
          <a:lstStyle>
            <a:defPPr>
              <a:defRPr lang="ja-JP"/>
            </a:defPPr>
            <a:lvl1pPr marL="0" indent="0" eaLnBrk="0" hangingPunct="0">
              <a:spcBef>
                <a:spcPct val="20000"/>
              </a:spcBef>
              <a:buNone/>
              <a:defRPr sz="2000" kern="0">
                <a:latin typeface="Meiryo UI" panose="020B0604030504040204" pitchFamily="50" charset="-128"/>
                <a:ea typeface="Meiryo UI" panose="020B0604030504040204" pitchFamily="50" charset="-128"/>
                <a:cs typeface="Meiryo UI" panose="020B0604030504040204" pitchFamily="50" charset="-128"/>
              </a:defRPr>
            </a:lvl1pPr>
            <a:lvl2pPr marL="741363" indent="-284163" eaLnBrk="0" hangingPunct="0">
              <a:spcBef>
                <a:spcPct val="20000"/>
              </a:spcBef>
              <a:buChar char="–"/>
              <a:defRPr sz="2800">
                <a:latin typeface="+mn-lt"/>
                <a:ea typeface="+mn-ea"/>
              </a:defRPr>
            </a:lvl2pPr>
            <a:lvl3pPr marL="1141413" indent="-227013" eaLnBrk="0" hangingPunct="0">
              <a:spcBef>
                <a:spcPct val="20000"/>
              </a:spcBef>
              <a:buChar char="•"/>
              <a:defRPr sz="2400">
                <a:latin typeface="+mn-lt"/>
                <a:ea typeface="+mn-ea"/>
              </a:defRPr>
            </a:lvl3pPr>
            <a:lvl4pPr marL="1598613" indent="-227013" eaLnBrk="0" hangingPunct="0">
              <a:spcBef>
                <a:spcPct val="20000"/>
              </a:spcBef>
              <a:buChar char="–"/>
              <a:defRPr sz="2000">
                <a:latin typeface="+mn-lt"/>
                <a:ea typeface="+mn-ea"/>
              </a:defRPr>
            </a:lvl4pPr>
            <a:lvl5pPr marL="2055813" indent="-227013" eaLnBrk="0" hangingPunct="0">
              <a:spcBef>
                <a:spcPct val="20000"/>
              </a:spcBef>
              <a:buChar char="»"/>
              <a:defRPr sz="2000">
                <a:latin typeface="+mn-lt"/>
                <a:ea typeface="+mn-ea"/>
              </a:defRPr>
            </a:lvl5pPr>
            <a:lvl6pPr marL="2514264" indent="-228570" fontAlgn="base">
              <a:spcBef>
                <a:spcPct val="20000"/>
              </a:spcBef>
              <a:spcAft>
                <a:spcPct val="0"/>
              </a:spcAft>
              <a:buChar char="»"/>
              <a:defRPr sz="2000">
                <a:latin typeface="+mn-lt"/>
                <a:ea typeface="+mn-ea"/>
              </a:defRPr>
            </a:lvl6pPr>
            <a:lvl7pPr marL="2971403" indent="-228570" fontAlgn="base">
              <a:spcBef>
                <a:spcPct val="20000"/>
              </a:spcBef>
              <a:spcAft>
                <a:spcPct val="0"/>
              </a:spcAft>
              <a:buChar char="»"/>
              <a:defRPr sz="2000">
                <a:latin typeface="+mn-lt"/>
                <a:ea typeface="+mn-ea"/>
              </a:defRPr>
            </a:lvl7pPr>
            <a:lvl8pPr marL="3428542" indent="-228570" fontAlgn="base">
              <a:spcBef>
                <a:spcPct val="20000"/>
              </a:spcBef>
              <a:spcAft>
                <a:spcPct val="0"/>
              </a:spcAft>
              <a:buChar char="»"/>
              <a:defRPr sz="2000">
                <a:latin typeface="+mn-lt"/>
                <a:ea typeface="+mn-ea"/>
              </a:defRPr>
            </a:lvl8pPr>
            <a:lvl9pPr marL="3885681" indent="-228570" fontAlgn="base">
              <a:spcBef>
                <a:spcPct val="20000"/>
              </a:spcBef>
              <a:spcAft>
                <a:spcPct val="0"/>
              </a:spcAft>
              <a:buChar char="»"/>
              <a:defRPr sz="2000">
                <a:latin typeface="+mn-lt"/>
                <a:ea typeface="+mn-ea"/>
              </a:defRPr>
            </a:lvl9pPr>
          </a:lstStyle>
          <a:p>
            <a:r>
              <a:rPr lang="ja-JP" altLang="en-US" dirty="0" smtClean="0"/>
              <a:t>民間大規模建築物の耐震性が不足する棟数については、公表時点で</a:t>
            </a:r>
            <a:r>
              <a:rPr lang="en-US" altLang="ja-JP" dirty="0" smtClean="0"/>
              <a:t>122</a:t>
            </a:r>
            <a:r>
              <a:rPr lang="ja-JP" altLang="en-US" dirty="0" smtClean="0"/>
              <a:t>棟、</a:t>
            </a:r>
            <a:endParaRPr lang="en-US" altLang="ja-JP" dirty="0" smtClean="0"/>
          </a:p>
          <a:p>
            <a:r>
              <a:rPr lang="ja-JP" altLang="en-US" dirty="0" smtClean="0"/>
              <a:t>公表から１年後の平成</a:t>
            </a:r>
            <a:r>
              <a:rPr lang="en-US" altLang="ja-JP" dirty="0" smtClean="0"/>
              <a:t>30</a:t>
            </a:r>
            <a:r>
              <a:rPr lang="ja-JP" altLang="en-US" dirty="0" smtClean="0"/>
              <a:t>年</a:t>
            </a:r>
            <a:r>
              <a:rPr lang="en-US" altLang="ja-JP" dirty="0" smtClean="0"/>
              <a:t>3</a:t>
            </a:r>
            <a:r>
              <a:rPr lang="ja-JP" altLang="en-US" dirty="0" smtClean="0"/>
              <a:t>月時点で、６棟の耐震化</a:t>
            </a:r>
            <a:r>
              <a:rPr lang="ja-JP" altLang="en-US" dirty="0"/>
              <a:t>が</a:t>
            </a:r>
            <a:r>
              <a:rPr lang="ja-JP" altLang="en-US" dirty="0" smtClean="0"/>
              <a:t>完了し</a:t>
            </a:r>
            <a:r>
              <a:rPr lang="en-US" altLang="ja-JP" dirty="0" smtClean="0"/>
              <a:t>116</a:t>
            </a:r>
            <a:r>
              <a:rPr lang="ja-JP" altLang="en-US" dirty="0" smtClean="0"/>
              <a:t>棟、</a:t>
            </a:r>
            <a:endParaRPr lang="en-US" altLang="ja-JP" dirty="0"/>
          </a:p>
          <a:p>
            <a:r>
              <a:rPr lang="ja-JP" altLang="en-US" dirty="0" smtClean="0"/>
              <a:t>公表資料に「</a:t>
            </a:r>
            <a:r>
              <a:rPr lang="ja-JP" altLang="en-US" dirty="0"/>
              <a:t>耐震改修等の</a:t>
            </a:r>
            <a:r>
              <a:rPr lang="ja-JP" altLang="en-US" dirty="0" smtClean="0"/>
              <a:t>予定時期」が記載されている</a:t>
            </a:r>
            <a:r>
              <a:rPr lang="en-US" altLang="ja-JP" dirty="0" smtClean="0"/>
              <a:t>33</a:t>
            </a:r>
            <a:r>
              <a:rPr lang="ja-JP" altLang="en-US" dirty="0" smtClean="0"/>
              <a:t>棟を</a:t>
            </a:r>
            <a:r>
              <a:rPr lang="ja-JP" altLang="en-US" dirty="0"/>
              <a:t>反映する</a:t>
            </a:r>
            <a:r>
              <a:rPr lang="ja-JP" altLang="en-US" dirty="0" smtClean="0"/>
              <a:t>と</a:t>
            </a:r>
            <a:r>
              <a:rPr lang="en-US" altLang="ja-JP" dirty="0" smtClean="0"/>
              <a:t>83</a:t>
            </a:r>
            <a:r>
              <a:rPr lang="ja-JP" altLang="en-US" dirty="0" smtClean="0"/>
              <a:t>棟</a:t>
            </a:r>
            <a:endParaRPr lang="en-US" altLang="ja-JP" dirty="0"/>
          </a:p>
          <a:p>
            <a:r>
              <a:rPr lang="ja-JP" altLang="en-US" dirty="0" smtClean="0"/>
              <a:t>公表後のヒアリングで耐震化</a:t>
            </a:r>
            <a:r>
              <a:rPr lang="ja-JP" altLang="en-US" dirty="0"/>
              <a:t>の</a:t>
            </a:r>
            <a:r>
              <a:rPr lang="ja-JP" altLang="en-US" dirty="0" smtClean="0"/>
              <a:t>意向を表明した</a:t>
            </a:r>
            <a:r>
              <a:rPr lang="en-US" altLang="ja-JP" dirty="0" smtClean="0"/>
              <a:t>35</a:t>
            </a:r>
            <a:r>
              <a:rPr lang="ja-JP" altLang="en-US" dirty="0" smtClean="0"/>
              <a:t>棟を</a:t>
            </a:r>
            <a:r>
              <a:rPr lang="ja-JP" altLang="en-US" dirty="0"/>
              <a:t>反映する</a:t>
            </a:r>
            <a:r>
              <a:rPr lang="ja-JP" altLang="en-US" dirty="0" smtClean="0"/>
              <a:t>と</a:t>
            </a:r>
            <a:r>
              <a:rPr lang="en-US" altLang="ja-JP" dirty="0" smtClean="0"/>
              <a:t>48</a:t>
            </a:r>
            <a:r>
              <a:rPr lang="ja-JP" altLang="en-US" dirty="0" smtClean="0"/>
              <a:t>棟</a:t>
            </a:r>
            <a:r>
              <a:rPr lang="ja-JP" altLang="en-US" dirty="0"/>
              <a:t>となる</a:t>
            </a:r>
            <a:r>
              <a:rPr lang="ja-JP" altLang="en-US" dirty="0" smtClean="0"/>
              <a:t>。</a:t>
            </a:r>
            <a:endParaRPr lang="en-US" altLang="ja-JP" dirty="0"/>
          </a:p>
        </p:txBody>
      </p:sp>
      <p:graphicFrame>
        <p:nvGraphicFramePr>
          <p:cNvPr id="21" name="グラフ 20"/>
          <p:cNvGraphicFramePr/>
          <p:nvPr>
            <p:extLst>
              <p:ext uri="{D42A27DB-BD31-4B8C-83A1-F6EECF244321}">
                <p14:modId xmlns:p14="http://schemas.microsoft.com/office/powerpoint/2010/main" val="376892967"/>
              </p:ext>
            </p:extLst>
          </p:nvPr>
        </p:nvGraphicFramePr>
        <p:xfrm>
          <a:off x="69387" y="3066160"/>
          <a:ext cx="8771927" cy="3536521"/>
        </p:xfrm>
        <a:graphic>
          <a:graphicData uri="http://schemas.openxmlformats.org/drawingml/2006/chart">
            <c:chart xmlns:c="http://schemas.openxmlformats.org/drawingml/2006/chart" xmlns:r="http://schemas.openxmlformats.org/officeDocument/2006/relationships" r:id="rId2"/>
          </a:graphicData>
        </a:graphic>
      </p:graphicFrame>
      <p:sp>
        <p:nvSpPr>
          <p:cNvPr id="23" name="テキスト ボックス 22"/>
          <p:cNvSpPr txBox="1"/>
          <p:nvPr/>
        </p:nvSpPr>
        <p:spPr>
          <a:xfrm>
            <a:off x="852726" y="2678322"/>
            <a:ext cx="6733024" cy="369332"/>
          </a:xfrm>
          <a:prstGeom prst="rect">
            <a:avLst/>
          </a:prstGeom>
          <a:noFill/>
          <a:ln>
            <a:noFill/>
          </a:ln>
        </p:spPr>
        <p:txBody>
          <a:bodyPr wrap="square" rtlCol="0">
            <a:spAutoFit/>
          </a:bodyPr>
          <a:lstStyle/>
          <a:p>
            <a:pPr>
              <a:spcBef>
                <a:spcPts val="600"/>
              </a:spcBef>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耐震性が不足する民間大規模建築物の棟数の推移（想定）                                </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1187568" y="2916849"/>
            <a:ext cx="1027845" cy="261610"/>
          </a:xfrm>
          <a:prstGeom prst="rect">
            <a:avLst/>
          </a:prstGeom>
          <a:noFill/>
        </p:spPr>
        <p:txBody>
          <a:bodyPr wrap="none" rtlCol="0">
            <a:spAutoFit/>
          </a:bodyPr>
          <a:lstStyle/>
          <a:p>
            <a:r>
              <a:rPr kumimoji="1" lang="ja-JP" altLang="en-US" sz="1100" dirty="0" smtClean="0"/>
              <a:t>（未報告含む）</a:t>
            </a:r>
            <a:endParaRPr kumimoji="1" lang="ja-JP" altLang="en-US" sz="1100" dirty="0"/>
          </a:p>
        </p:txBody>
      </p:sp>
    </p:spTree>
    <p:extLst>
      <p:ext uri="{BB962C8B-B14F-4D97-AF65-F5344CB8AC3E}">
        <p14:creationId xmlns:p14="http://schemas.microsoft.com/office/powerpoint/2010/main" val="35885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p:txBody>
          <a:bodyPr/>
          <a:lstStyle/>
          <a:p>
            <a:r>
              <a:rPr lang="ja-JP" altLang="en-US" sz="2400" dirty="0" smtClean="0"/>
              <a:t>２ー６</a:t>
            </a:r>
            <a:r>
              <a:rPr lang="en-US" altLang="ja-JP" sz="2400" dirty="0" smtClean="0"/>
              <a:t>.</a:t>
            </a:r>
            <a:r>
              <a:rPr lang="ja-JP" altLang="en-US" sz="2400" dirty="0" smtClean="0"/>
              <a:t>民間</a:t>
            </a:r>
            <a:r>
              <a:rPr lang="ja-JP" altLang="en-US" sz="2400" b="0" dirty="0" smtClean="0"/>
              <a:t>大規模</a:t>
            </a:r>
            <a:r>
              <a:rPr lang="ja-JP" altLang="en-US" sz="2400" dirty="0" smtClean="0"/>
              <a:t>建築物の</a:t>
            </a:r>
            <a:r>
              <a:rPr lang="ja-JP" altLang="en-US" sz="2400" dirty="0"/>
              <a:t>耐震化の</a:t>
            </a:r>
            <a:r>
              <a:rPr lang="ja-JP" altLang="en-US" sz="2400" dirty="0" smtClean="0"/>
              <a:t>予定</a:t>
            </a:r>
            <a:r>
              <a:rPr lang="en-US" altLang="ja-JP" sz="2400" dirty="0" smtClean="0"/>
              <a:t>(1)</a:t>
            </a:r>
            <a:endParaRPr lang="ja-JP" altLang="en-US" sz="2400" dirty="0" smtClean="0"/>
          </a:p>
        </p:txBody>
      </p:sp>
      <p:sp>
        <p:nvSpPr>
          <p:cNvPr id="4" name="スライド番号プレースホルダー 3"/>
          <p:cNvSpPr>
            <a:spLocks noGrp="1"/>
          </p:cNvSpPr>
          <p:nvPr>
            <p:ph type="sldNum" sz="quarter" idx="12"/>
          </p:nvPr>
        </p:nvSpPr>
        <p:spPr/>
        <p:txBody>
          <a:bodyPr/>
          <a:lstStyle/>
          <a:p>
            <a:pPr>
              <a:defRPr/>
            </a:pPr>
            <a:fld id="{13D588E3-5844-4F0B-9BE2-8E1C3B454C0E}" type="slidenum">
              <a:rPr lang="en-US" altLang="ja-JP" smtClean="0">
                <a:solidFill>
                  <a:srgbClr val="000000"/>
                </a:solidFill>
              </a:rPr>
              <a:pPr>
                <a:defRPr/>
              </a:pPr>
              <a:t>13</a:t>
            </a:fld>
            <a:endParaRPr lang="en-US" altLang="ja-JP">
              <a:solidFill>
                <a:srgbClr val="000000"/>
              </a:solidFill>
            </a:endParaRPr>
          </a:p>
        </p:txBody>
      </p:sp>
      <p:sp>
        <p:nvSpPr>
          <p:cNvPr id="17" name="タイトル 1"/>
          <p:cNvSpPr txBox="1">
            <a:spLocks/>
          </p:cNvSpPr>
          <p:nvPr/>
        </p:nvSpPr>
        <p:spPr>
          <a:xfrm>
            <a:off x="70196" y="20868"/>
            <a:ext cx="9036496" cy="429683"/>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solidFill>
                  <a:schemeClr val="accent2"/>
                </a:solidFill>
                <a:ea typeface="HG丸ｺﾞｼｯｸM-PRO" panose="020F0600000000000000" pitchFamily="50" charset="-128"/>
              </a:rPr>
              <a:t> </a:t>
            </a:r>
            <a:endParaRPr lang="ja-JP" altLang="en-US" sz="2400" dirty="0">
              <a:solidFill>
                <a:schemeClr val="accent2"/>
              </a:solidFill>
              <a:ea typeface="HG丸ｺﾞｼｯｸM-PRO" panose="020F0600000000000000" pitchFamily="50" charset="-128"/>
            </a:endParaRPr>
          </a:p>
        </p:txBody>
      </p:sp>
      <p:sp>
        <p:nvSpPr>
          <p:cNvPr id="9" name="テキスト プレースホルダー 5"/>
          <p:cNvSpPr txBox="1">
            <a:spLocks/>
          </p:cNvSpPr>
          <p:nvPr/>
        </p:nvSpPr>
        <p:spPr bwMode="auto">
          <a:xfrm>
            <a:off x="344384" y="1062609"/>
            <a:ext cx="8505428" cy="707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rtlCol="0" anchor="t" anchorCtr="0" compatLnSpc="1">
            <a:prstTxWarp prst="textNoShape">
              <a:avLst/>
            </a:prstTxWarp>
            <a:spAutoFit/>
          </a:bodyPr>
          <a:lst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a:lstStyle>
          <a:p>
            <a:pPr marL="0" indent="0">
              <a:buNone/>
            </a:pPr>
            <a:r>
              <a:rPr lang="ja-JP" altLang="en-US" sz="2000" kern="0" dirty="0" smtClean="0">
                <a:latin typeface="Meiryo UI" panose="020B0604030504040204" pitchFamily="50" charset="-128"/>
                <a:ea typeface="Meiryo UI" panose="020B0604030504040204" pitchFamily="50" charset="-128"/>
                <a:cs typeface="Meiryo UI" panose="020B0604030504040204" pitchFamily="50" charset="-128"/>
              </a:rPr>
              <a:t>耐震診断結果の公表資料に「耐震改修等の予定時期」を記載したものを反映した後の、耐震性が不足する民間建築物は計</a:t>
            </a:r>
            <a:r>
              <a:rPr lang="en-US" altLang="ja-JP" sz="2000" kern="0" dirty="0" smtClean="0">
                <a:latin typeface="Meiryo UI" panose="020B0604030504040204" pitchFamily="50" charset="-128"/>
                <a:ea typeface="Meiryo UI" panose="020B0604030504040204" pitchFamily="50" charset="-128"/>
                <a:cs typeface="Meiryo UI" panose="020B0604030504040204" pitchFamily="50" charset="-128"/>
              </a:rPr>
              <a:t>83</a:t>
            </a:r>
            <a:r>
              <a:rPr lang="ja-JP" altLang="en-US" sz="2000" kern="0" dirty="0" smtClean="0">
                <a:latin typeface="Meiryo UI" panose="020B0604030504040204" pitchFamily="50" charset="-128"/>
                <a:ea typeface="Meiryo UI" panose="020B0604030504040204" pitchFamily="50" charset="-128"/>
                <a:cs typeface="Meiryo UI" panose="020B0604030504040204" pitchFamily="50" charset="-128"/>
              </a:rPr>
              <a:t>棟で、用途別棟数と以下のとおり。</a:t>
            </a:r>
            <a:endParaRPr lang="ja-JP" altLang="en-US" sz="2000" kern="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グラフ 7"/>
          <p:cNvGraphicFramePr/>
          <p:nvPr>
            <p:extLst>
              <p:ext uri="{D42A27DB-BD31-4B8C-83A1-F6EECF244321}">
                <p14:modId xmlns:p14="http://schemas.microsoft.com/office/powerpoint/2010/main" val="1784222395"/>
              </p:ext>
            </p:extLst>
          </p:nvPr>
        </p:nvGraphicFramePr>
        <p:xfrm>
          <a:off x="570655" y="2374822"/>
          <a:ext cx="7488123" cy="4652280"/>
        </p:xfrm>
        <a:graphic>
          <a:graphicData uri="http://schemas.openxmlformats.org/drawingml/2006/chart">
            <c:chart xmlns:c="http://schemas.openxmlformats.org/drawingml/2006/chart" xmlns:r="http://schemas.openxmlformats.org/officeDocument/2006/relationships" r:id="rId2"/>
          </a:graphicData>
        </a:graphic>
      </p:graphicFrame>
      <p:sp>
        <p:nvSpPr>
          <p:cNvPr id="11" name="テキスト ボックス 10"/>
          <p:cNvSpPr txBox="1"/>
          <p:nvPr/>
        </p:nvSpPr>
        <p:spPr>
          <a:xfrm>
            <a:off x="7465095" y="3962343"/>
            <a:ext cx="1384717" cy="400110"/>
          </a:xfrm>
          <a:prstGeom prst="rect">
            <a:avLst/>
          </a:prstGeom>
          <a:noFill/>
          <a:ln w="28575">
            <a:solidFill>
              <a:schemeClr val="tx1"/>
            </a:solidFill>
          </a:ln>
        </p:spPr>
        <p:txBody>
          <a:bodyPr wrap="square" rtlCol="0" anchor="ctr">
            <a:spAutoFit/>
          </a:bodyPr>
          <a:lstStyle/>
          <a:p>
            <a:pPr algn="ct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計　</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83</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棟</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2"/>
          <p:cNvSpPr txBox="1">
            <a:spLocks noChangeArrowheads="1"/>
          </p:cNvSpPr>
          <p:nvPr/>
        </p:nvSpPr>
        <p:spPr bwMode="auto">
          <a:xfrm>
            <a:off x="7263690" y="1772760"/>
            <a:ext cx="17875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marL="250825" indent="-250825"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r>
              <a:rPr lang="ja-JP" altLang="en-US" sz="1400" dirty="0" smtClean="0">
                <a:solidFill>
                  <a:srgbClr val="000000"/>
                </a:solidFill>
                <a:latin typeface="Meiryo UI" pitchFamily="50" charset="-128"/>
                <a:ea typeface="Meiryo UI" pitchFamily="50" charset="-128"/>
                <a:cs typeface="Meiryo UI" pitchFamily="50" charset="-128"/>
              </a:rPr>
              <a:t>（平成</a:t>
            </a:r>
            <a:r>
              <a:rPr lang="en-US" altLang="ja-JP" sz="1400" dirty="0">
                <a:solidFill>
                  <a:srgbClr val="000000"/>
                </a:solidFill>
                <a:latin typeface="Meiryo UI" pitchFamily="50" charset="-128"/>
                <a:ea typeface="Meiryo UI" pitchFamily="50" charset="-128"/>
                <a:cs typeface="Meiryo UI" pitchFamily="50" charset="-128"/>
              </a:rPr>
              <a:t>30</a:t>
            </a:r>
            <a:r>
              <a:rPr lang="ja-JP" altLang="en-US" sz="1400" dirty="0" smtClean="0">
                <a:solidFill>
                  <a:srgbClr val="000000"/>
                </a:solidFill>
                <a:latin typeface="Meiryo UI" pitchFamily="50" charset="-128"/>
                <a:ea typeface="Meiryo UI" pitchFamily="50" charset="-128"/>
                <a:cs typeface="Meiryo UI" pitchFamily="50" charset="-128"/>
              </a:rPr>
              <a:t>年</a:t>
            </a:r>
            <a:r>
              <a:rPr lang="en-US" altLang="ja-JP" sz="1400" dirty="0">
                <a:solidFill>
                  <a:srgbClr val="000000"/>
                </a:solidFill>
                <a:latin typeface="Meiryo UI" pitchFamily="50" charset="-128"/>
                <a:ea typeface="Meiryo UI" pitchFamily="50" charset="-128"/>
                <a:cs typeface="Meiryo UI" pitchFamily="50" charset="-128"/>
              </a:rPr>
              <a:t>3</a:t>
            </a:r>
            <a:r>
              <a:rPr lang="ja-JP" altLang="en-US" sz="1400" dirty="0" smtClean="0">
                <a:solidFill>
                  <a:srgbClr val="000000"/>
                </a:solidFill>
                <a:latin typeface="Meiryo UI" pitchFamily="50" charset="-128"/>
                <a:ea typeface="Meiryo UI" pitchFamily="50" charset="-128"/>
                <a:cs typeface="Meiryo UI" pitchFamily="50" charset="-128"/>
              </a:rPr>
              <a:t>月時点）</a:t>
            </a:r>
          </a:p>
        </p:txBody>
      </p:sp>
      <p:sp>
        <p:nvSpPr>
          <p:cNvPr id="2" name="正方形/長方形 1"/>
          <p:cNvSpPr/>
          <p:nvPr/>
        </p:nvSpPr>
        <p:spPr>
          <a:xfrm>
            <a:off x="570654" y="2044005"/>
            <a:ext cx="6982051" cy="338554"/>
          </a:xfrm>
          <a:prstGeom prst="rect">
            <a:avLst/>
          </a:prstGeom>
        </p:spPr>
        <p:txBody>
          <a:bodyPr wrap="square">
            <a:spAutoFit/>
          </a:bodyPr>
          <a:lstStyle/>
          <a:p>
            <a:pPr marL="0" indent="0">
              <a:buNone/>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耐震化予定を反映した耐震性</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が不足</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する大規模建築物</a:t>
            </a: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民間</a:t>
            </a: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用途別の棟数</a:t>
            </a:r>
            <a:endParaRPr lang="en-US" altLang="ja-JP" sz="1600"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2"/>
          <p:cNvSpPr txBox="1">
            <a:spLocks noChangeArrowheads="1"/>
          </p:cNvSpPr>
          <p:nvPr/>
        </p:nvSpPr>
        <p:spPr bwMode="auto">
          <a:xfrm>
            <a:off x="7356764" y="2213282"/>
            <a:ext cx="558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marL="250825" indent="-250825"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r>
              <a:rPr lang="ja-JP" altLang="en-US" sz="1200" dirty="0" smtClean="0">
                <a:solidFill>
                  <a:srgbClr val="000000"/>
                </a:solidFill>
                <a:latin typeface="Meiryo UI" pitchFamily="50" charset="-128"/>
                <a:ea typeface="Meiryo UI" pitchFamily="50" charset="-128"/>
                <a:cs typeface="Meiryo UI" pitchFamily="50" charset="-128"/>
              </a:rPr>
              <a:t>（棟）</a:t>
            </a:r>
          </a:p>
        </p:txBody>
      </p:sp>
    </p:spTree>
    <p:extLst>
      <p:ext uri="{BB962C8B-B14F-4D97-AF65-F5344CB8AC3E}">
        <p14:creationId xmlns:p14="http://schemas.microsoft.com/office/powerpoint/2010/main" val="2575883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37" name="タイトル 1"/>
          <p:cNvSpPr>
            <a:spLocks noGrp="1"/>
          </p:cNvSpPr>
          <p:nvPr>
            <p:ph type="title"/>
          </p:nvPr>
        </p:nvSpPr>
        <p:spPr/>
        <p:txBody>
          <a:bodyPr/>
          <a:lstStyle/>
          <a:p>
            <a:r>
              <a:rPr lang="ja-JP" altLang="en-US" dirty="0"/>
              <a:t>　</a:t>
            </a:r>
            <a:r>
              <a:rPr lang="ja-JP" altLang="en-US" dirty="0" smtClean="0"/>
              <a:t>２ー７</a:t>
            </a:r>
            <a:r>
              <a:rPr lang="en-US" altLang="ja-JP" dirty="0" smtClean="0"/>
              <a:t>.</a:t>
            </a:r>
            <a:r>
              <a:rPr lang="ja-JP" altLang="en-US" dirty="0" smtClean="0"/>
              <a:t>民間大規模建築物の耐震化の予定</a:t>
            </a:r>
            <a:r>
              <a:rPr lang="en-US" altLang="ja-JP" dirty="0" smtClean="0"/>
              <a:t>(2)</a:t>
            </a:r>
            <a:endParaRPr lang="ja-JP" altLang="en-US" dirty="0" smtClean="0"/>
          </a:p>
        </p:txBody>
      </p:sp>
      <p:sp>
        <p:nvSpPr>
          <p:cNvPr id="2" name="スライド番号プレースホルダー 1"/>
          <p:cNvSpPr>
            <a:spLocks noGrp="1"/>
          </p:cNvSpPr>
          <p:nvPr>
            <p:ph type="sldNum" sz="quarter" idx="12"/>
          </p:nvPr>
        </p:nvSpPr>
        <p:spPr/>
        <p:txBody>
          <a:bodyPr/>
          <a:lstStyle/>
          <a:p>
            <a:pPr>
              <a:defRPr/>
            </a:pPr>
            <a:fld id="{F4044629-A370-44C1-81E0-62C61B095BD4}" type="slidenum">
              <a:rPr lang="en-US" altLang="ja-JP" smtClean="0">
                <a:solidFill>
                  <a:srgbClr val="000000"/>
                </a:solidFill>
              </a:rPr>
              <a:pPr>
                <a:defRPr/>
              </a:pPr>
              <a:t>14</a:t>
            </a:fld>
            <a:endParaRPr lang="en-US" altLang="ja-JP">
              <a:solidFill>
                <a:srgbClr val="000000"/>
              </a:solidFill>
            </a:endParaRPr>
          </a:p>
        </p:txBody>
      </p:sp>
      <p:sp>
        <p:nvSpPr>
          <p:cNvPr id="9" name="テキスト ボックス 8"/>
          <p:cNvSpPr txBox="1"/>
          <p:nvPr/>
        </p:nvSpPr>
        <p:spPr>
          <a:xfrm>
            <a:off x="367987" y="2083252"/>
            <a:ext cx="3748036" cy="400110"/>
          </a:xfrm>
          <a:prstGeom prst="rect">
            <a:avLst/>
          </a:prstGeom>
          <a:noFill/>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病院</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496172" y="2456480"/>
            <a:ext cx="7377168" cy="707886"/>
          </a:xfrm>
          <a:prstGeom prst="rect">
            <a:avLst/>
          </a:prstGeom>
          <a:noFill/>
        </p:spPr>
        <p:txBody>
          <a:bodyPr wrap="square" rtlCol="0">
            <a:spAutoFit/>
          </a:bodyPr>
          <a:lstStyle/>
          <a:p>
            <a:pPr marL="180000" indent="-180000">
              <a:lnSpc>
                <a:spcPts val="24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厚生</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労働省からの補助金があり、府の医療対策課からも毎年フォローアップ調査が行われている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377887" y="3279984"/>
            <a:ext cx="3748036"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物販店舗</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496172" y="3653212"/>
            <a:ext cx="7377168" cy="1092607"/>
          </a:xfrm>
          <a:prstGeom prst="rect">
            <a:avLst/>
          </a:prstGeom>
          <a:noFill/>
        </p:spPr>
        <p:txBody>
          <a:bodyPr wrap="square" rtlCol="0">
            <a:spAutoFit/>
          </a:bodyPr>
          <a:lstStyle/>
          <a:p>
            <a:pPr marL="180000" indent="-180000">
              <a:lnSpc>
                <a:spcPts val="24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○物販店舗</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33</a:t>
            </a:r>
            <a:r>
              <a:rPr lang="ja-JP" altLang="en-US" dirty="0">
                <a:latin typeface="Meiryo UI" panose="020B0604030504040204" pitchFamily="50" charset="-128"/>
                <a:ea typeface="Meiryo UI" panose="020B0604030504040204" pitchFamily="50" charset="-128"/>
                <a:cs typeface="Meiryo UI" panose="020B0604030504040204" pitchFamily="50" charset="-128"/>
              </a:rPr>
              <a:t>棟</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のうち、</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棟はチェーン展開している物販店舗</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180000">
              <a:lnSpc>
                <a:spcPts val="24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○チェーン展開している物販店舗は</a:t>
            </a:r>
            <a:r>
              <a:rPr lang="ja-JP" altLang="en-US" dirty="0">
                <a:latin typeface="Meiryo UI" panose="020B0604030504040204" pitchFamily="50" charset="-128"/>
                <a:ea typeface="Meiryo UI" panose="020B0604030504040204" pitchFamily="50" charset="-128"/>
                <a:cs typeface="Meiryo UI" panose="020B0604030504040204" pitchFamily="50" charset="-128"/>
              </a:rPr>
              <a:t>耐震化</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の年次計画を立てており、計画的</a:t>
            </a:r>
            <a:r>
              <a:rPr lang="ja-JP" altLang="en-US" dirty="0">
                <a:latin typeface="Meiryo UI" panose="020B0604030504040204" pitchFamily="50" charset="-128"/>
                <a:ea typeface="Meiryo UI" panose="020B0604030504040204" pitchFamily="50" charset="-128"/>
                <a:cs typeface="Meiryo UI" panose="020B0604030504040204" pitchFamily="50" charset="-128"/>
              </a:rPr>
              <a:t>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耐震化を実施予定</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387786" y="4861437"/>
            <a:ext cx="6701777" cy="400110"/>
          </a:xfrm>
          <a:prstGeom prst="rect">
            <a:avLst/>
          </a:prstGeom>
          <a:noFill/>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一定量以上の危険物を貯蔵する工場</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496172" y="5234664"/>
            <a:ext cx="7377168" cy="400110"/>
          </a:xfrm>
          <a:prstGeom prst="rect">
            <a:avLst/>
          </a:prstGeom>
          <a:noFill/>
        </p:spPr>
        <p:txBody>
          <a:bodyPr wrap="square" rtlCol="0">
            <a:spAutoFit/>
          </a:bodyPr>
          <a:lstStyle/>
          <a:p>
            <a:pPr marL="180000" indent="-180000">
              <a:lnSpc>
                <a:spcPts val="24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○大企業が所有者となる工場が多数を占める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プレースホルダー 5"/>
          <p:cNvSpPr txBox="1">
            <a:spLocks/>
          </p:cNvSpPr>
          <p:nvPr/>
        </p:nvSpPr>
        <p:spPr bwMode="auto">
          <a:xfrm>
            <a:off x="546905" y="1181359"/>
            <a:ext cx="7552066" cy="707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rtlCol="0" anchor="t" anchorCtr="0" compatLnSpc="1">
            <a:prstTxWarp prst="textNoShape">
              <a:avLst/>
            </a:prstTxWarp>
            <a:spAutoFit/>
          </a:bodyPr>
          <a:lst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a:lstStyle>
          <a:p>
            <a:pPr marL="0" indent="0">
              <a:buNone/>
            </a:pPr>
            <a:r>
              <a:rPr lang="ja-JP" altLang="en-US" sz="2000" kern="0" dirty="0" smtClean="0">
                <a:latin typeface="Meiryo UI" panose="020B0604030504040204" pitchFamily="50" charset="-128"/>
                <a:ea typeface="Meiryo UI" panose="020B0604030504040204" pitchFamily="50" charset="-128"/>
                <a:cs typeface="Meiryo UI" panose="020B0604030504040204" pitchFamily="50" charset="-128"/>
              </a:rPr>
              <a:t>耐震性が不足する民間大規模建築物の棟数が多い用途についての、所有者等の状況</a:t>
            </a:r>
            <a:endParaRPr lang="ja-JP" altLang="en-US" sz="2000" kern="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6448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0" y="471050"/>
            <a:ext cx="7997923" cy="404813"/>
          </a:xfrm>
        </p:spPr>
        <p:txBody>
          <a:bodyPr/>
          <a:lstStyle/>
          <a:p>
            <a:r>
              <a:rPr lang="ja-JP" altLang="en-US" dirty="0" smtClean="0"/>
              <a:t>２－８．民間大規模建築物の所有者の意向</a:t>
            </a:r>
            <a:r>
              <a:rPr lang="en-US" altLang="ja-JP" dirty="0" smtClean="0"/>
              <a:t>(1)</a:t>
            </a:r>
            <a:endParaRPr lang="ja-JP" altLang="en-US" dirty="0" smtClean="0"/>
          </a:p>
        </p:txBody>
      </p:sp>
      <p:sp>
        <p:nvSpPr>
          <p:cNvPr id="3" name="スライド番号プレースホルダー 2"/>
          <p:cNvSpPr>
            <a:spLocks noGrp="1"/>
          </p:cNvSpPr>
          <p:nvPr>
            <p:ph type="sldNum" sz="quarter" idx="12"/>
          </p:nvPr>
        </p:nvSpPr>
        <p:spPr/>
        <p:txBody>
          <a:bodyPr/>
          <a:lstStyle/>
          <a:p>
            <a:pPr>
              <a:defRPr/>
            </a:pPr>
            <a:fld id="{718826F6-B698-4C1A-BEC1-9CA6F605F335}" type="slidenum">
              <a:rPr lang="en-US" altLang="ja-JP" smtClean="0"/>
              <a:pPr>
                <a:defRPr/>
              </a:pPr>
              <a:t>15</a:t>
            </a:fld>
            <a:endParaRPr lang="en-US" altLang="ja-JP"/>
          </a:p>
        </p:txBody>
      </p:sp>
      <p:sp>
        <p:nvSpPr>
          <p:cNvPr id="6" name="Text Box 1233"/>
          <p:cNvSpPr txBox="1">
            <a:spLocks noChangeArrowheads="1"/>
          </p:cNvSpPr>
          <p:nvPr/>
        </p:nvSpPr>
        <p:spPr bwMode="auto">
          <a:xfrm>
            <a:off x="147638" y="1165638"/>
            <a:ext cx="8805862" cy="393181"/>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sz="2000" kern="0" dirty="0" smtClean="0">
                <a:solidFill>
                  <a:sysClr val="window" lastClr="FFFFFF"/>
                </a:solidFill>
                <a:latin typeface="HGP創英角ｺﾞｼｯｸUB" pitchFamily="50" charset="-128"/>
                <a:ea typeface="HGP創英角ｺﾞｼｯｸUB" pitchFamily="50" charset="-128"/>
              </a:rPr>
              <a:t>ヒアリング調査の概要</a:t>
            </a:r>
            <a:endParaRPr kumimoji="0" lang="en-US" altLang="ja-JP" sz="2000" kern="0" spc="-150" dirty="0">
              <a:solidFill>
                <a:sysClr val="window" lastClr="FFFFFF"/>
              </a:solidFill>
              <a:latin typeface="HGP創英角ｺﾞｼｯｸUB" pitchFamily="50" charset="-128"/>
              <a:ea typeface="HGP創英角ｺﾞｼｯｸUB" pitchFamily="50" charset="-128"/>
            </a:endParaRPr>
          </a:p>
        </p:txBody>
      </p:sp>
      <p:sp>
        <p:nvSpPr>
          <p:cNvPr id="2" name="テキスト ボックス 1"/>
          <p:cNvSpPr txBox="1"/>
          <p:nvPr/>
        </p:nvSpPr>
        <p:spPr>
          <a:xfrm>
            <a:off x="455052" y="1639053"/>
            <a:ext cx="7299535" cy="2846933"/>
          </a:xfrm>
          <a:prstGeom prst="rect">
            <a:avLst/>
          </a:prstGeom>
          <a:noFill/>
        </p:spPr>
        <p:txBody>
          <a:bodyPr wrap="square" rtlCol="0">
            <a:spAutoFit/>
          </a:bodyPr>
          <a:lstStyle/>
          <a:p>
            <a:pPr>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○実施時期　</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４～</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H30.3</a:t>
            </a:r>
          </a:p>
          <a:p>
            <a:pPr>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○実施者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所管</a:t>
            </a:r>
            <a:r>
              <a:rPr lang="ja-JP" altLang="en-US" dirty="0">
                <a:latin typeface="Meiryo UI" panose="020B0604030504040204" pitchFamily="50" charset="-128"/>
                <a:ea typeface="Meiryo UI" panose="020B0604030504040204" pitchFamily="50" charset="-128"/>
                <a:cs typeface="Meiryo UI" panose="020B0604030504040204" pitchFamily="50" charset="-128"/>
              </a:rPr>
              <a:t>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政庁</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○方法　　　  建物</a:t>
            </a:r>
            <a:r>
              <a:rPr lang="ja-JP" altLang="en-US" dirty="0">
                <a:latin typeface="Meiryo UI" panose="020B0604030504040204" pitchFamily="50" charset="-128"/>
                <a:ea typeface="Meiryo UI" panose="020B0604030504040204" pitchFamily="50" charset="-128"/>
                <a:cs typeface="Meiryo UI" panose="020B0604030504040204" pitchFamily="50" charset="-128"/>
              </a:rPr>
              <a:t>所有者</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へ耐震改修等の働きかけの際にヒアリングを実施</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○調査項目</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）耐震改修等を予定しているか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）耐震改修等の実施予定時期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）耐震改修等の実施が困難な理由</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）耐震改修等を実施する上で必要なもの   </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455052" y="4601133"/>
            <a:ext cx="7977187"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調査</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対象　　耐震性が不足する建物の所有者　</a:t>
            </a:r>
            <a:r>
              <a:rPr lang="en-US" altLang="ja-JP" dirty="0">
                <a:latin typeface="Meiryo UI" panose="020B0604030504040204" pitchFamily="50" charset="-128"/>
                <a:ea typeface="Meiryo UI" panose="020B0604030504040204" pitchFamily="50" charset="-128"/>
                <a:cs typeface="Meiryo UI" panose="020B0604030504040204" pitchFamily="50" charset="-128"/>
              </a:rPr>
              <a:t>116</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471986" y="5361565"/>
            <a:ext cx="7977187"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○有効回答数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79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68%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2021230" y="4927956"/>
            <a:ext cx="5876925"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耐震性不足</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棟及び未報告</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棟の所有者</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4146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233"/>
          <p:cNvSpPr txBox="1">
            <a:spLocks noChangeArrowheads="1"/>
          </p:cNvSpPr>
          <p:nvPr/>
        </p:nvSpPr>
        <p:spPr bwMode="auto">
          <a:xfrm>
            <a:off x="114725" y="1030038"/>
            <a:ext cx="8805862" cy="393181"/>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sz="2000" kern="0" dirty="0" smtClean="0">
                <a:solidFill>
                  <a:sysClr val="window" lastClr="FFFFFF"/>
                </a:solidFill>
                <a:latin typeface="HGP創英角ｺﾞｼｯｸUB" pitchFamily="50" charset="-128"/>
                <a:ea typeface="HGP創英角ｺﾞｼｯｸUB" pitchFamily="50" charset="-128"/>
              </a:rPr>
              <a:t>ヒアリング調査の結果</a:t>
            </a:r>
            <a:endParaRPr kumimoji="0" lang="en-US" altLang="ja-JP" sz="2000" kern="0" dirty="0" smtClean="0">
              <a:solidFill>
                <a:sysClr val="window" lastClr="FFFFFF"/>
              </a:solidFill>
              <a:latin typeface="HGP創英角ｺﾞｼｯｸUB" pitchFamily="50" charset="-128"/>
              <a:ea typeface="HGP創英角ｺﾞｼｯｸUB" pitchFamily="50" charset="-128"/>
            </a:endParaRPr>
          </a:p>
        </p:txBody>
      </p:sp>
      <p:sp>
        <p:nvSpPr>
          <p:cNvPr id="14" name="テキスト ボックス 13"/>
          <p:cNvSpPr txBox="1"/>
          <p:nvPr/>
        </p:nvSpPr>
        <p:spPr>
          <a:xfrm>
            <a:off x="251117" y="2980176"/>
            <a:ext cx="2039925" cy="338554"/>
          </a:xfrm>
          <a:prstGeom prst="rect">
            <a:avLst/>
          </a:prstGeom>
          <a:noFill/>
        </p:spPr>
        <p:txBody>
          <a:bodyPr wrap="square" rtlCol="0">
            <a:spAutoFit/>
          </a:bodyPr>
          <a:lstStyle/>
          <a:p>
            <a:pPr marL="216000" indent="-457200"/>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耐震化の予定</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タイトル 1"/>
          <p:cNvSpPr>
            <a:spLocks noGrp="1"/>
          </p:cNvSpPr>
          <p:nvPr>
            <p:ph type="title"/>
          </p:nvPr>
        </p:nvSpPr>
        <p:spPr>
          <a:xfrm>
            <a:off x="0" y="471050"/>
            <a:ext cx="7667850" cy="404813"/>
          </a:xfrm>
        </p:spPr>
        <p:txBody>
          <a:bodyPr/>
          <a:lstStyle/>
          <a:p>
            <a:r>
              <a:rPr lang="ja-JP" altLang="en-US" dirty="0" smtClean="0"/>
              <a:t>２－８．民間大規模建築物の所有者の意向</a:t>
            </a:r>
            <a:r>
              <a:rPr lang="en-US" altLang="ja-JP" dirty="0" smtClean="0"/>
              <a:t>(2)</a:t>
            </a:r>
            <a:endParaRPr lang="ja-JP" altLang="en-US" dirty="0" smtClean="0"/>
          </a:p>
        </p:txBody>
      </p:sp>
      <p:sp>
        <p:nvSpPr>
          <p:cNvPr id="2" name="スライド番号プレースホルダー 1"/>
          <p:cNvSpPr>
            <a:spLocks noGrp="1"/>
          </p:cNvSpPr>
          <p:nvPr>
            <p:ph type="sldNum" sz="quarter" idx="12"/>
          </p:nvPr>
        </p:nvSpPr>
        <p:spPr/>
        <p:txBody>
          <a:bodyPr/>
          <a:lstStyle/>
          <a:p>
            <a:pPr>
              <a:defRPr/>
            </a:pPr>
            <a:fld id="{718826F6-B698-4C1A-BEC1-9CA6F605F335}" type="slidenum">
              <a:rPr lang="en-US" altLang="ja-JP" smtClean="0"/>
              <a:pPr>
                <a:defRPr/>
              </a:pPr>
              <a:t>16</a:t>
            </a:fld>
            <a:endParaRPr lang="en-US" altLang="ja-JP"/>
          </a:p>
        </p:txBody>
      </p:sp>
      <p:graphicFrame>
        <p:nvGraphicFramePr>
          <p:cNvPr id="4" name="グラフ 3"/>
          <p:cNvGraphicFramePr/>
          <p:nvPr>
            <p:extLst>
              <p:ext uri="{D42A27DB-BD31-4B8C-83A1-F6EECF244321}">
                <p14:modId xmlns:p14="http://schemas.microsoft.com/office/powerpoint/2010/main" val="1061491774"/>
              </p:ext>
            </p:extLst>
          </p:nvPr>
        </p:nvGraphicFramePr>
        <p:xfrm>
          <a:off x="-265695" y="3518224"/>
          <a:ext cx="4372951" cy="2920652"/>
        </p:xfrm>
        <a:graphic>
          <a:graphicData uri="http://schemas.openxmlformats.org/drawingml/2006/chart">
            <c:chart xmlns:c="http://schemas.openxmlformats.org/drawingml/2006/chart" xmlns:r="http://schemas.openxmlformats.org/officeDocument/2006/relationships" r:id="rId2"/>
          </a:graphicData>
        </a:graphic>
      </p:graphicFrame>
      <p:sp>
        <p:nvSpPr>
          <p:cNvPr id="24" name="テキスト ボックス 15"/>
          <p:cNvSpPr txBox="1"/>
          <p:nvPr/>
        </p:nvSpPr>
        <p:spPr>
          <a:xfrm>
            <a:off x="1862808" y="4368089"/>
            <a:ext cx="1396536" cy="52322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耐震改修を予定</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(24)</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15"/>
          <p:cNvSpPr txBox="1"/>
          <p:nvPr/>
        </p:nvSpPr>
        <p:spPr>
          <a:xfrm>
            <a:off x="1939927" y="5317581"/>
            <a:ext cx="1178528" cy="52322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建替え</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を予定</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19</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15"/>
          <p:cNvSpPr txBox="1"/>
          <p:nvPr/>
        </p:nvSpPr>
        <p:spPr>
          <a:xfrm>
            <a:off x="2128489" y="6250745"/>
            <a:ext cx="1688283"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除却</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を予定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15"/>
          <p:cNvSpPr txBox="1"/>
          <p:nvPr/>
        </p:nvSpPr>
        <p:spPr>
          <a:xfrm>
            <a:off x="651531" y="4703230"/>
            <a:ext cx="982961" cy="52322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検討中</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15"/>
          <p:cNvSpPr txBox="1"/>
          <p:nvPr/>
        </p:nvSpPr>
        <p:spPr>
          <a:xfrm>
            <a:off x="1753530" y="6475397"/>
            <a:ext cx="1374094"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工事中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9</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p>
        </p:txBody>
      </p:sp>
      <p:sp>
        <p:nvSpPr>
          <p:cNvPr id="31" name="テキスト ボックス 15"/>
          <p:cNvSpPr txBox="1"/>
          <p:nvPr/>
        </p:nvSpPr>
        <p:spPr>
          <a:xfrm>
            <a:off x="1064121" y="3872853"/>
            <a:ext cx="827471" cy="73866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予定なし</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p>
          <a:p>
            <a:pPr algn="ct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a:stCxn id="32" idx="3"/>
          </p:cNvCxnSpPr>
          <p:nvPr/>
        </p:nvCxnSpPr>
        <p:spPr>
          <a:xfrm>
            <a:off x="1776992" y="3492970"/>
            <a:ext cx="73996" cy="2833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26" idx="1"/>
          </p:cNvCxnSpPr>
          <p:nvPr/>
        </p:nvCxnSpPr>
        <p:spPr>
          <a:xfrm flipH="1" flipV="1">
            <a:off x="1891592" y="6199376"/>
            <a:ext cx="236897" cy="2052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a:stCxn id="30" idx="1"/>
          </p:cNvCxnSpPr>
          <p:nvPr/>
        </p:nvCxnSpPr>
        <p:spPr>
          <a:xfrm flipH="1" flipV="1">
            <a:off x="1549524" y="6058692"/>
            <a:ext cx="204006" cy="5705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1564877" y="2980176"/>
            <a:ext cx="758541" cy="338554"/>
          </a:xfrm>
          <a:prstGeom prst="rect">
            <a:avLst/>
          </a:prstGeom>
          <a:noFill/>
        </p:spPr>
        <p:txBody>
          <a:bodyPr wrap="none" rtlCol="0">
            <a:spAutoFit/>
          </a:body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N=79</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テキスト ボックス 74"/>
          <p:cNvSpPr txBox="1"/>
          <p:nvPr/>
        </p:nvSpPr>
        <p:spPr>
          <a:xfrm>
            <a:off x="1666257" y="5494804"/>
            <a:ext cx="184731" cy="369332"/>
          </a:xfrm>
          <a:prstGeom prst="rect">
            <a:avLst/>
          </a:prstGeom>
          <a:noFill/>
        </p:spPr>
        <p:txBody>
          <a:bodyPr wrap="none" rtlCol="0">
            <a:spAutoFit/>
          </a:bodyPr>
          <a:lstStyle/>
          <a:p>
            <a:endParaRPr kumimoji="1" lang="ja-JP" altLang="en-US" dirty="0"/>
          </a:p>
        </p:txBody>
      </p:sp>
      <p:sp>
        <p:nvSpPr>
          <p:cNvPr id="52" name="テキスト ボックス 51"/>
          <p:cNvSpPr txBox="1"/>
          <p:nvPr/>
        </p:nvSpPr>
        <p:spPr>
          <a:xfrm>
            <a:off x="4636408" y="3262136"/>
            <a:ext cx="3913824" cy="461665"/>
          </a:xfrm>
          <a:prstGeom prst="rect">
            <a:avLst/>
          </a:prstGeom>
          <a:noFill/>
        </p:spPr>
        <p:txBody>
          <a:bodyPr wrap="square" rtlCol="0">
            <a:spAutoFit/>
          </a:bodyPr>
          <a:lstStyle/>
          <a:p>
            <a:pPr>
              <a:spcBef>
                <a:spcPts val="6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耐震化の予定で「検討中」「予定なし」「その他」と回答した</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件のうち</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件が回答</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p:cNvSpPr txBox="1"/>
          <p:nvPr/>
        </p:nvSpPr>
        <p:spPr>
          <a:xfrm>
            <a:off x="4165857" y="2980176"/>
            <a:ext cx="2039925" cy="338554"/>
          </a:xfrm>
          <a:prstGeom prst="rect">
            <a:avLst/>
          </a:prstGeom>
          <a:noFill/>
        </p:spPr>
        <p:txBody>
          <a:bodyPr wrap="square" rtlCol="0">
            <a:spAutoFit/>
          </a:bodyPr>
          <a:lstStyle/>
          <a:p>
            <a:pPr marL="216000" indent="-457200"/>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耐震化が困難な理由</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0" name="グラフ 59"/>
          <p:cNvGraphicFramePr/>
          <p:nvPr>
            <p:extLst>
              <p:ext uri="{D42A27DB-BD31-4B8C-83A1-F6EECF244321}">
                <p14:modId xmlns:p14="http://schemas.microsoft.com/office/powerpoint/2010/main" val="2167135014"/>
              </p:ext>
            </p:extLst>
          </p:nvPr>
        </p:nvGraphicFramePr>
        <p:xfrm>
          <a:off x="4432993" y="3628759"/>
          <a:ext cx="4634896" cy="3011006"/>
        </p:xfrm>
        <a:graphic>
          <a:graphicData uri="http://schemas.openxmlformats.org/drawingml/2006/chart">
            <c:chart xmlns:c="http://schemas.openxmlformats.org/drawingml/2006/chart" xmlns:r="http://schemas.openxmlformats.org/officeDocument/2006/relationships" r:id="rId3"/>
          </a:graphicData>
        </a:graphic>
      </p:graphicFrame>
      <p:sp>
        <p:nvSpPr>
          <p:cNvPr id="63" name="テキスト ボックス 15"/>
          <p:cNvSpPr txBox="1"/>
          <p:nvPr/>
        </p:nvSpPr>
        <p:spPr>
          <a:xfrm>
            <a:off x="5608503" y="5177125"/>
            <a:ext cx="1194558" cy="113877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の権利者の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理解</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得られない</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36</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algn="ct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ボックス 15"/>
          <p:cNvSpPr txBox="1"/>
          <p:nvPr/>
        </p:nvSpPr>
        <p:spPr>
          <a:xfrm>
            <a:off x="6840698" y="4549455"/>
            <a:ext cx="1124027" cy="92333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資金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確保できない</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41</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algn="ct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15"/>
          <p:cNvSpPr txBox="1"/>
          <p:nvPr/>
        </p:nvSpPr>
        <p:spPr>
          <a:xfrm>
            <a:off x="5882110" y="4031350"/>
            <a:ext cx="832279" cy="707886"/>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その他</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a:t>
            </a: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テキスト ボックス 66"/>
          <p:cNvSpPr txBox="1"/>
          <p:nvPr/>
        </p:nvSpPr>
        <p:spPr>
          <a:xfrm>
            <a:off x="6082157" y="2980176"/>
            <a:ext cx="758541" cy="338554"/>
          </a:xfrm>
          <a:prstGeom prst="rect">
            <a:avLst/>
          </a:prstGeom>
          <a:noFill/>
        </p:spPr>
        <p:txBody>
          <a:bodyPr wrap="none" rtlCol="0">
            <a:spAutoFit/>
          </a:bodyPr>
          <a:lstStyle>
            <a:defPPr>
              <a:defRPr lang="ja-JP"/>
            </a:defPPr>
            <a:lvl1pPr>
              <a:defRPr sz="1600">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dirty="0"/>
              <a:t>N=22</a:t>
            </a:r>
            <a:endParaRPr lang="ja-JP" altLang="en-US" dirty="0"/>
          </a:p>
        </p:txBody>
      </p:sp>
      <p:sp>
        <p:nvSpPr>
          <p:cNvPr id="68" name="テキスト ボックス 15"/>
          <p:cNvSpPr txBox="1"/>
          <p:nvPr/>
        </p:nvSpPr>
        <p:spPr>
          <a:xfrm>
            <a:off x="5347855" y="4487900"/>
            <a:ext cx="857927" cy="52322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必要性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感じない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0" name="直線コネクタ 69"/>
          <p:cNvCxnSpPr/>
          <p:nvPr/>
        </p:nvCxnSpPr>
        <p:spPr>
          <a:xfrm flipV="1">
            <a:off x="5378677" y="4423430"/>
            <a:ext cx="299588" cy="952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テキスト ボックス 15"/>
          <p:cNvSpPr txBox="1"/>
          <p:nvPr/>
        </p:nvSpPr>
        <p:spPr>
          <a:xfrm>
            <a:off x="4706116" y="4513429"/>
            <a:ext cx="713657"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9</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p:cNvSpPr txBox="1"/>
          <p:nvPr/>
        </p:nvSpPr>
        <p:spPr>
          <a:xfrm>
            <a:off x="114745" y="1569912"/>
            <a:ext cx="4402912" cy="623248"/>
          </a:xfrm>
          <a:prstGeom prst="rect">
            <a:avLst/>
          </a:prstGeom>
          <a:noFill/>
        </p:spPr>
        <p:txBody>
          <a:bodyPr wrap="square" rtlCol="0">
            <a:spAutoFit/>
          </a:bodyPr>
          <a:lstStyle/>
          <a:p>
            <a:pPr marL="180000" indent="-180000">
              <a:spcBef>
                <a:spcPts val="3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○耐震化を予定している所有者は約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６割</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○検討中</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を含めると約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９割が耐震化</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前向き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4061361" y="1569912"/>
            <a:ext cx="4859226" cy="1361911"/>
          </a:xfrm>
          <a:prstGeom prst="rect">
            <a:avLst/>
          </a:prstGeom>
          <a:noFill/>
        </p:spPr>
        <p:txBody>
          <a:bodyPr wrap="square" rtlCol="0">
            <a:spAutoFit/>
          </a:bodyPr>
          <a:lstStyle/>
          <a:p>
            <a:pPr marL="180000" indent="-180000">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○耐震化が困難な理由は、４割が「</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資金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を確保できない」、４割が「他の権利者の理解が得られない」と回答。</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○「その他」の理由は、営業</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や操業等の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制約、権利者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との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調整等から「一度に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全ての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耐震化はできない」、「まずは危険な箇所のみの耐震化を実施したい」などがあった。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 name="直線コネクタ 4"/>
          <p:cNvCxnSpPr/>
          <p:nvPr/>
        </p:nvCxnSpPr>
        <p:spPr>
          <a:xfrm flipH="1">
            <a:off x="890196" y="4975495"/>
            <a:ext cx="1025981" cy="12752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H="1" flipV="1">
            <a:off x="651531" y="3872853"/>
            <a:ext cx="1262673" cy="108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a:stCxn id="4" idx="0"/>
          </p:cNvCxnSpPr>
          <p:nvPr/>
        </p:nvCxnSpPr>
        <p:spPr>
          <a:xfrm flipH="1">
            <a:off x="1911041" y="3518224"/>
            <a:ext cx="9739" cy="14572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テキスト ボックス 15"/>
          <p:cNvSpPr txBox="1"/>
          <p:nvPr/>
        </p:nvSpPr>
        <p:spPr>
          <a:xfrm>
            <a:off x="465875" y="3339081"/>
            <a:ext cx="1311117"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その他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10411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3227388"/>
            <a:ext cx="9144000" cy="404812"/>
          </a:xfrm>
        </p:spPr>
        <p:txBody>
          <a:bodyPr/>
          <a:lstStyle/>
          <a:p>
            <a:pPr algn="ctr"/>
            <a:r>
              <a:rPr lang="ja-JP" altLang="en-US" sz="3200" dirty="0"/>
              <a:t>３</a:t>
            </a:r>
            <a:r>
              <a:rPr lang="ja-JP" altLang="en-US" sz="3200" dirty="0" smtClean="0"/>
              <a:t>．論点</a:t>
            </a:r>
          </a:p>
        </p:txBody>
      </p:sp>
      <p:sp>
        <p:nvSpPr>
          <p:cNvPr id="3" name="スライド番号プレースホルダー 2"/>
          <p:cNvSpPr>
            <a:spLocks noGrp="1"/>
          </p:cNvSpPr>
          <p:nvPr>
            <p:ph type="sldNum" sz="quarter" idx="12"/>
          </p:nvPr>
        </p:nvSpPr>
        <p:spPr/>
        <p:txBody>
          <a:bodyPr/>
          <a:lstStyle/>
          <a:p>
            <a:pPr>
              <a:defRPr/>
            </a:pPr>
            <a:fld id="{F4044629-A370-44C1-81E0-62C61B095BD4}" type="slidenum">
              <a:rPr lang="en-US" altLang="ja-JP" smtClean="0">
                <a:solidFill>
                  <a:srgbClr val="000000"/>
                </a:solidFill>
              </a:rPr>
              <a:pPr>
                <a:defRPr/>
              </a:pPr>
              <a:t>17</a:t>
            </a:fld>
            <a:endParaRPr lang="en-US" altLang="ja-JP">
              <a:solidFill>
                <a:srgbClr val="000000"/>
              </a:solidFill>
            </a:endParaRPr>
          </a:p>
        </p:txBody>
      </p:sp>
    </p:spTree>
    <p:extLst>
      <p:ext uri="{BB962C8B-B14F-4D97-AF65-F5344CB8AC3E}">
        <p14:creationId xmlns:p14="http://schemas.microsoft.com/office/powerpoint/2010/main" val="49398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233"/>
          <p:cNvSpPr txBox="1">
            <a:spLocks noChangeArrowheads="1"/>
          </p:cNvSpPr>
          <p:nvPr/>
        </p:nvSpPr>
        <p:spPr bwMode="auto">
          <a:xfrm>
            <a:off x="147638" y="1108592"/>
            <a:ext cx="881856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論点</a:t>
            </a:r>
            <a:endParaRPr kumimoji="0" lang="en-US" altLang="ja-JP" kern="0" dirty="0">
              <a:solidFill>
                <a:sysClr val="window" lastClr="FFFFFF"/>
              </a:solidFill>
              <a:latin typeface="HGP創英角ｺﾞｼｯｸUB" pitchFamily="50" charset="-128"/>
              <a:ea typeface="HGP創英角ｺﾞｼｯｸUB" pitchFamily="50" charset="-128"/>
            </a:endParaRPr>
          </a:p>
        </p:txBody>
      </p:sp>
      <p:sp>
        <p:nvSpPr>
          <p:cNvPr id="32770" name="タイトル 1"/>
          <p:cNvSpPr>
            <a:spLocks noGrp="1"/>
          </p:cNvSpPr>
          <p:nvPr>
            <p:ph type="title"/>
          </p:nvPr>
        </p:nvSpPr>
        <p:spPr/>
        <p:txBody>
          <a:bodyPr/>
          <a:lstStyle/>
          <a:p>
            <a:r>
              <a:rPr lang="ja-JP" altLang="en-US" dirty="0" smtClean="0"/>
              <a:t>３．論点</a:t>
            </a:r>
          </a:p>
        </p:txBody>
      </p:sp>
      <p:sp>
        <p:nvSpPr>
          <p:cNvPr id="2" name="スライド番号プレースホルダー 1"/>
          <p:cNvSpPr>
            <a:spLocks noGrp="1"/>
          </p:cNvSpPr>
          <p:nvPr>
            <p:ph type="sldNum" sz="quarter" idx="12"/>
          </p:nvPr>
        </p:nvSpPr>
        <p:spPr/>
        <p:txBody>
          <a:bodyPr/>
          <a:lstStyle/>
          <a:p>
            <a:pPr>
              <a:defRPr/>
            </a:pPr>
            <a:fld id="{718826F6-B698-4C1A-BEC1-9CA6F605F335}" type="slidenum">
              <a:rPr lang="en-US" altLang="ja-JP" smtClean="0"/>
              <a:pPr>
                <a:defRPr/>
              </a:pPr>
              <a:t>18</a:t>
            </a:fld>
            <a:endParaRPr lang="en-US" altLang="ja-JP"/>
          </a:p>
        </p:txBody>
      </p:sp>
      <p:sp>
        <p:nvSpPr>
          <p:cNvPr id="9" name="テキスト ボックス 8"/>
          <p:cNvSpPr txBox="1"/>
          <p:nvPr/>
        </p:nvSpPr>
        <p:spPr>
          <a:xfrm>
            <a:off x="147638" y="1559135"/>
            <a:ext cx="8820000" cy="3937076"/>
          </a:xfrm>
          <a:prstGeom prst="rect">
            <a:avLst/>
          </a:prstGeom>
          <a:solidFill>
            <a:schemeClr val="accent5"/>
          </a:solidFill>
          <a:ln w="6350">
            <a:no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tIns="108000" bIns="108000">
            <a:spAutoFit/>
          </a:bodyPr>
          <a:lstStyle/>
          <a:p>
            <a:pPr marL="252000" indent="-252000">
              <a:lnSpc>
                <a:spcPts val="2000"/>
              </a:lnSpc>
              <a:spcAft>
                <a:spcPts val="600"/>
              </a:spcAft>
              <a:defRPr/>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大規模建築物の耐震化</a:t>
            </a:r>
            <a:r>
              <a:rPr lang="ja-JP" altLang="en-US" b="1" dirty="0">
                <a:latin typeface="Meiryo UI" panose="020B0604030504040204" pitchFamily="50" charset="-128"/>
                <a:ea typeface="Meiryo UI" panose="020B0604030504040204" pitchFamily="50" charset="-128"/>
                <a:cs typeface="Meiryo UI" panose="020B0604030504040204" pitchFamily="50" charset="-128"/>
              </a:rPr>
              <a:t>の目標はどうあるべき</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か</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a:p>
            <a:pPr marL="360000" indent="-252000">
              <a:lnSpc>
                <a:spcPts val="21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○行政・府民・企業など、さまざまな主体が、めざすべき共通の大きな目標</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360000" indent="-252000">
              <a:lnSpc>
                <a:spcPts val="21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○進行管理・評価のための具体的な目標</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360000" indent="-252000">
              <a:lnSpc>
                <a:spcPts val="2100"/>
              </a:lnSpc>
              <a:spcAft>
                <a:spcPts val="600"/>
              </a:spcAft>
              <a:defRP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252000">
              <a:lnSpc>
                <a:spcPts val="2100"/>
              </a:lnSpc>
              <a:spcAft>
                <a:spcPts val="600"/>
              </a:spcAft>
              <a:defRPr/>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目標達成のための</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具体的な取組み</a:t>
            </a:r>
            <a:r>
              <a:rPr lang="ja-JP" altLang="en-US" b="1" dirty="0">
                <a:latin typeface="Meiryo UI" panose="020B0604030504040204" pitchFamily="50" charset="-128"/>
                <a:ea typeface="Meiryo UI" panose="020B0604030504040204" pitchFamily="50" charset="-128"/>
                <a:cs typeface="Meiryo UI" panose="020B0604030504040204" pitchFamily="50" charset="-128"/>
              </a:rPr>
              <a:t>はどうあるべきか</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pPr marL="360000" indent="-252000">
              <a:lnSpc>
                <a:spcPts val="21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○効果的な進め方について</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432000" indent="-108000">
              <a:lnSpc>
                <a:spcPts val="21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・建物の用途や災害時に果たす役割等を踏まえた、取組み</a:t>
            </a:r>
            <a:r>
              <a:rPr lang="ja-JP" altLang="en-US" dirty="0">
                <a:latin typeface="Meiryo UI" panose="020B0604030504040204" pitchFamily="50" charset="-128"/>
                <a:ea typeface="Meiryo UI" panose="020B0604030504040204" pitchFamily="50" charset="-128"/>
                <a:cs typeface="Meiryo UI" panose="020B0604030504040204" pitchFamily="50" charset="-128"/>
              </a:rPr>
              <a:t>の優先順位や重点化の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考え方</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360000" indent="-252000">
              <a:lnSpc>
                <a:spcPts val="21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○着実な耐震化を促進する支援について</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432000" indent="-108000">
              <a:lnSpc>
                <a:spcPts val="21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・営業</a:t>
            </a:r>
            <a:r>
              <a:rPr lang="ja-JP" altLang="en-US" dirty="0">
                <a:latin typeface="Meiryo UI" panose="020B0604030504040204" pitchFamily="50" charset="-128"/>
                <a:ea typeface="Meiryo UI" panose="020B0604030504040204" pitchFamily="50" charset="-128"/>
                <a:cs typeface="Meiryo UI" panose="020B0604030504040204" pitchFamily="50" charset="-128"/>
              </a:rPr>
              <a:t>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操業の制約等から一度</a:t>
            </a:r>
            <a:r>
              <a:rPr lang="ja-JP" altLang="en-US" dirty="0">
                <a:latin typeface="Meiryo UI" panose="020B0604030504040204" pitchFamily="50" charset="-128"/>
                <a:ea typeface="Meiryo UI" panose="020B0604030504040204" pitchFamily="50" charset="-128"/>
                <a:cs typeface="Meiryo UI" panose="020B0604030504040204" pitchFamily="50" charset="-128"/>
              </a:rPr>
              <a:t>に全ての工事が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行えない建築物等への支援</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432000" indent="-108000">
              <a:lnSpc>
                <a:spcPts val="21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・権利者</a:t>
            </a:r>
            <a:r>
              <a:rPr lang="ja-JP" altLang="en-US" dirty="0">
                <a:latin typeface="Meiryo UI" panose="020B0604030504040204" pitchFamily="50" charset="-128"/>
                <a:ea typeface="Meiryo UI" panose="020B0604030504040204" pitchFamily="50" charset="-128"/>
                <a:cs typeface="Meiryo UI" panose="020B0604030504040204" pitchFamily="50" charset="-128"/>
              </a:rPr>
              <a:t>との調整や資金調達など</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多種多様な制約のある建築物への支援</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360000" indent="-252000">
              <a:lnSpc>
                <a:spcPts val="21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耐震化が進まない建築物に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対する措置</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73985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3227388"/>
            <a:ext cx="9144000" cy="404812"/>
          </a:xfrm>
        </p:spPr>
        <p:txBody>
          <a:bodyPr/>
          <a:lstStyle/>
          <a:p>
            <a:pPr algn="ctr"/>
            <a:r>
              <a:rPr lang="ja-JP" altLang="en-US" sz="3200" dirty="0"/>
              <a:t>１</a:t>
            </a:r>
            <a:r>
              <a:rPr lang="ja-JP" altLang="en-US" sz="3200" dirty="0" smtClean="0"/>
              <a:t>．概要</a:t>
            </a:r>
          </a:p>
        </p:txBody>
      </p:sp>
      <p:sp>
        <p:nvSpPr>
          <p:cNvPr id="2" name="スライド番号プレースホルダー 1"/>
          <p:cNvSpPr>
            <a:spLocks noGrp="1"/>
          </p:cNvSpPr>
          <p:nvPr>
            <p:ph type="sldNum" sz="quarter" idx="12"/>
          </p:nvPr>
        </p:nvSpPr>
        <p:spPr/>
        <p:txBody>
          <a:bodyPr/>
          <a:lstStyle/>
          <a:p>
            <a:pPr>
              <a:defRPr/>
            </a:pPr>
            <a:r>
              <a:rPr lang="ja-JP" altLang="en-US" dirty="0" smtClean="0"/>
              <a:t>１</a:t>
            </a:r>
            <a:endParaRPr lang="en-US" altLang="ja-JP" dirty="0"/>
          </a:p>
        </p:txBody>
      </p:sp>
    </p:spTree>
    <p:extLst>
      <p:ext uri="{BB962C8B-B14F-4D97-AF65-F5344CB8AC3E}">
        <p14:creationId xmlns:p14="http://schemas.microsoft.com/office/powerpoint/2010/main" val="3730905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71050"/>
            <a:ext cx="7594600" cy="404813"/>
          </a:xfrm>
        </p:spPr>
        <p:txBody>
          <a:bodyPr/>
          <a:lstStyle/>
          <a:p>
            <a:r>
              <a:rPr lang="ja-JP" altLang="en-US" dirty="0" smtClean="0"/>
              <a:t>１</a:t>
            </a:r>
            <a:r>
              <a:rPr kumimoji="1" lang="ja-JP" altLang="en-US" dirty="0" smtClean="0"/>
              <a:t>－１．耐震化の目標</a:t>
            </a:r>
            <a:r>
              <a:rPr kumimoji="1" lang="en-US" altLang="ja-JP" dirty="0" smtClean="0"/>
              <a:t>(1)</a:t>
            </a:r>
            <a:endParaRPr kumimoji="1" lang="ja-JP" altLang="en-US" dirty="0"/>
          </a:p>
        </p:txBody>
      </p:sp>
      <p:sp>
        <p:nvSpPr>
          <p:cNvPr id="3" name="スライド番号プレースホルダー 2"/>
          <p:cNvSpPr>
            <a:spLocks noGrp="1"/>
          </p:cNvSpPr>
          <p:nvPr>
            <p:ph type="sldNum" sz="quarter" idx="12"/>
          </p:nvPr>
        </p:nvSpPr>
        <p:spPr/>
        <p:txBody>
          <a:bodyPr/>
          <a:lstStyle/>
          <a:p>
            <a:pPr>
              <a:defRPr/>
            </a:pPr>
            <a:fld id="{718826F6-B698-4C1A-BEC1-9CA6F605F335}" type="slidenum">
              <a:rPr lang="en-US" altLang="ja-JP" smtClean="0"/>
              <a:pPr>
                <a:defRPr/>
              </a:pPr>
              <a:t>2</a:t>
            </a:fld>
            <a:endParaRPr lang="en-US" altLang="ja-JP"/>
          </a:p>
        </p:txBody>
      </p:sp>
      <p:sp>
        <p:nvSpPr>
          <p:cNvPr id="14" name="正方形/長方形 13"/>
          <p:cNvSpPr/>
          <p:nvPr/>
        </p:nvSpPr>
        <p:spPr>
          <a:xfrm>
            <a:off x="177800" y="1950062"/>
            <a:ext cx="4089400" cy="960743"/>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R="152400">
              <a:lnSpc>
                <a:spcPts val="2200"/>
              </a:lnSpc>
              <a:spcAft>
                <a:spcPts val="0"/>
              </a:spcAft>
            </a:pP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①</a:t>
            </a:r>
            <a:r>
              <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住宅</a:t>
            </a: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の</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耐震化率</a:t>
            </a:r>
            <a:endPar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152400">
              <a:lnSpc>
                <a:spcPts val="2200"/>
              </a:lnSpc>
              <a:spcAft>
                <a:spcPts val="0"/>
              </a:spcAft>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国：</a:t>
            </a:r>
            <a:r>
              <a:rPr lang="en-US" altLang="ja-JP" sz="1500" b="1" kern="100" dirty="0">
                <a:latin typeface="Meiryo UI" panose="020B0604030504040204" pitchFamily="50" charset="-128"/>
                <a:ea typeface="Meiryo UI" panose="020B0604030504040204" pitchFamily="50" charset="-128"/>
                <a:cs typeface="Meiryo UI" panose="020B0604030504040204" pitchFamily="50" charset="-128"/>
              </a:rPr>
              <a:t>H32</a:t>
            </a:r>
            <a:r>
              <a:rPr lang="ja-JP" altLang="en-US" sz="1500" b="1" kern="100" dirty="0" err="1">
                <a:latin typeface="Meiryo UI" panose="020B0604030504040204" pitchFamily="50" charset="-128"/>
                <a:ea typeface="Meiryo UI" panose="020B0604030504040204" pitchFamily="50" charset="-128"/>
                <a:cs typeface="Meiryo UI" panose="020B0604030504040204" pitchFamily="50" charset="-128"/>
              </a:rPr>
              <a:t>ま</a:t>
            </a:r>
            <a:r>
              <a:rPr lang="ja-JP" altLang="ja-JP" sz="1500" b="1" kern="100" dirty="0" err="1">
                <a:latin typeface="Meiryo UI" panose="020B0604030504040204" pitchFamily="50" charset="-128"/>
                <a:ea typeface="Meiryo UI" panose="020B0604030504040204" pitchFamily="50" charset="-128"/>
                <a:cs typeface="Meiryo UI" panose="020B0604030504040204" pitchFamily="50" charset="-128"/>
              </a:rPr>
              <a:t>でに</a:t>
            </a:r>
            <a:r>
              <a:rPr lang="en-US" altLang="ja-JP" sz="1500" b="1" kern="100" dirty="0">
                <a:latin typeface="Meiryo UI" panose="020B0604030504040204" pitchFamily="50" charset="-128"/>
                <a:ea typeface="Meiryo UI" panose="020B0604030504040204" pitchFamily="50" charset="-128"/>
                <a:cs typeface="Meiryo UI" panose="020B0604030504040204" pitchFamily="50" charset="-128"/>
              </a:rPr>
              <a:t> 95</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H37</a:t>
            </a:r>
            <a:r>
              <a:rPr lang="ja-JP" altLang="en-US" sz="1500" b="1" kern="100" dirty="0" err="1">
                <a:latin typeface="Meiryo UI" panose="020B0604030504040204" pitchFamily="50" charset="-128"/>
                <a:ea typeface="Meiryo UI" panose="020B0604030504040204" pitchFamily="50" charset="-128"/>
                <a:cs typeface="Meiryo UI" panose="020B0604030504040204" pitchFamily="50" charset="-128"/>
              </a:rPr>
              <a:t>までに</a:t>
            </a: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概ね</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R="152400">
              <a:lnSpc>
                <a:spcPts val="2200"/>
              </a:lnSpc>
              <a:spcAft>
                <a:spcPts val="0"/>
              </a:spcAft>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　府：</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H37</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までに </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95</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5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7800" y="3148425"/>
            <a:ext cx="4089400" cy="1832839"/>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②</a:t>
            </a:r>
            <a:r>
              <a:rPr lang="en-US" alt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多数</a:t>
            </a:r>
            <a:r>
              <a:rPr lang="ja-JP" sz="1600" b="1" kern="0" dirty="0">
                <a:effectLst/>
                <a:latin typeface="Meiryo UI" panose="020B0604030504040204" pitchFamily="50" charset="-128"/>
                <a:ea typeface="Meiryo UI" panose="020B0604030504040204" pitchFamily="50" charset="-128"/>
                <a:cs typeface="Meiryo UI" panose="020B0604030504040204" pitchFamily="50" charset="-128"/>
              </a:rPr>
              <a:t>の者が利用</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する建築物の耐震化率</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a:t>
            </a:r>
          </a:p>
          <a:p>
            <a:pPr marL="216000" marR="152400" indent="-216000">
              <a:lnSpc>
                <a:spcPts val="2200"/>
              </a:lnSpc>
              <a:spcAft>
                <a:spcPts val="0"/>
              </a:spcAft>
            </a:pP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国・府：</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600" b="1" kern="0" dirty="0">
                <a:effectLst/>
                <a:latin typeface="Meiryo UI" panose="020B0604030504040204" pitchFamily="50" charset="-128"/>
                <a:ea typeface="Meiryo UI" panose="020B0604030504040204" pitchFamily="50" charset="-128"/>
                <a:cs typeface="Meiryo UI" panose="020B0604030504040204" pitchFamily="50" charset="-128"/>
              </a:rPr>
              <a:t>32</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年までに</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95%</a:t>
            </a:r>
            <a:endParaRPr lang="ja-JP" sz="16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77800" y="1536743"/>
            <a:ext cx="2667331" cy="353060"/>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marR="152400">
              <a:lnSpc>
                <a:spcPts val="1800"/>
              </a:lnSpc>
              <a:spcAft>
                <a:spcPts val="0"/>
              </a:spcAft>
            </a:pP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現在</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543338" y="3823308"/>
            <a:ext cx="3604591" cy="1029236"/>
          </a:xfrm>
          <a:prstGeom prst="rect">
            <a:avLst/>
          </a:prstGeom>
          <a:solidFill>
            <a:schemeClr val="accent1">
              <a:lumMod val="90000"/>
            </a:schemeClr>
          </a:solidFill>
          <a:ln w="19050">
            <a:solidFill>
              <a:srgbClr val="0099FF"/>
            </a:solidFill>
            <a:prstDash val="dash"/>
          </a:ln>
        </p:spPr>
        <p:txBody>
          <a:bodyPr wrap="square" lIns="36000" tIns="72000" rIns="36000" bIns="108000" rtlCol="0">
            <a:noAutofit/>
          </a:bodyPr>
          <a:lstStyle/>
          <a:p>
            <a:pPr>
              <a:lnSpc>
                <a:spcPts val="2200"/>
              </a:lnSpc>
            </a:pP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 </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大規模建築物</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国：</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目標設定なし</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目標設定なし</a:t>
            </a:r>
          </a:p>
          <a:p>
            <a:pPr>
              <a:lnSpc>
                <a:spcPts val="2200"/>
              </a:lnSpc>
            </a:pPr>
            <a:endParaRPr kumimoji="1"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77800" y="5288735"/>
            <a:ext cx="4089400" cy="1278319"/>
          </a:xfrm>
          <a:prstGeom prst="rect">
            <a:avLst/>
          </a:prstGeom>
          <a:ln w="19050" cmpd="sng">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③ 広域</a:t>
            </a: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緊急交通路沿道</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建築物</a:t>
            </a:r>
            <a:endParaRPr lang="en-US" altLang="ja-JP" sz="16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a:t>
            </a:r>
            <a:r>
              <a:rPr lang="ja-JP" altLang="en-US" sz="1600" b="1" u="sng"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目標設定なし</a:t>
            </a:r>
            <a:endParaRPr lang="en-US" altLang="ja-JP" sz="1600" b="1" u="sng"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a:t>
            </a:r>
            <a:r>
              <a:rPr lang="ja-JP" altLang="en-US"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年度までに、全ての対象</a:t>
            </a:r>
            <a:endParaRPr lang="en-US" altLang="ja-JP"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建築物の耐震化を目指す</a:t>
            </a:r>
            <a:endParaRPr lang="en-US" sz="1600" b="1" u="sng"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826000" y="1977691"/>
            <a:ext cx="4089400" cy="960743"/>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R="152400">
              <a:lnSpc>
                <a:spcPts val="2200"/>
              </a:lnSpc>
              <a:spcAft>
                <a:spcPts val="0"/>
              </a:spcAft>
            </a:pP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①</a:t>
            </a:r>
            <a:r>
              <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住宅</a:t>
            </a: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の</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耐震化率</a:t>
            </a:r>
            <a:endPar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152400">
              <a:lnSpc>
                <a:spcPts val="2200"/>
              </a:lnSpc>
              <a:spcAft>
                <a:spcPts val="0"/>
              </a:spcAft>
            </a:pP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　　国：</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H32</a:t>
            </a:r>
            <a:r>
              <a:rPr lang="ja-JP" altLang="en-US" sz="1500" b="1" kern="100" dirty="0" err="1" smtClean="0">
                <a:latin typeface="Meiryo UI" panose="020B0604030504040204" pitchFamily="50" charset="-128"/>
                <a:ea typeface="Meiryo UI" panose="020B0604030504040204" pitchFamily="50" charset="-128"/>
                <a:cs typeface="Meiryo UI" panose="020B0604030504040204" pitchFamily="50" charset="-128"/>
              </a:rPr>
              <a:t>ま</a:t>
            </a:r>
            <a:r>
              <a:rPr lang="ja-JP" sz="1500" b="1" kern="100" dirty="0" err="1" smtClean="0">
                <a:effectLst/>
                <a:latin typeface="Meiryo UI" panose="020B0604030504040204" pitchFamily="50" charset="-128"/>
                <a:ea typeface="Meiryo UI" panose="020B0604030504040204" pitchFamily="50" charset="-128"/>
                <a:cs typeface="Meiryo UI" panose="020B0604030504040204" pitchFamily="50" charset="-128"/>
              </a:rPr>
              <a:t>でに</a:t>
            </a:r>
            <a:r>
              <a:rPr lang="en-US" altLang="ja-JP" sz="15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sz="1500" b="1" kern="100" dirty="0" smtClean="0">
                <a:effectLst/>
                <a:latin typeface="Meiryo UI" panose="020B0604030504040204" pitchFamily="50" charset="-128"/>
                <a:ea typeface="Meiryo UI" panose="020B0604030504040204" pitchFamily="50" charset="-128"/>
                <a:cs typeface="Meiryo UI" panose="020B0604030504040204" pitchFamily="50" charset="-128"/>
              </a:rPr>
              <a:t>95%</a:t>
            </a:r>
            <a:r>
              <a:rPr lang="ja-JP" altLang="en-US" sz="15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H37</a:t>
            </a:r>
            <a:r>
              <a:rPr lang="ja-JP" altLang="en-US" sz="1500" b="1" kern="100" dirty="0" err="1" smtClean="0">
                <a:latin typeface="Meiryo UI" panose="020B0604030504040204" pitchFamily="50" charset="-128"/>
                <a:ea typeface="Meiryo UI" panose="020B0604030504040204" pitchFamily="50" charset="-128"/>
                <a:cs typeface="Meiryo UI" panose="020B0604030504040204" pitchFamily="50" charset="-128"/>
              </a:rPr>
              <a:t>までに</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概ね解消</a:t>
            </a:r>
            <a:endPar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R="152400">
              <a:lnSpc>
                <a:spcPts val="2200"/>
              </a:lnSpc>
              <a:spcAft>
                <a:spcPts val="0"/>
              </a:spcAft>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　　府：</a:t>
            </a:r>
            <a:r>
              <a:rPr lang="en-US" altLang="ja-JP" sz="1500" b="1" kern="100" dirty="0">
                <a:latin typeface="Meiryo UI" panose="020B0604030504040204" pitchFamily="50" charset="-128"/>
                <a:ea typeface="Meiryo UI" panose="020B0604030504040204" pitchFamily="50" charset="-128"/>
                <a:cs typeface="Meiryo UI" panose="020B0604030504040204" pitchFamily="50" charset="-128"/>
              </a:rPr>
              <a:t>H37</a:t>
            </a: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までに </a:t>
            </a:r>
            <a:r>
              <a:rPr lang="en-US" altLang="ja-JP" sz="1500" b="1" kern="1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5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826000" y="3176054"/>
            <a:ext cx="4089400" cy="1805209"/>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②</a:t>
            </a:r>
            <a:r>
              <a:rPr lang="en-US" alt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多数</a:t>
            </a:r>
            <a:r>
              <a:rPr lang="ja-JP" sz="1600" b="1" kern="0" dirty="0">
                <a:effectLst/>
                <a:latin typeface="Meiryo UI" panose="020B0604030504040204" pitchFamily="50" charset="-128"/>
                <a:ea typeface="Meiryo UI" panose="020B0604030504040204" pitchFamily="50" charset="-128"/>
                <a:cs typeface="Meiryo UI" panose="020B0604030504040204" pitchFamily="50" charset="-128"/>
              </a:rPr>
              <a:t>の者が利用</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する建築物の耐震化率</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a:t>
            </a:r>
          </a:p>
          <a:p>
            <a:pPr marL="216000" marR="152400" indent="-216000">
              <a:lnSpc>
                <a:spcPts val="2200"/>
              </a:lnSpc>
              <a:spcAft>
                <a:spcPts val="0"/>
              </a:spcAft>
            </a:pP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国・府：</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600" b="1" kern="0" dirty="0">
                <a:effectLst/>
                <a:latin typeface="Meiryo UI" panose="020B0604030504040204" pitchFamily="50" charset="-128"/>
                <a:ea typeface="Meiryo UI" panose="020B0604030504040204" pitchFamily="50" charset="-128"/>
                <a:cs typeface="Meiryo UI" panose="020B0604030504040204" pitchFamily="50" charset="-128"/>
              </a:rPr>
              <a:t>32</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年までに</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95%</a:t>
            </a:r>
            <a:endParaRPr lang="ja-JP" sz="16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5075583" y="3850937"/>
            <a:ext cx="3684103" cy="1001607"/>
          </a:xfrm>
          <a:prstGeom prst="rect">
            <a:avLst/>
          </a:prstGeom>
          <a:solidFill>
            <a:schemeClr val="accent1">
              <a:lumMod val="90000"/>
            </a:schemeClr>
          </a:solidFill>
          <a:ln w="57150">
            <a:solidFill>
              <a:srgbClr val="0099FF"/>
            </a:solidFill>
          </a:ln>
        </p:spPr>
        <p:txBody>
          <a:bodyPr wrap="square" rIns="0" bIns="108000" rtlCol="0">
            <a:spAutoFit/>
          </a:bodyPr>
          <a:lstStyle/>
          <a:p>
            <a:pPr>
              <a:lnSpc>
                <a:spcPts val="22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③</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 </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大規模建築物</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国：</a:t>
            </a:r>
            <a:r>
              <a:rPr lang="en-US" altLang="ja-JP" sz="1600" b="1" u="sng"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00" b="1" u="sng"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年を目途に概ね解消</a:t>
            </a:r>
            <a:endParaRPr lang="en-US" altLang="ja-JP" sz="1600" b="1" u="sng"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府：</a:t>
            </a:r>
            <a:r>
              <a:rPr lang="ja-JP" altLang="en-US" sz="1600" b="1" u="sng"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検討を</a:t>
            </a:r>
            <a:r>
              <a:rPr lang="ja-JP" altLang="en-US" sz="16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踏まえて設定</a:t>
            </a:r>
            <a:endParaRPr lang="en-US" altLang="ja-JP" sz="1600" b="1" u="sng"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826000" y="5288741"/>
            <a:ext cx="4089400" cy="1278314"/>
          </a:xfrm>
          <a:prstGeom prst="rect">
            <a:avLst/>
          </a:prstGeom>
          <a:ln w="19050" cmpd="sng">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③ 広域</a:t>
            </a: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緊急交通路沿道</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建築物</a:t>
            </a:r>
            <a:endParaRPr lang="en-US" altLang="ja-JP" sz="1600" b="1" kern="0" dirty="0">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a:t>
            </a:r>
            <a:r>
              <a:rPr lang="en-US" altLang="ja-JP"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年を目途に概ね解消</a:t>
            </a:r>
            <a:endParaRPr lang="en-US" altLang="ja-JP"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a:t>
            </a:r>
            <a:r>
              <a:rPr lang="ja-JP" altLang="en-US" sz="1600" b="1" u="sng"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検討を踏まえて設定</a:t>
            </a:r>
            <a:endParaRPr lang="en-US" sz="1600" b="1" u="sng"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4825999" y="1538972"/>
            <a:ext cx="2667331" cy="353060"/>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marR="152400">
              <a:lnSpc>
                <a:spcPts val="1800"/>
              </a:lnSpc>
              <a:spcAft>
                <a:spcPts val="0"/>
              </a:spcAft>
            </a:pP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年度改定予定</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右矢印 25"/>
          <p:cNvSpPr/>
          <p:nvPr/>
        </p:nvSpPr>
        <p:spPr>
          <a:xfrm>
            <a:off x="4241799" y="4043330"/>
            <a:ext cx="810034" cy="589192"/>
          </a:xfrm>
          <a:prstGeom prst="rightArrow">
            <a:avLst>
              <a:gd name="adj1" fmla="val 50000"/>
              <a:gd name="adj2" fmla="val 5548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09260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１－２．</a:t>
            </a:r>
            <a:r>
              <a:rPr lang="ja-JP" altLang="en-US" dirty="0"/>
              <a:t>耐震化の</a:t>
            </a:r>
            <a:r>
              <a:rPr lang="ja-JP" altLang="en-US" dirty="0" smtClean="0"/>
              <a:t>目標</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13D588E3-5844-4F0B-9BE2-8E1C3B454C0E}" type="slidenum">
              <a:rPr lang="en-US" altLang="ja-JP" smtClean="0">
                <a:solidFill>
                  <a:srgbClr val="000000"/>
                </a:solidFill>
              </a:rPr>
              <a:pPr>
                <a:defRPr/>
              </a:pPr>
              <a:t>3</a:t>
            </a:fld>
            <a:endParaRPr lang="en-US" altLang="ja-JP">
              <a:solidFill>
                <a:srgbClr val="000000"/>
              </a:solidFill>
            </a:endParaRPr>
          </a:p>
        </p:txBody>
      </p:sp>
      <p:sp>
        <p:nvSpPr>
          <p:cNvPr id="17" name="タイトル 1"/>
          <p:cNvSpPr txBox="1">
            <a:spLocks/>
          </p:cNvSpPr>
          <p:nvPr/>
        </p:nvSpPr>
        <p:spPr>
          <a:xfrm>
            <a:off x="70196" y="20868"/>
            <a:ext cx="9036496" cy="429683"/>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solidFill>
                  <a:schemeClr val="accent2"/>
                </a:solidFill>
                <a:ea typeface="HG丸ｺﾞｼｯｸM-PRO" panose="020F0600000000000000" pitchFamily="50" charset="-128"/>
              </a:rPr>
              <a:t> </a:t>
            </a:r>
            <a:endParaRPr lang="ja-JP" altLang="en-US" sz="2400" dirty="0">
              <a:solidFill>
                <a:schemeClr val="accent2"/>
              </a:solidFill>
              <a:ea typeface="HG丸ｺﾞｼｯｸM-PRO" panose="020F0600000000000000" pitchFamily="50" charset="-128"/>
            </a:endParaRPr>
          </a:p>
        </p:txBody>
      </p:sp>
      <p:sp>
        <p:nvSpPr>
          <p:cNvPr id="20" name="タイトル 1"/>
          <p:cNvSpPr txBox="1">
            <a:spLocks/>
          </p:cNvSpPr>
          <p:nvPr/>
        </p:nvSpPr>
        <p:spPr>
          <a:xfrm>
            <a:off x="222596" y="8168"/>
            <a:ext cx="9036496" cy="429683"/>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solidFill>
                  <a:schemeClr val="accent2"/>
                </a:solidFill>
                <a:ea typeface="HG丸ｺﾞｼｯｸM-PRO" panose="020F0600000000000000" pitchFamily="50" charset="-128"/>
              </a:rPr>
              <a:t> </a:t>
            </a:r>
            <a:endParaRPr lang="ja-JP" altLang="en-US" sz="2400" dirty="0">
              <a:solidFill>
                <a:schemeClr val="accent2"/>
              </a:solidFill>
              <a:ea typeface="HG丸ｺﾞｼｯｸM-PRO" panose="020F0600000000000000" pitchFamily="50" charset="-128"/>
            </a:endParaRPr>
          </a:p>
        </p:txBody>
      </p:sp>
      <p:sp>
        <p:nvSpPr>
          <p:cNvPr id="19" name="正方形/長方形 18"/>
          <p:cNvSpPr/>
          <p:nvPr/>
        </p:nvSpPr>
        <p:spPr>
          <a:xfrm>
            <a:off x="184100" y="2383383"/>
            <a:ext cx="4089400" cy="644825"/>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②</a:t>
            </a:r>
            <a:r>
              <a:rPr lang="ja-JP" sz="1600" b="1" kern="0" dirty="0">
                <a:effectLst/>
                <a:latin typeface="Meiryo UI" panose="020B0604030504040204" pitchFamily="50" charset="-128"/>
                <a:ea typeface="Meiryo UI" panose="020B0604030504040204" pitchFamily="50" charset="-128"/>
                <a:cs typeface="Meiryo UI" panose="020B0604030504040204" pitchFamily="50" charset="-128"/>
              </a:rPr>
              <a:t>多数の者が利用</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する建築物の耐震化率</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a:t>
            </a:r>
          </a:p>
          <a:p>
            <a:pPr marL="216000" marR="152400" indent="-216000">
              <a:lnSpc>
                <a:spcPts val="2200"/>
              </a:lnSpc>
              <a:spcAft>
                <a:spcPts val="0"/>
              </a:spcAft>
            </a:pP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　 </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600" b="1" kern="0" dirty="0">
                <a:effectLst/>
                <a:latin typeface="Meiryo UI" panose="020B0604030504040204" pitchFamily="50" charset="-128"/>
                <a:ea typeface="Meiryo UI" panose="020B0604030504040204" pitchFamily="50" charset="-128"/>
                <a:cs typeface="Meiryo UI" panose="020B0604030504040204" pitchFamily="50" charset="-128"/>
              </a:rPr>
              <a:t>32</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年までに</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95%</a:t>
            </a:r>
            <a:endParaRPr lang="ja-JP" sz="16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84100" y="1906179"/>
            <a:ext cx="3176617" cy="353060"/>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marR="152400">
              <a:lnSpc>
                <a:spcPts val="1800"/>
              </a:lnSpc>
              <a:spcAft>
                <a:spcPts val="0"/>
              </a:spcAft>
            </a:pP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現在の</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目標</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2"/>
          <p:cNvSpPr txBox="1">
            <a:spLocks noChangeArrowheads="1"/>
          </p:cNvSpPr>
          <p:nvPr/>
        </p:nvSpPr>
        <p:spPr bwMode="auto">
          <a:xfrm>
            <a:off x="234472" y="1159466"/>
            <a:ext cx="8757334" cy="443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pitchFamily="50" charset="-128"/>
              </a:defRPr>
            </a:lvl1pPr>
            <a:lvl2pPr marL="741363" indent="-284163" eaLnBrk="0" hangingPunct="0">
              <a:spcBef>
                <a:spcPct val="20000"/>
              </a:spcBef>
              <a:buChar char="–"/>
              <a:defRPr kumimoji="1" sz="2800">
                <a:solidFill>
                  <a:schemeClr val="tx1"/>
                </a:solidFill>
                <a:latin typeface="Arial" charset="0"/>
                <a:ea typeface="ＭＳ Ｐゴシック" pitchFamily="50" charset="-128"/>
              </a:defRPr>
            </a:lvl2pPr>
            <a:lvl3pPr marL="1141413" indent="-227013" eaLnBrk="0" hangingPunct="0">
              <a:spcBef>
                <a:spcPct val="20000"/>
              </a:spcBef>
              <a:buChar char="•"/>
              <a:defRPr kumimoji="1" sz="2400">
                <a:solidFill>
                  <a:schemeClr val="tx1"/>
                </a:solidFill>
                <a:latin typeface="Arial" charset="0"/>
                <a:ea typeface="ＭＳ Ｐゴシック" pitchFamily="50" charset="-128"/>
              </a:defRPr>
            </a:lvl3pPr>
            <a:lvl4pPr marL="1598613" indent="-227013" eaLnBrk="0" hangingPunct="0">
              <a:spcBef>
                <a:spcPct val="20000"/>
              </a:spcBef>
              <a:buChar char="–"/>
              <a:defRPr kumimoji="1" sz="2000">
                <a:solidFill>
                  <a:schemeClr val="tx1"/>
                </a:solidFill>
                <a:latin typeface="Arial" charset="0"/>
                <a:ea typeface="ＭＳ Ｐゴシック" pitchFamily="50" charset="-128"/>
              </a:defRPr>
            </a:lvl4pPr>
            <a:lvl5pPr marL="2055813" indent="-227013" eaLnBrk="0" hangingPunct="0">
              <a:spcBef>
                <a:spcPct val="20000"/>
              </a:spcBef>
              <a:buChar char="»"/>
              <a:defRPr kumimoji="1" sz="2000">
                <a:solidFill>
                  <a:schemeClr val="tx1"/>
                </a:solidFill>
                <a:latin typeface="Arial" charset="0"/>
                <a:ea typeface="ＭＳ Ｐゴシック" pitchFamily="50"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indent="0" eaLnBrk="1" hangingPunct="1">
              <a:lnSpc>
                <a:spcPts val="2400"/>
              </a:lnSpc>
              <a:spcBef>
                <a:spcPct val="0"/>
              </a:spcBef>
              <a:buNone/>
              <a:defRPr/>
            </a:pPr>
            <a:r>
              <a:rPr lang="ja-JP" altLang="en-US" sz="1800" spc="-100" dirty="0">
                <a:solidFill>
                  <a:srgbClr val="000000"/>
                </a:solidFill>
                <a:latin typeface="Meiryo UI" pitchFamily="50" charset="-128"/>
                <a:ea typeface="Meiryo UI" pitchFamily="50" charset="-128"/>
              </a:rPr>
              <a:t>多数</a:t>
            </a:r>
            <a:r>
              <a:rPr lang="ja-JP" altLang="en-US" sz="1800" spc="-100" dirty="0" smtClean="0">
                <a:solidFill>
                  <a:srgbClr val="000000"/>
                </a:solidFill>
                <a:latin typeface="Meiryo UI" pitchFamily="50" charset="-128"/>
                <a:ea typeface="Meiryo UI" pitchFamily="50" charset="-128"/>
              </a:rPr>
              <a:t>の</a:t>
            </a:r>
            <a:r>
              <a:rPr lang="ja-JP" altLang="en-US" sz="1800" spc="-100" dirty="0">
                <a:solidFill>
                  <a:srgbClr val="000000"/>
                </a:solidFill>
                <a:latin typeface="Meiryo UI" pitchFamily="50" charset="-128"/>
                <a:ea typeface="Meiryo UI" pitchFamily="50" charset="-128"/>
              </a:rPr>
              <a:t>者</a:t>
            </a:r>
            <a:r>
              <a:rPr lang="ja-JP" altLang="en-US" sz="1800" spc="-100" dirty="0" smtClean="0">
                <a:solidFill>
                  <a:srgbClr val="000000"/>
                </a:solidFill>
                <a:latin typeface="Meiryo UI" pitchFamily="50" charset="-128"/>
                <a:ea typeface="Meiryo UI" pitchFamily="50" charset="-128"/>
              </a:rPr>
              <a:t>が利用する建築物の耐震化率は、</a:t>
            </a:r>
            <a:r>
              <a:rPr lang="ja-JP" altLang="en-US" sz="1800" spc="-100" dirty="0" smtClean="0">
                <a:solidFill>
                  <a:srgbClr val="000000"/>
                </a:solidFill>
                <a:latin typeface="Meiryo UI" pitchFamily="50" charset="-128"/>
                <a:ea typeface="Meiryo UI" pitchFamily="50" charset="-128"/>
                <a:cs typeface="Meiryo UI" panose="020B0604030504040204" pitchFamily="50" charset="-128"/>
              </a:rPr>
              <a:t>平成</a:t>
            </a:r>
            <a:r>
              <a:rPr lang="en-US" altLang="ja-JP" sz="1800" spc="-100" dirty="0" smtClean="0">
                <a:solidFill>
                  <a:srgbClr val="000000"/>
                </a:solidFill>
                <a:latin typeface="Meiryo UI" pitchFamily="50" charset="-128"/>
                <a:ea typeface="Meiryo UI" pitchFamily="50" charset="-128"/>
                <a:cs typeface="Meiryo UI" panose="020B0604030504040204" pitchFamily="50" charset="-128"/>
              </a:rPr>
              <a:t>32</a:t>
            </a:r>
            <a:r>
              <a:rPr lang="ja-JP" altLang="en-US" sz="1800" spc="-100" dirty="0" smtClean="0">
                <a:solidFill>
                  <a:srgbClr val="000000"/>
                </a:solidFill>
                <a:latin typeface="Meiryo UI" pitchFamily="50" charset="-128"/>
                <a:ea typeface="Meiryo UI" pitchFamily="50" charset="-128"/>
                <a:cs typeface="Meiryo UI" panose="020B0604030504040204" pitchFamily="50" charset="-128"/>
              </a:rPr>
              <a:t>年までに</a:t>
            </a:r>
            <a:r>
              <a:rPr lang="en-US" altLang="ja-JP" sz="1800" spc="-100" dirty="0" smtClean="0">
                <a:solidFill>
                  <a:srgbClr val="000000"/>
                </a:solidFill>
                <a:latin typeface="Meiryo UI" pitchFamily="50" charset="-128"/>
                <a:ea typeface="Meiryo UI" pitchFamily="50" charset="-128"/>
                <a:cs typeface="Meiryo UI" panose="020B0604030504040204" pitchFamily="50" charset="-128"/>
              </a:rPr>
              <a:t>95</a:t>
            </a:r>
            <a:r>
              <a:rPr lang="ja-JP" altLang="en-US" sz="1800" spc="-100" dirty="0" smtClean="0">
                <a:solidFill>
                  <a:srgbClr val="000000"/>
                </a:solidFill>
                <a:latin typeface="Meiryo UI" pitchFamily="50" charset="-128"/>
                <a:ea typeface="Meiryo UI" pitchFamily="50" charset="-128"/>
                <a:cs typeface="Meiryo UI" panose="020B0604030504040204" pitchFamily="50" charset="-128"/>
              </a:rPr>
              <a:t>％の目標達成に向け順調に推移。</a:t>
            </a:r>
            <a:endParaRPr lang="ja-JP"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5260771" y="3522957"/>
            <a:ext cx="3837910" cy="276999"/>
          </a:xfrm>
          <a:prstGeom prst="rect">
            <a:avLst/>
          </a:prstGeom>
          <a:noFill/>
        </p:spPr>
        <p:txBody>
          <a:bodyPr wrap="none" rtlCol="0">
            <a:spAutoFit/>
          </a:bodyPr>
          <a:lstStyle/>
          <a:p>
            <a:r>
              <a:rPr lang="ja-JP" altLang="en-US" sz="1200" dirty="0" smtClean="0"/>
              <a:t>「住宅建築物耐震</a:t>
            </a:r>
            <a:r>
              <a:rPr lang="en-US" altLang="ja-JP" sz="1200" dirty="0" smtClean="0"/>
              <a:t>10</a:t>
            </a:r>
            <a:r>
              <a:rPr lang="ja-JP" altLang="en-US" sz="1200" dirty="0" smtClean="0"/>
              <a:t>ヵ年戦略・大阪（平成</a:t>
            </a:r>
            <a:r>
              <a:rPr lang="en-US" altLang="ja-JP" sz="1200" dirty="0" smtClean="0"/>
              <a:t>28</a:t>
            </a:r>
            <a:r>
              <a:rPr lang="ja-JP" altLang="en-US" sz="1200" dirty="0" smtClean="0"/>
              <a:t>年１月）」より</a:t>
            </a:r>
            <a:endParaRPr kumimoji="1" lang="ja-JP" altLang="en-US" sz="1200" dirty="0"/>
          </a:p>
        </p:txBody>
      </p:sp>
      <p:graphicFrame>
        <p:nvGraphicFramePr>
          <p:cNvPr id="5" name="グラフ 4"/>
          <p:cNvGraphicFramePr/>
          <p:nvPr>
            <p:extLst>
              <p:ext uri="{D42A27DB-BD31-4B8C-83A1-F6EECF244321}">
                <p14:modId xmlns:p14="http://schemas.microsoft.com/office/powerpoint/2010/main" val="1963692448"/>
              </p:ext>
            </p:extLst>
          </p:nvPr>
        </p:nvGraphicFramePr>
        <p:xfrm>
          <a:off x="1540444" y="3212274"/>
          <a:ext cx="6096000" cy="3645726"/>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1781296" y="3253833"/>
            <a:ext cx="492443" cy="276999"/>
          </a:xfrm>
          <a:prstGeom prst="rect">
            <a:avLst/>
          </a:prstGeom>
          <a:noFill/>
        </p:spPr>
        <p:txBody>
          <a:bodyPr wrap="none" rtlCol="0">
            <a:spAutoFit/>
          </a:bodyPr>
          <a:lstStyle/>
          <a:p>
            <a:r>
              <a:rPr kumimoji="1" lang="ja-JP" altLang="en-US" sz="1200" dirty="0" smtClean="0"/>
              <a:t>（％）</a:t>
            </a:r>
            <a:endParaRPr kumimoji="1" lang="ja-JP" altLang="en-US" sz="1200" dirty="0"/>
          </a:p>
        </p:txBody>
      </p:sp>
    </p:spTree>
    <p:extLst>
      <p:ext uri="{BB962C8B-B14F-4D97-AF65-F5344CB8AC3E}">
        <p14:creationId xmlns:p14="http://schemas.microsoft.com/office/powerpoint/2010/main" val="1479308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0" y="459175"/>
            <a:ext cx="7791450" cy="404813"/>
          </a:xfrm>
        </p:spPr>
        <p:txBody>
          <a:bodyPr/>
          <a:lstStyle/>
          <a:p>
            <a:r>
              <a:rPr lang="ja-JP" altLang="en-US" dirty="0" smtClean="0"/>
              <a:t>１－２．大規模</a:t>
            </a:r>
            <a:r>
              <a:rPr lang="zh-TW" altLang="en-US" dirty="0" smtClean="0"/>
              <a:t>建築物</a:t>
            </a:r>
            <a:r>
              <a:rPr lang="ja-JP" altLang="en-US" dirty="0" smtClean="0"/>
              <a:t>の</a:t>
            </a:r>
            <a:r>
              <a:rPr lang="zh-TW" altLang="en-US" dirty="0" smtClean="0"/>
              <a:t>耐震化</a:t>
            </a:r>
            <a:endParaRPr lang="ja-JP" altLang="en-US" dirty="0" smtClean="0"/>
          </a:p>
        </p:txBody>
      </p:sp>
      <p:sp>
        <p:nvSpPr>
          <p:cNvPr id="4" name="Text Box 1233"/>
          <p:cNvSpPr txBox="1">
            <a:spLocks noChangeArrowheads="1"/>
          </p:cNvSpPr>
          <p:nvPr/>
        </p:nvSpPr>
        <p:spPr bwMode="auto">
          <a:xfrm>
            <a:off x="147638" y="1118563"/>
            <a:ext cx="4445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lIns="84579" tIns="42289" rIns="84579" bIns="42289">
            <a:spAutoFit/>
          </a:bodyPr>
          <a:lstStyle/>
          <a:p>
            <a:pPr defTabSz="823170" fontAlgn="auto">
              <a:spcBef>
                <a:spcPct val="50000"/>
              </a:spcBef>
              <a:spcAft>
                <a:spcPts val="0"/>
              </a:spcAft>
              <a:defRPr/>
            </a:pPr>
            <a:r>
              <a:rPr kumimoji="0" lang="ja-JP" altLang="en-US" kern="0" dirty="0">
                <a:solidFill>
                  <a:sysClr val="window" lastClr="FFFFFF"/>
                </a:solidFill>
                <a:latin typeface="HGP創英角ｺﾞｼｯｸUB" pitchFamily="50" charset="-128"/>
                <a:ea typeface="HGP創英角ｺﾞｼｯｸUB" pitchFamily="50" charset="-128"/>
              </a:rPr>
              <a:t>（１） </a:t>
            </a:r>
            <a:r>
              <a:rPr kumimoji="0" lang="ja-JP" altLang="en-US" kern="0" dirty="0" smtClean="0">
                <a:solidFill>
                  <a:sysClr val="window" lastClr="FFFFFF"/>
                </a:solidFill>
                <a:latin typeface="HGP創英角ｺﾞｼｯｸUB" pitchFamily="50" charset="-128"/>
                <a:ea typeface="HGP創英角ｺﾞｼｯｸUB" pitchFamily="50" charset="-128"/>
              </a:rPr>
              <a:t>大規模建築物とは</a:t>
            </a:r>
            <a:endParaRPr kumimoji="0" lang="en-US" altLang="ja-JP" kern="0" dirty="0">
              <a:solidFill>
                <a:sysClr val="window" lastClr="FFFFFF"/>
              </a:solidFill>
              <a:latin typeface="HGP創英角ｺﾞｼｯｸUB" pitchFamily="50" charset="-128"/>
              <a:ea typeface="HGP創英角ｺﾞｼｯｸUB" pitchFamily="50" charset="-128"/>
            </a:endParaRPr>
          </a:p>
        </p:txBody>
      </p:sp>
      <p:sp>
        <p:nvSpPr>
          <p:cNvPr id="15" name="Text Box 1233"/>
          <p:cNvSpPr txBox="1">
            <a:spLocks noChangeArrowheads="1"/>
          </p:cNvSpPr>
          <p:nvPr/>
        </p:nvSpPr>
        <p:spPr bwMode="auto">
          <a:xfrm>
            <a:off x="147638" y="3623996"/>
            <a:ext cx="4445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lIns="84579" tIns="42289" rIns="0"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（３） </a:t>
            </a:r>
            <a:r>
              <a:rPr kumimoji="0" lang="ja-JP" altLang="en-US" kern="0" spc="-100" dirty="0" smtClean="0">
                <a:solidFill>
                  <a:sysClr val="window" lastClr="FFFFFF"/>
                </a:solidFill>
                <a:latin typeface="HGP創英角ｺﾞｼｯｸUB" pitchFamily="50" charset="-128"/>
                <a:ea typeface="HGP創英角ｺﾞｼｯｸUB" pitchFamily="50" charset="-128"/>
              </a:rPr>
              <a:t>診断</a:t>
            </a:r>
            <a:r>
              <a:rPr kumimoji="0" lang="ja-JP" altLang="en-US" kern="0" spc="-100" dirty="0">
                <a:solidFill>
                  <a:sysClr val="window" lastClr="FFFFFF"/>
                </a:solidFill>
                <a:latin typeface="HGP創英角ｺﾞｼｯｸUB" pitchFamily="50" charset="-128"/>
                <a:ea typeface="HGP創英角ｺﾞｼｯｸUB" pitchFamily="50" charset="-128"/>
              </a:rPr>
              <a:t>結果の報告</a:t>
            </a:r>
            <a:r>
              <a:rPr kumimoji="0" lang="ja-JP" altLang="en-US" kern="0" spc="-100" dirty="0" smtClean="0">
                <a:solidFill>
                  <a:sysClr val="window" lastClr="FFFFFF"/>
                </a:solidFill>
                <a:latin typeface="HGP創英角ｺﾞｼｯｸUB" pitchFamily="50" charset="-128"/>
                <a:ea typeface="HGP創英角ｺﾞｼｯｸUB" pitchFamily="50" charset="-128"/>
              </a:rPr>
              <a:t>期限</a:t>
            </a:r>
            <a:endParaRPr kumimoji="0" lang="en-US" altLang="ja-JP" kern="0" spc="-100" dirty="0">
              <a:solidFill>
                <a:sysClr val="window" lastClr="FFFFFF"/>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09954CD4-AF95-4C78-B160-84012AB9CEDB}" type="slidenum">
              <a:rPr lang="en-US" altLang="ja-JP" smtClean="0"/>
              <a:pPr>
                <a:defRPr/>
              </a:pPr>
              <a:t>4</a:t>
            </a:fld>
            <a:endParaRPr lang="en-US" altLang="ja-JP"/>
          </a:p>
        </p:txBody>
      </p:sp>
      <p:sp>
        <p:nvSpPr>
          <p:cNvPr id="9" name="Text Box 1233"/>
          <p:cNvSpPr txBox="1">
            <a:spLocks noChangeArrowheads="1"/>
          </p:cNvSpPr>
          <p:nvPr/>
        </p:nvSpPr>
        <p:spPr bwMode="auto">
          <a:xfrm>
            <a:off x="147638" y="5255354"/>
            <a:ext cx="4445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lIns="84579" tIns="42289" rIns="0"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（４） </a:t>
            </a:r>
            <a:r>
              <a:rPr kumimoji="0" lang="ja-JP" altLang="en-US" kern="0" spc="-100" dirty="0" smtClean="0">
                <a:solidFill>
                  <a:sysClr val="window" lastClr="FFFFFF"/>
                </a:solidFill>
                <a:latin typeface="HGP創英角ｺﾞｼｯｸUB" pitchFamily="50" charset="-128"/>
                <a:ea typeface="HGP創英角ｺﾞｼｯｸUB" pitchFamily="50" charset="-128"/>
              </a:rPr>
              <a:t>耐震化</a:t>
            </a:r>
            <a:r>
              <a:rPr kumimoji="0" lang="ja-JP" altLang="en-US" kern="0" spc="-100" dirty="0">
                <a:solidFill>
                  <a:sysClr val="window" lastClr="FFFFFF"/>
                </a:solidFill>
                <a:latin typeface="HGP創英角ｺﾞｼｯｸUB" pitchFamily="50" charset="-128"/>
                <a:ea typeface="HGP創英角ｺﾞｼｯｸUB" pitchFamily="50" charset="-128"/>
              </a:rPr>
              <a:t>の目標年次</a:t>
            </a:r>
            <a:endParaRPr kumimoji="0" lang="en-US" altLang="ja-JP" kern="0" spc="-100" dirty="0">
              <a:solidFill>
                <a:sysClr val="window" lastClr="FFFFFF"/>
              </a:solidFill>
              <a:latin typeface="HGP創英角ｺﾞｼｯｸUB" pitchFamily="50" charset="-128"/>
              <a:ea typeface="HGP創英角ｺﾞｼｯｸUB" pitchFamily="50" charset="-128"/>
            </a:endParaRPr>
          </a:p>
        </p:txBody>
      </p:sp>
      <p:sp>
        <p:nvSpPr>
          <p:cNvPr id="10" name="テキスト ボックス 2"/>
          <p:cNvSpPr txBox="1">
            <a:spLocks noChangeArrowheads="1"/>
          </p:cNvSpPr>
          <p:nvPr/>
        </p:nvSpPr>
        <p:spPr bwMode="auto">
          <a:xfrm>
            <a:off x="371475" y="3973662"/>
            <a:ext cx="8184284"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pitchFamily="50" charset="-128"/>
              </a:defRPr>
            </a:lvl1pPr>
            <a:lvl2pPr marL="741363" indent="-284163" eaLnBrk="0" hangingPunct="0">
              <a:spcBef>
                <a:spcPct val="20000"/>
              </a:spcBef>
              <a:buChar char="–"/>
              <a:defRPr kumimoji="1" sz="2800">
                <a:solidFill>
                  <a:schemeClr val="tx1"/>
                </a:solidFill>
                <a:latin typeface="Arial" charset="0"/>
                <a:ea typeface="ＭＳ Ｐゴシック" pitchFamily="50" charset="-128"/>
              </a:defRPr>
            </a:lvl2pPr>
            <a:lvl3pPr marL="1141413" indent="-227013" eaLnBrk="0" hangingPunct="0">
              <a:spcBef>
                <a:spcPct val="20000"/>
              </a:spcBef>
              <a:buChar char="•"/>
              <a:defRPr kumimoji="1" sz="2400">
                <a:solidFill>
                  <a:schemeClr val="tx1"/>
                </a:solidFill>
                <a:latin typeface="Arial" charset="0"/>
                <a:ea typeface="ＭＳ Ｐゴシック" pitchFamily="50" charset="-128"/>
              </a:defRPr>
            </a:lvl3pPr>
            <a:lvl4pPr marL="1598613" indent="-227013" eaLnBrk="0" hangingPunct="0">
              <a:spcBef>
                <a:spcPct val="20000"/>
              </a:spcBef>
              <a:buChar char="–"/>
              <a:defRPr kumimoji="1" sz="2000">
                <a:solidFill>
                  <a:schemeClr val="tx1"/>
                </a:solidFill>
                <a:latin typeface="Arial" charset="0"/>
                <a:ea typeface="ＭＳ Ｐゴシック" pitchFamily="50" charset="-128"/>
              </a:defRPr>
            </a:lvl4pPr>
            <a:lvl5pPr marL="2055813" indent="-227013" eaLnBrk="0" hangingPunct="0">
              <a:spcBef>
                <a:spcPct val="20000"/>
              </a:spcBef>
              <a:buChar char="»"/>
              <a:defRPr kumimoji="1" sz="2000">
                <a:solidFill>
                  <a:schemeClr val="tx1"/>
                </a:solidFill>
                <a:latin typeface="Arial" charset="0"/>
                <a:ea typeface="ＭＳ Ｐゴシック" pitchFamily="50"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None/>
              <a:defRPr/>
            </a:pPr>
            <a:r>
              <a:rPr lang="ja-JP" altLang="en-US" sz="1600" spc="-100" dirty="0">
                <a:solidFill>
                  <a:srgbClr val="000000"/>
                </a:solidFill>
                <a:latin typeface="Meiryo UI" pitchFamily="50" charset="-128"/>
                <a:ea typeface="Meiryo UI" pitchFamily="50" charset="-128"/>
              </a:rPr>
              <a:t>〇　</a:t>
            </a:r>
            <a:r>
              <a:rPr lang="ja-JP" altLang="en-US" sz="1600" spc="-100" dirty="0" smtClean="0">
                <a:solidFill>
                  <a:srgbClr val="000000"/>
                </a:solidFill>
                <a:latin typeface="Meiryo UI" pitchFamily="50" charset="-128"/>
                <a:ea typeface="Meiryo UI" pitchFamily="50" charset="-128"/>
                <a:cs typeface="Meiryo UI" panose="020B0604030504040204" pitchFamily="50" charset="-128"/>
              </a:rPr>
              <a:t>平成</a:t>
            </a:r>
            <a:r>
              <a:rPr lang="ja-JP" altLang="en-US" sz="1600" spc="-100" dirty="0">
                <a:solidFill>
                  <a:srgbClr val="000000"/>
                </a:solidFill>
                <a:latin typeface="Meiryo UI" pitchFamily="50" charset="-128"/>
                <a:ea typeface="Meiryo UI" pitchFamily="50" charset="-128"/>
                <a:cs typeface="Meiryo UI" panose="020B0604030504040204" pitchFamily="50" charset="-128"/>
              </a:rPr>
              <a:t>２７</a:t>
            </a:r>
            <a:r>
              <a:rPr lang="ja-JP" altLang="en-US" sz="1600" spc="-100" dirty="0" smtClean="0">
                <a:solidFill>
                  <a:srgbClr val="000000"/>
                </a:solidFill>
                <a:latin typeface="Meiryo UI" pitchFamily="50" charset="-128"/>
                <a:ea typeface="Meiryo UI" pitchFamily="50" charset="-128"/>
                <a:cs typeface="Meiryo UI" panose="020B0604030504040204" pitchFamily="50" charset="-128"/>
              </a:rPr>
              <a:t>年</a:t>
            </a:r>
            <a:r>
              <a:rPr lang="ja-JP" altLang="en-US" sz="1600" spc="-100" dirty="0">
                <a:solidFill>
                  <a:srgbClr val="000000"/>
                </a:solidFill>
                <a:latin typeface="Meiryo UI" pitchFamily="50" charset="-128"/>
                <a:ea typeface="Meiryo UI" pitchFamily="50" charset="-128"/>
                <a:cs typeface="Meiryo UI" panose="020B0604030504040204" pitchFamily="50" charset="-128"/>
              </a:rPr>
              <a:t>１２</a:t>
            </a:r>
            <a:r>
              <a:rPr lang="ja-JP" altLang="en-US" sz="1600" spc="-100" dirty="0" smtClean="0">
                <a:solidFill>
                  <a:srgbClr val="000000"/>
                </a:solidFill>
                <a:latin typeface="Meiryo UI" pitchFamily="50" charset="-128"/>
                <a:ea typeface="Meiryo UI" pitchFamily="50" charset="-128"/>
                <a:cs typeface="Meiryo UI" panose="020B0604030504040204" pitchFamily="50" charset="-128"/>
              </a:rPr>
              <a:t>月</a:t>
            </a:r>
            <a:r>
              <a:rPr lang="ja-JP" altLang="en-US" sz="1600" spc="-100" dirty="0">
                <a:solidFill>
                  <a:srgbClr val="000000"/>
                </a:solidFill>
                <a:latin typeface="Meiryo UI" pitchFamily="50" charset="-128"/>
                <a:ea typeface="Meiryo UI" pitchFamily="50" charset="-128"/>
                <a:cs typeface="Meiryo UI" panose="020B0604030504040204" pitchFamily="50" charset="-128"/>
              </a:rPr>
              <a:t>３１</a:t>
            </a:r>
            <a:r>
              <a:rPr lang="ja-JP" altLang="en-US" sz="1600" spc="-100" dirty="0" smtClean="0">
                <a:solidFill>
                  <a:srgbClr val="000000"/>
                </a:solidFill>
                <a:latin typeface="Meiryo UI" pitchFamily="50" charset="-128"/>
                <a:ea typeface="Meiryo UI" pitchFamily="50" charset="-128"/>
                <a:cs typeface="Meiryo UI" panose="020B0604030504040204" pitchFamily="50" charset="-128"/>
              </a:rPr>
              <a:t>日</a:t>
            </a:r>
            <a:r>
              <a:rPr lang="ja-JP" altLang="en-US" sz="1600" spc="-100" dirty="0">
                <a:solidFill>
                  <a:srgbClr val="000000"/>
                </a:solidFill>
                <a:latin typeface="Meiryo UI" pitchFamily="50" charset="-128"/>
                <a:ea typeface="Meiryo UI" pitchFamily="50" charset="-128"/>
                <a:cs typeface="Meiryo UI" panose="020B0604030504040204" pitchFamily="50" charset="-128"/>
              </a:rPr>
              <a:t>（法附則３条）</a:t>
            </a:r>
            <a:endParaRPr lang="en-US" altLang="ja-JP" sz="1600" spc="-100" dirty="0">
              <a:solidFill>
                <a:srgbClr val="000000"/>
              </a:solidFill>
              <a:latin typeface="Meiryo UI" pitchFamily="50" charset="-128"/>
              <a:ea typeface="Meiryo UI" pitchFamily="50" charset="-128"/>
              <a:cs typeface="Meiryo UI" panose="020B0604030504040204" pitchFamily="50" charset="-128"/>
            </a:endParaRPr>
          </a:p>
          <a:p>
            <a:pPr eaLnBrk="1" hangingPunct="1">
              <a:spcBef>
                <a:spcPct val="0"/>
              </a:spcBef>
              <a:buNone/>
              <a:defRPr/>
            </a:pP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2"/>
          <p:cNvSpPr txBox="1">
            <a:spLocks noChangeArrowheads="1"/>
          </p:cNvSpPr>
          <p:nvPr/>
        </p:nvSpPr>
        <p:spPr bwMode="auto">
          <a:xfrm>
            <a:off x="371475" y="5605023"/>
            <a:ext cx="8543925" cy="1146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pitchFamily="50" charset="-128"/>
              </a:defRPr>
            </a:lvl1pPr>
            <a:lvl2pPr marL="741363" indent="-284163" eaLnBrk="0" hangingPunct="0">
              <a:spcBef>
                <a:spcPct val="20000"/>
              </a:spcBef>
              <a:buChar char="–"/>
              <a:defRPr kumimoji="1" sz="2800">
                <a:solidFill>
                  <a:schemeClr val="tx1"/>
                </a:solidFill>
                <a:latin typeface="Arial" charset="0"/>
                <a:ea typeface="ＭＳ Ｐゴシック" pitchFamily="50" charset="-128"/>
              </a:defRPr>
            </a:lvl2pPr>
            <a:lvl3pPr marL="1141413" indent="-227013" eaLnBrk="0" hangingPunct="0">
              <a:spcBef>
                <a:spcPct val="20000"/>
              </a:spcBef>
              <a:buChar char="•"/>
              <a:defRPr kumimoji="1" sz="2400">
                <a:solidFill>
                  <a:schemeClr val="tx1"/>
                </a:solidFill>
                <a:latin typeface="Arial" charset="0"/>
                <a:ea typeface="ＭＳ Ｐゴシック" pitchFamily="50" charset="-128"/>
              </a:defRPr>
            </a:lvl3pPr>
            <a:lvl4pPr marL="1598613" indent="-227013" eaLnBrk="0" hangingPunct="0">
              <a:spcBef>
                <a:spcPct val="20000"/>
              </a:spcBef>
              <a:buChar char="–"/>
              <a:defRPr kumimoji="1" sz="2000">
                <a:solidFill>
                  <a:schemeClr val="tx1"/>
                </a:solidFill>
                <a:latin typeface="Arial" charset="0"/>
                <a:ea typeface="ＭＳ Ｐゴシック" pitchFamily="50" charset="-128"/>
              </a:defRPr>
            </a:lvl4pPr>
            <a:lvl5pPr marL="2055813" indent="-227013" eaLnBrk="0" hangingPunct="0">
              <a:spcBef>
                <a:spcPct val="20000"/>
              </a:spcBef>
              <a:buChar char="»"/>
              <a:defRPr kumimoji="1" sz="2000">
                <a:solidFill>
                  <a:schemeClr val="tx1"/>
                </a:solidFill>
                <a:latin typeface="Arial" charset="0"/>
                <a:ea typeface="ＭＳ Ｐゴシック" pitchFamily="50"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150000"/>
              </a:lnSpc>
              <a:spcBef>
                <a:spcPct val="0"/>
              </a:spcBef>
              <a:buNone/>
              <a:defRPr/>
            </a:pPr>
            <a:r>
              <a:rPr lang="ja-JP" altLang="en-US" sz="1600" kern="1400" spc="-100" dirty="0" smtClean="0">
                <a:solidFill>
                  <a:srgbClr val="000000"/>
                </a:solidFill>
                <a:latin typeface="Meiryo UI" pitchFamily="50" charset="-128"/>
                <a:ea typeface="Meiryo UI" pitchFamily="50" charset="-128"/>
                <a:cs typeface="Meiryo UI" panose="020B0604030504040204" pitchFamily="50" charset="-128"/>
              </a:rPr>
              <a:t>○　大規模建築物の目標年次は設定されていない</a:t>
            </a:r>
            <a:endParaRPr lang="en-US" altLang="ja-JP" sz="1600" kern="1400" spc="-100" dirty="0" smtClean="0">
              <a:solidFill>
                <a:srgbClr val="000000"/>
              </a:solidFill>
              <a:latin typeface="Meiryo UI" pitchFamily="50" charset="-128"/>
              <a:ea typeface="Meiryo UI" pitchFamily="50" charset="-128"/>
              <a:cs typeface="Meiryo UI" panose="020B0604030504040204" pitchFamily="50" charset="-128"/>
            </a:endParaRPr>
          </a:p>
          <a:p>
            <a:pPr eaLnBrk="1" hangingPunct="1">
              <a:lnSpc>
                <a:spcPct val="150000"/>
              </a:lnSpc>
              <a:spcBef>
                <a:spcPct val="0"/>
              </a:spcBef>
              <a:buNone/>
              <a:defRPr/>
            </a:pPr>
            <a:r>
              <a:rPr lang="ja-JP" altLang="en-US" sz="1600" kern="1400" spc="-100" dirty="0" smtClean="0">
                <a:solidFill>
                  <a:srgbClr val="000000"/>
                </a:solidFill>
                <a:latin typeface="Meiryo UI" pitchFamily="50" charset="-128"/>
                <a:ea typeface="Meiryo UI" pitchFamily="50" charset="-128"/>
                <a:cs typeface="Meiryo UI" panose="020B0604030504040204" pitchFamily="50" charset="-128"/>
              </a:rPr>
              <a:t>〇</a:t>
            </a:r>
            <a:r>
              <a:rPr lang="ja-JP" altLang="en-US" sz="1600" kern="1400" spc="-100" dirty="0">
                <a:solidFill>
                  <a:srgbClr val="000000"/>
                </a:solidFill>
                <a:latin typeface="Meiryo UI" pitchFamily="50" charset="-128"/>
                <a:ea typeface="Meiryo UI" pitchFamily="50" charset="-128"/>
                <a:cs typeface="Meiryo UI" panose="020B0604030504040204" pitchFamily="50" charset="-128"/>
              </a:rPr>
              <a:t>　</a:t>
            </a:r>
            <a:r>
              <a:rPr lang="ja-JP" altLang="ja-JP" sz="1600" kern="1400" dirty="0" smtClean="0">
                <a:latin typeface="Meiryo UI" panose="020B0604030504040204" pitchFamily="50" charset="-128"/>
                <a:ea typeface="Meiryo UI" panose="020B0604030504040204" pitchFamily="50" charset="-128"/>
                <a:cs typeface="Meiryo UI" panose="020B0604030504040204" pitchFamily="50" charset="-128"/>
              </a:rPr>
              <a:t>多数</a:t>
            </a:r>
            <a:r>
              <a:rPr lang="ja-JP" altLang="ja-JP" sz="1600" kern="1400" dirty="0">
                <a:latin typeface="Meiryo UI" panose="020B0604030504040204" pitchFamily="50" charset="-128"/>
                <a:ea typeface="Meiryo UI" panose="020B0604030504040204" pitchFamily="50" charset="-128"/>
                <a:cs typeface="Meiryo UI" panose="020B0604030504040204" pitchFamily="50" charset="-128"/>
              </a:rPr>
              <a:t>の者が利用する</a:t>
            </a:r>
            <a:r>
              <a:rPr lang="ja-JP" altLang="ja-JP" sz="1600" kern="1400" dirty="0" smtClean="0">
                <a:latin typeface="Meiryo UI" panose="020B0604030504040204" pitchFamily="50" charset="-128"/>
                <a:ea typeface="Meiryo UI" panose="020B0604030504040204" pitchFamily="50" charset="-128"/>
                <a:cs typeface="Meiryo UI" panose="020B0604030504040204" pitchFamily="50" charset="-128"/>
              </a:rPr>
              <a:t>建築物</a:t>
            </a:r>
            <a:r>
              <a:rPr lang="ja-JP" altLang="en-US" sz="1600" kern="1400" dirty="0" smtClean="0">
                <a:latin typeface="Meiryo UI" panose="020B0604030504040204" pitchFamily="50" charset="-128"/>
                <a:ea typeface="Meiryo UI" panose="020B0604030504040204" pitchFamily="50" charset="-128"/>
                <a:cs typeface="Meiryo UI" panose="020B0604030504040204" pitchFamily="50" charset="-128"/>
              </a:rPr>
              <a:t>（大規模建築物を含む）</a:t>
            </a:r>
            <a:r>
              <a:rPr lang="ja-JP" altLang="en-US" sz="1600" kern="14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600" kern="1400" dirty="0" smtClean="0">
                <a:latin typeface="Meiryo UI" panose="020B0604030504040204" pitchFamily="50" charset="-128"/>
                <a:ea typeface="Meiryo UI" panose="020B0604030504040204" pitchFamily="50" charset="-128"/>
                <a:cs typeface="Meiryo UI" panose="020B0604030504040204" pitchFamily="50" charset="-128"/>
              </a:rPr>
              <a:t>の耐震化率</a:t>
            </a:r>
            <a:r>
              <a:rPr lang="ja-JP" altLang="en-US" sz="1600" kern="14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600" kern="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kern="1400" dirty="0">
                <a:latin typeface="Meiryo UI" panose="020B0604030504040204" pitchFamily="50" charset="-128"/>
                <a:ea typeface="Meiryo UI" panose="020B0604030504040204" pitchFamily="50" charset="-128"/>
                <a:cs typeface="Meiryo UI" panose="020B0604030504040204" pitchFamily="50" charset="-128"/>
              </a:rPr>
              <a:t>32</a:t>
            </a:r>
            <a:r>
              <a:rPr lang="ja-JP" altLang="ja-JP" sz="1600" kern="1400" dirty="0">
                <a:latin typeface="Meiryo UI" panose="020B0604030504040204" pitchFamily="50" charset="-128"/>
                <a:ea typeface="Meiryo UI" panose="020B0604030504040204" pitchFamily="50" charset="-128"/>
                <a:cs typeface="Meiryo UI" panose="020B0604030504040204" pitchFamily="50" charset="-128"/>
              </a:rPr>
              <a:t>年度までに</a:t>
            </a:r>
            <a:r>
              <a:rPr lang="en-US" altLang="ja-JP" sz="1600" kern="1400" dirty="0">
                <a:latin typeface="Meiryo UI" panose="020B0604030504040204" pitchFamily="50" charset="-128"/>
                <a:ea typeface="Meiryo UI" panose="020B0604030504040204" pitchFamily="50" charset="-128"/>
                <a:cs typeface="Meiryo UI" panose="020B0604030504040204" pitchFamily="50" charset="-128"/>
              </a:rPr>
              <a:t>95</a:t>
            </a:r>
            <a:r>
              <a:rPr lang="ja-JP" altLang="ja-JP" sz="1600" kern="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None/>
              <a:defRPr/>
            </a:pPr>
            <a:r>
              <a:rPr lang="ja-JP" altLang="en-US" sz="1400" kern="1400" dirty="0" smtClean="0">
                <a:latin typeface="Meiryo UI" panose="020B0604030504040204" pitchFamily="50" charset="-128"/>
                <a:ea typeface="Meiryo UI" panose="020B0604030504040204" pitchFamily="50" charset="-128"/>
                <a:cs typeface="Meiryo UI" panose="020B0604030504040204" pitchFamily="50" charset="-128"/>
              </a:rPr>
              <a:t>　　（国：基本方針　　府：住宅建築物耐震</a:t>
            </a:r>
            <a:r>
              <a:rPr lang="en-US" altLang="ja-JP" sz="1400" kern="14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400" kern="1400" dirty="0" smtClean="0">
                <a:latin typeface="Meiryo UI" panose="020B0604030504040204" pitchFamily="50" charset="-128"/>
                <a:ea typeface="Meiryo UI" panose="020B0604030504040204" pitchFamily="50" charset="-128"/>
                <a:cs typeface="Meiryo UI" panose="020B0604030504040204" pitchFamily="50" charset="-128"/>
              </a:rPr>
              <a:t>ヵ年戦略・大阪）</a:t>
            </a:r>
            <a:endParaRPr lang="ja-JP" altLang="ja-JP" sz="1400" kern="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150000"/>
              </a:lnSpc>
              <a:spcBef>
                <a:spcPct val="0"/>
              </a:spcBef>
              <a:buNone/>
              <a:defRPr/>
            </a:pPr>
            <a:endParaRPr lang="ja-JP" altLang="ja-JP" sz="1400" kern="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Text Box 1233"/>
          <p:cNvSpPr txBox="1">
            <a:spLocks noChangeArrowheads="1"/>
          </p:cNvSpPr>
          <p:nvPr/>
        </p:nvSpPr>
        <p:spPr bwMode="auto">
          <a:xfrm>
            <a:off x="162878" y="2222242"/>
            <a:ext cx="4445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lIns="84579" tIns="42289" rIns="84579"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（２） 基本的な考え方</a:t>
            </a:r>
            <a:endParaRPr kumimoji="0" lang="en-US" altLang="ja-JP" kern="0" dirty="0">
              <a:solidFill>
                <a:sysClr val="window" lastClr="FFFFFF"/>
              </a:solidFill>
              <a:latin typeface="HGP創英角ｺﾞｼｯｸUB" pitchFamily="50" charset="-128"/>
              <a:ea typeface="HGP創英角ｺﾞｼｯｸUB" pitchFamily="50" charset="-128"/>
            </a:endParaRPr>
          </a:p>
        </p:txBody>
      </p:sp>
      <p:sp>
        <p:nvSpPr>
          <p:cNvPr id="13" name="テキスト ボックス 2"/>
          <p:cNvSpPr txBox="1">
            <a:spLocks noChangeArrowheads="1"/>
          </p:cNvSpPr>
          <p:nvPr/>
        </p:nvSpPr>
        <p:spPr bwMode="auto">
          <a:xfrm>
            <a:off x="371475" y="1468229"/>
            <a:ext cx="8772525"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pitchFamily="50" charset="-128"/>
              </a:defRPr>
            </a:lvl1pPr>
            <a:lvl2pPr marL="741363" indent="-284163" eaLnBrk="0" hangingPunct="0">
              <a:spcBef>
                <a:spcPct val="20000"/>
              </a:spcBef>
              <a:buChar char="–"/>
              <a:defRPr kumimoji="1" sz="2800">
                <a:solidFill>
                  <a:schemeClr val="tx1"/>
                </a:solidFill>
                <a:latin typeface="Arial" charset="0"/>
                <a:ea typeface="ＭＳ Ｐゴシック" pitchFamily="50" charset="-128"/>
              </a:defRPr>
            </a:lvl2pPr>
            <a:lvl3pPr marL="1141413" indent="-227013" eaLnBrk="0" hangingPunct="0">
              <a:spcBef>
                <a:spcPct val="20000"/>
              </a:spcBef>
              <a:buChar char="•"/>
              <a:defRPr kumimoji="1" sz="2400">
                <a:solidFill>
                  <a:schemeClr val="tx1"/>
                </a:solidFill>
                <a:latin typeface="Arial" charset="0"/>
                <a:ea typeface="ＭＳ Ｐゴシック" pitchFamily="50" charset="-128"/>
              </a:defRPr>
            </a:lvl3pPr>
            <a:lvl4pPr marL="1598613" indent="-227013" eaLnBrk="0" hangingPunct="0">
              <a:spcBef>
                <a:spcPct val="20000"/>
              </a:spcBef>
              <a:buChar char="–"/>
              <a:defRPr kumimoji="1" sz="2000">
                <a:solidFill>
                  <a:schemeClr val="tx1"/>
                </a:solidFill>
                <a:latin typeface="Arial" charset="0"/>
                <a:ea typeface="ＭＳ Ｐゴシック" pitchFamily="50" charset="-128"/>
              </a:defRPr>
            </a:lvl4pPr>
            <a:lvl5pPr marL="2055813" indent="-227013" eaLnBrk="0" hangingPunct="0">
              <a:spcBef>
                <a:spcPct val="20000"/>
              </a:spcBef>
              <a:buChar char="»"/>
              <a:defRPr kumimoji="1" sz="2000">
                <a:solidFill>
                  <a:schemeClr val="tx1"/>
                </a:solidFill>
                <a:latin typeface="Arial" charset="0"/>
                <a:ea typeface="ＭＳ Ｐゴシック" pitchFamily="50"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324000" indent="-324000" eaLnBrk="1" hangingPunct="1">
              <a:lnSpc>
                <a:spcPts val="2200"/>
              </a:lnSpc>
              <a:spcBef>
                <a:spcPct val="0"/>
              </a:spcBef>
              <a:buNone/>
              <a:defRPr/>
            </a:pPr>
            <a:r>
              <a:rPr lang="ja-JP" altLang="en-US" sz="1600" spc="-100" dirty="0" smtClean="0">
                <a:solidFill>
                  <a:srgbClr val="000000"/>
                </a:solidFill>
                <a:latin typeface="Meiryo UI" pitchFamily="50" charset="-128"/>
                <a:ea typeface="Meiryo UI"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病院</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、店舗、ホテル・旅館等</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不特定多数の</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者</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が利用する建築物</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学校、老人ホーム等の</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避難</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に配慮を要する者が利用する</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建築物の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うち</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一定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規模</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以上の大規模建築物</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2"/>
          <p:cNvSpPr txBox="1">
            <a:spLocks noChangeArrowheads="1"/>
          </p:cNvSpPr>
          <p:nvPr/>
        </p:nvSpPr>
        <p:spPr bwMode="auto">
          <a:xfrm>
            <a:off x="371475" y="2571908"/>
            <a:ext cx="8462529" cy="9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pitchFamily="50" charset="-128"/>
              </a:defRPr>
            </a:lvl1pPr>
            <a:lvl2pPr marL="741363" indent="-284163" eaLnBrk="0" hangingPunct="0">
              <a:spcBef>
                <a:spcPct val="20000"/>
              </a:spcBef>
              <a:buChar char="–"/>
              <a:defRPr kumimoji="1" sz="2800">
                <a:solidFill>
                  <a:schemeClr val="tx1"/>
                </a:solidFill>
                <a:latin typeface="Arial" charset="0"/>
                <a:ea typeface="ＭＳ Ｐゴシック" pitchFamily="50" charset="-128"/>
              </a:defRPr>
            </a:lvl2pPr>
            <a:lvl3pPr marL="1141413" indent="-227013" eaLnBrk="0" hangingPunct="0">
              <a:spcBef>
                <a:spcPct val="20000"/>
              </a:spcBef>
              <a:buChar char="•"/>
              <a:defRPr kumimoji="1" sz="2400">
                <a:solidFill>
                  <a:schemeClr val="tx1"/>
                </a:solidFill>
                <a:latin typeface="Arial" charset="0"/>
                <a:ea typeface="ＭＳ Ｐゴシック" pitchFamily="50" charset="-128"/>
              </a:defRPr>
            </a:lvl3pPr>
            <a:lvl4pPr marL="1598613" indent="-227013" eaLnBrk="0" hangingPunct="0">
              <a:spcBef>
                <a:spcPct val="20000"/>
              </a:spcBef>
              <a:buChar char="–"/>
              <a:defRPr kumimoji="1" sz="2000">
                <a:solidFill>
                  <a:schemeClr val="tx1"/>
                </a:solidFill>
                <a:latin typeface="Arial" charset="0"/>
                <a:ea typeface="ＭＳ Ｐゴシック" pitchFamily="50" charset="-128"/>
              </a:defRPr>
            </a:lvl4pPr>
            <a:lvl5pPr marL="2055813" indent="-227013" eaLnBrk="0" hangingPunct="0">
              <a:spcBef>
                <a:spcPct val="20000"/>
              </a:spcBef>
              <a:buChar char="»"/>
              <a:defRPr kumimoji="1" sz="2000">
                <a:solidFill>
                  <a:schemeClr val="tx1"/>
                </a:solidFill>
                <a:latin typeface="Arial" charset="0"/>
                <a:ea typeface="ＭＳ Ｐゴシック" pitchFamily="50"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324000" lvl="0" indent="-324000" eaLnBrk="1" hangingPunct="1">
              <a:lnSpc>
                <a:spcPts val="2200"/>
              </a:lnSpc>
              <a:spcBef>
                <a:spcPct val="0"/>
              </a:spcBef>
              <a:buNone/>
              <a:defRPr/>
            </a:pPr>
            <a:r>
              <a:rPr lang="ja-JP" altLang="en-US" sz="1600" spc="-100" dirty="0" smtClean="0">
                <a:solidFill>
                  <a:srgbClr val="000000"/>
                </a:solidFill>
                <a:latin typeface="Meiryo UI" pitchFamily="50" charset="-128"/>
                <a:ea typeface="Meiryo UI"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大規模建築物</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地震で被害が生じた場合に利用者等へ与える影響が大きいことなどから、耐震改修促進法に</a:t>
            </a:r>
            <a:r>
              <a:rPr lang="ja-JP"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基づき</a:t>
            </a:r>
            <a:r>
              <a:rPr lang="ja-JP"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、建物所有者は耐震診断を実施し所管行政庁にその結果を報告することが義務付けられ、所管行政庁は</a:t>
            </a:r>
            <a:r>
              <a:rPr lang="ja-JP"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結果</a:t>
            </a:r>
            <a:r>
              <a:rPr lang="ja-JP"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を取りまとめて公表する。</a:t>
            </a:r>
          </a:p>
          <a:p>
            <a:pPr marL="324000" indent="-324000" eaLnBrk="1" hangingPunct="1">
              <a:lnSpc>
                <a:spcPts val="2200"/>
              </a:lnSpc>
              <a:spcBef>
                <a:spcPct val="0"/>
              </a:spcBef>
              <a:buNone/>
              <a:defRPr/>
            </a:pP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Text Box 1233"/>
          <p:cNvSpPr txBox="1">
            <a:spLocks noChangeArrowheads="1"/>
          </p:cNvSpPr>
          <p:nvPr/>
        </p:nvSpPr>
        <p:spPr bwMode="auto">
          <a:xfrm>
            <a:off x="162878" y="4439675"/>
            <a:ext cx="4445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lIns="84579" tIns="42289" rIns="0"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a:t>
            </a:r>
            <a:r>
              <a:rPr kumimoji="0" lang="en-US" altLang="ja-JP" kern="0" dirty="0" smtClean="0">
                <a:solidFill>
                  <a:sysClr val="window" lastClr="FFFFFF"/>
                </a:solidFill>
                <a:latin typeface="HGP創英角ｺﾞｼｯｸUB" pitchFamily="50" charset="-128"/>
                <a:ea typeface="HGP創英角ｺﾞｼｯｸUB" pitchFamily="50" charset="-128"/>
              </a:rPr>
              <a:t>4</a:t>
            </a:r>
            <a:r>
              <a:rPr kumimoji="0" lang="ja-JP" altLang="en-US" kern="0" dirty="0" smtClean="0">
                <a:solidFill>
                  <a:sysClr val="window" lastClr="FFFFFF"/>
                </a:solidFill>
                <a:latin typeface="HGP創英角ｺﾞｼｯｸUB" pitchFamily="50" charset="-128"/>
                <a:ea typeface="HGP創英角ｺﾞｼｯｸUB" pitchFamily="50" charset="-128"/>
              </a:rPr>
              <a:t>） </a:t>
            </a:r>
            <a:r>
              <a:rPr kumimoji="0" lang="ja-JP" altLang="en-US" kern="0" spc="-100" dirty="0" smtClean="0">
                <a:solidFill>
                  <a:sysClr val="window" lastClr="FFFFFF"/>
                </a:solidFill>
                <a:latin typeface="HGP創英角ｺﾞｼｯｸUB" pitchFamily="50" charset="-128"/>
                <a:ea typeface="HGP創英角ｺﾞｼｯｸUB" pitchFamily="50" charset="-128"/>
              </a:rPr>
              <a:t>診断</a:t>
            </a:r>
            <a:r>
              <a:rPr kumimoji="0" lang="ja-JP" altLang="en-US" kern="0" spc="-100" dirty="0">
                <a:solidFill>
                  <a:sysClr val="window" lastClr="FFFFFF"/>
                </a:solidFill>
                <a:latin typeface="HGP創英角ｺﾞｼｯｸUB" pitchFamily="50" charset="-128"/>
                <a:ea typeface="HGP創英角ｺﾞｼｯｸUB" pitchFamily="50" charset="-128"/>
              </a:rPr>
              <a:t>結果</a:t>
            </a:r>
            <a:r>
              <a:rPr kumimoji="0" lang="ja-JP" altLang="en-US" kern="0" spc="-100" dirty="0" smtClean="0">
                <a:solidFill>
                  <a:sysClr val="window" lastClr="FFFFFF"/>
                </a:solidFill>
                <a:latin typeface="HGP創英角ｺﾞｼｯｸUB" pitchFamily="50" charset="-128"/>
                <a:ea typeface="HGP創英角ｺﾞｼｯｸUB" pitchFamily="50" charset="-128"/>
              </a:rPr>
              <a:t>の公表</a:t>
            </a:r>
            <a:endParaRPr kumimoji="0" lang="en-US" altLang="ja-JP" kern="0" spc="-100" dirty="0">
              <a:solidFill>
                <a:sysClr val="window" lastClr="FFFFFF"/>
              </a:solidFill>
              <a:latin typeface="HGP創英角ｺﾞｼｯｸUB" pitchFamily="50" charset="-128"/>
              <a:ea typeface="HGP創英角ｺﾞｼｯｸUB" pitchFamily="50" charset="-128"/>
            </a:endParaRPr>
          </a:p>
        </p:txBody>
      </p:sp>
      <p:sp>
        <p:nvSpPr>
          <p:cNvPr id="17" name="テキスト ボックス 2"/>
          <p:cNvSpPr txBox="1">
            <a:spLocks noChangeArrowheads="1"/>
          </p:cNvSpPr>
          <p:nvPr/>
        </p:nvSpPr>
        <p:spPr bwMode="auto">
          <a:xfrm>
            <a:off x="371475" y="4789341"/>
            <a:ext cx="8184284"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pitchFamily="50" charset="-128"/>
              </a:defRPr>
            </a:lvl1pPr>
            <a:lvl2pPr marL="741363" indent="-284163" eaLnBrk="0" hangingPunct="0">
              <a:spcBef>
                <a:spcPct val="20000"/>
              </a:spcBef>
              <a:buChar char="–"/>
              <a:defRPr kumimoji="1" sz="2800">
                <a:solidFill>
                  <a:schemeClr val="tx1"/>
                </a:solidFill>
                <a:latin typeface="Arial" charset="0"/>
                <a:ea typeface="ＭＳ Ｐゴシック" pitchFamily="50" charset="-128"/>
              </a:defRPr>
            </a:lvl2pPr>
            <a:lvl3pPr marL="1141413" indent="-227013" eaLnBrk="0" hangingPunct="0">
              <a:spcBef>
                <a:spcPct val="20000"/>
              </a:spcBef>
              <a:buChar char="•"/>
              <a:defRPr kumimoji="1" sz="2400">
                <a:solidFill>
                  <a:schemeClr val="tx1"/>
                </a:solidFill>
                <a:latin typeface="Arial" charset="0"/>
                <a:ea typeface="ＭＳ Ｐゴシック" pitchFamily="50" charset="-128"/>
              </a:defRPr>
            </a:lvl3pPr>
            <a:lvl4pPr marL="1598613" indent="-227013" eaLnBrk="0" hangingPunct="0">
              <a:spcBef>
                <a:spcPct val="20000"/>
              </a:spcBef>
              <a:buChar char="–"/>
              <a:defRPr kumimoji="1" sz="2000">
                <a:solidFill>
                  <a:schemeClr val="tx1"/>
                </a:solidFill>
                <a:latin typeface="Arial" charset="0"/>
                <a:ea typeface="ＭＳ Ｐゴシック" pitchFamily="50" charset="-128"/>
              </a:defRPr>
            </a:lvl4pPr>
            <a:lvl5pPr marL="2055813" indent="-227013" eaLnBrk="0" hangingPunct="0">
              <a:spcBef>
                <a:spcPct val="20000"/>
              </a:spcBef>
              <a:buChar char="»"/>
              <a:defRPr kumimoji="1" sz="2000">
                <a:solidFill>
                  <a:schemeClr val="tx1"/>
                </a:solidFill>
                <a:latin typeface="Arial" charset="0"/>
                <a:ea typeface="ＭＳ Ｐゴシック" pitchFamily="50"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None/>
              <a:defRPr/>
            </a:pPr>
            <a:r>
              <a:rPr lang="ja-JP" altLang="en-US" sz="1600" spc="-100" dirty="0">
                <a:solidFill>
                  <a:srgbClr val="000000"/>
                </a:solidFill>
                <a:latin typeface="Meiryo UI" pitchFamily="50" charset="-128"/>
                <a:ea typeface="Meiryo UI" pitchFamily="50" charset="-128"/>
              </a:rPr>
              <a:t>〇　</a:t>
            </a:r>
            <a:r>
              <a:rPr lang="ja-JP" altLang="en-US" sz="1600" spc="-100" dirty="0" smtClean="0">
                <a:solidFill>
                  <a:srgbClr val="000000"/>
                </a:solidFill>
                <a:latin typeface="Meiryo UI" pitchFamily="50" charset="-128"/>
                <a:ea typeface="Meiryo UI" pitchFamily="50" charset="-128"/>
                <a:cs typeface="Meiryo UI" panose="020B0604030504040204" pitchFamily="50" charset="-128"/>
              </a:rPr>
              <a:t>平成２９年３月</a:t>
            </a:r>
            <a:r>
              <a:rPr lang="ja-JP" altLang="en-US" sz="1600" spc="-100" dirty="0">
                <a:solidFill>
                  <a:srgbClr val="000000"/>
                </a:solidFill>
                <a:latin typeface="Meiryo UI" pitchFamily="50" charset="-128"/>
                <a:ea typeface="Meiryo UI" pitchFamily="50" charset="-128"/>
                <a:cs typeface="Meiryo UI" panose="020B0604030504040204" pitchFamily="50" charset="-128"/>
              </a:rPr>
              <a:t>２９</a:t>
            </a:r>
            <a:r>
              <a:rPr lang="ja-JP" altLang="en-US" sz="1600" spc="-100" dirty="0" smtClean="0">
                <a:solidFill>
                  <a:srgbClr val="000000"/>
                </a:solidFill>
                <a:latin typeface="Meiryo UI" pitchFamily="50" charset="-128"/>
                <a:ea typeface="Meiryo UI" pitchFamily="50" charset="-128"/>
                <a:cs typeface="Meiryo UI" panose="020B0604030504040204" pitchFamily="50" charset="-128"/>
              </a:rPr>
              <a:t>日</a:t>
            </a:r>
            <a:r>
              <a:rPr lang="ja-JP" altLang="en-US" sz="1600" spc="-100" dirty="0">
                <a:solidFill>
                  <a:srgbClr val="000000"/>
                </a:solidFill>
                <a:latin typeface="Meiryo UI" pitchFamily="50" charset="-128"/>
                <a:ea typeface="Meiryo UI" pitchFamily="50" charset="-128"/>
                <a:cs typeface="Meiryo UI" panose="020B0604030504040204" pitchFamily="50" charset="-128"/>
              </a:rPr>
              <a:t>（法附則３条）</a:t>
            </a:r>
            <a:endParaRPr lang="en-US" altLang="ja-JP" sz="1600" spc="-100" dirty="0">
              <a:solidFill>
                <a:srgbClr val="000000"/>
              </a:solidFill>
              <a:latin typeface="Meiryo UI" pitchFamily="50" charset="-128"/>
              <a:ea typeface="Meiryo UI" pitchFamily="50" charset="-128"/>
              <a:cs typeface="Meiryo UI" panose="020B0604030504040204" pitchFamily="50" charset="-128"/>
            </a:endParaRPr>
          </a:p>
          <a:p>
            <a:pPr eaLnBrk="1" hangingPunct="1">
              <a:spcBef>
                <a:spcPct val="0"/>
              </a:spcBef>
              <a:buNone/>
              <a:defRPr/>
            </a:pP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0801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1" y="0"/>
            <a:ext cx="8300853" cy="404813"/>
          </a:xfrm>
        </p:spPr>
        <p:txBody>
          <a:bodyPr/>
          <a:lstStyle/>
          <a:p>
            <a:r>
              <a:rPr lang="ja-JP" altLang="en-US" dirty="0" smtClean="0"/>
              <a:t>１－３．</a:t>
            </a:r>
            <a:r>
              <a:rPr lang="ja-JP" altLang="en-US" sz="2000" dirty="0" smtClean="0"/>
              <a:t>多数の者が利用する建築物とそのうち大規模建築物の用途と規模</a:t>
            </a:r>
            <a:endParaRPr lang="ja-JP" altLang="en-US" dirty="0" smtClean="0"/>
          </a:p>
        </p:txBody>
      </p:sp>
      <p:graphicFrame>
        <p:nvGraphicFramePr>
          <p:cNvPr id="2" name="表 1"/>
          <p:cNvGraphicFramePr>
            <a:graphicFrameLocks noGrp="1"/>
          </p:cNvGraphicFramePr>
          <p:nvPr>
            <p:extLst>
              <p:ext uri="{D42A27DB-BD31-4B8C-83A1-F6EECF244321}">
                <p14:modId xmlns:p14="http://schemas.microsoft.com/office/powerpoint/2010/main" val="297140413"/>
              </p:ext>
            </p:extLst>
          </p:nvPr>
        </p:nvGraphicFramePr>
        <p:xfrm>
          <a:off x="48640" y="612843"/>
          <a:ext cx="9028112" cy="6138153"/>
        </p:xfrm>
        <a:graphic>
          <a:graphicData uri="http://schemas.openxmlformats.org/drawingml/2006/table">
            <a:tbl>
              <a:tblPr>
                <a:tableStyleId>{5C22544A-7EE6-4342-B048-85BDC9FD1C3A}</a:tableStyleId>
              </a:tblPr>
              <a:tblGrid>
                <a:gridCol w="5472112"/>
                <a:gridCol w="1714500"/>
                <a:gridCol w="1841500"/>
              </a:tblGrid>
              <a:tr h="505887">
                <a:tc>
                  <a:txBody>
                    <a:bodyPr/>
                    <a:lstStyle/>
                    <a:p>
                      <a:pPr algn="ctr">
                        <a:lnSpc>
                          <a:spcPts val="1400"/>
                        </a:lnSpc>
                        <a:spcAft>
                          <a:spcPts val="0"/>
                        </a:spcAft>
                      </a:pPr>
                      <a:r>
                        <a:rPr lang="ja-JP" altLang="en-US" sz="1800" b="1" kern="100" spc="-90" baseline="0" dirty="0" smtClean="0">
                          <a:solidFill>
                            <a:schemeClr val="bg1"/>
                          </a:solidFill>
                          <a:effectLst/>
                          <a:latin typeface="Meiryo UI" panose="020B0604030504040204" pitchFamily="50" charset="-128"/>
                          <a:ea typeface="Meiryo UI" panose="020B0604030504040204" pitchFamily="50" charset="-128"/>
                          <a:cs typeface="Times New Roman"/>
                        </a:rPr>
                        <a:t>用 途</a:t>
                      </a:r>
                      <a:endParaRPr lang="ja-JP" sz="1800" b="1" kern="100" spc="-90" baseline="0" dirty="0">
                        <a:solidFill>
                          <a:schemeClr val="bg1"/>
                        </a:solidFill>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T w="19050" cap="flat" cmpd="sng" algn="ctr">
                      <a:solidFill>
                        <a:srgbClr val="1F497D"/>
                      </a:solidFill>
                      <a:prstDash val="solid"/>
                      <a:round/>
                      <a:headEnd type="none" w="med" len="med"/>
                      <a:tailEnd type="none" w="med" len="med"/>
                    </a:lnT>
                    <a:solidFill>
                      <a:srgbClr val="1F497D"/>
                    </a:solidFill>
                  </a:tcPr>
                </a:tc>
                <a:tc>
                  <a:txBody>
                    <a:bodyPr/>
                    <a:lstStyle/>
                    <a:p>
                      <a:pPr marL="0" marR="0" indent="0" algn="ctr" defTabSz="914278" rtl="0" eaLnBrk="1" fontAlgn="auto" latinLnBrk="0" hangingPunct="1">
                        <a:lnSpc>
                          <a:spcPts val="1400"/>
                        </a:lnSpc>
                        <a:spcBef>
                          <a:spcPts val="0"/>
                        </a:spcBef>
                        <a:spcAft>
                          <a:spcPts val="0"/>
                        </a:spcAft>
                        <a:buClrTx/>
                        <a:buSzTx/>
                        <a:buFontTx/>
                        <a:buNone/>
                        <a:tabLst/>
                        <a:defRPr/>
                      </a:pPr>
                      <a:r>
                        <a:rPr lang="ja-JP" altLang="en-US" sz="1400" b="1" kern="100" spc="-90" baseline="0" dirty="0" smtClean="0">
                          <a:solidFill>
                            <a:schemeClr val="bg1"/>
                          </a:solidFill>
                          <a:effectLst/>
                          <a:latin typeface="Meiryo UI" panose="020B0604030504040204" pitchFamily="50" charset="-128"/>
                          <a:ea typeface="Meiryo UI" panose="020B0604030504040204" pitchFamily="50" charset="-128"/>
                        </a:rPr>
                        <a:t>多数の者が利用する</a:t>
                      </a:r>
                      <a:endParaRPr lang="en-US" altLang="ja-JP" sz="1400" b="1" kern="100" spc="-90" baseline="0" dirty="0" smtClean="0">
                        <a:solidFill>
                          <a:schemeClr val="bg1"/>
                        </a:solidFill>
                        <a:effectLst/>
                        <a:latin typeface="Meiryo UI" panose="020B0604030504040204" pitchFamily="50" charset="-128"/>
                        <a:ea typeface="Meiryo UI" panose="020B0604030504040204" pitchFamily="50" charset="-128"/>
                      </a:endParaRPr>
                    </a:p>
                    <a:p>
                      <a:pPr marL="0" marR="0" indent="0" algn="ctr" defTabSz="914278" rtl="0" eaLnBrk="1" fontAlgn="auto" latinLnBrk="0" hangingPunct="1">
                        <a:lnSpc>
                          <a:spcPts val="1400"/>
                        </a:lnSpc>
                        <a:spcBef>
                          <a:spcPts val="0"/>
                        </a:spcBef>
                        <a:spcAft>
                          <a:spcPts val="0"/>
                        </a:spcAft>
                        <a:buClrTx/>
                        <a:buSzTx/>
                        <a:buFontTx/>
                        <a:buNone/>
                        <a:tabLst/>
                        <a:defRPr/>
                      </a:pPr>
                      <a:r>
                        <a:rPr lang="ja-JP" altLang="ja-JP" sz="1050" b="1" kern="100" spc="-90" baseline="0" dirty="0" smtClean="0">
                          <a:solidFill>
                            <a:schemeClr val="bg1"/>
                          </a:solidFill>
                          <a:effectLst/>
                          <a:latin typeface="Meiryo UI" panose="020B0604030504040204" pitchFamily="50" charset="-128"/>
                          <a:ea typeface="Meiryo UI" panose="020B0604030504040204" pitchFamily="50" charset="-128"/>
                        </a:rPr>
                        <a:t>建築物の規模</a:t>
                      </a:r>
                      <a:endParaRPr lang="ja-JP" sz="1050" b="1" kern="100" spc="-90" baseline="0" dirty="0">
                        <a:solidFill>
                          <a:schemeClr val="bg1"/>
                        </a:solidFill>
                        <a:effectLst/>
                        <a:latin typeface="Meiryo UI" panose="020B0604030504040204" pitchFamily="50" charset="-128"/>
                        <a:ea typeface="Meiryo UI" panose="020B0604030504040204" pitchFamily="50" charset="-128"/>
                        <a:cs typeface="Times New Roman"/>
                      </a:endParaRPr>
                    </a:p>
                  </a:txBody>
                  <a:tcPr marL="50723" marR="50723" marT="7844" marB="0" anchor="ctr">
                    <a:lnR w="38100" cap="flat" cmpd="sng" algn="ctr">
                      <a:solidFill>
                        <a:schemeClr val="tx1"/>
                      </a:solidFill>
                      <a:prstDash val="solid"/>
                      <a:round/>
                      <a:headEnd type="none" w="med" len="med"/>
                      <a:tailEnd type="none" w="med" len="med"/>
                    </a:lnR>
                    <a:lnT w="19050" cap="flat" cmpd="sng" algn="ctr">
                      <a:solidFill>
                        <a:srgbClr val="1F497D"/>
                      </a:solidFill>
                      <a:prstDash val="solid"/>
                      <a:round/>
                      <a:headEnd type="none" w="med" len="med"/>
                      <a:tailEnd type="none" w="med" len="med"/>
                    </a:lnT>
                    <a:solidFill>
                      <a:srgbClr val="1F497D"/>
                    </a:solidFill>
                  </a:tcPr>
                </a:tc>
                <a:tc>
                  <a:txBody>
                    <a:bodyPr/>
                    <a:lstStyle/>
                    <a:p>
                      <a:pPr algn="ctr">
                        <a:lnSpc>
                          <a:spcPts val="1400"/>
                        </a:lnSpc>
                        <a:spcAft>
                          <a:spcPts val="0"/>
                        </a:spcAft>
                      </a:pPr>
                      <a:r>
                        <a:rPr lang="ja-JP" altLang="en-US" sz="1400" b="1" kern="100" spc="-90" baseline="0" dirty="0" smtClean="0">
                          <a:solidFill>
                            <a:schemeClr val="bg1"/>
                          </a:solidFill>
                          <a:effectLst/>
                          <a:latin typeface="Meiryo UI" panose="020B0604030504040204" pitchFamily="50" charset="-128"/>
                          <a:ea typeface="Meiryo UI" panose="020B0604030504040204" pitchFamily="50" charset="-128"/>
                        </a:rPr>
                        <a:t>大規模</a:t>
                      </a:r>
                      <a:r>
                        <a:rPr lang="ja-JP" sz="1400" b="1" kern="100" spc="-90" baseline="0" dirty="0" smtClean="0">
                          <a:solidFill>
                            <a:schemeClr val="bg1"/>
                          </a:solidFill>
                          <a:effectLst/>
                          <a:latin typeface="Meiryo UI" panose="020B0604030504040204" pitchFamily="50" charset="-128"/>
                          <a:ea typeface="Meiryo UI" panose="020B0604030504040204" pitchFamily="50" charset="-128"/>
                        </a:rPr>
                        <a:t>建築物</a:t>
                      </a:r>
                      <a:r>
                        <a:rPr lang="ja-JP" sz="1400" b="1" kern="100" spc="-90" baseline="0" dirty="0">
                          <a:solidFill>
                            <a:schemeClr val="bg1"/>
                          </a:solidFill>
                          <a:effectLst/>
                          <a:latin typeface="Meiryo UI" panose="020B0604030504040204" pitchFamily="50" charset="-128"/>
                          <a:ea typeface="Meiryo UI" panose="020B0604030504040204" pitchFamily="50" charset="-128"/>
                        </a:rPr>
                        <a:t>の</a:t>
                      </a:r>
                      <a:r>
                        <a:rPr lang="ja-JP" sz="1400" b="1" kern="100" spc="-90" baseline="0" dirty="0" smtClean="0">
                          <a:solidFill>
                            <a:schemeClr val="bg1"/>
                          </a:solidFill>
                          <a:effectLst/>
                          <a:latin typeface="Meiryo UI" panose="020B0604030504040204" pitchFamily="50" charset="-128"/>
                          <a:ea typeface="Meiryo UI" panose="020B0604030504040204" pitchFamily="50" charset="-128"/>
                        </a:rPr>
                        <a:t>規模</a:t>
                      </a:r>
                      <a:endParaRPr lang="en-US" altLang="ja-JP" sz="1400" b="1" kern="100" spc="-90" baseline="0" dirty="0" smtClean="0">
                        <a:solidFill>
                          <a:schemeClr val="bg1"/>
                        </a:solidFill>
                        <a:effectLst/>
                        <a:latin typeface="Meiryo UI" panose="020B0604030504040204" pitchFamily="50" charset="-128"/>
                        <a:ea typeface="Meiryo UI" panose="020B0604030504040204" pitchFamily="50" charset="-128"/>
                      </a:endParaRPr>
                    </a:p>
                    <a:p>
                      <a:pPr algn="ctr">
                        <a:lnSpc>
                          <a:spcPts val="1400"/>
                        </a:lnSpc>
                        <a:spcAft>
                          <a:spcPts val="0"/>
                        </a:spcAft>
                      </a:pPr>
                      <a:r>
                        <a:rPr lang="en-US" altLang="ja-JP" sz="1050" b="1" kern="100" spc="-90" baseline="0" dirty="0" smtClean="0">
                          <a:solidFill>
                            <a:schemeClr val="bg1"/>
                          </a:solidFill>
                          <a:effectLst/>
                          <a:latin typeface="Meiryo UI" panose="020B0604030504040204" pitchFamily="50" charset="-128"/>
                          <a:ea typeface="Meiryo UI" panose="020B0604030504040204" pitchFamily="50" charset="-128"/>
                          <a:cs typeface="Times New Roman"/>
                        </a:rPr>
                        <a:t>(</a:t>
                      </a:r>
                      <a:r>
                        <a:rPr lang="ja-JP" altLang="en-US" sz="1050" b="1" kern="100" spc="-90" baseline="0" dirty="0" smtClean="0">
                          <a:solidFill>
                            <a:schemeClr val="bg1"/>
                          </a:solidFill>
                          <a:effectLst/>
                          <a:latin typeface="Meiryo UI" panose="020B0604030504040204" pitchFamily="50" charset="-128"/>
                          <a:ea typeface="Meiryo UI" panose="020B0604030504040204" pitchFamily="50" charset="-128"/>
                          <a:cs typeface="Times New Roman"/>
                        </a:rPr>
                        <a:t>耐震診断義務付け建築物</a:t>
                      </a:r>
                      <a:r>
                        <a:rPr lang="en-US" altLang="ja-JP" sz="1050" b="1" kern="100" spc="-90" baseline="0" dirty="0" smtClean="0">
                          <a:solidFill>
                            <a:schemeClr val="bg1"/>
                          </a:solidFill>
                          <a:effectLst/>
                          <a:latin typeface="Meiryo UI" panose="020B0604030504040204" pitchFamily="50" charset="-128"/>
                          <a:ea typeface="Meiryo UI" panose="020B0604030504040204" pitchFamily="50" charset="-128"/>
                          <a:cs typeface="Times New Roman"/>
                        </a:rPr>
                        <a:t>)</a:t>
                      </a:r>
                      <a:endParaRPr lang="ja-JP" sz="1050" b="1" kern="100" spc="-90" baseline="0" dirty="0">
                        <a:solidFill>
                          <a:schemeClr val="bg1"/>
                        </a:solidFill>
                        <a:effectLst/>
                        <a:latin typeface="Meiryo UI" panose="020B0604030504040204" pitchFamily="50" charset="-128"/>
                        <a:ea typeface="Meiryo UI" panose="020B0604030504040204" pitchFamily="50" charset="-128"/>
                        <a:cs typeface="Times New Roman"/>
                      </a:endParaRPr>
                    </a:p>
                  </a:txBody>
                  <a:tcPr marL="50723" marR="50723" marT="784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rgbClr val="1F497D"/>
                    </a:solidFill>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小学校、中学校、中等教育学校の前期課程若しくは特別支援学校</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B w="12700" cap="flat" cmpd="sng" algn="ctr">
                      <a:solidFill>
                        <a:srgbClr val="1F497D"/>
                      </a:solidFill>
                      <a:prstDash val="solid"/>
                      <a:round/>
                      <a:headEnd type="none" w="med" len="med"/>
                      <a:tailEnd type="none" w="med" len="med"/>
                    </a:lnB>
                  </a:tcPr>
                </a:tc>
                <a:tc>
                  <a:txBody>
                    <a:bodyPr/>
                    <a:lstStyle/>
                    <a:p>
                      <a:pPr algn="ctr">
                        <a:lnSpc>
                          <a:spcPts val="1200"/>
                        </a:lnSpc>
                        <a:spcAft>
                          <a:spcPts val="0"/>
                        </a:spcAft>
                      </a:pPr>
                      <a:r>
                        <a:rPr lang="ja-JP" sz="1050" kern="100" spc="-90" baseline="0" dirty="0">
                          <a:effectLst/>
                          <a:latin typeface="Meiryo UI" panose="020B0604030504040204" pitchFamily="50" charset="-128"/>
                          <a:ea typeface="Meiryo UI" panose="020B0604030504040204" pitchFamily="50" charset="-128"/>
                        </a:rPr>
                        <a:t>階数２以上</a:t>
                      </a:r>
                      <a:r>
                        <a:rPr lang="ja-JP" sz="1050" kern="100" spc="-90" baseline="0" dirty="0" smtClean="0">
                          <a:effectLst/>
                          <a:latin typeface="Meiryo UI" panose="020B0604030504040204" pitchFamily="50" charset="-128"/>
                          <a:ea typeface="Meiryo UI" panose="020B0604030504040204" pitchFamily="50" charset="-128"/>
                        </a:rPr>
                        <a:t>かつ</a:t>
                      </a:r>
                      <a:r>
                        <a:rPr lang="en-US" altLang="ja-JP" sz="1050" kern="100" spc="-90" baseline="0" dirty="0">
                          <a:effectLst/>
                          <a:latin typeface="Meiryo UI" panose="020B0604030504040204" pitchFamily="50" charset="-128"/>
                          <a:ea typeface="Meiryo UI" panose="020B0604030504040204" pitchFamily="50" charset="-128"/>
                        </a:rPr>
                        <a:t>1</a:t>
                      </a:r>
                      <a:r>
                        <a:rPr lang="en-US" sz="1050" kern="100" spc="-90" baseline="0" dirty="0" smtClean="0">
                          <a:effectLst/>
                          <a:latin typeface="Meiryo UI" panose="020B0604030504040204" pitchFamily="50" charset="-128"/>
                          <a:ea typeface="Meiryo UI" panose="020B0604030504040204" pitchFamily="50" charset="-128"/>
                        </a:rPr>
                        <a:t>,000</a:t>
                      </a:r>
                      <a:r>
                        <a:rPr lang="ja-JP" sz="1050" kern="100" spc="-90" baseline="0" dirty="0">
                          <a:effectLst/>
                          <a:latin typeface="Meiryo UI" panose="020B0604030504040204" pitchFamily="50" charset="-128"/>
                          <a:ea typeface="Meiryo UI" panose="020B0604030504040204" pitchFamily="50" charset="-128"/>
                        </a:rPr>
                        <a:t>㎡以上</a:t>
                      </a:r>
                      <a:endParaRPr lang="ja-JP" sz="1050" kern="100" spc="-9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2700" cap="flat" cmpd="sng" algn="ctr">
                      <a:solidFill>
                        <a:srgbClr val="1F497D"/>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rgbClr val="1F497D"/>
                      </a:solidFill>
                      <a:prstDash val="solid"/>
                      <a:round/>
                      <a:headEnd type="none" w="med" len="med"/>
                      <a:tailEnd type="none" w="med" len="med"/>
                    </a:lnB>
                  </a:tcPr>
                </a:tc>
                <a:tc>
                  <a:txBody>
                    <a:bodyPr/>
                    <a:lstStyle/>
                    <a:p>
                      <a:pPr algn="ctr">
                        <a:lnSpc>
                          <a:spcPts val="1200"/>
                        </a:lnSpc>
                        <a:spcAft>
                          <a:spcPts val="0"/>
                        </a:spcAft>
                      </a:pPr>
                      <a:r>
                        <a:rPr lang="ja-JP" sz="1050" kern="100" spc="-90" baseline="0" dirty="0">
                          <a:effectLst/>
                          <a:latin typeface="Meiryo UI" panose="020B0604030504040204" pitchFamily="50" charset="-128"/>
                          <a:ea typeface="Meiryo UI" panose="020B0604030504040204" pitchFamily="50" charset="-128"/>
                        </a:rPr>
                        <a:t>階数２以上かつ</a:t>
                      </a:r>
                      <a:r>
                        <a:rPr lang="en-US" sz="1050" kern="100" spc="-90" baseline="0" dirty="0">
                          <a:effectLst/>
                          <a:latin typeface="Meiryo UI" panose="020B0604030504040204" pitchFamily="50" charset="-128"/>
                          <a:ea typeface="Meiryo UI" panose="020B0604030504040204" pitchFamily="50" charset="-128"/>
                        </a:rPr>
                        <a:t>3,000</a:t>
                      </a:r>
                      <a:r>
                        <a:rPr lang="ja-JP" sz="1050" kern="100" spc="-90" baseline="0" dirty="0">
                          <a:effectLst/>
                          <a:latin typeface="Meiryo UI" panose="020B0604030504040204" pitchFamily="50" charset="-128"/>
                          <a:ea typeface="Meiryo UI" panose="020B0604030504040204" pitchFamily="50" charset="-128"/>
                        </a:rPr>
                        <a:t>㎡以上</a:t>
                      </a:r>
                      <a:endParaRPr lang="ja-JP" sz="1050" kern="100" spc="-9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rgbClr val="1F497D"/>
                      </a:solidFill>
                      <a:prstDash val="solid"/>
                      <a:round/>
                      <a:headEnd type="none" w="med" len="med"/>
                      <a:tailEnd type="none" w="med" len="med"/>
                    </a:lnB>
                    <a:solidFill>
                      <a:srgbClr val="FFCCCC"/>
                    </a:solidFill>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体育館（一般公共の用に供されるもの）</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lnSpc>
                          <a:spcPts val="1200"/>
                        </a:lnSpc>
                        <a:spcAft>
                          <a:spcPts val="0"/>
                        </a:spcAft>
                      </a:pPr>
                      <a:r>
                        <a:rPr lang="ja-JP" sz="1050" kern="100" spc="-90" baseline="0" dirty="0">
                          <a:effectLst/>
                          <a:latin typeface="Meiryo UI" panose="020B0604030504040204" pitchFamily="50" charset="-128"/>
                          <a:ea typeface="Meiryo UI" panose="020B0604030504040204" pitchFamily="50" charset="-128"/>
                        </a:rPr>
                        <a:t>階数１以上</a:t>
                      </a:r>
                      <a:r>
                        <a:rPr lang="ja-JP" sz="1050" kern="100" spc="-90" baseline="0" dirty="0" smtClean="0">
                          <a:effectLst/>
                          <a:latin typeface="Meiryo UI" panose="020B0604030504040204" pitchFamily="50" charset="-128"/>
                          <a:ea typeface="Meiryo UI" panose="020B0604030504040204" pitchFamily="50" charset="-128"/>
                        </a:rPr>
                        <a:t>かつ</a:t>
                      </a:r>
                      <a:r>
                        <a:rPr lang="en-US" altLang="ja-JP" sz="1050" kern="100" spc="-90" baseline="0" dirty="0">
                          <a:effectLst/>
                          <a:latin typeface="Meiryo UI" panose="020B0604030504040204" pitchFamily="50" charset="-128"/>
                          <a:ea typeface="Meiryo UI" panose="020B0604030504040204" pitchFamily="50" charset="-128"/>
                        </a:rPr>
                        <a:t>1</a:t>
                      </a:r>
                      <a:r>
                        <a:rPr lang="en-US" sz="1050" kern="100" spc="-90" baseline="0" dirty="0" smtClean="0">
                          <a:effectLst/>
                          <a:latin typeface="Meiryo UI" panose="020B0604030504040204" pitchFamily="50" charset="-128"/>
                          <a:ea typeface="Meiryo UI" panose="020B0604030504040204" pitchFamily="50" charset="-128"/>
                        </a:rPr>
                        <a:t>,000</a:t>
                      </a:r>
                      <a:r>
                        <a:rPr lang="ja-JP" sz="1050" kern="100" spc="-90" baseline="0" dirty="0">
                          <a:effectLst/>
                          <a:latin typeface="Meiryo UI" panose="020B0604030504040204" pitchFamily="50" charset="-128"/>
                          <a:ea typeface="Meiryo UI" panose="020B0604030504040204" pitchFamily="50" charset="-128"/>
                        </a:rPr>
                        <a:t>㎡以上</a:t>
                      </a:r>
                      <a:endParaRPr lang="ja-JP" sz="1050" kern="100" spc="-9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2700" cap="flat" cmpd="sng" algn="ctr">
                      <a:solidFill>
                        <a:srgbClr val="1F497D"/>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lnSpc>
                          <a:spcPts val="1200"/>
                        </a:lnSpc>
                        <a:spcAft>
                          <a:spcPts val="0"/>
                        </a:spcAft>
                      </a:pPr>
                      <a:r>
                        <a:rPr lang="ja-JP" sz="1050" kern="100" spc="-90" baseline="0" dirty="0">
                          <a:effectLst/>
                          <a:latin typeface="Meiryo UI" panose="020B0604030504040204" pitchFamily="50" charset="-128"/>
                          <a:ea typeface="Meiryo UI" panose="020B0604030504040204" pitchFamily="50" charset="-128"/>
                        </a:rPr>
                        <a:t>階数１以上かつ</a:t>
                      </a:r>
                      <a:r>
                        <a:rPr lang="en-US" sz="1050" kern="100" spc="-90" baseline="0" dirty="0">
                          <a:effectLst/>
                          <a:latin typeface="Meiryo UI" panose="020B0604030504040204" pitchFamily="50" charset="-128"/>
                          <a:ea typeface="Meiryo UI" panose="020B0604030504040204" pitchFamily="50" charset="-128"/>
                        </a:rPr>
                        <a:t>5,000</a:t>
                      </a:r>
                      <a:r>
                        <a:rPr lang="ja-JP" sz="1050" kern="100" spc="-90" baseline="0" dirty="0">
                          <a:effectLst/>
                          <a:latin typeface="Meiryo UI" panose="020B0604030504040204" pitchFamily="50" charset="-128"/>
                          <a:ea typeface="Meiryo UI" panose="020B0604030504040204" pitchFamily="50" charset="-128"/>
                        </a:rPr>
                        <a:t>㎡以上</a:t>
                      </a:r>
                      <a:endParaRPr lang="ja-JP" sz="1050" kern="100" spc="-9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FFCCCC"/>
                    </a:solidFill>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ボーリング場、スケート場、水泳場その他これらに類する運動施設</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rowSpan="7">
                  <a:txBody>
                    <a:bodyPr/>
                    <a:lstStyle/>
                    <a:p>
                      <a:pPr algn="ctr">
                        <a:lnSpc>
                          <a:spcPts val="1200"/>
                        </a:lnSpc>
                        <a:spcAft>
                          <a:spcPts val="0"/>
                        </a:spcAft>
                      </a:pPr>
                      <a:endParaRPr lang="en-US" altLang="ja-JP" sz="1050" kern="100" spc="-90" baseline="0" dirty="0" smtClean="0">
                        <a:effectLst/>
                        <a:latin typeface="Meiryo UI" panose="020B0604030504040204" pitchFamily="50" charset="-128"/>
                        <a:ea typeface="Meiryo UI" panose="020B0604030504040204" pitchFamily="50" charset="-128"/>
                      </a:endParaRPr>
                    </a:p>
                    <a:p>
                      <a:pPr algn="ctr">
                        <a:lnSpc>
                          <a:spcPts val="1200"/>
                        </a:lnSpc>
                        <a:spcAft>
                          <a:spcPts val="0"/>
                        </a:spcAft>
                      </a:pPr>
                      <a:r>
                        <a:rPr lang="ja-JP" altLang="ja-JP" sz="1050" spc="-90" baseline="0" dirty="0" smtClean="0">
                          <a:effectLst/>
                          <a:latin typeface="Meiryo UI" panose="020B0604030504040204" pitchFamily="50" charset="-128"/>
                          <a:ea typeface="Meiryo UI" panose="020B0604030504040204" pitchFamily="50" charset="-128"/>
                        </a:rPr>
                        <a:t>階数３以上かつ</a:t>
                      </a:r>
                      <a:r>
                        <a:rPr lang="en-US" altLang="ja-JP" sz="1050" spc="-90" baseline="0" dirty="0" smtClean="0">
                          <a:effectLst/>
                          <a:latin typeface="Meiryo UI" panose="020B0604030504040204" pitchFamily="50" charset="-128"/>
                          <a:ea typeface="Meiryo UI" panose="020B0604030504040204" pitchFamily="50" charset="-128"/>
                        </a:rPr>
                        <a:t>1,000</a:t>
                      </a:r>
                      <a:r>
                        <a:rPr lang="ja-JP" altLang="ja-JP" sz="1050" spc="-90" baseline="0" dirty="0" smtClean="0">
                          <a:effectLst/>
                          <a:latin typeface="Meiryo UI" panose="020B0604030504040204" pitchFamily="50" charset="-128"/>
                          <a:ea typeface="Meiryo UI" panose="020B0604030504040204" pitchFamily="50" charset="-128"/>
                        </a:rPr>
                        <a:t>㎡以上 </a:t>
                      </a:r>
                    </a:p>
                    <a:p>
                      <a:pPr algn="ctr">
                        <a:lnSpc>
                          <a:spcPts val="1200"/>
                        </a:lnSpc>
                      </a:pPr>
                      <a:endParaRPr lang="ja-JP" sz="1050" spc="-90" baseline="0" dirty="0">
                        <a:effectLst/>
                        <a:latin typeface="Meiryo UI" panose="020B0604030504040204" pitchFamily="50" charset="-128"/>
                        <a:ea typeface="Meiryo UI" panose="020B0604030504040204" pitchFamily="50" charset="-128"/>
                      </a:endParaRPr>
                    </a:p>
                  </a:txBody>
                  <a:tcPr marL="50723" marR="50723" marT="7844" marB="0" anchor="ctr">
                    <a:lnL w="12700" cap="flat" cmpd="sng" algn="ctr">
                      <a:solidFill>
                        <a:srgbClr val="1F497D"/>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rowSpan="7">
                  <a:txBody>
                    <a:bodyPr/>
                    <a:lstStyle/>
                    <a:p>
                      <a:pPr algn="ctr">
                        <a:lnSpc>
                          <a:spcPts val="1200"/>
                        </a:lnSpc>
                      </a:pPr>
                      <a:r>
                        <a:rPr lang="ja-JP" sz="1050" spc="-90" baseline="0" dirty="0" smtClean="0">
                          <a:effectLst/>
                          <a:latin typeface="Meiryo UI" panose="020B0604030504040204" pitchFamily="50" charset="-128"/>
                          <a:ea typeface="Meiryo UI" panose="020B0604030504040204" pitchFamily="50" charset="-128"/>
                        </a:rPr>
                        <a:t>階数</a:t>
                      </a:r>
                      <a:r>
                        <a:rPr lang="ja-JP" sz="1050" spc="-90" baseline="0" dirty="0">
                          <a:effectLst/>
                          <a:latin typeface="Meiryo UI" panose="020B0604030504040204" pitchFamily="50" charset="-128"/>
                          <a:ea typeface="Meiryo UI" panose="020B0604030504040204" pitchFamily="50" charset="-128"/>
                        </a:rPr>
                        <a:t>３以上かつ</a:t>
                      </a:r>
                      <a:r>
                        <a:rPr lang="en-US" sz="1050" spc="-90" baseline="0" dirty="0">
                          <a:effectLst/>
                          <a:latin typeface="Meiryo UI" panose="020B0604030504040204" pitchFamily="50" charset="-128"/>
                          <a:ea typeface="Meiryo UI" panose="020B0604030504040204" pitchFamily="50" charset="-128"/>
                        </a:rPr>
                        <a:t>5,000</a:t>
                      </a:r>
                      <a:r>
                        <a:rPr lang="ja-JP" sz="1050" spc="-90" baseline="0" dirty="0">
                          <a:effectLst/>
                          <a:latin typeface="Meiryo UI" panose="020B0604030504040204" pitchFamily="50" charset="-128"/>
                          <a:ea typeface="Meiryo UI" panose="020B0604030504040204" pitchFamily="50" charset="-128"/>
                        </a:rPr>
                        <a:t>㎡以上 </a:t>
                      </a:r>
                    </a:p>
                  </a:txBody>
                  <a:tcPr marL="50723" marR="50723" marT="784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FFCCCC"/>
                    </a:solidFill>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病院、診療所</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劇場、観覧場、映画館、演芸場</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集会場、公会堂</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展示場</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百貨店、マーケットその他の物品販売業を営む店舗</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dirty="0"/>
                    </a:p>
                  </a:txBody>
                  <a:tcPr/>
                </a:tc>
                <a:tc vMerge="1">
                  <a:txBody>
                    <a:bodyPr/>
                    <a:lstStyle/>
                    <a:p>
                      <a:endParaRPr kumimoji="1" lang="ja-JP" altLang="en-US"/>
                    </a:p>
                  </a:txBody>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ホテル、旅館</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8025">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老人ホーム、老人短期入所施設、福祉ホームその他これらに類するもの</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rowSpan="2">
                  <a:txBody>
                    <a:bodyPr/>
                    <a:lstStyle/>
                    <a:p>
                      <a:pPr marL="0" marR="0" indent="0" algn="ctr" defTabSz="914278" rtl="0" eaLnBrk="1" fontAlgn="auto" latinLnBrk="0" hangingPunct="1">
                        <a:lnSpc>
                          <a:spcPts val="1200"/>
                        </a:lnSpc>
                        <a:spcBef>
                          <a:spcPts val="0"/>
                        </a:spcBef>
                        <a:spcAft>
                          <a:spcPts val="0"/>
                        </a:spcAft>
                        <a:buClrTx/>
                        <a:buSzTx/>
                        <a:buFontTx/>
                        <a:buNone/>
                        <a:tabLst/>
                        <a:defRPr/>
                      </a:pPr>
                      <a:endParaRPr lang="en-US" altLang="ja-JP" sz="1050" kern="100" spc="-90" baseline="0" dirty="0" smtClean="0">
                        <a:effectLst/>
                        <a:latin typeface="Meiryo UI" panose="020B0604030504040204" pitchFamily="50" charset="-128"/>
                        <a:ea typeface="Meiryo UI" panose="020B0604030504040204" pitchFamily="50" charset="-128"/>
                      </a:endParaRPr>
                    </a:p>
                    <a:p>
                      <a:pPr marL="0" marR="0" indent="0" algn="ctr" defTabSz="914278" rtl="0" eaLnBrk="1" fontAlgn="auto" latinLnBrk="0" hangingPunct="1">
                        <a:lnSpc>
                          <a:spcPts val="1200"/>
                        </a:lnSpc>
                        <a:spcBef>
                          <a:spcPts val="0"/>
                        </a:spcBef>
                        <a:spcAft>
                          <a:spcPts val="0"/>
                        </a:spcAft>
                        <a:buClrTx/>
                        <a:buSzTx/>
                        <a:buFontTx/>
                        <a:buNone/>
                        <a:tabLst/>
                        <a:defRPr/>
                      </a:pPr>
                      <a:r>
                        <a:rPr lang="ja-JP" altLang="ja-JP" sz="1050" kern="100" spc="-90" baseline="0" dirty="0" smtClean="0">
                          <a:effectLst/>
                          <a:latin typeface="Meiryo UI" panose="020B0604030504040204" pitchFamily="50" charset="-128"/>
                          <a:ea typeface="Meiryo UI" panose="020B0604030504040204" pitchFamily="50" charset="-128"/>
                        </a:rPr>
                        <a:t>階数２以上かつ</a:t>
                      </a:r>
                      <a:r>
                        <a:rPr lang="en-US" altLang="ja-JP" sz="1050" kern="100" spc="-90" baseline="0" dirty="0" smtClean="0">
                          <a:effectLst/>
                          <a:latin typeface="Meiryo UI" panose="020B0604030504040204" pitchFamily="50" charset="-128"/>
                          <a:ea typeface="Meiryo UI" panose="020B0604030504040204" pitchFamily="50" charset="-128"/>
                        </a:rPr>
                        <a:t>1,000</a:t>
                      </a:r>
                      <a:r>
                        <a:rPr lang="ja-JP" altLang="ja-JP" sz="1050" kern="100" spc="-90" baseline="0" dirty="0" smtClean="0">
                          <a:effectLst/>
                          <a:latin typeface="Meiryo UI" panose="020B0604030504040204" pitchFamily="50" charset="-128"/>
                          <a:ea typeface="Meiryo UI" panose="020B0604030504040204" pitchFamily="50" charset="-128"/>
                        </a:rPr>
                        <a:t>㎡以上</a:t>
                      </a:r>
                      <a:endParaRPr lang="ja-JP" altLang="ja-JP" sz="1050" kern="100" spc="-90" baseline="0" dirty="0" smtClean="0">
                        <a:effectLst/>
                        <a:latin typeface="Meiryo UI" panose="020B0604030504040204" pitchFamily="50" charset="-128"/>
                        <a:ea typeface="Meiryo UI" panose="020B0604030504040204" pitchFamily="50" charset="-128"/>
                        <a:cs typeface="Times New Roman"/>
                      </a:endParaRPr>
                    </a:p>
                    <a:p>
                      <a:pPr algn="ctr">
                        <a:lnSpc>
                          <a:spcPts val="1200"/>
                        </a:lnSpc>
                        <a:spcAft>
                          <a:spcPts val="0"/>
                        </a:spcAft>
                      </a:pPr>
                      <a:endParaRPr lang="en-US" altLang="ja-JP" sz="1050" kern="100" spc="-90" baseline="0" dirty="0" smtClean="0">
                        <a:effectLst/>
                        <a:latin typeface="Meiryo UI" panose="020B0604030504040204" pitchFamily="50" charset="-128"/>
                        <a:ea typeface="Meiryo UI" panose="020B0604030504040204" pitchFamily="50" charset="-128"/>
                      </a:endParaRPr>
                    </a:p>
                  </a:txBody>
                  <a:tcPr marL="50723" marR="50723" marT="784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tcPr>
                </a:tc>
                <a:tc rowSpan="2">
                  <a:txBody>
                    <a:bodyPr/>
                    <a:lstStyle/>
                    <a:p>
                      <a:pPr algn="ctr">
                        <a:lnSpc>
                          <a:spcPts val="1200"/>
                        </a:lnSpc>
                        <a:spcAft>
                          <a:spcPts val="0"/>
                        </a:spcAft>
                      </a:pPr>
                      <a:r>
                        <a:rPr lang="ja-JP" sz="1050" kern="100" spc="-90" baseline="0" dirty="0">
                          <a:effectLst/>
                          <a:latin typeface="Meiryo UI" panose="020B0604030504040204" pitchFamily="50" charset="-128"/>
                          <a:ea typeface="Meiryo UI" panose="020B0604030504040204" pitchFamily="50" charset="-128"/>
                        </a:rPr>
                        <a:t>階数２以上かつ</a:t>
                      </a:r>
                      <a:r>
                        <a:rPr lang="en-US" sz="1050" kern="100" spc="-90" baseline="0" dirty="0">
                          <a:effectLst/>
                          <a:latin typeface="Meiryo UI" panose="020B0604030504040204" pitchFamily="50" charset="-128"/>
                          <a:ea typeface="Meiryo UI" panose="020B0604030504040204" pitchFamily="50" charset="-128"/>
                        </a:rPr>
                        <a:t>5,000</a:t>
                      </a:r>
                      <a:r>
                        <a:rPr lang="ja-JP" sz="1050" kern="100" spc="-90" baseline="0" dirty="0">
                          <a:effectLst/>
                          <a:latin typeface="Meiryo UI" panose="020B0604030504040204" pitchFamily="50" charset="-128"/>
                          <a:ea typeface="Meiryo UI" panose="020B0604030504040204" pitchFamily="50" charset="-128"/>
                        </a:rPr>
                        <a:t>㎡以上</a:t>
                      </a:r>
                      <a:endParaRPr lang="ja-JP" sz="1050" kern="100" spc="-9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FFCCCC"/>
                    </a:solidFill>
                  </a:tcPr>
                </a:tc>
              </a:tr>
              <a:tr h="201951">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老人福祉センター、児童厚生施設、身体障害者福祉センターその他これらに類するもの</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pPr>
                        <a:lnSpc>
                          <a:spcPts val="1400"/>
                        </a:lnSpc>
                      </a:pPr>
                      <a:endParaRPr kumimoji="1" lang="ja-JP" altLang="en-US" sz="1050" spc="-9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kumimoji="1" lang="ja-JP" altLang="en-US"/>
                    </a:p>
                  </a:txBody>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幼稚園、保育所</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lnSpc>
                          <a:spcPts val="1200"/>
                        </a:lnSpc>
                        <a:spcAft>
                          <a:spcPts val="0"/>
                        </a:spcAft>
                      </a:pPr>
                      <a:r>
                        <a:rPr lang="ja-JP" sz="1050" kern="100" spc="-90" baseline="0" dirty="0">
                          <a:effectLst/>
                          <a:latin typeface="Meiryo UI" panose="020B0604030504040204" pitchFamily="50" charset="-128"/>
                          <a:ea typeface="Meiryo UI" panose="020B0604030504040204" pitchFamily="50" charset="-128"/>
                        </a:rPr>
                        <a:t>階数２以上</a:t>
                      </a:r>
                      <a:r>
                        <a:rPr lang="ja-JP" sz="1050" kern="100" spc="-90" baseline="0" dirty="0" smtClean="0">
                          <a:effectLst/>
                          <a:latin typeface="Meiryo UI" panose="020B0604030504040204" pitchFamily="50" charset="-128"/>
                          <a:ea typeface="Meiryo UI" panose="020B0604030504040204" pitchFamily="50" charset="-128"/>
                        </a:rPr>
                        <a:t>かつ</a:t>
                      </a:r>
                      <a:r>
                        <a:rPr lang="en-US" sz="1050" kern="100" spc="-90" baseline="0" dirty="0" smtClean="0">
                          <a:effectLst/>
                          <a:latin typeface="Meiryo UI" panose="020B0604030504040204" pitchFamily="50" charset="-128"/>
                          <a:ea typeface="Meiryo UI" panose="020B0604030504040204" pitchFamily="50" charset="-128"/>
                        </a:rPr>
                        <a:t>500</a:t>
                      </a:r>
                      <a:r>
                        <a:rPr lang="ja-JP" sz="1050" kern="100" spc="-90" baseline="0" dirty="0">
                          <a:effectLst/>
                          <a:latin typeface="Meiryo UI" panose="020B0604030504040204" pitchFamily="50" charset="-128"/>
                          <a:ea typeface="Meiryo UI" panose="020B0604030504040204" pitchFamily="50" charset="-128"/>
                        </a:rPr>
                        <a:t>㎡以上</a:t>
                      </a:r>
                      <a:endParaRPr lang="ja-JP" sz="1050" kern="100" spc="-9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rgbClr val="1F497D"/>
                      </a:solidFill>
                      <a:prstDash val="solid"/>
                      <a:round/>
                      <a:headEnd type="none" w="med" len="med"/>
                      <a:tailEnd type="none" w="med" len="med"/>
                    </a:lnB>
                  </a:tcPr>
                </a:tc>
                <a:tc>
                  <a:txBody>
                    <a:bodyPr/>
                    <a:lstStyle/>
                    <a:p>
                      <a:pPr algn="ctr">
                        <a:lnSpc>
                          <a:spcPts val="1200"/>
                        </a:lnSpc>
                        <a:spcAft>
                          <a:spcPts val="0"/>
                        </a:spcAft>
                      </a:pPr>
                      <a:r>
                        <a:rPr lang="ja-JP" sz="1050" kern="100" spc="-90" baseline="0" dirty="0">
                          <a:effectLst/>
                          <a:latin typeface="Meiryo UI" panose="020B0604030504040204" pitchFamily="50" charset="-128"/>
                          <a:ea typeface="Meiryo UI" panose="020B0604030504040204" pitchFamily="50" charset="-128"/>
                        </a:rPr>
                        <a:t>階数２以上かつ</a:t>
                      </a:r>
                      <a:r>
                        <a:rPr lang="en-US" sz="1050" kern="100" spc="-90" baseline="0" dirty="0">
                          <a:effectLst/>
                          <a:latin typeface="Meiryo UI" panose="020B0604030504040204" pitchFamily="50" charset="-128"/>
                          <a:ea typeface="Meiryo UI" panose="020B0604030504040204" pitchFamily="50" charset="-128"/>
                        </a:rPr>
                        <a:t>1,500</a:t>
                      </a:r>
                      <a:r>
                        <a:rPr lang="ja-JP" sz="1050" kern="100" spc="-90" baseline="0" dirty="0">
                          <a:effectLst/>
                          <a:latin typeface="Meiryo UI" panose="020B0604030504040204" pitchFamily="50" charset="-128"/>
                          <a:ea typeface="Meiryo UI" panose="020B0604030504040204" pitchFamily="50" charset="-128"/>
                        </a:rPr>
                        <a:t>㎡以上</a:t>
                      </a:r>
                      <a:endParaRPr lang="ja-JP" sz="1050" kern="100" spc="-9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FFCCCC"/>
                    </a:solidFill>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博物館、美術館、図書館</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rowSpan="8">
                  <a:txBody>
                    <a:bodyPr/>
                    <a:lstStyle/>
                    <a:p>
                      <a:pPr marL="0" marR="0" indent="0" algn="ctr" defTabSz="914278" rtl="0" eaLnBrk="1" fontAlgn="auto" latinLnBrk="0" hangingPunct="1">
                        <a:lnSpc>
                          <a:spcPts val="1200"/>
                        </a:lnSpc>
                        <a:spcBef>
                          <a:spcPts val="0"/>
                        </a:spcBef>
                        <a:spcAft>
                          <a:spcPts val="0"/>
                        </a:spcAft>
                        <a:buClrTx/>
                        <a:buSzTx/>
                        <a:buFontTx/>
                        <a:buNone/>
                        <a:tabLst/>
                        <a:defRPr/>
                      </a:pPr>
                      <a:r>
                        <a:rPr lang="ja-JP" altLang="ja-JP" sz="1050" kern="100" spc="-90" baseline="0" dirty="0" smtClean="0">
                          <a:effectLst/>
                          <a:latin typeface="Meiryo UI" panose="020B0604030504040204" pitchFamily="50" charset="-128"/>
                          <a:ea typeface="Meiryo UI" panose="020B0604030504040204" pitchFamily="50" charset="-128"/>
                        </a:rPr>
                        <a:t>階数３以上かつ</a:t>
                      </a:r>
                      <a:r>
                        <a:rPr lang="en-US" altLang="ja-JP" sz="1050" kern="100" spc="-90" baseline="0" dirty="0" smtClean="0">
                          <a:effectLst/>
                          <a:latin typeface="Meiryo UI" panose="020B0604030504040204" pitchFamily="50" charset="-128"/>
                          <a:ea typeface="Meiryo UI" panose="020B0604030504040204" pitchFamily="50" charset="-128"/>
                        </a:rPr>
                        <a:t>1,000</a:t>
                      </a:r>
                      <a:r>
                        <a:rPr lang="ja-JP" altLang="ja-JP" sz="1050" kern="100" spc="-90" baseline="0" dirty="0" smtClean="0">
                          <a:effectLst/>
                          <a:latin typeface="Meiryo UI" panose="020B0604030504040204" pitchFamily="50" charset="-128"/>
                          <a:ea typeface="Meiryo UI" panose="020B0604030504040204" pitchFamily="50" charset="-128"/>
                        </a:rPr>
                        <a:t>㎡以上</a:t>
                      </a:r>
                      <a:endParaRPr lang="ja-JP" altLang="ja-JP" sz="1050" kern="100" spc="-90" baseline="0" dirty="0" smtClean="0">
                        <a:effectLst/>
                        <a:latin typeface="Meiryo UI" panose="020B0604030504040204" pitchFamily="50" charset="-128"/>
                        <a:ea typeface="Meiryo UI" panose="020B0604030504040204" pitchFamily="50" charset="-128"/>
                        <a:cs typeface="Times New Roman"/>
                      </a:endParaRPr>
                    </a:p>
                  </a:txBody>
                  <a:tcPr marL="50723" marR="50723" marT="7844" marB="0" anchor="ctr">
                    <a:lnL w="12700" cap="flat" cmpd="sng" algn="ctr">
                      <a:solidFill>
                        <a:srgbClr val="1F497D"/>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rowSpan="8">
                  <a:txBody>
                    <a:bodyPr/>
                    <a:lstStyle/>
                    <a:p>
                      <a:pPr algn="ctr">
                        <a:lnSpc>
                          <a:spcPts val="1200"/>
                        </a:lnSpc>
                        <a:spcAft>
                          <a:spcPts val="0"/>
                        </a:spcAft>
                      </a:pPr>
                      <a:r>
                        <a:rPr lang="ja-JP" sz="1050" kern="100" spc="-90" baseline="0" dirty="0">
                          <a:effectLst/>
                          <a:latin typeface="Meiryo UI" panose="020B0604030504040204" pitchFamily="50" charset="-128"/>
                          <a:ea typeface="Meiryo UI" panose="020B0604030504040204" pitchFamily="50" charset="-128"/>
                        </a:rPr>
                        <a:t>階数３以上かつ</a:t>
                      </a:r>
                      <a:r>
                        <a:rPr lang="en-US" sz="1050" kern="100" spc="-90" baseline="0" dirty="0">
                          <a:effectLst/>
                          <a:latin typeface="Meiryo UI" panose="020B0604030504040204" pitchFamily="50" charset="-128"/>
                          <a:ea typeface="Meiryo UI" panose="020B0604030504040204" pitchFamily="50" charset="-128"/>
                        </a:rPr>
                        <a:t>5,000</a:t>
                      </a:r>
                      <a:r>
                        <a:rPr lang="ja-JP" sz="1050" kern="100" spc="-90" baseline="0" dirty="0">
                          <a:effectLst/>
                          <a:latin typeface="Meiryo UI" panose="020B0604030504040204" pitchFamily="50" charset="-128"/>
                          <a:ea typeface="Meiryo UI" panose="020B0604030504040204" pitchFamily="50" charset="-128"/>
                        </a:rPr>
                        <a:t>㎡以上</a:t>
                      </a:r>
                      <a:endParaRPr lang="ja-JP" sz="1050" kern="100" spc="-9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FFCCCC"/>
                    </a:solidFill>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遊技場</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公衆浴場</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飲食店、キャバレー、料理店、ナイトクラブ、ダンスホールその他これらに類するもの</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理髪店、質屋、貸衣装屋、銀行その他これらに類するサービス業を営む店舗</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4806">
                <a:tc>
                  <a:txBody>
                    <a:bodyPr/>
                    <a:lstStyle/>
                    <a:p>
                      <a:pPr algn="just">
                        <a:lnSpc>
                          <a:spcPts val="1200"/>
                        </a:lnSpc>
                        <a:spcAft>
                          <a:spcPts val="0"/>
                        </a:spcAft>
                      </a:pPr>
                      <a:r>
                        <a:rPr lang="ja-JP" sz="1050" kern="100" spc="-100" baseline="0" dirty="0">
                          <a:effectLst/>
                          <a:latin typeface="Meiryo UI" panose="020B0604030504040204" pitchFamily="50" charset="-128"/>
                          <a:ea typeface="Meiryo UI" panose="020B0604030504040204" pitchFamily="50" charset="-128"/>
                        </a:rPr>
                        <a:t>車両の停車場又は船舶若しくは航空機の発着場を構成する建築物で旅客の乗降又は待合の用に供するもの</a:t>
                      </a:r>
                      <a:endParaRPr lang="ja-JP" sz="1050" kern="100" spc="-10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自動車車庫その他の自動車又は自転車の停留又は駐車のための施設</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4806">
                <a:tc>
                  <a:txBody>
                    <a:bodyPr/>
                    <a:lstStyle/>
                    <a:p>
                      <a:pPr algn="just">
                        <a:lnSpc>
                          <a:spcPts val="1200"/>
                        </a:lnSpc>
                        <a:spcAft>
                          <a:spcPts val="0"/>
                        </a:spcAft>
                      </a:pPr>
                      <a:r>
                        <a:rPr lang="ja-JP" sz="1050" kern="100" spc="-50" baseline="0" dirty="0">
                          <a:effectLst/>
                          <a:latin typeface="Meiryo UI" panose="020B0604030504040204" pitchFamily="50" charset="-128"/>
                          <a:ea typeface="Meiryo UI" panose="020B0604030504040204" pitchFamily="50" charset="-128"/>
                        </a:rPr>
                        <a:t>保健所、税務署その他これらに類する公益上必要な建築物</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395782">
                <a:tc>
                  <a:txBody>
                    <a:bodyPr/>
                    <a:lstStyle/>
                    <a:p>
                      <a:pPr algn="just">
                        <a:lnSpc>
                          <a:spcPts val="1200"/>
                        </a:lnSpc>
                        <a:spcAft>
                          <a:spcPts val="0"/>
                        </a:spcAft>
                      </a:pPr>
                      <a:r>
                        <a:rPr lang="ja-JP" sz="1050" kern="100" spc="-50" baseline="0" dirty="0" smtClean="0">
                          <a:effectLst/>
                          <a:latin typeface="Meiryo UI" panose="020B0604030504040204" pitchFamily="50" charset="-128"/>
                          <a:ea typeface="Meiryo UI" panose="020B0604030504040204" pitchFamily="50" charset="-128"/>
                        </a:rPr>
                        <a:t>一定量以上の危険物の貯蔵場又は処理場の用途に供する建築物</a:t>
                      </a:r>
                      <a:endParaRPr lang="ja-JP" sz="1050" kern="100" spc="-50" baseline="0" dirty="0">
                        <a:effectLst/>
                        <a:latin typeface="Meiryo UI" panose="020B0604030504040204" pitchFamily="50" charset="-128"/>
                        <a:ea typeface="Meiryo UI" panose="020B0604030504040204" pitchFamily="50" charset="-128"/>
                        <a:cs typeface="Times New Roman"/>
                      </a:endParaRPr>
                    </a:p>
                  </a:txBody>
                  <a:tcPr marL="50723" marR="50723" marT="7844" marB="0" anchor="ctr">
                    <a:lnL w="1905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9050" cap="flat" cmpd="sng" algn="ctr">
                      <a:solidFill>
                        <a:srgbClr val="1F497D"/>
                      </a:solidFill>
                      <a:prstDash val="solid"/>
                      <a:round/>
                      <a:headEnd type="none" w="med" len="med"/>
                      <a:tailEnd type="none" w="med" len="med"/>
                    </a:lnB>
                  </a:tcPr>
                </a:tc>
                <a:tc>
                  <a:txBody>
                    <a:bodyPr/>
                    <a:lstStyle/>
                    <a:p>
                      <a:pPr algn="ctr">
                        <a:lnSpc>
                          <a:spcPts val="1200"/>
                        </a:lnSpc>
                        <a:spcAft>
                          <a:spcPts val="0"/>
                        </a:spcAft>
                      </a:pPr>
                      <a:r>
                        <a:rPr lang="ja-JP" altLang="en-US" sz="1050" kern="100" spc="-90" baseline="0" dirty="0" smtClean="0">
                          <a:effectLst/>
                          <a:latin typeface="Meiryo UI" panose="020B0604030504040204" pitchFamily="50" charset="-128"/>
                          <a:ea typeface="Meiryo UI" panose="020B0604030504040204" pitchFamily="50" charset="-128"/>
                          <a:cs typeface="Times New Roman"/>
                        </a:rPr>
                        <a:t>一定以上の危険物を貯蔵する建築物</a:t>
                      </a:r>
                      <a:endParaRPr lang="ja-JP" sz="1050" kern="100" spc="-90" baseline="0" dirty="0">
                        <a:effectLst/>
                        <a:latin typeface="Meiryo UI" panose="020B0604030504040204" pitchFamily="50" charset="-128"/>
                        <a:ea typeface="Meiryo UI" panose="020B0604030504040204" pitchFamily="50" charset="-128"/>
                        <a:cs typeface="Times New Roman"/>
                      </a:endParaRPr>
                    </a:p>
                  </a:txBody>
                  <a:tcPr marL="50723" marR="50723" marT="0" marB="0" anchor="ctr">
                    <a:lnL w="12700" cap="flat" cmpd="sng" algn="ctr">
                      <a:solidFill>
                        <a:srgbClr val="1F497D"/>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19050" cap="flat" cmpd="sng" algn="ctr">
                      <a:solidFill>
                        <a:srgbClr val="1F497D"/>
                      </a:solidFill>
                      <a:prstDash val="solid"/>
                      <a:round/>
                      <a:headEnd type="none" w="med" len="med"/>
                      <a:tailEnd type="none" w="med" len="med"/>
                    </a:lnB>
                  </a:tcPr>
                </a:tc>
                <a:tc>
                  <a:txBody>
                    <a:bodyPr/>
                    <a:lstStyle/>
                    <a:p>
                      <a:pPr algn="ctr">
                        <a:lnSpc>
                          <a:spcPts val="1200"/>
                        </a:lnSpc>
                        <a:spcAft>
                          <a:spcPts val="0"/>
                        </a:spcAft>
                      </a:pPr>
                      <a:r>
                        <a:rPr lang="en-US" sz="1050" kern="100" spc="-90" baseline="0" dirty="0">
                          <a:effectLst/>
                          <a:latin typeface="Meiryo UI" panose="020B0604030504040204" pitchFamily="50" charset="-128"/>
                          <a:ea typeface="Meiryo UI" panose="020B0604030504040204" pitchFamily="50" charset="-128"/>
                        </a:rPr>
                        <a:t>5,000</a:t>
                      </a:r>
                      <a:r>
                        <a:rPr lang="ja-JP" sz="1050" kern="100" spc="-90" baseline="0" dirty="0">
                          <a:effectLst/>
                          <a:latin typeface="Meiryo UI" panose="020B0604030504040204" pitchFamily="50" charset="-128"/>
                          <a:ea typeface="Meiryo UI" panose="020B0604030504040204" pitchFamily="50" charset="-128"/>
                        </a:rPr>
                        <a:t>㎡以上、かつ</a:t>
                      </a:r>
                      <a:r>
                        <a:rPr lang="ja-JP" sz="1050" kern="100" spc="-90" baseline="0" dirty="0" smtClean="0">
                          <a:effectLst/>
                          <a:latin typeface="Meiryo UI" panose="020B0604030504040204" pitchFamily="50" charset="-128"/>
                          <a:ea typeface="Meiryo UI" panose="020B0604030504040204" pitchFamily="50" charset="-128"/>
                        </a:rPr>
                        <a:t>、敷地</a:t>
                      </a:r>
                      <a:r>
                        <a:rPr lang="ja-JP" sz="1050" kern="100" spc="-90" baseline="0" dirty="0">
                          <a:effectLst/>
                          <a:latin typeface="Meiryo UI" panose="020B0604030504040204" pitchFamily="50" charset="-128"/>
                          <a:ea typeface="Meiryo UI" panose="020B0604030504040204" pitchFamily="50" charset="-128"/>
                        </a:rPr>
                        <a:t>境界</a:t>
                      </a:r>
                      <a:r>
                        <a:rPr lang="ja-JP" sz="1050" kern="100" spc="-90" baseline="0" dirty="0" smtClean="0">
                          <a:effectLst/>
                          <a:latin typeface="Meiryo UI" panose="020B0604030504040204" pitchFamily="50" charset="-128"/>
                          <a:ea typeface="Meiryo UI" panose="020B0604030504040204" pitchFamily="50" charset="-128"/>
                        </a:rPr>
                        <a:t>線から一定</a:t>
                      </a:r>
                      <a:r>
                        <a:rPr lang="ja-JP" sz="1050" kern="100" spc="-90" baseline="0" dirty="0">
                          <a:effectLst/>
                          <a:latin typeface="Meiryo UI" panose="020B0604030504040204" pitchFamily="50" charset="-128"/>
                          <a:ea typeface="Meiryo UI" panose="020B0604030504040204" pitchFamily="50" charset="-128"/>
                        </a:rPr>
                        <a:t>距離以内に存する建築物</a:t>
                      </a:r>
                      <a:endParaRPr lang="ja-JP" sz="1050" kern="100" spc="-90" baseline="0" dirty="0">
                        <a:effectLst/>
                        <a:latin typeface="Meiryo UI" panose="020B0604030504040204" pitchFamily="50" charset="-128"/>
                        <a:ea typeface="Meiryo UI" panose="020B0604030504040204" pitchFamily="50" charset="-128"/>
                        <a:cs typeface="Times New Roman"/>
                      </a:endParaRPr>
                    </a:p>
                  </a:txBody>
                  <a:tcPr marL="50723" marR="5072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1F497D"/>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r>
            </a:tbl>
          </a:graphicData>
        </a:graphic>
      </p:graphicFrame>
      <p:sp>
        <p:nvSpPr>
          <p:cNvPr id="3" name="スライド番号プレースホルダー 2"/>
          <p:cNvSpPr>
            <a:spLocks noGrp="1"/>
          </p:cNvSpPr>
          <p:nvPr>
            <p:ph type="sldNum" sz="quarter" idx="12"/>
          </p:nvPr>
        </p:nvSpPr>
        <p:spPr/>
        <p:txBody>
          <a:bodyPr/>
          <a:lstStyle/>
          <a:p>
            <a:pPr>
              <a:defRPr/>
            </a:pPr>
            <a:fld id="{F4044629-A370-44C1-81E0-62C61B095BD4}" type="slidenum">
              <a:rPr lang="en-US" altLang="ja-JP" smtClean="0">
                <a:solidFill>
                  <a:srgbClr val="000000"/>
                </a:solidFill>
              </a:rPr>
              <a:pPr>
                <a:defRPr/>
              </a:pPr>
              <a:t>5</a:t>
            </a:fld>
            <a:endParaRPr lang="en-US" altLang="ja-JP">
              <a:solidFill>
                <a:srgbClr val="000000"/>
              </a:solidFill>
            </a:endParaRPr>
          </a:p>
        </p:txBody>
      </p:sp>
    </p:spTree>
    <p:extLst>
      <p:ext uri="{BB962C8B-B14F-4D97-AF65-F5344CB8AC3E}">
        <p14:creationId xmlns:p14="http://schemas.microsoft.com/office/powerpoint/2010/main" val="254607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09954CD4-AF95-4C78-B160-84012AB9CEDB}" type="slidenum">
              <a:rPr lang="en-US" altLang="ja-JP" smtClean="0"/>
              <a:pPr>
                <a:defRPr/>
              </a:pPr>
              <a:t>6</a:t>
            </a:fld>
            <a:endParaRPr lang="en-US" altLang="ja-JP" dirty="0"/>
          </a:p>
        </p:txBody>
      </p:sp>
      <p:sp>
        <p:nvSpPr>
          <p:cNvPr id="4" name="タイトル 1"/>
          <p:cNvSpPr txBox="1">
            <a:spLocks/>
          </p:cNvSpPr>
          <p:nvPr/>
        </p:nvSpPr>
        <p:spPr bwMode="auto">
          <a:xfrm>
            <a:off x="152400" y="3379788"/>
            <a:ext cx="9144000"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algn="ctr"/>
            <a:r>
              <a:rPr lang="ja-JP" altLang="en-US" sz="3200" kern="0" dirty="0"/>
              <a:t>２</a:t>
            </a:r>
            <a:r>
              <a:rPr lang="ja-JP" altLang="en-US" sz="3200" kern="0" dirty="0" smtClean="0"/>
              <a:t>．現状の分析</a:t>
            </a:r>
          </a:p>
        </p:txBody>
      </p:sp>
    </p:spTree>
    <p:extLst>
      <p:ext uri="{BB962C8B-B14F-4D97-AF65-F5344CB8AC3E}">
        <p14:creationId xmlns:p14="http://schemas.microsoft.com/office/powerpoint/2010/main" val="1370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810919927"/>
              </p:ext>
            </p:extLst>
          </p:nvPr>
        </p:nvGraphicFramePr>
        <p:xfrm>
          <a:off x="817148" y="3279600"/>
          <a:ext cx="6890833" cy="2044410"/>
        </p:xfrm>
        <a:graphic>
          <a:graphicData uri="http://schemas.openxmlformats.org/drawingml/2006/table">
            <a:tbl>
              <a:tblPr firstRow="1" firstCol="1" bandRow="1">
                <a:tableStyleId>{5C22544A-7EE6-4342-B048-85BDC9FD1C3A}</a:tableStyleId>
              </a:tblPr>
              <a:tblGrid>
                <a:gridCol w="1349487"/>
                <a:gridCol w="1349487"/>
                <a:gridCol w="1492885"/>
                <a:gridCol w="1349487"/>
                <a:gridCol w="1349487"/>
              </a:tblGrid>
              <a:tr h="805512">
                <a:tc>
                  <a:txBody>
                    <a:bodyPr/>
                    <a:lstStyle/>
                    <a:p>
                      <a:pPr algn="ctr">
                        <a:lnSpc>
                          <a:spcPct val="100000"/>
                        </a:lnSpc>
                        <a:spcAft>
                          <a:spcPts val="0"/>
                        </a:spcAft>
                      </a:pPr>
                      <a:endParaRPr lang="ja-JP" sz="20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2400" b="0" kern="100" dirty="0" smtClean="0">
                          <a:solidFill>
                            <a:schemeClr val="tx1"/>
                          </a:solidFill>
                          <a:effectLst/>
                          <a:latin typeface="Meiryo UI" panose="020B0604030504040204" pitchFamily="50" charset="-128"/>
                          <a:ea typeface="Meiryo UI" panose="020B0604030504040204" pitchFamily="50" charset="-128"/>
                          <a:cs typeface="Times New Roman"/>
                        </a:rPr>
                        <a:t>未報告</a:t>
                      </a:r>
                      <a:endParaRPr lang="ja-JP" sz="24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2000" b="0" kern="100" dirty="0" smtClean="0">
                          <a:solidFill>
                            <a:schemeClr val="tx1"/>
                          </a:solidFill>
                          <a:effectLst/>
                          <a:latin typeface="Meiryo UI" panose="020B0604030504040204" pitchFamily="50" charset="-128"/>
                          <a:ea typeface="Meiryo UI" panose="020B0604030504040204" pitchFamily="50" charset="-128"/>
                          <a:cs typeface="Times New Roman"/>
                        </a:rPr>
                        <a:t>耐震性不足</a:t>
                      </a:r>
                      <a:endParaRPr lang="en-US" altLang="ja-JP" sz="2000" b="0" kern="100" dirty="0" smtClean="0">
                        <a:solidFill>
                          <a:schemeClr val="tx1"/>
                        </a:solidFill>
                        <a:effectLst/>
                        <a:latin typeface="Meiryo UI" panose="020B0604030504040204" pitchFamily="50" charset="-128"/>
                        <a:ea typeface="Meiryo UI" panose="020B0604030504040204" pitchFamily="50" charset="-128"/>
                        <a:cs typeface="Times New Roman"/>
                      </a:endParaRPr>
                    </a:p>
                    <a:p>
                      <a:pPr algn="ctr">
                        <a:lnSpc>
                          <a:spcPct val="100000"/>
                        </a:lnSpc>
                        <a:spcAft>
                          <a:spcPts val="0"/>
                        </a:spcAft>
                      </a:pPr>
                      <a:r>
                        <a:rPr lang="en-US" altLang="ja-JP" sz="2400" b="0" kern="100" dirty="0" smtClean="0">
                          <a:solidFill>
                            <a:schemeClr val="tx1"/>
                          </a:solidFill>
                          <a:effectLst/>
                          <a:latin typeface="Meiryo UI" panose="020B0604030504040204" pitchFamily="50" charset="-128"/>
                          <a:ea typeface="Meiryo UI" panose="020B0604030504040204" pitchFamily="50" charset="-128"/>
                          <a:cs typeface="Times New Roman"/>
                        </a:rPr>
                        <a:t>Ⅰ</a:t>
                      </a:r>
                      <a:r>
                        <a:rPr lang="ja-JP" altLang="en-US" sz="2400" b="0"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en-US" altLang="ja-JP" sz="2400" b="0" kern="100" dirty="0" smtClean="0">
                          <a:solidFill>
                            <a:schemeClr val="tx1"/>
                          </a:solidFill>
                          <a:effectLst/>
                          <a:latin typeface="Meiryo UI" panose="020B0604030504040204" pitchFamily="50" charset="-128"/>
                          <a:ea typeface="Meiryo UI" panose="020B0604030504040204" pitchFamily="50" charset="-128"/>
                          <a:cs typeface="Times New Roman"/>
                        </a:rPr>
                        <a:t>Ⅱ</a:t>
                      </a:r>
                      <a:endParaRPr lang="ja-JP" sz="24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2000" b="0" kern="100" dirty="0" smtClean="0">
                          <a:solidFill>
                            <a:schemeClr val="tx1"/>
                          </a:solidFill>
                          <a:effectLst/>
                          <a:latin typeface="Meiryo UI" panose="020B0604030504040204" pitchFamily="50" charset="-128"/>
                          <a:ea typeface="Meiryo UI" panose="020B0604030504040204" pitchFamily="50" charset="-128"/>
                          <a:cs typeface="Times New Roman"/>
                        </a:rPr>
                        <a:t>耐震性有</a:t>
                      </a:r>
                      <a:endParaRPr lang="en-US" altLang="ja-JP" sz="2000" b="0" kern="100" dirty="0" smtClean="0">
                        <a:solidFill>
                          <a:schemeClr val="tx1"/>
                        </a:solidFill>
                        <a:effectLst/>
                        <a:latin typeface="Meiryo UI" panose="020B0604030504040204" pitchFamily="50" charset="-128"/>
                        <a:ea typeface="Meiryo UI" panose="020B0604030504040204" pitchFamily="50" charset="-128"/>
                        <a:cs typeface="Times New Roman"/>
                      </a:endParaRPr>
                    </a:p>
                    <a:p>
                      <a:pPr algn="ctr">
                        <a:lnSpc>
                          <a:spcPct val="100000"/>
                        </a:lnSpc>
                        <a:spcAft>
                          <a:spcPts val="0"/>
                        </a:spcAft>
                      </a:pPr>
                      <a:r>
                        <a:rPr lang="en-US" altLang="ja-JP" sz="2400" b="0" kern="100" dirty="0" smtClean="0">
                          <a:solidFill>
                            <a:schemeClr val="tx1"/>
                          </a:solidFill>
                          <a:effectLst/>
                          <a:latin typeface="Meiryo UI" panose="020B0604030504040204" pitchFamily="50" charset="-128"/>
                          <a:ea typeface="Meiryo UI" panose="020B0604030504040204" pitchFamily="50" charset="-128"/>
                          <a:cs typeface="Times New Roman"/>
                        </a:rPr>
                        <a:t>Ⅲ</a:t>
                      </a:r>
                      <a:endParaRPr lang="ja-JP" sz="24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2400" b="0" kern="100" dirty="0" smtClean="0">
                          <a:solidFill>
                            <a:schemeClr val="tx1"/>
                          </a:solidFill>
                          <a:effectLst/>
                          <a:latin typeface="Meiryo UI" panose="020B0604030504040204" pitchFamily="50" charset="-128"/>
                          <a:ea typeface="Meiryo UI" panose="020B0604030504040204" pitchFamily="50" charset="-128"/>
                          <a:cs typeface="+mn-cs"/>
                        </a:rPr>
                        <a:t>計</a:t>
                      </a:r>
                      <a:endParaRPr lang="ja-JP" sz="24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r>
              <a:tr h="412966">
                <a:tc>
                  <a:txBody>
                    <a:bodyPr/>
                    <a:lstStyle/>
                    <a:p>
                      <a:pPr algn="ctr">
                        <a:lnSpc>
                          <a:spcPct val="100000"/>
                        </a:lnSpc>
                        <a:spcAft>
                          <a:spcPts val="0"/>
                        </a:spcAft>
                      </a:pPr>
                      <a:r>
                        <a:rPr lang="ja-JP" altLang="en-US" sz="2400" b="0" kern="100" dirty="0" smtClean="0">
                          <a:solidFill>
                            <a:schemeClr val="tx1"/>
                          </a:solidFill>
                          <a:effectLst/>
                          <a:latin typeface="Meiryo UI" panose="020B0604030504040204" pitchFamily="50" charset="-128"/>
                          <a:ea typeface="Meiryo UI" panose="020B0604030504040204" pitchFamily="50" charset="-128"/>
                        </a:rPr>
                        <a:t>公共</a:t>
                      </a:r>
                      <a:endParaRPr lang="en-US" altLang="ja-JP" sz="2400" b="0" kern="100" dirty="0" smtClean="0">
                        <a:solidFill>
                          <a:schemeClr val="tx1"/>
                        </a:solidFill>
                        <a:effectLst/>
                        <a:latin typeface="Meiryo UI" panose="020B0604030504040204" pitchFamily="50" charset="-128"/>
                        <a:ea typeface="Meiryo UI" panose="020B0604030504040204" pitchFamily="50" charset="-128"/>
                      </a:endParaRPr>
                    </a:p>
                  </a:txBody>
                  <a:tcPr marL="68580" marR="68580" marT="0" marB="0" anchor="ctr">
                    <a:solidFill>
                      <a:schemeClr val="bg1">
                        <a:lumMod val="85000"/>
                      </a:schemeClr>
                    </a:solidFill>
                  </a:tcP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0</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17</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594</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611</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r>
              <a:tr h="412966">
                <a:tc>
                  <a:txBody>
                    <a:bodyPr/>
                    <a:lstStyle/>
                    <a:p>
                      <a:pPr algn="ctr">
                        <a:lnSpc>
                          <a:spcPct val="100000"/>
                        </a:lnSpc>
                        <a:spcAft>
                          <a:spcPts val="0"/>
                        </a:spcAft>
                      </a:pPr>
                      <a:r>
                        <a:rPr lang="ja-JP" altLang="en-US" sz="2400" b="0" kern="100" dirty="0" smtClean="0">
                          <a:solidFill>
                            <a:schemeClr val="tx1"/>
                          </a:solidFill>
                          <a:effectLst/>
                          <a:latin typeface="Meiryo UI" panose="020B0604030504040204" pitchFamily="50" charset="-128"/>
                          <a:ea typeface="Meiryo UI" panose="020B0604030504040204" pitchFamily="50" charset="-128"/>
                          <a:cs typeface="Times New Roman"/>
                        </a:rPr>
                        <a:t>民間</a:t>
                      </a:r>
                      <a:endParaRPr lang="ja-JP" sz="24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11</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111</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111</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233</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r>
              <a:tr h="412966">
                <a:tc>
                  <a:txBody>
                    <a:bodyPr/>
                    <a:lstStyle/>
                    <a:p>
                      <a:pPr algn="ctr">
                        <a:lnSpc>
                          <a:spcPct val="100000"/>
                        </a:lnSpc>
                        <a:spcAft>
                          <a:spcPts val="0"/>
                        </a:spcAft>
                      </a:pPr>
                      <a:r>
                        <a:rPr lang="ja-JP" altLang="en-US" sz="2400" b="0" kern="100" dirty="0" smtClean="0">
                          <a:solidFill>
                            <a:schemeClr val="tx1"/>
                          </a:solidFill>
                          <a:effectLst/>
                          <a:latin typeface="Meiryo UI" panose="020B0604030504040204" pitchFamily="50" charset="-128"/>
                          <a:ea typeface="Meiryo UI" panose="020B0604030504040204" pitchFamily="50" charset="-128"/>
                          <a:cs typeface="Times New Roman"/>
                        </a:rPr>
                        <a:t>計</a:t>
                      </a:r>
                      <a:endParaRPr lang="ja-JP" sz="24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11</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128</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705</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ct val="100000"/>
                        </a:lnSpc>
                        <a:spcAft>
                          <a:spcPts val="0"/>
                        </a:spcAft>
                      </a:pPr>
                      <a:r>
                        <a:rPr lang="en-US" altLang="ja-JP" sz="2000" kern="100" dirty="0" smtClean="0">
                          <a:solidFill>
                            <a:schemeClr val="tx1"/>
                          </a:solidFill>
                          <a:effectLst/>
                          <a:latin typeface="Meiryo UI" panose="020B0604030504040204" pitchFamily="50" charset="-128"/>
                          <a:ea typeface="Meiryo UI" panose="020B0604030504040204" pitchFamily="50" charset="-128"/>
                          <a:cs typeface="Times New Roman"/>
                        </a:rPr>
                        <a:t>844</a:t>
                      </a:r>
                      <a:endParaRPr lang="ja-JP" sz="20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r>
            </a:tbl>
          </a:graphicData>
        </a:graphic>
      </p:graphicFrame>
      <p:sp>
        <p:nvSpPr>
          <p:cNvPr id="10" name="テキスト ボックス 9"/>
          <p:cNvSpPr txBox="1"/>
          <p:nvPr/>
        </p:nvSpPr>
        <p:spPr>
          <a:xfrm>
            <a:off x="5898402" y="2958298"/>
            <a:ext cx="1757212" cy="338554"/>
          </a:xfrm>
          <a:prstGeom prst="rect">
            <a:avLst/>
          </a:prstGeom>
          <a:noFill/>
        </p:spPr>
        <p:txBody>
          <a:bodyPr wrap="none" rtlCol="0">
            <a:spAutoFit/>
          </a:bodyPr>
          <a:lstStyle/>
          <a:p>
            <a:r>
              <a:rPr kumimoji="1" lang="ja-JP" altLang="en-US" sz="1600" dirty="0" smtClean="0"/>
              <a:t>平成</a:t>
            </a:r>
            <a:r>
              <a:rPr lang="en-US" altLang="ja-JP" sz="1600" dirty="0" smtClean="0"/>
              <a:t>29</a:t>
            </a:r>
            <a:r>
              <a:rPr kumimoji="1" lang="ja-JP" altLang="en-US" sz="1600" dirty="0" smtClean="0"/>
              <a:t>年</a:t>
            </a:r>
            <a:r>
              <a:rPr kumimoji="1" lang="en-US" altLang="ja-JP" sz="1600" dirty="0" smtClean="0"/>
              <a:t>3</a:t>
            </a:r>
            <a:r>
              <a:rPr kumimoji="1" lang="ja-JP" altLang="en-US" sz="1600" dirty="0" smtClean="0"/>
              <a:t>月時点</a:t>
            </a:r>
            <a:endParaRPr kumimoji="1" lang="ja-JP" altLang="en-US" sz="1600" dirty="0"/>
          </a:p>
        </p:txBody>
      </p:sp>
      <p:sp>
        <p:nvSpPr>
          <p:cNvPr id="3" name="タイトル 2"/>
          <p:cNvSpPr>
            <a:spLocks noGrp="1"/>
          </p:cNvSpPr>
          <p:nvPr>
            <p:ph type="title"/>
          </p:nvPr>
        </p:nvSpPr>
        <p:spPr/>
        <p:txBody>
          <a:bodyPr/>
          <a:lstStyle/>
          <a:p>
            <a:r>
              <a:rPr lang="ja-JP" altLang="en-US" dirty="0"/>
              <a:t>２－１．耐震診断</a:t>
            </a:r>
            <a:r>
              <a:rPr lang="ja-JP" altLang="en-US" dirty="0" smtClean="0"/>
              <a:t>結果の報告</a:t>
            </a:r>
            <a:r>
              <a:rPr lang="ja-JP" altLang="en-US" dirty="0"/>
              <a:t>、公表の</a:t>
            </a:r>
            <a:r>
              <a:rPr lang="ja-JP" altLang="en-US" dirty="0" smtClean="0"/>
              <a:t>状況</a:t>
            </a:r>
            <a:endParaRPr kumimoji="1" lang="ja-JP" altLang="en-US" dirty="0"/>
          </a:p>
        </p:txBody>
      </p:sp>
      <p:sp>
        <p:nvSpPr>
          <p:cNvPr id="2" name="スライド番号プレースホルダー 1"/>
          <p:cNvSpPr>
            <a:spLocks noGrp="1"/>
          </p:cNvSpPr>
          <p:nvPr>
            <p:ph type="sldNum" sz="quarter" idx="12"/>
          </p:nvPr>
        </p:nvSpPr>
        <p:spPr>
          <a:xfrm>
            <a:off x="7010400" y="6555613"/>
            <a:ext cx="2133600" cy="287337"/>
          </a:xfrm>
        </p:spPr>
        <p:txBody>
          <a:bodyPr/>
          <a:lstStyle/>
          <a:p>
            <a:pPr>
              <a:defRPr/>
            </a:pPr>
            <a:fld id="{1BDB6D7F-53AA-4455-8AD0-F9E52A4623CB}" type="slidenum">
              <a:rPr lang="en-US" altLang="ja-JP" smtClean="0"/>
              <a:pPr>
                <a:defRPr/>
              </a:pPr>
              <a:t>7</a:t>
            </a:fld>
            <a:endParaRPr lang="en-US" altLang="ja-JP" dirty="0"/>
          </a:p>
        </p:txBody>
      </p:sp>
      <p:sp>
        <p:nvSpPr>
          <p:cNvPr id="16" name="タイトル 1"/>
          <p:cNvSpPr txBox="1">
            <a:spLocks/>
          </p:cNvSpPr>
          <p:nvPr/>
        </p:nvSpPr>
        <p:spPr>
          <a:xfrm>
            <a:off x="52507" y="28781"/>
            <a:ext cx="70199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endParaRPr lang="ja-JP" altLang="en-US" kern="0" dirty="0" smtClean="0"/>
          </a:p>
        </p:txBody>
      </p:sp>
      <p:sp>
        <p:nvSpPr>
          <p:cNvPr id="12" name="テキスト ボックス 11"/>
          <p:cNvSpPr txBox="1"/>
          <p:nvPr/>
        </p:nvSpPr>
        <p:spPr>
          <a:xfrm>
            <a:off x="316347" y="1066622"/>
            <a:ext cx="8233344" cy="723275"/>
          </a:xfrm>
          <a:prstGeom prst="rect">
            <a:avLst/>
          </a:prstGeom>
          <a:noFill/>
          <a:ln>
            <a:noFill/>
          </a:ln>
        </p:spPr>
        <p:txBody>
          <a:bodyPr wrap="none" rtlCol="0">
            <a:spAutoFit/>
          </a:bodyPr>
          <a:lstStyle/>
          <a:p>
            <a:pPr>
              <a:spcBef>
                <a:spcPts val="600"/>
              </a:spcBef>
            </a:pPr>
            <a:r>
              <a:rPr kumimoji="1" lang="ja-JP" altLang="en-US" dirty="0" smtClean="0"/>
              <a:t>公共建築物は、</a:t>
            </a:r>
            <a:r>
              <a:rPr lang="ja-JP" altLang="en-US" dirty="0" smtClean="0"/>
              <a:t>１７棟が耐震性不足。耐震化の目処は立っている。</a:t>
            </a:r>
            <a:endParaRPr kumimoji="1" lang="ja-JP" altLang="en-US" dirty="0" smtClean="0"/>
          </a:p>
          <a:p>
            <a:pPr>
              <a:spcBef>
                <a:spcPts val="600"/>
              </a:spcBef>
            </a:pPr>
            <a:r>
              <a:rPr lang="ja-JP" altLang="en-US" dirty="0" smtClean="0"/>
              <a:t>民間建築物は、</a:t>
            </a:r>
            <a:r>
              <a:rPr lang="ja-JP" altLang="en-US" dirty="0" smtClean="0"/>
              <a:t>未報告１１棟を</a:t>
            </a:r>
            <a:r>
              <a:rPr lang="ja-JP" altLang="en-US" dirty="0" smtClean="0"/>
              <a:t>含み１２２棟が耐震性不足。                                     </a:t>
            </a:r>
            <a:endParaRPr lang="en-US" altLang="ja-JP" dirty="0" smtClean="0"/>
          </a:p>
        </p:txBody>
      </p:sp>
      <p:sp>
        <p:nvSpPr>
          <p:cNvPr id="15" name="テキスト ボックス 14"/>
          <p:cNvSpPr txBox="1"/>
          <p:nvPr/>
        </p:nvSpPr>
        <p:spPr>
          <a:xfrm>
            <a:off x="754506" y="2942909"/>
            <a:ext cx="3307751" cy="369332"/>
          </a:xfrm>
          <a:prstGeom prst="rect">
            <a:avLst/>
          </a:prstGeom>
          <a:noFill/>
        </p:spPr>
        <p:txBody>
          <a:bodyPr wrap="square" rtlCol="0">
            <a:spAutoFit/>
          </a:bodyPr>
          <a:lstStyle/>
          <a:p>
            <a:r>
              <a:rPr lang="ja-JP" altLang="en-US" dirty="0" smtClean="0"/>
              <a:t>公表状況　</a:t>
            </a:r>
            <a:endParaRPr kumimoji="1" lang="en-US" altLang="ja-JP" dirty="0" smtClean="0"/>
          </a:p>
        </p:txBody>
      </p:sp>
      <p:sp>
        <p:nvSpPr>
          <p:cNvPr id="17" name="テキスト ボックス 16"/>
          <p:cNvSpPr txBox="1"/>
          <p:nvPr/>
        </p:nvSpPr>
        <p:spPr>
          <a:xfrm>
            <a:off x="58920" y="2418847"/>
            <a:ext cx="4596130" cy="369332"/>
          </a:xfrm>
          <a:prstGeom prst="rect">
            <a:avLst/>
          </a:prstGeom>
          <a:noFill/>
        </p:spPr>
        <p:txBody>
          <a:bodyPr wrap="none" rtlCol="0">
            <a:spAutoFit/>
          </a:bodyPr>
          <a:lstStyle/>
          <a:p>
            <a:r>
              <a:rPr kumimoji="1" lang="ja-JP" altLang="en-US" dirty="0" smtClean="0"/>
              <a:t>■診断結果の公表　　　　　平成</a:t>
            </a:r>
            <a:r>
              <a:rPr kumimoji="1" lang="en-US" altLang="ja-JP" dirty="0" smtClean="0"/>
              <a:t>29</a:t>
            </a:r>
            <a:r>
              <a:rPr kumimoji="1" lang="ja-JP" altLang="en-US" dirty="0" smtClean="0"/>
              <a:t>年</a:t>
            </a:r>
            <a:r>
              <a:rPr kumimoji="1" lang="en-US" altLang="ja-JP" dirty="0" smtClean="0"/>
              <a:t>3</a:t>
            </a:r>
            <a:r>
              <a:rPr kumimoji="1" lang="ja-JP" altLang="en-US" dirty="0" smtClean="0"/>
              <a:t>月</a:t>
            </a:r>
            <a:r>
              <a:rPr kumimoji="1" lang="en-US" altLang="ja-JP" dirty="0" smtClean="0"/>
              <a:t>29</a:t>
            </a:r>
            <a:r>
              <a:rPr lang="ja-JP" altLang="en-US" dirty="0"/>
              <a:t>日</a:t>
            </a:r>
            <a:endParaRPr kumimoji="1" lang="en-US" altLang="ja-JP" dirty="0" smtClean="0"/>
          </a:p>
        </p:txBody>
      </p:sp>
      <p:sp>
        <p:nvSpPr>
          <p:cNvPr id="18" name="テキスト ボックス 17"/>
          <p:cNvSpPr txBox="1"/>
          <p:nvPr/>
        </p:nvSpPr>
        <p:spPr>
          <a:xfrm>
            <a:off x="52296" y="1869409"/>
            <a:ext cx="4839786" cy="369332"/>
          </a:xfrm>
          <a:prstGeom prst="rect">
            <a:avLst/>
          </a:prstGeom>
          <a:noFill/>
        </p:spPr>
        <p:txBody>
          <a:bodyPr wrap="none" rtlCol="0">
            <a:spAutoFit/>
          </a:bodyPr>
          <a:lstStyle/>
          <a:p>
            <a:r>
              <a:rPr kumimoji="1" lang="ja-JP" altLang="en-US" dirty="0" smtClean="0"/>
              <a:t>■診断結果の報告期限　　平成</a:t>
            </a:r>
            <a:r>
              <a:rPr kumimoji="1" lang="en-US" altLang="ja-JP" dirty="0" smtClean="0"/>
              <a:t>27</a:t>
            </a:r>
            <a:r>
              <a:rPr kumimoji="1" lang="ja-JP" altLang="en-US" dirty="0" smtClean="0"/>
              <a:t>年</a:t>
            </a:r>
            <a:r>
              <a:rPr kumimoji="1" lang="en-US" altLang="ja-JP" dirty="0" smtClean="0"/>
              <a:t>12</a:t>
            </a:r>
            <a:r>
              <a:rPr kumimoji="1" lang="ja-JP" altLang="en-US" dirty="0" smtClean="0"/>
              <a:t>月</a:t>
            </a:r>
            <a:r>
              <a:rPr kumimoji="1" lang="en-US" altLang="ja-JP" dirty="0" smtClean="0"/>
              <a:t>31</a:t>
            </a:r>
            <a:r>
              <a:rPr kumimoji="1" lang="ja-JP" altLang="en-US" dirty="0" smtClean="0"/>
              <a:t>日</a:t>
            </a:r>
            <a:endParaRPr kumimoji="1" lang="en-US" altLang="ja-JP" dirty="0" smtClean="0"/>
          </a:p>
        </p:txBody>
      </p:sp>
      <p:sp>
        <p:nvSpPr>
          <p:cNvPr id="24" name="テキスト ボックス 23"/>
          <p:cNvSpPr txBox="1"/>
          <p:nvPr/>
        </p:nvSpPr>
        <p:spPr>
          <a:xfrm>
            <a:off x="2790724" y="5807251"/>
            <a:ext cx="5586403" cy="784830"/>
          </a:xfrm>
          <a:prstGeom prst="rect">
            <a:avLst/>
          </a:prstGeom>
          <a:noFill/>
          <a:ln w="3175">
            <a:solidFill>
              <a:schemeClr val="tx1"/>
            </a:solidFill>
          </a:ln>
        </p:spPr>
        <p:txBody>
          <a:bodyPr wrap="square" rtlCol="0">
            <a:spAutoFit/>
          </a:bodyPr>
          <a:lstStyle/>
          <a:p>
            <a:pPr>
              <a:lnSpc>
                <a:spcPts val="1800"/>
              </a:lnSpc>
            </a:pPr>
            <a:r>
              <a:rPr kumimoji="1" lang="en-US" altLang="ja-JP" sz="1200" dirty="0" smtClean="0"/>
              <a:t>Ⅰ</a:t>
            </a:r>
            <a:r>
              <a:rPr kumimoji="1" lang="ja-JP" altLang="en-US" sz="1200" dirty="0" smtClean="0"/>
              <a:t>　　</a:t>
            </a:r>
            <a:r>
              <a:rPr lang="ja-JP" altLang="en-US" sz="1200" dirty="0"/>
              <a:t>大規模の地震の震動及び衝撃に対して倒壊し、又は崩壊する</a:t>
            </a:r>
            <a:r>
              <a:rPr lang="ja-JP" altLang="en-US" sz="1200" b="1" dirty="0" smtClean="0">
                <a:solidFill>
                  <a:srgbClr val="FF0000"/>
                </a:solidFill>
              </a:rPr>
              <a:t>危険性が高い</a:t>
            </a:r>
            <a:endParaRPr lang="en-US" altLang="ja-JP" sz="1200" b="1" dirty="0" smtClean="0">
              <a:solidFill>
                <a:srgbClr val="FF0000"/>
              </a:solidFill>
            </a:endParaRPr>
          </a:p>
          <a:p>
            <a:pPr>
              <a:lnSpc>
                <a:spcPts val="1800"/>
              </a:lnSpc>
            </a:pPr>
            <a:r>
              <a:rPr lang="en-US" altLang="ja-JP" sz="1200" dirty="0" smtClean="0"/>
              <a:t>Ⅱ</a:t>
            </a:r>
            <a:r>
              <a:rPr lang="ja-JP" altLang="en-US" sz="1200" dirty="0" smtClean="0"/>
              <a:t>　　大規模</a:t>
            </a:r>
            <a:r>
              <a:rPr lang="ja-JP" altLang="en-US" sz="1200" dirty="0"/>
              <a:t>の地震の震動及び衝撃に対して倒壊し、又は崩壊する</a:t>
            </a:r>
            <a:r>
              <a:rPr lang="ja-JP" altLang="en-US" sz="1200" b="1" dirty="0">
                <a:solidFill>
                  <a:srgbClr val="FF0000"/>
                </a:solidFill>
              </a:rPr>
              <a:t>危険性</a:t>
            </a:r>
            <a:r>
              <a:rPr lang="ja-JP" altLang="en-US" sz="1200" b="1" dirty="0" smtClean="0">
                <a:solidFill>
                  <a:srgbClr val="FF0000"/>
                </a:solidFill>
              </a:rPr>
              <a:t>がある</a:t>
            </a:r>
            <a:endParaRPr lang="en-US" altLang="ja-JP" sz="1200" b="1" dirty="0" smtClean="0">
              <a:solidFill>
                <a:srgbClr val="FF0000"/>
              </a:solidFill>
            </a:endParaRPr>
          </a:p>
          <a:p>
            <a:pPr>
              <a:lnSpc>
                <a:spcPts val="1800"/>
              </a:lnSpc>
            </a:pPr>
            <a:r>
              <a:rPr lang="en-US" altLang="ja-JP" sz="1200" dirty="0" smtClean="0"/>
              <a:t>Ⅲ</a:t>
            </a:r>
            <a:r>
              <a:rPr lang="ja-JP" altLang="en-US" sz="1200" dirty="0"/>
              <a:t>　</a:t>
            </a:r>
            <a:r>
              <a:rPr lang="ja-JP" altLang="en-US" sz="1200" dirty="0" smtClean="0"/>
              <a:t>　</a:t>
            </a:r>
            <a:r>
              <a:rPr lang="ja-JP" altLang="en-US" sz="1200" dirty="0"/>
              <a:t>大規模の地震の震動及び衝撃に対して倒壊し、又は崩壊する</a:t>
            </a:r>
            <a:r>
              <a:rPr lang="ja-JP" altLang="en-US" sz="1200" b="1" dirty="0"/>
              <a:t>危険性</a:t>
            </a:r>
            <a:r>
              <a:rPr lang="ja-JP" altLang="en-US" sz="1200" b="1" dirty="0" smtClean="0"/>
              <a:t>が低い</a:t>
            </a:r>
            <a:r>
              <a:rPr lang="ja-JP" altLang="en-US" sz="1200" dirty="0"/>
              <a:t>　</a:t>
            </a:r>
            <a:endParaRPr kumimoji="1" lang="ja-JP" altLang="en-US" sz="1200" dirty="0"/>
          </a:p>
        </p:txBody>
      </p:sp>
    </p:spTree>
    <p:extLst>
      <p:ext uri="{BB962C8B-B14F-4D97-AF65-F5344CB8AC3E}">
        <p14:creationId xmlns:p14="http://schemas.microsoft.com/office/powerpoint/2010/main" val="2758597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0" y="471050"/>
            <a:ext cx="8110847" cy="404813"/>
          </a:xfrm>
        </p:spPr>
        <p:txBody>
          <a:bodyPr/>
          <a:lstStyle/>
          <a:p>
            <a:r>
              <a:rPr lang="ja-JP" altLang="en-US" dirty="0" smtClean="0"/>
              <a:t>２－２．設計・改修工事費の補助制度</a:t>
            </a:r>
          </a:p>
        </p:txBody>
      </p:sp>
      <p:sp>
        <p:nvSpPr>
          <p:cNvPr id="5" name="スライド番号プレースホルダー 4"/>
          <p:cNvSpPr>
            <a:spLocks noGrp="1"/>
          </p:cNvSpPr>
          <p:nvPr>
            <p:ph type="sldNum" sz="quarter" idx="12"/>
          </p:nvPr>
        </p:nvSpPr>
        <p:spPr/>
        <p:txBody>
          <a:bodyPr/>
          <a:lstStyle/>
          <a:p>
            <a:pPr>
              <a:defRPr/>
            </a:pPr>
            <a:fld id="{F4044629-A370-44C1-81E0-62C61B095BD4}" type="slidenum">
              <a:rPr lang="en-US" altLang="ja-JP" smtClean="0">
                <a:solidFill>
                  <a:srgbClr val="000000"/>
                </a:solidFill>
              </a:rPr>
              <a:pPr>
                <a:defRPr/>
              </a:pPr>
              <a:t>8</a:t>
            </a:fld>
            <a:endParaRPr lang="en-US" altLang="ja-JP">
              <a:solidFill>
                <a:srgbClr val="000000"/>
              </a:solidFill>
            </a:endParaRPr>
          </a:p>
        </p:txBody>
      </p:sp>
      <p:sp>
        <p:nvSpPr>
          <p:cNvPr id="22533" name="テキスト ボックス 2"/>
          <p:cNvSpPr txBox="1">
            <a:spLocks noChangeArrowheads="1"/>
          </p:cNvSpPr>
          <p:nvPr/>
        </p:nvSpPr>
        <p:spPr bwMode="auto">
          <a:xfrm>
            <a:off x="533163" y="1554449"/>
            <a:ext cx="8359617" cy="963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eaLnBrk="1" hangingPunct="1">
              <a:lnSpc>
                <a:spcPts val="2200"/>
              </a:lnSpc>
              <a:spcBef>
                <a:spcPct val="0"/>
              </a:spcBef>
              <a:buNone/>
            </a:pPr>
            <a:r>
              <a:rPr lang="ja-JP" altLang="en-US" sz="1600" dirty="0" smtClean="0">
                <a:solidFill>
                  <a:srgbClr val="000000"/>
                </a:solidFill>
                <a:latin typeface="Meiryo UI" pitchFamily="50" charset="-128"/>
                <a:ea typeface="Meiryo UI" pitchFamily="50" charset="-128"/>
                <a:cs typeface="Meiryo UI" pitchFamily="50" charset="-128"/>
              </a:rPr>
              <a:t>耐震</a:t>
            </a:r>
            <a:r>
              <a:rPr lang="ja-JP" altLang="en-US" sz="1600" dirty="0">
                <a:solidFill>
                  <a:srgbClr val="000000"/>
                </a:solidFill>
                <a:latin typeface="Meiryo UI" pitchFamily="50" charset="-128"/>
                <a:ea typeface="Meiryo UI" pitchFamily="50" charset="-128"/>
                <a:cs typeface="Meiryo UI" pitchFamily="50" charset="-128"/>
              </a:rPr>
              <a:t>診断が義務となる大規模建築物のなかで、病院や</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学校</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など公共性の高い建築物や災害時に避難所等として利用することが可能となる</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ホテル・旅館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などを優先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して耐震化に取り組む</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1600" dirty="0">
                <a:solidFill>
                  <a:srgbClr val="000000"/>
                </a:solidFill>
                <a:latin typeface="Meiryo UI" pitchFamily="50" charset="-128"/>
                <a:ea typeface="Meiryo UI" pitchFamily="50" charset="-128"/>
                <a:cs typeface="Meiryo UI" pitchFamily="50" charset="-128"/>
              </a:rPr>
              <a:t>所有者が実施</a:t>
            </a:r>
            <a:r>
              <a:rPr lang="ja-JP" altLang="en-US" sz="1600" dirty="0" smtClean="0">
                <a:solidFill>
                  <a:srgbClr val="000000"/>
                </a:solidFill>
                <a:latin typeface="Meiryo UI" pitchFamily="50" charset="-128"/>
                <a:ea typeface="Meiryo UI" pitchFamily="50" charset="-128"/>
                <a:cs typeface="Meiryo UI" pitchFamily="50" charset="-128"/>
              </a:rPr>
              <a:t>する補強設計、改修工事に要する費用の一部を補助し、</a:t>
            </a:r>
            <a:r>
              <a:rPr lang="ja-JP" altLang="en-US" sz="1600" dirty="0">
                <a:solidFill>
                  <a:srgbClr val="000000"/>
                </a:solidFill>
                <a:latin typeface="Meiryo UI" pitchFamily="50" charset="-128"/>
                <a:ea typeface="Meiryo UI" pitchFamily="50" charset="-128"/>
                <a:cs typeface="Meiryo UI" pitchFamily="50" charset="-128"/>
              </a:rPr>
              <a:t>耐震化</a:t>
            </a:r>
            <a:r>
              <a:rPr lang="ja-JP" altLang="en-US" sz="1600" dirty="0" smtClean="0">
                <a:solidFill>
                  <a:srgbClr val="000000"/>
                </a:solidFill>
                <a:latin typeface="Meiryo UI" pitchFamily="50" charset="-128"/>
                <a:ea typeface="Meiryo UI" pitchFamily="50" charset="-128"/>
                <a:cs typeface="Meiryo UI" pitchFamily="50" charset="-128"/>
              </a:rPr>
              <a:t>の実施を促進する。</a:t>
            </a:r>
            <a:endParaRPr lang="ja-JP" altLang="en-US" sz="1600" dirty="0" smtClean="0">
              <a:solidFill>
                <a:srgbClr val="FF0000"/>
              </a:solidFill>
            </a:endParaRPr>
          </a:p>
        </p:txBody>
      </p:sp>
      <p:sp>
        <p:nvSpPr>
          <p:cNvPr id="22534" name="テキスト ボックス 2"/>
          <p:cNvSpPr txBox="1">
            <a:spLocks noChangeArrowheads="1"/>
          </p:cNvSpPr>
          <p:nvPr/>
        </p:nvSpPr>
        <p:spPr bwMode="auto">
          <a:xfrm>
            <a:off x="141289" y="3842818"/>
            <a:ext cx="1972520"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nchor="ctr"/>
          <a:lstStyle>
            <a:lvl1pPr marL="287338" indent="-287338"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b="1" dirty="0" smtClean="0">
                <a:solidFill>
                  <a:srgbClr val="000000"/>
                </a:solidFill>
                <a:latin typeface="Meiryo UI" pitchFamily="50" charset="-128"/>
                <a:ea typeface="Meiryo UI" pitchFamily="50" charset="-128"/>
                <a:cs typeface="Meiryo UI" pitchFamily="50" charset="-128"/>
              </a:rPr>
              <a:t>◆ 補助対象用途</a:t>
            </a:r>
            <a:endParaRPr lang="ja-JP" altLang="en-US" sz="1600" b="1" dirty="0" smtClean="0">
              <a:solidFill>
                <a:srgbClr val="FF0000"/>
              </a:solidFill>
            </a:endParaRPr>
          </a:p>
        </p:txBody>
      </p:sp>
      <p:graphicFrame>
        <p:nvGraphicFramePr>
          <p:cNvPr id="2" name="表 1"/>
          <p:cNvGraphicFramePr>
            <a:graphicFrameLocks noGrp="1"/>
          </p:cNvGraphicFramePr>
          <p:nvPr>
            <p:extLst>
              <p:ext uri="{D42A27DB-BD31-4B8C-83A1-F6EECF244321}">
                <p14:modId xmlns:p14="http://schemas.microsoft.com/office/powerpoint/2010/main" val="3786926856"/>
              </p:ext>
            </p:extLst>
          </p:nvPr>
        </p:nvGraphicFramePr>
        <p:xfrm>
          <a:off x="411988" y="3143866"/>
          <a:ext cx="3909108" cy="674235"/>
        </p:xfrm>
        <a:graphic>
          <a:graphicData uri="http://schemas.openxmlformats.org/drawingml/2006/table">
            <a:tbl>
              <a:tblPr firstRow="1" firstCol="1" bandRow="1">
                <a:tableStyleId>{5C22544A-7EE6-4342-B048-85BDC9FD1C3A}</a:tableStyleId>
              </a:tblPr>
              <a:tblGrid>
                <a:gridCol w="907095"/>
                <a:gridCol w="759498"/>
                <a:gridCol w="760266"/>
                <a:gridCol w="760266"/>
                <a:gridCol w="721983"/>
              </a:tblGrid>
              <a:tr h="280603">
                <a:tc>
                  <a:txBody>
                    <a:bodyPr/>
                    <a:lstStyle/>
                    <a:p>
                      <a:pPr algn="ctr">
                        <a:lnSpc>
                          <a:spcPts val="1400"/>
                        </a:lnSpc>
                        <a:spcAft>
                          <a:spcPts val="0"/>
                        </a:spcAft>
                      </a:pPr>
                      <a:r>
                        <a:rPr lang="ja-JP" sz="1400" kern="100" dirty="0">
                          <a:solidFill>
                            <a:srgbClr val="1F497D"/>
                          </a:solidFill>
                          <a:effectLst/>
                          <a:latin typeface="Meiryo UI" panose="020B0604030504040204" pitchFamily="50" charset="-128"/>
                          <a:ea typeface="Meiryo UI" panose="020B0604030504040204" pitchFamily="50" charset="-128"/>
                        </a:rPr>
                        <a:t>区分</a:t>
                      </a:r>
                      <a:endParaRPr lang="ja-JP" sz="1400" kern="100" dirty="0">
                        <a:solidFill>
                          <a:srgbClr val="1F497D"/>
                        </a:solidFill>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ja-JP" sz="1400" kern="100" dirty="0">
                          <a:solidFill>
                            <a:srgbClr val="002060"/>
                          </a:solidFill>
                          <a:effectLst/>
                          <a:latin typeface="Meiryo UI" panose="020B0604030504040204" pitchFamily="50" charset="-128"/>
                          <a:ea typeface="Meiryo UI" panose="020B0604030504040204" pitchFamily="50" charset="-128"/>
                        </a:rPr>
                        <a:t>国</a:t>
                      </a:r>
                      <a:endParaRPr lang="ja-JP" sz="1400" kern="100" dirty="0">
                        <a:solidFill>
                          <a:srgbClr val="002060"/>
                        </a:solidFill>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ja-JP" sz="1400" kern="100" dirty="0">
                          <a:solidFill>
                            <a:srgbClr val="002060"/>
                          </a:solidFill>
                          <a:effectLst/>
                          <a:latin typeface="Meiryo UI" panose="020B0604030504040204" pitchFamily="50" charset="-128"/>
                          <a:ea typeface="Meiryo UI" panose="020B0604030504040204" pitchFamily="50" charset="-128"/>
                        </a:rPr>
                        <a:t>府</a:t>
                      </a:r>
                      <a:endParaRPr lang="ja-JP" sz="1400" kern="100" dirty="0">
                        <a:solidFill>
                          <a:srgbClr val="002060"/>
                        </a:solidFill>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ja-JP" sz="1400" kern="100" dirty="0">
                          <a:solidFill>
                            <a:srgbClr val="002060"/>
                          </a:solidFill>
                          <a:effectLst/>
                          <a:latin typeface="Meiryo UI" panose="020B0604030504040204" pitchFamily="50" charset="-128"/>
                          <a:ea typeface="Meiryo UI" panose="020B0604030504040204" pitchFamily="50" charset="-128"/>
                        </a:rPr>
                        <a:t>市</a:t>
                      </a:r>
                      <a:endParaRPr lang="ja-JP" sz="1400" kern="100" dirty="0">
                        <a:solidFill>
                          <a:srgbClr val="002060"/>
                        </a:solidFill>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ja-JP" sz="1400" kern="100" dirty="0">
                          <a:solidFill>
                            <a:srgbClr val="002060"/>
                          </a:solidFill>
                          <a:effectLst/>
                          <a:latin typeface="Meiryo UI" panose="020B0604030504040204" pitchFamily="50" charset="-128"/>
                          <a:ea typeface="Meiryo UI" panose="020B0604030504040204" pitchFamily="50" charset="-128"/>
                        </a:rPr>
                        <a:t>所有者</a:t>
                      </a:r>
                      <a:endParaRPr lang="ja-JP" sz="1400" kern="100" dirty="0">
                        <a:solidFill>
                          <a:srgbClr val="002060"/>
                        </a:solidFill>
                        <a:effectLst/>
                        <a:latin typeface="Meiryo UI" panose="020B0604030504040204" pitchFamily="50" charset="-128"/>
                        <a:ea typeface="Meiryo UI" panose="020B0604030504040204" pitchFamily="50" charset="-128"/>
                        <a:cs typeface="Times New Roman"/>
                      </a:endParaRPr>
                    </a:p>
                  </a:txBody>
                  <a:tcPr marL="68579" marR="68579" marT="0" marB="0" anchor="ctr"/>
                </a:tc>
              </a:tr>
              <a:tr h="393632">
                <a:tc>
                  <a:txBody>
                    <a:bodyPr/>
                    <a:lstStyle/>
                    <a:p>
                      <a:pPr algn="ctr">
                        <a:lnSpc>
                          <a:spcPts val="1400"/>
                        </a:lnSpc>
                        <a:spcAft>
                          <a:spcPts val="0"/>
                        </a:spcAft>
                      </a:pPr>
                      <a:r>
                        <a:rPr lang="ja-JP" altLang="en-US" sz="1400" kern="100" dirty="0" smtClean="0">
                          <a:solidFill>
                            <a:srgbClr val="1F497D"/>
                          </a:solidFill>
                          <a:effectLst/>
                          <a:latin typeface="Meiryo UI" panose="020B0604030504040204" pitchFamily="50" charset="-128"/>
                          <a:ea typeface="Meiryo UI" panose="020B0604030504040204" pitchFamily="50" charset="-128"/>
                        </a:rPr>
                        <a:t>負担割合</a:t>
                      </a:r>
                      <a:endParaRPr lang="ja-JP" sz="1400" kern="100" dirty="0">
                        <a:solidFill>
                          <a:srgbClr val="1F497D"/>
                        </a:solidFill>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en-US" sz="1400" kern="100" dirty="0" smtClean="0">
                          <a:effectLst/>
                          <a:latin typeface="Meiryo UI" panose="020B0604030504040204" pitchFamily="50" charset="-128"/>
                          <a:ea typeface="Meiryo UI" panose="020B0604030504040204" pitchFamily="50" charset="-128"/>
                        </a:rPr>
                        <a:t>1/</a:t>
                      </a:r>
                      <a:r>
                        <a:rPr lang="en-US" altLang="ja-JP" sz="1400" kern="100" dirty="0" smtClean="0">
                          <a:effectLst/>
                          <a:latin typeface="Meiryo UI" panose="020B0604030504040204" pitchFamily="50" charset="-128"/>
                          <a:ea typeface="Meiryo UI" panose="020B0604030504040204" pitchFamily="50" charset="-128"/>
                        </a:rPr>
                        <a:t>2</a:t>
                      </a:r>
                      <a:r>
                        <a:rPr lang="ja-JP" sz="1400" kern="100" baseline="30000" dirty="0" smtClean="0">
                          <a:effectLst/>
                          <a:latin typeface="Meiryo UI" panose="020B0604030504040204" pitchFamily="50" charset="-128"/>
                          <a:ea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en-US" sz="1400" kern="100" dirty="0">
                          <a:effectLst/>
                          <a:latin typeface="Meiryo UI" panose="020B0604030504040204" pitchFamily="50" charset="-128"/>
                          <a:ea typeface="Meiryo UI" panose="020B0604030504040204" pitchFamily="50" charset="-128"/>
                        </a:rPr>
                        <a:t>1/6</a:t>
                      </a:r>
                      <a:endParaRPr lang="ja-JP" sz="1400" kern="100" dirty="0">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en-US" sz="1400" kern="100" dirty="0">
                          <a:effectLst/>
                          <a:latin typeface="Meiryo UI" panose="020B0604030504040204" pitchFamily="50" charset="-128"/>
                          <a:ea typeface="Meiryo UI" panose="020B0604030504040204" pitchFamily="50" charset="-128"/>
                        </a:rPr>
                        <a:t>1/6</a:t>
                      </a:r>
                      <a:endParaRPr lang="ja-JP" sz="1400" kern="100" dirty="0">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en-US" sz="1400" kern="100" dirty="0">
                          <a:effectLst/>
                          <a:latin typeface="Meiryo UI" panose="020B0604030504040204" pitchFamily="50" charset="-128"/>
                          <a:ea typeface="Meiryo UI" panose="020B0604030504040204" pitchFamily="50" charset="-128"/>
                        </a:rPr>
                        <a:t>1/6</a:t>
                      </a:r>
                      <a:endParaRPr lang="ja-JP" sz="1400" kern="100" dirty="0">
                        <a:effectLst/>
                        <a:latin typeface="Meiryo UI" panose="020B0604030504040204" pitchFamily="50" charset="-128"/>
                        <a:ea typeface="Meiryo UI" panose="020B0604030504040204" pitchFamily="50" charset="-128"/>
                        <a:cs typeface="Times New Roman"/>
                      </a:endParaRPr>
                    </a:p>
                  </a:txBody>
                  <a:tcPr marL="68579" marR="68579" marT="0" marB="0" anchor="ct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4014700132"/>
              </p:ext>
            </p:extLst>
          </p:nvPr>
        </p:nvGraphicFramePr>
        <p:xfrm>
          <a:off x="792503" y="4169653"/>
          <a:ext cx="7258967" cy="2064887"/>
        </p:xfrm>
        <a:graphic>
          <a:graphicData uri="http://schemas.openxmlformats.org/drawingml/2006/table">
            <a:tbl>
              <a:tblPr firstRow="1" firstCol="1" bandRow="1">
                <a:tableStyleId>{5C22544A-7EE6-4342-B048-85BDC9FD1C3A}</a:tableStyleId>
              </a:tblPr>
              <a:tblGrid>
                <a:gridCol w="2721620"/>
                <a:gridCol w="4537347"/>
              </a:tblGrid>
              <a:tr h="350758">
                <a:tc>
                  <a:txBody>
                    <a:bodyPr/>
                    <a:lstStyle/>
                    <a:p>
                      <a:pPr algn="ctr">
                        <a:lnSpc>
                          <a:spcPct val="125000"/>
                        </a:lnSpc>
                        <a:spcAft>
                          <a:spcPts val="0"/>
                        </a:spcAft>
                        <a:tabLst>
                          <a:tab pos="2700020" algn="ctr"/>
                          <a:tab pos="5400040" algn="r"/>
                        </a:tabLst>
                      </a:pPr>
                      <a:r>
                        <a:rPr lang="ja-JP" sz="1400" kern="100" dirty="0" smtClean="0">
                          <a:solidFill>
                            <a:srgbClr val="1F497D"/>
                          </a:solidFill>
                          <a:effectLst/>
                          <a:latin typeface="Meiryo UI" panose="020B0604030504040204" pitchFamily="50" charset="-128"/>
                          <a:ea typeface="Meiryo UI" panose="020B0604030504040204" pitchFamily="50" charset="-128"/>
                        </a:rPr>
                        <a:t>用途</a:t>
                      </a:r>
                      <a:endParaRPr lang="ja-JP" sz="1400" kern="100" dirty="0">
                        <a:solidFill>
                          <a:srgbClr val="1F497D"/>
                        </a:solidFill>
                        <a:effectLst/>
                        <a:latin typeface="Meiryo UI" panose="020B0604030504040204" pitchFamily="50" charset="-128"/>
                        <a:ea typeface="Meiryo UI" panose="020B0604030504040204" pitchFamily="50" charset="-128"/>
                        <a:cs typeface="Times New Roman"/>
                      </a:endParaRPr>
                    </a:p>
                  </a:txBody>
                  <a:tcPr marL="68585" marR="68585" marT="0" marB="0" anchor="ctr"/>
                </a:tc>
                <a:tc>
                  <a:txBody>
                    <a:bodyPr/>
                    <a:lstStyle/>
                    <a:p>
                      <a:pPr marL="0" marR="0" indent="0" algn="ctr" defTabSz="914278" rtl="0" eaLnBrk="1" fontAlgn="auto" latinLnBrk="0" hangingPunct="1">
                        <a:lnSpc>
                          <a:spcPct val="125000"/>
                        </a:lnSpc>
                        <a:spcBef>
                          <a:spcPts val="0"/>
                        </a:spcBef>
                        <a:spcAft>
                          <a:spcPts val="0"/>
                        </a:spcAft>
                        <a:buClrTx/>
                        <a:buSzTx/>
                        <a:buFontTx/>
                        <a:buNone/>
                        <a:tabLst>
                          <a:tab pos="2700020" algn="ctr"/>
                          <a:tab pos="5400040" algn="r"/>
                        </a:tabLst>
                        <a:defRPr/>
                      </a:pPr>
                      <a:r>
                        <a:rPr lang="ja-JP" sz="1400" kern="100" dirty="0">
                          <a:solidFill>
                            <a:srgbClr val="1F497D"/>
                          </a:solidFill>
                          <a:effectLst/>
                          <a:latin typeface="Meiryo UI" panose="020B0604030504040204" pitchFamily="50" charset="-128"/>
                          <a:ea typeface="Meiryo UI" panose="020B0604030504040204" pitchFamily="50" charset="-128"/>
                        </a:rPr>
                        <a:t>義務化の</a:t>
                      </a:r>
                      <a:r>
                        <a:rPr lang="ja-JP" sz="1400" kern="100" dirty="0" smtClean="0">
                          <a:solidFill>
                            <a:srgbClr val="1F497D"/>
                          </a:solidFill>
                          <a:effectLst/>
                          <a:latin typeface="Meiryo UI" panose="020B0604030504040204" pitchFamily="50" charset="-128"/>
                          <a:ea typeface="Meiryo UI" panose="020B0604030504040204" pitchFamily="50" charset="-128"/>
                        </a:rPr>
                        <a:t>規模</a:t>
                      </a:r>
                      <a:endParaRPr lang="ja-JP" sz="14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5" marR="68585" marT="0" marB="0" anchor="ctr"/>
                </a:tc>
              </a:tr>
              <a:tr h="288029">
                <a:tc>
                  <a:txBody>
                    <a:bodyPr/>
                    <a:lstStyle/>
                    <a:p>
                      <a:pPr algn="ctr">
                        <a:lnSpc>
                          <a:spcPct val="125000"/>
                        </a:lnSpc>
                        <a:spcAft>
                          <a:spcPts val="0"/>
                        </a:spcAft>
                        <a:tabLst>
                          <a:tab pos="2700020" algn="ctr"/>
                          <a:tab pos="5400040" algn="r"/>
                        </a:tabLst>
                      </a:pPr>
                      <a:r>
                        <a:rPr lang="ja-JP" sz="1400" kern="100" dirty="0">
                          <a:solidFill>
                            <a:srgbClr val="1F497D"/>
                          </a:solidFill>
                          <a:effectLst/>
                          <a:latin typeface="Meiryo UI" panose="020B0604030504040204" pitchFamily="50" charset="-128"/>
                          <a:ea typeface="Meiryo UI" panose="020B0604030504040204" pitchFamily="50" charset="-128"/>
                        </a:rPr>
                        <a:t>小中学校等</a:t>
                      </a:r>
                      <a:endParaRPr lang="ja-JP" sz="1400" kern="100" dirty="0">
                        <a:solidFill>
                          <a:srgbClr val="1F497D"/>
                        </a:solidFill>
                        <a:effectLst/>
                        <a:latin typeface="Meiryo UI" panose="020B0604030504040204" pitchFamily="50" charset="-128"/>
                        <a:ea typeface="Meiryo UI" panose="020B0604030504040204" pitchFamily="50" charset="-128"/>
                        <a:cs typeface="Times New Roman"/>
                      </a:endParaRPr>
                    </a:p>
                  </a:txBody>
                  <a:tcPr marL="68585" marR="68585" marT="0" marB="0" anchor="ctr"/>
                </a:tc>
                <a:tc>
                  <a:txBody>
                    <a:bodyPr/>
                    <a:lstStyle/>
                    <a:p>
                      <a:pPr algn="ctr">
                        <a:lnSpc>
                          <a:spcPct val="125000"/>
                        </a:lnSpc>
                        <a:spcAft>
                          <a:spcPts val="0"/>
                        </a:spcAft>
                        <a:tabLst>
                          <a:tab pos="2700020" algn="ctr"/>
                          <a:tab pos="5400040" algn="r"/>
                        </a:tabLst>
                      </a:pPr>
                      <a:r>
                        <a:rPr lang="ja-JP" sz="1400" kern="100">
                          <a:effectLst/>
                          <a:latin typeface="Meiryo UI" panose="020B0604030504040204" pitchFamily="50" charset="-128"/>
                          <a:ea typeface="Meiryo UI" panose="020B0604030504040204" pitchFamily="50" charset="-128"/>
                        </a:rPr>
                        <a:t>階数</a:t>
                      </a:r>
                      <a:r>
                        <a:rPr lang="en-US" sz="1400" kern="100">
                          <a:effectLst/>
                          <a:latin typeface="Meiryo UI" panose="020B0604030504040204" pitchFamily="50" charset="-128"/>
                          <a:ea typeface="Meiryo UI" panose="020B0604030504040204" pitchFamily="50" charset="-128"/>
                        </a:rPr>
                        <a:t>2</a:t>
                      </a:r>
                      <a:r>
                        <a:rPr lang="ja-JP" sz="1400" kern="100">
                          <a:effectLst/>
                          <a:latin typeface="Meiryo UI" panose="020B0604030504040204" pitchFamily="50" charset="-128"/>
                          <a:ea typeface="Meiryo UI" panose="020B0604030504040204" pitchFamily="50" charset="-128"/>
                        </a:rPr>
                        <a:t>以上かつ</a:t>
                      </a:r>
                      <a:r>
                        <a:rPr lang="en-US" sz="1400" kern="100">
                          <a:effectLst/>
                          <a:latin typeface="Meiryo UI" panose="020B0604030504040204" pitchFamily="50" charset="-128"/>
                          <a:ea typeface="Meiryo UI" panose="020B0604030504040204" pitchFamily="50" charset="-128"/>
                        </a:rPr>
                        <a:t>3,000</a:t>
                      </a:r>
                      <a:r>
                        <a:rPr lang="ja-JP" sz="1400" kern="100">
                          <a:effectLst/>
                          <a:latin typeface="Meiryo UI" panose="020B0604030504040204" pitchFamily="50" charset="-128"/>
                          <a:ea typeface="Meiryo UI" panose="020B0604030504040204" pitchFamily="50" charset="-128"/>
                        </a:rPr>
                        <a:t>㎡以上</a:t>
                      </a:r>
                      <a:endParaRPr lang="ja-JP" sz="1400" kern="100">
                        <a:effectLst/>
                        <a:latin typeface="Meiryo UI" panose="020B0604030504040204" pitchFamily="50" charset="-128"/>
                        <a:ea typeface="Meiryo UI" panose="020B0604030504040204" pitchFamily="50" charset="-128"/>
                        <a:cs typeface="Times New Roman"/>
                      </a:endParaRPr>
                    </a:p>
                  </a:txBody>
                  <a:tcPr marL="68585" marR="68585" marT="0" marB="0" anchor="ctr"/>
                </a:tc>
              </a:tr>
              <a:tr h="288029">
                <a:tc>
                  <a:txBody>
                    <a:bodyPr/>
                    <a:lstStyle/>
                    <a:p>
                      <a:pPr algn="ctr">
                        <a:lnSpc>
                          <a:spcPct val="125000"/>
                        </a:lnSpc>
                        <a:spcAft>
                          <a:spcPts val="0"/>
                        </a:spcAft>
                        <a:tabLst>
                          <a:tab pos="2700020" algn="ctr"/>
                          <a:tab pos="5400040" algn="r"/>
                        </a:tabLst>
                      </a:pPr>
                      <a:r>
                        <a:rPr lang="ja-JP" sz="1400" kern="100" dirty="0">
                          <a:solidFill>
                            <a:srgbClr val="1F497D"/>
                          </a:solidFill>
                          <a:effectLst/>
                          <a:latin typeface="Meiryo UI" panose="020B0604030504040204" pitchFamily="50" charset="-128"/>
                          <a:ea typeface="Meiryo UI" panose="020B0604030504040204" pitchFamily="50" charset="-128"/>
                        </a:rPr>
                        <a:t>幼稚園、保育所</a:t>
                      </a:r>
                      <a:endParaRPr lang="ja-JP" sz="1400" kern="100" dirty="0">
                        <a:solidFill>
                          <a:srgbClr val="1F497D"/>
                        </a:solidFill>
                        <a:effectLst/>
                        <a:latin typeface="Meiryo UI" panose="020B0604030504040204" pitchFamily="50" charset="-128"/>
                        <a:ea typeface="Meiryo UI" panose="020B0604030504040204" pitchFamily="50" charset="-128"/>
                        <a:cs typeface="Times New Roman"/>
                      </a:endParaRPr>
                    </a:p>
                  </a:txBody>
                  <a:tcPr marL="68585" marR="68585" marT="0" marB="0" anchor="ctr"/>
                </a:tc>
                <a:tc>
                  <a:txBody>
                    <a:bodyPr/>
                    <a:lstStyle/>
                    <a:p>
                      <a:pPr algn="ctr">
                        <a:lnSpc>
                          <a:spcPct val="125000"/>
                        </a:lnSpc>
                        <a:spcAft>
                          <a:spcPts val="0"/>
                        </a:spcAft>
                        <a:tabLst>
                          <a:tab pos="2700020" algn="ctr"/>
                          <a:tab pos="5400040" algn="r"/>
                        </a:tabLst>
                      </a:pPr>
                      <a:r>
                        <a:rPr lang="ja-JP" sz="1400" kern="100" dirty="0">
                          <a:effectLst/>
                          <a:latin typeface="Meiryo UI" panose="020B0604030504040204" pitchFamily="50" charset="-128"/>
                          <a:ea typeface="Meiryo UI" panose="020B0604030504040204" pitchFamily="50" charset="-128"/>
                        </a:rPr>
                        <a:t>階数</a:t>
                      </a:r>
                      <a:r>
                        <a:rPr lang="en-US" sz="1400" kern="100" dirty="0">
                          <a:effectLst/>
                          <a:latin typeface="Meiryo UI" panose="020B0604030504040204" pitchFamily="50" charset="-128"/>
                          <a:ea typeface="Meiryo UI" panose="020B0604030504040204" pitchFamily="50" charset="-128"/>
                        </a:rPr>
                        <a:t>2</a:t>
                      </a:r>
                      <a:r>
                        <a:rPr lang="ja-JP" sz="1400" kern="100" dirty="0">
                          <a:effectLst/>
                          <a:latin typeface="Meiryo UI" panose="020B0604030504040204" pitchFamily="50" charset="-128"/>
                          <a:ea typeface="Meiryo UI" panose="020B0604030504040204" pitchFamily="50" charset="-128"/>
                        </a:rPr>
                        <a:t>以上かつ</a:t>
                      </a:r>
                      <a:r>
                        <a:rPr lang="en-US" sz="1400" kern="100" dirty="0">
                          <a:effectLst/>
                          <a:latin typeface="Meiryo UI" panose="020B0604030504040204" pitchFamily="50" charset="-128"/>
                          <a:ea typeface="Meiryo UI" panose="020B0604030504040204" pitchFamily="50" charset="-128"/>
                        </a:rPr>
                        <a:t>1,500</a:t>
                      </a:r>
                      <a:r>
                        <a:rPr lang="ja-JP" sz="1400" kern="100" dirty="0">
                          <a:effectLst/>
                          <a:latin typeface="Meiryo UI" panose="020B0604030504040204" pitchFamily="50" charset="-128"/>
                          <a:ea typeface="Meiryo UI" panose="020B0604030504040204" pitchFamily="50" charset="-128"/>
                        </a:rPr>
                        <a:t>㎡以上</a:t>
                      </a:r>
                      <a:endParaRPr lang="ja-JP" sz="1400" kern="100" dirty="0">
                        <a:effectLst/>
                        <a:latin typeface="Meiryo UI" panose="020B0604030504040204" pitchFamily="50" charset="-128"/>
                        <a:ea typeface="Meiryo UI" panose="020B0604030504040204" pitchFamily="50" charset="-128"/>
                        <a:cs typeface="Times New Roman"/>
                      </a:endParaRPr>
                    </a:p>
                  </a:txBody>
                  <a:tcPr marL="68585" marR="68585" marT="0" marB="0" anchor="ctr"/>
                </a:tc>
              </a:tr>
              <a:tr h="288029">
                <a:tc>
                  <a:txBody>
                    <a:bodyPr/>
                    <a:lstStyle/>
                    <a:p>
                      <a:pPr algn="ctr">
                        <a:lnSpc>
                          <a:spcPct val="125000"/>
                        </a:lnSpc>
                        <a:spcAft>
                          <a:spcPts val="0"/>
                        </a:spcAft>
                        <a:tabLst>
                          <a:tab pos="2700020" algn="ctr"/>
                          <a:tab pos="5400040" algn="r"/>
                        </a:tabLst>
                      </a:pPr>
                      <a:r>
                        <a:rPr lang="ja-JP" sz="1400" kern="100" dirty="0">
                          <a:solidFill>
                            <a:srgbClr val="1F497D"/>
                          </a:solidFill>
                          <a:effectLst/>
                          <a:latin typeface="Meiryo UI" panose="020B0604030504040204" pitchFamily="50" charset="-128"/>
                          <a:ea typeface="Meiryo UI" panose="020B0604030504040204" pitchFamily="50" charset="-128"/>
                        </a:rPr>
                        <a:t>老人ホーム、老人短期入所施設等</a:t>
                      </a:r>
                      <a:endParaRPr lang="ja-JP" sz="1400" kern="100" dirty="0">
                        <a:solidFill>
                          <a:srgbClr val="1F497D"/>
                        </a:solidFill>
                        <a:effectLst/>
                        <a:latin typeface="Meiryo UI" panose="020B0604030504040204" pitchFamily="50" charset="-128"/>
                        <a:ea typeface="Meiryo UI" panose="020B0604030504040204" pitchFamily="50" charset="-128"/>
                        <a:cs typeface="Times New Roman"/>
                      </a:endParaRPr>
                    </a:p>
                  </a:txBody>
                  <a:tcPr marL="68585" marR="68585" marT="0" marB="0" anchor="ctr"/>
                </a:tc>
                <a:tc rowSpan="2">
                  <a:txBody>
                    <a:bodyPr/>
                    <a:lstStyle/>
                    <a:p>
                      <a:pPr algn="ctr">
                        <a:lnSpc>
                          <a:spcPct val="125000"/>
                        </a:lnSpc>
                        <a:spcAft>
                          <a:spcPts val="0"/>
                        </a:spcAft>
                        <a:tabLst>
                          <a:tab pos="2700020" algn="ctr"/>
                          <a:tab pos="5400040" algn="r"/>
                        </a:tabLst>
                      </a:pPr>
                      <a:r>
                        <a:rPr lang="ja-JP" sz="1400" kern="100" dirty="0">
                          <a:effectLst/>
                          <a:latin typeface="Meiryo UI" panose="020B0604030504040204" pitchFamily="50" charset="-128"/>
                          <a:ea typeface="Meiryo UI" panose="020B0604030504040204" pitchFamily="50" charset="-128"/>
                        </a:rPr>
                        <a:t>階数</a:t>
                      </a:r>
                      <a:r>
                        <a:rPr lang="en-US" sz="1400" kern="100" dirty="0">
                          <a:effectLst/>
                          <a:latin typeface="Meiryo UI" panose="020B0604030504040204" pitchFamily="50" charset="-128"/>
                          <a:ea typeface="Meiryo UI" panose="020B0604030504040204" pitchFamily="50" charset="-128"/>
                        </a:rPr>
                        <a:t>2</a:t>
                      </a:r>
                      <a:r>
                        <a:rPr lang="ja-JP" sz="1400" kern="100" dirty="0">
                          <a:effectLst/>
                          <a:latin typeface="Meiryo UI" panose="020B0604030504040204" pitchFamily="50" charset="-128"/>
                          <a:ea typeface="Meiryo UI" panose="020B0604030504040204" pitchFamily="50" charset="-128"/>
                        </a:rPr>
                        <a:t>以上かつ</a:t>
                      </a:r>
                      <a:r>
                        <a:rPr lang="en-US" sz="1400" kern="100" dirty="0">
                          <a:effectLst/>
                          <a:latin typeface="Meiryo UI" panose="020B0604030504040204" pitchFamily="50" charset="-128"/>
                          <a:ea typeface="Meiryo UI" panose="020B0604030504040204" pitchFamily="50" charset="-128"/>
                        </a:rPr>
                        <a:t>5,000</a:t>
                      </a:r>
                      <a:r>
                        <a:rPr lang="ja-JP" sz="1400" kern="100" dirty="0">
                          <a:effectLst/>
                          <a:latin typeface="Meiryo UI" panose="020B0604030504040204" pitchFamily="50" charset="-128"/>
                          <a:ea typeface="Meiryo UI" panose="020B0604030504040204" pitchFamily="50" charset="-128"/>
                        </a:rPr>
                        <a:t>㎡以上</a:t>
                      </a:r>
                      <a:endParaRPr lang="ja-JP" sz="1400" kern="100" dirty="0">
                        <a:effectLst/>
                        <a:latin typeface="Meiryo UI" panose="020B0604030504040204" pitchFamily="50" charset="-128"/>
                        <a:ea typeface="Meiryo UI" panose="020B0604030504040204" pitchFamily="50" charset="-128"/>
                        <a:cs typeface="Times New Roman"/>
                      </a:endParaRPr>
                    </a:p>
                  </a:txBody>
                  <a:tcPr marL="68585" marR="68585" marT="0" marB="0" anchor="ctr"/>
                </a:tc>
              </a:tr>
              <a:tr h="288029">
                <a:tc>
                  <a:txBody>
                    <a:bodyPr/>
                    <a:lstStyle/>
                    <a:p>
                      <a:pPr algn="ctr">
                        <a:lnSpc>
                          <a:spcPct val="125000"/>
                        </a:lnSpc>
                        <a:spcAft>
                          <a:spcPts val="0"/>
                        </a:spcAft>
                        <a:tabLst>
                          <a:tab pos="2700020" algn="ctr"/>
                          <a:tab pos="5400040" algn="r"/>
                        </a:tabLst>
                      </a:pPr>
                      <a:r>
                        <a:rPr lang="ja-JP" sz="1400" kern="100" dirty="0">
                          <a:solidFill>
                            <a:srgbClr val="1F497D"/>
                          </a:solidFill>
                          <a:effectLst/>
                          <a:latin typeface="Meiryo UI" panose="020B0604030504040204" pitchFamily="50" charset="-128"/>
                          <a:ea typeface="Meiryo UI" panose="020B0604030504040204" pitchFamily="50" charset="-128"/>
                        </a:rPr>
                        <a:t>老人福祉センター等</a:t>
                      </a:r>
                      <a:endParaRPr lang="ja-JP" sz="1400" kern="100" dirty="0">
                        <a:solidFill>
                          <a:srgbClr val="1F497D"/>
                        </a:solidFill>
                        <a:effectLst/>
                        <a:latin typeface="Meiryo UI" panose="020B0604030504040204" pitchFamily="50" charset="-128"/>
                        <a:ea typeface="Meiryo UI" panose="020B0604030504040204" pitchFamily="50" charset="-128"/>
                        <a:cs typeface="Times New Roman"/>
                      </a:endParaRPr>
                    </a:p>
                  </a:txBody>
                  <a:tcPr marL="68585" marR="68585" marT="0" marB="0" anchor="ctr"/>
                </a:tc>
                <a:tc vMerge="1">
                  <a:txBody>
                    <a:bodyPr/>
                    <a:lstStyle/>
                    <a:p>
                      <a:endParaRPr kumimoji="1" lang="ja-JP" altLang="en-US"/>
                    </a:p>
                  </a:txBody>
                  <a:tcPr/>
                </a:tc>
              </a:tr>
              <a:tr h="288029">
                <a:tc>
                  <a:txBody>
                    <a:bodyPr/>
                    <a:lstStyle/>
                    <a:p>
                      <a:pPr algn="ctr">
                        <a:lnSpc>
                          <a:spcPct val="125000"/>
                        </a:lnSpc>
                        <a:spcAft>
                          <a:spcPts val="0"/>
                        </a:spcAft>
                        <a:tabLst>
                          <a:tab pos="2700020" algn="ctr"/>
                          <a:tab pos="5400040" algn="r"/>
                        </a:tabLst>
                      </a:pPr>
                      <a:r>
                        <a:rPr lang="ja-JP" sz="1400" kern="100" dirty="0">
                          <a:solidFill>
                            <a:srgbClr val="1F497D"/>
                          </a:solidFill>
                          <a:effectLst/>
                          <a:latin typeface="Meiryo UI" panose="020B0604030504040204" pitchFamily="50" charset="-128"/>
                          <a:ea typeface="Meiryo UI" panose="020B0604030504040204" pitchFamily="50" charset="-128"/>
                        </a:rPr>
                        <a:t>病院、診療所</a:t>
                      </a:r>
                      <a:endParaRPr lang="ja-JP" sz="1400" kern="100" dirty="0">
                        <a:solidFill>
                          <a:srgbClr val="1F497D"/>
                        </a:solidFill>
                        <a:effectLst/>
                        <a:latin typeface="Meiryo UI" panose="020B0604030504040204" pitchFamily="50" charset="-128"/>
                        <a:ea typeface="Meiryo UI" panose="020B0604030504040204" pitchFamily="50" charset="-128"/>
                        <a:cs typeface="Times New Roman"/>
                      </a:endParaRPr>
                    </a:p>
                  </a:txBody>
                  <a:tcPr marL="68585" marR="68585" marT="0" marB="0" anchor="ctr"/>
                </a:tc>
                <a:tc>
                  <a:txBody>
                    <a:bodyPr/>
                    <a:lstStyle/>
                    <a:p>
                      <a:pPr algn="ctr">
                        <a:lnSpc>
                          <a:spcPct val="125000"/>
                        </a:lnSpc>
                        <a:spcAft>
                          <a:spcPts val="0"/>
                        </a:spcAft>
                        <a:tabLst>
                          <a:tab pos="2700020" algn="ctr"/>
                          <a:tab pos="5400040" algn="r"/>
                        </a:tabLst>
                      </a:pPr>
                      <a:r>
                        <a:rPr lang="ja-JP" sz="1400" kern="100" dirty="0">
                          <a:effectLst/>
                          <a:latin typeface="Meiryo UI" panose="020B0604030504040204" pitchFamily="50" charset="-128"/>
                          <a:ea typeface="Meiryo UI" panose="020B0604030504040204" pitchFamily="50" charset="-128"/>
                        </a:rPr>
                        <a:t>階数</a:t>
                      </a:r>
                      <a:r>
                        <a:rPr lang="en-US" sz="1400" kern="100" dirty="0">
                          <a:effectLst/>
                          <a:latin typeface="Meiryo UI" panose="020B0604030504040204" pitchFamily="50" charset="-128"/>
                          <a:ea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rPr>
                        <a:t>以上かつ</a:t>
                      </a:r>
                      <a:r>
                        <a:rPr lang="en-US" sz="1400" kern="100" dirty="0">
                          <a:effectLst/>
                          <a:latin typeface="Meiryo UI" panose="020B0604030504040204" pitchFamily="50" charset="-128"/>
                          <a:ea typeface="Meiryo UI" panose="020B0604030504040204" pitchFamily="50" charset="-128"/>
                        </a:rPr>
                        <a:t>5,000</a:t>
                      </a:r>
                      <a:r>
                        <a:rPr lang="ja-JP" sz="1400" kern="100" dirty="0">
                          <a:effectLst/>
                          <a:latin typeface="Meiryo UI" panose="020B0604030504040204" pitchFamily="50" charset="-128"/>
                          <a:ea typeface="Meiryo UI" panose="020B0604030504040204" pitchFamily="50" charset="-128"/>
                        </a:rPr>
                        <a:t>㎡以上</a:t>
                      </a:r>
                      <a:endParaRPr lang="ja-JP" sz="1400" kern="100" dirty="0">
                        <a:effectLst/>
                        <a:latin typeface="Meiryo UI" panose="020B0604030504040204" pitchFamily="50" charset="-128"/>
                        <a:ea typeface="Meiryo UI" panose="020B0604030504040204" pitchFamily="50" charset="-128"/>
                        <a:cs typeface="Times New Roman"/>
                      </a:endParaRPr>
                    </a:p>
                  </a:txBody>
                  <a:tcPr marL="68585" marR="68585" marT="0" marB="0" anchor="ctr"/>
                </a:tc>
              </a:tr>
              <a:tr h="273984">
                <a:tc>
                  <a:txBody>
                    <a:bodyPr/>
                    <a:lstStyle/>
                    <a:p>
                      <a:pPr algn="ctr">
                        <a:lnSpc>
                          <a:spcPct val="125000"/>
                        </a:lnSpc>
                        <a:spcAft>
                          <a:spcPts val="0"/>
                        </a:spcAft>
                        <a:tabLst>
                          <a:tab pos="2700020" algn="ctr"/>
                          <a:tab pos="5400040" algn="r"/>
                        </a:tabLst>
                      </a:pPr>
                      <a:r>
                        <a:rPr lang="ja-JP" sz="1400" kern="100" dirty="0">
                          <a:solidFill>
                            <a:srgbClr val="1F497D"/>
                          </a:solidFill>
                          <a:effectLst/>
                          <a:latin typeface="Meiryo UI" panose="020B0604030504040204" pitchFamily="50" charset="-128"/>
                          <a:ea typeface="Meiryo UI" panose="020B0604030504040204" pitchFamily="50" charset="-128"/>
                        </a:rPr>
                        <a:t>ホテル、</a:t>
                      </a:r>
                      <a:r>
                        <a:rPr lang="ja-JP" sz="1400" kern="100" dirty="0" smtClean="0">
                          <a:solidFill>
                            <a:srgbClr val="1F497D"/>
                          </a:solidFill>
                          <a:effectLst/>
                          <a:latin typeface="Meiryo UI" panose="020B0604030504040204" pitchFamily="50" charset="-128"/>
                          <a:ea typeface="Meiryo UI" panose="020B0604030504040204" pitchFamily="50" charset="-128"/>
                        </a:rPr>
                        <a:t>旅館</a:t>
                      </a:r>
                      <a:endParaRPr lang="ja-JP" sz="1400" kern="100" baseline="30000" dirty="0">
                        <a:solidFill>
                          <a:srgbClr val="1F497D"/>
                        </a:solidFill>
                        <a:effectLst/>
                        <a:latin typeface="Meiryo UI" panose="020B0604030504040204" pitchFamily="50" charset="-128"/>
                        <a:ea typeface="Meiryo UI" panose="020B0604030504040204" pitchFamily="50" charset="-128"/>
                        <a:cs typeface="Times New Roman"/>
                      </a:endParaRPr>
                    </a:p>
                  </a:txBody>
                  <a:tcPr marL="68585" marR="68585" marT="0" marB="0" anchor="ctr"/>
                </a:tc>
                <a:tc>
                  <a:txBody>
                    <a:bodyPr/>
                    <a:lstStyle/>
                    <a:p>
                      <a:pPr algn="ctr">
                        <a:lnSpc>
                          <a:spcPct val="125000"/>
                        </a:lnSpc>
                        <a:spcAft>
                          <a:spcPts val="0"/>
                        </a:spcAft>
                        <a:tabLst>
                          <a:tab pos="2700020" algn="ctr"/>
                          <a:tab pos="5400040" algn="r"/>
                        </a:tabLst>
                      </a:pPr>
                      <a:r>
                        <a:rPr lang="ja-JP" sz="1400" kern="100" dirty="0">
                          <a:effectLst/>
                          <a:latin typeface="Meiryo UI" panose="020B0604030504040204" pitchFamily="50" charset="-128"/>
                          <a:ea typeface="Meiryo UI" panose="020B0604030504040204" pitchFamily="50" charset="-128"/>
                        </a:rPr>
                        <a:t>階数</a:t>
                      </a:r>
                      <a:r>
                        <a:rPr lang="en-US" sz="1400" kern="100" dirty="0">
                          <a:effectLst/>
                          <a:latin typeface="Meiryo UI" panose="020B0604030504040204" pitchFamily="50" charset="-128"/>
                          <a:ea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rPr>
                        <a:t>以上かつ</a:t>
                      </a:r>
                      <a:r>
                        <a:rPr lang="en-US" sz="1400" kern="100" dirty="0">
                          <a:effectLst/>
                          <a:latin typeface="Meiryo UI" panose="020B0604030504040204" pitchFamily="50" charset="-128"/>
                          <a:ea typeface="Meiryo UI" panose="020B0604030504040204" pitchFamily="50" charset="-128"/>
                        </a:rPr>
                        <a:t>5,000</a:t>
                      </a:r>
                      <a:r>
                        <a:rPr lang="ja-JP" sz="1400" kern="100" dirty="0">
                          <a:effectLst/>
                          <a:latin typeface="Meiryo UI" panose="020B0604030504040204" pitchFamily="50" charset="-128"/>
                          <a:ea typeface="Meiryo UI" panose="020B0604030504040204" pitchFamily="50" charset="-128"/>
                        </a:rPr>
                        <a:t>㎡</a:t>
                      </a:r>
                      <a:r>
                        <a:rPr lang="ja-JP" sz="1400" kern="100" dirty="0" smtClean="0">
                          <a:effectLst/>
                          <a:latin typeface="Meiryo UI" panose="020B0604030504040204" pitchFamily="50" charset="-128"/>
                          <a:ea typeface="Meiryo UI" panose="020B0604030504040204" pitchFamily="50" charset="-128"/>
                        </a:rPr>
                        <a:t>以上（</a:t>
                      </a:r>
                      <a:r>
                        <a:rPr lang="ja-JP" sz="1400" kern="100" dirty="0">
                          <a:effectLst/>
                          <a:latin typeface="Meiryo UI" panose="020B0604030504040204" pitchFamily="50" charset="-128"/>
                          <a:ea typeface="Meiryo UI" panose="020B0604030504040204" pitchFamily="50" charset="-128"/>
                        </a:rPr>
                        <a:t>防災協定・中小</a:t>
                      </a:r>
                      <a:r>
                        <a:rPr lang="ja-JP" sz="1400" kern="100" dirty="0" smtClean="0">
                          <a:effectLst/>
                          <a:latin typeface="Meiryo UI" panose="020B0604030504040204" pitchFamily="50" charset="-128"/>
                          <a:ea typeface="Meiryo UI" panose="020B0604030504040204" pitchFamily="50" charset="-128"/>
                        </a:rPr>
                        <a:t>企業）</a:t>
                      </a:r>
                      <a:endParaRPr lang="ja-JP" sz="1400" kern="100" dirty="0">
                        <a:effectLst/>
                        <a:latin typeface="Meiryo UI" panose="020B0604030504040204" pitchFamily="50" charset="-128"/>
                        <a:ea typeface="Meiryo UI" panose="020B0604030504040204" pitchFamily="50" charset="-128"/>
                        <a:cs typeface="Times New Roman"/>
                      </a:endParaRPr>
                    </a:p>
                  </a:txBody>
                  <a:tcPr marL="68585" marR="68585" marT="0" marB="0" anchor="ctr"/>
                </a:tc>
              </a:tr>
            </a:tbl>
          </a:graphicData>
        </a:graphic>
      </p:graphicFrame>
      <p:sp>
        <p:nvSpPr>
          <p:cNvPr id="22603" name="テキスト ボックス 2"/>
          <p:cNvSpPr txBox="1">
            <a:spLocks noChangeArrowheads="1"/>
          </p:cNvSpPr>
          <p:nvPr/>
        </p:nvSpPr>
        <p:spPr bwMode="auto">
          <a:xfrm>
            <a:off x="141288" y="2485678"/>
            <a:ext cx="1830015" cy="331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nchor="ctr"/>
          <a:lstStyle>
            <a:lvl1pPr marL="287338" indent="-287338"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b="1" dirty="0" smtClean="0">
                <a:solidFill>
                  <a:srgbClr val="000000"/>
                </a:solidFill>
                <a:latin typeface="Meiryo UI" pitchFamily="50" charset="-128"/>
                <a:ea typeface="Meiryo UI" pitchFamily="50" charset="-128"/>
                <a:cs typeface="Meiryo UI" pitchFamily="50" charset="-128"/>
              </a:rPr>
              <a:t>◆ 負担割合</a:t>
            </a:r>
            <a:endParaRPr lang="ja-JP" altLang="en-US" sz="1600" b="1" dirty="0" smtClean="0">
              <a:solidFill>
                <a:srgbClr val="FF0000"/>
              </a:solidFill>
            </a:endParaRPr>
          </a:p>
        </p:txBody>
      </p:sp>
      <p:sp>
        <p:nvSpPr>
          <p:cNvPr id="22604" name="正方形/長方形 8"/>
          <p:cNvSpPr>
            <a:spLocks noChangeArrowheads="1"/>
          </p:cNvSpPr>
          <p:nvPr/>
        </p:nvSpPr>
        <p:spPr bwMode="auto">
          <a:xfrm>
            <a:off x="1359064" y="2621563"/>
            <a:ext cx="387745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1050" dirty="0" smtClean="0">
                <a:solidFill>
                  <a:srgbClr val="000000"/>
                </a:solidFill>
                <a:latin typeface="Meiryo UI" pitchFamily="50" charset="-128"/>
                <a:ea typeface="Meiryo UI" pitchFamily="50" charset="-128"/>
                <a:cs typeface="Meiryo UI" pitchFamily="50" charset="-128"/>
              </a:rPr>
              <a:t>※</a:t>
            </a:r>
            <a:r>
              <a:rPr lang="ja-JP" altLang="en-US" sz="1050" dirty="0" smtClean="0">
                <a:solidFill>
                  <a:srgbClr val="000000"/>
                </a:solidFill>
                <a:latin typeface="Meiryo UI" pitchFamily="50" charset="-128"/>
                <a:ea typeface="Meiryo UI" pitchFamily="50" charset="-128"/>
                <a:cs typeface="Meiryo UI" pitchFamily="50" charset="-128"/>
              </a:rPr>
              <a:t>耐震対策緊急促進事業補助（国の直接補助）を含む</a:t>
            </a:r>
          </a:p>
        </p:txBody>
      </p:sp>
      <p:sp>
        <p:nvSpPr>
          <p:cNvPr id="14" name="テキスト ボックス 2"/>
          <p:cNvSpPr txBox="1">
            <a:spLocks noChangeArrowheads="1"/>
          </p:cNvSpPr>
          <p:nvPr/>
        </p:nvSpPr>
        <p:spPr bwMode="auto">
          <a:xfrm>
            <a:off x="4668769" y="2867983"/>
            <a:ext cx="1179512" cy="294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nchor="ctr"/>
          <a:lstStyle>
            <a:lvl1pPr marL="287338" indent="-287338"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b="1" dirty="0" smtClean="0">
                <a:solidFill>
                  <a:srgbClr val="000000"/>
                </a:solidFill>
                <a:latin typeface="Meiryo UI" pitchFamily="50" charset="-128"/>
                <a:ea typeface="Meiryo UI" pitchFamily="50" charset="-128"/>
                <a:cs typeface="Meiryo UI" pitchFamily="50" charset="-128"/>
              </a:rPr>
              <a:t>改修工事</a:t>
            </a:r>
            <a:endParaRPr lang="ja-JP" altLang="en-US" sz="1600" b="1" dirty="0" smtClean="0">
              <a:solidFill>
                <a:srgbClr val="FF0000"/>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2440076796"/>
              </p:ext>
            </p:extLst>
          </p:nvPr>
        </p:nvGraphicFramePr>
        <p:xfrm>
          <a:off x="4683124" y="3143866"/>
          <a:ext cx="4047965" cy="678720"/>
        </p:xfrm>
        <a:graphic>
          <a:graphicData uri="http://schemas.openxmlformats.org/drawingml/2006/table">
            <a:tbl>
              <a:tblPr firstRow="1" firstCol="1" bandRow="1">
                <a:tableStyleId>{5C22544A-7EE6-4342-B048-85BDC9FD1C3A}</a:tableStyleId>
              </a:tblPr>
              <a:tblGrid>
                <a:gridCol w="907095"/>
                <a:gridCol w="898355"/>
                <a:gridCol w="760266"/>
                <a:gridCol w="760266"/>
                <a:gridCol w="721983"/>
              </a:tblGrid>
              <a:tr h="282470">
                <a:tc>
                  <a:txBody>
                    <a:bodyPr/>
                    <a:lstStyle/>
                    <a:p>
                      <a:pPr algn="ctr">
                        <a:lnSpc>
                          <a:spcPts val="1400"/>
                        </a:lnSpc>
                        <a:spcAft>
                          <a:spcPts val="0"/>
                        </a:spcAft>
                      </a:pPr>
                      <a:r>
                        <a:rPr lang="ja-JP" sz="1400" kern="100" dirty="0">
                          <a:solidFill>
                            <a:srgbClr val="1F497D"/>
                          </a:solidFill>
                          <a:effectLst/>
                          <a:latin typeface="Meiryo UI" panose="020B0604030504040204" pitchFamily="50" charset="-128"/>
                          <a:ea typeface="Meiryo UI" panose="020B0604030504040204" pitchFamily="50" charset="-128"/>
                        </a:rPr>
                        <a:t>区分</a:t>
                      </a:r>
                      <a:endParaRPr lang="ja-JP" sz="1400" kern="100" dirty="0">
                        <a:solidFill>
                          <a:srgbClr val="1F497D"/>
                        </a:solidFill>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ja-JP" sz="1400" kern="100" dirty="0">
                          <a:solidFill>
                            <a:srgbClr val="002060"/>
                          </a:solidFill>
                          <a:effectLst/>
                          <a:latin typeface="Meiryo UI" panose="020B0604030504040204" pitchFamily="50" charset="-128"/>
                          <a:ea typeface="Meiryo UI" panose="020B0604030504040204" pitchFamily="50" charset="-128"/>
                        </a:rPr>
                        <a:t>国</a:t>
                      </a:r>
                      <a:endParaRPr lang="ja-JP" sz="1400" kern="100" dirty="0">
                        <a:solidFill>
                          <a:srgbClr val="002060"/>
                        </a:solidFill>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ja-JP" sz="1400" kern="100" dirty="0">
                          <a:solidFill>
                            <a:srgbClr val="002060"/>
                          </a:solidFill>
                          <a:effectLst/>
                          <a:latin typeface="Meiryo UI" panose="020B0604030504040204" pitchFamily="50" charset="-128"/>
                          <a:ea typeface="Meiryo UI" panose="020B0604030504040204" pitchFamily="50" charset="-128"/>
                        </a:rPr>
                        <a:t>府</a:t>
                      </a:r>
                      <a:endParaRPr lang="ja-JP" sz="1400" kern="100" dirty="0">
                        <a:solidFill>
                          <a:srgbClr val="002060"/>
                        </a:solidFill>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ja-JP" sz="1400" kern="100" dirty="0">
                          <a:solidFill>
                            <a:srgbClr val="002060"/>
                          </a:solidFill>
                          <a:effectLst/>
                          <a:latin typeface="Meiryo UI" panose="020B0604030504040204" pitchFamily="50" charset="-128"/>
                          <a:ea typeface="Meiryo UI" panose="020B0604030504040204" pitchFamily="50" charset="-128"/>
                        </a:rPr>
                        <a:t>市</a:t>
                      </a:r>
                      <a:endParaRPr lang="ja-JP" sz="1400" kern="100" dirty="0">
                        <a:solidFill>
                          <a:srgbClr val="002060"/>
                        </a:solidFill>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ja-JP" sz="1400" kern="100" dirty="0">
                          <a:solidFill>
                            <a:srgbClr val="002060"/>
                          </a:solidFill>
                          <a:effectLst/>
                          <a:latin typeface="Meiryo UI" panose="020B0604030504040204" pitchFamily="50" charset="-128"/>
                          <a:ea typeface="Meiryo UI" panose="020B0604030504040204" pitchFamily="50" charset="-128"/>
                        </a:rPr>
                        <a:t>所有者</a:t>
                      </a:r>
                      <a:endParaRPr lang="ja-JP" sz="1400" kern="100" dirty="0">
                        <a:solidFill>
                          <a:srgbClr val="002060"/>
                        </a:solidFill>
                        <a:effectLst/>
                        <a:latin typeface="Meiryo UI" panose="020B0604030504040204" pitchFamily="50" charset="-128"/>
                        <a:ea typeface="Meiryo UI" panose="020B0604030504040204" pitchFamily="50" charset="-128"/>
                        <a:cs typeface="Times New Roman"/>
                      </a:endParaRPr>
                    </a:p>
                  </a:txBody>
                  <a:tcPr marL="68579" marR="68579" marT="0" marB="0" anchor="ctr"/>
                </a:tc>
              </a:tr>
              <a:tr h="396250">
                <a:tc>
                  <a:txBody>
                    <a:bodyPr/>
                    <a:lstStyle/>
                    <a:p>
                      <a:pPr algn="ctr">
                        <a:lnSpc>
                          <a:spcPts val="1400"/>
                        </a:lnSpc>
                        <a:spcAft>
                          <a:spcPts val="0"/>
                        </a:spcAft>
                      </a:pPr>
                      <a:r>
                        <a:rPr lang="ja-JP" altLang="en-US" sz="1400" kern="100" dirty="0" smtClean="0">
                          <a:solidFill>
                            <a:srgbClr val="1F497D"/>
                          </a:solidFill>
                          <a:effectLst/>
                          <a:latin typeface="Meiryo UI" panose="020B0604030504040204" pitchFamily="50" charset="-128"/>
                          <a:ea typeface="Meiryo UI" panose="020B0604030504040204" pitchFamily="50" charset="-128"/>
                        </a:rPr>
                        <a:t>負担割合</a:t>
                      </a:r>
                      <a:endParaRPr lang="ja-JP" sz="1400" kern="100" dirty="0">
                        <a:solidFill>
                          <a:srgbClr val="1F497D"/>
                        </a:solidFill>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en-US" altLang="ja-JP" sz="1400" kern="100" baseline="0" dirty="0" smtClean="0">
                          <a:effectLst/>
                          <a:latin typeface="Meiryo UI" panose="020B0604030504040204" pitchFamily="50" charset="-128"/>
                          <a:ea typeface="Meiryo UI" panose="020B0604030504040204" pitchFamily="50" charset="-128"/>
                        </a:rPr>
                        <a:t>33.3</a:t>
                      </a:r>
                      <a:r>
                        <a:rPr lang="ja-JP" altLang="en-US" sz="1400" kern="100" baseline="0" dirty="0" smtClean="0">
                          <a:effectLst/>
                          <a:latin typeface="Meiryo UI" panose="020B0604030504040204" pitchFamily="50" charset="-128"/>
                          <a:ea typeface="Meiryo UI" panose="020B0604030504040204" pitchFamily="50" charset="-128"/>
                        </a:rPr>
                        <a:t>％</a:t>
                      </a:r>
                      <a:r>
                        <a:rPr lang="ja-JP" sz="1400" kern="100" baseline="30000" dirty="0" smtClean="0">
                          <a:effectLst/>
                          <a:latin typeface="Meiryo UI" panose="020B0604030504040204" pitchFamily="50" charset="-128"/>
                          <a:ea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en-US" altLang="ja-JP" sz="1400" kern="100" dirty="0" smtClean="0">
                          <a:effectLst/>
                          <a:latin typeface="Meiryo UI" panose="020B0604030504040204" pitchFamily="50" charset="-128"/>
                          <a:ea typeface="Meiryo UI" panose="020B0604030504040204" pitchFamily="50" charset="-128"/>
                          <a:cs typeface="Times New Roman"/>
                        </a:rPr>
                        <a:t>5.75</a:t>
                      </a:r>
                      <a:r>
                        <a:rPr lang="ja-JP" altLang="en-US" sz="1400" kern="100" dirty="0" smtClean="0">
                          <a:effectLst/>
                          <a:latin typeface="Meiryo UI" panose="020B0604030504040204" pitchFamily="50" charset="-128"/>
                          <a:ea typeface="Meiryo UI" panose="020B0604030504040204" pitchFamily="50" charset="-128"/>
                          <a:cs typeface="Times New Roman"/>
                        </a:rPr>
                        <a:t>％</a:t>
                      </a:r>
                      <a:endParaRPr lang="ja-JP" sz="1400" kern="100" dirty="0">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en-US" altLang="ja-JP" sz="1400" kern="100" dirty="0" smtClean="0">
                          <a:effectLst/>
                          <a:latin typeface="Meiryo UI" panose="020B0604030504040204" pitchFamily="50" charset="-128"/>
                          <a:ea typeface="Meiryo UI" panose="020B0604030504040204" pitchFamily="50" charset="-128"/>
                          <a:cs typeface="+mn-cs"/>
                        </a:rPr>
                        <a:t>5.75</a:t>
                      </a:r>
                      <a:r>
                        <a:rPr lang="ja-JP" altLang="en-US" sz="1400" kern="100" dirty="0" smtClean="0">
                          <a:effectLst/>
                          <a:latin typeface="Meiryo UI" panose="020B0604030504040204" pitchFamily="50" charset="-128"/>
                          <a:ea typeface="Meiryo UI" panose="020B0604030504040204" pitchFamily="50" charset="-128"/>
                          <a:cs typeface="+mn-cs"/>
                        </a:rPr>
                        <a:t>％</a:t>
                      </a:r>
                      <a:endParaRPr lang="ja-JP" sz="1400" kern="100" dirty="0">
                        <a:effectLst/>
                        <a:latin typeface="Meiryo UI" panose="020B0604030504040204" pitchFamily="50" charset="-128"/>
                        <a:ea typeface="Meiryo UI" panose="020B0604030504040204" pitchFamily="50" charset="-128"/>
                        <a:cs typeface="Times New Roman"/>
                      </a:endParaRPr>
                    </a:p>
                  </a:txBody>
                  <a:tcPr marL="68579" marR="68579" marT="0" marB="0" anchor="ctr"/>
                </a:tc>
                <a:tc>
                  <a:txBody>
                    <a:bodyPr/>
                    <a:lstStyle/>
                    <a:p>
                      <a:pPr algn="ctr">
                        <a:lnSpc>
                          <a:spcPts val="1400"/>
                        </a:lnSpc>
                        <a:spcAft>
                          <a:spcPts val="0"/>
                        </a:spcAft>
                      </a:pPr>
                      <a:r>
                        <a:rPr lang="en-US" altLang="ja-JP" sz="1400" kern="100" dirty="0" smtClean="0">
                          <a:effectLst/>
                          <a:latin typeface="Meiryo UI" panose="020B0604030504040204" pitchFamily="50" charset="-128"/>
                          <a:ea typeface="Meiryo UI" panose="020B0604030504040204" pitchFamily="50" charset="-128"/>
                          <a:cs typeface="+mn-cs"/>
                        </a:rPr>
                        <a:t>55.2</a:t>
                      </a:r>
                      <a:r>
                        <a:rPr lang="ja-JP" altLang="en-US" sz="1400" kern="100" dirty="0" smtClean="0">
                          <a:effectLst/>
                          <a:latin typeface="Meiryo UI" panose="020B0604030504040204" pitchFamily="50" charset="-128"/>
                          <a:ea typeface="Meiryo UI" panose="020B0604030504040204" pitchFamily="50" charset="-128"/>
                          <a:cs typeface="+mn-cs"/>
                        </a:rPr>
                        <a:t>％</a:t>
                      </a:r>
                      <a:endParaRPr lang="ja-JP" sz="1400" kern="100" dirty="0">
                        <a:effectLst/>
                        <a:latin typeface="Meiryo UI" panose="020B0604030504040204" pitchFamily="50" charset="-128"/>
                        <a:ea typeface="Meiryo UI" panose="020B0604030504040204" pitchFamily="50" charset="-128"/>
                        <a:cs typeface="Times New Roman"/>
                      </a:endParaRPr>
                    </a:p>
                  </a:txBody>
                  <a:tcPr marL="68579" marR="68579" marT="0" marB="0" anchor="ctr"/>
                </a:tc>
              </a:tr>
            </a:tbl>
          </a:graphicData>
        </a:graphic>
      </p:graphicFrame>
      <p:sp>
        <p:nvSpPr>
          <p:cNvPr id="16" name="テキスト ボックス 2"/>
          <p:cNvSpPr txBox="1">
            <a:spLocks noChangeArrowheads="1"/>
          </p:cNvSpPr>
          <p:nvPr/>
        </p:nvSpPr>
        <p:spPr bwMode="auto">
          <a:xfrm>
            <a:off x="396352" y="2831313"/>
            <a:ext cx="1179512" cy="294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nchor="ctr"/>
          <a:lstStyle>
            <a:lvl1pPr marL="287338" indent="-287338"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b="1" dirty="0" smtClean="0">
                <a:solidFill>
                  <a:srgbClr val="000000"/>
                </a:solidFill>
                <a:latin typeface="Meiryo UI" pitchFamily="50" charset="-128"/>
                <a:ea typeface="Meiryo UI" pitchFamily="50" charset="-128"/>
                <a:cs typeface="Meiryo UI" pitchFamily="50" charset="-128"/>
              </a:rPr>
              <a:t>補強設計</a:t>
            </a:r>
            <a:endParaRPr lang="ja-JP" altLang="en-US" sz="1600" b="1" dirty="0" smtClean="0">
              <a:solidFill>
                <a:srgbClr val="FF0000"/>
              </a:solidFill>
            </a:endParaRPr>
          </a:p>
        </p:txBody>
      </p:sp>
      <p:sp>
        <p:nvSpPr>
          <p:cNvPr id="17" name="テキスト ボックス 2"/>
          <p:cNvSpPr txBox="1">
            <a:spLocks noChangeArrowheads="1"/>
          </p:cNvSpPr>
          <p:nvPr/>
        </p:nvSpPr>
        <p:spPr bwMode="auto">
          <a:xfrm>
            <a:off x="141289" y="1260667"/>
            <a:ext cx="1830015" cy="331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nchor="ctr"/>
          <a:lstStyle>
            <a:lvl1pPr marL="287338" indent="-287338"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b="1" dirty="0" smtClean="0">
                <a:solidFill>
                  <a:srgbClr val="000000"/>
                </a:solidFill>
                <a:latin typeface="Meiryo UI" pitchFamily="50" charset="-128"/>
                <a:ea typeface="Meiryo UI" pitchFamily="50" charset="-128"/>
                <a:cs typeface="Meiryo UI" pitchFamily="50" charset="-128"/>
              </a:rPr>
              <a:t>◆ 事業目的</a:t>
            </a:r>
            <a:endParaRPr lang="ja-JP" altLang="en-US" sz="1600" b="1" dirty="0" smtClean="0">
              <a:solidFill>
                <a:srgbClr val="FF0000"/>
              </a:solidFill>
            </a:endParaRPr>
          </a:p>
        </p:txBody>
      </p:sp>
      <p:sp>
        <p:nvSpPr>
          <p:cNvPr id="18" name="テキスト ボックス 2"/>
          <p:cNvSpPr txBox="1">
            <a:spLocks noChangeArrowheads="1"/>
          </p:cNvSpPr>
          <p:nvPr/>
        </p:nvSpPr>
        <p:spPr bwMode="auto">
          <a:xfrm>
            <a:off x="241977" y="6400192"/>
            <a:ext cx="8359617" cy="35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eaLnBrk="1" hangingPunct="1">
              <a:lnSpc>
                <a:spcPts val="2200"/>
              </a:lnSpc>
              <a:spcBef>
                <a:spcPct val="0"/>
              </a:spcBef>
              <a:buNone/>
            </a:pPr>
            <a:r>
              <a:rPr lang="ja-JP" altLang="en-US" sz="1400" dirty="0" smtClean="0">
                <a:solidFill>
                  <a:srgbClr val="000000"/>
                </a:solidFill>
                <a:latin typeface="Meiryo UI" pitchFamily="50" charset="-128"/>
                <a:ea typeface="Meiryo UI" pitchFamily="50" charset="-128"/>
                <a:cs typeface="Meiryo UI" pitchFamily="50" charset="-128"/>
              </a:rPr>
              <a:t>（参考）地方負担を伴わない国から所有者への直接補助は、全用途が対象で、補助率は</a:t>
            </a:r>
            <a:r>
              <a:rPr lang="en-US" altLang="ja-JP" sz="1400" dirty="0" smtClean="0">
                <a:solidFill>
                  <a:srgbClr val="000000"/>
                </a:solidFill>
                <a:latin typeface="Meiryo UI" pitchFamily="50" charset="-128"/>
                <a:ea typeface="Meiryo UI" pitchFamily="50" charset="-128"/>
                <a:cs typeface="Meiryo UI" pitchFamily="50" charset="-128"/>
              </a:rPr>
              <a:t>11.5</a:t>
            </a:r>
            <a:r>
              <a:rPr lang="ja-JP" altLang="en-US" sz="1400" dirty="0" smtClean="0">
                <a:solidFill>
                  <a:srgbClr val="000000"/>
                </a:solidFill>
                <a:latin typeface="Meiryo UI" pitchFamily="50" charset="-128"/>
                <a:ea typeface="Meiryo UI" pitchFamily="50" charset="-128"/>
                <a:cs typeface="Meiryo UI" pitchFamily="50" charset="-128"/>
              </a:rPr>
              <a:t>％。</a:t>
            </a:r>
            <a:endParaRPr lang="ja-JP" altLang="en-US" sz="1400" dirty="0" smtClean="0">
              <a:solidFill>
                <a:srgbClr val="FF0000"/>
              </a:solidFill>
            </a:endParaRPr>
          </a:p>
        </p:txBody>
      </p:sp>
    </p:spTree>
    <p:extLst>
      <p:ext uri="{BB962C8B-B14F-4D97-AF65-F5344CB8AC3E}">
        <p14:creationId xmlns:p14="http://schemas.microsoft.com/office/powerpoint/2010/main" val="2088851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10226</TotalTime>
  <Words>1958</Words>
  <Application>Microsoft Office PowerPoint</Application>
  <PresentationFormat>画面に合わせる (4:3)</PresentationFormat>
  <Paragraphs>310</Paragraphs>
  <Slides>19</Slides>
  <Notes>0</Notes>
  <HiddenSlides>0</HiddenSlides>
  <MMClips>0</MMClips>
  <ScaleCrop>false</ScaleCrop>
  <HeadingPairs>
    <vt:vector size="4" baseType="variant">
      <vt:variant>
        <vt:lpstr>テーマ</vt:lpstr>
      </vt:variant>
      <vt:variant>
        <vt:i4>2</vt:i4>
      </vt:variant>
      <vt:variant>
        <vt:lpstr>スライド タイトル</vt:lpstr>
      </vt:variant>
      <vt:variant>
        <vt:i4>19</vt:i4>
      </vt:variant>
    </vt:vector>
  </HeadingPairs>
  <TitlesOfParts>
    <vt:vector size="21" baseType="lpstr">
      <vt:lpstr>標準デザイン</vt:lpstr>
      <vt:lpstr>1_標準デザイン</vt:lpstr>
      <vt:lpstr>大規模建築物の現状と今後の取組みについて</vt:lpstr>
      <vt:lpstr>１．概要</vt:lpstr>
      <vt:lpstr>１－１．耐震化の目標(1)</vt:lpstr>
      <vt:lpstr>１－２．耐震化の目標</vt:lpstr>
      <vt:lpstr>１－２．大規模建築物の耐震化</vt:lpstr>
      <vt:lpstr>１－３．多数の者が利用する建築物とそのうち大規模建築物の用途と規模</vt:lpstr>
      <vt:lpstr>PowerPoint プレゼンテーション</vt:lpstr>
      <vt:lpstr>２－１．耐震診断結果の報告、公表の状況</vt:lpstr>
      <vt:lpstr>２－２．設計・改修工事費の補助制度</vt:lpstr>
      <vt:lpstr>２－３．税制優遇措置</vt:lpstr>
      <vt:lpstr>２－４．大阪府の取組み(1)</vt:lpstr>
      <vt:lpstr>２－４．大阪府の取組み(2)</vt:lpstr>
      <vt:lpstr>２－５．民間大規模建築物の耐震化の推移</vt:lpstr>
      <vt:lpstr>２ー６.民間大規模建築物の耐震化の予定(1)</vt:lpstr>
      <vt:lpstr>　２ー７.民間大規模建築物の耐震化の予定(2)</vt:lpstr>
      <vt:lpstr>２－８．民間大規模建築物の所有者の意向(1)</vt:lpstr>
      <vt:lpstr>２－８．民間大規模建築物の所有者の意向(2)</vt:lpstr>
      <vt:lpstr>３．論点</vt:lpstr>
      <vt:lpstr>３．論点</vt:lpstr>
    </vt:vector>
  </TitlesOfParts>
  <Company>国土交通省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平谷　忠雄</cp:lastModifiedBy>
  <cp:revision>861</cp:revision>
  <cp:lastPrinted>2018-07-12T05:00:45Z</cp:lastPrinted>
  <dcterms:created xsi:type="dcterms:W3CDTF">2007-11-06T12:19:33Z</dcterms:created>
  <dcterms:modified xsi:type="dcterms:W3CDTF">2018-07-19T04:14:16Z</dcterms:modified>
</cp:coreProperties>
</file>