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-123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2018/7/8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2018/7/8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2018/7/8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2018/7/8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2018/7/8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2018/7/8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2018/7/8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2018/7/8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2018/7/8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2018/7/8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2018/7/8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9902" y="472085"/>
            <a:ext cx="8229600" cy="390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8" tIns="45714" rIns="91428" bIns="45714" numCol="1" anchor="ctr" anchorCtr="0" compatLnSpc="1">
            <a:prstTxWarp prst="textNoShape">
              <a:avLst/>
            </a:prstTxWarp>
          </a:bodyPr>
          <a:lstStyle/>
          <a:p>
            <a:pPr lvl="0" algn="l" eaLnBrk="0" fontAlgn="base" hangingPunct="0">
              <a:spcAft>
                <a:spcPct val="0"/>
              </a:spcAft>
            </a:pPr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2018/7/8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グループ化 4"/>
          <p:cNvGrpSpPr>
            <a:grpSpLocks/>
          </p:cNvGrpSpPr>
          <p:nvPr userDrawn="1"/>
        </p:nvGrpSpPr>
        <p:grpSpPr bwMode="auto">
          <a:xfrm>
            <a:off x="8110913" y="501650"/>
            <a:ext cx="1079500" cy="361950"/>
            <a:chOff x="7164536" y="392474"/>
            <a:chExt cx="1079872" cy="361316"/>
          </a:xfrm>
        </p:grpSpPr>
        <p:pic>
          <p:nvPicPr>
            <p:cNvPr id="8" name="図 14" descr="C:\Users\fujiiyu\AppData\Local\Microsoft\Windows\Temporary Internet Files\Content.Word\fusho_03.gif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64536" y="392475"/>
              <a:ext cx="490855" cy="361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テキスト ボックス 23"/>
            <p:cNvSpPr txBox="1"/>
            <p:nvPr userDrawn="1"/>
          </p:nvSpPr>
          <p:spPr>
            <a:xfrm>
              <a:off x="7596485" y="392474"/>
              <a:ext cx="647923" cy="34229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b"/>
            <a:lstStyle/>
            <a:p>
              <a:pPr>
                <a:spcAft>
                  <a:spcPts val="0"/>
                </a:spcAft>
                <a:defRPr/>
              </a:pPr>
              <a:r>
                <a:rPr lang="ja-JP" sz="1200" b="1" kern="100" dirty="0">
                  <a:solidFill>
                    <a:srgbClr val="002E8A"/>
                  </a:solidFill>
                  <a:ea typeface="ＭＳ ゴシック"/>
                  <a:cs typeface="Times New Roman"/>
                </a:rPr>
                <a:t>大阪府</a:t>
              </a:r>
              <a:endParaRPr lang="ja-JP" sz="1050" kern="100" dirty="0">
                <a:ea typeface="ＭＳ 明朝"/>
                <a:cs typeface="Times New Roman"/>
              </a:endParaRPr>
            </a:p>
          </p:txBody>
        </p:sp>
      </p:grpSp>
      <p:cxnSp>
        <p:nvCxnSpPr>
          <p:cNvPr id="10" name="直線コネクタ 9"/>
          <p:cNvCxnSpPr/>
          <p:nvPr userDrawn="1"/>
        </p:nvCxnSpPr>
        <p:spPr>
          <a:xfrm>
            <a:off x="-2132" y="931863"/>
            <a:ext cx="9144000" cy="0"/>
          </a:xfrm>
          <a:prstGeom prst="line">
            <a:avLst/>
          </a:prstGeom>
          <a:ln w="63500">
            <a:solidFill>
              <a:srgbClr val="1F49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 userDrawn="1"/>
        </p:nvCxnSpPr>
        <p:spPr>
          <a:xfrm>
            <a:off x="-2132" y="893763"/>
            <a:ext cx="9144000" cy="0"/>
          </a:xfrm>
          <a:prstGeom prst="line">
            <a:avLst/>
          </a:prstGeom>
          <a:ln w="38100">
            <a:solidFill>
              <a:srgbClr val="3276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lang="ja-JP" altLang="en-US" sz="2400" kern="1200">
          <a:solidFill>
            <a:srgbClr val="1F497D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61545"/>
              </p:ext>
            </p:extLst>
          </p:nvPr>
        </p:nvGraphicFramePr>
        <p:xfrm>
          <a:off x="39757" y="1311612"/>
          <a:ext cx="9064420" cy="50526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6442"/>
                <a:gridCol w="906442"/>
                <a:gridCol w="906442"/>
                <a:gridCol w="906442"/>
                <a:gridCol w="906442"/>
                <a:gridCol w="906442"/>
                <a:gridCol w="906442"/>
                <a:gridCol w="906442"/>
                <a:gridCol w="906442"/>
                <a:gridCol w="906442"/>
              </a:tblGrid>
              <a:tr h="475894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７月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８月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９月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１月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２月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３月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313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国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基本方針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（予定）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070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計画改定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審議会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5" name="正方形/長方形 14"/>
          <p:cNvSpPr/>
          <p:nvPr/>
        </p:nvSpPr>
        <p:spPr>
          <a:xfrm>
            <a:off x="65976" y="452708"/>
            <a:ext cx="3660690" cy="400110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r>
              <a:rPr lang="ja-JP" altLang="en-US" sz="2000" b="1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今後のスケジュール（案）</a:t>
            </a:r>
            <a:endParaRPr lang="ja-JP" altLang="en-US" sz="2000" b="1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7975686" y="26718"/>
            <a:ext cx="1088743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400" smtClean="0"/>
              <a:t>資料２</a:t>
            </a:r>
            <a:endParaRPr lang="ja-JP" altLang="en-US" sz="2400" dirty="0"/>
          </a:p>
        </p:txBody>
      </p:sp>
      <p:sp>
        <p:nvSpPr>
          <p:cNvPr id="3" name="正方形/長方形 2"/>
          <p:cNvSpPr/>
          <p:nvPr/>
        </p:nvSpPr>
        <p:spPr>
          <a:xfrm>
            <a:off x="983219" y="4005868"/>
            <a:ext cx="828000" cy="2232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t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</a:rPr>
              <a:t>第５回</a:t>
            </a:r>
            <a:endParaRPr kumimoji="1" lang="en-US" altLang="ja-JP" sz="1600" b="1" dirty="0" smtClean="0">
              <a:solidFill>
                <a:schemeClr val="tx1"/>
              </a:solidFill>
            </a:endParaRPr>
          </a:p>
          <a:p>
            <a:pPr marL="72000" indent="-72000"/>
            <a:r>
              <a:rPr lang="ja-JP" altLang="en-US" sz="1200" dirty="0" smtClean="0">
                <a:solidFill>
                  <a:schemeClr val="tx1"/>
                </a:solidFill>
              </a:rPr>
              <a:t>７月１３日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 marL="72000" indent="-72000"/>
            <a:r>
              <a:rPr lang="ja-JP" altLang="en-US" sz="1050" dirty="0" smtClean="0">
                <a:solidFill>
                  <a:schemeClr val="tx1"/>
                </a:solidFill>
              </a:rPr>
              <a:t>・諮問</a:t>
            </a:r>
            <a:endParaRPr lang="en-US" altLang="ja-JP" sz="1050" dirty="0" smtClean="0">
              <a:solidFill>
                <a:schemeClr val="tx1"/>
              </a:solidFill>
            </a:endParaRPr>
          </a:p>
          <a:p>
            <a:pPr marL="72000" indent="-72000"/>
            <a:r>
              <a:rPr lang="ja-JP" altLang="en-US" sz="1050" dirty="0" smtClean="0">
                <a:solidFill>
                  <a:schemeClr val="tx1"/>
                </a:solidFill>
              </a:rPr>
              <a:t>・地震被害を踏まえた取組み</a:t>
            </a:r>
            <a:endParaRPr lang="en-US" altLang="ja-JP" sz="1050" dirty="0" smtClean="0">
              <a:solidFill>
                <a:schemeClr val="tx1"/>
              </a:solidFill>
            </a:endParaRPr>
          </a:p>
          <a:p>
            <a:pPr marL="72000" indent="-72000"/>
            <a:r>
              <a:rPr lang="ja-JP" altLang="en-US" sz="1050" dirty="0" smtClean="0">
                <a:solidFill>
                  <a:schemeClr val="tx1"/>
                </a:solidFill>
              </a:rPr>
              <a:t>・大規模建築物の今後の取組み</a:t>
            </a:r>
            <a:endParaRPr lang="en-US" altLang="ja-JP" sz="1050" dirty="0" smtClean="0">
              <a:solidFill>
                <a:schemeClr val="tx1"/>
              </a:solidFill>
            </a:endParaRPr>
          </a:p>
          <a:p>
            <a:pPr marL="72000" indent="-72000"/>
            <a:r>
              <a:rPr lang="ja-JP" altLang="en-US" sz="1050" dirty="0" smtClean="0">
                <a:solidFill>
                  <a:schemeClr val="tx1"/>
                </a:solidFill>
              </a:rPr>
              <a:t>・広域緊急交通路沿道建築物の今後の取組み</a:t>
            </a:r>
            <a:endParaRPr kumimoji="1" lang="en-US" altLang="ja-JP" sz="1050" dirty="0" smtClean="0">
              <a:solidFill>
                <a:schemeClr val="tx1"/>
              </a:solidFill>
            </a:endParaRPr>
          </a:p>
          <a:p>
            <a:pPr algn="ctr"/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887604" y="4005868"/>
            <a:ext cx="828000" cy="1404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t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</a:rPr>
              <a:t>第６回</a:t>
            </a:r>
            <a:endParaRPr kumimoji="1" lang="en-US" altLang="ja-JP" sz="1600" b="1" dirty="0" smtClean="0">
              <a:solidFill>
                <a:schemeClr val="tx1"/>
              </a:solidFill>
            </a:endParaRPr>
          </a:p>
          <a:p>
            <a:pPr marL="72000" indent="-72000"/>
            <a:r>
              <a:rPr lang="ja-JP" altLang="en-US" sz="1200" dirty="0" smtClean="0">
                <a:solidFill>
                  <a:schemeClr val="tx1"/>
                </a:solidFill>
              </a:rPr>
              <a:t>８月９日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 marL="72000" indent="-72000"/>
            <a:r>
              <a:rPr lang="ja-JP" altLang="en-US" sz="1050" dirty="0" smtClean="0">
                <a:solidFill>
                  <a:schemeClr val="tx1"/>
                </a:solidFill>
              </a:rPr>
              <a:t>・中間とりまとめ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420461" y="4005868"/>
            <a:ext cx="812971" cy="1404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t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</a:rPr>
              <a:t>第７回</a:t>
            </a:r>
            <a:endParaRPr kumimoji="1" lang="en-US" altLang="ja-JP" sz="1400" b="1" dirty="0" smtClean="0">
              <a:solidFill>
                <a:schemeClr val="tx1"/>
              </a:solidFill>
            </a:endParaRPr>
          </a:p>
          <a:p>
            <a:pPr marL="72000" indent="-72000"/>
            <a:r>
              <a:rPr lang="ja-JP" altLang="en-US" sz="1200" dirty="0" smtClean="0">
                <a:solidFill>
                  <a:schemeClr val="tx1"/>
                </a:solidFill>
              </a:rPr>
              <a:t>１月予定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 marL="72000" indent="-72000"/>
            <a:r>
              <a:rPr lang="ja-JP" altLang="en-US" sz="1050" dirty="0" smtClean="0">
                <a:solidFill>
                  <a:schemeClr val="tx1"/>
                </a:solidFill>
              </a:rPr>
              <a:t>・答申</a:t>
            </a:r>
            <a:endParaRPr lang="en-US" altLang="ja-JP" sz="1050" dirty="0" smtClean="0">
              <a:solidFill>
                <a:schemeClr val="tx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726666" y="2965513"/>
            <a:ext cx="2554864" cy="288000"/>
          </a:xfrm>
          <a:prstGeom prst="homePlat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none" lIns="36000" tIns="0" rIns="36000" bIns="0" rtlCol="0" anchor="ctr" anchorCtr="0">
            <a:noAutofit/>
          </a:bodyPr>
          <a:lstStyle/>
          <a:p>
            <a:r>
              <a:rPr kumimoji="1" lang="en-US" altLang="ja-JP" sz="1400" dirty="0" smtClean="0"/>
              <a:t>H31</a:t>
            </a:r>
            <a:r>
              <a:rPr kumimoji="1" lang="ja-JP" altLang="en-US" sz="1400" dirty="0" smtClean="0"/>
              <a:t>予算要求</a:t>
            </a:r>
            <a:endParaRPr kumimoji="1" lang="ja-JP" altLang="en-US" sz="1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359072" y="2976983"/>
            <a:ext cx="1306800" cy="288000"/>
          </a:xfrm>
          <a:prstGeom prst="homePlat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none" lIns="36000" tIns="0" rIns="36000" bIns="0" rtlCol="0" anchor="ctr" anchorCtr="0">
            <a:noAutofit/>
          </a:bodyPr>
          <a:lstStyle/>
          <a:p>
            <a:r>
              <a:rPr lang="ja-JP" altLang="en-US" sz="1400" dirty="0" smtClean="0"/>
              <a:t>パブコメ実施</a:t>
            </a:r>
            <a:endParaRPr kumimoji="1" lang="ja-JP" altLang="en-US" sz="1400" dirty="0"/>
          </a:p>
        </p:txBody>
      </p:sp>
      <p:sp>
        <p:nvSpPr>
          <p:cNvPr id="14" name="正方形/長方形 13"/>
          <p:cNvSpPr/>
          <p:nvPr/>
        </p:nvSpPr>
        <p:spPr>
          <a:xfrm>
            <a:off x="8640417" y="2738960"/>
            <a:ext cx="324000" cy="1152000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</a:rPr>
              <a:t>計画</a:t>
            </a:r>
            <a:endParaRPr kumimoji="1" lang="en-US" altLang="ja-JP" sz="16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600" dirty="0" smtClean="0">
                <a:solidFill>
                  <a:schemeClr val="tx1"/>
                </a:solidFill>
              </a:rPr>
              <a:t>改定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9" name="円/楕円 18"/>
          <p:cNvSpPr/>
          <p:nvPr/>
        </p:nvSpPr>
        <p:spPr>
          <a:xfrm>
            <a:off x="1779834" y="1970606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500943" y="2157114"/>
            <a:ext cx="688256" cy="369332"/>
          </a:xfrm>
          <a:prstGeom prst="rect">
            <a:avLst/>
          </a:prstGeom>
          <a:noFill/>
        </p:spPr>
        <p:txBody>
          <a:bodyPr wrap="none" lIns="36000" tIns="0" rIns="36000" bIns="0" rtlCol="0" anchor="ctr" anchorCtr="0">
            <a:noAutofit/>
          </a:bodyPr>
          <a:lstStyle/>
          <a:p>
            <a:pPr algn="ctr"/>
            <a:r>
              <a:rPr lang="ja-JP" altLang="en-US" sz="1200" dirty="0" smtClean="0"/>
              <a:t>基本方針</a:t>
            </a:r>
            <a:endParaRPr lang="en-US" altLang="ja-JP" sz="1200" dirty="0" smtClean="0"/>
          </a:p>
          <a:p>
            <a:pPr algn="ctr"/>
            <a:r>
              <a:rPr lang="ja-JP" altLang="en-US" sz="1200" dirty="0" smtClean="0"/>
              <a:t>見直し</a:t>
            </a:r>
            <a:endParaRPr kumimoji="1" lang="ja-JP" altLang="en-US" sz="1200" dirty="0"/>
          </a:p>
        </p:txBody>
      </p:sp>
      <p:sp>
        <p:nvSpPr>
          <p:cNvPr id="16" name="正方形/長方形 15"/>
          <p:cNvSpPr/>
          <p:nvPr/>
        </p:nvSpPr>
        <p:spPr>
          <a:xfrm>
            <a:off x="7016465" y="2738960"/>
            <a:ext cx="267768" cy="1152000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計画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案作成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78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</TotalTime>
  <Words>83</Words>
  <Application>Microsoft Office PowerPoint</Application>
  <PresentationFormat>画面に合わせる (4:3)</PresentationFormat>
  <Paragraphs>36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平谷　忠雄</dc:creator>
  <cp:lastModifiedBy>久保　孝宏</cp:lastModifiedBy>
  <cp:revision>46</cp:revision>
  <cp:lastPrinted>2018-07-08T09:20:57Z</cp:lastPrinted>
  <dcterms:created xsi:type="dcterms:W3CDTF">2018-04-17T05:43:55Z</dcterms:created>
  <dcterms:modified xsi:type="dcterms:W3CDTF">2018-07-08T09:22:07Z</dcterms:modified>
</cp:coreProperties>
</file>