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49" r:id="rId5"/>
    <p:sldMasterId id="2147483651" r:id="rId6"/>
    <p:sldMasterId id="2147483652" r:id="rId7"/>
    <p:sldMasterId id="2147483769" r:id="rId8"/>
  </p:sldMasterIdLst>
  <p:notesMasterIdLst>
    <p:notesMasterId r:id="rId23"/>
  </p:notesMasterIdLst>
  <p:sldIdLst>
    <p:sldId id="754" r:id="rId9"/>
    <p:sldId id="896" r:id="rId10"/>
    <p:sldId id="899" r:id="rId11"/>
    <p:sldId id="665" r:id="rId12"/>
    <p:sldId id="902" r:id="rId13"/>
    <p:sldId id="901" r:id="rId14"/>
    <p:sldId id="376" r:id="rId15"/>
    <p:sldId id="757" r:id="rId16"/>
    <p:sldId id="758" r:id="rId17"/>
    <p:sldId id="897" r:id="rId18"/>
    <p:sldId id="894" r:id="rId19"/>
    <p:sldId id="895" r:id="rId20"/>
    <p:sldId id="900" r:id="rId21"/>
    <p:sldId id="759" r:id="rId22"/>
  </p:sldIdLst>
  <p:sldSz cx="9144000" cy="6858000" type="screen4x3"/>
  <p:notesSz cx="9939338" cy="6807200"/>
  <p:defaultTextStyle>
    <a:defPPr>
      <a:defRPr lang="en-GB"/>
    </a:defPPr>
    <a:lvl1pPr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a:srgbClr val="FF6600"/>
    <a:srgbClr val="FF9933"/>
    <a:srgbClr val="FF66CC"/>
    <a:srgbClr val="FFCC99"/>
    <a:srgbClr val="3399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1" autoAdjust="0"/>
    <p:restoredTop sz="99625" autoAdjust="0"/>
  </p:normalViewPr>
  <p:slideViewPr>
    <p:cSldViewPr>
      <p:cViewPr varScale="1">
        <p:scale>
          <a:sx n="74" d="100"/>
          <a:sy n="74" d="100"/>
        </p:scale>
        <p:origin x="-1176" y="-102"/>
      </p:cViewPr>
      <p:guideLst>
        <p:guide orient="horz" pos="2160"/>
        <p:guide pos="2880"/>
      </p:guideLst>
    </p:cSldViewPr>
  </p:slideViewPr>
  <p:outlineViewPr>
    <p:cViewPr varScale="1">
      <p:scale>
        <a:sx n="170" d="200"/>
        <a:sy n="170" d="200"/>
      </p:scale>
      <p:origin x="0" y="0"/>
    </p:cViewPr>
  </p:outlineViewPr>
  <p:notesTextViewPr>
    <p:cViewPr>
      <p:scale>
        <a:sx n="1" d="1"/>
        <a:sy n="1" d="1"/>
      </p:scale>
      <p:origin x="0" y="0"/>
    </p:cViewPr>
  </p:notesTextViewPr>
  <p:sorterViewPr>
    <p:cViewPr>
      <p:scale>
        <a:sx n="110" d="100"/>
        <a:sy n="110" d="100"/>
      </p:scale>
      <p:origin x="0" y="0"/>
    </p:cViewPr>
  </p:sorterViewPr>
  <p:notesViewPr>
    <p:cSldViewPr>
      <p:cViewPr varScale="1">
        <p:scale>
          <a:sx n="59" d="100"/>
          <a:sy n="59" d="100"/>
        </p:scale>
        <p:origin x="-1752" y="-72"/>
      </p:cViewPr>
      <p:guideLst>
        <p:guide orient="horz" pos="1972"/>
        <p:guide pos="315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AutoShape 1"/>
          <p:cNvSpPr>
            <a:spLocks noChangeArrowheads="1"/>
          </p:cNvSpPr>
          <p:nvPr/>
        </p:nvSpPr>
        <p:spPr bwMode="auto">
          <a:xfrm>
            <a:off x="0" y="0"/>
            <a:ext cx="9939338" cy="68072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7891" name="Text Box 2"/>
          <p:cNvSpPr txBox="1">
            <a:spLocks noChangeArrowheads="1"/>
          </p:cNvSpPr>
          <p:nvPr/>
        </p:nvSpPr>
        <p:spPr bwMode="auto">
          <a:xfrm>
            <a:off x="1" y="0"/>
            <a:ext cx="4309056" cy="340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7892" name="Text Box 3"/>
          <p:cNvSpPr txBox="1">
            <a:spLocks noChangeArrowheads="1"/>
          </p:cNvSpPr>
          <p:nvPr/>
        </p:nvSpPr>
        <p:spPr bwMode="auto">
          <a:xfrm>
            <a:off x="5630284" y="0"/>
            <a:ext cx="4306737" cy="340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7893" name="Rectangle 4"/>
          <p:cNvSpPr>
            <a:spLocks noGrp="1" noRot="1" noChangeAspect="1" noChangeArrowheads="1"/>
          </p:cNvSpPr>
          <p:nvPr>
            <p:ph type="sldImg"/>
          </p:nvPr>
        </p:nvSpPr>
        <p:spPr bwMode="auto">
          <a:xfrm>
            <a:off x="3268663" y="511175"/>
            <a:ext cx="3400425" cy="2551113"/>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6149" name="Rectangle 5"/>
          <p:cNvSpPr>
            <a:spLocks noGrp="1" noChangeArrowheads="1"/>
          </p:cNvSpPr>
          <p:nvPr>
            <p:ph type="body"/>
          </p:nvPr>
        </p:nvSpPr>
        <p:spPr bwMode="auto">
          <a:xfrm>
            <a:off x="992080" y="3233447"/>
            <a:ext cx="7952862" cy="306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ja-JP" altLang="ja-JP" noProof="0" smtClean="0"/>
          </a:p>
        </p:txBody>
      </p:sp>
      <p:sp>
        <p:nvSpPr>
          <p:cNvPr id="37895" name="Text Box 6"/>
          <p:cNvSpPr txBox="1">
            <a:spLocks noChangeArrowheads="1"/>
          </p:cNvSpPr>
          <p:nvPr/>
        </p:nvSpPr>
        <p:spPr bwMode="auto">
          <a:xfrm>
            <a:off x="1" y="6465808"/>
            <a:ext cx="4309056" cy="340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151" name="Rectangle 7"/>
          <p:cNvSpPr>
            <a:spLocks noGrp="1" noChangeArrowheads="1"/>
          </p:cNvSpPr>
          <p:nvPr>
            <p:ph type="sldNum"/>
          </p:nvPr>
        </p:nvSpPr>
        <p:spPr bwMode="auto">
          <a:xfrm>
            <a:off x="5630284" y="6465807"/>
            <a:ext cx="4304419" cy="339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215900" indent="-215900" algn="r">
              <a:buSzPct val="45000"/>
              <a:buFont typeface="Wingdings" charset="2"/>
              <a:buNone/>
              <a:tabLst>
                <a:tab pos="723900" algn="l"/>
                <a:tab pos="1447800" algn="l"/>
                <a:tab pos="2171700" algn="l"/>
                <a:tab pos="2895600" algn="l"/>
              </a:tabLst>
              <a:defRPr sz="1200" smtClean="0">
                <a:solidFill>
                  <a:srgbClr val="000000"/>
                </a:solidFill>
                <a:latin typeface="Times New Roman" pitchFamily="16" charset="0"/>
                <a:ea typeface="ＭＳ Ｐ明朝" charset="-128"/>
              </a:defRPr>
            </a:lvl1pPr>
          </a:lstStyle>
          <a:p>
            <a:pPr>
              <a:defRPr/>
            </a:pPr>
            <a:fld id="{933058F1-56A9-465E-9C1E-7C946A4C1912}" type="slidenum">
              <a:rPr lang="en-US" altLang="ja-JP"/>
              <a:pPr>
                <a:defRPr/>
              </a:pPr>
              <a:t>‹#›</a:t>
            </a:fld>
            <a:endParaRPr lang="en-US" altLang="ja-JP"/>
          </a:p>
        </p:txBody>
      </p:sp>
    </p:spTree>
    <p:extLst>
      <p:ext uri="{BB962C8B-B14F-4D97-AF65-F5344CB8AC3E}">
        <p14:creationId xmlns:p14="http://schemas.microsoft.com/office/powerpoint/2010/main" val="175490345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1</a:t>
            </a:fld>
            <a:endParaRPr lang="en-US" altLang="ja-JP" sz="120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5630284" y="6465808"/>
            <a:ext cx="4306737" cy="340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1</a:t>
            </a:fld>
            <a:endParaRPr lang="en-US" altLang="ja-JP" sz="1200">
              <a:solidFill>
                <a:srgbClr val="000000"/>
              </a:solidFill>
            </a:endParaRPr>
          </a:p>
        </p:txBody>
      </p:sp>
      <p:sp>
        <p:nvSpPr>
          <p:cNvPr id="38916" name="Rectangle 2"/>
          <p:cNvSpPr txBox="1">
            <a:spLocks noGrp="1" noRot="1" noChangeAspect="1" noChangeArrowheads="1" noTextEdit="1"/>
          </p:cNvSpPr>
          <p:nvPr>
            <p:ph type="sldImg"/>
          </p:nvPr>
        </p:nvSpPr>
        <p:spPr>
          <a:xfrm>
            <a:off x="3268663" y="511175"/>
            <a:ext cx="3402012" cy="25511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992080" y="3233447"/>
            <a:ext cx="7955179" cy="306275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11</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3268663" y="511175"/>
            <a:ext cx="3402012" cy="25511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992080" y="3233447"/>
            <a:ext cx="7955179" cy="306275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ja-JP" altLang="ja-JP" sz="1200" kern="1200" dirty="0" smtClean="0">
                <a:solidFill>
                  <a:srgbClr val="000000"/>
                </a:solidFill>
                <a:effectLst/>
                <a:latin typeface="Times New Roman" pitchFamily="16" charset="0"/>
                <a:ea typeface="+mn-ea"/>
                <a:cs typeface="+mn-cs"/>
              </a:rPr>
              <a:t>●それでは、１点目のビジョンとは、ですが、くらすなら大阪を合言葉に、たくさん、かつ多様な人々が住み、働き、学び、楽しむことができる大阪を実現するための、「住まいと都市」の将来像や取組みの大きな方向性を示すものと定義しています。</a:t>
            </a:r>
          </a:p>
          <a:p>
            <a:r>
              <a:rPr lang="en-US" altLang="ja-JP" sz="1200" kern="1200" dirty="0" smtClean="0">
                <a:solidFill>
                  <a:srgbClr val="000000"/>
                </a:solidFill>
                <a:effectLst/>
                <a:latin typeface="Times New Roman" pitchFamily="16" charset="0"/>
                <a:ea typeface="+mn-ea"/>
                <a:cs typeface="+mn-cs"/>
              </a:rPr>
              <a:t> </a:t>
            </a:r>
            <a:endParaRPr lang="ja-JP" altLang="ja-JP" sz="1200" kern="1200" dirty="0" smtClean="0">
              <a:solidFill>
                <a:srgbClr val="000000"/>
              </a:solidFill>
              <a:effectLst/>
              <a:latin typeface="Times New Roman" pitchFamily="16" charset="0"/>
              <a:ea typeface="+mn-ea"/>
              <a:cs typeface="+mn-cs"/>
            </a:endParaRPr>
          </a:p>
          <a:p>
            <a:r>
              <a:rPr lang="ja-JP" altLang="ja-JP" sz="1200" kern="1200" dirty="0" smtClean="0">
                <a:solidFill>
                  <a:srgbClr val="000000"/>
                </a:solidFill>
                <a:effectLst/>
                <a:latin typeface="Times New Roman" pitchFamily="16" charset="0"/>
                <a:ea typeface="+mn-ea"/>
                <a:cs typeface="+mn-cs"/>
              </a:rPr>
              <a:t>●ここで、これまでの「まち」という言葉でなく、都市という言葉を使っている点ですが、これは、まちというのは、全国どこにでも存在するわけですが、大都市である大阪としては、地方部とは異なる、人口が集密するエリアとして、都市という言葉を使って行きたいという考えを持っています。</a:t>
            </a:r>
          </a:p>
          <a:p>
            <a:endParaRPr lang="ja-JP" altLang="ja-JP"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12</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3268663" y="511175"/>
            <a:ext cx="3402012" cy="25511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992080" y="3233447"/>
            <a:ext cx="7955179" cy="306275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ja-JP" altLang="ja-JP" sz="1200" kern="1200" dirty="0" smtClean="0">
                <a:solidFill>
                  <a:srgbClr val="000000"/>
                </a:solidFill>
                <a:effectLst/>
                <a:latin typeface="Times New Roman" pitchFamily="16" charset="0"/>
                <a:ea typeface="+mn-ea"/>
                <a:cs typeface="+mn-cs"/>
              </a:rPr>
              <a:t>●それでは、１点目のビジョンとは、ですが、くらすなら大阪を合言葉に、たくさん、かつ多様な人々が住み、働き、学び、楽しむことができる大阪を実現するための、「住まいと都市」の将来像や取組みの大きな方向性を示すものと定義しています。</a:t>
            </a:r>
          </a:p>
          <a:p>
            <a:r>
              <a:rPr lang="en-US" altLang="ja-JP" sz="1200" kern="1200" dirty="0" smtClean="0">
                <a:solidFill>
                  <a:srgbClr val="000000"/>
                </a:solidFill>
                <a:effectLst/>
                <a:latin typeface="Times New Roman" pitchFamily="16" charset="0"/>
                <a:ea typeface="+mn-ea"/>
                <a:cs typeface="+mn-cs"/>
              </a:rPr>
              <a:t> </a:t>
            </a:r>
            <a:endParaRPr lang="ja-JP" altLang="ja-JP" sz="1200" kern="1200" dirty="0" smtClean="0">
              <a:solidFill>
                <a:srgbClr val="000000"/>
              </a:solidFill>
              <a:effectLst/>
              <a:latin typeface="Times New Roman" pitchFamily="16" charset="0"/>
              <a:ea typeface="+mn-ea"/>
              <a:cs typeface="+mn-cs"/>
            </a:endParaRPr>
          </a:p>
          <a:p>
            <a:r>
              <a:rPr lang="ja-JP" altLang="ja-JP" sz="1200" kern="1200" dirty="0" smtClean="0">
                <a:solidFill>
                  <a:srgbClr val="000000"/>
                </a:solidFill>
                <a:effectLst/>
                <a:latin typeface="Times New Roman" pitchFamily="16" charset="0"/>
                <a:ea typeface="+mn-ea"/>
                <a:cs typeface="+mn-cs"/>
              </a:rPr>
              <a:t>●ここで、これまでの「まち」という言葉でなく、都市という言葉を使っている点ですが、これは、まちというのは、全国どこにでも存在するわけですが、大都市である大阪としては、地方部とは異なる、人口が集密するエリアとして、都市という言葉を使って行きたいという考えを持っています。</a:t>
            </a:r>
          </a:p>
          <a:p>
            <a:endParaRPr lang="ja-JP" altLang="ja-JP"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13</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3268663" y="511175"/>
            <a:ext cx="3402012" cy="25511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992080" y="3233447"/>
            <a:ext cx="7955179" cy="306275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ja-JP" altLang="ja-JP" sz="1200" kern="1200" dirty="0" smtClean="0">
                <a:solidFill>
                  <a:srgbClr val="000000"/>
                </a:solidFill>
                <a:effectLst/>
                <a:latin typeface="Times New Roman" pitchFamily="16" charset="0"/>
                <a:ea typeface="+mn-ea"/>
                <a:cs typeface="+mn-cs"/>
              </a:rPr>
              <a:t>●それでは、１点目のビジョンとは、ですが、くらすなら大阪を合言葉に、たくさん、かつ多様な人々が住み、働き、学び、楽しむことができる大阪を実現するための、「住まいと都市」の将来像や取組みの大きな方向性を示すものと定義しています。</a:t>
            </a:r>
          </a:p>
          <a:p>
            <a:r>
              <a:rPr lang="en-US" altLang="ja-JP" sz="1200" kern="1200" dirty="0" smtClean="0">
                <a:solidFill>
                  <a:srgbClr val="000000"/>
                </a:solidFill>
                <a:effectLst/>
                <a:latin typeface="Times New Roman" pitchFamily="16" charset="0"/>
                <a:ea typeface="+mn-ea"/>
                <a:cs typeface="+mn-cs"/>
              </a:rPr>
              <a:t> </a:t>
            </a:r>
            <a:endParaRPr lang="ja-JP" altLang="ja-JP" sz="1200" kern="1200" dirty="0" smtClean="0">
              <a:solidFill>
                <a:srgbClr val="000000"/>
              </a:solidFill>
              <a:effectLst/>
              <a:latin typeface="Times New Roman" pitchFamily="16" charset="0"/>
              <a:ea typeface="+mn-ea"/>
              <a:cs typeface="+mn-cs"/>
            </a:endParaRPr>
          </a:p>
          <a:p>
            <a:r>
              <a:rPr lang="ja-JP" altLang="ja-JP" sz="1200" kern="1200" dirty="0" smtClean="0">
                <a:solidFill>
                  <a:srgbClr val="000000"/>
                </a:solidFill>
                <a:effectLst/>
                <a:latin typeface="Times New Roman" pitchFamily="16" charset="0"/>
                <a:ea typeface="+mn-ea"/>
                <a:cs typeface="+mn-cs"/>
              </a:rPr>
              <a:t>●ここで、これまでの「まち」という言葉でなく、都市という言葉を使っている点ですが、これは、まちというのは、全国どこにでも存在するわけですが、大都市である大阪としては、地方部とは異なる、人口が集密するエリアとして、都市という言葉を使って行きたいという考えを持っています。</a:t>
            </a:r>
          </a:p>
          <a:p>
            <a:endParaRPr lang="ja-JP" altLang="ja-JP"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14</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3268663" y="511175"/>
            <a:ext cx="3402012" cy="25511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992080" y="3233447"/>
            <a:ext cx="7955179" cy="306275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ja-JP" altLang="ja-JP" sz="1200" kern="1200" dirty="0" smtClean="0">
                <a:solidFill>
                  <a:srgbClr val="000000"/>
                </a:solidFill>
                <a:effectLst/>
                <a:latin typeface="Times New Roman" pitchFamily="16" charset="0"/>
                <a:ea typeface="+mn-ea"/>
                <a:cs typeface="+mn-cs"/>
              </a:rPr>
              <a:t>●それでは、１点目のビジョンとは、ですが、くらすなら大阪を合言葉に、たくさん、かつ多様な人々が住み、働き、学び、楽しむことができる大阪を実現するための、「住まいと都市」の将来像や取組みの大きな方向性を示すものと定義しています。</a:t>
            </a:r>
          </a:p>
          <a:p>
            <a:r>
              <a:rPr lang="en-US" altLang="ja-JP" sz="1200" kern="1200" dirty="0" smtClean="0">
                <a:solidFill>
                  <a:srgbClr val="000000"/>
                </a:solidFill>
                <a:effectLst/>
                <a:latin typeface="Times New Roman" pitchFamily="16" charset="0"/>
                <a:ea typeface="+mn-ea"/>
                <a:cs typeface="+mn-cs"/>
              </a:rPr>
              <a:t> </a:t>
            </a:r>
            <a:endParaRPr lang="ja-JP" altLang="ja-JP" sz="1200" kern="1200" dirty="0" smtClean="0">
              <a:solidFill>
                <a:srgbClr val="000000"/>
              </a:solidFill>
              <a:effectLst/>
              <a:latin typeface="Times New Roman" pitchFamily="16" charset="0"/>
              <a:ea typeface="+mn-ea"/>
              <a:cs typeface="+mn-cs"/>
            </a:endParaRPr>
          </a:p>
          <a:p>
            <a:r>
              <a:rPr lang="ja-JP" altLang="ja-JP" sz="1200" kern="1200" dirty="0" smtClean="0">
                <a:solidFill>
                  <a:srgbClr val="000000"/>
                </a:solidFill>
                <a:effectLst/>
                <a:latin typeface="Times New Roman" pitchFamily="16" charset="0"/>
                <a:ea typeface="+mn-ea"/>
                <a:cs typeface="+mn-cs"/>
              </a:rPr>
              <a:t>●ここで、これまでの「まち」という言葉でなく、都市という言葉を使っている点ですが、これは、まちというのは、全国どこにでも存在するわけですが、大都市である大阪としては、地方部とは異なる、人口が集密するエリアとして、都市という言葉を使って行きたいという考えを持っています。</a:t>
            </a:r>
          </a:p>
          <a:p>
            <a:endParaRPr lang="ja-JP" altLang="ja-JP"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3</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3268663" y="511175"/>
            <a:ext cx="3400425" cy="2551113"/>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4</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3268663" y="511175"/>
            <a:ext cx="3400425" cy="2551113"/>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5</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3268663" y="511175"/>
            <a:ext cx="3402012" cy="25511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992080" y="3233447"/>
            <a:ext cx="7955179" cy="306275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ja-JP" altLang="ja-JP" sz="1200" kern="1200" dirty="0" smtClean="0">
                <a:solidFill>
                  <a:srgbClr val="000000"/>
                </a:solidFill>
                <a:effectLst/>
                <a:latin typeface="Times New Roman" pitchFamily="16" charset="0"/>
                <a:ea typeface="+mn-ea"/>
                <a:cs typeface="+mn-cs"/>
              </a:rPr>
              <a:t>●それでは、１点目のビジョンとは、ですが、くらすなら大阪を合言葉に、たくさん、かつ多様な人々が住み、働き、学び、楽しむことができる大阪を実現するための、「住まいと都市」の将来像や取組みの大きな方向性を示すものと定義しています。</a:t>
            </a:r>
          </a:p>
          <a:p>
            <a:r>
              <a:rPr lang="en-US" altLang="ja-JP" sz="1200" kern="1200" dirty="0" smtClean="0">
                <a:solidFill>
                  <a:srgbClr val="000000"/>
                </a:solidFill>
                <a:effectLst/>
                <a:latin typeface="Times New Roman" pitchFamily="16" charset="0"/>
                <a:ea typeface="+mn-ea"/>
                <a:cs typeface="+mn-cs"/>
              </a:rPr>
              <a:t> </a:t>
            </a:r>
            <a:endParaRPr lang="ja-JP" altLang="ja-JP" sz="1200" kern="1200" dirty="0" smtClean="0">
              <a:solidFill>
                <a:srgbClr val="000000"/>
              </a:solidFill>
              <a:effectLst/>
              <a:latin typeface="Times New Roman" pitchFamily="16" charset="0"/>
              <a:ea typeface="+mn-ea"/>
              <a:cs typeface="+mn-cs"/>
            </a:endParaRPr>
          </a:p>
          <a:p>
            <a:r>
              <a:rPr lang="ja-JP" altLang="ja-JP" sz="1200" kern="1200" dirty="0" smtClean="0">
                <a:solidFill>
                  <a:srgbClr val="000000"/>
                </a:solidFill>
                <a:effectLst/>
                <a:latin typeface="Times New Roman" pitchFamily="16" charset="0"/>
                <a:ea typeface="+mn-ea"/>
                <a:cs typeface="+mn-cs"/>
              </a:rPr>
              <a:t>●ここで、これまでの「まち」という言葉でなく、都市という言葉を使っている点ですが、これは、まちというのは、全国どこにでも存在するわけですが、大都市である大阪としては、地方部とは異なる、人口が集密するエリアとして、都市という言葉を使って行きたいという考えを持っています。</a:t>
            </a:r>
          </a:p>
          <a:p>
            <a:endParaRPr lang="ja-JP" altLang="ja-JP"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6</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3268663" y="511175"/>
            <a:ext cx="3400425" cy="2551113"/>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7</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3268663" y="511175"/>
            <a:ext cx="3400425" cy="2551113"/>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8</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3268663" y="511175"/>
            <a:ext cx="3402012" cy="25511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992080" y="3233447"/>
            <a:ext cx="7955179" cy="306275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ja-JP" altLang="ja-JP" sz="1200" kern="1200" dirty="0" smtClean="0">
                <a:solidFill>
                  <a:srgbClr val="000000"/>
                </a:solidFill>
                <a:effectLst/>
                <a:latin typeface="Times New Roman" pitchFamily="16" charset="0"/>
                <a:ea typeface="+mn-ea"/>
                <a:cs typeface="+mn-cs"/>
              </a:rPr>
              <a:t>●それでは、１点目のビジョンとは、ですが、くらすなら大阪を合言葉に、たくさん、かつ多様な人々が住み、働き、学び、楽しむことができる大阪を実現するための、「住まいと都市」の将来像や取組みの大きな方向性を示すものと定義しています。</a:t>
            </a:r>
          </a:p>
          <a:p>
            <a:r>
              <a:rPr lang="en-US" altLang="ja-JP" sz="1200" kern="1200" dirty="0" smtClean="0">
                <a:solidFill>
                  <a:srgbClr val="000000"/>
                </a:solidFill>
                <a:effectLst/>
                <a:latin typeface="Times New Roman" pitchFamily="16" charset="0"/>
                <a:ea typeface="+mn-ea"/>
                <a:cs typeface="+mn-cs"/>
              </a:rPr>
              <a:t> </a:t>
            </a:r>
            <a:endParaRPr lang="ja-JP" altLang="ja-JP" sz="1200" kern="1200" dirty="0" smtClean="0">
              <a:solidFill>
                <a:srgbClr val="000000"/>
              </a:solidFill>
              <a:effectLst/>
              <a:latin typeface="Times New Roman" pitchFamily="16" charset="0"/>
              <a:ea typeface="+mn-ea"/>
              <a:cs typeface="+mn-cs"/>
            </a:endParaRPr>
          </a:p>
          <a:p>
            <a:r>
              <a:rPr lang="ja-JP" altLang="ja-JP" sz="1200" kern="1200" dirty="0" smtClean="0">
                <a:solidFill>
                  <a:srgbClr val="000000"/>
                </a:solidFill>
                <a:effectLst/>
                <a:latin typeface="Times New Roman" pitchFamily="16" charset="0"/>
                <a:ea typeface="+mn-ea"/>
                <a:cs typeface="+mn-cs"/>
              </a:rPr>
              <a:t>●ここで、これまでの「まち」という言葉でなく、都市という言葉を使っている点ですが、これは、まちというのは、全国どこにでも存在するわけですが、大都市である大阪としては、地方部とは異なる、人口が集密するエリアとして、都市という言葉を使って行きたいという考えを持っています。</a:t>
            </a:r>
          </a:p>
          <a:p>
            <a:endParaRPr lang="ja-JP" altLang="ja-JP"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9</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3268663" y="511175"/>
            <a:ext cx="3402012" cy="25511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992080" y="3233447"/>
            <a:ext cx="7955179" cy="306275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ja-JP" altLang="ja-JP" sz="1200" kern="1200" dirty="0" smtClean="0">
                <a:solidFill>
                  <a:srgbClr val="000000"/>
                </a:solidFill>
                <a:effectLst/>
                <a:latin typeface="Times New Roman" pitchFamily="16" charset="0"/>
                <a:ea typeface="+mn-ea"/>
                <a:cs typeface="+mn-cs"/>
              </a:rPr>
              <a:t>●それでは、１点目のビジョンとは、ですが、くらすなら大阪を合言葉に、たくさん、かつ多様な人々が住み、働き、学び、楽しむことができる大阪を実現するための、「住まいと都市」の将来像や取組みの大きな方向性を示すものと定義しています。</a:t>
            </a:r>
          </a:p>
          <a:p>
            <a:r>
              <a:rPr lang="en-US" altLang="ja-JP" sz="1200" kern="1200" dirty="0" smtClean="0">
                <a:solidFill>
                  <a:srgbClr val="000000"/>
                </a:solidFill>
                <a:effectLst/>
                <a:latin typeface="Times New Roman" pitchFamily="16" charset="0"/>
                <a:ea typeface="+mn-ea"/>
                <a:cs typeface="+mn-cs"/>
              </a:rPr>
              <a:t> </a:t>
            </a:r>
            <a:endParaRPr lang="ja-JP" altLang="ja-JP" sz="1200" kern="1200" dirty="0" smtClean="0">
              <a:solidFill>
                <a:srgbClr val="000000"/>
              </a:solidFill>
              <a:effectLst/>
              <a:latin typeface="Times New Roman" pitchFamily="16" charset="0"/>
              <a:ea typeface="+mn-ea"/>
              <a:cs typeface="+mn-cs"/>
            </a:endParaRPr>
          </a:p>
          <a:p>
            <a:r>
              <a:rPr lang="ja-JP" altLang="ja-JP" sz="1200" kern="1200" dirty="0" smtClean="0">
                <a:solidFill>
                  <a:srgbClr val="000000"/>
                </a:solidFill>
                <a:effectLst/>
                <a:latin typeface="Times New Roman" pitchFamily="16" charset="0"/>
                <a:ea typeface="+mn-ea"/>
                <a:cs typeface="+mn-cs"/>
              </a:rPr>
              <a:t>●ここで、これまでの「まち」という言葉でなく、都市という言葉を使っている点ですが、これは、まちというのは、全国どこにでも存在するわけですが、大都市である大阪としては、地方部とは異なる、人口が集密するエリアとして、都市という言葉を使って行きたいという考えを持っています。</a:t>
            </a:r>
          </a:p>
          <a:p>
            <a:endParaRPr lang="ja-JP" altLang="ja-JP"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10</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3268663" y="511175"/>
            <a:ext cx="3402012" cy="25511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992080" y="3233447"/>
            <a:ext cx="7955179" cy="306275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ja-JP" altLang="ja-JP" sz="1200" kern="1200" dirty="0" smtClean="0">
                <a:solidFill>
                  <a:srgbClr val="000000"/>
                </a:solidFill>
                <a:effectLst/>
                <a:latin typeface="Times New Roman" pitchFamily="16" charset="0"/>
                <a:ea typeface="+mn-ea"/>
                <a:cs typeface="+mn-cs"/>
              </a:rPr>
              <a:t>●それでは、１点目のビジョンとは、ですが、くらすなら大阪を合言葉に、たくさん、かつ多様な人々が住み、働き、学び、楽しむことができる大阪を実現するための、「住まいと都市」の将来像や取組みの大きな方向性を示すものと定義しています。</a:t>
            </a:r>
          </a:p>
          <a:p>
            <a:r>
              <a:rPr lang="en-US" altLang="ja-JP" sz="1200" kern="1200" dirty="0" smtClean="0">
                <a:solidFill>
                  <a:srgbClr val="000000"/>
                </a:solidFill>
                <a:effectLst/>
                <a:latin typeface="Times New Roman" pitchFamily="16" charset="0"/>
                <a:ea typeface="+mn-ea"/>
                <a:cs typeface="+mn-cs"/>
              </a:rPr>
              <a:t> </a:t>
            </a:r>
            <a:endParaRPr lang="ja-JP" altLang="ja-JP" sz="1200" kern="1200" dirty="0" smtClean="0">
              <a:solidFill>
                <a:srgbClr val="000000"/>
              </a:solidFill>
              <a:effectLst/>
              <a:latin typeface="Times New Roman" pitchFamily="16" charset="0"/>
              <a:ea typeface="+mn-ea"/>
              <a:cs typeface="+mn-cs"/>
            </a:endParaRPr>
          </a:p>
          <a:p>
            <a:r>
              <a:rPr lang="ja-JP" altLang="ja-JP" sz="1200" kern="1200" dirty="0" smtClean="0">
                <a:solidFill>
                  <a:srgbClr val="000000"/>
                </a:solidFill>
                <a:effectLst/>
                <a:latin typeface="Times New Roman" pitchFamily="16" charset="0"/>
                <a:ea typeface="+mn-ea"/>
                <a:cs typeface="+mn-cs"/>
              </a:rPr>
              <a:t>●ここで、これまでの「まち」という言葉でなく、都市という言葉を使っている点ですが、これは、まちというのは、全国どこにでも存在するわけですが、大都市である大阪としては、地方部とは異なる、人口が集密するエリアとして、都市という言葉を使って行きたいという考えを持っています。</a:t>
            </a:r>
          </a:p>
          <a:p>
            <a:endParaRPr lang="ja-JP" altLang="ja-JP"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68E51E1B-F8F7-47F9-8990-2C89BAF36760}" type="slidenum">
              <a:rPr lang="en-US" altLang="ja-JP"/>
              <a:pPr>
                <a:defRPr/>
              </a:pPr>
              <a:t>‹#›</a:t>
            </a:fld>
            <a:endParaRPr lang="en-US" altLang="ja-JP"/>
          </a:p>
        </p:txBody>
      </p:sp>
    </p:spTree>
    <p:extLst>
      <p:ext uri="{BB962C8B-B14F-4D97-AF65-F5344CB8AC3E}">
        <p14:creationId xmlns:p14="http://schemas.microsoft.com/office/powerpoint/2010/main" val="713232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3F36F46C-0255-449F-AD9C-A5C2ECFDBCC9}" type="slidenum">
              <a:rPr lang="en-US" altLang="ja-JP"/>
              <a:pPr>
                <a:defRPr/>
              </a:pPr>
              <a:t>‹#›</a:t>
            </a:fld>
            <a:endParaRPr lang="en-US" altLang="ja-JP"/>
          </a:p>
        </p:txBody>
      </p:sp>
    </p:spTree>
    <p:extLst>
      <p:ext uri="{BB962C8B-B14F-4D97-AF65-F5344CB8AC3E}">
        <p14:creationId xmlns:p14="http://schemas.microsoft.com/office/powerpoint/2010/main" val="286445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BF551ED6-4A2C-475F-95D7-727533057150}" type="slidenum">
              <a:rPr lang="en-US" altLang="ja-JP"/>
              <a:pPr>
                <a:defRPr/>
              </a:pPr>
              <a:t>‹#›</a:t>
            </a:fld>
            <a:endParaRPr lang="en-US" altLang="ja-JP"/>
          </a:p>
        </p:txBody>
      </p:sp>
    </p:spTree>
    <p:extLst>
      <p:ext uri="{BB962C8B-B14F-4D97-AF65-F5344CB8AC3E}">
        <p14:creationId xmlns:p14="http://schemas.microsoft.com/office/powerpoint/2010/main" val="3824654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480331FB-53D1-4366-9B81-A5118569F907}" type="slidenum">
              <a:rPr lang="en-US" altLang="ja-JP"/>
              <a:pPr>
                <a:defRPr/>
              </a:pPr>
              <a:t>‹#›</a:t>
            </a:fld>
            <a:endParaRPr lang="en-US" altLang="ja-JP"/>
          </a:p>
        </p:txBody>
      </p:sp>
    </p:spTree>
    <p:extLst>
      <p:ext uri="{BB962C8B-B14F-4D97-AF65-F5344CB8AC3E}">
        <p14:creationId xmlns:p14="http://schemas.microsoft.com/office/powerpoint/2010/main" val="614261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3B4B6AF8-FD87-4825-B3BE-2856D1023EE0}" type="slidenum">
              <a:rPr lang="en-US" altLang="ja-JP"/>
              <a:pPr>
                <a:defRPr/>
              </a:pPr>
              <a:t>‹#›</a:t>
            </a:fld>
            <a:endParaRPr lang="en-US" altLang="ja-JP"/>
          </a:p>
        </p:txBody>
      </p:sp>
    </p:spTree>
    <p:extLst>
      <p:ext uri="{BB962C8B-B14F-4D97-AF65-F5344CB8AC3E}">
        <p14:creationId xmlns:p14="http://schemas.microsoft.com/office/powerpoint/2010/main" val="4292701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1D6750BD-D9E5-4DAA-BD16-5E3E5E0F05E5}" type="slidenum">
              <a:rPr lang="en-US" altLang="ja-JP"/>
              <a:pPr>
                <a:defRPr/>
              </a:pPr>
              <a:t>‹#›</a:t>
            </a:fld>
            <a:endParaRPr lang="en-US" altLang="ja-JP"/>
          </a:p>
        </p:txBody>
      </p:sp>
    </p:spTree>
    <p:extLst>
      <p:ext uri="{BB962C8B-B14F-4D97-AF65-F5344CB8AC3E}">
        <p14:creationId xmlns:p14="http://schemas.microsoft.com/office/powerpoint/2010/main" val="3581282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1"/>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06D5DAE4-D9C3-4463-A12F-2BDF2242703A}" type="slidenum">
              <a:rPr lang="en-US" altLang="ja-JP"/>
              <a:pPr>
                <a:defRPr/>
              </a:pPr>
              <a:t>‹#›</a:t>
            </a:fld>
            <a:endParaRPr lang="en-US" altLang="ja-JP"/>
          </a:p>
        </p:txBody>
      </p:sp>
    </p:spTree>
    <p:extLst>
      <p:ext uri="{BB962C8B-B14F-4D97-AF65-F5344CB8AC3E}">
        <p14:creationId xmlns:p14="http://schemas.microsoft.com/office/powerpoint/2010/main" val="459376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E3510BA7-F558-4F77-B703-A080E5CF64B2}" type="slidenum">
              <a:rPr lang="en-US" altLang="ja-JP"/>
              <a:pPr>
                <a:defRPr/>
              </a:pPr>
              <a:t>‹#›</a:t>
            </a:fld>
            <a:endParaRPr lang="en-US" altLang="ja-JP"/>
          </a:p>
        </p:txBody>
      </p:sp>
    </p:spTree>
    <p:extLst>
      <p:ext uri="{BB962C8B-B14F-4D97-AF65-F5344CB8AC3E}">
        <p14:creationId xmlns:p14="http://schemas.microsoft.com/office/powerpoint/2010/main" val="1012373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E5406606-0EE4-4816-A61B-61C05857546D}" type="slidenum">
              <a:rPr lang="en-US" altLang="ja-JP"/>
              <a:pPr>
                <a:defRPr/>
              </a:pPr>
              <a:t>‹#›</a:t>
            </a:fld>
            <a:endParaRPr lang="en-US" altLang="ja-JP"/>
          </a:p>
        </p:txBody>
      </p:sp>
    </p:spTree>
    <p:extLst>
      <p:ext uri="{BB962C8B-B14F-4D97-AF65-F5344CB8AC3E}">
        <p14:creationId xmlns:p14="http://schemas.microsoft.com/office/powerpoint/2010/main" val="3208310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2773C8CF-1F4C-4D1A-8237-4675BCFEC3BC}" type="slidenum">
              <a:rPr lang="en-US" altLang="ja-JP"/>
              <a:pPr>
                <a:defRPr/>
              </a:pPr>
              <a:t>‹#›</a:t>
            </a:fld>
            <a:endParaRPr lang="en-US" altLang="ja-JP"/>
          </a:p>
        </p:txBody>
      </p:sp>
    </p:spTree>
    <p:extLst>
      <p:ext uri="{BB962C8B-B14F-4D97-AF65-F5344CB8AC3E}">
        <p14:creationId xmlns:p14="http://schemas.microsoft.com/office/powerpoint/2010/main" val="3156376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223F550D-4792-4087-A300-4213FD97A406}" type="slidenum">
              <a:rPr lang="en-US" altLang="ja-JP"/>
              <a:pPr>
                <a:defRPr/>
              </a:pPr>
              <a:t>‹#›</a:t>
            </a:fld>
            <a:endParaRPr lang="en-US" altLang="ja-JP"/>
          </a:p>
        </p:txBody>
      </p:sp>
    </p:spTree>
    <p:extLst>
      <p:ext uri="{BB962C8B-B14F-4D97-AF65-F5344CB8AC3E}">
        <p14:creationId xmlns:p14="http://schemas.microsoft.com/office/powerpoint/2010/main" val="262012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AC318868-BB00-4FA1-AF6A-D22EA3D6546A}" type="slidenum">
              <a:rPr lang="en-US" altLang="ja-JP"/>
              <a:pPr>
                <a:defRPr/>
              </a:pPr>
              <a:t>‹#›</a:t>
            </a:fld>
            <a:endParaRPr lang="en-US" altLang="ja-JP"/>
          </a:p>
        </p:txBody>
      </p:sp>
    </p:spTree>
    <p:extLst>
      <p:ext uri="{BB962C8B-B14F-4D97-AF65-F5344CB8AC3E}">
        <p14:creationId xmlns:p14="http://schemas.microsoft.com/office/powerpoint/2010/main" val="3255999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4106628A-39C3-42D4-9396-183A0084265C}" type="slidenum">
              <a:rPr lang="en-US" altLang="ja-JP"/>
              <a:pPr>
                <a:defRPr/>
              </a:pPr>
              <a:t>‹#›</a:t>
            </a:fld>
            <a:endParaRPr lang="en-US" altLang="ja-JP"/>
          </a:p>
        </p:txBody>
      </p:sp>
    </p:spTree>
    <p:extLst>
      <p:ext uri="{BB962C8B-B14F-4D97-AF65-F5344CB8AC3E}">
        <p14:creationId xmlns:p14="http://schemas.microsoft.com/office/powerpoint/2010/main" val="1955930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216A3461-A2F5-4D42-9E5D-7BE72989B7D7}" type="slidenum">
              <a:rPr lang="en-US" altLang="ja-JP"/>
              <a:pPr>
                <a:defRPr/>
              </a:pPr>
              <a:t>‹#›</a:t>
            </a:fld>
            <a:endParaRPr lang="en-US" altLang="ja-JP"/>
          </a:p>
        </p:txBody>
      </p:sp>
    </p:spTree>
    <p:extLst>
      <p:ext uri="{BB962C8B-B14F-4D97-AF65-F5344CB8AC3E}">
        <p14:creationId xmlns:p14="http://schemas.microsoft.com/office/powerpoint/2010/main" val="1464836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BD179718-BE97-4CC1-809C-DC69C0198C04}" type="slidenum">
              <a:rPr lang="en-US" altLang="ja-JP"/>
              <a:pPr>
                <a:defRPr/>
              </a:pPr>
              <a:t>‹#›</a:t>
            </a:fld>
            <a:endParaRPr lang="en-US" altLang="ja-JP"/>
          </a:p>
        </p:txBody>
      </p:sp>
    </p:spTree>
    <p:extLst>
      <p:ext uri="{BB962C8B-B14F-4D97-AF65-F5344CB8AC3E}">
        <p14:creationId xmlns:p14="http://schemas.microsoft.com/office/powerpoint/2010/main" val="1157561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CB43876F-0712-461A-B55D-5EDB28A31536}" type="slidenum">
              <a:rPr lang="en-US" altLang="ja-JP"/>
              <a:pPr>
                <a:defRPr/>
              </a:pPr>
              <a:t>‹#›</a:t>
            </a:fld>
            <a:endParaRPr lang="en-US" altLang="ja-JP"/>
          </a:p>
        </p:txBody>
      </p:sp>
    </p:spTree>
    <p:extLst>
      <p:ext uri="{BB962C8B-B14F-4D97-AF65-F5344CB8AC3E}">
        <p14:creationId xmlns:p14="http://schemas.microsoft.com/office/powerpoint/2010/main" val="1172251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E5289F0E-918D-4858-8067-8B426430EC80}" type="slidenum">
              <a:rPr lang="en-US" altLang="ja-JP"/>
              <a:pPr>
                <a:defRPr/>
              </a:pPr>
              <a:t>‹#›</a:t>
            </a:fld>
            <a:endParaRPr lang="en-US" altLang="ja-JP"/>
          </a:p>
        </p:txBody>
      </p:sp>
    </p:spTree>
    <p:extLst>
      <p:ext uri="{BB962C8B-B14F-4D97-AF65-F5344CB8AC3E}">
        <p14:creationId xmlns:p14="http://schemas.microsoft.com/office/powerpoint/2010/main" val="2859966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3D24444D-F82D-425B-8BB9-04811F5487FA}" type="slidenum">
              <a:rPr lang="en-US" altLang="ja-JP"/>
              <a:pPr>
                <a:defRPr/>
              </a:pPr>
              <a:t>‹#›</a:t>
            </a:fld>
            <a:endParaRPr lang="en-US" altLang="ja-JP"/>
          </a:p>
        </p:txBody>
      </p:sp>
    </p:spTree>
    <p:extLst>
      <p:ext uri="{BB962C8B-B14F-4D97-AF65-F5344CB8AC3E}">
        <p14:creationId xmlns:p14="http://schemas.microsoft.com/office/powerpoint/2010/main" val="2280750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1"/>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CED4700E-BB29-497B-9D5B-F7470D8158DC}" type="slidenum">
              <a:rPr lang="en-US" altLang="ja-JP"/>
              <a:pPr>
                <a:defRPr/>
              </a:pPr>
              <a:t>‹#›</a:t>
            </a:fld>
            <a:endParaRPr lang="en-US" altLang="ja-JP"/>
          </a:p>
        </p:txBody>
      </p:sp>
    </p:spTree>
    <p:extLst>
      <p:ext uri="{BB962C8B-B14F-4D97-AF65-F5344CB8AC3E}">
        <p14:creationId xmlns:p14="http://schemas.microsoft.com/office/powerpoint/2010/main" val="2796250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4EA0AEDF-7156-4811-A74F-409CAABBFADA}" type="slidenum">
              <a:rPr lang="en-US" altLang="ja-JP"/>
              <a:pPr>
                <a:defRPr/>
              </a:pPr>
              <a:t>‹#›</a:t>
            </a:fld>
            <a:endParaRPr lang="en-US" altLang="ja-JP"/>
          </a:p>
        </p:txBody>
      </p:sp>
    </p:spTree>
    <p:extLst>
      <p:ext uri="{BB962C8B-B14F-4D97-AF65-F5344CB8AC3E}">
        <p14:creationId xmlns:p14="http://schemas.microsoft.com/office/powerpoint/2010/main" val="2825235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1D6ED24F-0A7E-45B4-88E2-D3E8ECE211C6}" type="slidenum">
              <a:rPr lang="en-US" altLang="ja-JP"/>
              <a:pPr>
                <a:defRPr/>
              </a:pPr>
              <a:t>‹#›</a:t>
            </a:fld>
            <a:endParaRPr lang="en-US" altLang="ja-JP"/>
          </a:p>
        </p:txBody>
      </p:sp>
    </p:spTree>
    <p:extLst>
      <p:ext uri="{BB962C8B-B14F-4D97-AF65-F5344CB8AC3E}">
        <p14:creationId xmlns:p14="http://schemas.microsoft.com/office/powerpoint/2010/main" val="303070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B4BF70A0-E02E-4F9D-9EFB-1E2965F5108B}" type="slidenum">
              <a:rPr lang="en-US" altLang="ja-JP"/>
              <a:pPr>
                <a:defRPr/>
              </a:pPr>
              <a:t>‹#›</a:t>
            </a:fld>
            <a:endParaRPr lang="en-US" altLang="ja-JP"/>
          </a:p>
        </p:txBody>
      </p:sp>
    </p:spTree>
    <p:extLst>
      <p:ext uri="{BB962C8B-B14F-4D97-AF65-F5344CB8AC3E}">
        <p14:creationId xmlns:p14="http://schemas.microsoft.com/office/powerpoint/2010/main" val="38863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72B72365-4390-407F-9BA2-8E4C5C7F28B5}" type="slidenum">
              <a:rPr lang="en-US" altLang="ja-JP"/>
              <a:pPr>
                <a:defRPr/>
              </a:pPr>
              <a:t>‹#›</a:t>
            </a:fld>
            <a:endParaRPr lang="en-US" altLang="ja-JP"/>
          </a:p>
        </p:txBody>
      </p:sp>
    </p:spTree>
    <p:extLst>
      <p:ext uri="{BB962C8B-B14F-4D97-AF65-F5344CB8AC3E}">
        <p14:creationId xmlns:p14="http://schemas.microsoft.com/office/powerpoint/2010/main" val="717291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B02F8DC0-BC48-49FB-9E92-163F097136AD}" type="slidenum">
              <a:rPr lang="en-US" altLang="ja-JP"/>
              <a:pPr>
                <a:defRPr/>
              </a:pPr>
              <a:t>‹#›</a:t>
            </a:fld>
            <a:endParaRPr lang="en-US" altLang="ja-JP"/>
          </a:p>
        </p:txBody>
      </p:sp>
    </p:spTree>
    <p:extLst>
      <p:ext uri="{BB962C8B-B14F-4D97-AF65-F5344CB8AC3E}">
        <p14:creationId xmlns:p14="http://schemas.microsoft.com/office/powerpoint/2010/main" val="23417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ED544BD5-D823-486B-B7E2-5C583DDBF650}" type="slidenum">
              <a:rPr lang="en-US" altLang="ja-JP"/>
              <a:pPr>
                <a:defRPr/>
              </a:pPr>
              <a:t>‹#›</a:t>
            </a:fld>
            <a:endParaRPr lang="en-US" altLang="ja-JP"/>
          </a:p>
        </p:txBody>
      </p:sp>
    </p:spTree>
    <p:extLst>
      <p:ext uri="{BB962C8B-B14F-4D97-AF65-F5344CB8AC3E}">
        <p14:creationId xmlns:p14="http://schemas.microsoft.com/office/powerpoint/2010/main" val="51705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DE095BB2-96F5-4EAD-8C3B-197FC836A872}" type="slidenum">
              <a:rPr lang="en-US" altLang="ja-JP"/>
              <a:pPr>
                <a:defRPr/>
              </a:pPr>
              <a:t>‹#›</a:t>
            </a:fld>
            <a:endParaRPr lang="en-US" altLang="ja-JP"/>
          </a:p>
        </p:txBody>
      </p:sp>
    </p:spTree>
    <p:extLst>
      <p:ext uri="{BB962C8B-B14F-4D97-AF65-F5344CB8AC3E}">
        <p14:creationId xmlns:p14="http://schemas.microsoft.com/office/powerpoint/2010/main" val="2179816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89880788-A968-425D-8AAA-25B09738B92E}" type="slidenum">
              <a:rPr lang="en-US" altLang="ja-JP"/>
              <a:pPr>
                <a:defRPr/>
              </a:pPr>
              <a:t>‹#›</a:t>
            </a:fld>
            <a:endParaRPr lang="en-US" altLang="ja-JP"/>
          </a:p>
        </p:txBody>
      </p:sp>
    </p:spTree>
    <p:extLst>
      <p:ext uri="{BB962C8B-B14F-4D97-AF65-F5344CB8AC3E}">
        <p14:creationId xmlns:p14="http://schemas.microsoft.com/office/powerpoint/2010/main" val="1185702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2D6D7582-620A-47EB-97E6-B5971D0E37A5}" type="slidenum">
              <a:rPr lang="en-US" altLang="ja-JP"/>
              <a:pPr>
                <a:defRPr/>
              </a:pPr>
              <a:t>‹#›</a:t>
            </a:fld>
            <a:endParaRPr lang="en-US" altLang="ja-JP"/>
          </a:p>
        </p:txBody>
      </p:sp>
    </p:spTree>
    <p:extLst>
      <p:ext uri="{BB962C8B-B14F-4D97-AF65-F5344CB8AC3E}">
        <p14:creationId xmlns:p14="http://schemas.microsoft.com/office/powerpoint/2010/main" val="39031044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B47BB92-88F9-4EEC-A5A7-4C03BB3C4543}" type="slidenum">
              <a:rPr lang="en-US" altLang="ja-JP"/>
              <a:pPr>
                <a:defRPr/>
              </a:pPr>
              <a:t>‹#›</a:t>
            </a:fld>
            <a:endParaRPr lang="en-US" altLang="ja-JP"/>
          </a:p>
        </p:txBody>
      </p:sp>
    </p:spTree>
    <p:extLst>
      <p:ext uri="{BB962C8B-B14F-4D97-AF65-F5344CB8AC3E}">
        <p14:creationId xmlns:p14="http://schemas.microsoft.com/office/powerpoint/2010/main" val="30766025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43A6D079-EA38-46CA-AF87-B0EB3D9A6C54}" type="slidenum">
              <a:rPr lang="en-US" altLang="ja-JP"/>
              <a:pPr>
                <a:defRPr/>
              </a:pPr>
              <a:t>‹#›</a:t>
            </a:fld>
            <a:endParaRPr lang="en-US" altLang="ja-JP"/>
          </a:p>
        </p:txBody>
      </p:sp>
    </p:spTree>
    <p:extLst>
      <p:ext uri="{BB962C8B-B14F-4D97-AF65-F5344CB8AC3E}">
        <p14:creationId xmlns:p14="http://schemas.microsoft.com/office/powerpoint/2010/main" val="5318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1"/>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5D46817F-5A5E-42B2-9947-22B0A178D3EF}" type="slidenum">
              <a:rPr lang="en-US" altLang="ja-JP"/>
              <a:pPr>
                <a:defRPr/>
              </a:pPr>
              <a:t>‹#›</a:t>
            </a:fld>
            <a:endParaRPr lang="en-US" altLang="ja-JP"/>
          </a:p>
        </p:txBody>
      </p:sp>
    </p:spTree>
    <p:extLst>
      <p:ext uri="{BB962C8B-B14F-4D97-AF65-F5344CB8AC3E}">
        <p14:creationId xmlns:p14="http://schemas.microsoft.com/office/powerpoint/2010/main" val="3509394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2EBE746A-5AD8-4C33-BB08-D08B56A9A842}" type="slidenum">
              <a:rPr lang="en-US" altLang="ja-JP"/>
              <a:pPr>
                <a:defRPr/>
              </a:pPr>
              <a:t>‹#›</a:t>
            </a:fld>
            <a:endParaRPr lang="en-US" altLang="ja-JP"/>
          </a:p>
        </p:txBody>
      </p:sp>
    </p:spTree>
    <p:extLst>
      <p:ext uri="{BB962C8B-B14F-4D97-AF65-F5344CB8AC3E}">
        <p14:creationId xmlns:p14="http://schemas.microsoft.com/office/powerpoint/2010/main" val="3775180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9AB27EA6-B600-4091-98B2-7A45557B033C}" type="slidenum">
              <a:rPr lang="en-US" altLang="ja-JP"/>
              <a:pPr>
                <a:defRPr/>
              </a:pPr>
              <a:t>‹#›</a:t>
            </a:fld>
            <a:endParaRPr lang="en-US" altLang="ja-JP"/>
          </a:p>
        </p:txBody>
      </p:sp>
    </p:spTree>
    <p:extLst>
      <p:ext uri="{BB962C8B-B14F-4D97-AF65-F5344CB8AC3E}">
        <p14:creationId xmlns:p14="http://schemas.microsoft.com/office/powerpoint/2010/main" val="3596198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1"/>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4770C128-8333-42F0-B03A-98E3AB19FB3D}" type="slidenum">
              <a:rPr lang="en-US" altLang="ja-JP"/>
              <a:pPr>
                <a:defRPr/>
              </a:pPr>
              <a:t>‹#›</a:t>
            </a:fld>
            <a:endParaRPr lang="en-US" altLang="ja-JP"/>
          </a:p>
        </p:txBody>
      </p:sp>
    </p:spTree>
    <p:extLst>
      <p:ext uri="{BB962C8B-B14F-4D97-AF65-F5344CB8AC3E}">
        <p14:creationId xmlns:p14="http://schemas.microsoft.com/office/powerpoint/2010/main" val="2871865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81E6CFC7-4993-479F-AE14-8789D47FA25E}" type="slidenum">
              <a:rPr lang="en-US" altLang="ja-JP"/>
              <a:pPr>
                <a:defRPr/>
              </a:pPr>
              <a:t>‹#›</a:t>
            </a:fld>
            <a:endParaRPr lang="en-US" altLang="ja-JP"/>
          </a:p>
        </p:txBody>
      </p:sp>
    </p:spTree>
    <p:extLst>
      <p:ext uri="{BB962C8B-B14F-4D97-AF65-F5344CB8AC3E}">
        <p14:creationId xmlns:p14="http://schemas.microsoft.com/office/powerpoint/2010/main" val="852933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D77093CF-5401-4E8E-9371-C1D707249115}" type="slidenum">
              <a:rPr lang="en-US" altLang="ja-JP"/>
              <a:pPr>
                <a:defRPr/>
              </a:pPr>
              <a:t>‹#›</a:t>
            </a:fld>
            <a:endParaRPr lang="en-US" altLang="ja-JP"/>
          </a:p>
        </p:txBody>
      </p:sp>
    </p:spTree>
    <p:extLst>
      <p:ext uri="{BB962C8B-B14F-4D97-AF65-F5344CB8AC3E}">
        <p14:creationId xmlns:p14="http://schemas.microsoft.com/office/powerpoint/2010/main" val="3620960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73BF27A3-0BDC-4573-9B85-FAC04262CCA2}" type="slidenum">
              <a:rPr lang="en-US" altLang="ja-JP"/>
              <a:pPr>
                <a:defRPr/>
              </a:pPr>
              <a:t>‹#›</a:t>
            </a:fld>
            <a:endParaRPr lang="en-US" altLang="ja-JP"/>
          </a:p>
        </p:txBody>
      </p:sp>
    </p:spTree>
    <p:extLst>
      <p:ext uri="{BB962C8B-B14F-4D97-AF65-F5344CB8AC3E}">
        <p14:creationId xmlns:p14="http://schemas.microsoft.com/office/powerpoint/2010/main" val="2093074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238903F-6947-43CD-8B9F-301B4C2D2AE0}" type="slidenum">
              <a:rPr lang="en-US" altLang="ja-JP"/>
              <a:pPr>
                <a:defRPr/>
              </a:pPr>
              <a:t>‹#›</a:t>
            </a:fld>
            <a:endParaRPr lang="en-US" altLang="ja-JP"/>
          </a:p>
        </p:txBody>
      </p:sp>
    </p:spTree>
    <p:extLst>
      <p:ext uri="{BB962C8B-B14F-4D97-AF65-F5344CB8AC3E}">
        <p14:creationId xmlns:p14="http://schemas.microsoft.com/office/powerpoint/2010/main" val="28271272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7EFC220-A803-4817-A84F-6AB1FF912A84}" type="slidenum">
              <a:rPr lang="en-US" altLang="ja-JP"/>
              <a:pPr>
                <a:defRPr/>
              </a:pPr>
              <a:t>‹#›</a:t>
            </a:fld>
            <a:endParaRPr lang="en-US" altLang="ja-JP"/>
          </a:p>
        </p:txBody>
      </p:sp>
    </p:spTree>
    <p:extLst>
      <p:ext uri="{BB962C8B-B14F-4D97-AF65-F5344CB8AC3E}">
        <p14:creationId xmlns:p14="http://schemas.microsoft.com/office/powerpoint/2010/main" val="35933513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212C1C9D-189C-4A86-BCE7-D95C0B060934}" type="slidenum">
              <a:rPr lang="en-US" altLang="ja-JP" smtClean="0"/>
              <a:pPr>
                <a:defRPr/>
              </a:pPr>
              <a:t>‹#›</a:t>
            </a:fld>
            <a:endParaRPr lang="en-US" altLang="ja-JP"/>
          </a:p>
        </p:txBody>
      </p:sp>
    </p:spTree>
    <p:extLst>
      <p:ext uri="{BB962C8B-B14F-4D97-AF65-F5344CB8AC3E}">
        <p14:creationId xmlns:p14="http://schemas.microsoft.com/office/powerpoint/2010/main" val="33745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C68CEC56-89E7-4EDC-8ACA-685E8D2D367B}" type="slidenum">
              <a:rPr lang="en-US" altLang="ja-JP" smtClean="0"/>
              <a:pPr>
                <a:defRPr/>
              </a:pPr>
              <a:t>‹#›</a:t>
            </a:fld>
            <a:endParaRPr lang="en-US" altLang="ja-JP"/>
          </a:p>
        </p:txBody>
      </p:sp>
    </p:spTree>
    <p:extLst>
      <p:ext uri="{BB962C8B-B14F-4D97-AF65-F5344CB8AC3E}">
        <p14:creationId xmlns:p14="http://schemas.microsoft.com/office/powerpoint/2010/main" val="5343656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3A5F6ECD-376B-431F-9A98-277F59E65769}" type="slidenum">
              <a:rPr lang="en-US" altLang="ja-JP" smtClean="0"/>
              <a:pPr>
                <a:defRPr/>
              </a:pPr>
              <a:t>‹#›</a:t>
            </a:fld>
            <a:endParaRPr lang="en-US" altLang="ja-JP"/>
          </a:p>
        </p:txBody>
      </p:sp>
    </p:spTree>
    <p:extLst>
      <p:ext uri="{BB962C8B-B14F-4D97-AF65-F5344CB8AC3E}">
        <p14:creationId xmlns:p14="http://schemas.microsoft.com/office/powerpoint/2010/main" val="18606574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pPr>
              <a:defRPr/>
            </a:pPr>
            <a:fld id="{39BC98ED-5654-4E2C-BA91-2CC397A53D82}" type="slidenum">
              <a:rPr lang="en-US" altLang="ja-JP" smtClean="0"/>
              <a:pPr>
                <a:defRPr/>
              </a:pPr>
              <a:t>‹#›</a:t>
            </a:fld>
            <a:endParaRPr lang="en-US" altLang="ja-JP"/>
          </a:p>
        </p:txBody>
      </p:sp>
    </p:spTree>
    <p:extLst>
      <p:ext uri="{BB962C8B-B14F-4D97-AF65-F5344CB8AC3E}">
        <p14:creationId xmlns:p14="http://schemas.microsoft.com/office/powerpoint/2010/main" val="2871134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pPr>
              <a:defRPr/>
            </a:pPr>
            <a:fld id="{9278BA52-8DA4-4247-9CF0-9E5F32B0C3E1}" type="slidenum">
              <a:rPr lang="en-US" altLang="ja-JP" smtClean="0"/>
              <a:pPr>
                <a:defRPr/>
              </a:pPr>
              <a:t>‹#›</a:t>
            </a:fld>
            <a:endParaRPr lang="en-US" altLang="ja-JP"/>
          </a:p>
        </p:txBody>
      </p:sp>
    </p:spTree>
    <p:extLst>
      <p:ext uri="{BB962C8B-B14F-4D97-AF65-F5344CB8AC3E}">
        <p14:creationId xmlns:p14="http://schemas.microsoft.com/office/powerpoint/2010/main" val="29229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4E77698D-F4BA-4DAA-915C-ACCCEE7A8E06}" type="slidenum">
              <a:rPr lang="en-US" altLang="ja-JP"/>
              <a:pPr>
                <a:defRPr/>
              </a:pPr>
              <a:t>‹#›</a:t>
            </a:fld>
            <a:endParaRPr lang="en-US" altLang="ja-JP"/>
          </a:p>
        </p:txBody>
      </p:sp>
    </p:spTree>
    <p:extLst>
      <p:ext uri="{BB962C8B-B14F-4D97-AF65-F5344CB8AC3E}">
        <p14:creationId xmlns:p14="http://schemas.microsoft.com/office/powerpoint/2010/main" val="10736941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pPr>
              <a:defRPr/>
            </a:pPr>
            <a:fld id="{96A84595-3689-4873-97D1-CB364B83EA85}" type="slidenum">
              <a:rPr lang="en-US" altLang="ja-JP" smtClean="0"/>
              <a:pPr>
                <a:defRPr/>
              </a:pPr>
              <a:t>‹#›</a:t>
            </a:fld>
            <a:endParaRPr lang="en-US" altLang="ja-JP"/>
          </a:p>
        </p:txBody>
      </p:sp>
    </p:spTree>
    <p:extLst>
      <p:ext uri="{BB962C8B-B14F-4D97-AF65-F5344CB8AC3E}">
        <p14:creationId xmlns:p14="http://schemas.microsoft.com/office/powerpoint/2010/main" val="957613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defRPr/>
            </a:pPr>
            <a:fld id="{0BA6DDF6-35B3-4773-B42B-9E80D433814E}" type="slidenum">
              <a:rPr lang="en-US" altLang="ja-JP" smtClean="0"/>
              <a:pPr>
                <a:defRPr/>
              </a:pPr>
              <a:t>‹#›</a:t>
            </a:fld>
            <a:endParaRPr lang="en-US" altLang="ja-JP"/>
          </a:p>
        </p:txBody>
      </p:sp>
    </p:spTree>
    <p:extLst>
      <p:ext uri="{BB962C8B-B14F-4D97-AF65-F5344CB8AC3E}">
        <p14:creationId xmlns:p14="http://schemas.microsoft.com/office/powerpoint/2010/main" val="15775898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pPr>
              <a:defRPr/>
            </a:pPr>
            <a:fld id="{94F6B1B4-5050-46B3-8FF8-83F69C76651B}" type="slidenum">
              <a:rPr lang="en-US" altLang="ja-JP" smtClean="0"/>
              <a:pPr>
                <a:defRPr/>
              </a:pPr>
              <a:t>‹#›</a:t>
            </a:fld>
            <a:endParaRPr lang="en-US" altLang="ja-JP"/>
          </a:p>
        </p:txBody>
      </p:sp>
    </p:spTree>
    <p:extLst>
      <p:ext uri="{BB962C8B-B14F-4D97-AF65-F5344CB8AC3E}">
        <p14:creationId xmlns:p14="http://schemas.microsoft.com/office/powerpoint/2010/main" val="3234424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pPr>
              <a:defRPr/>
            </a:pPr>
            <a:fld id="{D799EC85-ABE3-4E38-BA79-9504F59259E7}" type="slidenum">
              <a:rPr lang="en-US" altLang="ja-JP" smtClean="0"/>
              <a:pPr>
                <a:defRPr/>
              </a:pPr>
              <a:t>‹#›</a:t>
            </a:fld>
            <a:endParaRPr lang="en-US" altLang="ja-JP"/>
          </a:p>
        </p:txBody>
      </p:sp>
    </p:spTree>
    <p:extLst>
      <p:ext uri="{BB962C8B-B14F-4D97-AF65-F5344CB8AC3E}">
        <p14:creationId xmlns:p14="http://schemas.microsoft.com/office/powerpoint/2010/main" val="22296047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2B2A0834-8CBC-4D5F-95C0-984B72E0ADE3}" type="slidenum">
              <a:rPr lang="en-US" altLang="ja-JP" smtClean="0"/>
              <a:pPr>
                <a:defRPr/>
              </a:pPr>
              <a:t>‹#›</a:t>
            </a:fld>
            <a:endParaRPr lang="en-US" altLang="ja-JP"/>
          </a:p>
        </p:txBody>
      </p:sp>
    </p:spTree>
    <p:extLst>
      <p:ext uri="{BB962C8B-B14F-4D97-AF65-F5344CB8AC3E}">
        <p14:creationId xmlns:p14="http://schemas.microsoft.com/office/powerpoint/2010/main" val="4098563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7D6E3E8E-FD25-498B-AA01-F2EA2B82A14B}" type="slidenum">
              <a:rPr lang="en-US" altLang="ja-JP" smtClean="0"/>
              <a:pPr>
                <a:defRPr/>
              </a:pPr>
              <a:t>‹#›</a:t>
            </a:fld>
            <a:endParaRPr lang="en-US" altLang="ja-JP"/>
          </a:p>
        </p:txBody>
      </p:sp>
    </p:spTree>
    <p:extLst>
      <p:ext uri="{BB962C8B-B14F-4D97-AF65-F5344CB8AC3E}">
        <p14:creationId xmlns:p14="http://schemas.microsoft.com/office/powerpoint/2010/main" val="28461374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9"/>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a:xfrm>
            <a:off x="457200" y="6356351"/>
            <a:ext cx="2133600" cy="365125"/>
          </a:xfrm>
          <a:prstGeom prst="rect">
            <a:avLst/>
          </a:prstGeom>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4C4AE124-F07C-4949-85EC-055B3F0DE189}" type="slidenum">
              <a:rPr lang="en-US" altLang="ja-JP"/>
              <a:pPr>
                <a:defRPr/>
              </a:pPr>
              <a:t>‹#›</a:t>
            </a:fld>
            <a:endParaRPr lang="en-US" altLang="ja-JP"/>
          </a:p>
        </p:txBody>
      </p:sp>
    </p:spTree>
    <p:extLst>
      <p:ext uri="{BB962C8B-B14F-4D97-AF65-F5344CB8AC3E}">
        <p14:creationId xmlns:p14="http://schemas.microsoft.com/office/powerpoint/2010/main" val="39004899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566244A1-64DE-438A-9DF3-7240F1C38F2F}" type="slidenum">
              <a:rPr lang="en-US" altLang="ja-JP"/>
              <a:pPr>
                <a:defRPr/>
              </a:pPr>
              <a:t>‹#›</a:t>
            </a:fld>
            <a:endParaRPr lang="en-US" altLang="ja-JP"/>
          </a:p>
        </p:txBody>
      </p:sp>
    </p:spTree>
    <p:extLst>
      <p:ext uri="{BB962C8B-B14F-4D97-AF65-F5344CB8AC3E}">
        <p14:creationId xmlns:p14="http://schemas.microsoft.com/office/powerpoint/2010/main" val="399556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D8F5AA55-61A6-42F7-9E70-022CCFC98C8F}" type="slidenum">
              <a:rPr lang="en-US" altLang="ja-JP"/>
              <a:pPr>
                <a:defRPr/>
              </a:pPr>
              <a:t>‹#›</a:t>
            </a:fld>
            <a:endParaRPr lang="en-US" altLang="ja-JP"/>
          </a:p>
        </p:txBody>
      </p:sp>
    </p:spTree>
    <p:extLst>
      <p:ext uri="{BB962C8B-B14F-4D97-AF65-F5344CB8AC3E}">
        <p14:creationId xmlns:p14="http://schemas.microsoft.com/office/powerpoint/2010/main" val="262309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60A1A1FE-FA55-4126-9246-3399F34B6E90}" type="slidenum">
              <a:rPr lang="en-US" altLang="ja-JP"/>
              <a:pPr>
                <a:defRPr/>
              </a:pPr>
              <a:t>‹#›</a:t>
            </a:fld>
            <a:endParaRPr lang="en-US" altLang="ja-JP"/>
          </a:p>
        </p:txBody>
      </p:sp>
    </p:spTree>
    <p:extLst>
      <p:ext uri="{BB962C8B-B14F-4D97-AF65-F5344CB8AC3E}">
        <p14:creationId xmlns:p14="http://schemas.microsoft.com/office/powerpoint/2010/main" val="207924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FD297163-1802-49CE-A6D8-0E48767378A2}" type="slidenum">
              <a:rPr lang="en-US" altLang="ja-JP"/>
              <a:pPr>
                <a:defRPr/>
              </a:pPr>
              <a:t>‹#›</a:t>
            </a:fld>
            <a:endParaRPr lang="en-US" altLang="ja-JP"/>
          </a:p>
        </p:txBody>
      </p:sp>
    </p:spTree>
    <p:extLst>
      <p:ext uri="{BB962C8B-B14F-4D97-AF65-F5344CB8AC3E}">
        <p14:creationId xmlns:p14="http://schemas.microsoft.com/office/powerpoint/2010/main" val="2037339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9"/>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1027" name="Rectangle 2"/>
          <p:cNvSpPr>
            <a:spLocks noGrp="1" noChangeArrowheads="1"/>
          </p:cNvSpPr>
          <p:nvPr>
            <p:ph type="body" idx="1"/>
          </p:nvPr>
        </p:nvSpPr>
        <p:spPr bwMode="auto">
          <a:xfrm>
            <a:off x="457200" y="1600201"/>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102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02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defRPr>
            </a:lvl1pPr>
          </a:lstStyle>
          <a:p>
            <a:pPr>
              <a:defRPr/>
            </a:pPr>
            <a:fld id="{A612AC24-6FEA-4F15-B3FA-62915DDDA06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9"/>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2051" name="Rectangle 2"/>
          <p:cNvSpPr>
            <a:spLocks noGrp="1" noChangeArrowheads="1"/>
          </p:cNvSpPr>
          <p:nvPr>
            <p:ph type="body" idx="1"/>
          </p:nvPr>
        </p:nvSpPr>
        <p:spPr bwMode="auto">
          <a:xfrm>
            <a:off x="457200" y="1600201"/>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2052"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053"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2400" smtClean="0">
                <a:solidFill>
                  <a:srgbClr val="000000"/>
                </a:solidFill>
                <a:latin typeface="+mn-lt"/>
                <a:ea typeface="ＭＳ Ｐ明朝" charset="-128"/>
              </a:defRPr>
            </a:lvl1pPr>
          </a:lstStyle>
          <a:p>
            <a:pPr>
              <a:defRPr/>
            </a:pPr>
            <a:fld id="{0DFC45D8-68C7-47C9-BDE3-1C1069838D3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274639"/>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4099" name="Rectangle 2"/>
          <p:cNvSpPr>
            <a:spLocks noGrp="1" noChangeArrowheads="1"/>
          </p:cNvSpPr>
          <p:nvPr>
            <p:ph type="body" idx="1"/>
          </p:nvPr>
        </p:nvSpPr>
        <p:spPr bwMode="auto">
          <a:xfrm>
            <a:off x="457200" y="1600201"/>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4100"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4101"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200" smtClean="0">
                <a:solidFill>
                  <a:srgbClr val="000000"/>
                </a:solidFill>
                <a:latin typeface="+mn-lt"/>
                <a:ea typeface="ＭＳ Ｐ明朝" charset="-128"/>
              </a:defRPr>
            </a:lvl1pPr>
          </a:lstStyle>
          <a:p>
            <a:pPr>
              <a:defRPr/>
            </a:pPr>
            <a:fld id="{37356AB5-4FA6-45AF-A767-90D8F26DA05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274639"/>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5123" name="Rectangle 2"/>
          <p:cNvSpPr>
            <a:spLocks noGrp="1" noChangeArrowheads="1"/>
          </p:cNvSpPr>
          <p:nvPr>
            <p:ph type="body" idx="1"/>
          </p:nvPr>
        </p:nvSpPr>
        <p:spPr bwMode="auto">
          <a:xfrm>
            <a:off x="457200" y="1600201"/>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5124"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5125"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200" smtClean="0">
                <a:solidFill>
                  <a:srgbClr val="000000"/>
                </a:solidFill>
                <a:latin typeface="+mn-lt"/>
                <a:ea typeface="ＭＳ Ｐ明朝" charset="-128"/>
              </a:defRPr>
            </a:lvl1pPr>
          </a:lstStyle>
          <a:p>
            <a:pPr>
              <a:defRPr/>
            </a:pPr>
            <a:fld id="{65BE2DB5-4180-4E13-9052-237FBB40C0F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612AC24-6FEA-4F15-B3FA-62915DDDA063}" type="slidenum">
              <a:rPr lang="en-US" altLang="ja-JP" smtClean="0"/>
              <a:pPr>
                <a:defRPr/>
              </a:pPr>
              <a:t>‹#›</a:t>
            </a:fld>
            <a:endParaRPr lang="en-US" altLang="ja-JP"/>
          </a:p>
        </p:txBody>
      </p:sp>
    </p:spTree>
    <p:extLst>
      <p:ext uri="{BB962C8B-B14F-4D97-AF65-F5344CB8AC3E}">
        <p14:creationId xmlns:p14="http://schemas.microsoft.com/office/powerpoint/2010/main" val="32494984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51.xml"/><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1.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56.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1.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0" y="2204864"/>
            <a:ext cx="9144000" cy="2303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spcBef>
                <a:spcPts val="600"/>
              </a:spcBef>
              <a:buClrTx/>
              <a:buFontTx/>
              <a:buNone/>
              <a:defRPr/>
            </a:pPr>
            <a:r>
              <a:rPr lang="ja-JP" altLang="en-US" sz="3600" b="1" dirty="0">
                <a:effectLst>
                  <a:outerShdw blurRad="38100" dist="38100" dir="2700000" algn="tl">
                    <a:srgbClr val="C0C0C0"/>
                  </a:outerShdw>
                </a:effectLst>
                <a:latin typeface="Calibri" pitchFamily="32" charset="0"/>
                <a:ea typeface="HG丸ｺﾞｼｯｸM-PRO" pitchFamily="48" charset="-128"/>
              </a:rPr>
              <a:t>⑤</a:t>
            </a:r>
            <a:r>
              <a:rPr lang="ja-JP" altLang="en-US" sz="3600" b="1" dirty="0" smtClean="0">
                <a:effectLst>
                  <a:outerShdw blurRad="38100" dist="38100" dir="2700000" algn="tl">
                    <a:srgbClr val="C0C0C0"/>
                  </a:outerShdw>
                </a:effectLst>
                <a:latin typeface="Calibri" pitchFamily="32" charset="0"/>
                <a:ea typeface="HG丸ｺﾞｼｯｸM-PRO" pitchFamily="48" charset="-128"/>
              </a:rPr>
              <a:t>　歴史・文化</a:t>
            </a:r>
            <a:endParaRPr lang="en-US" altLang="ja-JP" sz="3600" b="1" dirty="0" smtClean="0">
              <a:effectLst>
                <a:outerShdw blurRad="38100" dist="38100" dir="2700000" algn="tl">
                  <a:srgbClr val="C0C0C0"/>
                </a:outerShdw>
              </a:effectLst>
              <a:latin typeface="Calibri" pitchFamily="32" charset="0"/>
              <a:ea typeface="HG丸ｺﾞｼｯｸM-PRO" pitchFamily="48" charset="-128"/>
            </a:endParaRPr>
          </a:p>
        </p:txBody>
      </p:sp>
      <p:sp>
        <p:nvSpPr>
          <p:cNvPr id="3"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⑤</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3381271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優れた</a:t>
            </a:r>
            <a:r>
              <a:rPr lang="ja-JP" altLang="en-US" sz="2000" b="1" dirty="0">
                <a:solidFill>
                  <a:srgbClr val="000000"/>
                </a:solidFill>
                <a:ea typeface="HG丸ｺﾞｼｯｸM-PRO" pitchFamily="48" charset="-128"/>
              </a:rPr>
              <a:t>歴史・文化的遺産を活かした</a:t>
            </a:r>
            <a:r>
              <a:rPr lang="ja-JP" altLang="en-US" sz="2000" b="1" dirty="0" smtClean="0">
                <a:solidFill>
                  <a:srgbClr val="000000"/>
                </a:solidFill>
                <a:ea typeface="HG丸ｺﾞｼｯｸM-PRO" pitchFamily="48" charset="-128"/>
              </a:rPr>
              <a:t>まちづくり（まちなみ形成）</a:t>
            </a:r>
            <a:endParaRPr lang="ja-JP" altLang="en-US" sz="2000" b="1" dirty="0">
              <a:solidFill>
                <a:srgbClr val="000000"/>
              </a:solidFill>
              <a:ea typeface="HG丸ｺﾞｼｯｸM-PRO" pitchFamily="48" charset="-128"/>
            </a:endParaRPr>
          </a:p>
        </p:txBody>
      </p:sp>
      <p:sp>
        <p:nvSpPr>
          <p:cNvPr id="16" name="Rectangle 5"/>
          <p:cNvSpPr>
            <a:spLocks noChangeArrowheads="1"/>
          </p:cNvSpPr>
          <p:nvPr/>
        </p:nvSpPr>
        <p:spPr bwMode="auto">
          <a:xfrm>
            <a:off x="35999" y="432000"/>
            <a:ext cx="9072000" cy="923324"/>
          </a:xfrm>
          <a:prstGeom prst="rect">
            <a:avLst/>
          </a:prstGeom>
          <a:noFill/>
          <a:ln w="9525">
            <a:solidFill>
              <a:schemeClr val="tx1"/>
            </a:solidFill>
            <a:prstDash val="sysDot"/>
            <a:miter lim="800000"/>
            <a:headEnd/>
            <a:tailEnd/>
          </a:ln>
          <a:effectLst/>
        </p:spPr>
        <p:txBody>
          <a:bodyPr wrap="square" lIns="91435" tIns="45717" rIns="91435" bIns="45717" anchor="t" anchorCtr="0">
            <a:spAutoFit/>
          </a:bodyPr>
          <a:lstStyle/>
          <a:p>
            <a:pPr marL="285750" indent="-285750" algn="l" defTabSz="914400">
              <a:spcBef>
                <a:spcPct val="50000"/>
              </a:spcBef>
              <a:buClrTx/>
              <a:buSzTx/>
              <a:buFont typeface="Arial" panose="020B0604020202020204" pitchFamily="34" charset="0"/>
              <a:buChar char="•"/>
              <a:defRPr/>
            </a:pP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歴史街道</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沿道のまちなみや歴史的資源を活かし、伝統的なまちなみとの調和や街道の連続性に配慮した景観づくりを行うため、大阪府景観</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計画に西国街道、京街道、竹内街道など８街道を「</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歴史軸</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」と位置づけ</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、規制・誘導</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を図る。</a:t>
            </a:r>
            <a:endPar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17" name="Rectangle 5"/>
          <p:cNvSpPr>
            <a:spLocks noChangeArrowheads="1"/>
          </p:cNvSpPr>
          <p:nvPr/>
        </p:nvSpPr>
        <p:spPr bwMode="auto">
          <a:xfrm>
            <a:off x="6948264" y="6271434"/>
            <a:ext cx="1944216" cy="253910"/>
          </a:xfrm>
          <a:prstGeom prst="rect">
            <a:avLst/>
          </a:prstGeom>
          <a:noFill/>
          <a:ln w="9525">
            <a:noFill/>
            <a:prstDash val="sysDash"/>
            <a:miter lim="800000"/>
            <a:headEnd/>
            <a:tailEnd/>
          </a:ln>
          <a:effectLst/>
        </p:spPr>
        <p:txBody>
          <a:bodyPr wrap="square" lIns="91435" tIns="45717" rIns="91435" bIns="45717">
            <a:spAutoFit/>
          </a:bodyPr>
          <a:lstStyle/>
          <a:p>
            <a:pPr algn="l" defTabSz="914400">
              <a:spcBef>
                <a:spcPct val="50000"/>
              </a:spcBef>
              <a:buClrTx/>
              <a:buSzTx/>
              <a:buFontTx/>
              <a:buNone/>
              <a:defRPr/>
            </a:pP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出典：大阪府景観計画</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flipH="1">
            <a:off x="395536" y="1592796"/>
            <a:ext cx="432048" cy="18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70" y="3789040"/>
            <a:ext cx="2645618" cy="1980000"/>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876" y="3789041"/>
            <a:ext cx="2645618" cy="1980000"/>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3828405"/>
            <a:ext cx="2645617" cy="1980000"/>
          </a:xfrm>
          <a:prstGeom prst="rect">
            <a:avLst/>
          </a:prstGeom>
        </p:spPr>
      </p:pic>
      <p:sp>
        <p:nvSpPr>
          <p:cNvPr id="11" name="角丸四角形 10"/>
          <p:cNvSpPr/>
          <p:nvPr/>
        </p:nvSpPr>
        <p:spPr>
          <a:xfrm>
            <a:off x="179512" y="1916832"/>
            <a:ext cx="4856409" cy="517431"/>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285750" indent="-285750" algn="ctr">
              <a:buFont typeface="Wingdings" panose="05000000000000000000" pitchFamily="2" charset="2"/>
              <a:buChar char="Ø"/>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山中宿地区（竹内街道、紀州街道）の取組</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544549" y="2636912"/>
            <a:ext cx="8131907" cy="830997"/>
          </a:xfrm>
          <a:prstGeom prst="rect">
            <a:avLst/>
          </a:prstGeom>
          <a:noFill/>
        </p:spPr>
        <p:txBody>
          <a:bodyPr wrap="square" rtlCol="0">
            <a:spAutoFit/>
          </a:bodyPr>
          <a:lstStyle/>
          <a:p>
            <a:pPr algn="l"/>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江戸時代</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に、紀州</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・熊野街道の宿場町として</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栄え、自然</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の地形に沿って形成された旧街道の形態がそのまま</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残されて</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おり、歴史と自然環境が調和した独特の歴史的景観に配慮した良好な景観の保全・創造を</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図る。</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823027" y="5975702"/>
            <a:ext cx="1685077" cy="261610"/>
          </a:xfrm>
          <a:prstGeom prst="rect">
            <a:avLst/>
          </a:prstGeom>
          <a:noFill/>
        </p:spPr>
        <p:txBody>
          <a:bodyPr wrap="none" rtlCol="0">
            <a:spAutoFit/>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山中宿地区の景観の状況</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⑤</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10</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2802317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日本遺産認定</a:t>
            </a:r>
            <a:endParaRPr lang="ja-JP" altLang="en-US" sz="2000" b="1" dirty="0">
              <a:solidFill>
                <a:srgbClr val="000000"/>
              </a:solidFill>
              <a:ea typeface="HG丸ｺﾞｼｯｸM-PRO" pitchFamily="48" charset="-128"/>
            </a:endParaRPr>
          </a:p>
        </p:txBody>
      </p:sp>
      <p:sp>
        <p:nvSpPr>
          <p:cNvPr id="14"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⑤</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11</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913" b="2554"/>
          <a:stretch/>
        </p:blipFill>
        <p:spPr bwMode="auto">
          <a:xfrm>
            <a:off x="992442" y="477112"/>
            <a:ext cx="7251966" cy="39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円/楕円 3"/>
          <p:cNvSpPr/>
          <p:nvPr/>
        </p:nvSpPr>
        <p:spPr>
          <a:xfrm>
            <a:off x="5546431" y="2022329"/>
            <a:ext cx="700234" cy="542250"/>
          </a:xfrm>
          <a:custGeom>
            <a:avLst/>
            <a:gdLst>
              <a:gd name="connsiteX0" fmla="*/ 0 w 693679"/>
              <a:gd name="connsiteY0" fmla="*/ 306035 h 612069"/>
              <a:gd name="connsiteX1" fmla="*/ 346840 w 693679"/>
              <a:gd name="connsiteY1" fmla="*/ 0 h 612069"/>
              <a:gd name="connsiteX2" fmla="*/ 693680 w 693679"/>
              <a:gd name="connsiteY2" fmla="*/ 306035 h 612069"/>
              <a:gd name="connsiteX3" fmla="*/ 346840 w 693679"/>
              <a:gd name="connsiteY3" fmla="*/ 612070 h 612069"/>
              <a:gd name="connsiteX4" fmla="*/ 0 w 693679"/>
              <a:gd name="connsiteY4" fmla="*/ 306035 h 612069"/>
              <a:gd name="connsiteX0" fmla="*/ 0 w 654412"/>
              <a:gd name="connsiteY0" fmla="*/ 306147 h 612321"/>
              <a:gd name="connsiteX1" fmla="*/ 346840 w 654412"/>
              <a:gd name="connsiteY1" fmla="*/ 112 h 612321"/>
              <a:gd name="connsiteX2" fmla="*/ 654412 w 654412"/>
              <a:gd name="connsiteY2" fmla="*/ 334196 h 612321"/>
              <a:gd name="connsiteX3" fmla="*/ 346840 w 654412"/>
              <a:gd name="connsiteY3" fmla="*/ 612182 h 612321"/>
              <a:gd name="connsiteX4" fmla="*/ 0 w 654412"/>
              <a:gd name="connsiteY4" fmla="*/ 306147 h 612321"/>
              <a:gd name="connsiteX0" fmla="*/ 0 w 654412"/>
              <a:gd name="connsiteY0" fmla="*/ 306147 h 612321"/>
              <a:gd name="connsiteX1" fmla="*/ 346840 w 654412"/>
              <a:gd name="connsiteY1" fmla="*/ 112 h 612321"/>
              <a:gd name="connsiteX2" fmla="*/ 654412 w 654412"/>
              <a:gd name="connsiteY2" fmla="*/ 334196 h 612321"/>
              <a:gd name="connsiteX3" fmla="*/ 346840 w 654412"/>
              <a:gd name="connsiteY3" fmla="*/ 612182 h 612321"/>
              <a:gd name="connsiteX4" fmla="*/ 0 w 654412"/>
              <a:gd name="connsiteY4" fmla="*/ 306147 h 612321"/>
              <a:gd name="connsiteX0" fmla="*/ 0 w 710511"/>
              <a:gd name="connsiteY0" fmla="*/ 306147 h 612321"/>
              <a:gd name="connsiteX1" fmla="*/ 346840 w 710511"/>
              <a:gd name="connsiteY1" fmla="*/ 112 h 612321"/>
              <a:gd name="connsiteX2" fmla="*/ 710511 w 710511"/>
              <a:gd name="connsiteY2" fmla="*/ 334196 h 612321"/>
              <a:gd name="connsiteX3" fmla="*/ 346840 w 710511"/>
              <a:gd name="connsiteY3" fmla="*/ 612182 h 612321"/>
              <a:gd name="connsiteX4" fmla="*/ 0 w 710511"/>
              <a:gd name="connsiteY4" fmla="*/ 306147 h 612321"/>
              <a:gd name="connsiteX0" fmla="*/ 823 w 711334"/>
              <a:gd name="connsiteY0" fmla="*/ 306272 h 612446"/>
              <a:gd name="connsiteX1" fmla="*/ 347663 w 711334"/>
              <a:gd name="connsiteY1" fmla="*/ 237 h 612446"/>
              <a:gd name="connsiteX2" fmla="*/ 711334 w 711334"/>
              <a:gd name="connsiteY2" fmla="*/ 334321 h 612446"/>
              <a:gd name="connsiteX3" fmla="*/ 347663 w 711334"/>
              <a:gd name="connsiteY3" fmla="*/ 612307 h 612446"/>
              <a:gd name="connsiteX4" fmla="*/ 823 w 711334"/>
              <a:gd name="connsiteY4" fmla="*/ 306272 h 612446"/>
              <a:gd name="connsiteX0" fmla="*/ 823 w 713208"/>
              <a:gd name="connsiteY0" fmla="*/ 306272 h 637722"/>
              <a:gd name="connsiteX1" fmla="*/ 347663 w 713208"/>
              <a:gd name="connsiteY1" fmla="*/ 237 h 637722"/>
              <a:gd name="connsiteX2" fmla="*/ 711334 w 713208"/>
              <a:gd name="connsiteY2" fmla="*/ 334321 h 637722"/>
              <a:gd name="connsiteX3" fmla="*/ 483811 w 713208"/>
              <a:gd name="connsiteY3" fmla="*/ 588649 h 637722"/>
              <a:gd name="connsiteX4" fmla="*/ 347663 w 713208"/>
              <a:gd name="connsiteY4" fmla="*/ 612307 h 637722"/>
              <a:gd name="connsiteX5" fmla="*/ 823 w 713208"/>
              <a:gd name="connsiteY5" fmla="*/ 306272 h 637722"/>
              <a:gd name="connsiteX0" fmla="*/ 823 w 727632"/>
              <a:gd name="connsiteY0" fmla="*/ 306272 h 632611"/>
              <a:gd name="connsiteX1" fmla="*/ 347663 w 727632"/>
              <a:gd name="connsiteY1" fmla="*/ 237 h 632611"/>
              <a:gd name="connsiteX2" fmla="*/ 711334 w 727632"/>
              <a:gd name="connsiteY2" fmla="*/ 334321 h 632611"/>
              <a:gd name="connsiteX3" fmla="*/ 646496 w 727632"/>
              <a:gd name="connsiteY3" fmla="*/ 465233 h 632611"/>
              <a:gd name="connsiteX4" fmla="*/ 483811 w 727632"/>
              <a:gd name="connsiteY4" fmla="*/ 588649 h 632611"/>
              <a:gd name="connsiteX5" fmla="*/ 347663 w 727632"/>
              <a:gd name="connsiteY5" fmla="*/ 612307 h 632611"/>
              <a:gd name="connsiteX6" fmla="*/ 823 w 727632"/>
              <a:gd name="connsiteY6" fmla="*/ 306272 h 632611"/>
              <a:gd name="connsiteX0" fmla="*/ 823 w 727632"/>
              <a:gd name="connsiteY0" fmla="*/ 306272 h 632611"/>
              <a:gd name="connsiteX1" fmla="*/ 347663 w 727632"/>
              <a:gd name="connsiteY1" fmla="*/ 237 h 632611"/>
              <a:gd name="connsiteX2" fmla="*/ 711334 w 727632"/>
              <a:gd name="connsiteY2" fmla="*/ 334321 h 632611"/>
              <a:gd name="connsiteX3" fmla="*/ 646496 w 727632"/>
              <a:gd name="connsiteY3" fmla="*/ 538160 h 632611"/>
              <a:gd name="connsiteX4" fmla="*/ 483811 w 727632"/>
              <a:gd name="connsiteY4" fmla="*/ 588649 h 632611"/>
              <a:gd name="connsiteX5" fmla="*/ 347663 w 727632"/>
              <a:gd name="connsiteY5" fmla="*/ 612307 h 632611"/>
              <a:gd name="connsiteX6" fmla="*/ 823 w 727632"/>
              <a:gd name="connsiteY6" fmla="*/ 306272 h 632611"/>
              <a:gd name="connsiteX0" fmla="*/ 823 w 727632"/>
              <a:gd name="connsiteY0" fmla="*/ 306272 h 660168"/>
              <a:gd name="connsiteX1" fmla="*/ 347663 w 727632"/>
              <a:gd name="connsiteY1" fmla="*/ 237 h 660168"/>
              <a:gd name="connsiteX2" fmla="*/ 711334 w 727632"/>
              <a:gd name="connsiteY2" fmla="*/ 334321 h 660168"/>
              <a:gd name="connsiteX3" fmla="*/ 646496 w 727632"/>
              <a:gd name="connsiteY3" fmla="*/ 538160 h 660168"/>
              <a:gd name="connsiteX4" fmla="*/ 517470 w 727632"/>
              <a:gd name="connsiteY4" fmla="*/ 644747 h 660168"/>
              <a:gd name="connsiteX5" fmla="*/ 347663 w 727632"/>
              <a:gd name="connsiteY5" fmla="*/ 612307 h 660168"/>
              <a:gd name="connsiteX6" fmla="*/ 823 w 727632"/>
              <a:gd name="connsiteY6" fmla="*/ 306272 h 660168"/>
              <a:gd name="connsiteX0" fmla="*/ 823 w 727632"/>
              <a:gd name="connsiteY0" fmla="*/ 306272 h 660168"/>
              <a:gd name="connsiteX1" fmla="*/ 347663 w 727632"/>
              <a:gd name="connsiteY1" fmla="*/ 237 h 660168"/>
              <a:gd name="connsiteX2" fmla="*/ 711334 w 727632"/>
              <a:gd name="connsiteY2" fmla="*/ 334321 h 660168"/>
              <a:gd name="connsiteX3" fmla="*/ 646496 w 727632"/>
              <a:gd name="connsiteY3" fmla="*/ 538160 h 660168"/>
              <a:gd name="connsiteX4" fmla="*/ 517470 w 727632"/>
              <a:gd name="connsiteY4" fmla="*/ 644747 h 660168"/>
              <a:gd name="connsiteX5" fmla="*/ 347663 w 727632"/>
              <a:gd name="connsiteY5" fmla="*/ 612307 h 660168"/>
              <a:gd name="connsiteX6" fmla="*/ 823 w 727632"/>
              <a:gd name="connsiteY6" fmla="*/ 306272 h 660168"/>
              <a:gd name="connsiteX0" fmla="*/ 755 w 755613"/>
              <a:gd name="connsiteY0" fmla="*/ 306272 h 660168"/>
              <a:gd name="connsiteX1" fmla="*/ 375644 w 755613"/>
              <a:gd name="connsiteY1" fmla="*/ 237 h 660168"/>
              <a:gd name="connsiteX2" fmla="*/ 739315 w 755613"/>
              <a:gd name="connsiteY2" fmla="*/ 334321 h 660168"/>
              <a:gd name="connsiteX3" fmla="*/ 674477 w 755613"/>
              <a:gd name="connsiteY3" fmla="*/ 538160 h 660168"/>
              <a:gd name="connsiteX4" fmla="*/ 545451 w 755613"/>
              <a:gd name="connsiteY4" fmla="*/ 644747 h 660168"/>
              <a:gd name="connsiteX5" fmla="*/ 375644 w 755613"/>
              <a:gd name="connsiteY5" fmla="*/ 612307 h 660168"/>
              <a:gd name="connsiteX6" fmla="*/ 755 w 755613"/>
              <a:gd name="connsiteY6" fmla="*/ 306272 h 660168"/>
              <a:gd name="connsiteX0" fmla="*/ 767 w 778442"/>
              <a:gd name="connsiteY0" fmla="*/ 306038 h 659934"/>
              <a:gd name="connsiteX1" fmla="*/ 375656 w 778442"/>
              <a:gd name="connsiteY1" fmla="*/ 3 h 659934"/>
              <a:gd name="connsiteX2" fmla="*/ 765178 w 778442"/>
              <a:gd name="connsiteY2" fmla="*/ 308618 h 659934"/>
              <a:gd name="connsiteX3" fmla="*/ 674489 w 778442"/>
              <a:gd name="connsiteY3" fmla="*/ 537926 h 659934"/>
              <a:gd name="connsiteX4" fmla="*/ 545463 w 778442"/>
              <a:gd name="connsiteY4" fmla="*/ 644513 h 659934"/>
              <a:gd name="connsiteX5" fmla="*/ 375656 w 778442"/>
              <a:gd name="connsiteY5" fmla="*/ 612073 h 659934"/>
              <a:gd name="connsiteX6" fmla="*/ 767 w 778442"/>
              <a:gd name="connsiteY6" fmla="*/ 306038 h 659934"/>
              <a:gd name="connsiteX0" fmla="*/ 610 w 864456"/>
              <a:gd name="connsiteY0" fmla="*/ 314528 h 659539"/>
              <a:gd name="connsiteX1" fmla="*/ 461672 w 864456"/>
              <a:gd name="connsiteY1" fmla="*/ 3 h 659539"/>
              <a:gd name="connsiteX2" fmla="*/ 851194 w 864456"/>
              <a:gd name="connsiteY2" fmla="*/ 308618 h 659539"/>
              <a:gd name="connsiteX3" fmla="*/ 760505 w 864456"/>
              <a:gd name="connsiteY3" fmla="*/ 537926 h 659539"/>
              <a:gd name="connsiteX4" fmla="*/ 631479 w 864456"/>
              <a:gd name="connsiteY4" fmla="*/ 644513 h 659539"/>
              <a:gd name="connsiteX5" fmla="*/ 461672 w 864456"/>
              <a:gd name="connsiteY5" fmla="*/ 612073 h 659539"/>
              <a:gd name="connsiteX6" fmla="*/ 610 w 864456"/>
              <a:gd name="connsiteY6" fmla="*/ 314528 h 65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456" h="659539">
                <a:moveTo>
                  <a:pt x="610" y="314528"/>
                </a:moveTo>
                <a:cubicBezTo>
                  <a:pt x="-16220" y="66972"/>
                  <a:pt x="319908" y="988"/>
                  <a:pt x="461672" y="3"/>
                </a:cubicBezTo>
                <a:cubicBezTo>
                  <a:pt x="603436" y="-982"/>
                  <a:pt x="801389" y="231119"/>
                  <a:pt x="851194" y="308618"/>
                </a:cubicBezTo>
                <a:cubicBezTo>
                  <a:pt x="900999" y="386117"/>
                  <a:pt x="797124" y="481943"/>
                  <a:pt x="760505" y="537926"/>
                </a:cubicBezTo>
                <a:cubicBezTo>
                  <a:pt x="723886" y="593909"/>
                  <a:pt x="776652" y="642440"/>
                  <a:pt x="631479" y="644513"/>
                </a:cubicBezTo>
                <a:cubicBezTo>
                  <a:pt x="581673" y="669025"/>
                  <a:pt x="566817" y="667070"/>
                  <a:pt x="461672" y="612073"/>
                </a:cubicBezTo>
                <a:cubicBezTo>
                  <a:pt x="356527" y="557076"/>
                  <a:pt x="17440" y="562084"/>
                  <a:pt x="610" y="31452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形吹き出し 2"/>
          <p:cNvSpPr/>
          <p:nvPr/>
        </p:nvSpPr>
        <p:spPr>
          <a:xfrm>
            <a:off x="5220072" y="1644912"/>
            <a:ext cx="936104" cy="754450"/>
          </a:xfrm>
          <a:prstGeom prst="wedgeEllipseCallout">
            <a:avLst>
              <a:gd name="adj1" fmla="val 57754"/>
              <a:gd name="adj2" fmla="val 7371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私たちの町には</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こんなストーリーが</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あるのよ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Rectangle 5"/>
          <p:cNvSpPr>
            <a:spLocks noChangeArrowheads="1"/>
          </p:cNvSpPr>
          <p:nvPr/>
        </p:nvSpPr>
        <p:spPr bwMode="auto">
          <a:xfrm>
            <a:off x="395536" y="4581128"/>
            <a:ext cx="8136904" cy="2246763"/>
          </a:xfrm>
          <a:prstGeom prst="rect">
            <a:avLst/>
          </a:prstGeom>
          <a:noFill/>
          <a:ln w="9525">
            <a:solidFill>
              <a:schemeClr val="tx1"/>
            </a:solidFill>
            <a:prstDash val="sysDash"/>
            <a:miter lim="800000"/>
            <a:headEnd/>
            <a:tailEnd/>
          </a:ln>
          <a:effectLst/>
        </p:spPr>
        <p:txBody>
          <a:bodyPr wrap="square" lIns="91435" tIns="45717" rIns="91435" bIns="45717">
            <a:spAutoFit/>
          </a:bodyPr>
          <a:lstStyle/>
          <a:p>
            <a:pPr marL="285750" indent="-285750" algn="l" defTabSz="914400">
              <a:spcBef>
                <a:spcPts val="0"/>
              </a:spcBef>
              <a:buClrTx/>
              <a:buSzTx/>
              <a:buFont typeface="Wingdings" panose="05000000000000000000" pitchFamily="2" charset="2"/>
              <a:buChar char="Ø"/>
              <a:defRPr/>
            </a:pP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文化庁の取組</a:t>
            </a:r>
            <a:endPar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95250" algn="l" defTabSz="914400">
              <a:spcBef>
                <a:spcPts val="0"/>
              </a:spcBef>
              <a:buClrTx/>
              <a:buSzTx/>
              <a:buFont typeface="Arial" panose="020B0604020202020204" pitchFamily="34" charset="0"/>
              <a:buChar char="•"/>
              <a:defRPr/>
            </a:pP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文化庁</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が平成</a:t>
            </a:r>
            <a:r>
              <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年度に制度創設</a:t>
            </a:r>
          </a:p>
          <a:p>
            <a:pPr marL="177800" indent="95250" algn="l" defTabSz="914400">
              <a:spcBef>
                <a:spcPts val="0"/>
              </a:spcBef>
              <a:buClrTx/>
              <a:buSzTx/>
              <a:buFont typeface="Arial" panose="020B0604020202020204" pitchFamily="34" charset="0"/>
              <a:buChar char="•"/>
              <a:defRPr/>
            </a:pP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認定</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されたストーリーに対し</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、日本遺産を通じた地域活性化の取組を文化庁が補助金で支援</a:t>
            </a:r>
            <a:endPar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95250" algn="l" defTabSz="914400">
              <a:spcBef>
                <a:spcPts val="0"/>
              </a:spcBef>
              <a:buClrTx/>
              <a:buSzTx/>
              <a:buFont typeface="Arial" panose="020B0604020202020204" pitchFamily="34" charset="0"/>
              <a:buChar char="•"/>
              <a:defRPr/>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東京オリンピック・パラリンピックまでに</a:t>
            </a:r>
            <a:r>
              <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程度認定</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予定</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。訪日外国人旅行者に対し、戦略的に情報発信</a:t>
            </a:r>
            <a:endPar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95250" algn="l" defTabSz="914400">
              <a:spcBef>
                <a:spcPts val="0"/>
              </a:spcBef>
              <a:buClrTx/>
              <a:buSzTx/>
              <a:buFont typeface="Arial" panose="020B0604020202020204" pitchFamily="34" charset="0"/>
              <a:buChar char="•"/>
              <a:defRPr/>
            </a:pP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年度は</a:t>
            </a:r>
            <a:r>
              <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件が</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認定された</a:t>
            </a:r>
            <a:endPar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defTabSz="914400">
              <a:spcBef>
                <a:spcPts val="0"/>
              </a:spcBef>
              <a:buClrTx/>
              <a:buSzTx/>
              <a:buFont typeface="Arial" panose="020B0604020202020204" pitchFamily="34" charset="0"/>
              <a:buChar char="•"/>
              <a:defRPr/>
            </a:pPr>
            <a:endPar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defTabSz="914400">
              <a:spcBef>
                <a:spcPts val="0"/>
              </a:spcBef>
              <a:buClrTx/>
              <a:buSzTx/>
              <a:buFont typeface="Wingdings" panose="05000000000000000000" pitchFamily="2" charset="2"/>
              <a:buChar char="Ø"/>
              <a:defRPr/>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府内の取組</a:t>
            </a:r>
            <a:endPar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defTabSz="914400">
              <a:spcBef>
                <a:spcPts val="0"/>
              </a:spcBef>
              <a:buClrTx/>
              <a:buSzTx/>
              <a:buFont typeface="Arial" panose="020B0604020202020204" pitchFamily="34" charset="0"/>
              <a:buChar char="•"/>
              <a:defRPr/>
            </a:pP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大阪府内では、平成</a:t>
            </a: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a:t>
            </a:r>
            <a:r>
              <a:rPr kumimoji="1" lang="en-US" altLang="ja-JP"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件（河内長野市、藤井寺市）申請するも認定されず</a:t>
            </a:r>
          </a:p>
          <a:p>
            <a:pPr algn="l" defTabSz="914400">
              <a:spcBef>
                <a:spcPts val="0"/>
              </a:spcBef>
              <a:buClrTx/>
              <a:buSzTx/>
              <a:defRPr/>
            </a:pP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河内長野市：僧と民衆が創ったもう一つの中世的世界</a:t>
            </a:r>
            <a:r>
              <a:rPr kumimoji="1"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～奥河内に</a:t>
            </a:r>
            <a:r>
              <a:rPr kumimoji="1"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あった共和</a:t>
            </a:r>
            <a:r>
              <a:rPr kumimoji="1"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国・境内都市・民主政治～</a:t>
            </a:r>
          </a:p>
          <a:p>
            <a:pPr algn="l" defTabSz="914400">
              <a:spcBef>
                <a:spcPts val="0"/>
              </a:spcBef>
              <a:buClrTx/>
              <a:buSzTx/>
              <a:defRPr/>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藤井寺市：巨大前方後円墳があるまち・藤井寺─土師氏の智恵と技術が遺した風景─</a:t>
            </a:r>
          </a:p>
        </p:txBody>
      </p:sp>
      <p:sp>
        <p:nvSpPr>
          <p:cNvPr id="15" name="Rectangle 5"/>
          <p:cNvSpPr>
            <a:spLocks noChangeArrowheads="1"/>
          </p:cNvSpPr>
          <p:nvPr/>
        </p:nvSpPr>
        <p:spPr bwMode="auto">
          <a:xfrm>
            <a:off x="6893916" y="4365104"/>
            <a:ext cx="1944216" cy="253910"/>
          </a:xfrm>
          <a:prstGeom prst="rect">
            <a:avLst/>
          </a:prstGeom>
          <a:noFill/>
          <a:ln w="9525">
            <a:noFill/>
            <a:prstDash val="sysDash"/>
            <a:miter lim="800000"/>
            <a:headEnd/>
            <a:tailEnd/>
          </a:ln>
          <a:effectLst/>
        </p:spPr>
        <p:txBody>
          <a:bodyPr wrap="square" lIns="91435" tIns="45717" rIns="91435" bIns="45717">
            <a:spAutoFit/>
          </a:bodyPr>
          <a:lstStyle/>
          <a:p>
            <a:pPr algn="l" defTabSz="914400">
              <a:spcBef>
                <a:spcPct val="50000"/>
              </a:spcBef>
              <a:buClrTx/>
              <a:buSzTx/>
              <a:buFontTx/>
              <a:buNone/>
              <a:defRPr/>
            </a:pPr>
            <a:r>
              <a:rPr kumimoji="1"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文化庁</a:t>
            </a:r>
            <a:r>
              <a:rPr kumimoji="1"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r>
              <a:rPr kumimoji="1"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を基に作成</a:t>
            </a:r>
            <a:endPar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902881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狭山池を活かしたまちづくり</a:t>
            </a:r>
            <a:endParaRPr lang="ja-JP" altLang="en-US" sz="2000" b="1" dirty="0">
              <a:solidFill>
                <a:srgbClr val="000000"/>
              </a:solidFill>
              <a:ea typeface="HG丸ｺﾞｼｯｸM-PRO" pitchFamily="48" charset="-128"/>
            </a:endParaRPr>
          </a:p>
        </p:txBody>
      </p:sp>
      <p:sp>
        <p:nvSpPr>
          <p:cNvPr id="13" name="テキスト ボックス 12"/>
          <p:cNvSpPr txBox="1"/>
          <p:nvPr/>
        </p:nvSpPr>
        <p:spPr>
          <a:xfrm>
            <a:off x="1685400" y="6084000"/>
            <a:ext cx="588623" cy="253916"/>
          </a:xfrm>
          <a:prstGeom prst="rect">
            <a:avLst/>
          </a:prstGeom>
          <a:noFill/>
        </p:spPr>
        <p:txBody>
          <a:bodyPr wrap="none" rtlCol="0">
            <a:spAutoFit/>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狭山池</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320000"/>
            <a:ext cx="2483670" cy="17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テキスト ボックス 20"/>
          <p:cNvSpPr txBox="1"/>
          <p:nvPr/>
        </p:nvSpPr>
        <p:spPr>
          <a:xfrm>
            <a:off x="6931990" y="6055404"/>
            <a:ext cx="880370" cy="253916"/>
          </a:xfrm>
          <a:prstGeom prst="rect">
            <a:avLst/>
          </a:prstGeom>
          <a:noFill/>
        </p:spPr>
        <p:txBody>
          <a:bodyPr wrap="none" rtlCol="0">
            <a:spAutoFit/>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狭山池まつり</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4155058" y="6084000"/>
            <a:ext cx="833883" cy="253916"/>
          </a:xfrm>
          <a:prstGeom prst="rect">
            <a:avLst/>
          </a:prstGeom>
          <a:noFill/>
        </p:spPr>
        <p:txBody>
          <a:bodyPr wrap="none" rtlCol="0">
            <a:spAutoFit/>
          </a:bodyPr>
          <a:lstStyle/>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桜</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の植樹祭</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5"/>
          <p:cNvSpPr>
            <a:spLocks noChangeArrowheads="1"/>
          </p:cNvSpPr>
          <p:nvPr/>
        </p:nvSpPr>
        <p:spPr bwMode="auto">
          <a:xfrm>
            <a:off x="36000" y="432000"/>
            <a:ext cx="9072000" cy="1200323"/>
          </a:xfrm>
          <a:prstGeom prst="rect">
            <a:avLst/>
          </a:prstGeom>
          <a:noFill/>
          <a:ln w="9525">
            <a:solidFill>
              <a:schemeClr val="tx1"/>
            </a:solidFill>
            <a:prstDash val="sysDot"/>
            <a:miter lim="800000"/>
            <a:headEnd/>
            <a:tailEnd/>
          </a:ln>
          <a:effectLst/>
        </p:spPr>
        <p:txBody>
          <a:bodyPr wrap="square" lIns="91435" tIns="45717" rIns="91435" bIns="45717" anchor="t" anchorCtr="0">
            <a:spAutoFit/>
          </a:bodyPr>
          <a:lstStyle/>
          <a:p>
            <a:pPr marL="285750" indent="-285750" algn="l" defTabSz="914400">
              <a:spcBef>
                <a:spcPct val="50000"/>
              </a:spcBef>
              <a:buClrTx/>
              <a:buSzTx/>
              <a:buFont typeface="Arial" panose="020B0604020202020204" pitchFamily="34" charset="0"/>
              <a:buChar char="•"/>
              <a:defRPr/>
            </a:pP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日本最古のダム形式のため池である狭山池の歴史的価値を再認識し、その魅力や価値を国内外に発信することを目標に、地域住民、企業、行政が連携し、様々な取り組みを行っている</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。狭山</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池</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築造</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1400</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に</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あたる</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2016</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年（平成</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28</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年）に</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は、狭山池</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築造</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1400</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記念事業として各種イベントを実施した。</a:t>
            </a:r>
          </a:p>
        </p:txBody>
      </p:sp>
      <p:sp>
        <p:nvSpPr>
          <p:cNvPr id="17"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⑤</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12</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6" name="テキスト ボックス 15"/>
          <p:cNvSpPr txBox="1"/>
          <p:nvPr/>
        </p:nvSpPr>
        <p:spPr>
          <a:xfrm>
            <a:off x="275144" y="1772816"/>
            <a:ext cx="8593712" cy="2308324"/>
          </a:xfrm>
          <a:prstGeom prst="rect">
            <a:avLst/>
          </a:prstGeom>
          <a:noFill/>
        </p:spPr>
        <p:txBody>
          <a:bodyPr wrap="square" rtlCol="0">
            <a:spAutoFit/>
          </a:bodyPr>
          <a:lstStyle/>
          <a:p>
            <a:pPr marL="285750" indent="-285750" algn="l">
              <a:buFont typeface="Wingdings" panose="05000000000000000000" pitchFamily="2" charset="2"/>
              <a:buChar char="Ø"/>
            </a:pPr>
            <a:r>
              <a:rPr kumimoji="1" lang="zh-TW"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狭山</a:t>
            </a:r>
            <a:r>
              <a:rPr kumimoji="1" lang="zh-TW"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池築造</a:t>
            </a:r>
            <a:r>
              <a:rPr kumimoji="1" lang="en-US" altLang="zh-TW"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1400</a:t>
            </a:r>
            <a:r>
              <a:rPr kumimoji="1" lang="zh-TW"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zh-TW"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記念事業</a:t>
            </a:r>
            <a:endParaRPr kumimoji="1" lang="en-US" altLang="zh-TW"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Font typeface="Wingdings" panose="05000000000000000000" pitchFamily="2" charset="2"/>
              <a:buChar char="Ø"/>
            </a:pPr>
            <a:endParaRPr kumimoji="1" lang="en-US" altLang="zh-TW"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1813" indent="-176213" algn="l">
              <a:buFont typeface="Arial" panose="020B0604020202020204" pitchFamily="34" charset="0"/>
              <a:buChar char="•"/>
            </a:pPr>
            <a:r>
              <a:rPr kumimoji="1" lang="zh-TW"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実行委員会</a:t>
            </a:r>
            <a:endParaRPr kumimoji="1" lang="en-US" altLang="zh-TW"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、大阪狭山市、狭山池まつり実行委員会、狭山池土地改良区、大阪狭山市商工会</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公益</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財団法人</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大阪狭山市</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振興事業団</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、南海電気鉄道株式</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会社</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1813" indent="-176213" algn="l">
              <a:buFont typeface="Arial" panose="020B0604020202020204" pitchFamily="34" charset="0"/>
              <a:buChar char="•"/>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実施イベント</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・狭山池築造</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1400</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年記念式典　</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・狭山池さくらまつり　</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・狭山池まつり　</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・ラバーダックが狭山池にやって</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くる　　　</a:t>
            </a: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・産業まつり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等</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58" y="4319808"/>
            <a:ext cx="2269173" cy="170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3020" y="4320000"/>
            <a:ext cx="2278066" cy="170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7999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世界文化遺産等を気軽に満喫できる観光ネットワークの形成①</a:t>
            </a:r>
            <a:endParaRPr lang="ja-JP" altLang="en-US" sz="2000" b="1" dirty="0">
              <a:solidFill>
                <a:srgbClr val="000000"/>
              </a:solidFill>
              <a:ea typeface="HG丸ｺﾞｼｯｸM-PRO" pitchFamily="48" charset="-128"/>
            </a:endParaRPr>
          </a:p>
        </p:txBody>
      </p:sp>
      <p:sp>
        <p:nvSpPr>
          <p:cNvPr id="10" name="Rectangle 5"/>
          <p:cNvSpPr>
            <a:spLocks noChangeArrowheads="1"/>
          </p:cNvSpPr>
          <p:nvPr/>
        </p:nvSpPr>
        <p:spPr bwMode="auto">
          <a:xfrm>
            <a:off x="35999" y="432000"/>
            <a:ext cx="9072000" cy="1200323"/>
          </a:xfrm>
          <a:prstGeom prst="rect">
            <a:avLst/>
          </a:prstGeom>
          <a:noFill/>
          <a:ln w="9525">
            <a:solidFill>
              <a:schemeClr val="tx1"/>
            </a:solidFill>
            <a:prstDash val="sysDot"/>
            <a:miter lim="800000"/>
            <a:headEnd/>
            <a:tailEnd/>
          </a:ln>
          <a:effectLst/>
        </p:spPr>
        <p:txBody>
          <a:bodyPr wrap="square" lIns="91435" tIns="45717" rIns="91435" bIns="45717" anchor="t" anchorCtr="0">
            <a:spAutoFit/>
          </a:bodyPr>
          <a:lstStyle/>
          <a:p>
            <a:pPr marL="285750" indent="-285750" algn="l" defTabSz="914400">
              <a:spcBef>
                <a:spcPts val="0"/>
              </a:spcBef>
              <a:buClrTx/>
              <a:buSzTx/>
              <a:buFont typeface="Arial" panose="020B0604020202020204" pitchFamily="34" charset="0"/>
              <a:buChar char="•"/>
              <a:defRPr/>
            </a:pPr>
            <a:r>
              <a:rPr kumimoji="1" lang="ja-JP" altLang="en-US" sz="1800" spc="-110" dirty="0">
                <a:solidFill>
                  <a:schemeClr val="tx1"/>
                </a:solidFill>
                <a:latin typeface="HG丸ｺﾞｼｯｸM-PRO" panose="020F0600000000000000" pitchFamily="50" charset="-128"/>
                <a:ea typeface="HG丸ｺﾞｼｯｸM-PRO" panose="020F0600000000000000" pitchFamily="50" charset="-128"/>
              </a:rPr>
              <a:t>関西広域連合、関西経済連合会はじめオール関西で推進する観光ルート「美の伝説」に</a:t>
            </a:r>
            <a:r>
              <a:rPr kumimoji="1" lang="ja-JP" altLang="en-US" sz="1800" spc="-110" dirty="0" smtClean="0">
                <a:solidFill>
                  <a:schemeClr val="tx1"/>
                </a:solidFill>
                <a:latin typeface="HG丸ｺﾞｼｯｸM-PRO" panose="020F0600000000000000" pitchFamily="50" charset="-128"/>
                <a:ea typeface="HG丸ｺﾞｼｯｸM-PRO" panose="020F0600000000000000" pitchFamily="50" charset="-128"/>
              </a:rPr>
              <a:t>ついて</a:t>
            </a:r>
            <a:r>
              <a:rPr kumimoji="1" lang="en-US" altLang="ja-JP" sz="1800" spc="-110" dirty="0" smtClean="0">
                <a:solidFill>
                  <a:schemeClr val="tx1"/>
                </a:solidFill>
                <a:latin typeface="HG丸ｺﾞｼｯｸM-PRO" panose="020F0600000000000000" pitchFamily="50" charset="-128"/>
                <a:ea typeface="HG丸ｺﾞｼｯｸM-PRO" panose="020F0600000000000000" pitchFamily="50" charset="-128"/>
              </a:rPr>
              <a:t>2015</a:t>
            </a:r>
            <a:r>
              <a:rPr kumimoji="1" lang="ja-JP" altLang="en-US" sz="1800" spc="-110" dirty="0" smtClean="0">
                <a:solidFill>
                  <a:schemeClr val="tx1"/>
                </a:solidFill>
                <a:latin typeface="HG丸ｺﾞｼｯｸM-PRO" panose="020F0600000000000000" pitchFamily="50" charset="-128"/>
                <a:ea typeface="HG丸ｺﾞｼｯｸM-PRO" panose="020F0600000000000000" pitchFamily="50" charset="-128"/>
              </a:rPr>
              <a:t>年（平成</a:t>
            </a:r>
            <a:r>
              <a:rPr kumimoji="1" lang="en-US" altLang="ja-JP" sz="1800" spc="-110" dirty="0" smtClean="0">
                <a:solidFill>
                  <a:schemeClr val="tx1"/>
                </a:solidFill>
                <a:latin typeface="HG丸ｺﾞｼｯｸM-PRO" panose="020F0600000000000000" pitchFamily="50" charset="-128"/>
                <a:ea typeface="HG丸ｺﾞｼｯｸM-PRO" panose="020F0600000000000000" pitchFamily="50" charset="-128"/>
              </a:rPr>
              <a:t>27</a:t>
            </a:r>
            <a:r>
              <a:rPr kumimoji="1" lang="ja-JP" altLang="en-US" sz="1800" spc="-110" dirty="0" smtClean="0">
                <a:solidFill>
                  <a:schemeClr val="tx1"/>
                </a:solidFill>
                <a:latin typeface="HG丸ｺﾞｼｯｸM-PRO" panose="020F0600000000000000" pitchFamily="50" charset="-128"/>
                <a:ea typeface="HG丸ｺﾞｼｯｸM-PRO" panose="020F0600000000000000" pitchFamily="50" charset="-128"/>
              </a:rPr>
              <a:t>年）</a:t>
            </a:r>
            <a:r>
              <a:rPr kumimoji="1" lang="en-US" altLang="ja-JP" sz="1800" spc="-110" dirty="0" smtClean="0">
                <a:solidFill>
                  <a:schemeClr val="tx1"/>
                </a:solidFill>
                <a:latin typeface="HG丸ｺﾞｼｯｸM-PRO" panose="020F0600000000000000" pitchFamily="50" charset="-128"/>
                <a:ea typeface="HG丸ｺﾞｼｯｸM-PRO" panose="020F0600000000000000" pitchFamily="50" charset="-128"/>
              </a:rPr>
              <a:t>6</a:t>
            </a:r>
            <a:r>
              <a:rPr kumimoji="1" lang="ja-JP" altLang="en-US" sz="1800" spc="-110" dirty="0" smtClean="0">
                <a:solidFill>
                  <a:schemeClr val="tx1"/>
                </a:solidFill>
                <a:latin typeface="HG丸ｺﾞｼｯｸM-PRO" panose="020F0600000000000000" pitchFamily="50" charset="-128"/>
                <a:ea typeface="HG丸ｺﾞｼｯｸM-PRO" panose="020F0600000000000000" pitchFamily="50" charset="-128"/>
              </a:rPr>
              <a:t>月</a:t>
            </a:r>
            <a:r>
              <a:rPr kumimoji="1" lang="ja-JP" altLang="en-US" sz="1800" spc="-110" dirty="0">
                <a:solidFill>
                  <a:schemeClr val="tx1"/>
                </a:solidFill>
                <a:latin typeface="HG丸ｺﾞｼｯｸM-PRO" panose="020F0600000000000000" pitchFamily="50" charset="-128"/>
                <a:ea typeface="HG丸ｺﾞｼｯｸM-PRO" panose="020F0600000000000000" pitchFamily="50" charset="-128"/>
              </a:rPr>
              <a:t>に国土交通省が広域観光周遊ルート形成計画として</a:t>
            </a:r>
            <a:r>
              <a:rPr kumimoji="1" lang="ja-JP" altLang="en-US" sz="1800" spc="-110" dirty="0" smtClean="0">
                <a:solidFill>
                  <a:schemeClr val="tx1"/>
                </a:solidFill>
                <a:latin typeface="HG丸ｺﾞｼｯｸM-PRO" panose="020F0600000000000000" pitchFamily="50" charset="-128"/>
                <a:ea typeface="HG丸ｺﾞｼｯｸM-PRO" panose="020F0600000000000000" pitchFamily="50" charset="-128"/>
              </a:rPr>
              <a:t>認定。</a:t>
            </a:r>
            <a:endParaRPr kumimoji="1" lang="ja-JP" altLang="en-US" sz="1800" spc="-110" dirty="0">
              <a:solidFill>
                <a:schemeClr val="tx1"/>
              </a:solidFill>
              <a:latin typeface="HG丸ｺﾞｼｯｸM-PRO" panose="020F0600000000000000" pitchFamily="50" charset="-128"/>
              <a:ea typeface="HG丸ｺﾞｼｯｸM-PRO" panose="020F0600000000000000" pitchFamily="50" charset="-128"/>
            </a:endParaRPr>
          </a:p>
          <a:p>
            <a:pPr marL="285750" indent="-285750" algn="l" defTabSz="914400">
              <a:spcBef>
                <a:spcPts val="0"/>
              </a:spcBef>
              <a:buClrTx/>
              <a:buSzTx/>
              <a:buFont typeface="Arial" panose="020B0604020202020204" pitchFamily="34" charset="0"/>
              <a:buChar char="•"/>
              <a:defRPr/>
            </a:pP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５つ</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の世界遺産をはじめとする豊富な歴史遺産や絶景、食等を活用し、東南アジアや欧米のリピーター</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等の誘客</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を図る</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11"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⑤</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13</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grpSp>
        <p:nvGrpSpPr>
          <p:cNvPr id="4" name="グループ化 3"/>
          <p:cNvGrpSpPr/>
          <p:nvPr/>
        </p:nvGrpSpPr>
        <p:grpSpPr>
          <a:xfrm>
            <a:off x="403498" y="1648806"/>
            <a:ext cx="6892512" cy="5220000"/>
            <a:chOff x="403498" y="1648806"/>
            <a:chExt cx="6892512" cy="522000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98" y="1648806"/>
              <a:ext cx="6661961" cy="52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5376862" y="5678664"/>
              <a:ext cx="923330" cy="123111"/>
            </a:xfrm>
            <a:prstGeom prst="rect">
              <a:avLst/>
            </a:prstGeom>
            <a:solidFill>
              <a:schemeClr val="bg1">
                <a:lumMod val="95000"/>
              </a:schemeClr>
            </a:solidFill>
          </p:spPr>
          <p:txBody>
            <a:bodyPr wrap="none" lIns="0" tIns="0" rIns="0" bIns="0" rtlCol="0">
              <a:spAutoFit/>
            </a:bodyPr>
            <a:lstStyle/>
            <a:p>
              <a:pPr algn="l"/>
              <a:r>
                <a:rPr kumimoji="1" lang="ja-JP" altLang="en-US" sz="800" dirty="0" smtClean="0">
                  <a:solidFill>
                    <a:schemeClr val="tx1"/>
                  </a:solidFill>
                  <a:latin typeface="ＭＳ 明朝" panose="02020609040205080304" pitchFamily="17" charset="-128"/>
                  <a:ea typeface="ＭＳ 明朝" panose="02020609040205080304" pitchFamily="17" charset="-128"/>
                </a:rPr>
                <a:t>主要広域観光ルート</a:t>
              </a:r>
              <a:endParaRPr kumimoji="1" lang="ja-JP" altLang="en-US" sz="800" dirty="0">
                <a:solidFill>
                  <a:schemeClr val="tx1"/>
                </a:solidFill>
                <a:latin typeface="ＭＳ 明朝" panose="02020609040205080304" pitchFamily="17" charset="-128"/>
                <a:ea typeface="ＭＳ 明朝" panose="02020609040205080304" pitchFamily="17" charset="-128"/>
              </a:endParaRPr>
            </a:p>
          </p:txBody>
        </p:sp>
        <p:sp>
          <p:nvSpPr>
            <p:cNvPr id="9" name="テキスト ボックス 8"/>
            <p:cNvSpPr txBox="1"/>
            <p:nvPr/>
          </p:nvSpPr>
          <p:spPr>
            <a:xfrm>
              <a:off x="5364088" y="5911908"/>
              <a:ext cx="820738" cy="123111"/>
            </a:xfrm>
            <a:prstGeom prst="rect">
              <a:avLst/>
            </a:prstGeom>
            <a:solidFill>
              <a:schemeClr val="bg1">
                <a:lumMod val="95000"/>
              </a:schemeClr>
            </a:solidFill>
          </p:spPr>
          <p:txBody>
            <a:bodyPr wrap="none" lIns="0" tIns="0" rIns="0" bIns="0" rtlCol="0">
              <a:spAutoFit/>
            </a:bodyPr>
            <a:lstStyle/>
            <a:p>
              <a:pPr algn="l"/>
              <a:r>
                <a:rPr kumimoji="1" lang="ja-JP" altLang="en-US" sz="800" dirty="0" smtClean="0">
                  <a:solidFill>
                    <a:schemeClr val="tx1"/>
                  </a:solidFill>
                  <a:latin typeface="ＭＳ 明朝" panose="02020609040205080304" pitchFamily="17" charset="-128"/>
                  <a:ea typeface="ＭＳ 明朝" panose="02020609040205080304" pitchFamily="17" charset="-128"/>
                </a:rPr>
                <a:t>広域観光拠点地区</a:t>
              </a:r>
              <a:endParaRPr kumimoji="1" lang="ja-JP" altLang="en-US" sz="800" dirty="0">
                <a:solidFill>
                  <a:schemeClr val="tx1"/>
                </a:solidFill>
                <a:latin typeface="ＭＳ 明朝" panose="02020609040205080304" pitchFamily="17" charset="-128"/>
                <a:ea typeface="ＭＳ 明朝" panose="02020609040205080304" pitchFamily="17" charset="-128"/>
              </a:endParaRPr>
            </a:p>
          </p:txBody>
        </p:sp>
        <p:sp>
          <p:nvSpPr>
            <p:cNvPr id="12" name="テキスト ボックス 11"/>
            <p:cNvSpPr txBox="1"/>
            <p:nvPr/>
          </p:nvSpPr>
          <p:spPr>
            <a:xfrm>
              <a:off x="5364088" y="6177426"/>
              <a:ext cx="820738" cy="123111"/>
            </a:xfrm>
            <a:prstGeom prst="rect">
              <a:avLst/>
            </a:prstGeom>
            <a:solidFill>
              <a:schemeClr val="bg1">
                <a:lumMod val="95000"/>
              </a:schemeClr>
            </a:solidFill>
          </p:spPr>
          <p:txBody>
            <a:bodyPr wrap="none" lIns="0" tIns="0" rIns="0" bIns="0" rtlCol="0">
              <a:spAutoFit/>
            </a:bodyPr>
            <a:lstStyle/>
            <a:p>
              <a:pPr algn="l"/>
              <a:r>
                <a:rPr kumimoji="1" lang="ja-JP" altLang="en-US" sz="800" dirty="0" smtClean="0">
                  <a:solidFill>
                    <a:schemeClr val="tx1"/>
                  </a:solidFill>
                  <a:latin typeface="ＭＳ 明朝" panose="02020609040205080304" pitchFamily="17" charset="-128"/>
                  <a:ea typeface="ＭＳ 明朝" panose="02020609040205080304" pitchFamily="17" charset="-128"/>
                </a:rPr>
                <a:t>広域観光促進地域</a:t>
              </a:r>
              <a:endParaRPr kumimoji="1" lang="ja-JP" altLang="en-US" sz="800" dirty="0">
                <a:solidFill>
                  <a:schemeClr val="tx1"/>
                </a:solidFill>
                <a:latin typeface="ＭＳ 明朝" panose="02020609040205080304" pitchFamily="17" charset="-128"/>
                <a:ea typeface="ＭＳ 明朝" panose="02020609040205080304" pitchFamily="17" charset="-128"/>
              </a:endParaRPr>
            </a:p>
          </p:txBody>
        </p:sp>
        <p:sp>
          <p:nvSpPr>
            <p:cNvPr id="13" name="テキスト ボックス 12"/>
            <p:cNvSpPr txBox="1"/>
            <p:nvPr/>
          </p:nvSpPr>
          <p:spPr>
            <a:xfrm>
              <a:off x="5385767" y="6697089"/>
              <a:ext cx="410369" cy="123111"/>
            </a:xfrm>
            <a:prstGeom prst="rect">
              <a:avLst/>
            </a:prstGeom>
            <a:solidFill>
              <a:schemeClr val="bg1">
                <a:lumMod val="95000"/>
              </a:schemeClr>
            </a:solidFill>
          </p:spPr>
          <p:txBody>
            <a:bodyPr wrap="none" lIns="0" tIns="0" rIns="0" bIns="0" rtlCol="0">
              <a:spAutoFit/>
            </a:bodyPr>
            <a:lstStyle/>
            <a:p>
              <a:pPr algn="l"/>
              <a:r>
                <a:rPr kumimoji="1" lang="ja-JP" altLang="en-US" sz="800" dirty="0" smtClean="0">
                  <a:solidFill>
                    <a:schemeClr val="tx1"/>
                  </a:solidFill>
                  <a:latin typeface="ＭＳ 明朝" panose="02020609040205080304" pitchFamily="17" charset="-128"/>
                  <a:ea typeface="ＭＳ 明朝" panose="02020609040205080304" pitchFamily="17" charset="-128"/>
                </a:rPr>
                <a:t>世界遺産</a:t>
              </a:r>
              <a:endParaRPr kumimoji="1" lang="ja-JP" altLang="en-US" sz="800" dirty="0">
                <a:solidFill>
                  <a:schemeClr val="tx1"/>
                </a:solidFill>
                <a:latin typeface="ＭＳ 明朝" panose="02020609040205080304" pitchFamily="17" charset="-128"/>
                <a:ea typeface="ＭＳ 明朝" panose="02020609040205080304" pitchFamily="17" charset="-128"/>
              </a:endParaRPr>
            </a:p>
          </p:txBody>
        </p:sp>
        <p:sp>
          <p:nvSpPr>
            <p:cNvPr id="14" name="テキスト ボックス 13"/>
            <p:cNvSpPr txBox="1"/>
            <p:nvPr/>
          </p:nvSpPr>
          <p:spPr>
            <a:xfrm>
              <a:off x="6475272" y="6446512"/>
              <a:ext cx="820738" cy="123111"/>
            </a:xfrm>
            <a:prstGeom prst="rect">
              <a:avLst/>
            </a:prstGeom>
            <a:solidFill>
              <a:schemeClr val="bg1">
                <a:lumMod val="95000"/>
              </a:schemeClr>
            </a:solidFill>
          </p:spPr>
          <p:txBody>
            <a:bodyPr wrap="none" lIns="0" tIns="0" rIns="0" bIns="0" rtlCol="0">
              <a:spAutoFit/>
            </a:bodyPr>
            <a:lstStyle/>
            <a:p>
              <a:pPr algn="l"/>
              <a:r>
                <a:rPr kumimoji="1" lang="ja-JP" altLang="en-US" sz="800" dirty="0" smtClean="0">
                  <a:solidFill>
                    <a:schemeClr val="tx1"/>
                  </a:solidFill>
                  <a:latin typeface="ＭＳ 明朝" panose="02020609040205080304" pitchFamily="17" charset="-128"/>
                  <a:ea typeface="ＭＳ 明朝" panose="02020609040205080304" pitchFamily="17" charset="-128"/>
                </a:rPr>
                <a:t>主要ゲートウェイ</a:t>
              </a:r>
              <a:endParaRPr kumimoji="1" lang="ja-JP" altLang="en-US" sz="800" dirty="0">
                <a:solidFill>
                  <a:schemeClr val="tx1"/>
                </a:solidFill>
                <a:latin typeface="ＭＳ 明朝" panose="02020609040205080304" pitchFamily="17" charset="-128"/>
                <a:ea typeface="ＭＳ 明朝" panose="02020609040205080304" pitchFamily="17" charset="-128"/>
              </a:endParaRPr>
            </a:p>
          </p:txBody>
        </p:sp>
      </p:grpSp>
      <p:sp>
        <p:nvSpPr>
          <p:cNvPr id="8" name="Rectangle 5"/>
          <p:cNvSpPr>
            <a:spLocks noChangeArrowheads="1"/>
          </p:cNvSpPr>
          <p:nvPr/>
        </p:nvSpPr>
        <p:spPr bwMode="auto">
          <a:xfrm>
            <a:off x="7452320" y="6313136"/>
            <a:ext cx="1584176" cy="253910"/>
          </a:xfrm>
          <a:prstGeom prst="rect">
            <a:avLst/>
          </a:prstGeom>
          <a:noFill/>
          <a:ln w="9525">
            <a:noFill/>
            <a:prstDash val="sysDash"/>
            <a:miter lim="800000"/>
            <a:headEnd/>
            <a:tailEnd/>
          </a:ln>
          <a:effectLst/>
        </p:spPr>
        <p:txBody>
          <a:bodyPr wrap="square" lIns="91435" tIns="45717" rIns="91435" bIns="45717">
            <a:spAutoFit/>
          </a:bodyPr>
          <a:lstStyle/>
          <a:p>
            <a:pPr algn="l" defTabSz="914400">
              <a:spcBef>
                <a:spcPct val="50000"/>
              </a:spcBef>
              <a:buClrTx/>
              <a:buSzTx/>
              <a:buFontTx/>
              <a:buNone/>
              <a:defRPr/>
            </a:pP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出典：関西広域連合</a:t>
            </a:r>
            <a:r>
              <a:rPr kumimoji="1"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036118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a:solidFill>
                  <a:srgbClr val="000000"/>
                </a:solidFill>
                <a:ea typeface="HG丸ｺﾞｼｯｸM-PRO" pitchFamily="48" charset="-128"/>
              </a:rPr>
              <a:t>世界文化遺産等を気軽に満喫できる観光ネットワークの</a:t>
            </a:r>
            <a:r>
              <a:rPr lang="ja-JP" altLang="en-US" sz="2000" b="1" dirty="0" smtClean="0">
                <a:solidFill>
                  <a:srgbClr val="000000"/>
                </a:solidFill>
                <a:ea typeface="HG丸ｺﾞｼｯｸM-PRO" pitchFamily="48" charset="-128"/>
              </a:rPr>
              <a:t>形成②</a:t>
            </a:r>
            <a:endParaRPr lang="ja-JP" altLang="en-US" sz="2000" b="1" dirty="0">
              <a:solidFill>
                <a:srgbClr val="000000"/>
              </a:solidFill>
              <a:ea typeface="HG丸ｺﾞｼｯｸM-PRO" pitchFamily="48" charset="-128"/>
            </a:endParaRPr>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1504" t="-1" r="2219" b="2010"/>
          <a:stretch/>
        </p:blipFill>
        <p:spPr bwMode="auto">
          <a:xfrm>
            <a:off x="1201003" y="2159333"/>
            <a:ext cx="6251318" cy="471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5"/>
          <p:cNvSpPr>
            <a:spLocks noChangeArrowheads="1"/>
          </p:cNvSpPr>
          <p:nvPr/>
        </p:nvSpPr>
        <p:spPr bwMode="auto">
          <a:xfrm>
            <a:off x="7452320" y="6381328"/>
            <a:ext cx="1584176" cy="261604"/>
          </a:xfrm>
          <a:prstGeom prst="rect">
            <a:avLst/>
          </a:prstGeom>
          <a:noFill/>
          <a:ln w="9525">
            <a:noFill/>
            <a:prstDash val="sysDash"/>
            <a:miter lim="800000"/>
            <a:headEnd/>
            <a:tailEnd/>
          </a:ln>
          <a:effectLst/>
        </p:spPr>
        <p:txBody>
          <a:bodyPr wrap="square" lIns="91435" tIns="45717" rIns="91435" bIns="45717">
            <a:spAutoFit/>
          </a:bodyPr>
          <a:lstStyle/>
          <a:p>
            <a:pPr algn="l" defTabSz="914400">
              <a:spcBef>
                <a:spcPct val="50000"/>
              </a:spcBef>
              <a:buClrTx/>
              <a:buSzTx/>
              <a:buFontTx/>
              <a:buNone/>
              <a:defRPr/>
            </a:pP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出典：公共</a:t>
            </a:r>
            <a:r>
              <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交通</a:t>
            </a: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5"/>
          <p:cNvSpPr>
            <a:spLocks noChangeArrowheads="1"/>
          </p:cNvSpPr>
          <p:nvPr/>
        </p:nvSpPr>
        <p:spPr bwMode="auto">
          <a:xfrm>
            <a:off x="35999" y="432000"/>
            <a:ext cx="9072000" cy="1754320"/>
          </a:xfrm>
          <a:prstGeom prst="rect">
            <a:avLst/>
          </a:prstGeom>
          <a:noFill/>
          <a:ln w="9525">
            <a:solidFill>
              <a:schemeClr val="tx1"/>
            </a:solidFill>
            <a:prstDash val="sysDot"/>
            <a:miter lim="800000"/>
            <a:headEnd/>
            <a:tailEnd/>
          </a:ln>
          <a:effectLst/>
        </p:spPr>
        <p:txBody>
          <a:bodyPr wrap="square" lIns="91435" tIns="45717" rIns="91435" bIns="45717" anchor="t" anchorCtr="0">
            <a:spAutoFit/>
          </a:bodyPr>
          <a:lstStyle/>
          <a:p>
            <a:pPr marL="285750" indent="-285750" algn="l" defTabSz="914400">
              <a:spcBef>
                <a:spcPts val="0"/>
              </a:spcBef>
              <a:buClrTx/>
              <a:buSzTx/>
              <a:buFont typeface="Arial" panose="020B0604020202020204" pitchFamily="34" charset="0"/>
              <a:buChar char="•"/>
              <a:defRPr/>
            </a:pP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公共交通戦略」</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2014</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年（平成</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26</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月策定）において、</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取組の</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方向性として位置付けた「公共交通の利便性向上／利用促進」として、利用者の視点にたった乗継ぎ時（鉄道⇔鉄道、鉄道⇔バスなど）の移動負担の軽減や情報案内の充実などにより、さらなる利便性の向上を</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図る。</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p>
            <a:pPr marL="285750" indent="-285750" algn="l" defTabSz="914400">
              <a:spcBef>
                <a:spcPts val="0"/>
              </a:spcBef>
              <a:buClrTx/>
              <a:buSzTx/>
              <a:buFont typeface="Arial" panose="020B0604020202020204" pitchFamily="34" charset="0"/>
              <a:buChar char="•"/>
              <a:defRPr/>
            </a:pP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その</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取組イメージの一例として観光地へのアクセス性の向上の観点から、相互直通運転の検討を記載して</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いる。</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⑤</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14</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9505535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00000" y="180000"/>
            <a:ext cx="5310336" cy="4708981"/>
          </a:xfrm>
          <a:prstGeom prst="rect">
            <a:avLst/>
          </a:prstGeom>
        </p:spPr>
        <p:txBody>
          <a:bodyPr wrap="square">
            <a:spAutoFit/>
          </a:bodyPr>
          <a:lstStyle/>
          <a:p>
            <a:pPr algn="l">
              <a:lnSpc>
                <a:spcPts val="2000"/>
              </a:lnSpc>
            </a:pP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⑤歴史・文化</a:t>
            </a:r>
          </a:p>
          <a:p>
            <a:pPr algn="l">
              <a:lnSpc>
                <a:spcPts val="20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優れた歴史・文化遺産の集積（世界遺産）</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優れた</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歴史・文化遺産の</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集積</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国宝・重要文化財の件数</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a:p>
            <a:pPr algn="l">
              <a:lnSpc>
                <a:spcPts val="2000"/>
              </a:lnSpc>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優れた歴史・文化遺産の集積</a:t>
            </a:r>
          </a:p>
          <a:p>
            <a:pPr algn="l">
              <a:lnSpc>
                <a:spcPts val="20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上方伝統文化</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優れた</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歴史・文化遺産の集積</a:t>
            </a:r>
          </a:p>
          <a:p>
            <a:pPr algn="l">
              <a:lnSpc>
                <a:spcPts val="20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史跡、伝統的建造群保存地区</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歴史街道</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7</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「百舌鳥・古市古墳群</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文化遺産登録</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に向けて</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p>
          <a:p>
            <a:pPr algn="l">
              <a:lnSpc>
                <a:spcPts val="20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優れた歴史・文化遺産を活かしたまちづくり</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（竹内</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街道の</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優れた歴史・文化遺産を活かした</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まちづくり</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（まちなみ形成）</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日本</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遺産</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認定</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狭山池を活かしたまちづくり </a:t>
            </a:r>
            <a:r>
              <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p>
          <a:p>
            <a:pPr algn="l">
              <a:lnSpc>
                <a:spcPts val="2000"/>
              </a:lnSpc>
              <a:spcBef>
                <a:spcPts val="0"/>
              </a:spcBef>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世界文化</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遺産等を</a:t>
            </a:r>
            <a:endPar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気軽に満喫できる観光ネットワーク</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形成</a:t>
            </a:r>
            <a:r>
              <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4"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⑤</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2</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4127036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smtClean="0">
                <a:solidFill>
                  <a:schemeClr val="tx1"/>
                </a:solidFill>
                <a:latin typeface="Arial" charset="0"/>
                <a:ea typeface="HG丸ｺﾞｼｯｸM-PRO" pitchFamily="48" charset="-128"/>
              </a:rPr>
              <a:t>優れた歴史・文化遺産の集積（世界遺産）</a:t>
            </a:r>
            <a:endParaRPr kumimoji="1" lang="ja-JP" altLang="en-US" sz="2000" b="1" dirty="0">
              <a:solidFill>
                <a:schemeClr val="tx1"/>
              </a:solidFill>
              <a:latin typeface="Arial" charset="0"/>
              <a:ea typeface="HG丸ｺﾞｼｯｸM-PRO" pitchFamily="48" charset="-128"/>
            </a:endParaRPr>
          </a:p>
        </p:txBody>
      </p:sp>
      <p:sp>
        <p:nvSpPr>
          <p:cNvPr id="9" name="正方形/長方形 8"/>
          <p:cNvSpPr/>
          <p:nvPr/>
        </p:nvSpPr>
        <p:spPr>
          <a:xfrm>
            <a:off x="6773058" y="6479758"/>
            <a:ext cx="1543358" cy="261610"/>
          </a:xfrm>
          <a:prstGeom prst="rect">
            <a:avLst/>
          </a:prstGeom>
        </p:spPr>
        <p:txBody>
          <a:bodyPr wrap="square">
            <a:spAutoFit/>
          </a:bodyP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：文化庁</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HP</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01" y="1052736"/>
            <a:ext cx="7287117" cy="530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a:xfrm>
            <a:off x="611559" y="980728"/>
            <a:ext cx="5681023" cy="307777"/>
          </a:xfrm>
          <a:prstGeom prst="rect">
            <a:avLst/>
          </a:prstGeom>
          <a:solidFill>
            <a:schemeClr val="bg1"/>
          </a:solidFill>
        </p:spPr>
        <p:txBody>
          <a:bodyPr wrap="square">
            <a:spAutoFit/>
          </a:bodyP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我が国の世界遺産一覧表記載物件（文化遺産１６件、自然遺産４件）</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033397" y="1502579"/>
            <a:ext cx="7017288" cy="326248"/>
          </a:xfrm>
          <a:prstGeom prst="rect">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012418" y="2150695"/>
            <a:ext cx="7058202" cy="296741"/>
          </a:xfrm>
          <a:prstGeom prst="rect">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012417" y="2940738"/>
            <a:ext cx="7043571" cy="146304"/>
          </a:xfrm>
          <a:prstGeom prst="rect">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033397" y="3584475"/>
            <a:ext cx="7017288" cy="307239"/>
          </a:xfrm>
          <a:prstGeom prst="rect">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⑤</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3</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8" name="Rectangle 20"/>
          <p:cNvSpPr>
            <a:spLocks noChangeArrowheads="1"/>
          </p:cNvSpPr>
          <p:nvPr/>
        </p:nvSpPr>
        <p:spPr bwMode="auto">
          <a:xfrm>
            <a:off x="36000" y="432000"/>
            <a:ext cx="9072000" cy="396000"/>
          </a:xfrm>
          <a:prstGeom prst="rect">
            <a:avLst/>
          </a:prstGeom>
          <a:solidFill>
            <a:schemeClr val="bg1"/>
          </a:solidFill>
          <a:ln w="9525">
            <a:solidFill>
              <a:schemeClr val="tx1"/>
            </a:solidFill>
            <a:prstDash val="sysDot"/>
            <a:miter lim="800000"/>
            <a:headEnd/>
            <a:tailEnd/>
          </a:ln>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eaLnBrk="1" hangingPunct="1">
              <a:spcBef>
                <a:spcPct val="0"/>
              </a:spcBef>
              <a:buFont typeface="Arial" panose="020B0604020202020204" pitchFamily="34" charset="0"/>
              <a:buChar char="•"/>
            </a:pPr>
            <a:r>
              <a:rPr kumimoji="1" lang="ja-JP" altLang="en-US" sz="1800" dirty="0" smtClean="0">
                <a:solidFill>
                  <a:schemeClr val="tx1"/>
                </a:solidFill>
                <a:latin typeface="Arial" charset="0"/>
                <a:ea typeface="HG丸ｺﾞｼｯｸM-PRO" pitchFamily="48" charset="-128"/>
              </a:rPr>
              <a:t>関西</a:t>
            </a:r>
            <a:r>
              <a:rPr kumimoji="1" lang="ja-JP" altLang="en-US" sz="1800" dirty="0">
                <a:solidFill>
                  <a:schemeClr val="tx1"/>
                </a:solidFill>
                <a:latin typeface="Arial" charset="0"/>
                <a:ea typeface="HG丸ｺﾞｼｯｸM-PRO" pitchFamily="48" charset="-128"/>
              </a:rPr>
              <a:t>６</a:t>
            </a:r>
            <a:r>
              <a:rPr kumimoji="1" lang="ja-JP" altLang="en-US" sz="1800" dirty="0" smtClean="0">
                <a:solidFill>
                  <a:schemeClr val="tx1"/>
                </a:solidFill>
                <a:latin typeface="Arial" charset="0"/>
                <a:ea typeface="HG丸ｺﾞｼｯｸM-PRO" pitchFamily="48" charset="-128"/>
              </a:rPr>
              <a:t>府県の世界遺産は５件。</a:t>
            </a:r>
            <a:endParaRPr kumimoji="1" lang="ja-JP" altLang="en-US" sz="1800" dirty="0">
              <a:solidFill>
                <a:schemeClr val="tx1"/>
              </a:solidFill>
              <a:latin typeface="Arial" charset="0"/>
              <a:ea typeface="HG丸ｺﾞｼｯｸM-PRO" pitchFamily="48" charset="-128"/>
            </a:endParaRPr>
          </a:p>
        </p:txBody>
      </p:sp>
      <p:sp>
        <p:nvSpPr>
          <p:cNvPr id="10" name="正方形/長方形 9"/>
          <p:cNvSpPr/>
          <p:nvPr/>
        </p:nvSpPr>
        <p:spPr>
          <a:xfrm>
            <a:off x="6773058" y="6309320"/>
            <a:ext cx="1440160" cy="261610"/>
          </a:xfrm>
          <a:prstGeom prst="rect">
            <a:avLst/>
          </a:prstGeom>
        </p:spPr>
        <p:txBody>
          <a:bodyPr wrap="square">
            <a:spAutoFit/>
          </a:bodyPr>
          <a:lstStyle/>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月現在</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7913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smtClean="0">
                <a:solidFill>
                  <a:schemeClr val="tx1"/>
                </a:solidFill>
                <a:latin typeface="Arial" charset="0"/>
                <a:ea typeface="HG丸ｺﾞｼｯｸM-PRO" pitchFamily="48" charset="-128"/>
              </a:rPr>
              <a:t>優れた歴史・文化遺産の集積（国宝・重要文化財の件数）</a:t>
            </a:r>
            <a:endParaRPr kumimoji="1" lang="ja-JP" altLang="en-US" sz="2000" b="1" dirty="0">
              <a:solidFill>
                <a:schemeClr val="tx1"/>
              </a:solidFill>
              <a:latin typeface="Arial" charset="0"/>
              <a:ea typeface="HG丸ｺﾞｼｯｸM-PRO" pitchFamily="48" charset="-128"/>
            </a:endParaRPr>
          </a:p>
        </p:txBody>
      </p:sp>
      <p:sp>
        <p:nvSpPr>
          <p:cNvPr id="11270" name="Rectangle 20"/>
          <p:cNvSpPr>
            <a:spLocks noChangeArrowheads="1"/>
          </p:cNvSpPr>
          <p:nvPr/>
        </p:nvSpPr>
        <p:spPr bwMode="auto">
          <a:xfrm>
            <a:off x="36000" y="432000"/>
            <a:ext cx="9072000" cy="396000"/>
          </a:xfrm>
          <a:prstGeom prst="rect">
            <a:avLst/>
          </a:prstGeom>
          <a:solidFill>
            <a:schemeClr val="bg1"/>
          </a:solidFill>
          <a:ln w="9525">
            <a:solidFill>
              <a:schemeClr val="tx1"/>
            </a:solidFill>
            <a:prstDash val="sysDot"/>
            <a:miter lim="800000"/>
            <a:headEnd/>
            <a:tailEnd/>
          </a:ln>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eaLnBrk="1" hangingPunct="1">
              <a:spcBef>
                <a:spcPct val="0"/>
              </a:spcBef>
              <a:buFont typeface="Arial" panose="020B0604020202020204" pitchFamily="34" charset="0"/>
              <a:buChar char="•"/>
            </a:pPr>
            <a:r>
              <a:rPr kumimoji="1" lang="ja-JP" altLang="en-US" sz="1800" dirty="0" smtClean="0">
                <a:solidFill>
                  <a:schemeClr val="tx1"/>
                </a:solidFill>
                <a:latin typeface="Arial" charset="0"/>
                <a:ea typeface="HG丸ｺﾞｼｯｸM-PRO" pitchFamily="48" charset="-128"/>
              </a:rPr>
              <a:t>関西</a:t>
            </a:r>
            <a:r>
              <a:rPr kumimoji="1" lang="ja-JP" altLang="en-US" sz="1800" dirty="0">
                <a:solidFill>
                  <a:schemeClr val="tx1"/>
                </a:solidFill>
                <a:latin typeface="Arial" charset="0"/>
                <a:ea typeface="HG丸ｺﾞｼｯｸM-PRO" pitchFamily="48" charset="-128"/>
              </a:rPr>
              <a:t>６</a:t>
            </a:r>
            <a:r>
              <a:rPr kumimoji="1" lang="ja-JP" altLang="en-US" sz="1800" dirty="0" smtClean="0">
                <a:solidFill>
                  <a:schemeClr val="tx1"/>
                </a:solidFill>
                <a:latin typeface="Arial" charset="0"/>
                <a:ea typeface="HG丸ｺﾞｼｯｸM-PRO" pitchFamily="48" charset="-128"/>
              </a:rPr>
              <a:t>府県</a:t>
            </a:r>
            <a:r>
              <a:rPr kumimoji="1" lang="ja-JP" altLang="en-US" sz="1800" dirty="0">
                <a:solidFill>
                  <a:schemeClr val="tx1"/>
                </a:solidFill>
                <a:latin typeface="Arial" charset="0"/>
                <a:ea typeface="HG丸ｺﾞｼｯｸM-PRO" pitchFamily="48" charset="-128"/>
              </a:rPr>
              <a:t>の国宝や重要文化財数は、国内随一を誇る。</a:t>
            </a:r>
          </a:p>
        </p:txBody>
      </p:sp>
      <p:sp>
        <p:nvSpPr>
          <p:cNvPr id="6" name="正方形/長方形 5"/>
          <p:cNvSpPr/>
          <p:nvPr/>
        </p:nvSpPr>
        <p:spPr>
          <a:xfrm>
            <a:off x="4339392" y="6468202"/>
            <a:ext cx="3319373" cy="261610"/>
          </a:xfrm>
          <a:prstGeom prst="rect">
            <a:avLst/>
          </a:prstGeom>
        </p:spPr>
        <p:txBody>
          <a:bodyPr wrap="square">
            <a:spAutoFit/>
          </a:bodyPr>
          <a:lstStyle/>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文化庁「文化財指定等の件数」を基に作成</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999595172"/>
              </p:ext>
            </p:extLst>
          </p:nvPr>
        </p:nvGraphicFramePr>
        <p:xfrm>
          <a:off x="1691680" y="1412776"/>
          <a:ext cx="5911661" cy="4167846"/>
        </p:xfrm>
        <a:graphic>
          <a:graphicData uri="http://schemas.openxmlformats.org/drawingml/2006/table">
            <a:tbl>
              <a:tblPr>
                <a:tableStyleId>{5C22544A-7EE6-4342-B048-85BDC9FD1C3A}</a:tableStyleId>
              </a:tblPr>
              <a:tblGrid>
                <a:gridCol w="1490580"/>
                <a:gridCol w="1077406"/>
                <a:gridCol w="1238398"/>
                <a:gridCol w="1213630"/>
                <a:gridCol w="891647"/>
              </a:tblGrid>
              <a:tr h="226615">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gridSpan="2">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国宝</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hMerge="1">
                  <a:txBody>
                    <a:bodyPr/>
                    <a:lstStyle/>
                    <a:p>
                      <a:endParaRPr kumimoji="1" lang="ja-JP" altLang="en-US"/>
                    </a:p>
                  </a:txBody>
                  <a:tcPr/>
                </a:tc>
                <a:tc gridSpan="2">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重要文化財</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hMerge="1">
                  <a:txBody>
                    <a:bodyPr/>
                    <a:lstStyle/>
                    <a:p>
                      <a:endParaRPr kumimoji="1" lang="ja-JP" altLang="en-US"/>
                    </a:p>
                  </a:txBody>
                  <a:tcPr/>
                </a:tc>
              </a:tr>
              <a:tr h="226615">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美術工芸品</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建造物</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美術工芸品</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建造物</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26615">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東京</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274 </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2,678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79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26615">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神奈川</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17 </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292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54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26615">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千葉</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4 </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0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47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29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26615">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埼玉</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3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56 </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24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81139">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首都圏４都県</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298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3,073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186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20239">
                <a:tc>
                  <a:txBody>
                    <a:bodyPr/>
                    <a:lstStyle/>
                    <a:p>
                      <a:pPr algn="l" fontAlgn="ctr"/>
                      <a:endParaRPr kumimoji="1" lang="ja-JP" altLang="en-US" sz="1200" b="0" i="0" u="none" strike="noStrike"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bg1"/>
                    </a:solidFill>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bg1"/>
                    </a:solidFill>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bg1"/>
                    </a:solidFill>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bg1"/>
                    </a:solidFill>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bg1"/>
                    </a:solidFill>
                  </a:tcPr>
                </a:tc>
              </a:tr>
              <a:tr h="226615">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京都</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181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51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1,866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296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26615">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奈良</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135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64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1,057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263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26615">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55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5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574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99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26615">
                <a:tc>
                  <a:txBody>
                    <a:bodyPr/>
                    <a:lstStyle/>
                    <a:p>
                      <a:pPr algn="l"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滋賀</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33</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634</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184</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26615">
                <a:tc>
                  <a:txBody>
                    <a:bodyPr/>
                    <a:lstStyle/>
                    <a:p>
                      <a:pPr algn="l" fontAlgn="ct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和歌山</a:t>
                      </a:r>
                      <a:endParaRPr kumimoji="1" lang="ja-JP" altLang="en-US"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29</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308</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26615">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兵庫</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9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11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358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108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81139">
                <a:tc rowSpan="2">
                  <a:txBody>
                    <a:bodyPr/>
                    <a:lstStyle/>
                    <a:p>
                      <a:pPr algn="l"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関西６府県</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00B0F0"/>
                    </a:solidFill>
                  </a:tcP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442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00B0F0"/>
                    </a:solidFill>
                  </a:tcP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160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00B0F0"/>
                    </a:solidFill>
                  </a:tcP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4,797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00B0F0"/>
                    </a:solidFill>
                  </a:tcP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1,030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00B0F0"/>
                    </a:solidFill>
                  </a:tcPr>
                </a:tc>
              </a:tr>
              <a:tr h="281139">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3399FF"/>
                    </a:solidFill>
                  </a:tcPr>
                </a:tc>
                <a:tc gridSpan="2">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602</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（全国ｼｪｱ </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54.8%</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00B0F0"/>
                    </a:solidFill>
                  </a:tcPr>
                </a:tc>
                <a:tc hMerge="1">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3399FF"/>
                    </a:solidFill>
                  </a:tcPr>
                </a:tc>
                <a:tc gridSpan="2">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5,827</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（全国ｼｪｱ </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44.6%</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00B0F0"/>
                    </a:solidFill>
                  </a:tcPr>
                </a:tc>
                <a:tc hMerge="1">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3399FF"/>
                    </a:solidFill>
                  </a:tcPr>
                </a:tc>
              </a:tr>
              <a:tr h="185018">
                <a:tc rowSpan="2">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全国計</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874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223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10,612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2,445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185018">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gridSpan="2">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1097</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hMerge="1">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gridSpan="2">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13,057</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hMerge="1">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bl>
          </a:graphicData>
        </a:graphic>
      </p:graphicFrame>
      <p:sp>
        <p:nvSpPr>
          <p:cNvPr id="8" name="正方形/長方形 7"/>
          <p:cNvSpPr/>
          <p:nvPr/>
        </p:nvSpPr>
        <p:spPr>
          <a:xfrm>
            <a:off x="6012160" y="1124744"/>
            <a:ext cx="1646605" cy="276999"/>
          </a:xfrm>
          <a:prstGeom prst="rect">
            <a:avLst/>
          </a:prstGeom>
        </p:spPr>
        <p:txBody>
          <a:bodyPr wrap="none">
            <a:spAutoFit/>
          </a:bodyPr>
          <a:lstStyle/>
          <a:p>
            <a:pPr lvl="0"/>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日現在</a:t>
            </a:r>
          </a:p>
        </p:txBody>
      </p:sp>
      <p:sp>
        <p:nvSpPr>
          <p:cNvPr id="9" name="正方形/長方形 8"/>
          <p:cNvSpPr/>
          <p:nvPr/>
        </p:nvSpPr>
        <p:spPr>
          <a:xfrm>
            <a:off x="1691680" y="5807005"/>
            <a:ext cx="6840760" cy="646331"/>
          </a:xfrm>
          <a:prstGeom prst="rect">
            <a:avLst/>
          </a:prstGeom>
        </p:spPr>
        <p:txBody>
          <a:bodyPr wrap="square">
            <a:spAutoFit/>
          </a:bodyPr>
          <a:lstStyle/>
          <a:p>
            <a:pPr algn="l"/>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＊重要文化財の件数は国宝の件数を含む。</a:t>
            </a:r>
          </a:p>
          <a:p>
            <a:pPr algn="l"/>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＊美術工芸品の県別の件数は、平成</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月現在で把握している件数を基準としている。</a:t>
            </a:r>
          </a:p>
          <a:p>
            <a:pPr algn="l"/>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＊美術工芸品は、絵画、彫刻、工芸、書跡、古書、考古、歴史の合計数。</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⑤</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4</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588905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優れた</a:t>
            </a:r>
            <a:r>
              <a:rPr lang="ja-JP" altLang="en-US" sz="2000" b="1" dirty="0">
                <a:solidFill>
                  <a:srgbClr val="000000"/>
                </a:solidFill>
                <a:ea typeface="HG丸ｺﾞｼｯｸM-PRO" pitchFamily="48" charset="-128"/>
              </a:rPr>
              <a:t>歴史・文化遺産の</a:t>
            </a:r>
            <a:r>
              <a:rPr lang="ja-JP" altLang="en-US" sz="2000" b="1" dirty="0" smtClean="0">
                <a:solidFill>
                  <a:srgbClr val="000000"/>
                </a:solidFill>
                <a:ea typeface="HG丸ｺﾞｼｯｸM-PRO" pitchFamily="48" charset="-128"/>
              </a:rPr>
              <a:t>集積（上方伝統文化）</a:t>
            </a:r>
            <a:endParaRPr lang="ja-JP" altLang="en-US" sz="2000" b="1" dirty="0">
              <a:solidFill>
                <a:srgbClr val="000000"/>
              </a:solidFill>
              <a:ea typeface="HG丸ｺﾞｼｯｸM-PRO" pitchFamily="48" charset="-128"/>
            </a:endParaRPr>
          </a:p>
        </p:txBody>
      </p:sp>
      <p:sp>
        <p:nvSpPr>
          <p:cNvPr id="8" name="Rectangle 5"/>
          <p:cNvSpPr>
            <a:spLocks noChangeArrowheads="1"/>
          </p:cNvSpPr>
          <p:nvPr/>
        </p:nvSpPr>
        <p:spPr bwMode="auto">
          <a:xfrm>
            <a:off x="36000" y="432000"/>
            <a:ext cx="9072000" cy="1200323"/>
          </a:xfrm>
          <a:prstGeom prst="rect">
            <a:avLst/>
          </a:prstGeom>
          <a:noFill/>
          <a:ln w="9525">
            <a:solidFill>
              <a:schemeClr val="tx1"/>
            </a:solidFill>
            <a:prstDash val="sysDot"/>
            <a:miter lim="800000"/>
            <a:headEnd/>
            <a:tailEnd/>
          </a:ln>
          <a:effectLst/>
        </p:spPr>
        <p:txBody>
          <a:bodyPr wrap="square" lIns="91435" tIns="45717" rIns="91435" bIns="45717" anchor="t" anchorCtr="0">
            <a:spAutoFit/>
          </a:bodyPr>
          <a:lstStyle/>
          <a:p>
            <a:pPr marL="285750" indent="-285750" algn="l" defTabSz="914400">
              <a:spcBef>
                <a:spcPct val="50000"/>
              </a:spcBef>
              <a:buClrTx/>
              <a:buSzTx/>
              <a:buFont typeface="Arial" panose="020B0604020202020204" pitchFamily="34" charset="0"/>
              <a:buChar char="•"/>
              <a:defRPr/>
            </a:pP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大阪は、わが国最古の都が置かれた土地であり</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、古代</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から海上交通の要衝として、長く経済・文化の中心地であったため</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上方文化」として</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知られる</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文楽</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・歌舞伎</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落語・能勢浄瑠璃・</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能・狂言といった様々</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な、優れた伝統文化を数多く受け継いでいる。</a:t>
            </a:r>
            <a:endPar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18"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⑤</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5</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033360254"/>
              </p:ext>
            </p:extLst>
          </p:nvPr>
        </p:nvGraphicFramePr>
        <p:xfrm>
          <a:off x="467544" y="1844824"/>
          <a:ext cx="8136904" cy="4476448"/>
        </p:xfrm>
        <a:graphic>
          <a:graphicData uri="http://schemas.openxmlformats.org/drawingml/2006/table">
            <a:tbl>
              <a:tblPr firstRow="1" bandRow="1">
                <a:tableStyleId>{5C22544A-7EE6-4342-B048-85BDC9FD1C3A}</a:tableStyleId>
              </a:tblPr>
              <a:tblGrid>
                <a:gridCol w="1633969"/>
                <a:gridCol w="6502935"/>
              </a:tblGrid>
              <a:tr h="600115">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伝統文化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762061">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文楽</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語り物音楽の浄瑠璃と人形操りの芸能が合体して近世初頭に大阪で成立した。物語を語る太夫、演奏を担当する三味線弾き、人形を操る人形遣いの三業が一体となって表現する総合芸術。</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2003</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年にユネスコ世界無形遺産。</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762061">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歌舞伎</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風流踊り、やや</a:t>
                      </a:r>
                      <a:r>
                        <a:rPr kumimoji="1"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こ</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踊りから発展して、近世初頭の京都でかぶき踊りが誕生。その後、演劇を主体とした歌舞伎として確立。大阪や江戸へも派生して三都で栄えた。</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年にユネスコ世界無形遺産。</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468051">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落語</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近世初頭、大道で行われた辻ばなしから発展して、やがて寄席で興行されるようになった、笑いをテーマとする話芸。</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525955">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能勢浄瑠璃</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太棹三味線と太夫の語りによって物語が進行する“素浄瑠璃”。江戸時代中期、文化年間（</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1804</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1817</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年）から今日まで</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年にわたる能勢の芸能。</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762061">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能</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中世初頭に大和猿楽出身の観阿弥、世阿弥父子が京都に進出、室町幕府三代将軍・足利義満の庇護を受けて、高度に洗練された舞台芸能として大成させた。</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年にユネスコ世界無形遺産。</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546035">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狂言</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わが国最古の喜劇である。平安時代の猿楽を母体とし、</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世紀頃より能と分かれながらも，同じ舞台で交互に上演されるのを常として、互いに影響を与えつつ発展を遂げた。</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9" name="正方形/長方形 18"/>
          <p:cNvSpPr/>
          <p:nvPr/>
        </p:nvSpPr>
        <p:spPr>
          <a:xfrm>
            <a:off x="5004049" y="6343436"/>
            <a:ext cx="3528392" cy="253916"/>
          </a:xfrm>
          <a:prstGeom prst="rect">
            <a:avLst/>
          </a:prstGeom>
        </p:spPr>
        <p:txBody>
          <a:bodyPr wrap="square">
            <a:spAutoFit/>
          </a:bodyPr>
          <a:lstStyle/>
          <a:p>
            <a:pPr algn="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文化庁</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105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能勢町</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105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大阪ブランド情報局</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を基に作成</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243557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smtClean="0">
                <a:solidFill>
                  <a:schemeClr val="tx1"/>
                </a:solidFill>
                <a:latin typeface="Arial" charset="0"/>
                <a:ea typeface="HG丸ｺﾞｼｯｸM-PRO" pitchFamily="48" charset="-128"/>
              </a:rPr>
              <a:t>優れた歴史・文化遺産の集積（史跡、伝統的建造群保存地区）</a:t>
            </a:r>
            <a:endParaRPr kumimoji="1" lang="ja-JP" altLang="en-US" sz="2000" b="1" dirty="0">
              <a:solidFill>
                <a:schemeClr val="tx1"/>
              </a:solidFill>
              <a:latin typeface="Arial" charset="0"/>
              <a:ea typeface="HG丸ｺﾞｼｯｸM-PRO" pitchFamily="48" charset="-128"/>
            </a:endParaRPr>
          </a:p>
        </p:txBody>
      </p:sp>
      <p:sp>
        <p:nvSpPr>
          <p:cNvPr id="6" name="正方形/長方形 5"/>
          <p:cNvSpPr/>
          <p:nvPr/>
        </p:nvSpPr>
        <p:spPr>
          <a:xfrm>
            <a:off x="5558490" y="4972235"/>
            <a:ext cx="3319373" cy="261610"/>
          </a:xfrm>
          <a:prstGeom prst="rect">
            <a:avLst/>
          </a:prstGeom>
        </p:spPr>
        <p:txBody>
          <a:bodyPr wrap="square">
            <a:spAutoFit/>
          </a:bodyPr>
          <a:lstStyle/>
          <a:p>
            <a:pPr algn="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国指定文化財等データベースを基に作成</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7264922" y="936000"/>
            <a:ext cx="1612941" cy="261610"/>
          </a:xfrm>
          <a:prstGeom prst="rect">
            <a:avLst/>
          </a:prstGeom>
        </p:spPr>
        <p:txBody>
          <a:bodyPr wrap="none">
            <a:spAutoFit/>
          </a:bodyPr>
          <a:lstStyle/>
          <a:p>
            <a:pPr lvl="0"/>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日現在</a:t>
            </a:r>
          </a:p>
        </p:txBody>
      </p:sp>
      <p:sp>
        <p:nvSpPr>
          <p:cNvPr id="11"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⑤</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6</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33759679"/>
              </p:ext>
            </p:extLst>
          </p:nvPr>
        </p:nvGraphicFramePr>
        <p:xfrm>
          <a:off x="323528" y="1152000"/>
          <a:ext cx="8568952" cy="2590800"/>
        </p:xfrm>
        <a:graphic>
          <a:graphicData uri="http://schemas.openxmlformats.org/drawingml/2006/table">
            <a:tbl>
              <a:tblPr firstRow="1" bandRow="1">
                <a:tableStyleId>{5C22544A-7EE6-4342-B048-85BDC9FD1C3A}</a:tableStyleId>
              </a:tblPr>
              <a:tblGrid>
                <a:gridCol w="1176655"/>
                <a:gridCol w="1606868"/>
                <a:gridCol w="5785429"/>
              </a:tblGrid>
              <a:tr h="190801">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特別史跡（</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史跡（</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1598435">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国指定史跡</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（計</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67</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大坂城跡</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百済寺跡</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阿武山古墳、安満遺跡、一須賀古墳群、烏帽子形城跡、河内寺廃寺跡、海会寺跡、観音塚古墳、観心寺境内、丸山古墳、岩屋、吉志部瓦窯跡、旧堺燈台、旧造幣寮、狭山池、禁野車塚古墳、金剛寺境内、金山古墳、郡山宿本陣、契沖旧庵（円珠庵）ならびに墓、古市古墳群、高安千塚古墳群、高井田横穴、高宮廃寺跡、鴻池新田会所跡、国府遺跡、黒姫山古墳、今城塚古墳、桜井駅跡（楠正成伝説地）、桜塚古墳群、四ツ池遺跡、四天王寺旧境内、鹿谷寺跡、七尾瓦窯跡、住吉行宮跡、春日大社南郷目代今西氏屋敷、緒方洪庵旧宅および塾、勝尾寺旧境内ボウ示八天石蔵および町石、松岳山古墳、心合寺山古墳、新堂廃寺跡、西陵古墳、石宝殿古墳、赤阪城跡、千早城跡、池上曽根遺跡、鳥坂寺跡、通法寺跡、帝塚山古墳、田辺廃寺跡、土佐十一烈士墓、土塔、嶋上郡衙跡、闘鶏山古墳、楠木城跡（上赤阪城跡）、楠葉台場跡、難波宮跡、二子塚古墳、日下貝塚、日根荘遺跡、百舌鳥古墳群、牧野車塚古墳、摩湯山古墳、野中寺旧伽藍跡、誉田白鳥埴輪製作遺跡、和泉黄金塚古墳</a:t>
                      </a:r>
                      <a:endPar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2" name="正方形/長方形 11"/>
          <p:cNvSpPr/>
          <p:nvPr/>
        </p:nvSpPr>
        <p:spPr>
          <a:xfrm>
            <a:off x="288000" y="864000"/>
            <a:ext cx="5681023" cy="307777"/>
          </a:xfrm>
          <a:prstGeom prst="rect">
            <a:avLst/>
          </a:prstGeom>
          <a:noFill/>
        </p:spPr>
        <p:txBody>
          <a:bodyPr wrap="square">
            <a:spAutoFit/>
          </a:bodyPr>
          <a:lstStyle/>
          <a:p>
            <a:pPr algn="l"/>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国指定</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史跡（大阪府）</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88000" y="3780000"/>
            <a:ext cx="5681023" cy="307777"/>
          </a:xfrm>
          <a:prstGeom prst="rect">
            <a:avLst/>
          </a:prstGeom>
          <a:noFill/>
        </p:spPr>
        <p:txBody>
          <a:bodyPr wrap="square">
            <a:spAutoFit/>
          </a:bodyPr>
          <a:lstStyle/>
          <a:p>
            <a:pPr algn="l"/>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伝統的建造物群保存地区（大阪府）</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605698438"/>
              </p:ext>
            </p:extLst>
          </p:nvPr>
        </p:nvGraphicFramePr>
        <p:xfrm>
          <a:off x="324000" y="4068000"/>
          <a:ext cx="8568480" cy="945176"/>
        </p:xfrm>
        <a:graphic>
          <a:graphicData uri="http://schemas.openxmlformats.org/drawingml/2006/table">
            <a:tbl>
              <a:tblPr firstRow="1" bandRow="1">
                <a:tableStyleId>{5C22544A-7EE6-4342-B048-85BDC9FD1C3A}</a:tableStyleId>
              </a:tblPr>
              <a:tblGrid>
                <a:gridCol w="3167880"/>
                <a:gridCol w="2700300"/>
                <a:gridCol w="2700300"/>
              </a:tblGrid>
              <a:tr h="433565">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zh-TW" altLang="en-US" sz="1400" dirty="0" smtClean="0">
                          <a:latin typeface="Meiryo UI" panose="020B0604030504040204" pitchFamily="50" charset="-128"/>
                          <a:ea typeface="Meiryo UI" panose="020B0604030504040204" pitchFamily="50" charset="-128"/>
                          <a:cs typeface="Meiryo UI" panose="020B0604030504040204" pitchFamily="50" charset="-128"/>
                        </a:rPr>
                        <a:t>重要伝統的建造物群保存地区</a:t>
                      </a:r>
                      <a:endParaRPr kumimoji="1" lang="en-US" altLang="zh-TW"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件）</a:t>
                      </a:r>
                      <a:endParaRPr kumimoji="1" lang="zh-TW" altLang="en-US"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zh-TW" altLang="en-US" sz="1400" dirty="0" smtClean="0">
                          <a:latin typeface="Meiryo UI" panose="020B0604030504040204" pitchFamily="50" charset="-128"/>
                          <a:ea typeface="Meiryo UI" panose="020B0604030504040204" pitchFamily="50" charset="-128"/>
                          <a:cs typeface="Meiryo UI" panose="020B0604030504040204" pitchFamily="50" charset="-128"/>
                        </a:rPr>
                        <a:t>伝統的建造物群保存地区</a:t>
                      </a:r>
                      <a:endParaRPr kumimoji="1" lang="en-US" altLang="zh-TW"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27016">
                <a:tc>
                  <a:txBody>
                    <a:bodyPr/>
                    <a:lstStyle/>
                    <a:p>
                      <a:r>
                        <a:rPr kumimoji="1" lang="zh-TW" altLang="en-US" sz="1400" dirty="0" smtClean="0">
                          <a:latin typeface="Meiryo UI" panose="020B0604030504040204" pitchFamily="50" charset="-128"/>
                          <a:ea typeface="Meiryo UI" panose="020B0604030504040204" pitchFamily="50" charset="-128"/>
                          <a:cs typeface="Meiryo UI" panose="020B0604030504040204" pitchFamily="50" charset="-128"/>
                        </a:rPr>
                        <a:t>伝統的建造物群保存地区</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（計</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CN" altLang="en-US" sz="1400" dirty="0" smtClean="0">
                          <a:latin typeface="Meiryo UI" panose="020B0604030504040204" pitchFamily="50" charset="-128"/>
                          <a:ea typeface="Meiryo UI" panose="020B0604030504040204" pitchFamily="50" charset="-128"/>
                          <a:cs typeface="Meiryo UI" panose="020B0604030504040204" pitchFamily="50" charset="-128"/>
                        </a:rPr>
                        <a:t>富田林市寺内町</a:t>
                      </a:r>
                    </a:p>
                  </a:txBody>
                  <a:tcPr anchor="ctr"/>
                </a:tc>
                <a:tc>
                  <a:txBody>
                    <a:bodyPr/>
                    <a:lstStyle/>
                    <a:p>
                      <a:endParaRPr kumimoji="1" lang="zh-TW" altLang="en-US"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15" name="正方形/長方形 14"/>
          <p:cNvSpPr/>
          <p:nvPr/>
        </p:nvSpPr>
        <p:spPr>
          <a:xfrm>
            <a:off x="7264922" y="3852000"/>
            <a:ext cx="1612941" cy="261610"/>
          </a:xfrm>
          <a:prstGeom prst="rect">
            <a:avLst/>
          </a:prstGeom>
        </p:spPr>
        <p:txBody>
          <a:bodyPr wrap="none">
            <a:spAutoFit/>
          </a:bodyPr>
          <a:lstStyle/>
          <a:p>
            <a:pPr lvl="0"/>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日現在</a:t>
            </a:r>
          </a:p>
        </p:txBody>
      </p:sp>
      <p:sp>
        <p:nvSpPr>
          <p:cNvPr id="17" name="Rectangle 20"/>
          <p:cNvSpPr>
            <a:spLocks noChangeArrowheads="1"/>
          </p:cNvSpPr>
          <p:nvPr/>
        </p:nvSpPr>
        <p:spPr bwMode="auto">
          <a:xfrm>
            <a:off x="36000" y="432000"/>
            <a:ext cx="9072000" cy="396000"/>
          </a:xfrm>
          <a:prstGeom prst="rect">
            <a:avLst/>
          </a:prstGeom>
          <a:solidFill>
            <a:schemeClr val="bg1"/>
          </a:solidFill>
          <a:ln w="9525">
            <a:solidFill>
              <a:schemeClr val="tx1"/>
            </a:solidFill>
            <a:prstDash val="sysDot"/>
            <a:miter lim="800000"/>
            <a:headEnd/>
            <a:tailEnd/>
          </a:ln>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eaLnBrk="1" hangingPunct="1">
              <a:spcBef>
                <a:spcPct val="0"/>
              </a:spcBef>
              <a:buFont typeface="Arial" panose="020B0604020202020204" pitchFamily="34" charset="0"/>
              <a:buChar char="•"/>
            </a:pP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大阪府内における国指定史跡は</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67</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件、</a:t>
            </a:r>
            <a:r>
              <a:rPr kumimoji="1" lang="zh-TW" altLang="en-US" sz="1800" dirty="0">
                <a:solidFill>
                  <a:schemeClr val="tx1"/>
                </a:solidFill>
                <a:latin typeface="HG丸ｺﾞｼｯｸM-PRO" panose="020F0600000000000000" pitchFamily="50" charset="-128"/>
                <a:ea typeface="HG丸ｺﾞｼｯｸM-PRO" panose="020F0600000000000000" pitchFamily="50" charset="-128"/>
              </a:rPr>
              <a:t>伝統的建造物群保存</a:t>
            </a:r>
            <a:r>
              <a:rPr kumimoji="1" lang="zh-TW" altLang="en-US" sz="1800" dirty="0" smtClean="0">
                <a:solidFill>
                  <a:schemeClr val="tx1"/>
                </a:solidFill>
                <a:latin typeface="HG丸ｺﾞｼｯｸM-PRO" panose="020F0600000000000000" pitchFamily="50" charset="-128"/>
                <a:ea typeface="HG丸ｺﾞｼｯｸM-PRO" panose="020F0600000000000000" pitchFamily="50" charset="-128"/>
              </a:rPr>
              <a:t>地区</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は</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件。</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026" name="Picture 2" descr="D:\ishiguroA\Desktop\oosakajoua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256000"/>
            <a:ext cx="1779779" cy="1332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864000" y="6552000"/>
            <a:ext cx="800219" cy="276999"/>
          </a:xfrm>
          <a:prstGeom prst="rect">
            <a:avLst/>
          </a:prstGeom>
        </p:spPr>
        <p:txBody>
          <a:bodyPr wrap="none">
            <a:spAutoFit/>
          </a:bodyP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大坂城跡</a:t>
            </a:r>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4836" y="5256000"/>
            <a:ext cx="2182711"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富田林市寺内町のまちなみ"/>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5766" y="5256000"/>
            <a:ext cx="1988059" cy="1332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百済寺跡の松風"/>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5177" y="5256000"/>
            <a:ext cx="2003006" cy="1332000"/>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2880000" y="6552000"/>
            <a:ext cx="800219" cy="276999"/>
          </a:xfrm>
          <a:prstGeom prst="rect">
            <a:avLst/>
          </a:prstGeom>
        </p:spPr>
        <p:txBody>
          <a:bodyPr wrap="none">
            <a:spAutoFit/>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百済寺跡</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5112000" y="6552000"/>
            <a:ext cx="800219" cy="276999"/>
          </a:xfrm>
          <a:prstGeom prst="rect">
            <a:avLst/>
          </a:prstGeom>
        </p:spPr>
        <p:txBody>
          <a:bodyPr wrap="none">
            <a:spAutoFit/>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難波宮跡</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7128000" y="6552000"/>
            <a:ext cx="1261884" cy="276999"/>
          </a:xfrm>
          <a:prstGeom prst="rect">
            <a:avLst/>
          </a:prstGeom>
        </p:spPr>
        <p:txBody>
          <a:bodyPr wrap="none">
            <a:spAutoFit/>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富田林市寺内町</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87636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smtClean="0">
                <a:solidFill>
                  <a:schemeClr val="tx1"/>
                </a:solidFill>
                <a:latin typeface="Arial" charset="0"/>
                <a:ea typeface="HG丸ｺﾞｼｯｸM-PRO" pitchFamily="48" charset="-128"/>
              </a:rPr>
              <a:t>歴史街道</a:t>
            </a:r>
            <a:endParaRPr kumimoji="1" lang="ja-JP" altLang="en-US" sz="2000" b="1" dirty="0">
              <a:solidFill>
                <a:schemeClr val="tx1"/>
              </a:solidFill>
              <a:latin typeface="Arial" charset="0"/>
              <a:ea typeface="HG丸ｺﾞｼｯｸM-PRO" pitchFamily="48" charset="-128"/>
            </a:endParaRPr>
          </a:p>
        </p:txBody>
      </p:sp>
      <p:sp>
        <p:nvSpPr>
          <p:cNvPr id="11270" name="Rectangle 20"/>
          <p:cNvSpPr>
            <a:spLocks noChangeArrowheads="1"/>
          </p:cNvSpPr>
          <p:nvPr/>
        </p:nvSpPr>
        <p:spPr bwMode="auto">
          <a:xfrm>
            <a:off x="36000" y="432000"/>
            <a:ext cx="9072000" cy="648000"/>
          </a:xfrm>
          <a:prstGeom prst="rect">
            <a:avLst/>
          </a:prstGeom>
          <a:solidFill>
            <a:schemeClr val="bg1"/>
          </a:solidFill>
          <a:ln w="9525">
            <a:solidFill>
              <a:schemeClr val="tx1"/>
            </a:solidFill>
            <a:prstDash val="sysDot"/>
            <a:miter lim="800000"/>
            <a:headEnd/>
            <a:tailEnd/>
          </a:ln>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eaLnBrk="1" hangingPunct="1">
              <a:spcBef>
                <a:spcPct val="0"/>
              </a:spcBef>
              <a:buFont typeface="Arial" panose="020B0604020202020204" pitchFamily="34" charset="0"/>
              <a:buChar char="•"/>
            </a:pPr>
            <a:r>
              <a:rPr kumimoji="1" lang="ja-JP" altLang="en-US" sz="1800" dirty="0" smtClean="0">
                <a:solidFill>
                  <a:schemeClr val="tx1"/>
                </a:solidFill>
                <a:latin typeface="Arial" charset="0"/>
                <a:ea typeface="HG丸ｺﾞｼｯｸM-PRO" pitchFamily="48" charset="-128"/>
              </a:rPr>
              <a:t>日本最古の官道である竹内街道をはじめ、伝統的町家や近代建築物が残る地域など、大阪には歴史をもった特徴あるまちなみや建築物が多数存在。</a:t>
            </a:r>
            <a:endParaRPr kumimoji="1" lang="en-US" altLang="ja-JP" sz="1800" dirty="0">
              <a:solidFill>
                <a:schemeClr val="tx1"/>
              </a:solidFill>
              <a:latin typeface="Arial" charset="0"/>
              <a:ea typeface="HG丸ｺﾞｼｯｸM-PRO" pitchFamily="48" charset="-128"/>
            </a:endParaRPr>
          </a:p>
        </p:txBody>
      </p:sp>
      <p:sp>
        <p:nvSpPr>
          <p:cNvPr id="32" name="正方形/長方形 31"/>
          <p:cNvSpPr/>
          <p:nvPr/>
        </p:nvSpPr>
        <p:spPr>
          <a:xfrm>
            <a:off x="6114084" y="3319499"/>
            <a:ext cx="1410244" cy="276999"/>
          </a:xfrm>
          <a:prstGeom prst="rect">
            <a:avLst/>
          </a:prstGeom>
          <a:ln>
            <a:noFill/>
          </a:ln>
        </p:spPr>
        <p:txBody>
          <a:bodyPr wrap="square">
            <a:spAutoFit/>
          </a:bodyPr>
          <a:lstStyle/>
          <a:p>
            <a:pPr marL="72000" indent="-177800" algn="l"/>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西国街道</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6124128" y="5734135"/>
            <a:ext cx="2525827" cy="276999"/>
          </a:xfrm>
          <a:prstGeom prst="rect">
            <a:avLst/>
          </a:prstGeom>
          <a:ln>
            <a:noFill/>
          </a:ln>
        </p:spPr>
        <p:txBody>
          <a:bodyPr wrap="square">
            <a:spAutoFit/>
          </a:bodyPr>
          <a:lstStyle/>
          <a:p>
            <a:pPr marL="72000" indent="-177800" algn="l"/>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高野街道</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⑤</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7</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36" name="表 35"/>
          <p:cNvGraphicFramePr>
            <a:graphicFrameLocks noGrp="1"/>
          </p:cNvGraphicFramePr>
          <p:nvPr>
            <p:extLst>
              <p:ext uri="{D42A27DB-BD31-4B8C-83A1-F6EECF244321}">
                <p14:modId xmlns:p14="http://schemas.microsoft.com/office/powerpoint/2010/main" val="353767881"/>
              </p:ext>
            </p:extLst>
          </p:nvPr>
        </p:nvGraphicFramePr>
        <p:xfrm>
          <a:off x="539552" y="1485758"/>
          <a:ext cx="5405576" cy="4592320"/>
        </p:xfrm>
        <a:graphic>
          <a:graphicData uri="http://schemas.openxmlformats.org/drawingml/2006/table">
            <a:tbl>
              <a:tblPr firstRow="1" bandRow="1">
                <a:tableStyleId>{5C22544A-7EE6-4342-B048-85BDC9FD1C3A}</a:tableStyleId>
              </a:tblPr>
              <a:tblGrid>
                <a:gridCol w="1168774"/>
                <a:gridCol w="1351506"/>
                <a:gridCol w="1497378"/>
                <a:gridCol w="1387918"/>
              </a:tblGrid>
              <a:tr h="370840">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街道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基点</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終点</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府内経由市町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京街道</a:t>
                      </a: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大阪市</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（高麗橋）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滋賀県大津市</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４市</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西国街道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京都市</a:t>
                      </a: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下関、九州</a:t>
                      </a: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４市１町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東高野街道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京都府八幡市</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河内長野市</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竹内街道</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堺市</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（大小路）</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奈良県葛城市</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３市１町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紀州街道</a:t>
                      </a: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大阪市</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（高麗橋）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和歌山市</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９市２町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西高野街道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堺市</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（大小路）</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河内長野市</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３市</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高野街道</a:t>
                      </a: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河内長野市</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和歌山県高野町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１市</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熊野街道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大阪市</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（八軒屋浜）</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和歌山県田辺市</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市１町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能勢街道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大阪市</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（中津）</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京都府亀岡市</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２市２町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pic>
        <p:nvPicPr>
          <p:cNvPr id="20" name="図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2000" y="1519214"/>
            <a:ext cx="2772000" cy="1857240"/>
          </a:xfrm>
          <a:prstGeom prst="rect">
            <a:avLst/>
          </a:prstGeom>
        </p:spPr>
      </p:pic>
      <p:pic>
        <p:nvPicPr>
          <p:cNvPr id="21" name="図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2202" y="3924000"/>
            <a:ext cx="2772000" cy="1857241"/>
          </a:xfrm>
          <a:prstGeom prst="rect">
            <a:avLst/>
          </a:prstGeom>
        </p:spPr>
      </p:pic>
    </p:spTree>
    <p:extLst>
      <p:ext uri="{BB962C8B-B14F-4D97-AF65-F5344CB8AC3E}">
        <p14:creationId xmlns:p14="http://schemas.microsoft.com/office/powerpoint/2010/main" val="3728645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「百舌鳥・古市古墳群」世界文化遺産登録に向けて</a:t>
            </a:r>
            <a:endParaRPr lang="en-US" altLang="ja-JP" sz="2000" b="1" dirty="0" smtClean="0">
              <a:solidFill>
                <a:srgbClr val="000000"/>
              </a:solidFill>
              <a:ea typeface="HG丸ｺﾞｼｯｸM-PRO" pitchFamily="48" charset="-128"/>
            </a:endParaRPr>
          </a:p>
        </p:txBody>
      </p:sp>
      <p:sp>
        <p:nvSpPr>
          <p:cNvPr id="8" name="Rectangle 5"/>
          <p:cNvSpPr>
            <a:spLocks noChangeArrowheads="1"/>
          </p:cNvSpPr>
          <p:nvPr/>
        </p:nvSpPr>
        <p:spPr bwMode="auto">
          <a:xfrm>
            <a:off x="36000" y="823358"/>
            <a:ext cx="9072000" cy="2677650"/>
          </a:xfrm>
          <a:prstGeom prst="rect">
            <a:avLst/>
          </a:prstGeom>
          <a:noFill/>
          <a:ln w="9525">
            <a:solidFill>
              <a:schemeClr val="tx1"/>
            </a:solidFill>
            <a:prstDash val="sysDash"/>
            <a:miter lim="800000"/>
            <a:headEnd/>
            <a:tailEnd/>
          </a:ln>
          <a:effectLst/>
        </p:spPr>
        <p:txBody>
          <a:bodyPr wrap="square" lIns="91435" tIns="45717" rIns="91435" bIns="45717">
            <a:spAutoFit/>
          </a:bodyPr>
          <a:lstStyle/>
          <a:p>
            <a:pPr marL="1350963" indent="-1350963" algn="l" defTabSz="914400">
              <a:spcBef>
                <a:spcPct val="50000"/>
              </a:spcBef>
              <a:buClrTx/>
              <a:buSzTx/>
              <a:buFontTx/>
              <a:buNone/>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  </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大阪府</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・堺市・羽曳野市・藤井寺市が共同で、世界遺産暫定一覧表記載資産候補として「百舌鳥･古市</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古墳群」</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文化庁に提案 </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914400">
              <a:spcBef>
                <a:spcPct val="50000"/>
              </a:spcBef>
              <a:buClrTx/>
              <a:buSzTx/>
              <a:buFontTx/>
              <a:buNone/>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  </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国の</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文化審</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議会世界文化遺産特別委員会が「世界遺産暫定一覧表への記載が</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適当」</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選定</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914400">
              <a:spcBef>
                <a:spcPct val="50000"/>
              </a:spcBef>
              <a:buClrTx/>
              <a:buSzTx/>
              <a:buFontTx/>
              <a:buNone/>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ユネスコ</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世界遺産暫定一覧表に</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記載</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350963" indent="-1350963" algn="l" defTabSz="914400">
              <a:spcBef>
                <a:spcPct val="50000"/>
              </a:spcBef>
              <a:buClrTx/>
              <a:buSzTx/>
              <a:buFontTx/>
              <a:buNone/>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  </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百舌鳥</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・古市古墳群世界文化遺産登録推進本部</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会議設置</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知事、堺市長、羽曳野市長、藤井寺市長等で</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l" defTabSz="914400">
              <a:spcBef>
                <a:spcPct val="50000"/>
              </a:spcBef>
              <a:buClrTx/>
              <a:buSzTx/>
              <a:buFontTx/>
              <a:buNone/>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  </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国</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の文化審議会世界文化遺産特別委員会が開催され</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、「百舌鳥</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・古市</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古墳群」の</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推薦が見送られた</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914400">
              <a:spcBef>
                <a:spcPct val="50000"/>
              </a:spcBef>
              <a:buClrTx/>
              <a:buSzTx/>
              <a:buFontTx/>
              <a:buNone/>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 ７月   国</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の文化審議会世界文化遺産特別委員会が開催され、「百舌鳥・古市古墳群」の推薦が見送られた</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の結果等</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を踏まえ</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914400">
              <a:spcBef>
                <a:spcPct val="50000"/>
              </a:spcBef>
              <a:buClrTx/>
              <a:buSzTx/>
              <a:buFontTx/>
              <a:buNone/>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新た</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な目標として平成</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）年の登録（平成</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年度の国内推薦）をめざすことを</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決定</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914400">
              <a:spcBef>
                <a:spcPct val="50000"/>
              </a:spcBef>
              <a:buClrTx/>
              <a:buSzTx/>
              <a:buFontTx/>
              <a:buNone/>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国</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の文化審議会世界文化遺産特別委員会が開催され、「百舌鳥・古市古墳群」の推薦が見送られた。</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引き続き平成</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914400">
              <a:spcBef>
                <a:spcPct val="50000"/>
              </a:spcBef>
              <a:buClrTx/>
              <a:buSzTx/>
              <a:buFontTx/>
              <a:buNone/>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の国内</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推薦実現を</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めざす</a:t>
            </a:r>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Rectangle 5"/>
          <p:cNvSpPr>
            <a:spLocks noChangeArrowheads="1"/>
          </p:cNvSpPr>
          <p:nvPr/>
        </p:nvSpPr>
        <p:spPr bwMode="auto">
          <a:xfrm>
            <a:off x="82643" y="4222835"/>
            <a:ext cx="4201325" cy="1169545"/>
          </a:xfrm>
          <a:prstGeom prst="rect">
            <a:avLst/>
          </a:prstGeom>
          <a:noFill/>
          <a:ln w="9525">
            <a:solidFill>
              <a:schemeClr val="tx1"/>
            </a:solidFill>
            <a:prstDash val="sysDash"/>
            <a:miter lim="800000"/>
            <a:headEnd/>
            <a:tailEnd/>
          </a:ln>
          <a:effectLst/>
        </p:spPr>
        <p:txBody>
          <a:bodyPr wrap="square" lIns="91435" tIns="45717" rIns="91435" bIns="45717">
            <a:spAutoFit/>
          </a:bodyPr>
          <a:lstStyle/>
          <a:p>
            <a:pPr algn="l" defTabSz="914400">
              <a:spcBef>
                <a:spcPct val="50000"/>
              </a:spcBef>
              <a:buClrTx/>
              <a:buSzTx/>
              <a:buFontTx/>
              <a:buNone/>
              <a:defRPr/>
            </a:pP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資産周辺の緩衝</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地帯の保全は、前方後円墳の巨大性・特異性を視認・実感できる景観</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を保全</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するという方針のもと</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景観の阻害要因となりうる建築物の</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高さ</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と形態意匠、屋外広告物に対して、都市計画法・景観法・屋外広告物法</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等に</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よって適切な制限を</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設ける。</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72008" y="476672"/>
            <a:ext cx="3132898" cy="307777"/>
          </a:xfrm>
          <a:prstGeom prst="rect">
            <a:avLst/>
          </a:prstGeom>
        </p:spPr>
        <p:txBody>
          <a:bodyPr wrap="square">
            <a:spAutoFit/>
          </a:bodyPr>
          <a:lstStyle/>
          <a:p>
            <a:pPr marL="177800" indent="-177800" algn="l">
              <a:buFont typeface="Wingdings" panose="05000000000000000000" pitchFamily="2" charset="2"/>
              <a:buChar char="Ø"/>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72008" y="3645024"/>
            <a:ext cx="5210249" cy="523220"/>
          </a:xfrm>
          <a:prstGeom prst="rect">
            <a:avLst/>
          </a:prstGeom>
        </p:spPr>
        <p:txBody>
          <a:bodyPr wrap="square">
            <a:spAutoFit/>
          </a:bodyPr>
          <a:lstStyle/>
          <a:p>
            <a:pPr marL="177800" indent="-177800" algn="l">
              <a:buFont typeface="Wingdings" panose="05000000000000000000" pitchFamily="2" charset="2"/>
              <a:buChar char="Ø"/>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向けた課題への取組み（都市計画法、</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屋外広告物法関連）</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884225780"/>
              </p:ext>
            </p:extLst>
          </p:nvPr>
        </p:nvGraphicFramePr>
        <p:xfrm>
          <a:off x="4355976" y="4065258"/>
          <a:ext cx="4681092" cy="1543146"/>
        </p:xfrm>
        <a:graphic>
          <a:graphicData uri="http://schemas.openxmlformats.org/drawingml/2006/table">
            <a:tbl>
              <a:tblPr firstRow="1" bandRow="1">
                <a:tableStyleId>{5C22544A-7EE6-4342-B048-85BDC9FD1C3A}</a:tableStyleId>
              </a:tblPr>
              <a:tblGrid>
                <a:gridCol w="1560364"/>
                <a:gridCol w="1560364"/>
                <a:gridCol w="1560364"/>
              </a:tblGrid>
              <a:tr h="262986">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規制内容</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資産近傍</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緩衝地帯</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r>
              <a:tr h="262986">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建築物の高さ</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（都計法）</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15m</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以下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住居系・近商</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31m</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以下</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商業</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45m</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以下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r>
              <a:tr h="262986">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建築物の形態意匠</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（都計法、景観法）</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色彩基準の範囲</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10m</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超の建築物は</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色彩基準の範囲</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r>
              <a:tr h="420777">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屋外広告物</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（屋外広告物法）</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原則掲出禁止</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自家用広告物以外</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掲出禁止</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4" name="正方形/長方形 13"/>
          <p:cNvSpPr/>
          <p:nvPr/>
        </p:nvSpPr>
        <p:spPr>
          <a:xfrm>
            <a:off x="72007" y="5756483"/>
            <a:ext cx="8914185" cy="1169551"/>
          </a:xfrm>
          <a:prstGeom prst="rect">
            <a:avLst/>
          </a:prstGeom>
        </p:spPr>
        <p:txBody>
          <a:bodyPr wrap="square">
            <a:spAutoFit/>
          </a:bodyPr>
          <a:lstStyle/>
          <a:p>
            <a:pPr marL="177800" indent="-177800" algn="l">
              <a:buFont typeface="Wingdings" panose="05000000000000000000" pitchFamily="2" charset="2"/>
              <a:buChar char="Ø"/>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遺産を核とした地域のまちづくりの取組状況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堺市において百舌鳥古墳群周辺に世界遺産の観光拠点として、ガイダンス施設を整備予定</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H31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年度末オープンを目標）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buFont typeface="Wingdings" panose="05000000000000000000" pitchFamily="2" charset="2"/>
              <a:buChar char="Ø"/>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buFont typeface="Wingdings" panose="05000000000000000000" pitchFamily="2" charset="2"/>
              <a:buChar char="Ø"/>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⑤</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8</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6" name="Rectangle 5"/>
          <p:cNvSpPr>
            <a:spLocks noChangeArrowheads="1"/>
          </p:cNvSpPr>
          <p:nvPr/>
        </p:nvSpPr>
        <p:spPr bwMode="auto">
          <a:xfrm>
            <a:off x="5004048" y="3518069"/>
            <a:ext cx="4016969" cy="253910"/>
          </a:xfrm>
          <a:prstGeom prst="rect">
            <a:avLst/>
          </a:prstGeom>
          <a:noFill/>
          <a:ln w="9525">
            <a:noFill/>
            <a:prstDash val="sysDash"/>
            <a:miter lim="800000"/>
            <a:headEnd/>
            <a:tailEnd/>
          </a:ln>
          <a:effectLst/>
        </p:spPr>
        <p:txBody>
          <a:bodyPr wrap="square" lIns="91435" tIns="45717" rIns="91435" bIns="45717">
            <a:spAutoFit/>
          </a:bodyPr>
          <a:lstStyle/>
          <a:p>
            <a:pPr algn="l" defTabSz="914400">
              <a:spcBef>
                <a:spcPct val="50000"/>
              </a:spcBef>
              <a:buClrTx/>
              <a:buSzTx/>
              <a:buFontTx/>
              <a:buNone/>
              <a:defRPr/>
            </a:pPr>
            <a:r>
              <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百舌鳥・古市古墳群世界文化遺産登録推進本部</a:t>
            </a: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a:t>
            </a:r>
            <a:r>
              <a:rPr kumimoji="1"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を基に作成</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376561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優れた歴史・文化的遺産を活かしたまちづくり（竹内街道の取組）</a:t>
            </a:r>
            <a:endParaRPr lang="ja-JP" altLang="en-US" sz="2000" b="1" dirty="0">
              <a:solidFill>
                <a:srgbClr val="000000"/>
              </a:solidFill>
              <a:ea typeface="HG丸ｺﾞｼｯｸM-PRO" pitchFamily="48"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9712" y="4572000"/>
            <a:ext cx="1749697" cy="136800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248" y="4572000"/>
            <a:ext cx="1824000" cy="1368000"/>
          </a:xfrm>
          <a:prstGeom prst="rect">
            <a:avLst/>
          </a:prstGeom>
        </p:spPr>
      </p:pic>
      <p:sp>
        <p:nvSpPr>
          <p:cNvPr id="9" name="テキスト ボックス 8"/>
          <p:cNvSpPr txBox="1"/>
          <p:nvPr/>
        </p:nvSpPr>
        <p:spPr>
          <a:xfrm>
            <a:off x="408893" y="3172182"/>
            <a:ext cx="8508157" cy="2308324"/>
          </a:xfrm>
          <a:prstGeom prst="rect">
            <a:avLst/>
          </a:prstGeom>
          <a:noFill/>
        </p:spPr>
        <p:txBody>
          <a:bodyPr wrap="square" rtlCol="0">
            <a:spAutoFit/>
          </a:bodyPr>
          <a:lstStyle/>
          <a:p>
            <a:pPr marL="171450" indent="-171450" algn="l">
              <a:buFont typeface="Wingdings" panose="05000000000000000000" pitchFamily="2" charset="2"/>
              <a:buChar char="Ø"/>
            </a:pP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緑</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一里</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塚</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プロジェクト</a:t>
            </a:r>
            <a:endParaRPr kumimoji="1"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3050" indent="-273050" algn="l"/>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プロジェクト</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の一つとして、街道をつなぎ、地域の賑わいを創出すると</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とも</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にみどりを実感していただくため、街道沿いに、みどりを</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感じるスポット「</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緑の一里塚」を</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a:t>
            </a:r>
            <a:endPar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整備内容</a:t>
            </a:r>
            <a:r>
              <a:rPr kumimoji="1"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ちょっと一息</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できるみどり</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スポット</a:t>
            </a:r>
            <a:r>
              <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l"/>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シンボルとなる木</a:t>
            </a:r>
          </a:p>
          <a:p>
            <a:pPr algn="l"/>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こんもりとした丘</a:t>
            </a:r>
          </a:p>
          <a:p>
            <a:pPr algn="l"/>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道標</a:t>
            </a:r>
          </a:p>
          <a:p>
            <a:pPr algn="l"/>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休憩できるベンチ等</a:t>
            </a:r>
          </a:p>
        </p:txBody>
      </p:sp>
      <p:sp>
        <p:nvSpPr>
          <p:cNvPr id="11" name="テキスト ボックス 10"/>
          <p:cNvSpPr txBox="1"/>
          <p:nvPr/>
        </p:nvSpPr>
        <p:spPr>
          <a:xfrm>
            <a:off x="467544" y="1484784"/>
            <a:ext cx="8309985" cy="1323439"/>
          </a:xfrm>
          <a:prstGeom prst="rect">
            <a:avLst/>
          </a:prstGeom>
          <a:noFill/>
        </p:spPr>
        <p:txBody>
          <a:bodyPr wrap="square" rtlCol="0">
            <a:spAutoFit/>
          </a:bodyPr>
          <a:lstStyle/>
          <a:p>
            <a:pPr marL="171450" indent="-171450" algn="l">
              <a:buFont typeface="Wingdings" panose="05000000000000000000" pitchFamily="2" charset="2"/>
              <a:buChar char="Ø"/>
            </a:pP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竹内街道・横</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大路（大道）活性化実行</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委員会</a:t>
            </a:r>
            <a:endParaRPr kumimoji="1"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363" lvl="1" indent="-179388" algn="l">
              <a:buFont typeface="Arial" panose="020B0604020202020204" pitchFamily="34" charset="0"/>
              <a:buChar char="•"/>
            </a:pP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竹内</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街道・横大路（大道）沿線の市町村（大阪市・堺市</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・松原市・羽曳野市</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・太子町・葛城市・大和高田市・橿原市</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・桜井市</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・明日香村</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、大阪府・奈良県で構成された</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実行委員会</a:t>
            </a:r>
            <a:endParaRPr kumimoji="1"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363" lvl="1" indent="-179388" algn="l">
              <a:buFont typeface="Arial" panose="020B0604020202020204" pitchFamily="34" charset="0"/>
              <a:buChar char="•"/>
            </a:pP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街道</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沿線のイベント情報や、実行委員会での連携企画等の情報を</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発信</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さまざま</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な交流を促進し、地域の活性化につなげ、地域に愛着や誇りを醸成することを</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目的に活動</a:t>
            </a:r>
            <a:endParaRPr kumimoji="1"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752515" y="4284000"/>
            <a:ext cx="899605" cy="261610"/>
          </a:xfrm>
          <a:prstGeom prst="rect">
            <a:avLst/>
          </a:prstGeom>
          <a:noFill/>
        </p:spPr>
        <p:txBody>
          <a:bodyPr wrap="none" rtlCol="0">
            <a:spAutoFit/>
          </a:bodyPr>
          <a:lstStyle/>
          <a:p>
            <a:r>
              <a:rPr kumimoji="1"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整備イメージ</a:t>
            </a:r>
            <a:endParaRPr kumimoji="1"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6706399" y="4284000"/>
            <a:ext cx="2133918" cy="261610"/>
          </a:xfrm>
          <a:prstGeom prst="rect">
            <a:avLst/>
          </a:prstGeom>
          <a:noFill/>
        </p:spPr>
        <p:txBody>
          <a:bodyPr wrap="none" rtlCol="0">
            <a:spAutoFit/>
          </a:bodyPr>
          <a:lstStyle/>
          <a:p>
            <a:r>
              <a:rPr kumimoji="1"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緑</a:t>
            </a:r>
            <a:r>
              <a:rPr kumimoji="1"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の一里塚（羽曳野市野地区</a:t>
            </a:r>
            <a:r>
              <a:rPr kumimoji="1"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Rectangle 5"/>
          <p:cNvSpPr>
            <a:spLocks noChangeArrowheads="1"/>
          </p:cNvSpPr>
          <p:nvPr/>
        </p:nvSpPr>
        <p:spPr bwMode="auto">
          <a:xfrm>
            <a:off x="36000" y="432000"/>
            <a:ext cx="9072000" cy="923324"/>
          </a:xfrm>
          <a:prstGeom prst="rect">
            <a:avLst/>
          </a:prstGeom>
          <a:noFill/>
          <a:ln w="9525">
            <a:solidFill>
              <a:schemeClr val="tx1"/>
            </a:solidFill>
            <a:prstDash val="sysDot"/>
            <a:miter lim="800000"/>
            <a:headEnd/>
            <a:tailEnd/>
          </a:ln>
          <a:effectLst/>
        </p:spPr>
        <p:txBody>
          <a:bodyPr wrap="square" lIns="91435" tIns="45717" rIns="91435" bIns="45717" anchor="t" anchorCtr="0">
            <a:spAutoFit/>
          </a:bodyPr>
          <a:lstStyle/>
          <a:p>
            <a:pPr marL="285750" indent="-285750" algn="l" defTabSz="914400">
              <a:spcBef>
                <a:spcPct val="50000"/>
              </a:spcBef>
              <a:buClrTx/>
              <a:buSzTx/>
              <a:buFont typeface="Arial" panose="020B0604020202020204" pitchFamily="34" charset="0"/>
              <a:buChar char="•"/>
              <a:defRPr/>
            </a:pP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日本最古</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の官</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道である竹内街道においては、</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2013</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年（平成</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25</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年）に</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街道が敷設されてから</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1400</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年の節目を迎えることを契機として</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、沿線市町村が連携し、地域</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の魅力の再発掘、地域活性化等に</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つながる取組み</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を進めている。</a:t>
            </a:r>
          </a:p>
        </p:txBody>
      </p:sp>
      <p:sp>
        <p:nvSpPr>
          <p:cNvPr id="17"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⑤</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9</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6515060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0914A58C7C9D94DB435116EF43D38D7" ma:contentTypeVersion="1" ma:contentTypeDescription="新しいドキュメントを作成します。" ma:contentTypeScope="" ma:versionID="942bdad79e90e32b7aa339969f001042">
  <xsd:schema xmlns:xsd="http://www.w3.org/2001/XMLSchema" xmlns:xs="http://www.w3.org/2001/XMLSchema" xmlns:p="http://schemas.microsoft.com/office/2006/metadata/properties" xmlns:ns2="46689e31-b03d-4afa-a735-a1f8d7beadb1" targetNamespace="http://schemas.microsoft.com/office/2006/metadata/properties" ma:root="true" ma:fieldsID="2c9f98b6516b9dba60a2d94ebc4473d3" ns2:_="">
    <xsd:import namespace="46689e31-b03d-4afa-a735-a1f8d7beadb1"/>
    <xsd:element name="properties">
      <xsd:complexType>
        <xsd:sequence>
          <xsd:element name="documentManagement">
            <xsd:complexType>
              <xsd:all>
                <xsd:element ref="ns2:_x5bfe__x8c61__x30e6__x30fc__x30b6__x30fc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89e31-b03d-4afa-a735-a1f8d7beadb1" elementFormDefault="qualified">
    <xsd:import namespace="http://schemas.microsoft.com/office/2006/documentManagement/types"/>
    <xsd:import namespace="http://schemas.microsoft.com/office/infopath/2007/PartnerControls"/>
    <xsd:element name="_x5bfe__x8c61__x30e6__x30fc__x30b6__x30fc_" ma:index="8" nillable="true" ma:displayName="対象ユーザー" ma:internalName="_x5bfe__x8c61__x30e6__x30fc__x30b6__x30fc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5bfe__x8c61__x30e6__x30fc__x30b6__x30fc_ xmlns="46689e31-b03d-4afa-a735-a1f8d7beadb1" xsi:nil="true"/>
  </documentManagement>
</p:properties>
</file>

<file path=customXml/itemProps1.xml><?xml version="1.0" encoding="utf-8"?>
<ds:datastoreItem xmlns:ds="http://schemas.openxmlformats.org/officeDocument/2006/customXml" ds:itemID="{EE10668F-FF81-4960-85D4-2726127827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89e31-b03d-4afa-a735-a1f8d7bead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369D80-ACE0-45BD-9451-F065517843B5}">
  <ds:schemaRefs>
    <ds:schemaRef ds:uri="http://schemas.microsoft.com/sharepoint/v3/contenttype/forms"/>
  </ds:schemaRefs>
</ds:datastoreItem>
</file>

<file path=customXml/itemProps3.xml><?xml version="1.0" encoding="utf-8"?>
<ds:datastoreItem xmlns:ds="http://schemas.openxmlformats.org/officeDocument/2006/customXml" ds:itemID="{11CBB0CC-A26D-4CB5-9186-B38FFEDA85DA}">
  <ds:schemaRefs>
    <ds:schemaRef ds:uri="http://schemas.microsoft.com/office/infopath/2007/PartnerControls"/>
    <ds:schemaRef ds:uri="http://purl.org/dc/elements/1.1/"/>
    <ds:schemaRef ds:uri="http://purl.org/dc/terms/"/>
    <ds:schemaRef ds:uri="http://www.w3.org/XML/1998/namespace"/>
    <ds:schemaRef ds:uri="46689e31-b03d-4afa-a735-a1f8d7beadb1"/>
    <ds:schemaRef ds:uri="http://purl.org/dc/dcmitype/"/>
    <ds:schemaRef ds:uri="http://schemas.microsoft.com/office/2006/documentManagement/type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18004</TotalTime>
  <Words>2725</Words>
  <Application>Microsoft Office PowerPoint</Application>
  <PresentationFormat>画面に合わせる (4:3)</PresentationFormat>
  <Paragraphs>347</Paragraphs>
  <Slides>14</Slides>
  <Notes>13</Notes>
  <HiddenSlides>0</HiddenSlides>
  <MMClips>0</MMClips>
  <ScaleCrop>false</ScaleCrop>
  <HeadingPairs>
    <vt:vector size="4" baseType="variant">
      <vt:variant>
        <vt:lpstr>テーマ</vt:lpstr>
      </vt:variant>
      <vt:variant>
        <vt:i4>5</vt:i4>
      </vt:variant>
      <vt:variant>
        <vt:lpstr>スライド タイトル</vt:lpstr>
      </vt:variant>
      <vt:variant>
        <vt:i4>14</vt:i4>
      </vt:variant>
    </vt:vector>
  </HeadingPairs>
  <TitlesOfParts>
    <vt:vector size="19" baseType="lpstr">
      <vt:lpstr>Office ​​テーマ</vt:lpstr>
      <vt:lpstr>1_Office ​​テーマ</vt:lpstr>
      <vt:lpstr>3_Office ​​テーマ</vt:lpstr>
      <vt:lpstr>4_Office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０　大阪府の人口データ</dc:title>
  <dc:creator>大阪府職員端末機１７年度１２月調達</dc:creator>
  <cp:lastModifiedBy>池田　貴之</cp:lastModifiedBy>
  <cp:revision>1092</cp:revision>
  <cp:lastPrinted>2016-12-13T05:10:12Z</cp:lastPrinted>
  <dcterms:created xsi:type="dcterms:W3CDTF">2010-01-18T09:01:51Z</dcterms:created>
  <dcterms:modified xsi:type="dcterms:W3CDTF">2017-02-01T00:56:09Z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0x010100D0914A58C7C9D94DB435116EF43D38D7</vt:lpwstr>
  </property>
</Properties>
</file>