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49" r:id="rId5"/>
    <p:sldMasterId id="2147483651" r:id="rId6"/>
    <p:sldMasterId id="2147483652" r:id="rId7"/>
    <p:sldMasterId id="2147483783" r:id="rId8"/>
    <p:sldMasterId id="2147484215" r:id="rId9"/>
    <p:sldMasterId id="2147484230" r:id="rId10"/>
  </p:sldMasterIdLst>
  <p:notesMasterIdLst>
    <p:notesMasterId r:id="rId29"/>
  </p:notesMasterIdLst>
  <p:sldIdLst>
    <p:sldId id="819" r:id="rId11"/>
    <p:sldId id="960" r:id="rId12"/>
    <p:sldId id="820" r:id="rId13"/>
    <p:sldId id="946" r:id="rId14"/>
    <p:sldId id="824" r:id="rId15"/>
    <p:sldId id="962" r:id="rId16"/>
    <p:sldId id="961" r:id="rId17"/>
    <p:sldId id="979" r:id="rId18"/>
    <p:sldId id="978" r:id="rId19"/>
    <p:sldId id="972" r:id="rId20"/>
    <p:sldId id="983" r:id="rId21"/>
    <p:sldId id="984" r:id="rId22"/>
    <p:sldId id="981" r:id="rId23"/>
    <p:sldId id="970" r:id="rId24"/>
    <p:sldId id="977" r:id="rId25"/>
    <p:sldId id="980" r:id="rId26"/>
    <p:sldId id="967" r:id="rId27"/>
    <p:sldId id="985" r:id="rId28"/>
  </p:sldIdLst>
  <p:sldSz cx="9144000" cy="6858000" type="screen4x3"/>
  <p:notesSz cx="9939338" cy="6807200"/>
  <p:defaultTextStyle>
    <a:defPPr>
      <a:defRPr lang="en-GB"/>
    </a:defPPr>
    <a:lvl1pPr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CCFF"/>
    <a:srgbClr val="FF6600"/>
    <a:srgbClr val="FF9933"/>
    <a:srgbClr val="FF66CC"/>
    <a:srgbClr val="FFCC99"/>
    <a:srgbClr val="33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8" autoAdjust="0"/>
    <p:restoredTop sz="99625" autoAdjust="0"/>
  </p:normalViewPr>
  <p:slideViewPr>
    <p:cSldViewPr>
      <p:cViewPr varScale="1">
        <p:scale>
          <a:sx n="74" d="100"/>
          <a:sy n="74" d="100"/>
        </p:scale>
        <p:origin x="-1206" y="-102"/>
      </p:cViewPr>
      <p:guideLst>
        <p:guide orient="horz" pos="2160"/>
        <p:guide pos="2880"/>
      </p:guideLst>
    </p:cSldViewPr>
  </p:slideViewPr>
  <p:outlineViewPr>
    <p:cViewPr varScale="1">
      <p:scale>
        <a:sx n="170" d="200"/>
        <a:sy n="170" d="200"/>
      </p:scale>
      <p:origin x="0" y="0"/>
    </p:cViewPr>
  </p:outlineViewPr>
  <p:notesTextViewPr>
    <p:cViewPr>
      <p:scale>
        <a:sx n="1" d="1"/>
        <a:sy n="1" d="1"/>
      </p:scale>
      <p:origin x="0" y="0"/>
    </p:cViewPr>
  </p:notesTextViewPr>
  <p:sorterViewPr>
    <p:cViewPr>
      <p:scale>
        <a:sx n="110" d="100"/>
        <a:sy n="110" d="100"/>
      </p:scale>
      <p:origin x="0" y="0"/>
    </p:cViewPr>
  </p:sorterViewPr>
  <p:notesViewPr>
    <p:cSldViewPr>
      <p:cViewPr varScale="1">
        <p:scale>
          <a:sx n="59" d="100"/>
          <a:sy n="59" d="100"/>
        </p:scale>
        <p:origin x="-1752" y="-72"/>
      </p:cViewPr>
      <p:guideLst>
        <p:guide orient="horz" pos="1972"/>
        <p:guide pos="315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AutoShape 1"/>
          <p:cNvSpPr>
            <a:spLocks noChangeArrowheads="1"/>
          </p:cNvSpPr>
          <p:nvPr/>
        </p:nvSpPr>
        <p:spPr bwMode="auto">
          <a:xfrm>
            <a:off x="0" y="0"/>
            <a:ext cx="9939338" cy="6807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891" name="Text Box 2"/>
          <p:cNvSpPr txBox="1">
            <a:spLocks noChangeArrowheads="1"/>
          </p:cNvSpPr>
          <p:nvPr/>
        </p:nvSpPr>
        <p:spPr bwMode="auto">
          <a:xfrm>
            <a:off x="1" y="0"/>
            <a:ext cx="4309056" cy="340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892" name="Text Box 3"/>
          <p:cNvSpPr txBox="1">
            <a:spLocks noChangeArrowheads="1"/>
          </p:cNvSpPr>
          <p:nvPr/>
        </p:nvSpPr>
        <p:spPr bwMode="auto">
          <a:xfrm>
            <a:off x="5630284" y="0"/>
            <a:ext cx="4306737" cy="340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893" name="Rectangle 4"/>
          <p:cNvSpPr>
            <a:spLocks noGrp="1" noRot="1" noChangeAspect="1" noChangeArrowheads="1"/>
          </p:cNvSpPr>
          <p:nvPr>
            <p:ph type="sldImg"/>
          </p:nvPr>
        </p:nvSpPr>
        <p:spPr bwMode="auto">
          <a:xfrm>
            <a:off x="3268663" y="511175"/>
            <a:ext cx="3400425" cy="2551113"/>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6149" name="Rectangle 5"/>
          <p:cNvSpPr>
            <a:spLocks noGrp="1" noChangeArrowheads="1"/>
          </p:cNvSpPr>
          <p:nvPr>
            <p:ph type="body"/>
          </p:nvPr>
        </p:nvSpPr>
        <p:spPr bwMode="auto">
          <a:xfrm>
            <a:off x="992080" y="3233447"/>
            <a:ext cx="7952862" cy="306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ja-JP" altLang="ja-JP" noProof="0" smtClean="0"/>
          </a:p>
        </p:txBody>
      </p:sp>
      <p:sp>
        <p:nvSpPr>
          <p:cNvPr id="37895" name="Text Box 6"/>
          <p:cNvSpPr txBox="1">
            <a:spLocks noChangeArrowheads="1"/>
          </p:cNvSpPr>
          <p:nvPr/>
        </p:nvSpPr>
        <p:spPr bwMode="auto">
          <a:xfrm>
            <a:off x="1" y="6465808"/>
            <a:ext cx="4309056" cy="340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151" name="Rectangle 7"/>
          <p:cNvSpPr>
            <a:spLocks noGrp="1" noChangeArrowheads="1"/>
          </p:cNvSpPr>
          <p:nvPr>
            <p:ph type="sldNum"/>
          </p:nvPr>
        </p:nvSpPr>
        <p:spPr bwMode="auto">
          <a:xfrm>
            <a:off x="5630284" y="6465807"/>
            <a:ext cx="4304419" cy="339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215900" indent="-215900" algn="r">
              <a:buSzPct val="45000"/>
              <a:buFont typeface="Wingdings" charset="2"/>
              <a:buNone/>
              <a:tabLst>
                <a:tab pos="723900" algn="l"/>
                <a:tab pos="1447800" algn="l"/>
                <a:tab pos="2171700" algn="l"/>
                <a:tab pos="2895600" algn="l"/>
              </a:tabLst>
              <a:defRPr sz="1200" smtClean="0">
                <a:solidFill>
                  <a:srgbClr val="000000"/>
                </a:solidFill>
                <a:latin typeface="Times New Roman" pitchFamily="16" charset="0"/>
                <a:ea typeface="ＭＳ Ｐ明朝" charset="-128"/>
              </a:defRPr>
            </a:lvl1pPr>
          </a:lstStyle>
          <a:p>
            <a:pPr>
              <a:defRPr/>
            </a:pPr>
            <a:fld id="{933058F1-56A9-465E-9C1E-7C946A4C1912}" type="slidenum">
              <a:rPr lang="en-US" altLang="ja-JP"/>
              <a:pPr>
                <a:defRPr/>
              </a:pPr>
              <a:t>‹#›</a:t>
            </a:fld>
            <a:endParaRPr lang="en-US" altLang="ja-JP"/>
          </a:p>
        </p:txBody>
      </p:sp>
    </p:spTree>
    <p:extLst>
      <p:ext uri="{BB962C8B-B14F-4D97-AF65-F5344CB8AC3E}">
        <p14:creationId xmlns:p14="http://schemas.microsoft.com/office/powerpoint/2010/main" val="175490345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eaLnBrk="0" hangingPunct="0">
              <a:tabLst>
                <a:tab pos="723900" algn="l"/>
                <a:tab pos="1447800" algn="l"/>
                <a:tab pos="2171700" algn="l"/>
                <a:tab pos="2895600" algn="l"/>
              </a:tabLst>
              <a:defRPr sz="1400">
                <a:solidFill>
                  <a:schemeClr val="bg1"/>
                </a:solidFill>
                <a:latin typeface="Arial" charset="0"/>
                <a:ea typeface="ＭＳ Ｐゴシック" charset="-128"/>
              </a:defRPr>
            </a:lvl1pPr>
            <a:lvl2pPr eaLnBrk="0" hangingPunct="0">
              <a:tabLst>
                <a:tab pos="723900" algn="l"/>
                <a:tab pos="1447800" algn="l"/>
                <a:tab pos="2171700" algn="l"/>
                <a:tab pos="2895600" algn="l"/>
              </a:tabLst>
              <a:defRPr sz="1400">
                <a:solidFill>
                  <a:schemeClr val="bg1"/>
                </a:solidFill>
                <a:latin typeface="Arial" charset="0"/>
                <a:ea typeface="ＭＳ Ｐゴシック" charset="-128"/>
              </a:defRPr>
            </a:lvl2pPr>
            <a:lvl3pPr eaLnBrk="0" hangingPunct="0">
              <a:tabLst>
                <a:tab pos="723900" algn="l"/>
                <a:tab pos="1447800" algn="l"/>
                <a:tab pos="2171700" algn="l"/>
                <a:tab pos="2895600" algn="l"/>
              </a:tabLst>
              <a:defRPr sz="1400">
                <a:solidFill>
                  <a:schemeClr val="bg1"/>
                </a:solidFill>
                <a:latin typeface="Arial" charset="0"/>
                <a:ea typeface="ＭＳ Ｐゴシック" charset="-128"/>
              </a:defRPr>
            </a:lvl3pPr>
            <a:lvl4pPr eaLnBrk="0" hangingPunct="0">
              <a:tabLst>
                <a:tab pos="723900" algn="l"/>
                <a:tab pos="1447800" algn="l"/>
                <a:tab pos="2171700" algn="l"/>
                <a:tab pos="2895600" algn="l"/>
              </a:tabLst>
              <a:defRPr sz="1400">
                <a:solidFill>
                  <a:schemeClr val="bg1"/>
                </a:solidFill>
                <a:latin typeface="Arial" charset="0"/>
                <a:ea typeface="ＭＳ Ｐゴシック" charset="-128"/>
              </a:defRPr>
            </a:lvl4pPr>
            <a:lvl5pPr eaLnBrk="0" hangingPunct="0">
              <a:tabLst>
                <a:tab pos="723900" algn="l"/>
                <a:tab pos="1447800" algn="l"/>
                <a:tab pos="2171700" algn="l"/>
                <a:tab pos="28956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9pPr>
          </a:lstStyle>
          <a:p>
            <a:pPr eaLnBrk="1" hangingPunct="1"/>
            <a:fld id="{AC07C334-7FCC-48C2-A70A-E8963BDAD456}" type="slidenum">
              <a:rPr lang="en-US" altLang="ja-JP" sz="1200">
                <a:solidFill>
                  <a:srgbClr val="000000"/>
                </a:solidFill>
                <a:latin typeface="Times New Roman" pitchFamily="16" charset="0"/>
                <a:ea typeface="ＭＳ Ｐ明朝" charset="-128"/>
              </a:rPr>
              <a:pPr eaLnBrk="1" hangingPunct="1"/>
              <a:t>1</a:t>
            </a:fld>
            <a:endParaRPr lang="en-US" altLang="ja-JP" sz="1200">
              <a:solidFill>
                <a:srgbClr val="000000"/>
              </a:solidFill>
              <a:latin typeface="Times New Roman" pitchFamily="16" charset="0"/>
              <a:ea typeface="ＭＳ Ｐ明朝" charset="-128"/>
            </a:endParaRPr>
          </a:p>
        </p:txBody>
      </p:sp>
      <p:sp>
        <p:nvSpPr>
          <p:cNvPr id="38915" name="Text Box 1"/>
          <p:cNvSpPr txBox="1">
            <a:spLocks noChangeArrowheads="1"/>
          </p:cNvSpPr>
          <p:nvPr/>
        </p:nvSpPr>
        <p:spPr bwMode="auto">
          <a:xfrm>
            <a:off x="5630284" y="6465808"/>
            <a:ext cx="4306737" cy="340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2476E159-14FA-4943-90FB-43E05F535A1C}" type="slidenum">
              <a:rPr lang="en-US" altLang="ja-JP" sz="1200">
                <a:solidFill>
                  <a:srgbClr val="000000"/>
                </a:solidFill>
              </a:rPr>
              <a:pPr algn="r" eaLnBrk="1" hangingPunct="1">
                <a:buClrTx/>
                <a:buFontTx/>
                <a:buNone/>
              </a:pPr>
              <a:t>1</a:t>
            </a:fld>
            <a:endParaRPr lang="en-US" altLang="ja-JP" sz="1200">
              <a:solidFill>
                <a:srgbClr val="000000"/>
              </a:solidFill>
            </a:endParaRPr>
          </a:p>
        </p:txBody>
      </p:sp>
      <p:sp>
        <p:nvSpPr>
          <p:cNvPr id="38916" name="Rectangle 2"/>
          <p:cNvSpPr txBox="1">
            <a:spLocks noGrp="1" noRot="1" noChangeAspect="1" noChangeArrowheads="1" noTextEdit="1"/>
          </p:cNvSpPr>
          <p:nvPr>
            <p:ph type="sldImg"/>
          </p:nvPr>
        </p:nvSpPr>
        <p:spPr>
          <a:xfrm>
            <a:off x="3268663" y="511175"/>
            <a:ext cx="3402012" cy="2551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p:cNvSpPr txBox="1">
            <a:spLocks noGrp="1" noChangeArrowheads="1"/>
          </p:cNvSpPr>
          <p:nvPr>
            <p:ph type="body" idx="1"/>
          </p:nvPr>
        </p:nvSpPr>
        <p:spPr>
          <a:xfrm>
            <a:off x="992080" y="3233447"/>
            <a:ext cx="7955179" cy="3062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eaLnBrk="0" hangingPunct="0">
              <a:tabLst>
                <a:tab pos="723900" algn="l"/>
                <a:tab pos="1447800" algn="l"/>
                <a:tab pos="2171700" algn="l"/>
                <a:tab pos="2895600" algn="l"/>
              </a:tabLst>
              <a:defRPr sz="1400">
                <a:solidFill>
                  <a:schemeClr val="bg1"/>
                </a:solidFill>
                <a:latin typeface="Arial" charset="0"/>
                <a:ea typeface="ＭＳ Ｐゴシック" charset="-128"/>
              </a:defRPr>
            </a:lvl1pPr>
            <a:lvl2pPr eaLnBrk="0" hangingPunct="0">
              <a:tabLst>
                <a:tab pos="723900" algn="l"/>
                <a:tab pos="1447800" algn="l"/>
                <a:tab pos="2171700" algn="l"/>
                <a:tab pos="2895600" algn="l"/>
              </a:tabLst>
              <a:defRPr sz="1400">
                <a:solidFill>
                  <a:schemeClr val="bg1"/>
                </a:solidFill>
                <a:latin typeface="Arial" charset="0"/>
                <a:ea typeface="ＭＳ Ｐゴシック" charset="-128"/>
              </a:defRPr>
            </a:lvl2pPr>
            <a:lvl3pPr eaLnBrk="0" hangingPunct="0">
              <a:tabLst>
                <a:tab pos="723900" algn="l"/>
                <a:tab pos="1447800" algn="l"/>
                <a:tab pos="2171700" algn="l"/>
                <a:tab pos="2895600" algn="l"/>
              </a:tabLst>
              <a:defRPr sz="1400">
                <a:solidFill>
                  <a:schemeClr val="bg1"/>
                </a:solidFill>
                <a:latin typeface="Arial" charset="0"/>
                <a:ea typeface="ＭＳ Ｐゴシック" charset="-128"/>
              </a:defRPr>
            </a:lvl3pPr>
            <a:lvl4pPr eaLnBrk="0" hangingPunct="0">
              <a:tabLst>
                <a:tab pos="723900" algn="l"/>
                <a:tab pos="1447800" algn="l"/>
                <a:tab pos="2171700" algn="l"/>
                <a:tab pos="2895600" algn="l"/>
              </a:tabLst>
              <a:defRPr sz="1400">
                <a:solidFill>
                  <a:schemeClr val="bg1"/>
                </a:solidFill>
                <a:latin typeface="Arial" charset="0"/>
                <a:ea typeface="ＭＳ Ｐゴシック" charset="-128"/>
              </a:defRPr>
            </a:lvl4pPr>
            <a:lvl5pPr eaLnBrk="0" hangingPunct="0">
              <a:tabLst>
                <a:tab pos="723900" algn="l"/>
                <a:tab pos="1447800" algn="l"/>
                <a:tab pos="2171700" algn="l"/>
                <a:tab pos="28956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9pPr>
          </a:lstStyle>
          <a:p>
            <a:pPr eaLnBrk="1" hangingPunct="1"/>
            <a:fld id="{AC07C334-7FCC-48C2-A70A-E8963BDAD456}" type="slidenum">
              <a:rPr lang="en-US" altLang="ja-JP" sz="1200">
                <a:solidFill>
                  <a:srgbClr val="000000"/>
                </a:solidFill>
                <a:latin typeface="Times New Roman" pitchFamily="16" charset="0"/>
                <a:ea typeface="ＭＳ Ｐ明朝" charset="-128"/>
              </a:rPr>
              <a:pPr eaLnBrk="1" hangingPunct="1"/>
              <a:t>18</a:t>
            </a:fld>
            <a:endParaRPr lang="en-US" altLang="ja-JP" sz="1200">
              <a:solidFill>
                <a:srgbClr val="000000"/>
              </a:solidFill>
              <a:latin typeface="Times New Roman" pitchFamily="16" charset="0"/>
              <a:ea typeface="ＭＳ Ｐ明朝" charset="-128"/>
            </a:endParaRPr>
          </a:p>
        </p:txBody>
      </p:sp>
      <p:sp>
        <p:nvSpPr>
          <p:cNvPr id="38915" name="Text Box 1"/>
          <p:cNvSpPr txBox="1">
            <a:spLocks noChangeArrowheads="1"/>
          </p:cNvSpPr>
          <p:nvPr/>
        </p:nvSpPr>
        <p:spPr bwMode="auto">
          <a:xfrm>
            <a:off x="5630284" y="6465808"/>
            <a:ext cx="4306737" cy="340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2476E159-14FA-4943-90FB-43E05F535A1C}" type="slidenum">
              <a:rPr lang="en-US" altLang="ja-JP" sz="1200">
                <a:solidFill>
                  <a:srgbClr val="000000"/>
                </a:solidFill>
              </a:rPr>
              <a:pPr algn="r" eaLnBrk="1" hangingPunct="1">
                <a:buClrTx/>
                <a:buFontTx/>
                <a:buNone/>
              </a:pPr>
              <a:t>18</a:t>
            </a:fld>
            <a:endParaRPr lang="en-US" altLang="ja-JP" sz="1200">
              <a:solidFill>
                <a:srgbClr val="000000"/>
              </a:solidFill>
            </a:endParaRPr>
          </a:p>
        </p:txBody>
      </p:sp>
      <p:sp>
        <p:nvSpPr>
          <p:cNvPr id="38916" name="Rectangle 2"/>
          <p:cNvSpPr txBox="1">
            <a:spLocks noGrp="1" noRot="1" noChangeAspect="1" noChangeArrowheads="1" noTextEdit="1"/>
          </p:cNvSpPr>
          <p:nvPr>
            <p:ph type="sldImg"/>
          </p:nvPr>
        </p:nvSpPr>
        <p:spPr>
          <a:xfrm>
            <a:off x="3268663" y="511175"/>
            <a:ext cx="3402012" cy="2551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p:cNvSpPr txBox="1">
            <a:spLocks noGrp="1" noChangeArrowheads="1"/>
          </p:cNvSpPr>
          <p:nvPr>
            <p:ph type="body" idx="1"/>
          </p:nvPr>
        </p:nvSpPr>
        <p:spPr>
          <a:xfrm>
            <a:off x="992080" y="3233447"/>
            <a:ext cx="7955179" cy="3062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630287" y="6465810"/>
            <a:ext cx="4306736" cy="3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fontAlgn="auto" hangingPunct="1">
              <a:spcBef>
                <a:spcPct val="0"/>
              </a:spcBef>
              <a:spcAft>
                <a:spcPts val="0"/>
              </a:spcAft>
              <a:buClrTx/>
              <a:buSzTx/>
              <a:buFontTx/>
              <a:buNone/>
            </a:pPr>
            <a:fld id="{D48875C2-A9E5-4665-BF49-3006D396299E}" type="slidenum">
              <a:rPr kumimoji="1" lang="en-US" altLang="ja-JP">
                <a:solidFill>
                  <a:prstClr val="black"/>
                </a:solidFill>
                <a:latin typeface="Arial" charset="0"/>
                <a:ea typeface="ＭＳ Ｐゴシック"/>
              </a:rPr>
              <a:pPr algn="r" eaLnBrk="1" fontAlgn="auto" hangingPunct="1">
                <a:spcBef>
                  <a:spcPct val="0"/>
                </a:spcBef>
                <a:spcAft>
                  <a:spcPts val="0"/>
                </a:spcAft>
                <a:buClrTx/>
                <a:buSzTx/>
                <a:buFontTx/>
                <a:buNone/>
              </a:pPr>
              <a:t>3</a:t>
            </a:fld>
            <a:endParaRPr kumimoji="1" lang="en-US" altLang="ja-JP">
              <a:solidFill>
                <a:prstClr val="black"/>
              </a:solidFill>
              <a:latin typeface="Arial" charset="0"/>
              <a:ea typeface="ＭＳ Ｐゴシック"/>
            </a:endParaRPr>
          </a:p>
        </p:txBody>
      </p:sp>
      <p:sp>
        <p:nvSpPr>
          <p:cNvPr id="51203" name="Rectangle 2"/>
          <p:cNvSpPr>
            <a:spLocks noGrp="1" noRot="1" noChangeAspect="1" noChangeArrowheads="1" noTextEdit="1"/>
          </p:cNvSpPr>
          <p:nvPr>
            <p:ph type="sldImg"/>
          </p:nvPr>
        </p:nvSpPr>
        <p:spPr>
          <a:xfrm>
            <a:off x="3273425" y="511175"/>
            <a:ext cx="3402013" cy="2551113"/>
          </a:xfrm>
          <a:ln/>
        </p:spPr>
      </p:sp>
      <p:sp>
        <p:nvSpPr>
          <p:cNvPr id="51204" name="Rectangle 3"/>
          <p:cNvSpPr>
            <a:spLocks noGrp="1" noChangeArrowheads="1"/>
          </p:cNvSpPr>
          <p:nvPr>
            <p:ph type="body" idx="1"/>
          </p:nvPr>
        </p:nvSpPr>
        <p:spPr>
          <a:xfrm>
            <a:off x="996718" y="3233449"/>
            <a:ext cx="7945907" cy="3062751"/>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4</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70250" y="512763"/>
            <a:ext cx="3398838" cy="254952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5</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6</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8</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883" indent="-215883" eaLnBrk="0" hangingPunct="0">
              <a:tabLst>
                <a:tab pos="723844" algn="l"/>
                <a:tab pos="1447686" algn="l"/>
                <a:tab pos="2171530" algn="l"/>
                <a:tab pos="2895373" algn="l"/>
              </a:tabLst>
              <a:defRPr sz="1400">
                <a:solidFill>
                  <a:schemeClr val="bg1"/>
                </a:solidFill>
                <a:latin typeface="Arial" charset="0"/>
                <a:ea typeface="ＭＳ Ｐゴシック" charset="-128"/>
              </a:defRPr>
            </a:lvl1pPr>
            <a:lvl2pPr eaLnBrk="0" hangingPunct="0">
              <a:tabLst>
                <a:tab pos="723844" algn="l"/>
                <a:tab pos="1447686" algn="l"/>
                <a:tab pos="2171530" algn="l"/>
                <a:tab pos="2895373" algn="l"/>
              </a:tabLst>
              <a:defRPr sz="1400">
                <a:solidFill>
                  <a:schemeClr val="bg1"/>
                </a:solidFill>
                <a:latin typeface="Arial" charset="0"/>
                <a:ea typeface="ＭＳ Ｐゴシック" charset="-128"/>
              </a:defRPr>
            </a:lvl2pPr>
            <a:lvl3pPr eaLnBrk="0" hangingPunct="0">
              <a:tabLst>
                <a:tab pos="723844" algn="l"/>
                <a:tab pos="1447686" algn="l"/>
                <a:tab pos="2171530" algn="l"/>
                <a:tab pos="2895373" algn="l"/>
              </a:tabLst>
              <a:defRPr sz="1400">
                <a:solidFill>
                  <a:schemeClr val="bg1"/>
                </a:solidFill>
                <a:latin typeface="Arial" charset="0"/>
                <a:ea typeface="ＭＳ Ｐゴシック" charset="-128"/>
              </a:defRPr>
            </a:lvl3pPr>
            <a:lvl4pPr eaLnBrk="0" hangingPunct="0">
              <a:tabLst>
                <a:tab pos="723844" algn="l"/>
                <a:tab pos="1447686" algn="l"/>
                <a:tab pos="2171530" algn="l"/>
                <a:tab pos="2895373" algn="l"/>
              </a:tabLst>
              <a:defRPr sz="1400">
                <a:solidFill>
                  <a:schemeClr val="bg1"/>
                </a:solidFill>
                <a:latin typeface="Arial" charset="0"/>
                <a:ea typeface="ＭＳ Ｐゴシック" charset="-128"/>
              </a:defRPr>
            </a:lvl4pPr>
            <a:lvl5pPr eaLnBrk="0" hangingPunct="0">
              <a:tabLst>
                <a:tab pos="723844" algn="l"/>
                <a:tab pos="1447686" algn="l"/>
                <a:tab pos="2171530" algn="l"/>
                <a:tab pos="2895373" algn="l"/>
              </a:tabLst>
              <a:defRPr sz="1400">
                <a:solidFill>
                  <a:schemeClr val="bg1"/>
                </a:solidFill>
                <a:latin typeface="Arial" charset="0"/>
                <a:ea typeface="ＭＳ Ｐゴシック" charset="-128"/>
              </a:defRPr>
            </a:lvl5pPr>
            <a:lvl6pPr marL="2514403"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6pPr>
            <a:lvl7pPr marL="2971567"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7pPr>
            <a:lvl8pPr marL="3428731"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8pPr>
            <a:lvl9pPr marL="3885895"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9pPr>
          </a:lstStyle>
          <a:p>
            <a:pPr eaLnBrk="1" hangingPunct="1"/>
            <a:fld id="{D177363E-F918-4D07-A2EB-7942D93957ED}" type="slidenum">
              <a:rPr lang="en-US" altLang="ja-JP" sz="1200">
                <a:solidFill>
                  <a:srgbClr val="000000"/>
                </a:solidFill>
                <a:latin typeface="Times New Roman" pitchFamily="16" charset="0"/>
                <a:ea typeface="ＭＳ Ｐ明朝" charset="-128"/>
              </a:rPr>
              <a:pPr eaLnBrk="1" hangingPunct="1"/>
              <a:t>10</a:t>
            </a:fld>
            <a:endParaRPr lang="en-US" altLang="ja-JP" sz="1200">
              <a:solidFill>
                <a:srgbClr val="000000"/>
              </a:solidFill>
              <a:latin typeface="Times New Roman" pitchFamily="16" charset="0"/>
              <a:ea typeface="ＭＳ Ｐ明朝" charset="-128"/>
            </a:endParaRPr>
          </a:p>
        </p:txBody>
      </p:sp>
      <p:sp>
        <p:nvSpPr>
          <p:cNvPr id="58371" name="Rectangle 1"/>
          <p:cNvSpPr txBox="1">
            <a:spLocks noGrp="1" noRot="1" noChangeAspect="1" noChangeArrowheads="1" noTextEdit="1"/>
          </p:cNvSpPr>
          <p:nvPr>
            <p:ph type="sldImg"/>
          </p:nvPr>
        </p:nvSpPr>
        <p:spPr>
          <a:xfrm>
            <a:off x="3270250" y="511175"/>
            <a:ext cx="3398838" cy="2551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txBox="1">
            <a:spLocks noGrp="1" noChangeArrowheads="1"/>
          </p:cNvSpPr>
          <p:nvPr>
            <p:ph type="body" idx="1"/>
          </p:nvPr>
        </p:nvSpPr>
        <p:spPr>
          <a:xfrm>
            <a:off x="992081" y="3233448"/>
            <a:ext cx="7955179" cy="3062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ja-JP" dirty="0"/>
              <a:t>●それでは、１点目のビジョンとは、ですが、くらすなら大阪を合言葉に、たくさん、かつ多様な人々が住み、働き、学び、楽しむことができる大阪を実現するための、「住まいと都市」の将来像や取組みの大きな方向性を示すものと定義しています。</a:t>
            </a:r>
          </a:p>
          <a:p>
            <a:r>
              <a:rPr lang="en-US" altLang="ja-JP" dirty="0"/>
              <a:t> </a:t>
            </a:r>
            <a:endParaRPr lang="ja-JP" altLang="ja-JP" dirty="0"/>
          </a:p>
          <a:p>
            <a:r>
              <a:rPr lang="ja-JP" altLang="ja-JP" dirty="0"/>
              <a:t>●ここで、これまでの「まち」という言葉でなく、都市という言葉を使っている点ですが、これは、まちというのは、全国どこにでも存在するわけですが、大都市である大阪としては、地方部とは異なる、人口が集密するエリアとして、都市という言葉を使って行きたいという考えを持っています。</a:t>
            </a:r>
          </a:p>
          <a:p>
            <a:endParaRPr lang="ja-JP" altLang="ja-JP"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15</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16</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68E51E1B-F8F7-47F9-8990-2C89BAF36760}" type="slidenum">
              <a:rPr lang="en-US" altLang="ja-JP"/>
              <a:pPr>
                <a:defRPr/>
              </a:pPr>
              <a:t>‹#›</a:t>
            </a:fld>
            <a:endParaRPr lang="en-US" altLang="ja-JP"/>
          </a:p>
        </p:txBody>
      </p:sp>
    </p:spTree>
    <p:extLst>
      <p:ext uri="{BB962C8B-B14F-4D97-AF65-F5344CB8AC3E}">
        <p14:creationId xmlns:p14="http://schemas.microsoft.com/office/powerpoint/2010/main" val="713232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3F36F46C-0255-449F-AD9C-A5C2ECFDBCC9}" type="slidenum">
              <a:rPr lang="en-US" altLang="ja-JP"/>
              <a:pPr>
                <a:defRPr/>
              </a:pPr>
              <a:t>‹#›</a:t>
            </a:fld>
            <a:endParaRPr lang="en-US" altLang="ja-JP"/>
          </a:p>
        </p:txBody>
      </p:sp>
    </p:spTree>
    <p:extLst>
      <p:ext uri="{BB962C8B-B14F-4D97-AF65-F5344CB8AC3E}">
        <p14:creationId xmlns:p14="http://schemas.microsoft.com/office/powerpoint/2010/main" val="2864456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BF551ED6-4A2C-475F-95D7-727533057150}" type="slidenum">
              <a:rPr lang="en-US" altLang="ja-JP"/>
              <a:pPr>
                <a:defRPr/>
              </a:pPr>
              <a:t>‹#›</a:t>
            </a:fld>
            <a:endParaRPr lang="en-US" altLang="ja-JP"/>
          </a:p>
        </p:txBody>
      </p:sp>
    </p:spTree>
    <p:extLst>
      <p:ext uri="{BB962C8B-B14F-4D97-AF65-F5344CB8AC3E}">
        <p14:creationId xmlns:p14="http://schemas.microsoft.com/office/powerpoint/2010/main" val="3824654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480331FB-53D1-4366-9B81-A5118569F907}" type="slidenum">
              <a:rPr lang="en-US" altLang="ja-JP"/>
              <a:pPr>
                <a:defRPr/>
              </a:pPr>
              <a:t>‹#›</a:t>
            </a:fld>
            <a:endParaRPr lang="en-US" altLang="ja-JP"/>
          </a:p>
        </p:txBody>
      </p:sp>
    </p:spTree>
    <p:extLst>
      <p:ext uri="{BB962C8B-B14F-4D97-AF65-F5344CB8AC3E}">
        <p14:creationId xmlns:p14="http://schemas.microsoft.com/office/powerpoint/2010/main" val="614261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3B4B6AF8-FD87-4825-B3BE-2856D1023EE0}" type="slidenum">
              <a:rPr lang="en-US" altLang="ja-JP"/>
              <a:pPr>
                <a:defRPr/>
              </a:pPr>
              <a:t>‹#›</a:t>
            </a:fld>
            <a:endParaRPr lang="en-US" altLang="ja-JP"/>
          </a:p>
        </p:txBody>
      </p:sp>
    </p:spTree>
    <p:extLst>
      <p:ext uri="{BB962C8B-B14F-4D97-AF65-F5344CB8AC3E}">
        <p14:creationId xmlns:p14="http://schemas.microsoft.com/office/powerpoint/2010/main" val="429270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1D6750BD-D9E5-4DAA-BD16-5E3E5E0F05E5}" type="slidenum">
              <a:rPr lang="en-US" altLang="ja-JP"/>
              <a:pPr>
                <a:defRPr/>
              </a:pPr>
              <a:t>‹#›</a:t>
            </a:fld>
            <a:endParaRPr lang="en-US" altLang="ja-JP"/>
          </a:p>
        </p:txBody>
      </p:sp>
    </p:spTree>
    <p:extLst>
      <p:ext uri="{BB962C8B-B14F-4D97-AF65-F5344CB8AC3E}">
        <p14:creationId xmlns:p14="http://schemas.microsoft.com/office/powerpoint/2010/main" val="3581282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06D5DAE4-D9C3-4463-A12F-2BDF2242703A}" type="slidenum">
              <a:rPr lang="en-US" altLang="ja-JP"/>
              <a:pPr>
                <a:defRPr/>
              </a:pPr>
              <a:t>‹#›</a:t>
            </a:fld>
            <a:endParaRPr lang="en-US" altLang="ja-JP"/>
          </a:p>
        </p:txBody>
      </p:sp>
    </p:spTree>
    <p:extLst>
      <p:ext uri="{BB962C8B-B14F-4D97-AF65-F5344CB8AC3E}">
        <p14:creationId xmlns:p14="http://schemas.microsoft.com/office/powerpoint/2010/main" val="459376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E3510BA7-F558-4F77-B703-A080E5CF64B2}" type="slidenum">
              <a:rPr lang="en-US" altLang="ja-JP"/>
              <a:pPr>
                <a:defRPr/>
              </a:pPr>
              <a:t>‹#›</a:t>
            </a:fld>
            <a:endParaRPr lang="en-US" altLang="ja-JP"/>
          </a:p>
        </p:txBody>
      </p:sp>
    </p:spTree>
    <p:extLst>
      <p:ext uri="{BB962C8B-B14F-4D97-AF65-F5344CB8AC3E}">
        <p14:creationId xmlns:p14="http://schemas.microsoft.com/office/powerpoint/2010/main" val="1012373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E5406606-0EE4-4816-A61B-61C05857546D}" type="slidenum">
              <a:rPr lang="en-US" altLang="ja-JP"/>
              <a:pPr>
                <a:defRPr/>
              </a:pPr>
              <a:t>‹#›</a:t>
            </a:fld>
            <a:endParaRPr lang="en-US" altLang="ja-JP"/>
          </a:p>
        </p:txBody>
      </p:sp>
    </p:spTree>
    <p:extLst>
      <p:ext uri="{BB962C8B-B14F-4D97-AF65-F5344CB8AC3E}">
        <p14:creationId xmlns:p14="http://schemas.microsoft.com/office/powerpoint/2010/main" val="3208310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773C8CF-1F4C-4D1A-8237-4675BCFEC3BC}" type="slidenum">
              <a:rPr lang="en-US" altLang="ja-JP"/>
              <a:pPr>
                <a:defRPr/>
              </a:pPr>
              <a:t>‹#›</a:t>
            </a:fld>
            <a:endParaRPr lang="en-US" altLang="ja-JP"/>
          </a:p>
        </p:txBody>
      </p:sp>
    </p:spTree>
    <p:extLst>
      <p:ext uri="{BB962C8B-B14F-4D97-AF65-F5344CB8AC3E}">
        <p14:creationId xmlns:p14="http://schemas.microsoft.com/office/powerpoint/2010/main" val="3156376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223F550D-4792-4087-A300-4213FD97A406}" type="slidenum">
              <a:rPr lang="en-US" altLang="ja-JP"/>
              <a:pPr>
                <a:defRPr/>
              </a:pPr>
              <a:t>‹#›</a:t>
            </a:fld>
            <a:endParaRPr lang="en-US" altLang="ja-JP"/>
          </a:p>
        </p:txBody>
      </p:sp>
    </p:spTree>
    <p:extLst>
      <p:ext uri="{BB962C8B-B14F-4D97-AF65-F5344CB8AC3E}">
        <p14:creationId xmlns:p14="http://schemas.microsoft.com/office/powerpoint/2010/main" val="262012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AC318868-BB00-4FA1-AF6A-D22EA3D6546A}" type="slidenum">
              <a:rPr lang="en-US" altLang="ja-JP"/>
              <a:pPr>
                <a:defRPr/>
              </a:pPr>
              <a:t>‹#›</a:t>
            </a:fld>
            <a:endParaRPr lang="en-US" altLang="ja-JP"/>
          </a:p>
        </p:txBody>
      </p:sp>
    </p:spTree>
    <p:extLst>
      <p:ext uri="{BB962C8B-B14F-4D97-AF65-F5344CB8AC3E}">
        <p14:creationId xmlns:p14="http://schemas.microsoft.com/office/powerpoint/2010/main" val="3255999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4106628A-39C3-42D4-9396-183A0084265C}" type="slidenum">
              <a:rPr lang="en-US" altLang="ja-JP"/>
              <a:pPr>
                <a:defRPr/>
              </a:pPr>
              <a:t>‹#›</a:t>
            </a:fld>
            <a:endParaRPr lang="en-US" altLang="ja-JP"/>
          </a:p>
        </p:txBody>
      </p:sp>
    </p:spTree>
    <p:extLst>
      <p:ext uri="{BB962C8B-B14F-4D97-AF65-F5344CB8AC3E}">
        <p14:creationId xmlns:p14="http://schemas.microsoft.com/office/powerpoint/2010/main" val="1955930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216A3461-A2F5-4D42-9E5D-7BE72989B7D7}" type="slidenum">
              <a:rPr lang="en-US" altLang="ja-JP"/>
              <a:pPr>
                <a:defRPr/>
              </a:pPr>
              <a:t>‹#›</a:t>
            </a:fld>
            <a:endParaRPr lang="en-US" altLang="ja-JP"/>
          </a:p>
        </p:txBody>
      </p:sp>
    </p:spTree>
    <p:extLst>
      <p:ext uri="{BB962C8B-B14F-4D97-AF65-F5344CB8AC3E}">
        <p14:creationId xmlns:p14="http://schemas.microsoft.com/office/powerpoint/2010/main" val="146483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BD179718-BE97-4CC1-809C-DC69C0198C04}" type="slidenum">
              <a:rPr lang="en-US" altLang="ja-JP"/>
              <a:pPr>
                <a:defRPr/>
              </a:pPr>
              <a:t>‹#›</a:t>
            </a:fld>
            <a:endParaRPr lang="en-US" altLang="ja-JP"/>
          </a:p>
        </p:txBody>
      </p:sp>
    </p:spTree>
    <p:extLst>
      <p:ext uri="{BB962C8B-B14F-4D97-AF65-F5344CB8AC3E}">
        <p14:creationId xmlns:p14="http://schemas.microsoft.com/office/powerpoint/2010/main" val="1157561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CB43876F-0712-461A-B55D-5EDB28A31536}" type="slidenum">
              <a:rPr lang="en-US" altLang="ja-JP"/>
              <a:pPr>
                <a:defRPr/>
              </a:pPr>
              <a:t>‹#›</a:t>
            </a:fld>
            <a:endParaRPr lang="en-US" altLang="ja-JP"/>
          </a:p>
        </p:txBody>
      </p:sp>
    </p:spTree>
    <p:extLst>
      <p:ext uri="{BB962C8B-B14F-4D97-AF65-F5344CB8AC3E}">
        <p14:creationId xmlns:p14="http://schemas.microsoft.com/office/powerpoint/2010/main" val="1172251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E5289F0E-918D-4858-8067-8B426430EC80}" type="slidenum">
              <a:rPr lang="en-US" altLang="ja-JP"/>
              <a:pPr>
                <a:defRPr/>
              </a:pPr>
              <a:t>‹#›</a:t>
            </a:fld>
            <a:endParaRPr lang="en-US" altLang="ja-JP"/>
          </a:p>
        </p:txBody>
      </p:sp>
    </p:spTree>
    <p:extLst>
      <p:ext uri="{BB962C8B-B14F-4D97-AF65-F5344CB8AC3E}">
        <p14:creationId xmlns:p14="http://schemas.microsoft.com/office/powerpoint/2010/main" val="2859966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3D24444D-F82D-425B-8BB9-04811F5487FA}" type="slidenum">
              <a:rPr lang="en-US" altLang="ja-JP"/>
              <a:pPr>
                <a:defRPr/>
              </a:pPr>
              <a:t>‹#›</a:t>
            </a:fld>
            <a:endParaRPr lang="en-US" altLang="ja-JP"/>
          </a:p>
        </p:txBody>
      </p:sp>
    </p:spTree>
    <p:extLst>
      <p:ext uri="{BB962C8B-B14F-4D97-AF65-F5344CB8AC3E}">
        <p14:creationId xmlns:p14="http://schemas.microsoft.com/office/powerpoint/2010/main" val="2280750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CED4700E-BB29-497B-9D5B-F7470D8158DC}" type="slidenum">
              <a:rPr lang="en-US" altLang="ja-JP"/>
              <a:pPr>
                <a:defRPr/>
              </a:pPr>
              <a:t>‹#›</a:t>
            </a:fld>
            <a:endParaRPr lang="en-US" altLang="ja-JP"/>
          </a:p>
        </p:txBody>
      </p:sp>
    </p:spTree>
    <p:extLst>
      <p:ext uri="{BB962C8B-B14F-4D97-AF65-F5344CB8AC3E}">
        <p14:creationId xmlns:p14="http://schemas.microsoft.com/office/powerpoint/2010/main" val="2796250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4EA0AEDF-7156-4811-A74F-409CAABBFADA}" type="slidenum">
              <a:rPr lang="en-US" altLang="ja-JP"/>
              <a:pPr>
                <a:defRPr/>
              </a:pPr>
              <a:t>‹#›</a:t>
            </a:fld>
            <a:endParaRPr lang="en-US" altLang="ja-JP"/>
          </a:p>
        </p:txBody>
      </p:sp>
    </p:spTree>
    <p:extLst>
      <p:ext uri="{BB962C8B-B14F-4D97-AF65-F5344CB8AC3E}">
        <p14:creationId xmlns:p14="http://schemas.microsoft.com/office/powerpoint/2010/main" val="2825235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1D6ED24F-0A7E-45B4-88E2-D3E8ECE211C6}" type="slidenum">
              <a:rPr lang="en-US" altLang="ja-JP"/>
              <a:pPr>
                <a:defRPr/>
              </a:pPr>
              <a:t>‹#›</a:t>
            </a:fld>
            <a:endParaRPr lang="en-US" altLang="ja-JP"/>
          </a:p>
        </p:txBody>
      </p:sp>
    </p:spTree>
    <p:extLst>
      <p:ext uri="{BB962C8B-B14F-4D97-AF65-F5344CB8AC3E}">
        <p14:creationId xmlns:p14="http://schemas.microsoft.com/office/powerpoint/2010/main" val="303070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B4BF70A0-E02E-4F9D-9EFB-1E2965F5108B}" type="slidenum">
              <a:rPr lang="en-US" altLang="ja-JP"/>
              <a:pPr>
                <a:defRPr/>
              </a:pPr>
              <a:t>‹#›</a:t>
            </a:fld>
            <a:endParaRPr lang="en-US" altLang="ja-JP"/>
          </a:p>
        </p:txBody>
      </p:sp>
    </p:spTree>
    <p:extLst>
      <p:ext uri="{BB962C8B-B14F-4D97-AF65-F5344CB8AC3E}">
        <p14:creationId xmlns:p14="http://schemas.microsoft.com/office/powerpoint/2010/main" val="38863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72B72365-4390-407F-9BA2-8E4C5C7F28B5}" type="slidenum">
              <a:rPr lang="en-US" altLang="ja-JP"/>
              <a:pPr>
                <a:defRPr/>
              </a:pPr>
              <a:t>‹#›</a:t>
            </a:fld>
            <a:endParaRPr lang="en-US" altLang="ja-JP"/>
          </a:p>
        </p:txBody>
      </p:sp>
    </p:spTree>
    <p:extLst>
      <p:ext uri="{BB962C8B-B14F-4D97-AF65-F5344CB8AC3E}">
        <p14:creationId xmlns:p14="http://schemas.microsoft.com/office/powerpoint/2010/main" val="717291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B02F8DC0-BC48-49FB-9E92-163F097136AD}" type="slidenum">
              <a:rPr lang="en-US" altLang="ja-JP"/>
              <a:pPr>
                <a:defRPr/>
              </a:pPr>
              <a:t>‹#›</a:t>
            </a:fld>
            <a:endParaRPr lang="en-US" altLang="ja-JP"/>
          </a:p>
        </p:txBody>
      </p:sp>
    </p:spTree>
    <p:extLst>
      <p:ext uri="{BB962C8B-B14F-4D97-AF65-F5344CB8AC3E}">
        <p14:creationId xmlns:p14="http://schemas.microsoft.com/office/powerpoint/2010/main" val="23417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ED544BD5-D823-486B-B7E2-5C583DDBF650}" type="slidenum">
              <a:rPr lang="en-US" altLang="ja-JP"/>
              <a:pPr>
                <a:defRPr/>
              </a:pPr>
              <a:t>‹#›</a:t>
            </a:fld>
            <a:endParaRPr lang="en-US" altLang="ja-JP"/>
          </a:p>
        </p:txBody>
      </p:sp>
    </p:spTree>
    <p:extLst>
      <p:ext uri="{BB962C8B-B14F-4D97-AF65-F5344CB8AC3E}">
        <p14:creationId xmlns:p14="http://schemas.microsoft.com/office/powerpoint/2010/main" val="51705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DE095BB2-96F5-4EAD-8C3B-197FC836A872}" type="slidenum">
              <a:rPr lang="en-US" altLang="ja-JP"/>
              <a:pPr>
                <a:defRPr/>
              </a:pPr>
              <a:t>‹#›</a:t>
            </a:fld>
            <a:endParaRPr lang="en-US" altLang="ja-JP"/>
          </a:p>
        </p:txBody>
      </p:sp>
    </p:spTree>
    <p:extLst>
      <p:ext uri="{BB962C8B-B14F-4D97-AF65-F5344CB8AC3E}">
        <p14:creationId xmlns:p14="http://schemas.microsoft.com/office/powerpoint/2010/main" val="2179816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89880788-A968-425D-8AAA-25B09738B92E}" type="slidenum">
              <a:rPr lang="en-US" altLang="ja-JP"/>
              <a:pPr>
                <a:defRPr/>
              </a:pPr>
              <a:t>‹#›</a:t>
            </a:fld>
            <a:endParaRPr lang="en-US" altLang="ja-JP"/>
          </a:p>
        </p:txBody>
      </p:sp>
    </p:spTree>
    <p:extLst>
      <p:ext uri="{BB962C8B-B14F-4D97-AF65-F5344CB8AC3E}">
        <p14:creationId xmlns:p14="http://schemas.microsoft.com/office/powerpoint/2010/main" val="1185702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2D6D7582-620A-47EB-97E6-B5971D0E37A5}" type="slidenum">
              <a:rPr lang="en-US" altLang="ja-JP"/>
              <a:pPr>
                <a:defRPr/>
              </a:pPr>
              <a:t>‹#›</a:t>
            </a:fld>
            <a:endParaRPr lang="en-US" altLang="ja-JP"/>
          </a:p>
        </p:txBody>
      </p:sp>
    </p:spTree>
    <p:extLst>
      <p:ext uri="{BB962C8B-B14F-4D97-AF65-F5344CB8AC3E}">
        <p14:creationId xmlns:p14="http://schemas.microsoft.com/office/powerpoint/2010/main" val="3903104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B47BB92-88F9-4EEC-A5A7-4C03BB3C4543}" type="slidenum">
              <a:rPr lang="en-US" altLang="ja-JP"/>
              <a:pPr>
                <a:defRPr/>
              </a:pPr>
              <a:t>‹#›</a:t>
            </a:fld>
            <a:endParaRPr lang="en-US" altLang="ja-JP"/>
          </a:p>
        </p:txBody>
      </p:sp>
    </p:spTree>
    <p:extLst>
      <p:ext uri="{BB962C8B-B14F-4D97-AF65-F5344CB8AC3E}">
        <p14:creationId xmlns:p14="http://schemas.microsoft.com/office/powerpoint/2010/main" val="3076602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43A6D079-EA38-46CA-AF87-B0EB3D9A6C54}" type="slidenum">
              <a:rPr lang="en-US" altLang="ja-JP"/>
              <a:pPr>
                <a:defRPr/>
              </a:pPr>
              <a:t>‹#›</a:t>
            </a:fld>
            <a:endParaRPr lang="en-US" altLang="ja-JP"/>
          </a:p>
        </p:txBody>
      </p:sp>
    </p:spTree>
    <p:extLst>
      <p:ext uri="{BB962C8B-B14F-4D97-AF65-F5344CB8AC3E}">
        <p14:creationId xmlns:p14="http://schemas.microsoft.com/office/powerpoint/2010/main" val="5318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5D46817F-5A5E-42B2-9947-22B0A178D3EF}" type="slidenum">
              <a:rPr lang="en-US" altLang="ja-JP"/>
              <a:pPr>
                <a:defRPr/>
              </a:pPr>
              <a:t>‹#›</a:t>
            </a:fld>
            <a:endParaRPr lang="en-US" altLang="ja-JP"/>
          </a:p>
        </p:txBody>
      </p:sp>
    </p:spTree>
    <p:extLst>
      <p:ext uri="{BB962C8B-B14F-4D97-AF65-F5344CB8AC3E}">
        <p14:creationId xmlns:p14="http://schemas.microsoft.com/office/powerpoint/2010/main" val="3509394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2EBE746A-5AD8-4C33-BB08-D08B56A9A842}" type="slidenum">
              <a:rPr lang="en-US" altLang="ja-JP"/>
              <a:pPr>
                <a:defRPr/>
              </a:pPr>
              <a:t>‹#›</a:t>
            </a:fld>
            <a:endParaRPr lang="en-US" altLang="ja-JP"/>
          </a:p>
        </p:txBody>
      </p:sp>
    </p:spTree>
    <p:extLst>
      <p:ext uri="{BB962C8B-B14F-4D97-AF65-F5344CB8AC3E}">
        <p14:creationId xmlns:p14="http://schemas.microsoft.com/office/powerpoint/2010/main" val="3775180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9AB27EA6-B600-4091-98B2-7A45557B033C}" type="slidenum">
              <a:rPr lang="en-US" altLang="ja-JP"/>
              <a:pPr>
                <a:defRPr/>
              </a:pPr>
              <a:t>‹#›</a:t>
            </a:fld>
            <a:endParaRPr lang="en-US" altLang="ja-JP"/>
          </a:p>
        </p:txBody>
      </p:sp>
    </p:spTree>
    <p:extLst>
      <p:ext uri="{BB962C8B-B14F-4D97-AF65-F5344CB8AC3E}">
        <p14:creationId xmlns:p14="http://schemas.microsoft.com/office/powerpoint/2010/main" val="359619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4770C128-8333-42F0-B03A-98E3AB19FB3D}" type="slidenum">
              <a:rPr lang="en-US" altLang="ja-JP"/>
              <a:pPr>
                <a:defRPr/>
              </a:pPr>
              <a:t>‹#›</a:t>
            </a:fld>
            <a:endParaRPr lang="en-US" altLang="ja-JP"/>
          </a:p>
        </p:txBody>
      </p:sp>
    </p:spTree>
    <p:extLst>
      <p:ext uri="{BB962C8B-B14F-4D97-AF65-F5344CB8AC3E}">
        <p14:creationId xmlns:p14="http://schemas.microsoft.com/office/powerpoint/2010/main" val="2871865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81E6CFC7-4993-479F-AE14-8789D47FA25E}" type="slidenum">
              <a:rPr lang="en-US" altLang="ja-JP"/>
              <a:pPr>
                <a:defRPr/>
              </a:pPr>
              <a:t>‹#›</a:t>
            </a:fld>
            <a:endParaRPr lang="en-US" altLang="ja-JP"/>
          </a:p>
        </p:txBody>
      </p:sp>
    </p:spTree>
    <p:extLst>
      <p:ext uri="{BB962C8B-B14F-4D97-AF65-F5344CB8AC3E}">
        <p14:creationId xmlns:p14="http://schemas.microsoft.com/office/powerpoint/2010/main" val="852933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D77093CF-5401-4E8E-9371-C1D707249115}" type="slidenum">
              <a:rPr lang="en-US" altLang="ja-JP"/>
              <a:pPr>
                <a:defRPr/>
              </a:pPr>
              <a:t>‹#›</a:t>
            </a:fld>
            <a:endParaRPr lang="en-US" altLang="ja-JP"/>
          </a:p>
        </p:txBody>
      </p:sp>
    </p:spTree>
    <p:extLst>
      <p:ext uri="{BB962C8B-B14F-4D97-AF65-F5344CB8AC3E}">
        <p14:creationId xmlns:p14="http://schemas.microsoft.com/office/powerpoint/2010/main" val="3620960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73BF27A3-0BDC-4573-9B85-FAC04262CCA2}" type="slidenum">
              <a:rPr lang="en-US" altLang="ja-JP"/>
              <a:pPr>
                <a:defRPr/>
              </a:pPr>
              <a:t>‹#›</a:t>
            </a:fld>
            <a:endParaRPr lang="en-US" altLang="ja-JP"/>
          </a:p>
        </p:txBody>
      </p:sp>
    </p:spTree>
    <p:extLst>
      <p:ext uri="{BB962C8B-B14F-4D97-AF65-F5344CB8AC3E}">
        <p14:creationId xmlns:p14="http://schemas.microsoft.com/office/powerpoint/2010/main" val="2093074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238903F-6947-43CD-8B9F-301B4C2D2AE0}" type="slidenum">
              <a:rPr lang="en-US" altLang="ja-JP"/>
              <a:pPr>
                <a:defRPr/>
              </a:pPr>
              <a:t>‹#›</a:t>
            </a:fld>
            <a:endParaRPr lang="en-US" altLang="ja-JP"/>
          </a:p>
        </p:txBody>
      </p:sp>
    </p:spTree>
    <p:extLst>
      <p:ext uri="{BB962C8B-B14F-4D97-AF65-F5344CB8AC3E}">
        <p14:creationId xmlns:p14="http://schemas.microsoft.com/office/powerpoint/2010/main" val="2827127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7EFC220-A803-4817-A84F-6AB1FF912A84}" type="slidenum">
              <a:rPr lang="en-US" altLang="ja-JP"/>
              <a:pPr>
                <a:defRPr/>
              </a:pPr>
              <a:t>‹#›</a:t>
            </a:fld>
            <a:endParaRPr lang="en-US" altLang="ja-JP"/>
          </a:p>
        </p:txBody>
      </p:sp>
    </p:spTree>
    <p:extLst>
      <p:ext uri="{BB962C8B-B14F-4D97-AF65-F5344CB8AC3E}">
        <p14:creationId xmlns:p14="http://schemas.microsoft.com/office/powerpoint/2010/main" val="3593351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83105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0876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79661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055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324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4E77698D-F4BA-4DAA-915C-ACCCEE7A8E06}" type="slidenum">
              <a:rPr lang="en-US" altLang="ja-JP"/>
              <a:pPr>
                <a:defRPr/>
              </a:pPr>
              <a:t>‹#›</a:t>
            </a:fld>
            <a:endParaRPr lang="en-US" altLang="ja-JP"/>
          </a:p>
        </p:txBody>
      </p:sp>
    </p:spTree>
    <p:extLst>
      <p:ext uri="{BB962C8B-B14F-4D97-AF65-F5344CB8AC3E}">
        <p14:creationId xmlns:p14="http://schemas.microsoft.com/office/powerpoint/2010/main" val="10736941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1911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5817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72633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31921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710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2539BD0-1709-458B-8952-213E62EF9D3B}" type="datetimeFigureOut">
              <a:rPr lang="ja-JP" altLang="en-US" smtClean="0">
                <a:solidFill>
                  <a:prstClr val="black">
                    <a:tint val="75000"/>
                  </a:prstClr>
                </a:solidFill>
              </a:rPr>
              <a:pPr/>
              <a:t>2017/2/1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8700A40-C1C6-429E-A12C-4C4DDA0F01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12853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3"/>
          <p:cNvSpPr>
            <a:spLocks noGrp="1"/>
          </p:cNvSpPr>
          <p:nvPr>
            <p:ph type="dt" sz="half" idx="10"/>
          </p:nvPr>
        </p:nvSpPr>
        <p:spPr>
          <a:xfrm>
            <a:off x="457200" y="6356351"/>
            <a:ext cx="2133600" cy="365125"/>
          </a:xfrm>
          <a:prstGeom prst="rect">
            <a:avLst/>
          </a:prstGeom>
        </p:spPr>
        <p:txBody>
          <a:bodyPr/>
          <a:lstStyle>
            <a:lvl1pPr>
              <a:defRPr/>
            </a:lvl1pPr>
          </a:lstStyle>
          <a:p>
            <a:pPr>
              <a:defRPr/>
            </a:pPr>
            <a:endParaRPr lang="en-US" altLang="ja-JP">
              <a:solidFill>
                <a:prstClr val="black">
                  <a:tint val="75000"/>
                </a:prstClr>
              </a:solidFill>
            </a:endParaRPr>
          </a:p>
        </p:txBody>
      </p:sp>
      <p:sp>
        <p:nvSpPr>
          <p:cNvPr id="4" name="フッター プレースホルダ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ltLang="ja-JP">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959877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212C1C9D-189C-4A86-BCE7-D95C0B060934}"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208768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C68CEC56-89E7-4EDC-8ACA-685E8D2D367B}"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90428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3A5F6ECD-376B-431F-9A98-277F59E65769}"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825207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566244A1-64DE-438A-9DF3-7240F1C38F2F}" type="slidenum">
              <a:rPr lang="en-US" altLang="ja-JP"/>
              <a:pPr>
                <a:defRPr/>
              </a:pPr>
              <a:t>‹#›</a:t>
            </a:fld>
            <a:endParaRPr lang="en-US" altLang="ja-JP"/>
          </a:p>
        </p:txBody>
      </p:sp>
    </p:spTree>
    <p:extLst>
      <p:ext uri="{BB962C8B-B14F-4D97-AF65-F5344CB8AC3E}">
        <p14:creationId xmlns:p14="http://schemas.microsoft.com/office/powerpoint/2010/main" val="3995568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39BC98ED-5654-4E2C-BA91-2CC397A53D82}"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924401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pPr>
              <a:defRPr/>
            </a:pPr>
            <a:fld id="{9278BA52-8DA4-4247-9CF0-9E5F32B0C3E1}"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63195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pPr>
              <a:defRPr/>
            </a:pPr>
            <a:fld id="{96A84595-3689-4873-97D1-CB364B83EA85}"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599459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pPr>
              <a:defRPr/>
            </a:pPr>
            <a:fld id="{0BA6DDF6-35B3-4773-B42B-9E80D433814E}"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5344209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94F6B1B4-5050-46B3-8FF8-83F69C76651B}"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634891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D799EC85-ABE3-4E38-BA79-9504F59259E7}"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5210089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2B2A0834-8CBC-4D5F-95C0-984B72E0ADE3}"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526093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7D6E3E8E-FD25-498B-AA01-F2EA2B82A14B}"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7791088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3"/>
          <p:cNvSpPr>
            <a:spLocks noGrp="1"/>
          </p:cNvSpPr>
          <p:nvPr>
            <p:ph type="dt" sz="half" idx="10"/>
          </p:nvPr>
        </p:nvSpPr>
        <p:spPr>
          <a:xfrm>
            <a:off x="457200" y="6356351"/>
            <a:ext cx="2133600" cy="365125"/>
          </a:xfrm>
          <a:prstGeom prst="rect">
            <a:avLst/>
          </a:prstGeom>
        </p:spPr>
        <p:txBody>
          <a:bodyPr/>
          <a:lstStyle>
            <a:lvl1pPr>
              <a:defRPr/>
            </a:lvl1pPr>
          </a:lstStyle>
          <a:p>
            <a:pPr>
              <a:defRPr/>
            </a:pPr>
            <a:endParaRPr lang="en-US" altLang="ja-JP">
              <a:solidFill>
                <a:prstClr val="black">
                  <a:tint val="75000"/>
                </a:prstClr>
              </a:solidFill>
            </a:endParaRPr>
          </a:p>
        </p:txBody>
      </p:sp>
      <p:sp>
        <p:nvSpPr>
          <p:cNvPr id="4" name="フッター プレースホルダ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ltLang="ja-JP">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9302190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ltLang="ja-JP">
              <a:solidFill>
                <a:prstClr val="black">
                  <a:tint val="75000"/>
                </a:prstClr>
              </a:solidFill>
            </a:endParaRPr>
          </a:p>
        </p:txBody>
      </p:sp>
      <p:sp>
        <p:nvSpPr>
          <p:cNvPr id="8"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ltLang="ja-JP">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D9FF1F-6A81-49E3-B056-9AEE4FD13588}"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25774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D8F5AA55-61A6-42F7-9E70-022CCFC98C8F}" type="slidenum">
              <a:rPr lang="en-US" altLang="ja-JP"/>
              <a:pPr>
                <a:defRPr/>
              </a:pPr>
              <a:t>‹#›</a:t>
            </a:fld>
            <a:endParaRPr lang="en-US" altLang="ja-JP"/>
          </a:p>
        </p:txBody>
      </p:sp>
    </p:spTree>
    <p:extLst>
      <p:ext uri="{BB962C8B-B14F-4D97-AF65-F5344CB8AC3E}">
        <p14:creationId xmlns:p14="http://schemas.microsoft.com/office/powerpoint/2010/main" val="2623092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212C1C9D-189C-4A86-BCE7-D95C0B060934}"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0888547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C68CEC56-89E7-4EDC-8ACA-685E8D2D367B}"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4049403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3A5F6ECD-376B-431F-9A98-277F59E65769}"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7237918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39BC98ED-5654-4E2C-BA91-2CC397A53D82}"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9898134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pPr>
              <a:defRPr/>
            </a:pPr>
            <a:fld id="{9278BA52-8DA4-4247-9CF0-9E5F32B0C3E1}"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894350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pPr>
              <a:defRPr/>
            </a:pPr>
            <a:fld id="{96A84595-3689-4873-97D1-CB364B83EA85}"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564265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pPr>
              <a:defRPr/>
            </a:pPr>
            <a:fld id="{0BA6DDF6-35B3-4773-B42B-9E80D433814E}"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4371086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94F6B1B4-5050-46B3-8FF8-83F69C76651B}"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2677242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D799EC85-ABE3-4E38-BA79-9504F59259E7}"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1286448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2B2A0834-8CBC-4D5F-95C0-984B72E0ADE3}"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59174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60A1A1FE-FA55-4126-9246-3399F34B6E90}" type="slidenum">
              <a:rPr lang="en-US" altLang="ja-JP"/>
              <a:pPr>
                <a:defRPr/>
              </a:pPr>
              <a:t>‹#›</a:t>
            </a:fld>
            <a:endParaRPr lang="en-US" altLang="ja-JP"/>
          </a:p>
        </p:txBody>
      </p:sp>
    </p:spTree>
    <p:extLst>
      <p:ext uri="{BB962C8B-B14F-4D97-AF65-F5344CB8AC3E}">
        <p14:creationId xmlns:p14="http://schemas.microsoft.com/office/powerpoint/2010/main" val="20792405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7D6E3E8E-FD25-498B-AA01-F2EA2B82A14B}"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774506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ltLang="ja-JP">
              <a:solidFill>
                <a:prstClr val="black">
                  <a:tint val="75000"/>
                </a:prstClr>
              </a:solidFill>
            </a:endParaRPr>
          </a:p>
        </p:txBody>
      </p:sp>
      <p:sp>
        <p:nvSpPr>
          <p:cNvPr id="8"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ltLang="ja-JP">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D9FF1F-6A81-49E3-B056-9AEE4FD13588}"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492802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FD297163-1802-49CE-A6D8-0E48767378A2}" type="slidenum">
              <a:rPr lang="en-US" altLang="ja-JP"/>
              <a:pPr>
                <a:defRPr/>
              </a:pPr>
              <a:t>‹#›</a:t>
            </a:fld>
            <a:endParaRPr lang="en-US" altLang="ja-JP"/>
          </a:p>
        </p:txBody>
      </p:sp>
    </p:spTree>
    <p:extLst>
      <p:ext uri="{BB962C8B-B14F-4D97-AF65-F5344CB8AC3E}">
        <p14:creationId xmlns:p14="http://schemas.microsoft.com/office/powerpoint/2010/main" val="2037339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1027"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defRPr>
            </a:lvl1pPr>
          </a:lstStyle>
          <a:p>
            <a:pPr>
              <a:defRPr/>
            </a:pPr>
            <a:fld id="{A612AC24-6FEA-4F15-B3FA-62915DDDA06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2051"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2052"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053"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2400" smtClean="0">
                <a:solidFill>
                  <a:srgbClr val="000000"/>
                </a:solidFill>
                <a:latin typeface="+mn-lt"/>
                <a:ea typeface="ＭＳ Ｐ明朝" charset="-128"/>
              </a:defRPr>
            </a:lvl1pPr>
          </a:lstStyle>
          <a:p>
            <a:pPr>
              <a:defRPr/>
            </a:pPr>
            <a:fld id="{0DFC45D8-68C7-47C9-BDE3-1C1069838D3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4099"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4100"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101"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200" smtClean="0">
                <a:solidFill>
                  <a:srgbClr val="000000"/>
                </a:solidFill>
                <a:latin typeface="+mn-lt"/>
                <a:ea typeface="ＭＳ Ｐ明朝" charset="-128"/>
              </a:defRPr>
            </a:lvl1pPr>
          </a:lstStyle>
          <a:p>
            <a:pPr>
              <a:defRPr/>
            </a:pPr>
            <a:fld id="{37356AB5-4FA6-45AF-A767-90D8F26DA05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5123"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5124"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5125"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200" smtClean="0">
                <a:solidFill>
                  <a:srgbClr val="000000"/>
                </a:solidFill>
                <a:latin typeface="+mn-lt"/>
                <a:ea typeface="ＭＳ Ｐ明朝" charset="-128"/>
              </a:defRPr>
            </a:lvl1pPr>
          </a:lstStyle>
          <a:p>
            <a:pPr>
              <a:defRPr/>
            </a:pPr>
            <a:fld id="{65BE2DB5-4180-4E13-9052-237FBB40C0F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buClrTx/>
              <a:buSzTx/>
              <a:buFontTx/>
              <a:buNone/>
            </a:pPr>
            <a:fld id="{F2539BD0-1709-458B-8952-213E62EF9D3B}" type="datetimeFigureOut">
              <a:rPr kumimoji="1" lang="ja-JP" altLang="en-US" smtClean="0">
                <a:solidFill>
                  <a:prstClr val="black">
                    <a:tint val="75000"/>
                  </a:prstClr>
                </a:solidFill>
                <a:latin typeface="Calibri"/>
                <a:ea typeface="ＭＳ Ｐゴシック"/>
              </a:rPr>
              <a:pPr defTabSz="914400" fontAlgn="auto">
                <a:spcBef>
                  <a:spcPts val="0"/>
                </a:spcBef>
                <a:spcAft>
                  <a:spcPts val="0"/>
                </a:spcAft>
                <a:buClrTx/>
                <a:buSzTx/>
                <a:buFontTx/>
                <a:buNone/>
              </a:pPr>
              <a:t>2017/2/1</a:t>
            </a:fld>
            <a:endParaRPr kumimoji="1"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buClrTx/>
              <a:buSzTx/>
              <a:buFontTx/>
              <a:buNone/>
            </a:pPr>
            <a:endParaRPr kumimoji="1"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buClrTx/>
              <a:buSzTx/>
              <a:buFontTx/>
              <a:buNone/>
            </a:pPr>
            <a:fld id="{18700A40-C1C6-429E-A12C-4C4DDA0F014A}" type="slidenum">
              <a:rPr kumimoji="1" lang="ja-JP" altLang="en-US" smtClean="0">
                <a:solidFill>
                  <a:prstClr val="black">
                    <a:tint val="75000"/>
                  </a:prstClr>
                </a:solidFill>
                <a:latin typeface="Calibri"/>
                <a:ea typeface="ＭＳ Ｐゴシック"/>
              </a:rPr>
              <a:pPr defTabSz="914400" fontAlgn="auto">
                <a:spcBef>
                  <a:spcPts val="0"/>
                </a:spcBef>
                <a:spcAft>
                  <a:spcPts val="0"/>
                </a:spcAft>
                <a:buClrTx/>
                <a:buSzTx/>
                <a:buFontTx/>
                <a:buNone/>
              </a:pPr>
              <a:t>‹#›</a:t>
            </a:fld>
            <a:endParaRPr kumimoji="1"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7228270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4229"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612AC24-6FEA-4F15-B3FA-62915DDDA063}"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751246538"/>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46152-6983-477D-8583-3BF980C00C1A}" type="datetimeFigureOut">
              <a:rPr kumimoji="1" lang="ja-JP" altLang="en-US" smtClean="0">
                <a:solidFill>
                  <a:prstClr val="black">
                    <a:tint val="75000"/>
                  </a:prstClr>
                </a:solidFill>
              </a:rPr>
              <a:pPr/>
              <a:t>2017/2/1</a:t>
            </a:fld>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612AC24-6FEA-4F15-B3FA-62915DDDA063}" type="slidenum">
              <a:rPr lang="en-US" altLang="ja-JP" smtClean="0">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951369202"/>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3"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8.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56.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8.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46.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0" y="2204864"/>
            <a:ext cx="9144000" cy="2303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5pPr>
            <a:lvl6pPr marL="25146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6pPr>
            <a:lvl7pPr marL="29718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7pPr>
            <a:lvl8pPr marL="34290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8pPr>
            <a:lvl9pPr marL="38862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9pPr>
          </a:lstStyle>
          <a:p>
            <a:pPr>
              <a:spcBef>
                <a:spcPts val="600"/>
              </a:spcBef>
              <a:buClrTx/>
              <a:buFontTx/>
              <a:buNone/>
              <a:defRPr/>
            </a:pPr>
            <a:r>
              <a:rPr lang="ja-JP" altLang="en-US" sz="3600" b="1" dirty="0" smtClean="0">
                <a:effectLst>
                  <a:outerShdw blurRad="38100" dist="38100" dir="2700000" algn="tl">
                    <a:srgbClr val="C0C0C0"/>
                  </a:outerShdw>
                </a:effectLst>
                <a:latin typeface="Calibri" pitchFamily="32" charset="0"/>
                <a:ea typeface="HG丸ｺﾞｼｯｸM-PRO" pitchFamily="48" charset="-128"/>
              </a:rPr>
              <a:t>④　自然環境</a:t>
            </a:r>
            <a:endParaRPr lang="en-US" altLang="ja-JP" sz="3600" b="1" dirty="0" smtClean="0">
              <a:effectLst>
                <a:outerShdw blurRad="38100" dist="38100" dir="2700000" algn="tl">
                  <a:srgbClr val="C0C0C0"/>
                </a:outerShdw>
              </a:effectLst>
              <a:latin typeface="Calibri" pitchFamily="32" charset="0"/>
              <a:ea typeface="HG丸ｺﾞｼｯｸM-PRO" pitchFamily="48" charset="-128"/>
            </a:endParaRPr>
          </a:p>
        </p:txBody>
      </p:sp>
      <p:sp>
        <p:nvSpPr>
          <p:cNvPr id="4"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162949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特色ある「大阪産（もん）」農林水産物</a:t>
            </a:r>
            <a:endParaRPr lang="ja-JP" altLang="en-US" sz="2000" b="1" dirty="0">
              <a:solidFill>
                <a:prstClr val="black"/>
              </a:solidFill>
              <a:latin typeface="HG丸ｺﾞｼｯｸM-PRO" charset="0"/>
              <a:ea typeface="HG丸ｺﾞｼｯｸM-PRO" pitchFamily="48"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463622247"/>
              </p:ext>
            </p:extLst>
          </p:nvPr>
        </p:nvGraphicFramePr>
        <p:xfrm>
          <a:off x="1979711" y="2348880"/>
          <a:ext cx="5256585" cy="4417423"/>
        </p:xfrm>
        <a:graphic>
          <a:graphicData uri="http://schemas.openxmlformats.org/drawingml/2006/table">
            <a:tbl>
              <a:tblPr firstRow="1" bandRow="1">
                <a:tableStyleId>{5C22544A-7EE6-4342-B048-85BDC9FD1C3A}</a:tableStyleId>
              </a:tblPr>
              <a:tblGrid>
                <a:gridCol w="2357803">
                  <a:extLst>
                    <a:ext uri="{9D8B030D-6E8A-4147-A177-3AD203B41FA5}">
                      <a16:colId xmlns:a16="http://schemas.microsoft.com/office/drawing/2014/main" xmlns="" val="20000"/>
                    </a:ext>
                  </a:extLst>
                </a:gridCol>
                <a:gridCol w="2898782">
                  <a:extLst>
                    <a:ext uri="{9D8B030D-6E8A-4147-A177-3AD203B41FA5}">
                      <a16:colId xmlns:a16="http://schemas.microsoft.com/office/drawing/2014/main" xmlns="" val="20001"/>
                    </a:ext>
                  </a:extLst>
                </a:gridCol>
              </a:tblGrid>
              <a:tr h="272143">
                <a:tc>
                  <a:txBody>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品名</a:t>
                      </a:r>
                    </a:p>
                  </a:txBody>
                  <a:tcPr/>
                </a:tc>
                <a:tc>
                  <a:txBody>
                    <a:bodyPr/>
                    <a:lstStyle/>
                    <a:p>
                      <a:pPr algn="ct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原産地</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xmlns="" val="10000"/>
                  </a:ext>
                </a:extLst>
              </a:tr>
              <a:tr h="185681">
                <a:tc>
                  <a:txBody>
                    <a:bodyPr/>
                    <a:lstStyle/>
                    <a:p>
                      <a:r>
                        <a:rPr kumimoji="1" lang="ja-JP" altLang="en-US" sz="1000">
                          <a:solidFill>
                            <a:srgbClr val="000000"/>
                          </a:solidFill>
                          <a:latin typeface="Meiryo UI" panose="020B0604030504040204" pitchFamily="50" charset="-128"/>
                          <a:ea typeface="Meiryo UI" panose="020B0604030504040204" pitchFamily="50" charset="-128"/>
                          <a:cs typeface="Meiryo UI" panose="020B0604030504040204" pitchFamily="50" charset="-128"/>
                        </a:rPr>
                        <a:t>毛馬胡瓜（けまきゅうり）</a:t>
                      </a:r>
                      <a:endPar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00" dirty="0">
                          <a:latin typeface="Meiryo UI" charset="0"/>
                          <a:ea typeface="Meiryo UI" panose="020B0604030504040204" pitchFamily="50" charset="-128"/>
                          <a:cs typeface="Meiryo UI" panose="020B0604030504040204" pitchFamily="50" charset="-128"/>
                        </a:rPr>
                        <a:t>大阪</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市</a:t>
                      </a:r>
                    </a:p>
                  </a:txBody>
                  <a:tcPr/>
                </a:tc>
                <a:extLst>
                  <a:ext uri="{0D108BD9-81ED-4DB2-BD59-A6C34878D82A}">
                    <a16:rowId xmlns:a16="http://schemas.microsoft.com/office/drawing/2014/main" xmlns="" val="10001"/>
                  </a:ext>
                </a:extLst>
              </a:tr>
              <a:tr h="127385">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玉造黒門越瓜（たまつくりくろもんしろうり）</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latin typeface="Meiryo UI" panose="020B0604030504040204" pitchFamily="50" charset="-128"/>
                          <a:ea typeface="Meiryo UI" panose="020B0604030504040204" pitchFamily="50" charset="-128"/>
                          <a:cs typeface="Meiryo UI" panose="020B0604030504040204" pitchFamily="50" charset="-128"/>
                        </a:rPr>
                        <a:t>大阪市</a:t>
                      </a:r>
                    </a:p>
                  </a:txBody>
                  <a:tcPr/>
                </a:tc>
                <a:extLst>
                  <a:ext uri="{0D108BD9-81ED-4DB2-BD59-A6C34878D82A}">
                    <a16:rowId xmlns:a16="http://schemas.microsoft.com/office/drawing/2014/main" xmlns="" val="10002"/>
                  </a:ext>
                </a:extLst>
              </a:tr>
              <a:tr h="141097">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勝間南瓜（こつまなんきん）</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latin typeface="Meiryo UI" panose="020B0604030504040204" pitchFamily="50" charset="-128"/>
                          <a:ea typeface="Meiryo UI" panose="020B0604030504040204" pitchFamily="50" charset="-128"/>
                          <a:cs typeface="Meiryo UI" panose="020B0604030504040204" pitchFamily="50" charset="-128"/>
                        </a:rPr>
                        <a:t>大阪市</a:t>
                      </a:r>
                    </a:p>
                  </a:txBody>
                  <a:tcPr/>
                </a:tc>
                <a:extLst>
                  <a:ext uri="{0D108BD9-81ED-4DB2-BD59-A6C34878D82A}">
                    <a16:rowId xmlns:a16="http://schemas.microsoft.com/office/drawing/2014/main" xmlns="" val="10003"/>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金時人参（きんときにんじん）</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latin typeface="Meiryo UI" panose="020B0604030504040204" pitchFamily="50" charset="-128"/>
                          <a:ea typeface="Meiryo UI" panose="020B0604030504040204" pitchFamily="50" charset="-128"/>
                          <a:cs typeface="Meiryo UI" panose="020B0604030504040204" pitchFamily="50" charset="-128"/>
                        </a:rPr>
                        <a:t>大阪市</a:t>
                      </a:r>
                    </a:p>
                  </a:txBody>
                  <a:tcPr/>
                </a:tc>
                <a:extLst>
                  <a:ext uri="{0D108BD9-81ED-4DB2-BD59-A6C34878D82A}">
                    <a16:rowId xmlns:a16="http://schemas.microsoft.com/office/drawing/2014/main" xmlns="" val="10004"/>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大阪しろな（おおさかしろな）</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latin typeface="Meiryo UI" charset="0"/>
                          <a:ea typeface="Meiryo UI" panose="020B0604030504040204" pitchFamily="50" charset="-128"/>
                          <a:cs typeface="Meiryo UI" panose="020B0604030504040204" pitchFamily="50" charset="-128"/>
                        </a:rPr>
                        <a:t>大阪市 </a:t>
                      </a:r>
                    </a:p>
                  </a:txBody>
                  <a:tcPr/>
                </a:tc>
                <a:extLst>
                  <a:ext uri="{0D108BD9-81ED-4DB2-BD59-A6C34878D82A}">
                    <a16:rowId xmlns:a16="http://schemas.microsoft.com/office/drawing/2014/main" xmlns="" val="10005"/>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天王寺蕪（てんのうじかぶら）</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latin typeface="Meiryo UI" charset="0"/>
                          <a:ea typeface="Meiryo UI" panose="020B0604030504040204" pitchFamily="50" charset="-128"/>
                          <a:cs typeface="Meiryo UI" panose="020B0604030504040204" pitchFamily="50" charset="-128"/>
                        </a:rPr>
                        <a:t>大阪市</a:t>
                      </a:r>
                    </a:p>
                  </a:txBody>
                  <a:tcPr/>
                </a:tc>
                <a:extLst>
                  <a:ext uri="{0D108BD9-81ED-4DB2-BD59-A6C34878D82A}">
                    <a16:rowId xmlns:a16="http://schemas.microsoft.com/office/drawing/2014/main" xmlns="" val="10006"/>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田辺大根（たなべだいこん）</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大阪市</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xmlns="" val="1270652932"/>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芽紫蘇（めじそ）</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dirty="0">
                          <a:latin typeface="Meiryo UI" charset="0"/>
                          <a:ea typeface="Meiryo UI" panose="020B0604030504040204" pitchFamily="50" charset="-128"/>
                          <a:cs typeface="Meiryo UI" panose="020B0604030504040204" pitchFamily="50" charset="-128"/>
                        </a:rPr>
                        <a:t>大阪市</a:t>
                      </a:r>
                    </a:p>
                  </a:txBody>
                  <a:tcPr/>
                </a:tc>
                <a:extLst>
                  <a:ext uri="{0D108BD9-81ED-4DB2-BD59-A6C34878D82A}">
                    <a16:rowId xmlns:a16="http://schemas.microsoft.com/office/drawing/2014/main" xmlns="" val="688961044"/>
                  </a:ext>
                </a:extLst>
              </a:tr>
              <a:tr h="0">
                <a:tc>
                  <a:txBody>
                    <a:bodyPr/>
                    <a:lstStyle/>
                    <a:p>
                      <a:r>
                        <a:rPr kumimoji="1" lang="ja-JP" altLang="en-US" sz="1000" dirty="0">
                          <a:solidFill>
                            <a:srgbClr val="000000"/>
                          </a:solidFill>
                          <a:latin typeface="Meiryo UI" charset="0"/>
                          <a:ea typeface="Meiryo UI" panose="020B0604030504040204" pitchFamily="50" charset="-128"/>
                          <a:cs typeface="Meiryo UI" panose="020B0604030504040204" pitchFamily="50" charset="-128"/>
                        </a:rPr>
                        <a:t>服部越瓜（はっとりしろうり）</a:t>
                      </a:r>
                    </a:p>
                  </a:txBody>
                  <a:tcPr/>
                </a:tc>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高槻市</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xmlns="" val="567761268"/>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鳥飼茄子（とりかいなす）</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摂津市</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xmlns="" val="2090289753"/>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三島独活（みしまうど）</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茨木市</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xmlns="" val="2206256506"/>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吹田慈姑（すいたくわい）</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吹田市</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xmlns="" val="2673990542"/>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泉州黄玉葱（せんしゅうきたまねぎ）</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latin typeface="Meiryo UI" charset="0"/>
                          <a:ea typeface="Meiryo UI" panose="020B0604030504040204" pitchFamily="50" charset="-128"/>
                          <a:cs typeface="Meiryo UI" panose="020B0604030504040204" pitchFamily="50" charset="-128"/>
                        </a:rPr>
                        <a:t>岸和田市、貝塚市、泉佐野市、泉南市、田尻町</a:t>
                      </a:r>
                    </a:p>
                  </a:txBody>
                  <a:tcPr/>
                </a:tc>
                <a:extLst>
                  <a:ext uri="{0D108BD9-81ED-4DB2-BD59-A6C34878D82A}">
                    <a16:rowId xmlns:a16="http://schemas.microsoft.com/office/drawing/2014/main" xmlns="" val="1430957705"/>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高山真菜（たかやままな）</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豊能町</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xmlns="" val="1446671561"/>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高山牛蒡（たかやまごぼう）</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豊能町</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xmlns="" val="3953915732"/>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守口大根（もりぐちだいこん）</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大阪市、守口市</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xmlns="" val="4176435734"/>
                  </a:ext>
                </a:extLst>
              </a:tr>
              <a:tr h="0">
                <a:tc>
                  <a:txBody>
                    <a:bodyPr/>
                    <a:lstStyle/>
                    <a:p>
                      <a:r>
                        <a:rPr kumimoji="1" lang="ja-JP" altLang="en-US" sz="1000">
                          <a:solidFill>
                            <a:srgbClr val="000000"/>
                          </a:solidFill>
                          <a:latin typeface="Meiryo UI" charset="0"/>
                          <a:ea typeface="Meiryo UI" panose="020B0604030504040204" pitchFamily="50" charset="-128"/>
                          <a:cs typeface="Meiryo UI" panose="020B0604030504040204" pitchFamily="50" charset="-128"/>
                        </a:rPr>
                        <a:t>碓井豌豆（うすいえんどう）</a:t>
                      </a:r>
                      <a:endParaRPr kumimoji="1" lang="ja-JP" altLang="en-US" sz="1000" dirty="0">
                        <a:solidFill>
                          <a:srgbClr val="000000"/>
                        </a:solidFill>
                        <a:latin typeface="Meiryo UI" charset="0"/>
                        <a:ea typeface="Meiryo UI" panose="020B0604030504040204" pitchFamily="50" charset="-128"/>
                        <a:cs typeface="Meiryo UI" panose="020B0604030504040204" pitchFamily="50" charset="-128"/>
                      </a:endParaRPr>
                    </a:p>
                  </a:txBody>
                  <a:tcPr/>
                </a:tc>
                <a:tc>
                  <a:txBody>
                    <a:bodyPr/>
                    <a:lstStyle/>
                    <a:p>
                      <a:r>
                        <a:rPr kumimoji="1" lang="ja-JP" altLang="en-US" sz="1000" dirty="0">
                          <a:solidFill>
                            <a:srgbClr val="000000"/>
                          </a:solidFill>
                          <a:latin typeface="Meiryo UI" charset="0"/>
                          <a:ea typeface="Meiryo UI" panose="020B0604030504040204" pitchFamily="50" charset="-128"/>
                          <a:cs typeface="Meiryo UI" panose="020B0604030504040204" pitchFamily="50" charset="-128"/>
                        </a:rPr>
                        <a:t>羽曳野市</a:t>
                      </a:r>
                    </a:p>
                  </a:txBody>
                  <a:tcPr/>
                </a:tc>
                <a:extLst>
                  <a:ext uri="{0D108BD9-81ED-4DB2-BD59-A6C34878D82A}">
                    <a16:rowId xmlns:a16="http://schemas.microsoft.com/office/drawing/2014/main" xmlns="" val="3336083855"/>
                  </a:ext>
                </a:extLst>
              </a:tr>
            </a:tbl>
          </a:graphicData>
        </a:graphic>
      </p:graphicFrame>
      <p:sp>
        <p:nvSpPr>
          <p:cNvPr id="21" name="テキスト ボックス 20"/>
          <p:cNvSpPr txBox="1"/>
          <p:nvPr/>
        </p:nvSpPr>
        <p:spPr>
          <a:xfrm>
            <a:off x="5971469" y="6596328"/>
            <a:ext cx="2520000" cy="253916"/>
          </a:xfrm>
          <a:prstGeom prst="rect">
            <a:avLst/>
          </a:prstGeom>
          <a:noFill/>
        </p:spPr>
        <p:txBody>
          <a:bodyPr wrap="square" rtlCol="0" anchor="t">
            <a:spAutoFit/>
          </a:bodyPr>
          <a:lstStyle/>
          <a:p>
            <a:pPr algn="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0"/>
          <p:cNvSpPr>
            <a:spLocks noChangeArrowheads="1"/>
          </p:cNvSpPr>
          <p:nvPr/>
        </p:nvSpPr>
        <p:spPr bwMode="auto">
          <a:xfrm>
            <a:off x="36000" y="432000"/>
            <a:ext cx="9072000" cy="1772864"/>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en-US" altLang="ja-JP" sz="1800" b="1" dirty="0" smtClean="0">
                <a:solidFill>
                  <a:prstClr val="black"/>
                </a:solidFill>
                <a:latin typeface="HG丸ｺﾞｼｯｸM-PRO" panose="020F0600000000000000" pitchFamily="50" charset="-128"/>
                <a:ea typeface="HG丸ｺﾞｼｯｸM-PRO" panose="020F0600000000000000" pitchFamily="50" charset="-128"/>
              </a:rPr>
              <a:t>17</a:t>
            </a:r>
            <a:r>
              <a:rPr kumimoji="1" lang="ja-JP" altLang="en-US" sz="1800" b="1" dirty="0">
                <a:solidFill>
                  <a:prstClr val="black"/>
                </a:solidFill>
                <a:latin typeface="HG丸ｺﾞｼｯｸM-PRO" panose="020F0600000000000000" pitchFamily="50" charset="-128"/>
                <a:ea typeface="HG丸ｺﾞｼｯｸM-PRO" panose="020F0600000000000000" pitchFamily="50" charset="-128"/>
              </a:rPr>
              <a:t>品目のなにわの伝統野菜</a:t>
            </a:r>
          </a:p>
          <a:p>
            <a:pPr eaLnBrk="1" hangingPunct="1">
              <a:spcBef>
                <a:spcPct val="0"/>
              </a:spcBef>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　＜</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「なにわの伝統野菜」の基準＞ </a:t>
            </a:r>
          </a:p>
          <a:p>
            <a:pPr eaLnBrk="1" hangingPunct="1">
              <a:spcBef>
                <a:spcPct val="0"/>
              </a:spcBef>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　　</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1) </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概ね</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100</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年前から大阪府内で栽培されてきた野菜</a:t>
            </a:r>
          </a:p>
          <a:p>
            <a:pPr marL="898525" indent="-898525" eaLnBrk="1" hangingPunct="1">
              <a:spcBef>
                <a:spcPct val="0"/>
              </a:spcBef>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　　</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2) </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苗、種子等の来歴が明らかで、大阪独自の品目、品種であり、栽培に供する苗、種子等の確保が可能な野菜 </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a:p>
            <a:pPr eaLnBrk="1" hangingPunct="1">
              <a:spcBef>
                <a:spcPct val="0"/>
              </a:spcBef>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　　</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3) </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府内で生産されている野菜</a:t>
            </a:r>
          </a:p>
        </p:txBody>
      </p:sp>
      <p:sp>
        <p:nvSpPr>
          <p:cNvPr id="10"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10</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17524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6000" y="431999"/>
            <a:ext cx="9072000" cy="3492000"/>
          </a:xfrm>
          <a:prstGeom prst="rect">
            <a:avLst/>
          </a:prstGeom>
          <a:noFill/>
          <a:ln w="952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9" name="Rectangle 5"/>
          <p:cNvSpPr>
            <a:spLocks noChangeArrowheads="1"/>
          </p:cNvSpPr>
          <p:nvPr/>
        </p:nvSpPr>
        <p:spPr bwMode="auto">
          <a:xfrm>
            <a:off x="737822" y="4446404"/>
            <a:ext cx="5596962" cy="107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algn="l" defTabSz="914400" eaLnBrk="0" hangingPunct="0">
              <a:lnSpc>
                <a:spcPts val="2000"/>
              </a:lnSpc>
              <a:buClrTx/>
              <a:buSzTx/>
              <a:buFontTx/>
              <a:buNone/>
            </a:pPr>
            <a:r>
              <a:rPr kumimoji="1"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2001年12月</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内閣官房都市再生本部都市再生プロジェクト認定</a:t>
            </a:r>
          </a:p>
          <a:p>
            <a:pPr algn="l" defTabSz="914400" eaLnBrk="0" hangingPunct="0">
              <a:lnSpc>
                <a:spcPts val="2000"/>
              </a:lnSpc>
              <a:buClrTx/>
              <a:buSzTx/>
              <a:buFontTx/>
              <a:buNone/>
            </a:pPr>
            <a:r>
              <a:rPr kumimoji="1"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2009年8～10月</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水都大阪2009開催</a:t>
            </a:r>
          </a:p>
          <a:p>
            <a:pPr algn="l" defTabSz="914400" eaLnBrk="0" hangingPunct="0">
              <a:lnSpc>
                <a:spcPts val="2000"/>
              </a:lnSpc>
              <a:buClrTx/>
              <a:buSzTx/>
              <a:buFontTx/>
              <a:buNone/>
            </a:pPr>
            <a:r>
              <a:rPr kumimoji="1"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2010年4月</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水都大阪推進委員会設立</a:t>
            </a:r>
          </a:p>
          <a:p>
            <a:pPr algn="l" defTabSz="914400" eaLnBrk="0" hangingPunct="0">
              <a:lnSpc>
                <a:spcPts val="2000"/>
              </a:lnSpc>
              <a:buClrTx/>
              <a:buSzTx/>
              <a:buFontTx/>
              <a:buNone/>
            </a:pPr>
            <a:r>
              <a:rPr kumimoji="1"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2013年</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　　　　　　水と光のまちづくり推進会議設立</a:t>
            </a:r>
            <a:endParaRPr kumimoji="1"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288032" y="467380"/>
            <a:ext cx="7452320" cy="369332"/>
          </a:xfrm>
          <a:prstGeom prst="rect">
            <a:avLst/>
          </a:prstGeom>
          <a:noFill/>
        </p:spPr>
        <p:txBody>
          <a:bodyPr wrap="square">
            <a:spAutoFit/>
          </a:bodyPr>
          <a:lstStyle/>
          <a:p>
            <a:pPr algn="l" defTabSz="914400" fontAlgn="auto">
              <a:spcBef>
                <a:spcPts val="0"/>
              </a:spcBef>
              <a:spcAft>
                <a:spcPts val="0"/>
              </a:spcAft>
              <a:buClrTx/>
              <a:buSzTx/>
              <a:buFontTx/>
              <a:buNone/>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全国に先駆けて取り組んだ水辺の規制緩和</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（例：北浜テラス）</a:t>
            </a:r>
            <a:endParaRPr kumimoji="1" lang="ja-JP" altLang="en-US"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2" name="正方形/長方形 1"/>
          <p:cNvSpPr/>
          <p:nvPr/>
        </p:nvSpPr>
        <p:spPr>
          <a:xfrm>
            <a:off x="251520" y="818709"/>
            <a:ext cx="8784976" cy="1323439"/>
          </a:xfrm>
          <a:prstGeom prst="rect">
            <a:avLst/>
          </a:prstGeom>
        </p:spPr>
        <p:txBody>
          <a:bodyPr wrap="square">
            <a:spAutoFit/>
          </a:bodyPr>
          <a:lstStyle/>
          <a:p>
            <a:pPr algn="l" defTabSz="914400" fontAlgn="auto">
              <a:spcBef>
                <a:spcPts val="0"/>
              </a:spcBef>
              <a:spcAft>
                <a:spcPts val="0"/>
              </a:spcAft>
              <a:buClrTx/>
              <a:buSzTx/>
              <a:buFontTx/>
              <a:buNone/>
            </a:pP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中之島</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公園を望む絶好のロケーションを活かした水辺の賑わいづくりを創出したいという地域の声を受け、</a:t>
            </a:r>
            <a:r>
              <a:rPr kumimoji="1" lang="en-US" altLang="ja-JP"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2009</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年（平成</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21</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年）に特例措置指定区域内の社会</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実験と</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してスタート。水</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都関連</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イベントやクルーズ企画と</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連携</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した取組み</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や、テラスからの</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中央公会堂等の</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近代建築や中之島公園の眺望</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が好評を博する。</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2012</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年（平成</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24</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年）に河川法準則の区域指定を受け、</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ビルオーナーや地域住民等で</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構成する協議会</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が占用許可を</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受け、現在１２床まで</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拡大。</a:t>
            </a:r>
          </a:p>
        </p:txBody>
      </p:sp>
      <p:sp>
        <p:nvSpPr>
          <p:cNvPr id="7" name="右矢印 6"/>
          <p:cNvSpPr/>
          <p:nvPr/>
        </p:nvSpPr>
        <p:spPr>
          <a:xfrm>
            <a:off x="2535616" y="2581998"/>
            <a:ext cx="626775" cy="412505"/>
          </a:xfrm>
          <a:prstGeom prst="rightArrow">
            <a:avLst>
              <a:gd name="adj1" fmla="val 50000"/>
              <a:gd name="adj2" fmla="val 6759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a:spcBef>
                <a:spcPts val="0"/>
              </a:spcBef>
              <a:spcAft>
                <a:spcPts val="0"/>
              </a:spcAft>
              <a:buClrTx/>
              <a:buSzTx/>
              <a:buFontTx/>
              <a:buNone/>
            </a:pPr>
            <a:endParaRPr kumimoji="1" lang="ja-JP" altLang="en-US" sz="1800">
              <a:solidFill>
                <a:prstClr val="white"/>
              </a:solidFill>
              <a:latin typeface="HG丸ｺﾞｼｯｸM-PRO" panose="020F0600000000000000" pitchFamily="50" charset="-128"/>
              <a:ea typeface="HG丸ｺﾞｼｯｸM-PRO" panose="020F0600000000000000" pitchFamily="50" charset="-128"/>
            </a:endParaRPr>
          </a:p>
        </p:txBody>
      </p:sp>
      <p:sp>
        <p:nvSpPr>
          <p:cNvPr id="16" name="正方形/長方形 15"/>
          <p:cNvSpPr/>
          <p:nvPr/>
        </p:nvSpPr>
        <p:spPr>
          <a:xfrm>
            <a:off x="2319593" y="3002648"/>
            <a:ext cx="956263" cy="276999"/>
          </a:xfrm>
          <a:prstGeom prst="rect">
            <a:avLst/>
          </a:prstGeom>
        </p:spPr>
        <p:txBody>
          <a:bodyPr wrap="square">
            <a:spAutoFit/>
          </a:bodyPr>
          <a:lstStyle/>
          <a:p>
            <a:pPr defTabSz="914400" fontAlgn="auto">
              <a:spcBef>
                <a:spcPts val="0"/>
              </a:spcBef>
              <a:spcAft>
                <a:spcPts val="0"/>
              </a:spcAft>
              <a:buClrTx/>
              <a:buSzTx/>
              <a:buFontTx/>
              <a:buNone/>
            </a:pPr>
            <a:r>
              <a:rPr kumimoji="1"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規制緩和</a:t>
            </a:r>
            <a:endParaRPr kumimoji="1"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1" name="正方形/長方形 10"/>
          <p:cNvSpPr/>
          <p:nvPr/>
        </p:nvSpPr>
        <p:spPr>
          <a:xfrm>
            <a:off x="358120" y="4077072"/>
            <a:ext cx="1978427" cy="369332"/>
          </a:xfrm>
          <a:prstGeom prst="rect">
            <a:avLst/>
          </a:prstGeom>
        </p:spPr>
        <p:txBody>
          <a:bodyPr wrap="none">
            <a:spAutoFit/>
          </a:bodyPr>
          <a:lstStyle/>
          <a:p>
            <a:pPr algn="l" defTabSz="914400">
              <a:buClrTx/>
              <a:buSzTx/>
              <a:buFontTx/>
              <a:buNone/>
            </a:pPr>
            <a:r>
              <a:rPr kumimoji="1" lang="ja-JP" altLang="en-US"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水</a:t>
            </a:r>
            <a:r>
              <a:rPr kumimoji="1" lang="ja-JP" altLang="ja-JP"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都大阪の歩み</a:t>
            </a:r>
          </a:p>
        </p:txBody>
      </p:sp>
      <p:sp>
        <p:nvSpPr>
          <p:cNvPr id="18"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水辺のにぎわい</a:t>
            </a:r>
            <a:endParaRPr kumimoji="1" lang="ja-JP" altLang="en-US" sz="2000" b="1" dirty="0">
              <a:solidFill>
                <a:prstClr val="black"/>
              </a:solidFill>
              <a:latin typeface="Arial" charset="0"/>
              <a:ea typeface="HG丸ｺﾞｼｯｸM-PRO" pitchFamily="48" charset="-128"/>
            </a:endParaRPr>
          </a:p>
        </p:txBody>
      </p:sp>
      <p:sp>
        <p:nvSpPr>
          <p:cNvPr id="22" name="Rectangle 5"/>
          <p:cNvSpPr>
            <a:spLocks noChangeArrowheads="1"/>
          </p:cNvSpPr>
          <p:nvPr/>
        </p:nvSpPr>
        <p:spPr bwMode="auto">
          <a:xfrm>
            <a:off x="5508104" y="2487936"/>
            <a:ext cx="3312368" cy="108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algn="l" defTabSz="914400" eaLnBrk="0" hangingPunct="0">
              <a:buClrTx/>
              <a:buSzTx/>
              <a:buFontTx/>
              <a:buNone/>
            </a:pPr>
            <a:r>
              <a:rPr kumimoji="1"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（参考）　河川敷地占用許可準則の改正</a:t>
            </a:r>
            <a:endParaRPr kumimoji="1"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171450" indent="-171450" algn="l" defTabSz="914400" eaLnBrk="0" hangingPunct="0">
              <a:buClrTx/>
              <a:buSzTx/>
              <a:buFont typeface="Arial" panose="020B0604020202020204" pitchFamily="34" charset="0"/>
              <a:buChar char="•"/>
            </a:pPr>
            <a:r>
              <a:rPr kumimoji="1"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2011</a:t>
            </a:r>
            <a:r>
              <a:rPr kumimoji="1"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年度　都市及び地域の再生等のために利用する施設に係る占用の特例</a:t>
            </a:r>
            <a:endParaRPr kumimoji="1" lang="en-US" altLang="ja-JP"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171450" indent="-171450" algn="l" defTabSz="914400" eaLnBrk="0" hangingPunct="0">
              <a:buClrTx/>
              <a:buSzTx/>
              <a:buFont typeface="Arial" panose="020B0604020202020204" pitchFamily="34" charset="0"/>
              <a:buChar char="•"/>
            </a:pPr>
            <a:r>
              <a:rPr kumimoji="1"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2016</a:t>
            </a:r>
            <a:r>
              <a:rPr kumimoji="1"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　民間企業等による占用許可期間を「</a:t>
            </a:r>
            <a:r>
              <a:rPr kumimoji="1"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3</a:t>
            </a:r>
            <a:r>
              <a:rPr kumimoji="1"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年以内」から 「</a:t>
            </a:r>
            <a:r>
              <a:rPr kumimoji="1"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10</a:t>
            </a:r>
            <a:r>
              <a:rPr kumimoji="1"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年以内」へと延長</a:t>
            </a:r>
            <a:endParaRPr kumimoji="1"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23"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11</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6" name="Picture 2" descr="\\G0000sv0ns502\d10939$\doc\み_魅力づくり\部長用写真\水都関連\水辺の拠点\20121013_03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499"/>
          <a:stretch/>
        </p:blipFill>
        <p:spPr bwMode="auto">
          <a:xfrm>
            <a:off x="3275856" y="2146504"/>
            <a:ext cx="1992751" cy="15156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0000sv0ns502\d10939$\doc\み_魅力づくり\水都グループ\060ﾊﾟｰﾄﾅｰｽﾞ，推進会議関連\00推進会議\平成28年度\20160901\この１０年の取り組み\写真\0831追加分\北浜テラス（昔).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167952"/>
            <a:ext cx="2016224" cy="1512166"/>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3972463" y="3631281"/>
            <a:ext cx="734629" cy="318869"/>
          </a:xfrm>
          <a:prstGeom prst="rect">
            <a:avLst/>
          </a:prstGeom>
          <a:noFill/>
          <a:ln w="3175">
            <a:noFill/>
          </a:ln>
        </p:spPr>
        <p:txBody>
          <a:bodyPr wrap="none" lIns="36000" tIns="36000" rIns="36000" bIns="36000" anchor="ctr">
            <a:noAutofit/>
          </a:bodyPr>
          <a:lstStyle/>
          <a:p>
            <a:pPr defTabSz="914400" fontAlgn="auto">
              <a:spcBef>
                <a:spcPts val="0"/>
              </a:spcBef>
              <a:spcAft>
                <a:spcPts val="0"/>
              </a:spcAft>
              <a:buClrTx/>
              <a:buSzTx/>
              <a:buFontTx/>
              <a:buNone/>
            </a:pP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整備後</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4" name="正方形/長方形 23"/>
          <p:cNvSpPr/>
          <p:nvPr/>
        </p:nvSpPr>
        <p:spPr>
          <a:xfrm>
            <a:off x="904552" y="3631281"/>
            <a:ext cx="734629" cy="318869"/>
          </a:xfrm>
          <a:prstGeom prst="rect">
            <a:avLst/>
          </a:prstGeom>
          <a:noFill/>
          <a:ln w="3175">
            <a:noFill/>
          </a:ln>
        </p:spPr>
        <p:txBody>
          <a:bodyPr wrap="none" lIns="36000" tIns="36000" rIns="36000" bIns="36000" anchor="ctr">
            <a:noAutofit/>
          </a:bodyPr>
          <a:lstStyle/>
          <a:p>
            <a:pPr defTabSz="914400" fontAlgn="auto">
              <a:spcBef>
                <a:spcPts val="0"/>
              </a:spcBef>
              <a:spcAft>
                <a:spcPts val="0"/>
              </a:spcAft>
              <a:buClrTx/>
              <a:buSzTx/>
              <a:buFontTx/>
              <a:buNone/>
            </a:pP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整備前</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5" name="正方形/長方形 24"/>
          <p:cNvSpPr/>
          <p:nvPr/>
        </p:nvSpPr>
        <p:spPr>
          <a:xfrm>
            <a:off x="323528" y="5589240"/>
            <a:ext cx="2194832" cy="369332"/>
          </a:xfrm>
          <a:prstGeom prst="rect">
            <a:avLst/>
          </a:prstGeom>
        </p:spPr>
        <p:txBody>
          <a:bodyPr wrap="none">
            <a:spAutoFit/>
          </a:bodyPr>
          <a:lstStyle/>
          <a:p>
            <a:pPr algn="l" defTabSz="914400">
              <a:buClrTx/>
              <a:buSzTx/>
              <a:buFontTx/>
              <a:buNone/>
            </a:pPr>
            <a:r>
              <a:rPr kumimoji="1" lang="ja-JP" altLang="en-US" sz="1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□これまでの取り組み</a:t>
            </a:r>
            <a:endParaRPr kumimoji="1" lang="ja-JP" altLang="ja-JP"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584714" y="5940569"/>
            <a:ext cx="8451782" cy="584775"/>
          </a:xfrm>
          <a:prstGeom prst="rect">
            <a:avLst/>
          </a:prstGeom>
        </p:spPr>
        <p:txBody>
          <a:bodyPr wrap="square">
            <a:spAutoFit/>
          </a:bodyPr>
          <a:lstStyle/>
          <a:p>
            <a:pPr algn="l" defTabSz="914400" fontAlgn="auto">
              <a:spcBef>
                <a:spcPts val="0"/>
              </a:spcBef>
              <a:spcAft>
                <a:spcPts val="0"/>
              </a:spcAft>
              <a:buClrTx/>
              <a:buSzTx/>
              <a:buFontTx/>
              <a:buNone/>
            </a:pP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・にぎわいづくり：水都大阪フェス開催</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6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中之島にぎわいの森イベント開催</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endParaRPr kumimoji="1"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defTabSz="914400" fontAlgn="auto">
              <a:spcBef>
                <a:spcPts val="0"/>
              </a:spcBef>
              <a:spcAft>
                <a:spcPts val="0"/>
              </a:spcAft>
              <a:buClrTx/>
              <a:buSzTx/>
              <a:buFontTx/>
              <a:buNone/>
            </a:pP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・にぎわい施設の誘致：北浜テラス、中之島バンクス、西天満若松浜、中之島</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GATE</a:t>
            </a:r>
          </a:p>
        </p:txBody>
      </p:sp>
    </p:spTree>
    <p:extLst>
      <p:ext uri="{BB962C8B-B14F-4D97-AF65-F5344CB8AC3E}">
        <p14:creationId xmlns:p14="http://schemas.microsoft.com/office/powerpoint/2010/main" val="3400667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水辺の魅力空間づくり</a:t>
            </a:r>
            <a:endParaRPr kumimoji="1" lang="ja-JP" altLang="en-US" sz="2000" b="1" dirty="0">
              <a:solidFill>
                <a:prstClr val="black"/>
              </a:solidFill>
              <a:latin typeface="Arial" charset="0"/>
              <a:ea typeface="HG丸ｺﾞｼｯｸM-PRO" pitchFamily="48" charset="-128"/>
            </a:endParaRPr>
          </a:p>
        </p:txBody>
      </p:sp>
      <p:sp>
        <p:nvSpPr>
          <p:cNvPr id="12" name="Rectangle 20"/>
          <p:cNvSpPr>
            <a:spLocks noChangeArrowheads="1"/>
          </p:cNvSpPr>
          <p:nvPr/>
        </p:nvSpPr>
        <p:spPr bwMode="auto">
          <a:xfrm>
            <a:off x="36000" y="432000"/>
            <a:ext cx="9072000" cy="923330"/>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r>
              <a:rPr kumimoji="1" lang="ja-JP" altLang="en-US" sz="1800" dirty="0" smtClean="0">
                <a:solidFill>
                  <a:prstClr val="black"/>
                </a:solidFill>
                <a:ea typeface="HG丸ｺﾞｼｯｸM-PRO" pitchFamily="48" charset="-128"/>
              </a:rPr>
              <a:t>これ</a:t>
            </a:r>
            <a:r>
              <a:rPr kumimoji="1" lang="ja-JP" altLang="en-US" sz="1800" dirty="0">
                <a:solidFill>
                  <a:prstClr val="black"/>
                </a:solidFill>
                <a:ea typeface="HG丸ｺﾞｼｯｸM-PRO" pitchFamily="48" charset="-128"/>
              </a:rPr>
              <a:t>までの府、市、経済界が連携した水と光のまちづくりの取り組みを発展・進化させるため、更なる水辺魅力の向上と共に、その拠点を水上で結ぶ舟運の活性化や、舟運の拠点空間の創造を図っていく</a:t>
            </a:r>
            <a:r>
              <a:rPr kumimoji="1" lang="ja-JP" altLang="en-US" sz="1800" dirty="0" smtClean="0">
                <a:solidFill>
                  <a:prstClr val="black"/>
                </a:solidFill>
                <a:ea typeface="HG丸ｺﾞｼｯｸM-PRO" pitchFamily="48" charset="-128"/>
              </a:rPr>
              <a:t>。</a:t>
            </a:r>
            <a:endParaRPr kumimoji="1" lang="en-US" altLang="ja-JP" sz="1800" dirty="0" smtClean="0">
              <a:solidFill>
                <a:prstClr val="black"/>
              </a:solidFill>
              <a:ea typeface="HG丸ｺﾞｼｯｸM-PRO" pitchFamily="48" charset="-128"/>
            </a:endParaRPr>
          </a:p>
        </p:txBody>
      </p:sp>
      <p:sp>
        <p:nvSpPr>
          <p:cNvPr id="8"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12</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テキスト ボックス 3"/>
          <p:cNvSpPr txBox="1"/>
          <p:nvPr/>
        </p:nvSpPr>
        <p:spPr>
          <a:xfrm>
            <a:off x="7493373" y="5805264"/>
            <a:ext cx="1039067" cy="261610"/>
          </a:xfrm>
          <a:prstGeom prst="rect">
            <a:avLst/>
          </a:prstGeom>
          <a:noFill/>
        </p:spPr>
        <p:txBody>
          <a:bodyPr wrap="none" rtlCol="0">
            <a:spAutoFit/>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中之島バンクス</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13"/>
          <p:cNvSpPr>
            <a:spLocks noChangeArrowheads="1"/>
          </p:cNvSpPr>
          <p:nvPr/>
        </p:nvSpPr>
        <p:spPr bwMode="auto">
          <a:xfrm>
            <a:off x="113738" y="1556792"/>
            <a:ext cx="3234126" cy="52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l" eaLnBrk="1" hangingPunct="1">
              <a:spcBef>
                <a:spcPct val="0"/>
              </a:spcBef>
              <a:buFontTx/>
              <a:buNone/>
            </a:pPr>
            <a:r>
              <a:rPr lang="ja-JP" altLang="en-US" sz="2000" b="1" u="sng" dirty="0" smtClean="0">
                <a:solidFill>
                  <a:schemeClr val="hlink"/>
                </a:solidFill>
                <a:latin typeface="Meiryo UI" panose="020B0604030504040204" pitchFamily="50" charset="-128"/>
                <a:ea typeface="Meiryo UI" panose="020B0604030504040204" pitchFamily="50" charset="-128"/>
                <a:cs typeface="Meiryo UI" panose="020B0604030504040204" pitchFamily="50" charset="-128"/>
              </a:rPr>
              <a:t>水</a:t>
            </a:r>
            <a:r>
              <a:rPr lang="ja-JP" altLang="en-US" sz="2000" b="1" u="sng" dirty="0">
                <a:solidFill>
                  <a:schemeClr val="hlin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u="sng" dirty="0" smtClean="0">
                <a:solidFill>
                  <a:schemeClr val="hlink"/>
                </a:solidFill>
                <a:latin typeface="Meiryo UI" panose="020B0604030504040204" pitchFamily="50" charset="-128"/>
                <a:ea typeface="Meiryo UI" panose="020B0604030504040204" pitchFamily="50" charset="-128"/>
                <a:cs typeface="Meiryo UI" panose="020B0604030504040204" pitchFamily="50" charset="-128"/>
              </a:rPr>
              <a:t>回廊の主な拠点</a:t>
            </a:r>
            <a:endParaRPr lang="ja-JP" altLang="en-US" sz="2000" b="1" u="sng" dirty="0">
              <a:solidFill>
                <a:schemeClr val="hlin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0"/>
          <p:cNvSpPr txBox="1">
            <a:spLocks noChangeArrowheads="1"/>
          </p:cNvSpPr>
          <p:nvPr/>
        </p:nvSpPr>
        <p:spPr bwMode="auto">
          <a:xfrm>
            <a:off x="7430468" y="3933056"/>
            <a:ext cx="10399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八軒家浜</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4" name="Picture 6" descr="\\G0000sv0ns502\d10939$\doc\み_魅力づくり\2水都グループ\900その他\グランドデザイン大阪都市圏\20161219水都(案)\中之島写真.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4398979"/>
            <a:ext cx="2004312" cy="13363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0000sv0ns502\d10939$\doc\み_魅力づくり\2水都グループ\900その他\グランドデザイン大阪都市圏\20161219水都(案)\tenmabashi_night_0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2596511"/>
            <a:ext cx="2004312" cy="13365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988840"/>
            <a:ext cx="6768752" cy="440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742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 descr="E:\LIB\13)事業企画G（H24.11.1～）\08)舟運ビジョン・大阪\01 舟運ビジョン・大阪の策定\国土交通省からの資料H25.8.28\1377662022Y8alVZfmIQ_白図.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263" t="20517" r="29466" b="5639"/>
          <a:stretch/>
        </p:blipFill>
        <p:spPr bwMode="auto">
          <a:xfrm>
            <a:off x="1567541" y="1404000"/>
            <a:ext cx="6040377" cy="5435256"/>
          </a:xfrm>
          <a:prstGeom prst="rect">
            <a:avLst/>
          </a:prstGeom>
          <a:solidFill>
            <a:schemeClr val="accent3"/>
          </a:solidFill>
          <a:ln>
            <a:solidFill>
              <a:schemeClr val="bg1"/>
            </a:solidFill>
          </a:ln>
          <a:extLst/>
        </p:spPr>
      </p:pic>
      <p:sp>
        <p:nvSpPr>
          <p:cNvPr id="90" name="フリーフォーム 89"/>
          <p:cNvSpPr/>
          <p:nvPr/>
        </p:nvSpPr>
        <p:spPr>
          <a:xfrm>
            <a:off x="1635617" y="1841679"/>
            <a:ext cx="4417453" cy="2678806"/>
          </a:xfrm>
          <a:custGeom>
            <a:avLst/>
            <a:gdLst>
              <a:gd name="connsiteX0" fmla="*/ 0 w 4417453"/>
              <a:gd name="connsiteY0" fmla="*/ 2678806 h 2678806"/>
              <a:gd name="connsiteX1" fmla="*/ 540913 w 4417453"/>
              <a:gd name="connsiteY1" fmla="*/ 2408349 h 2678806"/>
              <a:gd name="connsiteX2" fmla="*/ 721217 w 4417453"/>
              <a:gd name="connsiteY2" fmla="*/ 2331076 h 2678806"/>
              <a:gd name="connsiteX3" fmla="*/ 965915 w 4417453"/>
              <a:gd name="connsiteY3" fmla="*/ 2137893 h 2678806"/>
              <a:gd name="connsiteX4" fmla="*/ 1094704 w 4417453"/>
              <a:gd name="connsiteY4" fmla="*/ 2060620 h 2678806"/>
              <a:gd name="connsiteX5" fmla="*/ 1339403 w 4417453"/>
              <a:gd name="connsiteY5" fmla="*/ 1983346 h 2678806"/>
              <a:gd name="connsiteX6" fmla="*/ 1803042 w 4417453"/>
              <a:gd name="connsiteY6" fmla="*/ 1854558 h 2678806"/>
              <a:gd name="connsiteX7" fmla="*/ 1996225 w 4417453"/>
              <a:gd name="connsiteY7" fmla="*/ 1815921 h 2678806"/>
              <a:gd name="connsiteX8" fmla="*/ 2137893 w 4417453"/>
              <a:gd name="connsiteY8" fmla="*/ 1764406 h 2678806"/>
              <a:gd name="connsiteX9" fmla="*/ 2524259 w 4417453"/>
              <a:gd name="connsiteY9" fmla="*/ 1661375 h 2678806"/>
              <a:gd name="connsiteX10" fmla="*/ 2730321 w 4417453"/>
              <a:gd name="connsiteY10" fmla="*/ 1622738 h 2678806"/>
              <a:gd name="connsiteX11" fmla="*/ 2975020 w 4417453"/>
              <a:gd name="connsiteY11" fmla="*/ 1493949 h 2678806"/>
              <a:gd name="connsiteX12" fmla="*/ 3219718 w 4417453"/>
              <a:gd name="connsiteY12" fmla="*/ 1365160 h 2678806"/>
              <a:gd name="connsiteX13" fmla="*/ 3412901 w 4417453"/>
              <a:gd name="connsiteY13" fmla="*/ 1146220 h 2678806"/>
              <a:gd name="connsiteX14" fmla="*/ 3503053 w 4417453"/>
              <a:gd name="connsiteY14" fmla="*/ 1017431 h 2678806"/>
              <a:gd name="connsiteX15" fmla="*/ 3940935 w 4417453"/>
              <a:gd name="connsiteY15" fmla="*/ 579549 h 2678806"/>
              <a:gd name="connsiteX16" fmla="*/ 4262907 w 4417453"/>
              <a:gd name="connsiteY16" fmla="*/ 193183 h 2678806"/>
              <a:gd name="connsiteX17" fmla="*/ 4417453 w 4417453"/>
              <a:gd name="connsiteY17" fmla="*/ 0 h 2678806"/>
              <a:gd name="connsiteX0" fmla="*/ 0 w 4417453"/>
              <a:gd name="connsiteY0" fmla="*/ 2678806 h 2678806"/>
              <a:gd name="connsiteX1" fmla="*/ 540913 w 4417453"/>
              <a:gd name="connsiteY1" fmla="*/ 2408349 h 2678806"/>
              <a:gd name="connsiteX2" fmla="*/ 721217 w 4417453"/>
              <a:gd name="connsiteY2" fmla="*/ 2331076 h 2678806"/>
              <a:gd name="connsiteX3" fmla="*/ 965915 w 4417453"/>
              <a:gd name="connsiteY3" fmla="*/ 2137893 h 2678806"/>
              <a:gd name="connsiteX4" fmla="*/ 1094704 w 4417453"/>
              <a:gd name="connsiteY4" fmla="*/ 2060620 h 2678806"/>
              <a:gd name="connsiteX5" fmla="*/ 1339403 w 4417453"/>
              <a:gd name="connsiteY5" fmla="*/ 1983346 h 2678806"/>
              <a:gd name="connsiteX6" fmla="*/ 1803042 w 4417453"/>
              <a:gd name="connsiteY6" fmla="*/ 1854558 h 2678806"/>
              <a:gd name="connsiteX7" fmla="*/ 1996225 w 4417453"/>
              <a:gd name="connsiteY7" fmla="*/ 1815921 h 2678806"/>
              <a:gd name="connsiteX8" fmla="*/ 2137893 w 4417453"/>
              <a:gd name="connsiteY8" fmla="*/ 1764406 h 2678806"/>
              <a:gd name="connsiteX9" fmla="*/ 2524259 w 4417453"/>
              <a:gd name="connsiteY9" fmla="*/ 1661375 h 2678806"/>
              <a:gd name="connsiteX10" fmla="*/ 2730321 w 4417453"/>
              <a:gd name="connsiteY10" fmla="*/ 1622738 h 2678806"/>
              <a:gd name="connsiteX11" fmla="*/ 2975020 w 4417453"/>
              <a:gd name="connsiteY11" fmla="*/ 1493949 h 2678806"/>
              <a:gd name="connsiteX12" fmla="*/ 3232597 w 4417453"/>
              <a:gd name="connsiteY12" fmla="*/ 1339403 h 2678806"/>
              <a:gd name="connsiteX13" fmla="*/ 3412901 w 4417453"/>
              <a:gd name="connsiteY13" fmla="*/ 1146220 h 2678806"/>
              <a:gd name="connsiteX14" fmla="*/ 3503053 w 4417453"/>
              <a:gd name="connsiteY14" fmla="*/ 1017431 h 2678806"/>
              <a:gd name="connsiteX15" fmla="*/ 3940935 w 4417453"/>
              <a:gd name="connsiteY15" fmla="*/ 579549 h 2678806"/>
              <a:gd name="connsiteX16" fmla="*/ 4262907 w 4417453"/>
              <a:gd name="connsiteY16" fmla="*/ 193183 h 2678806"/>
              <a:gd name="connsiteX17" fmla="*/ 4417453 w 4417453"/>
              <a:gd name="connsiteY17" fmla="*/ 0 h 2678806"/>
              <a:gd name="connsiteX0" fmla="*/ 0 w 4417453"/>
              <a:gd name="connsiteY0" fmla="*/ 2678806 h 2678806"/>
              <a:gd name="connsiteX1" fmla="*/ 540913 w 4417453"/>
              <a:gd name="connsiteY1" fmla="*/ 2408349 h 2678806"/>
              <a:gd name="connsiteX2" fmla="*/ 721217 w 4417453"/>
              <a:gd name="connsiteY2" fmla="*/ 2331076 h 2678806"/>
              <a:gd name="connsiteX3" fmla="*/ 965915 w 4417453"/>
              <a:gd name="connsiteY3" fmla="*/ 2137893 h 2678806"/>
              <a:gd name="connsiteX4" fmla="*/ 1094704 w 4417453"/>
              <a:gd name="connsiteY4" fmla="*/ 2060620 h 2678806"/>
              <a:gd name="connsiteX5" fmla="*/ 1339403 w 4417453"/>
              <a:gd name="connsiteY5" fmla="*/ 1983346 h 2678806"/>
              <a:gd name="connsiteX6" fmla="*/ 1803042 w 4417453"/>
              <a:gd name="connsiteY6" fmla="*/ 1854558 h 2678806"/>
              <a:gd name="connsiteX7" fmla="*/ 1996225 w 4417453"/>
              <a:gd name="connsiteY7" fmla="*/ 1815921 h 2678806"/>
              <a:gd name="connsiteX8" fmla="*/ 2137893 w 4417453"/>
              <a:gd name="connsiteY8" fmla="*/ 1764406 h 2678806"/>
              <a:gd name="connsiteX9" fmla="*/ 2524259 w 4417453"/>
              <a:gd name="connsiteY9" fmla="*/ 1661375 h 2678806"/>
              <a:gd name="connsiteX10" fmla="*/ 2720796 w 4417453"/>
              <a:gd name="connsiteY10" fmla="*/ 1584638 h 2678806"/>
              <a:gd name="connsiteX11" fmla="*/ 2975020 w 4417453"/>
              <a:gd name="connsiteY11" fmla="*/ 1493949 h 2678806"/>
              <a:gd name="connsiteX12" fmla="*/ 3232597 w 4417453"/>
              <a:gd name="connsiteY12" fmla="*/ 1339403 h 2678806"/>
              <a:gd name="connsiteX13" fmla="*/ 3412901 w 4417453"/>
              <a:gd name="connsiteY13" fmla="*/ 1146220 h 2678806"/>
              <a:gd name="connsiteX14" fmla="*/ 3503053 w 4417453"/>
              <a:gd name="connsiteY14" fmla="*/ 1017431 h 2678806"/>
              <a:gd name="connsiteX15" fmla="*/ 3940935 w 4417453"/>
              <a:gd name="connsiteY15" fmla="*/ 579549 h 2678806"/>
              <a:gd name="connsiteX16" fmla="*/ 4262907 w 4417453"/>
              <a:gd name="connsiteY16" fmla="*/ 193183 h 2678806"/>
              <a:gd name="connsiteX17" fmla="*/ 4417453 w 4417453"/>
              <a:gd name="connsiteY17" fmla="*/ 0 h 2678806"/>
              <a:gd name="connsiteX0" fmla="*/ 0 w 4417453"/>
              <a:gd name="connsiteY0" fmla="*/ 2678806 h 2678806"/>
              <a:gd name="connsiteX1" fmla="*/ 540913 w 4417453"/>
              <a:gd name="connsiteY1" fmla="*/ 2408349 h 2678806"/>
              <a:gd name="connsiteX2" fmla="*/ 721217 w 4417453"/>
              <a:gd name="connsiteY2" fmla="*/ 2331076 h 2678806"/>
              <a:gd name="connsiteX3" fmla="*/ 965915 w 4417453"/>
              <a:gd name="connsiteY3" fmla="*/ 2137893 h 2678806"/>
              <a:gd name="connsiteX4" fmla="*/ 1094704 w 4417453"/>
              <a:gd name="connsiteY4" fmla="*/ 2060620 h 2678806"/>
              <a:gd name="connsiteX5" fmla="*/ 1339403 w 4417453"/>
              <a:gd name="connsiteY5" fmla="*/ 1983346 h 2678806"/>
              <a:gd name="connsiteX6" fmla="*/ 1803042 w 4417453"/>
              <a:gd name="connsiteY6" fmla="*/ 1854558 h 2678806"/>
              <a:gd name="connsiteX7" fmla="*/ 1996225 w 4417453"/>
              <a:gd name="connsiteY7" fmla="*/ 1815921 h 2678806"/>
              <a:gd name="connsiteX8" fmla="*/ 2137893 w 4417453"/>
              <a:gd name="connsiteY8" fmla="*/ 1764406 h 2678806"/>
              <a:gd name="connsiteX9" fmla="*/ 2524259 w 4417453"/>
              <a:gd name="connsiteY9" fmla="*/ 1661375 h 2678806"/>
              <a:gd name="connsiteX10" fmla="*/ 2720796 w 4417453"/>
              <a:gd name="connsiteY10" fmla="*/ 1584638 h 2678806"/>
              <a:gd name="connsiteX11" fmla="*/ 2975020 w 4417453"/>
              <a:gd name="connsiteY11" fmla="*/ 1465374 h 2678806"/>
              <a:gd name="connsiteX12" fmla="*/ 3232597 w 4417453"/>
              <a:gd name="connsiteY12" fmla="*/ 1339403 h 2678806"/>
              <a:gd name="connsiteX13" fmla="*/ 3412901 w 4417453"/>
              <a:gd name="connsiteY13" fmla="*/ 1146220 h 2678806"/>
              <a:gd name="connsiteX14" fmla="*/ 3503053 w 4417453"/>
              <a:gd name="connsiteY14" fmla="*/ 1017431 h 2678806"/>
              <a:gd name="connsiteX15" fmla="*/ 3940935 w 4417453"/>
              <a:gd name="connsiteY15" fmla="*/ 579549 h 2678806"/>
              <a:gd name="connsiteX16" fmla="*/ 4262907 w 4417453"/>
              <a:gd name="connsiteY16" fmla="*/ 193183 h 2678806"/>
              <a:gd name="connsiteX17" fmla="*/ 4417453 w 4417453"/>
              <a:gd name="connsiteY17" fmla="*/ 0 h 2678806"/>
              <a:gd name="connsiteX0" fmla="*/ 0 w 4417453"/>
              <a:gd name="connsiteY0" fmla="*/ 2678806 h 2678806"/>
              <a:gd name="connsiteX1" fmla="*/ 540913 w 4417453"/>
              <a:gd name="connsiteY1" fmla="*/ 2408349 h 2678806"/>
              <a:gd name="connsiteX2" fmla="*/ 721217 w 4417453"/>
              <a:gd name="connsiteY2" fmla="*/ 2331076 h 2678806"/>
              <a:gd name="connsiteX3" fmla="*/ 965915 w 4417453"/>
              <a:gd name="connsiteY3" fmla="*/ 2137893 h 2678806"/>
              <a:gd name="connsiteX4" fmla="*/ 1094704 w 4417453"/>
              <a:gd name="connsiteY4" fmla="*/ 2060620 h 2678806"/>
              <a:gd name="connsiteX5" fmla="*/ 1339403 w 4417453"/>
              <a:gd name="connsiteY5" fmla="*/ 1983346 h 2678806"/>
              <a:gd name="connsiteX6" fmla="*/ 1803042 w 4417453"/>
              <a:gd name="connsiteY6" fmla="*/ 1854558 h 2678806"/>
              <a:gd name="connsiteX7" fmla="*/ 1996225 w 4417453"/>
              <a:gd name="connsiteY7" fmla="*/ 1815921 h 2678806"/>
              <a:gd name="connsiteX8" fmla="*/ 2137893 w 4417453"/>
              <a:gd name="connsiteY8" fmla="*/ 1764406 h 2678806"/>
              <a:gd name="connsiteX9" fmla="*/ 2524259 w 4417453"/>
              <a:gd name="connsiteY9" fmla="*/ 1661375 h 2678806"/>
              <a:gd name="connsiteX10" fmla="*/ 2720796 w 4417453"/>
              <a:gd name="connsiteY10" fmla="*/ 1584638 h 2678806"/>
              <a:gd name="connsiteX11" fmla="*/ 2975020 w 4417453"/>
              <a:gd name="connsiteY11" fmla="*/ 1465374 h 2678806"/>
              <a:gd name="connsiteX12" fmla="*/ 3213547 w 4417453"/>
              <a:gd name="connsiteY12" fmla="*/ 1301303 h 2678806"/>
              <a:gd name="connsiteX13" fmla="*/ 3412901 w 4417453"/>
              <a:gd name="connsiteY13" fmla="*/ 1146220 h 2678806"/>
              <a:gd name="connsiteX14" fmla="*/ 3503053 w 4417453"/>
              <a:gd name="connsiteY14" fmla="*/ 1017431 h 2678806"/>
              <a:gd name="connsiteX15" fmla="*/ 3940935 w 4417453"/>
              <a:gd name="connsiteY15" fmla="*/ 579549 h 2678806"/>
              <a:gd name="connsiteX16" fmla="*/ 4262907 w 4417453"/>
              <a:gd name="connsiteY16" fmla="*/ 193183 h 2678806"/>
              <a:gd name="connsiteX17" fmla="*/ 4417453 w 4417453"/>
              <a:gd name="connsiteY17" fmla="*/ 0 h 2678806"/>
              <a:gd name="connsiteX0" fmla="*/ 0 w 4417453"/>
              <a:gd name="connsiteY0" fmla="*/ 2678806 h 2678806"/>
              <a:gd name="connsiteX1" fmla="*/ 540913 w 4417453"/>
              <a:gd name="connsiteY1" fmla="*/ 2408349 h 2678806"/>
              <a:gd name="connsiteX2" fmla="*/ 721217 w 4417453"/>
              <a:gd name="connsiteY2" fmla="*/ 2331076 h 2678806"/>
              <a:gd name="connsiteX3" fmla="*/ 965915 w 4417453"/>
              <a:gd name="connsiteY3" fmla="*/ 2137893 h 2678806"/>
              <a:gd name="connsiteX4" fmla="*/ 1094704 w 4417453"/>
              <a:gd name="connsiteY4" fmla="*/ 2060620 h 2678806"/>
              <a:gd name="connsiteX5" fmla="*/ 1339403 w 4417453"/>
              <a:gd name="connsiteY5" fmla="*/ 1983346 h 2678806"/>
              <a:gd name="connsiteX6" fmla="*/ 1803042 w 4417453"/>
              <a:gd name="connsiteY6" fmla="*/ 1854558 h 2678806"/>
              <a:gd name="connsiteX7" fmla="*/ 1996225 w 4417453"/>
              <a:gd name="connsiteY7" fmla="*/ 1815921 h 2678806"/>
              <a:gd name="connsiteX8" fmla="*/ 2137893 w 4417453"/>
              <a:gd name="connsiteY8" fmla="*/ 1764406 h 2678806"/>
              <a:gd name="connsiteX9" fmla="*/ 2524259 w 4417453"/>
              <a:gd name="connsiteY9" fmla="*/ 1661375 h 2678806"/>
              <a:gd name="connsiteX10" fmla="*/ 2720796 w 4417453"/>
              <a:gd name="connsiteY10" fmla="*/ 1584638 h 2678806"/>
              <a:gd name="connsiteX11" fmla="*/ 2975020 w 4417453"/>
              <a:gd name="connsiteY11" fmla="*/ 1465374 h 2678806"/>
              <a:gd name="connsiteX12" fmla="*/ 3213547 w 4417453"/>
              <a:gd name="connsiteY12" fmla="*/ 1301303 h 2678806"/>
              <a:gd name="connsiteX13" fmla="*/ 3412901 w 4417453"/>
              <a:gd name="connsiteY13" fmla="*/ 1146220 h 2678806"/>
              <a:gd name="connsiteX14" fmla="*/ 3503053 w 4417453"/>
              <a:gd name="connsiteY14" fmla="*/ 1017431 h 2678806"/>
              <a:gd name="connsiteX15" fmla="*/ 3912360 w 4417453"/>
              <a:gd name="connsiteY15" fmla="*/ 598599 h 2678806"/>
              <a:gd name="connsiteX16" fmla="*/ 4262907 w 4417453"/>
              <a:gd name="connsiteY16" fmla="*/ 193183 h 2678806"/>
              <a:gd name="connsiteX17" fmla="*/ 4417453 w 4417453"/>
              <a:gd name="connsiteY17" fmla="*/ 0 h 267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7453" h="2678806">
                <a:moveTo>
                  <a:pt x="0" y="2678806"/>
                </a:moveTo>
                <a:lnTo>
                  <a:pt x="540913" y="2408349"/>
                </a:lnTo>
                <a:lnTo>
                  <a:pt x="721217" y="2331076"/>
                </a:lnTo>
                <a:lnTo>
                  <a:pt x="965915" y="2137893"/>
                </a:lnTo>
                <a:lnTo>
                  <a:pt x="1094704" y="2060620"/>
                </a:lnTo>
                <a:lnTo>
                  <a:pt x="1339403" y="1983346"/>
                </a:lnTo>
                <a:lnTo>
                  <a:pt x="1803042" y="1854558"/>
                </a:lnTo>
                <a:lnTo>
                  <a:pt x="1996225" y="1815921"/>
                </a:lnTo>
                <a:lnTo>
                  <a:pt x="2137893" y="1764406"/>
                </a:lnTo>
                <a:lnTo>
                  <a:pt x="2524259" y="1661375"/>
                </a:lnTo>
                <a:lnTo>
                  <a:pt x="2720796" y="1584638"/>
                </a:lnTo>
                <a:cubicBezTo>
                  <a:pt x="2802362" y="1541708"/>
                  <a:pt x="2892895" y="1512596"/>
                  <a:pt x="2975020" y="1465374"/>
                </a:cubicBezTo>
                <a:cubicBezTo>
                  <a:pt x="3057145" y="1418152"/>
                  <a:pt x="3127688" y="1352818"/>
                  <a:pt x="3213547" y="1301303"/>
                </a:cubicBezTo>
                <a:lnTo>
                  <a:pt x="3412901" y="1146220"/>
                </a:lnTo>
                <a:lnTo>
                  <a:pt x="3503053" y="1017431"/>
                </a:lnTo>
                <a:lnTo>
                  <a:pt x="3912360" y="598599"/>
                </a:lnTo>
                <a:lnTo>
                  <a:pt x="4262907" y="193183"/>
                </a:lnTo>
                <a:lnTo>
                  <a:pt x="4417453" y="0"/>
                </a:ln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フリーフォーム 90"/>
          <p:cNvSpPr/>
          <p:nvPr/>
        </p:nvSpPr>
        <p:spPr>
          <a:xfrm>
            <a:off x="3052293" y="1571223"/>
            <a:ext cx="3786389" cy="4340180"/>
          </a:xfrm>
          <a:custGeom>
            <a:avLst/>
            <a:gdLst>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266682 w 3786389"/>
              <a:gd name="connsiteY13" fmla="*/ 1455312 h 4340180"/>
              <a:gd name="connsiteX14" fmla="*/ 2034862 w 3786389"/>
              <a:gd name="connsiteY14" fmla="*/ 1596980 h 4340180"/>
              <a:gd name="connsiteX15" fmla="*/ 1996225 w 3786389"/>
              <a:gd name="connsiteY15" fmla="*/ 1815921 h 4340180"/>
              <a:gd name="connsiteX16" fmla="*/ 1777284 w 3786389"/>
              <a:gd name="connsiteY16" fmla="*/ 2073498 h 4340180"/>
              <a:gd name="connsiteX17" fmla="*/ 1648496 w 3786389"/>
              <a:gd name="connsiteY17" fmla="*/ 2202287 h 4340180"/>
              <a:gd name="connsiteX18" fmla="*/ 1468192 w 3786389"/>
              <a:gd name="connsiteY18" fmla="*/ 2575774 h 4340180"/>
              <a:gd name="connsiteX19" fmla="*/ 1223493 w 3786389"/>
              <a:gd name="connsiteY19" fmla="*/ 2859109 h 4340180"/>
              <a:gd name="connsiteX20" fmla="*/ 978794 w 3786389"/>
              <a:gd name="connsiteY20" fmla="*/ 3116687 h 4340180"/>
              <a:gd name="connsiteX21" fmla="*/ 785611 w 3786389"/>
              <a:gd name="connsiteY21" fmla="*/ 3296991 h 4340180"/>
              <a:gd name="connsiteX22" fmla="*/ 669701 w 3786389"/>
              <a:gd name="connsiteY22" fmla="*/ 3515932 h 4340180"/>
              <a:gd name="connsiteX23" fmla="*/ 425003 w 3786389"/>
              <a:gd name="connsiteY23" fmla="*/ 3709115 h 4340180"/>
              <a:gd name="connsiteX24" fmla="*/ 373487 w 3786389"/>
              <a:gd name="connsiteY24" fmla="*/ 3928056 h 4340180"/>
              <a:gd name="connsiteX25" fmla="*/ 193183 w 3786389"/>
              <a:gd name="connsiteY25" fmla="*/ 4146997 h 4340180"/>
              <a:gd name="connsiteX26" fmla="*/ 128789 w 3786389"/>
              <a:gd name="connsiteY26" fmla="*/ 4327301 h 4340180"/>
              <a:gd name="connsiteX27" fmla="*/ 0 w 3786389"/>
              <a:gd name="connsiteY27" fmla="*/ 4327301 h 4340180"/>
              <a:gd name="connsiteX28" fmla="*/ 12879 w 3786389"/>
              <a:gd name="connsiteY28"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266682 w 3786389"/>
              <a:gd name="connsiteY13" fmla="*/ 1455312 h 4340180"/>
              <a:gd name="connsiteX14" fmla="*/ 2034862 w 3786389"/>
              <a:gd name="connsiteY14" fmla="*/ 1596980 h 4340180"/>
              <a:gd name="connsiteX15" fmla="*/ 1996225 w 3786389"/>
              <a:gd name="connsiteY15" fmla="*/ 1815921 h 4340180"/>
              <a:gd name="connsiteX16" fmla="*/ 1777284 w 3786389"/>
              <a:gd name="connsiteY16" fmla="*/ 2073498 h 4340180"/>
              <a:gd name="connsiteX17" fmla="*/ 1648496 w 3786389"/>
              <a:gd name="connsiteY17" fmla="*/ 2202287 h 4340180"/>
              <a:gd name="connsiteX18" fmla="*/ 1468192 w 3786389"/>
              <a:gd name="connsiteY18" fmla="*/ 2575774 h 4340180"/>
              <a:gd name="connsiteX19" fmla="*/ 1223493 w 3786389"/>
              <a:gd name="connsiteY19" fmla="*/ 2859109 h 4340180"/>
              <a:gd name="connsiteX20" fmla="*/ 978794 w 3786389"/>
              <a:gd name="connsiteY20" fmla="*/ 3116687 h 4340180"/>
              <a:gd name="connsiteX21" fmla="*/ 785611 w 3786389"/>
              <a:gd name="connsiteY21" fmla="*/ 3296991 h 4340180"/>
              <a:gd name="connsiteX22" fmla="*/ 669701 w 3786389"/>
              <a:gd name="connsiteY22" fmla="*/ 3515932 h 4340180"/>
              <a:gd name="connsiteX23" fmla="*/ 425003 w 3786389"/>
              <a:gd name="connsiteY23" fmla="*/ 3709115 h 4340180"/>
              <a:gd name="connsiteX24" fmla="*/ 373487 w 3786389"/>
              <a:gd name="connsiteY24" fmla="*/ 3928056 h 4340180"/>
              <a:gd name="connsiteX25" fmla="*/ 193183 w 3786389"/>
              <a:gd name="connsiteY25" fmla="*/ 4146997 h 4340180"/>
              <a:gd name="connsiteX26" fmla="*/ 100214 w 3786389"/>
              <a:gd name="connsiteY26" fmla="*/ 4308251 h 4340180"/>
              <a:gd name="connsiteX27" fmla="*/ 0 w 3786389"/>
              <a:gd name="connsiteY27" fmla="*/ 4327301 h 4340180"/>
              <a:gd name="connsiteX28" fmla="*/ 12879 w 3786389"/>
              <a:gd name="connsiteY28"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266682 w 3786389"/>
              <a:gd name="connsiteY13" fmla="*/ 1455312 h 4340180"/>
              <a:gd name="connsiteX14" fmla="*/ 2034862 w 3786389"/>
              <a:gd name="connsiteY14" fmla="*/ 1596980 h 4340180"/>
              <a:gd name="connsiteX15" fmla="*/ 1996225 w 3786389"/>
              <a:gd name="connsiteY15" fmla="*/ 1815921 h 4340180"/>
              <a:gd name="connsiteX16" fmla="*/ 1777284 w 3786389"/>
              <a:gd name="connsiteY16" fmla="*/ 2073498 h 4340180"/>
              <a:gd name="connsiteX17" fmla="*/ 1648496 w 3786389"/>
              <a:gd name="connsiteY17" fmla="*/ 2202287 h 4340180"/>
              <a:gd name="connsiteX18" fmla="*/ 1468192 w 3786389"/>
              <a:gd name="connsiteY18" fmla="*/ 2575774 h 4340180"/>
              <a:gd name="connsiteX19" fmla="*/ 1223493 w 3786389"/>
              <a:gd name="connsiteY19" fmla="*/ 2859109 h 4340180"/>
              <a:gd name="connsiteX20" fmla="*/ 978794 w 3786389"/>
              <a:gd name="connsiteY20" fmla="*/ 3116687 h 4340180"/>
              <a:gd name="connsiteX21" fmla="*/ 785611 w 3786389"/>
              <a:gd name="connsiteY21" fmla="*/ 3296991 h 4340180"/>
              <a:gd name="connsiteX22" fmla="*/ 669701 w 3786389"/>
              <a:gd name="connsiteY22" fmla="*/ 3515932 h 4340180"/>
              <a:gd name="connsiteX23" fmla="*/ 453578 w 3786389"/>
              <a:gd name="connsiteY23" fmla="*/ 3718640 h 4340180"/>
              <a:gd name="connsiteX24" fmla="*/ 373487 w 3786389"/>
              <a:gd name="connsiteY24" fmla="*/ 3928056 h 4340180"/>
              <a:gd name="connsiteX25" fmla="*/ 193183 w 3786389"/>
              <a:gd name="connsiteY25" fmla="*/ 4146997 h 4340180"/>
              <a:gd name="connsiteX26" fmla="*/ 100214 w 3786389"/>
              <a:gd name="connsiteY26" fmla="*/ 4308251 h 4340180"/>
              <a:gd name="connsiteX27" fmla="*/ 0 w 3786389"/>
              <a:gd name="connsiteY27" fmla="*/ 4327301 h 4340180"/>
              <a:gd name="connsiteX28" fmla="*/ 12879 w 3786389"/>
              <a:gd name="connsiteY28"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266682 w 3786389"/>
              <a:gd name="connsiteY13" fmla="*/ 1455312 h 4340180"/>
              <a:gd name="connsiteX14" fmla="*/ 2034862 w 3786389"/>
              <a:gd name="connsiteY14" fmla="*/ 1596980 h 4340180"/>
              <a:gd name="connsiteX15" fmla="*/ 1996225 w 3786389"/>
              <a:gd name="connsiteY15" fmla="*/ 1815921 h 4340180"/>
              <a:gd name="connsiteX16" fmla="*/ 1777284 w 3786389"/>
              <a:gd name="connsiteY16" fmla="*/ 2073498 h 4340180"/>
              <a:gd name="connsiteX17" fmla="*/ 1648496 w 3786389"/>
              <a:gd name="connsiteY17" fmla="*/ 2202287 h 4340180"/>
              <a:gd name="connsiteX18" fmla="*/ 1468192 w 3786389"/>
              <a:gd name="connsiteY18" fmla="*/ 2575774 h 4340180"/>
              <a:gd name="connsiteX19" fmla="*/ 1223493 w 3786389"/>
              <a:gd name="connsiteY19" fmla="*/ 2859109 h 4340180"/>
              <a:gd name="connsiteX20" fmla="*/ 978794 w 3786389"/>
              <a:gd name="connsiteY20" fmla="*/ 3116687 h 4340180"/>
              <a:gd name="connsiteX21" fmla="*/ 785611 w 3786389"/>
              <a:gd name="connsiteY21" fmla="*/ 3296991 h 4340180"/>
              <a:gd name="connsiteX22" fmla="*/ 583976 w 3786389"/>
              <a:gd name="connsiteY22" fmla="*/ 3582607 h 4340180"/>
              <a:gd name="connsiteX23" fmla="*/ 453578 w 3786389"/>
              <a:gd name="connsiteY23" fmla="*/ 3718640 h 4340180"/>
              <a:gd name="connsiteX24" fmla="*/ 373487 w 3786389"/>
              <a:gd name="connsiteY24" fmla="*/ 3928056 h 4340180"/>
              <a:gd name="connsiteX25" fmla="*/ 193183 w 3786389"/>
              <a:gd name="connsiteY25" fmla="*/ 4146997 h 4340180"/>
              <a:gd name="connsiteX26" fmla="*/ 100214 w 3786389"/>
              <a:gd name="connsiteY26" fmla="*/ 4308251 h 4340180"/>
              <a:gd name="connsiteX27" fmla="*/ 0 w 3786389"/>
              <a:gd name="connsiteY27" fmla="*/ 4327301 h 4340180"/>
              <a:gd name="connsiteX28" fmla="*/ 12879 w 3786389"/>
              <a:gd name="connsiteY28"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266682 w 3786389"/>
              <a:gd name="connsiteY13" fmla="*/ 1455312 h 4340180"/>
              <a:gd name="connsiteX14" fmla="*/ 2034862 w 3786389"/>
              <a:gd name="connsiteY14" fmla="*/ 1596980 h 4340180"/>
              <a:gd name="connsiteX15" fmla="*/ 1996225 w 3786389"/>
              <a:gd name="connsiteY15" fmla="*/ 1815921 h 4340180"/>
              <a:gd name="connsiteX16" fmla="*/ 1777284 w 3786389"/>
              <a:gd name="connsiteY16" fmla="*/ 2073498 h 4340180"/>
              <a:gd name="connsiteX17" fmla="*/ 1648496 w 3786389"/>
              <a:gd name="connsiteY17" fmla="*/ 2202287 h 4340180"/>
              <a:gd name="connsiteX18" fmla="*/ 1468192 w 3786389"/>
              <a:gd name="connsiteY18" fmla="*/ 2575774 h 4340180"/>
              <a:gd name="connsiteX19" fmla="*/ 1223493 w 3786389"/>
              <a:gd name="connsiteY19" fmla="*/ 2859109 h 4340180"/>
              <a:gd name="connsiteX20" fmla="*/ 978794 w 3786389"/>
              <a:gd name="connsiteY20" fmla="*/ 3116687 h 4340180"/>
              <a:gd name="connsiteX21" fmla="*/ 785611 w 3786389"/>
              <a:gd name="connsiteY21" fmla="*/ 3296991 h 4340180"/>
              <a:gd name="connsiteX22" fmla="*/ 691032 w 3786389"/>
              <a:gd name="connsiteY22" fmla="*/ 3381777 h 4340180"/>
              <a:gd name="connsiteX23" fmla="*/ 583976 w 3786389"/>
              <a:gd name="connsiteY23" fmla="*/ 3582607 h 4340180"/>
              <a:gd name="connsiteX24" fmla="*/ 453578 w 3786389"/>
              <a:gd name="connsiteY24" fmla="*/ 3718640 h 4340180"/>
              <a:gd name="connsiteX25" fmla="*/ 373487 w 3786389"/>
              <a:gd name="connsiteY25" fmla="*/ 3928056 h 4340180"/>
              <a:gd name="connsiteX26" fmla="*/ 193183 w 3786389"/>
              <a:gd name="connsiteY26" fmla="*/ 4146997 h 4340180"/>
              <a:gd name="connsiteX27" fmla="*/ 100214 w 3786389"/>
              <a:gd name="connsiteY27" fmla="*/ 4308251 h 4340180"/>
              <a:gd name="connsiteX28" fmla="*/ 0 w 3786389"/>
              <a:gd name="connsiteY28" fmla="*/ 4327301 h 4340180"/>
              <a:gd name="connsiteX29" fmla="*/ 12879 w 3786389"/>
              <a:gd name="connsiteY29"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266682 w 3786389"/>
              <a:gd name="connsiteY13" fmla="*/ 1455312 h 4340180"/>
              <a:gd name="connsiteX14" fmla="*/ 2034862 w 3786389"/>
              <a:gd name="connsiteY14" fmla="*/ 1596980 h 4340180"/>
              <a:gd name="connsiteX15" fmla="*/ 1996225 w 3786389"/>
              <a:gd name="connsiteY15" fmla="*/ 1815921 h 4340180"/>
              <a:gd name="connsiteX16" fmla="*/ 1739184 w 3786389"/>
              <a:gd name="connsiteY16" fmla="*/ 2073498 h 4340180"/>
              <a:gd name="connsiteX17" fmla="*/ 1648496 w 3786389"/>
              <a:gd name="connsiteY17" fmla="*/ 2202287 h 4340180"/>
              <a:gd name="connsiteX18" fmla="*/ 1468192 w 3786389"/>
              <a:gd name="connsiteY18" fmla="*/ 2575774 h 4340180"/>
              <a:gd name="connsiteX19" fmla="*/ 1223493 w 3786389"/>
              <a:gd name="connsiteY19" fmla="*/ 2859109 h 4340180"/>
              <a:gd name="connsiteX20" fmla="*/ 978794 w 3786389"/>
              <a:gd name="connsiteY20" fmla="*/ 3116687 h 4340180"/>
              <a:gd name="connsiteX21" fmla="*/ 785611 w 3786389"/>
              <a:gd name="connsiteY21" fmla="*/ 3296991 h 4340180"/>
              <a:gd name="connsiteX22" fmla="*/ 691032 w 3786389"/>
              <a:gd name="connsiteY22" fmla="*/ 3381777 h 4340180"/>
              <a:gd name="connsiteX23" fmla="*/ 583976 w 3786389"/>
              <a:gd name="connsiteY23" fmla="*/ 3582607 h 4340180"/>
              <a:gd name="connsiteX24" fmla="*/ 453578 w 3786389"/>
              <a:gd name="connsiteY24" fmla="*/ 3718640 h 4340180"/>
              <a:gd name="connsiteX25" fmla="*/ 373487 w 3786389"/>
              <a:gd name="connsiteY25" fmla="*/ 3928056 h 4340180"/>
              <a:gd name="connsiteX26" fmla="*/ 193183 w 3786389"/>
              <a:gd name="connsiteY26" fmla="*/ 4146997 h 4340180"/>
              <a:gd name="connsiteX27" fmla="*/ 100214 w 3786389"/>
              <a:gd name="connsiteY27" fmla="*/ 4308251 h 4340180"/>
              <a:gd name="connsiteX28" fmla="*/ 0 w 3786389"/>
              <a:gd name="connsiteY28" fmla="*/ 4327301 h 4340180"/>
              <a:gd name="connsiteX29" fmla="*/ 12879 w 3786389"/>
              <a:gd name="connsiteY29"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266682 w 3786389"/>
              <a:gd name="connsiteY13" fmla="*/ 1455312 h 4340180"/>
              <a:gd name="connsiteX14" fmla="*/ 2034862 w 3786389"/>
              <a:gd name="connsiteY14" fmla="*/ 1596980 h 4340180"/>
              <a:gd name="connsiteX15" fmla="*/ 1967650 w 3786389"/>
              <a:gd name="connsiteY15" fmla="*/ 1815921 h 4340180"/>
              <a:gd name="connsiteX16" fmla="*/ 1739184 w 3786389"/>
              <a:gd name="connsiteY16" fmla="*/ 2073498 h 4340180"/>
              <a:gd name="connsiteX17" fmla="*/ 1648496 w 3786389"/>
              <a:gd name="connsiteY17" fmla="*/ 2202287 h 4340180"/>
              <a:gd name="connsiteX18" fmla="*/ 1468192 w 3786389"/>
              <a:gd name="connsiteY18" fmla="*/ 2575774 h 4340180"/>
              <a:gd name="connsiteX19" fmla="*/ 1223493 w 3786389"/>
              <a:gd name="connsiteY19" fmla="*/ 2859109 h 4340180"/>
              <a:gd name="connsiteX20" fmla="*/ 978794 w 3786389"/>
              <a:gd name="connsiteY20" fmla="*/ 3116687 h 4340180"/>
              <a:gd name="connsiteX21" fmla="*/ 785611 w 3786389"/>
              <a:gd name="connsiteY21" fmla="*/ 3296991 h 4340180"/>
              <a:gd name="connsiteX22" fmla="*/ 691032 w 3786389"/>
              <a:gd name="connsiteY22" fmla="*/ 3381777 h 4340180"/>
              <a:gd name="connsiteX23" fmla="*/ 583976 w 3786389"/>
              <a:gd name="connsiteY23" fmla="*/ 3582607 h 4340180"/>
              <a:gd name="connsiteX24" fmla="*/ 453578 w 3786389"/>
              <a:gd name="connsiteY24" fmla="*/ 3718640 h 4340180"/>
              <a:gd name="connsiteX25" fmla="*/ 373487 w 3786389"/>
              <a:gd name="connsiteY25" fmla="*/ 3928056 h 4340180"/>
              <a:gd name="connsiteX26" fmla="*/ 193183 w 3786389"/>
              <a:gd name="connsiteY26" fmla="*/ 4146997 h 4340180"/>
              <a:gd name="connsiteX27" fmla="*/ 100214 w 3786389"/>
              <a:gd name="connsiteY27" fmla="*/ 4308251 h 4340180"/>
              <a:gd name="connsiteX28" fmla="*/ 0 w 3786389"/>
              <a:gd name="connsiteY28" fmla="*/ 4327301 h 4340180"/>
              <a:gd name="connsiteX29" fmla="*/ 12879 w 3786389"/>
              <a:gd name="connsiteY29"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266682 w 3786389"/>
              <a:gd name="connsiteY13" fmla="*/ 1455312 h 4340180"/>
              <a:gd name="connsiteX14" fmla="*/ 2034862 w 3786389"/>
              <a:gd name="connsiteY14" fmla="*/ 1596980 h 4340180"/>
              <a:gd name="connsiteX15" fmla="*/ 1967650 w 3786389"/>
              <a:gd name="connsiteY15" fmla="*/ 1815921 h 4340180"/>
              <a:gd name="connsiteX16" fmla="*/ 1739184 w 3786389"/>
              <a:gd name="connsiteY16" fmla="*/ 2073498 h 4340180"/>
              <a:gd name="connsiteX17" fmla="*/ 1648496 w 3786389"/>
              <a:gd name="connsiteY17" fmla="*/ 2202287 h 4340180"/>
              <a:gd name="connsiteX18" fmla="*/ 1468192 w 3786389"/>
              <a:gd name="connsiteY18" fmla="*/ 2575774 h 4340180"/>
              <a:gd name="connsiteX19" fmla="*/ 1223493 w 3786389"/>
              <a:gd name="connsiteY19" fmla="*/ 2859109 h 4340180"/>
              <a:gd name="connsiteX20" fmla="*/ 978794 w 3786389"/>
              <a:gd name="connsiteY20" fmla="*/ 3116687 h 4340180"/>
              <a:gd name="connsiteX21" fmla="*/ 785611 w 3786389"/>
              <a:gd name="connsiteY21" fmla="*/ 3296991 h 4340180"/>
              <a:gd name="connsiteX22" fmla="*/ 691032 w 3786389"/>
              <a:gd name="connsiteY22" fmla="*/ 3381777 h 4340180"/>
              <a:gd name="connsiteX23" fmla="*/ 583976 w 3786389"/>
              <a:gd name="connsiteY23" fmla="*/ 3582607 h 4340180"/>
              <a:gd name="connsiteX24" fmla="*/ 453578 w 3786389"/>
              <a:gd name="connsiteY24" fmla="*/ 3718640 h 4340180"/>
              <a:gd name="connsiteX25" fmla="*/ 373487 w 3786389"/>
              <a:gd name="connsiteY25" fmla="*/ 3928056 h 4340180"/>
              <a:gd name="connsiteX26" fmla="*/ 193183 w 3786389"/>
              <a:gd name="connsiteY26" fmla="*/ 4146997 h 4340180"/>
              <a:gd name="connsiteX27" fmla="*/ 100214 w 3786389"/>
              <a:gd name="connsiteY27" fmla="*/ 4308251 h 4340180"/>
              <a:gd name="connsiteX28" fmla="*/ 0 w 3786389"/>
              <a:gd name="connsiteY28" fmla="*/ 4327301 h 4340180"/>
              <a:gd name="connsiteX29" fmla="*/ 12879 w 3786389"/>
              <a:gd name="connsiteY29"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238107 w 3786389"/>
              <a:gd name="connsiteY13" fmla="*/ 1455312 h 4340180"/>
              <a:gd name="connsiteX14" fmla="*/ 2034862 w 3786389"/>
              <a:gd name="connsiteY14" fmla="*/ 1596980 h 4340180"/>
              <a:gd name="connsiteX15" fmla="*/ 1967650 w 3786389"/>
              <a:gd name="connsiteY15" fmla="*/ 1815921 h 4340180"/>
              <a:gd name="connsiteX16" fmla="*/ 1739184 w 3786389"/>
              <a:gd name="connsiteY16" fmla="*/ 2073498 h 4340180"/>
              <a:gd name="connsiteX17" fmla="*/ 1648496 w 3786389"/>
              <a:gd name="connsiteY17" fmla="*/ 2202287 h 4340180"/>
              <a:gd name="connsiteX18" fmla="*/ 1468192 w 3786389"/>
              <a:gd name="connsiteY18" fmla="*/ 2575774 h 4340180"/>
              <a:gd name="connsiteX19" fmla="*/ 1223493 w 3786389"/>
              <a:gd name="connsiteY19" fmla="*/ 2859109 h 4340180"/>
              <a:gd name="connsiteX20" fmla="*/ 978794 w 3786389"/>
              <a:gd name="connsiteY20" fmla="*/ 3116687 h 4340180"/>
              <a:gd name="connsiteX21" fmla="*/ 785611 w 3786389"/>
              <a:gd name="connsiteY21" fmla="*/ 3296991 h 4340180"/>
              <a:gd name="connsiteX22" fmla="*/ 691032 w 3786389"/>
              <a:gd name="connsiteY22" fmla="*/ 3381777 h 4340180"/>
              <a:gd name="connsiteX23" fmla="*/ 583976 w 3786389"/>
              <a:gd name="connsiteY23" fmla="*/ 3582607 h 4340180"/>
              <a:gd name="connsiteX24" fmla="*/ 453578 w 3786389"/>
              <a:gd name="connsiteY24" fmla="*/ 3718640 h 4340180"/>
              <a:gd name="connsiteX25" fmla="*/ 373487 w 3786389"/>
              <a:gd name="connsiteY25" fmla="*/ 3928056 h 4340180"/>
              <a:gd name="connsiteX26" fmla="*/ 193183 w 3786389"/>
              <a:gd name="connsiteY26" fmla="*/ 4146997 h 4340180"/>
              <a:gd name="connsiteX27" fmla="*/ 100214 w 3786389"/>
              <a:gd name="connsiteY27" fmla="*/ 4308251 h 4340180"/>
              <a:gd name="connsiteX28" fmla="*/ 0 w 3786389"/>
              <a:gd name="connsiteY28" fmla="*/ 4327301 h 4340180"/>
              <a:gd name="connsiteX29" fmla="*/ 12879 w 3786389"/>
              <a:gd name="connsiteY29"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66682 w 3786389"/>
              <a:gd name="connsiteY12" fmla="*/ 1455312 h 4340180"/>
              <a:gd name="connsiteX13" fmla="*/ 2034862 w 3786389"/>
              <a:gd name="connsiteY13" fmla="*/ 1596980 h 4340180"/>
              <a:gd name="connsiteX14" fmla="*/ 1967650 w 3786389"/>
              <a:gd name="connsiteY14" fmla="*/ 1815921 h 4340180"/>
              <a:gd name="connsiteX15" fmla="*/ 1739184 w 3786389"/>
              <a:gd name="connsiteY15" fmla="*/ 2073498 h 4340180"/>
              <a:gd name="connsiteX16" fmla="*/ 1648496 w 3786389"/>
              <a:gd name="connsiteY16" fmla="*/ 2202287 h 4340180"/>
              <a:gd name="connsiteX17" fmla="*/ 1468192 w 3786389"/>
              <a:gd name="connsiteY17" fmla="*/ 2575774 h 4340180"/>
              <a:gd name="connsiteX18" fmla="*/ 1223493 w 3786389"/>
              <a:gd name="connsiteY18" fmla="*/ 2859109 h 4340180"/>
              <a:gd name="connsiteX19" fmla="*/ 978794 w 3786389"/>
              <a:gd name="connsiteY19" fmla="*/ 3116687 h 4340180"/>
              <a:gd name="connsiteX20" fmla="*/ 785611 w 3786389"/>
              <a:gd name="connsiteY20" fmla="*/ 3296991 h 4340180"/>
              <a:gd name="connsiteX21" fmla="*/ 691032 w 3786389"/>
              <a:gd name="connsiteY21" fmla="*/ 3381777 h 4340180"/>
              <a:gd name="connsiteX22" fmla="*/ 583976 w 3786389"/>
              <a:gd name="connsiteY22" fmla="*/ 3582607 h 4340180"/>
              <a:gd name="connsiteX23" fmla="*/ 453578 w 3786389"/>
              <a:gd name="connsiteY23" fmla="*/ 3718640 h 4340180"/>
              <a:gd name="connsiteX24" fmla="*/ 373487 w 3786389"/>
              <a:gd name="connsiteY24" fmla="*/ 3928056 h 4340180"/>
              <a:gd name="connsiteX25" fmla="*/ 193183 w 3786389"/>
              <a:gd name="connsiteY25" fmla="*/ 4146997 h 4340180"/>
              <a:gd name="connsiteX26" fmla="*/ 100214 w 3786389"/>
              <a:gd name="connsiteY26" fmla="*/ 4308251 h 4340180"/>
              <a:gd name="connsiteX27" fmla="*/ 0 w 3786389"/>
              <a:gd name="connsiteY27" fmla="*/ 4327301 h 4340180"/>
              <a:gd name="connsiteX28" fmla="*/ 12879 w 3786389"/>
              <a:gd name="connsiteY28"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37138 w 3786389"/>
              <a:gd name="connsiteY9" fmla="*/ 1313645 h 4340180"/>
              <a:gd name="connsiteX10" fmla="*/ 2408349 w 3786389"/>
              <a:gd name="connsiteY10" fmla="*/ 1365160 h 4340180"/>
              <a:gd name="connsiteX11" fmla="*/ 2292439 w 3786389"/>
              <a:gd name="connsiteY11" fmla="*/ 1378039 h 4340180"/>
              <a:gd name="connsiteX12" fmla="*/ 2219057 w 3786389"/>
              <a:gd name="connsiteY12" fmla="*/ 1445787 h 4340180"/>
              <a:gd name="connsiteX13" fmla="*/ 2034862 w 3786389"/>
              <a:gd name="connsiteY13" fmla="*/ 1596980 h 4340180"/>
              <a:gd name="connsiteX14" fmla="*/ 1967650 w 3786389"/>
              <a:gd name="connsiteY14" fmla="*/ 1815921 h 4340180"/>
              <a:gd name="connsiteX15" fmla="*/ 1739184 w 3786389"/>
              <a:gd name="connsiteY15" fmla="*/ 2073498 h 4340180"/>
              <a:gd name="connsiteX16" fmla="*/ 1648496 w 3786389"/>
              <a:gd name="connsiteY16" fmla="*/ 2202287 h 4340180"/>
              <a:gd name="connsiteX17" fmla="*/ 1468192 w 3786389"/>
              <a:gd name="connsiteY17" fmla="*/ 2575774 h 4340180"/>
              <a:gd name="connsiteX18" fmla="*/ 1223493 w 3786389"/>
              <a:gd name="connsiteY18" fmla="*/ 2859109 h 4340180"/>
              <a:gd name="connsiteX19" fmla="*/ 978794 w 3786389"/>
              <a:gd name="connsiteY19" fmla="*/ 3116687 h 4340180"/>
              <a:gd name="connsiteX20" fmla="*/ 785611 w 3786389"/>
              <a:gd name="connsiteY20" fmla="*/ 3296991 h 4340180"/>
              <a:gd name="connsiteX21" fmla="*/ 691032 w 3786389"/>
              <a:gd name="connsiteY21" fmla="*/ 3381777 h 4340180"/>
              <a:gd name="connsiteX22" fmla="*/ 583976 w 3786389"/>
              <a:gd name="connsiteY22" fmla="*/ 3582607 h 4340180"/>
              <a:gd name="connsiteX23" fmla="*/ 453578 w 3786389"/>
              <a:gd name="connsiteY23" fmla="*/ 3718640 h 4340180"/>
              <a:gd name="connsiteX24" fmla="*/ 373487 w 3786389"/>
              <a:gd name="connsiteY24" fmla="*/ 3928056 h 4340180"/>
              <a:gd name="connsiteX25" fmla="*/ 193183 w 3786389"/>
              <a:gd name="connsiteY25" fmla="*/ 4146997 h 4340180"/>
              <a:gd name="connsiteX26" fmla="*/ 100214 w 3786389"/>
              <a:gd name="connsiteY26" fmla="*/ 4308251 h 4340180"/>
              <a:gd name="connsiteX27" fmla="*/ 0 w 3786389"/>
              <a:gd name="connsiteY27" fmla="*/ 4327301 h 4340180"/>
              <a:gd name="connsiteX28" fmla="*/ 12879 w 3786389"/>
              <a:gd name="connsiteY28" fmla="*/ 4340180 h 4340180"/>
              <a:gd name="connsiteX0" fmla="*/ 3786389 w 3786389"/>
              <a:gd name="connsiteY0" fmla="*/ 0 h 4340180"/>
              <a:gd name="connsiteX1" fmla="*/ 3721994 w 3786389"/>
              <a:gd name="connsiteY1" fmla="*/ 128788 h 4340180"/>
              <a:gd name="connsiteX2" fmla="*/ 3567448 w 3786389"/>
              <a:gd name="connsiteY2" fmla="*/ 180304 h 4340180"/>
              <a:gd name="connsiteX3" fmla="*/ 3374265 w 3786389"/>
              <a:gd name="connsiteY3" fmla="*/ 463639 h 4340180"/>
              <a:gd name="connsiteX4" fmla="*/ 3296992 w 3786389"/>
              <a:gd name="connsiteY4" fmla="*/ 579549 h 4340180"/>
              <a:gd name="connsiteX5" fmla="*/ 3168203 w 3786389"/>
              <a:gd name="connsiteY5" fmla="*/ 708338 h 4340180"/>
              <a:gd name="connsiteX6" fmla="*/ 2949262 w 3786389"/>
              <a:gd name="connsiteY6" fmla="*/ 811369 h 4340180"/>
              <a:gd name="connsiteX7" fmla="*/ 2768958 w 3786389"/>
              <a:gd name="connsiteY7" fmla="*/ 978794 h 4340180"/>
              <a:gd name="connsiteX8" fmla="*/ 2601532 w 3786389"/>
              <a:gd name="connsiteY8" fmla="*/ 1159098 h 4340180"/>
              <a:gd name="connsiteX9" fmla="*/ 2527613 w 3786389"/>
              <a:gd name="connsiteY9" fmla="*/ 1285070 h 4340180"/>
              <a:gd name="connsiteX10" fmla="*/ 2408349 w 3786389"/>
              <a:gd name="connsiteY10" fmla="*/ 1365160 h 4340180"/>
              <a:gd name="connsiteX11" fmla="*/ 2292439 w 3786389"/>
              <a:gd name="connsiteY11" fmla="*/ 1378039 h 4340180"/>
              <a:gd name="connsiteX12" fmla="*/ 2219057 w 3786389"/>
              <a:gd name="connsiteY12" fmla="*/ 1445787 h 4340180"/>
              <a:gd name="connsiteX13" fmla="*/ 2034862 w 3786389"/>
              <a:gd name="connsiteY13" fmla="*/ 1596980 h 4340180"/>
              <a:gd name="connsiteX14" fmla="*/ 1967650 w 3786389"/>
              <a:gd name="connsiteY14" fmla="*/ 1815921 h 4340180"/>
              <a:gd name="connsiteX15" fmla="*/ 1739184 w 3786389"/>
              <a:gd name="connsiteY15" fmla="*/ 2073498 h 4340180"/>
              <a:gd name="connsiteX16" fmla="*/ 1648496 w 3786389"/>
              <a:gd name="connsiteY16" fmla="*/ 2202287 h 4340180"/>
              <a:gd name="connsiteX17" fmla="*/ 1468192 w 3786389"/>
              <a:gd name="connsiteY17" fmla="*/ 2575774 h 4340180"/>
              <a:gd name="connsiteX18" fmla="*/ 1223493 w 3786389"/>
              <a:gd name="connsiteY18" fmla="*/ 2859109 h 4340180"/>
              <a:gd name="connsiteX19" fmla="*/ 978794 w 3786389"/>
              <a:gd name="connsiteY19" fmla="*/ 3116687 h 4340180"/>
              <a:gd name="connsiteX20" fmla="*/ 785611 w 3786389"/>
              <a:gd name="connsiteY20" fmla="*/ 3296991 h 4340180"/>
              <a:gd name="connsiteX21" fmla="*/ 691032 w 3786389"/>
              <a:gd name="connsiteY21" fmla="*/ 3381777 h 4340180"/>
              <a:gd name="connsiteX22" fmla="*/ 583976 w 3786389"/>
              <a:gd name="connsiteY22" fmla="*/ 3582607 h 4340180"/>
              <a:gd name="connsiteX23" fmla="*/ 453578 w 3786389"/>
              <a:gd name="connsiteY23" fmla="*/ 3718640 h 4340180"/>
              <a:gd name="connsiteX24" fmla="*/ 373487 w 3786389"/>
              <a:gd name="connsiteY24" fmla="*/ 3928056 h 4340180"/>
              <a:gd name="connsiteX25" fmla="*/ 193183 w 3786389"/>
              <a:gd name="connsiteY25" fmla="*/ 4146997 h 4340180"/>
              <a:gd name="connsiteX26" fmla="*/ 100214 w 3786389"/>
              <a:gd name="connsiteY26" fmla="*/ 4308251 h 4340180"/>
              <a:gd name="connsiteX27" fmla="*/ 0 w 3786389"/>
              <a:gd name="connsiteY27" fmla="*/ 4327301 h 4340180"/>
              <a:gd name="connsiteX28" fmla="*/ 12879 w 3786389"/>
              <a:gd name="connsiteY28" fmla="*/ 4340180 h 434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6389" h="4340180">
                <a:moveTo>
                  <a:pt x="3786389" y="0"/>
                </a:moveTo>
                <a:lnTo>
                  <a:pt x="3721994" y="128788"/>
                </a:lnTo>
                <a:lnTo>
                  <a:pt x="3567448" y="180304"/>
                </a:lnTo>
                <a:lnTo>
                  <a:pt x="3374265" y="463639"/>
                </a:lnTo>
                <a:lnTo>
                  <a:pt x="3296992" y="579549"/>
                </a:lnTo>
                <a:lnTo>
                  <a:pt x="3168203" y="708338"/>
                </a:lnTo>
                <a:lnTo>
                  <a:pt x="2949262" y="811369"/>
                </a:lnTo>
                <a:lnTo>
                  <a:pt x="2768958" y="978794"/>
                </a:lnTo>
                <a:lnTo>
                  <a:pt x="2601532" y="1159098"/>
                </a:lnTo>
                <a:lnTo>
                  <a:pt x="2527613" y="1285070"/>
                </a:lnTo>
                <a:lnTo>
                  <a:pt x="2408349" y="1365160"/>
                </a:lnTo>
                <a:lnTo>
                  <a:pt x="2292439" y="1378039"/>
                </a:lnTo>
                <a:cubicBezTo>
                  <a:pt x="2283853" y="1403797"/>
                  <a:pt x="2261986" y="1409297"/>
                  <a:pt x="2219057" y="1445787"/>
                </a:cubicBezTo>
                <a:cubicBezTo>
                  <a:pt x="2176128" y="1482277"/>
                  <a:pt x="2084701" y="1536879"/>
                  <a:pt x="2034862" y="1596980"/>
                </a:cubicBezTo>
                <a:lnTo>
                  <a:pt x="1967650" y="1815921"/>
                </a:lnTo>
                <a:lnTo>
                  <a:pt x="1739184" y="2073498"/>
                </a:lnTo>
                <a:lnTo>
                  <a:pt x="1648496" y="2202287"/>
                </a:lnTo>
                <a:lnTo>
                  <a:pt x="1468192" y="2575774"/>
                </a:lnTo>
                <a:lnTo>
                  <a:pt x="1223493" y="2859109"/>
                </a:lnTo>
                <a:lnTo>
                  <a:pt x="978794" y="3116687"/>
                </a:lnTo>
                <a:lnTo>
                  <a:pt x="785611" y="3296991"/>
                </a:lnTo>
                <a:cubicBezTo>
                  <a:pt x="760435" y="3334778"/>
                  <a:pt x="716208" y="3343990"/>
                  <a:pt x="691032" y="3381777"/>
                </a:cubicBezTo>
                <a:lnTo>
                  <a:pt x="583976" y="3582607"/>
                </a:lnTo>
                <a:lnTo>
                  <a:pt x="453578" y="3718640"/>
                </a:lnTo>
                <a:lnTo>
                  <a:pt x="373487" y="3928056"/>
                </a:lnTo>
                <a:lnTo>
                  <a:pt x="193183" y="4146997"/>
                </a:lnTo>
                <a:lnTo>
                  <a:pt x="100214" y="4308251"/>
                </a:lnTo>
                <a:lnTo>
                  <a:pt x="0" y="4327301"/>
                </a:lnTo>
                <a:lnTo>
                  <a:pt x="12879" y="4340180"/>
                </a:ln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淀川舟運の復活によるにぎわい空間の創造</a:t>
            </a:r>
            <a:endParaRPr kumimoji="1" lang="ja-JP" altLang="en-US" sz="2000" b="1" dirty="0">
              <a:solidFill>
                <a:prstClr val="black"/>
              </a:solidFill>
              <a:latin typeface="Arial" charset="0"/>
              <a:ea typeface="HG丸ｺﾞｼｯｸM-PRO" pitchFamily="48" charset="-128"/>
            </a:endParaRPr>
          </a:p>
        </p:txBody>
      </p:sp>
      <p:sp>
        <p:nvSpPr>
          <p:cNvPr id="8"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13</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15" name="グループ化 14"/>
          <p:cNvGrpSpPr/>
          <p:nvPr/>
        </p:nvGrpSpPr>
        <p:grpSpPr>
          <a:xfrm>
            <a:off x="6535687" y="5830391"/>
            <a:ext cx="1201368" cy="329066"/>
            <a:chOff x="10001198" y="7960676"/>
            <a:chExt cx="2060655" cy="576280"/>
          </a:xfrm>
        </p:grpSpPr>
        <p:sp>
          <p:nvSpPr>
            <p:cNvPr id="16" name="正方形/長方形 15"/>
            <p:cNvSpPr/>
            <p:nvPr/>
          </p:nvSpPr>
          <p:spPr>
            <a:xfrm>
              <a:off x="10001198" y="7960676"/>
              <a:ext cx="1990574" cy="576280"/>
            </a:xfrm>
            <a:prstGeom prst="rect">
              <a:avLst/>
            </a:prstGeom>
            <a:solidFill>
              <a:sysClr val="window" lastClr="FFFFFF">
                <a:lumMod val="75000"/>
                <a:alpha val="66000"/>
              </a:sysClr>
            </a:solidFill>
            <a:ln w="25400" cap="flat" cmpd="sng" algn="ctr">
              <a:noFill/>
              <a:prstDash val="sysDash"/>
              <a:headEnd type="arrow" w="sm" len="med"/>
              <a:tailEnd type="arrow" w="sm" len="me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21" name="円/楕円 20"/>
            <p:cNvSpPr>
              <a:spLocks noChangeAspect="1"/>
            </p:cNvSpPr>
            <p:nvPr/>
          </p:nvSpPr>
          <p:spPr>
            <a:xfrm>
              <a:off x="10392304" y="8153318"/>
              <a:ext cx="267771" cy="267773"/>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22" name="テキスト ボックス 21"/>
            <p:cNvSpPr txBox="1"/>
            <p:nvPr/>
          </p:nvSpPr>
          <p:spPr>
            <a:xfrm>
              <a:off x="10585363" y="8065181"/>
              <a:ext cx="1476490" cy="431197"/>
            </a:xfrm>
            <a:prstGeom prst="rect">
              <a:avLst/>
            </a:prstGeom>
            <a:noFill/>
          </p:spPr>
          <p:txBody>
            <a:bodyPr wrap="square" rtlCol="0">
              <a:spAutoFit/>
            </a:bodyPr>
            <a:lstStyle/>
            <a:p>
              <a:pPr marL="0" marR="0" lvl="0" indent="0" defTabSz="128016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船着場</a:t>
              </a:r>
            </a:p>
          </p:txBody>
        </p:sp>
      </p:grpSp>
      <p:sp>
        <p:nvSpPr>
          <p:cNvPr id="24" name="円/楕円 23"/>
          <p:cNvSpPr>
            <a:spLocks noChangeAspect="1"/>
          </p:cNvSpPr>
          <p:nvPr/>
        </p:nvSpPr>
        <p:spPr>
          <a:xfrm>
            <a:off x="4449959" y="3980456"/>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25" name="円/楕円 24"/>
          <p:cNvSpPr>
            <a:spLocks noChangeAspect="1"/>
          </p:cNvSpPr>
          <p:nvPr/>
        </p:nvSpPr>
        <p:spPr>
          <a:xfrm>
            <a:off x="4489718" y="4095965"/>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26" name="円/楕円 25"/>
          <p:cNvSpPr>
            <a:spLocks noChangeAspect="1"/>
          </p:cNvSpPr>
          <p:nvPr/>
        </p:nvSpPr>
        <p:spPr>
          <a:xfrm>
            <a:off x="3845192" y="4674612"/>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27" name="円/楕円 26"/>
          <p:cNvSpPr>
            <a:spLocks noChangeAspect="1"/>
          </p:cNvSpPr>
          <p:nvPr/>
        </p:nvSpPr>
        <p:spPr>
          <a:xfrm>
            <a:off x="2520677" y="5513289"/>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28" name="円/楕円 27"/>
          <p:cNvSpPr>
            <a:spLocks noChangeAspect="1"/>
          </p:cNvSpPr>
          <p:nvPr/>
        </p:nvSpPr>
        <p:spPr>
          <a:xfrm>
            <a:off x="4058662" y="4573601"/>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29" name="円/楕円 28"/>
          <p:cNvSpPr>
            <a:spLocks noChangeAspect="1"/>
          </p:cNvSpPr>
          <p:nvPr/>
        </p:nvSpPr>
        <p:spPr>
          <a:xfrm>
            <a:off x="3729720" y="4906440"/>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30" name="円/楕円 29"/>
          <p:cNvSpPr>
            <a:spLocks noChangeAspect="1"/>
          </p:cNvSpPr>
          <p:nvPr/>
        </p:nvSpPr>
        <p:spPr>
          <a:xfrm>
            <a:off x="2997481" y="5241787"/>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31" name="円/楕円 30"/>
          <p:cNvSpPr>
            <a:spLocks noChangeAspect="1"/>
          </p:cNvSpPr>
          <p:nvPr/>
        </p:nvSpPr>
        <p:spPr>
          <a:xfrm>
            <a:off x="3112953" y="5348818"/>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32" name="円/楕円 31"/>
          <p:cNvSpPr>
            <a:spLocks noChangeAspect="1"/>
          </p:cNvSpPr>
          <p:nvPr/>
        </p:nvSpPr>
        <p:spPr>
          <a:xfrm>
            <a:off x="2496187" y="5718878"/>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33" name="テキスト ボックス 32"/>
          <p:cNvSpPr txBox="1"/>
          <p:nvPr/>
        </p:nvSpPr>
        <p:spPr>
          <a:xfrm>
            <a:off x="4767662" y="3706950"/>
            <a:ext cx="701280" cy="324594"/>
          </a:xfrm>
          <a:prstGeom prst="roundRect">
            <a:avLst>
              <a:gd name="adj" fmla="val 50000"/>
            </a:avLst>
          </a:prstGeom>
          <a:solidFill>
            <a:schemeClr val="accent3"/>
          </a:solidFill>
          <a:ln>
            <a:noFill/>
          </a:ln>
        </p:spPr>
        <p:txBody>
          <a:bodyPr wrap="square" rtlCol="0" anchor="ctr">
            <a:spAutoFit/>
          </a:bodyP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枚方宿</a:t>
            </a:r>
          </a:p>
        </p:txBody>
      </p:sp>
      <p:sp>
        <p:nvSpPr>
          <p:cNvPr id="34" name="テキスト ボックス 33"/>
          <p:cNvSpPr txBox="1"/>
          <p:nvPr/>
        </p:nvSpPr>
        <p:spPr>
          <a:xfrm>
            <a:off x="4064899" y="4832498"/>
            <a:ext cx="830341" cy="324594"/>
          </a:xfrm>
          <a:prstGeom prst="roundRect">
            <a:avLst>
              <a:gd name="adj" fmla="val 50000"/>
            </a:avLst>
          </a:prstGeom>
          <a:solidFill>
            <a:schemeClr val="accent3"/>
          </a:solidFill>
          <a:ln>
            <a:noFill/>
          </a:ln>
        </p:spPr>
        <p:txBody>
          <a:bodyPr wrap="square" rtlCol="0" anchor="ctr">
            <a:spAutoFit/>
          </a:bodyP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守口宿</a:t>
            </a:r>
            <a:endParaRPr kumimoji="0" lang="en-US" altLang="ja-JP"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35" name="テキスト ボックス 34"/>
          <p:cNvSpPr txBox="1"/>
          <p:nvPr/>
        </p:nvSpPr>
        <p:spPr>
          <a:xfrm>
            <a:off x="6332869" y="2143805"/>
            <a:ext cx="746912" cy="324594"/>
          </a:xfrm>
          <a:prstGeom prst="roundRect">
            <a:avLst>
              <a:gd name="adj" fmla="val 50000"/>
            </a:avLst>
          </a:prstGeom>
          <a:solidFill>
            <a:schemeClr val="accent3"/>
          </a:solidFill>
          <a:ln>
            <a:noFill/>
          </a:ln>
        </p:spPr>
        <p:txBody>
          <a:bodyPr wrap="square" rtlCol="0" anchor="ctr">
            <a:spAutoFit/>
          </a:bodyP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伏見宿</a:t>
            </a:r>
          </a:p>
        </p:txBody>
      </p:sp>
      <p:sp>
        <p:nvSpPr>
          <p:cNvPr id="36" name="テキスト ボックス 35"/>
          <p:cNvSpPr txBox="1"/>
          <p:nvPr/>
        </p:nvSpPr>
        <p:spPr>
          <a:xfrm>
            <a:off x="3692001" y="4647347"/>
            <a:ext cx="591967" cy="215444"/>
          </a:xfrm>
          <a:prstGeom prst="rect">
            <a:avLst/>
          </a:prstGeom>
          <a:noFill/>
        </p:spPr>
        <p:txBody>
          <a:bodyPr wrap="square" rtlCol="0">
            <a:spAutoFit/>
          </a:bodyPr>
          <a:lstStyle/>
          <a:p>
            <a:pPr algn="r" defTabSz="1280160"/>
            <a:r>
              <a:rPr lang="ja-JP" altLang="en-US" sz="800" b="1" dirty="0">
                <a:solidFill>
                  <a:prstClr val="black"/>
                </a:solidFill>
                <a:latin typeface="Meiryo UI" pitchFamily="50" charset="-128"/>
                <a:ea typeface="Meiryo UI" pitchFamily="50" charset="-128"/>
                <a:cs typeface="Meiryo UI" pitchFamily="50" charset="-128"/>
              </a:rPr>
              <a:t>鳥飼</a:t>
            </a:r>
          </a:p>
        </p:txBody>
      </p:sp>
      <p:sp>
        <p:nvSpPr>
          <p:cNvPr id="37" name="テキスト ボックス 36"/>
          <p:cNvSpPr txBox="1"/>
          <p:nvPr/>
        </p:nvSpPr>
        <p:spPr>
          <a:xfrm>
            <a:off x="2495080" y="5548631"/>
            <a:ext cx="516493" cy="215444"/>
          </a:xfrm>
          <a:prstGeom prst="rect">
            <a:avLst/>
          </a:prstGeom>
          <a:noFill/>
        </p:spPr>
        <p:txBody>
          <a:bodyPr wrap="square" rtlCol="0">
            <a:spAutoFit/>
          </a:bodyPr>
          <a:lstStyle/>
          <a:p>
            <a:pPr algn="r" defTabSz="1280160"/>
            <a:r>
              <a:rPr lang="ja-JP" altLang="en-US" sz="800" b="1" dirty="0" smtClean="0">
                <a:solidFill>
                  <a:prstClr val="black"/>
                </a:solidFill>
                <a:latin typeface="Meiryo UI" pitchFamily="50" charset="-128"/>
                <a:ea typeface="Meiryo UI" pitchFamily="50" charset="-128"/>
                <a:cs typeface="Meiryo UI" pitchFamily="50" charset="-128"/>
              </a:rPr>
              <a:t>新北野</a:t>
            </a:r>
            <a:endParaRPr lang="ja-JP" altLang="en-US" sz="800" b="1" dirty="0">
              <a:solidFill>
                <a:prstClr val="black"/>
              </a:solidFill>
              <a:latin typeface="Meiryo UI" pitchFamily="50" charset="-128"/>
              <a:ea typeface="Meiryo UI" pitchFamily="50" charset="-128"/>
              <a:cs typeface="Meiryo UI" pitchFamily="50" charset="-128"/>
            </a:endParaRPr>
          </a:p>
        </p:txBody>
      </p:sp>
      <p:sp>
        <p:nvSpPr>
          <p:cNvPr id="38" name="テキスト ボックス 37"/>
          <p:cNvSpPr txBox="1"/>
          <p:nvPr/>
        </p:nvSpPr>
        <p:spPr>
          <a:xfrm>
            <a:off x="2401193" y="5713285"/>
            <a:ext cx="748196" cy="215444"/>
          </a:xfrm>
          <a:prstGeom prst="rect">
            <a:avLst/>
          </a:prstGeom>
          <a:noFill/>
        </p:spPr>
        <p:txBody>
          <a:bodyPr wrap="square" rtlCol="0">
            <a:spAutoFit/>
          </a:bodyPr>
          <a:lstStyle/>
          <a:p>
            <a:pPr defTabSz="1280160"/>
            <a:r>
              <a:rPr lang="ja-JP" altLang="en-US" sz="800" b="1" dirty="0" smtClean="0">
                <a:solidFill>
                  <a:prstClr val="black"/>
                </a:solidFill>
                <a:latin typeface="Meiryo UI" pitchFamily="50" charset="-128"/>
                <a:ea typeface="Meiryo UI" pitchFamily="50" charset="-128"/>
                <a:cs typeface="Meiryo UI" pitchFamily="50" charset="-128"/>
              </a:rPr>
              <a:t>海老江</a:t>
            </a:r>
            <a:endParaRPr lang="ja-JP" altLang="en-US" sz="800" b="1" dirty="0">
              <a:solidFill>
                <a:prstClr val="black"/>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151189" y="2885773"/>
            <a:ext cx="408066" cy="215444"/>
          </a:xfrm>
          <a:prstGeom prst="rect">
            <a:avLst/>
          </a:prstGeom>
          <a:noFill/>
        </p:spPr>
        <p:txBody>
          <a:bodyPr wrap="square" rtlCol="0">
            <a:spAutoFit/>
          </a:bodyPr>
          <a:lstStyle/>
          <a:p>
            <a:pPr algn="ctr" defTabSz="1280160"/>
            <a:r>
              <a:rPr lang="ja-JP" altLang="en-US" sz="800" b="1" dirty="0" smtClean="0">
                <a:solidFill>
                  <a:prstClr val="black"/>
                </a:solidFill>
                <a:latin typeface="Meiryo UI" pitchFamily="50" charset="-128"/>
                <a:ea typeface="Meiryo UI" pitchFamily="50" charset="-128"/>
                <a:cs typeface="Meiryo UI" pitchFamily="50" charset="-128"/>
              </a:rPr>
              <a:t>八幡</a:t>
            </a:r>
            <a:endParaRPr lang="ja-JP" altLang="en-US" sz="800" b="1"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3360279" y="4872487"/>
            <a:ext cx="505814" cy="215444"/>
          </a:xfrm>
          <a:prstGeom prst="rect">
            <a:avLst/>
          </a:prstGeom>
          <a:noFill/>
        </p:spPr>
        <p:txBody>
          <a:bodyPr wrap="square" rtlCol="0">
            <a:spAutoFit/>
          </a:bodyPr>
          <a:lstStyle/>
          <a:p>
            <a:pPr defTabSz="1280160"/>
            <a:r>
              <a:rPr lang="ja-JP" altLang="en-US" sz="800" b="1" dirty="0">
                <a:solidFill>
                  <a:prstClr val="black"/>
                </a:solidFill>
                <a:latin typeface="Meiryo UI" pitchFamily="50" charset="-128"/>
                <a:ea typeface="Meiryo UI" pitchFamily="50" charset="-128"/>
                <a:cs typeface="Meiryo UI" pitchFamily="50" charset="-128"/>
              </a:rPr>
              <a:t>佐太</a:t>
            </a:r>
          </a:p>
        </p:txBody>
      </p:sp>
      <p:sp>
        <p:nvSpPr>
          <p:cNvPr id="41" name="テキスト ボックス 40"/>
          <p:cNvSpPr txBox="1"/>
          <p:nvPr/>
        </p:nvSpPr>
        <p:spPr>
          <a:xfrm>
            <a:off x="4033862" y="4509120"/>
            <a:ext cx="571327" cy="215444"/>
          </a:xfrm>
          <a:prstGeom prst="rect">
            <a:avLst/>
          </a:prstGeom>
          <a:noFill/>
        </p:spPr>
        <p:txBody>
          <a:bodyPr wrap="square" rtlCol="0">
            <a:spAutoFit/>
          </a:bodyPr>
          <a:lstStyle/>
          <a:p>
            <a:pPr defTabSz="1280160"/>
            <a:r>
              <a:rPr lang="ja-JP" altLang="en-US" sz="800" b="1" dirty="0">
                <a:solidFill>
                  <a:prstClr val="black"/>
                </a:solidFill>
                <a:latin typeface="Meiryo UI" pitchFamily="50" charset="-128"/>
                <a:ea typeface="Meiryo UI" pitchFamily="50" charset="-128"/>
                <a:cs typeface="Meiryo UI" pitchFamily="50" charset="-128"/>
              </a:rPr>
              <a:t>点野</a:t>
            </a:r>
          </a:p>
        </p:txBody>
      </p:sp>
      <p:sp>
        <p:nvSpPr>
          <p:cNvPr id="42" name="テキスト ボックス 41"/>
          <p:cNvSpPr txBox="1"/>
          <p:nvPr/>
        </p:nvSpPr>
        <p:spPr>
          <a:xfrm>
            <a:off x="4402537" y="4083736"/>
            <a:ext cx="648462" cy="215444"/>
          </a:xfrm>
          <a:prstGeom prst="rect">
            <a:avLst/>
          </a:prstGeom>
          <a:noFill/>
        </p:spPr>
        <p:txBody>
          <a:bodyPr wrap="square" rtlCol="0">
            <a:spAutoFit/>
          </a:bodyPr>
          <a:lstStyle/>
          <a:p>
            <a:pPr defTabSz="1280160"/>
            <a:r>
              <a:rPr lang="ja-JP" altLang="en-US" sz="800" b="1" dirty="0">
                <a:solidFill>
                  <a:prstClr val="black"/>
                </a:solidFill>
                <a:latin typeface="Meiryo UI" pitchFamily="50" charset="-128"/>
                <a:ea typeface="Meiryo UI" pitchFamily="50" charset="-128"/>
                <a:cs typeface="Meiryo UI" pitchFamily="50" charset="-128"/>
              </a:rPr>
              <a:t>枚方</a:t>
            </a:r>
          </a:p>
        </p:txBody>
      </p:sp>
      <p:sp>
        <p:nvSpPr>
          <p:cNvPr id="43" name="テキスト ボックス 42"/>
          <p:cNvSpPr txBox="1"/>
          <p:nvPr/>
        </p:nvSpPr>
        <p:spPr>
          <a:xfrm>
            <a:off x="4024976" y="3804152"/>
            <a:ext cx="589097" cy="215444"/>
          </a:xfrm>
          <a:prstGeom prst="rect">
            <a:avLst/>
          </a:prstGeom>
          <a:noFill/>
        </p:spPr>
        <p:txBody>
          <a:bodyPr wrap="square" rtlCol="0">
            <a:spAutoFit/>
          </a:bodyPr>
          <a:lstStyle/>
          <a:p>
            <a:pPr algn="r" defTabSz="1280160"/>
            <a:r>
              <a:rPr lang="ja-JP" altLang="en-US" sz="800" b="1" dirty="0">
                <a:solidFill>
                  <a:prstClr val="black"/>
                </a:solidFill>
                <a:latin typeface="Meiryo UI" pitchFamily="50" charset="-128"/>
                <a:ea typeface="Meiryo UI" pitchFamily="50" charset="-128"/>
                <a:cs typeface="Meiryo UI" pitchFamily="50" charset="-128"/>
              </a:rPr>
              <a:t>大塚</a:t>
            </a:r>
          </a:p>
        </p:txBody>
      </p:sp>
      <p:sp>
        <p:nvSpPr>
          <p:cNvPr id="44" name="テキスト ボックス 43"/>
          <p:cNvSpPr txBox="1"/>
          <p:nvPr/>
        </p:nvSpPr>
        <p:spPr>
          <a:xfrm>
            <a:off x="3112953" y="5348818"/>
            <a:ext cx="534532" cy="215444"/>
          </a:xfrm>
          <a:prstGeom prst="rect">
            <a:avLst/>
          </a:prstGeom>
          <a:noFill/>
        </p:spPr>
        <p:txBody>
          <a:bodyPr wrap="square" rtlCol="0">
            <a:spAutoFit/>
          </a:bodyPr>
          <a:lstStyle/>
          <a:p>
            <a:pPr defTabSz="1280160"/>
            <a:r>
              <a:rPr lang="ja-JP" altLang="en-US" sz="800" b="1" dirty="0">
                <a:solidFill>
                  <a:prstClr val="black"/>
                </a:solidFill>
                <a:latin typeface="Meiryo UI" pitchFamily="50" charset="-128"/>
                <a:ea typeface="Meiryo UI" pitchFamily="50" charset="-128"/>
                <a:cs typeface="Meiryo UI" pitchFamily="50" charset="-128"/>
              </a:rPr>
              <a:t>毛馬</a:t>
            </a:r>
          </a:p>
        </p:txBody>
      </p:sp>
      <p:sp>
        <p:nvSpPr>
          <p:cNvPr id="45" name="テキスト ボックス 44"/>
          <p:cNvSpPr txBox="1"/>
          <p:nvPr/>
        </p:nvSpPr>
        <p:spPr>
          <a:xfrm>
            <a:off x="2944472" y="5171865"/>
            <a:ext cx="517922" cy="215444"/>
          </a:xfrm>
          <a:prstGeom prst="rect">
            <a:avLst/>
          </a:prstGeom>
          <a:noFill/>
        </p:spPr>
        <p:txBody>
          <a:bodyPr wrap="square" rtlCol="0">
            <a:spAutoFit/>
          </a:bodyPr>
          <a:lstStyle/>
          <a:p>
            <a:pPr algn="r" defTabSz="1280160"/>
            <a:r>
              <a:rPr lang="ja-JP" altLang="en-US" sz="800" b="1" dirty="0" smtClean="0">
                <a:solidFill>
                  <a:prstClr val="black"/>
                </a:solidFill>
                <a:latin typeface="Meiryo UI" pitchFamily="50" charset="-128"/>
                <a:ea typeface="Meiryo UI" pitchFamily="50" charset="-128"/>
                <a:cs typeface="Meiryo UI" pitchFamily="50" charset="-128"/>
              </a:rPr>
              <a:t>柴島</a:t>
            </a:r>
            <a:endParaRPr lang="ja-JP" altLang="en-US" sz="800" b="1" dirty="0">
              <a:solidFill>
                <a:prstClr val="black"/>
              </a:solidFill>
              <a:latin typeface="Meiryo UI" pitchFamily="50" charset="-128"/>
              <a:ea typeface="Meiryo UI" pitchFamily="50" charset="-128"/>
              <a:cs typeface="Meiryo UI" pitchFamily="50" charset="-128"/>
            </a:endParaRPr>
          </a:p>
        </p:txBody>
      </p:sp>
      <p:sp>
        <p:nvSpPr>
          <p:cNvPr id="46" name="テキスト ボックス 45"/>
          <p:cNvSpPr txBox="1"/>
          <p:nvPr/>
        </p:nvSpPr>
        <p:spPr>
          <a:xfrm>
            <a:off x="2135563" y="4948527"/>
            <a:ext cx="1036079" cy="194756"/>
          </a:xfrm>
          <a:prstGeom prst="roundRect">
            <a:avLst>
              <a:gd name="adj" fmla="val 50000"/>
            </a:avLst>
          </a:prstGeom>
          <a:solidFill>
            <a:srgbClr val="F79646"/>
          </a:solidFill>
          <a:ln>
            <a:noFill/>
          </a:ln>
        </p:spPr>
        <p:txBody>
          <a:bodyPr wrap="square" lIns="72000" tIns="0" rIns="72000" bIns="0" rtlCol="0" anchor="ctr">
            <a:spAutoFit/>
          </a:bodyP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柴島・毛馬</a:t>
            </a:r>
            <a:endParaRPr kumimoji="0" lang="en-US" altLang="ja-JP"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47" name="テキスト ボックス 46"/>
          <p:cNvSpPr txBox="1"/>
          <p:nvPr/>
        </p:nvSpPr>
        <p:spPr>
          <a:xfrm>
            <a:off x="1327736" y="5911083"/>
            <a:ext cx="745967" cy="194756"/>
          </a:xfrm>
          <a:prstGeom prst="roundRect">
            <a:avLst>
              <a:gd name="adj" fmla="val 50000"/>
            </a:avLst>
          </a:prstGeom>
          <a:solidFill>
            <a:srgbClr val="F79646"/>
          </a:solidFill>
          <a:ln>
            <a:noFill/>
          </a:ln>
        </p:spPr>
        <p:txBody>
          <a:bodyPr wrap="square" lIns="72000" tIns="0" rIns="72000" bIns="0" rtlCol="0" anchor="ctr">
            <a:spAutoFit/>
          </a:bodyP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天保山</a:t>
            </a:r>
          </a:p>
        </p:txBody>
      </p:sp>
      <p:sp>
        <p:nvSpPr>
          <p:cNvPr id="48" name="テキスト ボックス 47"/>
          <p:cNvSpPr txBox="1"/>
          <p:nvPr/>
        </p:nvSpPr>
        <p:spPr>
          <a:xfrm>
            <a:off x="1283508" y="5595077"/>
            <a:ext cx="961723" cy="230832"/>
          </a:xfrm>
          <a:prstGeom prst="rect">
            <a:avLst/>
          </a:prstGeom>
          <a:noFill/>
        </p:spPr>
        <p:txBody>
          <a:bodyPr wrap="square" rtlCol="0">
            <a:spAutoFit/>
          </a:bodyPr>
          <a:lstStyle/>
          <a:p>
            <a:pPr marL="0" marR="0" lvl="0" indent="0" algn="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淀川河口エリア</a:t>
            </a:r>
          </a:p>
        </p:txBody>
      </p:sp>
      <p:sp>
        <p:nvSpPr>
          <p:cNvPr id="49" name="テキスト ボックス 48"/>
          <p:cNvSpPr txBox="1"/>
          <p:nvPr/>
        </p:nvSpPr>
        <p:spPr>
          <a:xfrm>
            <a:off x="1714949" y="6481445"/>
            <a:ext cx="673657" cy="230832"/>
          </a:xfrm>
          <a:prstGeom prst="rect">
            <a:avLst/>
          </a:prstGeom>
          <a:noFill/>
        </p:spPr>
        <p:txBody>
          <a:bodyPr wrap="square" rtlCol="0">
            <a:spAutoFit/>
          </a:bodyP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ベイエリア</a:t>
            </a:r>
          </a:p>
        </p:txBody>
      </p:sp>
      <p:sp>
        <p:nvSpPr>
          <p:cNvPr id="50" name="テキスト ボックス 49"/>
          <p:cNvSpPr txBox="1"/>
          <p:nvPr/>
        </p:nvSpPr>
        <p:spPr>
          <a:xfrm>
            <a:off x="3432100" y="4202997"/>
            <a:ext cx="887165" cy="230832"/>
          </a:xfrm>
          <a:prstGeom prst="rect">
            <a:avLst/>
          </a:prstGeom>
          <a:noFill/>
        </p:spPr>
        <p:txBody>
          <a:bodyPr wrap="square" rtlCol="0">
            <a:spAutoFit/>
          </a:bodyPr>
          <a:lstStyle/>
          <a:p>
            <a:pPr marL="0" marR="0" lvl="0" indent="0" algn="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淀川中流エリア</a:t>
            </a:r>
          </a:p>
        </p:txBody>
      </p:sp>
      <p:sp>
        <p:nvSpPr>
          <p:cNvPr id="51" name="テキスト ボックス 50"/>
          <p:cNvSpPr txBox="1"/>
          <p:nvPr/>
        </p:nvSpPr>
        <p:spPr>
          <a:xfrm>
            <a:off x="3112712" y="6058143"/>
            <a:ext cx="674744" cy="230832"/>
          </a:xfrm>
          <a:prstGeom prst="rect">
            <a:avLst/>
          </a:prstGeom>
          <a:noFill/>
        </p:spPr>
        <p:txBody>
          <a:bodyPr wrap="square" rtlCol="0">
            <a:spAutoFit/>
          </a:bodyP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都心エリア</a:t>
            </a:r>
          </a:p>
        </p:txBody>
      </p:sp>
      <p:sp>
        <p:nvSpPr>
          <p:cNvPr id="52" name="テキスト ボックス 51"/>
          <p:cNvSpPr txBox="1"/>
          <p:nvPr/>
        </p:nvSpPr>
        <p:spPr>
          <a:xfrm>
            <a:off x="5700088" y="2850029"/>
            <a:ext cx="910459" cy="230832"/>
          </a:xfrm>
          <a:prstGeom prst="rect">
            <a:avLst/>
          </a:prstGeom>
          <a:noFill/>
        </p:spPr>
        <p:txBody>
          <a:bodyPr wrap="square" rtlCol="0">
            <a:spAutoFit/>
          </a:bodyPr>
          <a:lstStyle/>
          <a:p>
            <a:pPr marL="0" marR="0" lvl="0" indent="0"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淀川上流エリア</a:t>
            </a:r>
          </a:p>
        </p:txBody>
      </p:sp>
      <p:cxnSp>
        <p:nvCxnSpPr>
          <p:cNvPr id="59" name="直線コネクタ 58"/>
          <p:cNvCxnSpPr/>
          <p:nvPr/>
        </p:nvCxnSpPr>
        <p:spPr>
          <a:xfrm flipH="1" flipV="1">
            <a:off x="6130586" y="2497993"/>
            <a:ext cx="1381730" cy="634032"/>
          </a:xfrm>
          <a:prstGeom prst="line">
            <a:avLst/>
          </a:prstGeom>
          <a:noFill/>
          <a:ln w="9525" cap="flat" cmpd="sng" algn="ctr">
            <a:solidFill>
              <a:srgbClr val="002060"/>
            </a:solidFill>
            <a:prstDash val="solid"/>
            <a:tailEnd type="oval" w="med" len="med"/>
          </a:ln>
          <a:effectLst/>
        </p:spPr>
      </p:cxnSp>
      <p:cxnSp>
        <p:nvCxnSpPr>
          <p:cNvPr id="60" name="直線コネクタ 59"/>
          <p:cNvCxnSpPr/>
          <p:nvPr/>
        </p:nvCxnSpPr>
        <p:spPr>
          <a:xfrm flipH="1" flipV="1">
            <a:off x="3860969" y="5037686"/>
            <a:ext cx="1034272" cy="442963"/>
          </a:xfrm>
          <a:prstGeom prst="line">
            <a:avLst/>
          </a:prstGeom>
          <a:noFill/>
          <a:ln w="9525" cap="flat" cmpd="sng" algn="ctr">
            <a:solidFill>
              <a:srgbClr val="002060"/>
            </a:solidFill>
            <a:prstDash val="solid"/>
            <a:tailEnd type="oval" w="med" len="med"/>
          </a:ln>
          <a:effectLst/>
        </p:spPr>
      </p:cxnSp>
      <p:cxnSp>
        <p:nvCxnSpPr>
          <p:cNvPr id="61" name="直線コネクタ 60"/>
          <p:cNvCxnSpPr/>
          <p:nvPr/>
        </p:nvCxnSpPr>
        <p:spPr>
          <a:xfrm>
            <a:off x="4085439" y="3762060"/>
            <a:ext cx="384160" cy="360313"/>
          </a:xfrm>
          <a:prstGeom prst="line">
            <a:avLst/>
          </a:prstGeom>
          <a:noFill/>
          <a:ln w="9525" cap="flat" cmpd="sng" algn="ctr">
            <a:solidFill>
              <a:srgbClr val="002060"/>
            </a:solidFill>
            <a:prstDash val="solid"/>
            <a:tailEnd type="oval" w="med" len="med"/>
          </a:ln>
          <a:effectLst/>
        </p:spPr>
      </p:cxnSp>
      <p:cxnSp>
        <p:nvCxnSpPr>
          <p:cNvPr id="62" name="直線コネクタ 61"/>
          <p:cNvCxnSpPr/>
          <p:nvPr/>
        </p:nvCxnSpPr>
        <p:spPr>
          <a:xfrm flipH="1" flipV="1">
            <a:off x="2898824" y="6156559"/>
            <a:ext cx="830896" cy="309412"/>
          </a:xfrm>
          <a:prstGeom prst="line">
            <a:avLst/>
          </a:prstGeom>
          <a:noFill/>
          <a:ln w="9525" cap="flat" cmpd="sng" algn="ctr">
            <a:solidFill>
              <a:srgbClr val="002060"/>
            </a:solidFill>
            <a:prstDash val="solid"/>
            <a:tailEnd type="oval" w="med" len="med"/>
          </a:ln>
          <a:effectLst/>
        </p:spPr>
      </p:cxnSp>
      <p:cxnSp>
        <p:nvCxnSpPr>
          <p:cNvPr id="63" name="直線コネクタ 62"/>
          <p:cNvCxnSpPr/>
          <p:nvPr/>
        </p:nvCxnSpPr>
        <p:spPr>
          <a:xfrm>
            <a:off x="1426883" y="6350390"/>
            <a:ext cx="607870" cy="0"/>
          </a:xfrm>
          <a:prstGeom prst="line">
            <a:avLst/>
          </a:prstGeom>
          <a:noFill/>
          <a:ln w="9525" cap="flat" cmpd="sng" algn="ctr">
            <a:solidFill>
              <a:srgbClr val="002060"/>
            </a:solidFill>
            <a:prstDash val="solid"/>
            <a:tailEnd type="oval" w="med" len="med"/>
          </a:ln>
          <a:effectLst/>
        </p:spPr>
      </p:cxnSp>
      <p:cxnSp>
        <p:nvCxnSpPr>
          <p:cNvPr id="64" name="直線コネクタ 63"/>
          <p:cNvCxnSpPr/>
          <p:nvPr/>
        </p:nvCxnSpPr>
        <p:spPr>
          <a:xfrm>
            <a:off x="5144343" y="1977159"/>
            <a:ext cx="875066" cy="503546"/>
          </a:xfrm>
          <a:prstGeom prst="line">
            <a:avLst/>
          </a:prstGeom>
          <a:noFill/>
          <a:ln w="9525" cap="flat" cmpd="sng" algn="ctr">
            <a:solidFill>
              <a:srgbClr val="002060"/>
            </a:solidFill>
            <a:prstDash val="solid"/>
            <a:tailEnd type="oval" w="med" len="med"/>
          </a:ln>
          <a:effectLst/>
        </p:spPr>
      </p:cxnSp>
      <p:sp>
        <p:nvSpPr>
          <p:cNvPr id="67" name="メモ 66"/>
          <p:cNvSpPr/>
          <p:nvPr/>
        </p:nvSpPr>
        <p:spPr>
          <a:xfrm>
            <a:off x="4619780" y="1959831"/>
            <a:ext cx="835784"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寺田屋</a:t>
            </a:r>
          </a:p>
        </p:txBody>
      </p:sp>
      <p:sp>
        <p:nvSpPr>
          <p:cNvPr id="70" name="メモ 69"/>
          <p:cNvSpPr/>
          <p:nvPr/>
        </p:nvSpPr>
        <p:spPr>
          <a:xfrm>
            <a:off x="7449094" y="3064176"/>
            <a:ext cx="1037529"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伏見・三十石船</a:t>
            </a:r>
          </a:p>
        </p:txBody>
      </p:sp>
      <p:sp>
        <p:nvSpPr>
          <p:cNvPr id="73" name="メモ 72"/>
          <p:cNvSpPr/>
          <p:nvPr/>
        </p:nvSpPr>
        <p:spPr>
          <a:xfrm>
            <a:off x="5977792" y="4898718"/>
            <a:ext cx="1052137"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五六市（枚方宿）</a:t>
            </a:r>
          </a:p>
        </p:txBody>
      </p:sp>
      <p:sp>
        <p:nvSpPr>
          <p:cNvPr id="76" name="メモ 75"/>
          <p:cNvSpPr/>
          <p:nvPr/>
        </p:nvSpPr>
        <p:spPr>
          <a:xfrm>
            <a:off x="3689803" y="6374687"/>
            <a:ext cx="703485"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道頓堀</a:t>
            </a:r>
          </a:p>
        </p:txBody>
      </p:sp>
      <p:sp>
        <p:nvSpPr>
          <p:cNvPr id="79" name="メモ 78"/>
          <p:cNvSpPr/>
          <p:nvPr/>
        </p:nvSpPr>
        <p:spPr>
          <a:xfrm>
            <a:off x="594359" y="6257400"/>
            <a:ext cx="832524"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海遊館</a:t>
            </a:r>
          </a:p>
        </p:txBody>
      </p:sp>
      <p:sp>
        <p:nvSpPr>
          <p:cNvPr id="82" name="メモ 81"/>
          <p:cNvSpPr/>
          <p:nvPr/>
        </p:nvSpPr>
        <p:spPr>
          <a:xfrm>
            <a:off x="3332490" y="3701210"/>
            <a:ext cx="754547"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くらわんか船</a:t>
            </a:r>
          </a:p>
        </p:txBody>
      </p:sp>
      <p:sp>
        <p:nvSpPr>
          <p:cNvPr id="83" name="テキスト ボックス 82"/>
          <p:cNvSpPr txBox="1"/>
          <p:nvPr/>
        </p:nvSpPr>
        <p:spPr>
          <a:xfrm>
            <a:off x="2401193" y="6547461"/>
            <a:ext cx="917550" cy="194756"/>
          </a:xfrm>
          <a:prstGeom prst="roundRect">
            <a:avLst>
              <a:gd name="adj" fmla="val 50000"/>
            </a:avLst>
          </a:prstGeom>
          <a:solidFill>
            <a:srgbClr val="F79646"/>
          </a:solidFill>
          <a:ln>
            <a:noFill/>
          </a:ln>
        </p:spPr>
        <p:txBody>
          <a:bodyPr wrap="square" lIns="72000" tIns="0" rIns="72000" bIns="0" rtlCol="0" anchor="ctr">
            <a:spAutoFit/>
          </a:bodyP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水の回廊</a:t>
            </a:r>
          </a:p>
        </p:txBody>
      </p:sp>
      <p:cxnSp>
        <p:nvCxnSpPr>
          <p:cNvPr id="84" name="直線コネクタ 83"/>
          <p:cNvCxnSpPr/>
          <p:nvPr/>
        </p:nvCxnSpPr>
        <p:spPr>
          <a:xfrm>
            <a:off x="3266298" y="4642272"/>
            <a:ext cx="594670" cy="264168"/>
          </a:xfrm>
          <a:prstGeom prst="line">
            <a:avLst/>
          </a:prstGeom>
          <a:noFill/>
          <a:ln w="9525" cap="flat" cmpd="sng" algn="ctr">
            <a:solidFill>
              <a:srgbClr val="002060"/>
            </a:solidFill>
            <a:prstDash val="solid"/>
            <a:tailEnd type="oval" w="med" len="med"/>
          </a:ln>
          <a:effectLst/>
        </p:spPr>
      </p:cxnSp>
      <p:cxnSp>
        <p:nvCxnSpPr>
          <p:cNvPr id="85" name="直線コネクタ 84"/>
          <p:cNvCxnSpPr/>
          <p:nvPr/>
        </p:nvCxnSpPr>
        <p:spPr>
          <a:xfrm>
            <a:off x="1961414" y="5045906"/>
            <a:ext cx="1001359" cy="434743"/>
          </a:xfrm>
          <a:prstGeom prst="line">
            <a:avLst/>
          </a:prstGeom>
          <a:noFill/>
          <a:ln w="9525" cap="flat" cmpd="sng" algn="ctr">
            <a:solidFill>
              <a:srgbClr val="002060"/>
            </a:solidFill>
            <a:prstDash val="solid"/>
            <a:tailEnd type="oval" w="med" len="med"/>
          </a:ln>
          <a:effectLst/>
        </p:spPr>
      </p:cxnSp>
      <p:cxnSp>
        <p:nvCxnSpPr>
          <p:cNvPr id="86" name="直線コネクタ 85"/>
          <p:cNvCxnSpPr/>
          <p:nvPr/>
        </p:nvCxnSpPr>
        <p:spPr>
          <a:xfrm flipH="1" flipV="1">
            <a:off x="3053424" y="5991066"/>
            <a:ext cx="1662882" cy="238783"/>
          </a:xfrm>
          <a:prstGeom prst="line">
            <a:avLst/>
          </a:prstGeom>
          <a:noFill/>
          <a:ln w="9525" cap="flat" cmpd="sng" algn="ctr">
            <a:solidFill>
              <a:srgbClr val="002060"/>
            </a:solidFill>
            <a:prstDash val="solid"/>
            <a:tailEnd type="oval" w="med" len="med"/>
          </a:ln>
          <a:effectLst/>
        </p:spPr>
      </p:cxnSp>
      <p:sp>
        <p:nvSpPr>
          <p:cNvPr id="89" name="メモ 88"/>
          <p:cNvSpPr/>
          <p:nvPr/>
        </p:nvSpPr>
        <p:spPr>
          <a:xfrm>
            <a:off x="4695066" y="6159454"/>
            <a:ext cx="700363"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大阪城</a:t>
            </a:r>
          </a:p>
        </p:txBody>
      </p:sp>
      <p:sp>
        <p:nvSpPr>
          <p:cNvPr id="92" name="メモ 91"/>
          <p:cNvSpPr/>
          <p:nvPr/>
        </p:nvSpPr>
        <p:spPr>
          <a:xfrm>
            <a:off x="861631" y="4976686"/>
            <a:ext cx="1099783"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なにわ淀川花火大会</a:t>
            </a:r>
          </a:p>
        </p:txBody>
      </p:sp>
      <p:sp>
        <p:nvSpPr>
          <p:cNvPr id="95" name="メモ 94"/>
          <p:cNvSpPr/>
          <p:nvPr/>
        </p:nvSpPr>
        <p:spPr>
          <a:xfrm>
            <a:off x="2541610" y="4597047"/>
            <a:ext cx="761520"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佐太天神宮</a:t>
            </a:r>
          </a:p>
        </p:txBody>
      </p:sp>
      <p:cxnSp>
        <p:nvCxnSpPr>
          <p:cNvPr id="96" name="直線コネクタ 95"/>
          <p:cNvCxnSpPr/>
          <p:nvPr/>
        </p:nvCxnSpPr>
        <p:spPr>
          <a:xfrm>
            <a:off x="4059006" y="1917454"/>
            <a:ext cx="986243" cy="1050555"/>
          </a:xfrm>
          <a:prstGeom prst="line">
            <a:avLst/>
          </a:prstGeom>
          <a:noFill/>
          <a:ln w="9525" cap="flat" cmpd="sng" algn="ctr">
            <a:solidFill>
              <a:srgbClr val="002060"/>
            </a:solidFill>
            <a:prstDash val="solid"/>
            <a:tailEnd type="oval" w="med" len="med"/>
          </a:ln>
          <a:effectLst/>
        </p:spPr>
      </p:cxnSp>
      <p:cxnSp>
        <p:nvCxnSpPr>
          <p:cNvPr id="97" name="直線コネクタ 96"/>
          <p:cNvCxnSpPr/>
          <p:nvPr/>
        </p:nvCxnSpPr>
        <p:spPr>
          <a:xfrm>
            <a:off x="3730063" y="2697573"/>
            <a:ext cx="1315185" cy="352672"/>
          </a:xfrm>
          <a:prstGeom prst="line">
            <a:avLst/>
          </a:prstGeom>
          <a:noFill/>
          <a:ln w="9525" cap="flat" cmpd="sng" algn="ctr">
            <a:solidFill>
              <a:srgbClr val="002060"/>
            </a:solidFill>
            <a:prstDash val="solid"/>
            <a:tailEnd type="oval" w="med" len="med"/>
          </a:ln>
          <a:effectLst/>
        </p:spPr>
      </p:cxnSp>
      <p:cxnSp>
        <p:nvCxnSpPr>
          <p:cNvPr id="98" name="直線コネクタ 97"/>
          <p:cNvCxnSpPr/>
          <p:nvPr/>
        </p:nvCxnSpPr>
        <p:spPr>
          <a:xfrm>
            <a:off x="3112953" y="3117692"/>
            <a:ext cx="1782288" cy="14332"/>
          </a:xfrm>
          <a:prstGeom prst="line">
            <a:avLst/>
          </a:prstGeom>
          <a:noFill/>
          <a:ln w="9525" cap="flat" cmpd="sng" algn="ctr">
            <a:solidFill>
              <a:srgbClr val="002060"/>
            </a:solidFill>
            <a:prstDash val="solid"/>
            <a:tailEnd type="oval" w="med" len="med"/>
          </a:ln>
          <a:effectLst/>
        </p:spPr>
      </p:cxnSp>
      <p:sp>
        <p:nvSpPr>
          <p:cNvPr id="101" name="メモ 100"/>
          <p:cNvSpPr/>
          <p:nvPr/>
        </p:nvSpPr>
        <p:spPr>
          <a:xfrm>
            <a:off x="2105306" y="3010661"/>
            <a:ext cx="1096592"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サントリー山崎蒸溜所</a:t>
            </a:r>
          </a:p>
        </p:txBody>
      </p:sp>
      <p:sp>
        <p:nvSpPr>
          <p:cNvPr id="104" name="メモ 103"/>
          <p:cNvSpPr/>
          <p:nvPr/>
        </p:nvSpPr>
        <p:spPr>
          <a:xfrm>
            <a:off x="2753396" y="2633777"/>
            <a:ext cx="1049032"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離宮</a:t>
            </a:r>
            <a:r>
              <a:rPr kumimoji="0" lang="zh-TW"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八幡宮</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・大山崎</a:t>
            </a:r>
          </a:p>
        </p:txBody>
      </p:sp>
      <p:sp>
        <p:nvSpPr>
          <p:cNvPr id="107" name="メモ 106"/>
          <p:cNvSpPr/>
          <p:nvPr/>
        </p:nvSpPr>
        <p:spPr>
          <a:xfrm>
            <a:off x="2962058" y="1950917"/>
            <a:ext cx="1454245"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ｱｻﾋﾋﾞｰﾙ大山崎山荘美術館</a:t>
            </a:r>
          </a:p>
        </p:txBody>
      </p:sp>
      <p:sp>
        <p:nvSpPr>
          <p:cNvPr id="108" name="テキスト ボックス 107"/>
          <p:cNvSpPr txBox="1"/>
          <p:nvPr/>
        </p:nvSpPr>
        <p:spPr>
          <a:xfrm>
            <a:off x="4407085" y="2469922"/>
            <a:ext cx="1203373" cy="389513"/>
          </a:xfrm>
          <a:prstGeom prst="roundRect">
            <a:avLst>
              <a:gd name="adj" fmla="val 50000"/>
            </a:avLst>
          </a:prstGeom>
          <a:solidFill>
            <a:srgbClr val="F79646"/>
          </a:solidFill>
          <a:ln>
            <a:noFill/>
          </a:ln>
        </p:spPr>
        <p:txBody>
          <a:bodyPr wrap="square" lIns="0" tIns="0" rIns="0" bIns="0" rtlCol="0" anchor="ctr">
            <a:spAutoFit/>
          </a:bodyP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三川合流域</a:t>
            </a:r>
            <a:endParaRPr kumimoji="0" lang="en-US" altLang="ja-JP" sz="90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八幡（背割堤）</a:t>
            </a:r>
            <a:endParaRPr kumimoji="0" lang="en-US" altLang="ja-JP" sz="900" i="0" u="none" strike="noStrike" kern="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cxnSp>
        <p:nvCxnSpPr>
          <p:cNvPr id="109" name="直線コネクタ 108"/>
          <p:cNvCxnSpPr/>
          <p:nvPr/>
        </p:nvCxnSpPr>
        <p:spPr>
          <a:xfrm flipH="1" flipV="1">
            <a:off x="5173810" y="3222851"/>
            <a:ext cx="803982" cy="811121"/>
          </a:xfrm>
          <a:prstGeom prst="line">
            <a:avLst/>
          </a:prstGeom>
          <a:noFill/>
          <a:ln w="9525" cap="flat" cmpd="sng" algn="ctr">
            <a:solidFill>
              <a:srgbClr val="002060"/>
            </a:solidFill>
            <a:prstDash val="solid"/>
            <a:tailEnd type="oval" w="med" len="med"/>
          </a:ln>
          <a:effectLst/>
        </p:spPr>
      </p:cxnSp>
      <p:cxnSp>
        <p:nvCxnSpPr>
          <p:cNvPr id="110" name="直線コネクタ 109"/>
          <p:cNvCxnSpPr/>
          <p:nvPr/>
        </p:nvCxnSpPr>
        <p:spPr>
          <a:xfrm flipH="1" flipV="1">
            <a:off x="5152268" y="3091362"/>
            <a:ext cx="2360047" cy="1378831"/>
          </a:xfrm>
          <a:prstGeom prst="line">
            <a:avLst/>
          </a:prstGeom>
          <a:noFill/>
          <a:ln w="9525" cap="flat" cmpd="sng" algn="ctr">
            <a:solidFill>
              <a:srgbClr val="002060"/>
            </a:solidFill>
            <a:prstDash val="solid"/>
            <a:tailEnd type="oval" w="med" len="med"/>
          </a:ln>
          <a:effectLst/>
        </p:spPr>
      </p:cxnSp>
      <p:cxnSp>
        <p:nvCxnSpPr>
          <p:cNvPr id="111" name="直線コネクタ 110"/>
          <p:cNvCxnSpPr/>
          <p:nvPr/>
        </p:nvCxnSpPr>
        <p:spPr>
          <a:xfrm flipH="1" flipV="1">
            <a:off x="5206270" y="3077328"/>
            <a:ext cx="2306045" cy="713037"/>
          </a:xfrm>
          <a:prstGeom prst="line">
            <a:avLst/>
          </a:prstGeom>
          <a:noFill/>
          <a:ln w="9525" cap="flat" cmpd="sng" algn="ctr">
            <a:solidFill>
              <a:srgbClr val="002060"/>
            </a:solidFill>
            <a:prstDash val="solid"/>
            <a:tailEnd type="oval" w="med" len="med"/>
          </a:ln>
          <a:effectLst/>
        </p:spPr>
      </p:cxnSp>
      <p:sp>
        <p:nvSpPr>
          <p:cNvPr id="114" name="メモ 113"/>
          <p:cNvSpPr/>
          <p:nvPr/>
        </p:nvSpPr>
        <p:spPr>
          <a:xfrm>
            <a:off x="5441872" y="4017507"/>
            <a:ext cx="1182025"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国宝・</a:t>
            </a:r>
            <a:r>
              <a:rPr kumimoji="0" lang="zh-TW"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石清水八幡宮</a:t>
            </a:r>
            <a:endPar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5" name="直線コネクタ 114"/>
          <p:cNvCxnSpPr/>
          <p:nvPr/>
        </p:nvCxnSpPr>
        <p:spPr>
          <a:xfrm flipH="1" flipV="1">
            <a:off x="4646712" y="4299180"/>
            <a:ext cx="1294317" cy="1103154"/>
          </a:xfrm>
          <a:prstGeom prst="line">
            <a:avLst/>
          </a:prstGeom>
          <a:noFill/>
          <a:ln w="9525" cap="flat" cmpd="sng" algn="ctr">
            <a:solidFill>
              <a:srgbClr val="002060"/>
            </a:solidFill>
            <a:prstDash val="solid"/>
            <a:tailEnd type="oval" w="med" len="med"/>
          </a:ln>
          <a:effectLst/>
        </p:spPr>
      </p:cxnSp>
      <p:cxnSp>
        <p:nvCxnSpPr>
          <p:cNvPr id="116" name="直線コネクタ 115"/>
          <p:cNvCxnSpPr/>
          <p:nvPr/>
        </p:nvCxnSpPr>
        <p:spPr>
          <a:xfrm flipH="1" flipV="1">
            <a:off x="4623407" y="4076213"/>
            <a:ext cx="1409478" cy="682687"/>
          </a:xfrm>
          <a:prstGeom prst="line">
            <a:avLst/>
          </a:prstGeom>
          <a:noFill/>
          <a:ln w="9525" cap="flat" cmpd="sng" algn="ctr">
            <a:solidFill>
              <a:srgbClr val="002060"/>
            </a:solidFill>
            <a:prstDash val="solid"/>
            <a:tailEnd type="oval" w="med" len="med"/>
          </a:ln>
          <a:effectLst/>
        </p:spPr>
      </p:cxnSp>
      <p:sp>
        <p:nvSpPr>
          <p:cNvPr id="119" name="メモ 118"/>
          <p:cNvSpPr/>
          <p:nvPr/>
        </p:nvSpPr>
        <p:spPr>
          <a:xfrm>
            <a:off x="5965842" y="4665069"/>
            <a:ext cx="1141055"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鍵屋資料館・枚方宿</a:t>
            </a:r>
          </a:p>
        </p:txBody>
      </p:sp>
      <p:sp>
        <p:nvSpPr>
          <p:cNvPr id="122" name="メモ 121"/>
          <p:cNvSpPr/>
          <p:nvPr/>
        </p:nvSpPr>
        <p:spPr>
          <a:xfrm>
            <a:off x="5826848" y="5279587"/>
            <a:ext cx="778704" cy="180000"/>
          </a:xfrm>
          <a:prstGeom prst="foldedCorner">
            <a:avLst>
              <a:gd name="adj" fmla="val 38940"/>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ひらかた</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パーク</a:t>
            </a:r>
          </a:p>
        </p:txBody>
      </p:sp>
      <p:sp>
        <p:nvSpPr>
          <p:cNvPr id="124" name="メモ 123"/>
          <p:cNvSpPr/>
          <p:nvPr/>
        </p:nvSpPr>
        <p:spPr>
          <a:xfrm>
            <a:off x="7512316" y="3629816"/>
            <a:ext cx="1134994" cy="332008"/>
          </a:xfrm>
          <a:prstGeom prst="foldedCorner">
            <a:avLst>
              <a:gd name="adj" fmla="val 22249"/>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lIns="0" tIns="0" rIns="0" bIns="0" rtlCol="0" anchor="ctr" anchorCtr="0"/>
          <a:lstStyle/>
          <a:p>
            <a:pPr marL="0" marR="0" lvl="0" indent="0" defTabSz="1280160" eaLnBrk="1" fontAlgn="auto" latinLnBrk="0" hangingPunct="1">
              <a:spcBef>
                <a:spcPts val="0"/>
              </a:spcBef>
              <a:spcAft>
                <a:spcPts val="0"/>
              </a:spcAft>
              <a:buClrTx/>
              <a:buSzTx/>
              <a:buFontTx/>
              <a:buNone/>
              <a:tabLst/>
              <a:defRPr/>
            </a:pPr>
            <a:endParaRPr kumimoji="0" lang="en-US" altLang="ja-JP" sz="600" kern="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1280160" eaLnBrk="1" fontAlgn="auto" latinLnBrk="0" hangingPunct="1">
              <a:spcBef>
                <a:spcPts val="0"/>
              </a:spcBef>
              <a:spcAft>
                <a:spcPts val="0"/>
              </a:spcAft>
              <a:buClrTx/>
              <a:buSzTx/>
              <a:buFontTx/>
              <a:buNone/>
              <a:tabLst/>
              <a:defRPr/>
            </a:pPr>
            <a:r>
              <a:rPr kumimoji="0" lang="ja-JP" altLang="en-US" sz="800" kern="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三川</a:t>
            </a:r>
            <a:r>
              <a:rPr kumimoji="0" lang="ja-JP" altLang="en-US" sz="800" kern="0" noProof="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合</a:t>
            </a:r>
            <a:r>
              <a:rPr kumimoji="0" lang="ja-JP" altLang="en-US" sz="800" kern="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流域拠点施設</a:t>
            </a:r>
            <a:endParaRPr kumimoji="0" lang="en-US" altLang="ja-JP" sz="800" kern="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1280160" eaLnBrk="1" fontAlgn="auto" latinLnBrk="0" hangingPunct="1">
              <a:spcBef>
                <a:spcPts val="0"/>
              </a:spcBef>
              <a:spcAft>
                <a:spcPts val="0"/>
              </a:spcAft>
              <a:buClrTx/>
              <a:buSzTx/>
              <a:buFontTx/>
              <a:buNone/>
              <a:tabLst/>
              <a:defRPr/>
            </a:pPr>
            <a:r>
              <a:rPr kumimoji="0" lang="ja-JP" altLang="en-US" sz="800" kern="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「さくらであい館」</a:t>
            </a:r>
            <a:endParaRPr kumimoji="0" lang="en-US" altLang="ja-JP" sz="800" kern="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メモ 126"/>
          <p:cNvSpPr/>
          <p:nvPr/>
        </p:nvSpPr>
        <p:spPr>
          <a:xfrm>
            <a:off x="7480268" y="4385159"/>
            <a:ext cx="1274160"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背割堤地区・八幡桜まつり</a:t>
            </a:r>
          </a:p>
        </p:txBody>
      </p:sp>
      <p:sp>
        <p:nvSpPr>
          <p:cNvPr id="129" name="メモ 128"/>
          <p:cNvSpPr/>
          <p:nvPr/>
        </p:nvSpPr>
        <p:spPr>
          <a:xfrm>
            <a:off x="4731316" y="5408860"/>
            <a:ext cx="870245" cy="180000"/>
          </a:xfrm>
          <a:prstGeom prst="foldedCorner">
            <a:avLst>
              <a:gd name="adj" fmla="val 38007"/>
            </a:avLst>
          </a:prstGeom>
          <a:solidFill>
            <a:sysClr val="window" lastClr="FFFFFF"/>
          </a:solidFill>
          <a:ln w="9525" cap="flat" cmpd="sng" algn="ctr">
            <a:solidFill>
              <a:sysClr val="window" lastClr="FFFFFF">
                <a:lumMod val="50000"/>
              </a:sysClr>
            </a:solidFill>
            <a:prstDash val="solid"/>
            <a:headEnd type="none" w="sm" len="med"/>
            <a:tailEnd type="none" w="sm" len="med"/>
          </a:ln>
          <a:effectLst/>
        </p:spPr>
        <p:txBody>
          <a:bodyPr rtlCol="0" anchor="ctr"/>
          <a:lstStyle/>
          <a:p>
            <a:pPr marL="0" marR="0" lvl="0" indent="0" algn="ctr" defTabSz="1280160" eaLnBrk="1" fontAlgn="auto" latinLnBrk="0" hangingPunct="1">
              <a:lnSpc>
                <a:spcPts val="22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文禄堤・守口宿</a:t>
            </a:r>
          </a:p>
        </p:txBody>
      </p:sp>
      <p:sp>
        <p:nvSpPr>
          <p:cNvPr id="130" name="正方形/長方形 129"/>
          <p:cNvSpPr/>
          <p:nvPr/>
        </p:nvSpPr>
        <p:spPr>
          <a:xfrm>
            <a:off x="139094" y="1383258"/>
            <a:ext cx="2776722" cy="307777"/>
          </a:xfrm>
          <a:prstGeom prst="rect">
            <a:avLst/>
          </a:prstGeom>
        </p:spPr>
        <p:txBody>
          <a:bodyPr wrap="none">
            <a:spAutoFit/>
          </a:bodyPr>
          <a:lstStyle/>
          <a:p>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＜淀川周辺にある地域資源の例＞</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1" name="正方形/長方形 130"/>
          <p:cNvSpPr/>
          <p:nvPr/>
        </p:nvSpPr>
        <p:spPr>
          <a:xfrm>
            <a:off x="36000" y="432000"/>
            <a:ext cx="9072000" cy="923330"/>
          </a:xfrm>
          <a:prstGeom prst="rect">
            <a:avLst/>
          </a:prstGeom>
          <a:ln w="9525">
            <a:solidFill>
              <a:schemeClr val="tx1"/>
            </a:solidFill>
            <a:prstDash val="sysDot"/>
          </a:ln>
        </p:spPr>
        <p:txBody>
          <a:bodyPr wrap="square">
            <a:spAutoFit/>
          </a:bodyPr>
          <a:lstStyle/>
          <a:p>
            <a:pPr marL="285750" indent="-285750" algn="l">
              <a:buFont typeface="Arial" panose="020B0604020202020204" pitchFamily="34" charset="0"/>
              <a:buChar char="•"/>
            </a:pPr>
            <a: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大阪府では、国土交通省近畿地方整備局、淀川沿いの自治体と連携して、大阪から京都までの「淀川舟運」を復活させ、かつて宿場町として栄えた淀川沿いが、広域的に魅力あふれる都市空間となるよう取組を進めて</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いる。</a:t>
            </a:r>
            <a:endPar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88" name="円/楕円 87"/>
          <p:cNvSpPr>
            <a:spLocks noChangeAspect="1"/>
          </p:cNvSpPr>
          <p:nvPr/>
        </p:nvSpPr>
        <p:spPr>
          <a:xfrm>
            <a:off x="5086607" y="2973830"/>
            <a:ext cx="115472" cy="107031"/>
          </a:xfrm>
          <a:prstGeom prst="ellipse">
            <a:avLst/>
          </a:prstGeom>
          <a:solidFill>
            <a:srgbClr val="FFFF00"/>
          </a:solidFill>
          <a:ln w="25400" cap="flat" cmpd="sng" algn="ctr">
            <a:solidFill>
              <a:schemeClr val="accent6">
                <a:lumMod val="75000"/>
              </a:schemeClr>
            </a:solidFill>
            <a:prstDash val="solid"/>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93" name="角丸四角形 92"/>
          <p:cNvSpPr/>
          <p:nvPr/>
        </p:nvSpPr>
        <p:spPr>
          <a:xfrm>
            <a:off x="1993000" y="3961824"/>
            <a:ext cx="760326" cy="231129"/>
          </a:xfrm>
          <a:prstGeom prst="roundRect">
            <a:avLst/>
          </a:prstGeom>
          <a:solidFill>
            <a:schemeClr val="bg2">
              <a:lumMod val="50000"/>
            </a:schemeClr>
          </a:solidFill>
          <a:ln w="25400" cap="flat" cmpd="sng" algn="ctr">
            <a:noFill/>
            <a:prstDash val="solid"/>
            <a:headEnd type="none" w="sm" len="med"/>
            <a:tailEnd type="none" w="sm" len="med"/>
          </a:ln>
          <a:effectLst>
            <a:outerShdw blurRad="50800" dist="38100" dir="5400000" algn="t" rotWithShape="0">
              <a:prstClr val="black">
                <a:alpha val="40000"/>
              </a:prstClr>
            </a:outerShdw>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西国街道</a:t>
            </a:r>
          </a:p>
        </p:txBody>
      </p:sp>
      <p:sp>
        <p:nvSpPr>
          <p:cNvPr id="94" name="角丸四角形 93"/>
          <p:cNvSpPr/>
          <p:nvPr/>
        </p:nvSpPr>
        <p:spPr>
          <a:xfrm>
            <a:off x="6359292" y="1746030"/>
            <a:ext cx="616767" cy="231129"/>
          </a:xfrm>
          <a:prstGeom prst="roundRect">
            <a:avLst/>
          </a:prstGeom>
          <a:solidFill>
            <a:schemeClr val="bg2">
              <a:lumMod val="50000"/>
            </a:schemeClr>
          </a:solidFill>
          <a:ln w="25400" cap="flat" cmpd="sng" algn="ctr">
            <a:noFill/>
            <a:prstDash val="solid"/>
            <a:headEnd type="none" w="sm" len="med"/>
            <a:tailEnd type="none" w="sm" len="med"/>
          </a:ln>
          <a:effectLst>
            <a:outerShdw blurRad="50800" dist="38100" dir="5400000" algn="t" rotWithShape="0">
              <a:prstClr val="black">
                <a:alpha val="40000"/>
              </a:prstClr>
            </a:outerShdw>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京街道</a:t>
            </a:r>
          </a:p>
        </p:txBody>
      </p:sp>
    </p:spTree>
    <p:extLst>
      <p:ext uri="{BB962C8B-B14F-4D97-AF65-F5344CB8AC3E}">
        <p14:creationId xmlns:p14="http://schemas.microsoft.com/office/powerpoint/2010/main" val="1968875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三川合流域の地域間交流拠点の整備</a:t>
            </a:r>
            <a:endParaRPr kumimoji="1" lang="ja-JP" altLang="en-US" sz="2000" b="1" dirty="0">
              <a:solidFill>
                <a:prstClr val="black"/>
              </a:solidFill>
              <a:latin typeface="Arial" charset="0"/>
              <a:ea typeface="HG丸ｺﾞｼｯｸM-PRO" pitchFamily="48" charset="-128"/>
            </a:endParaRPr>
          </a:p>
        </p:txBody>
      </p:sp>
      <p:sp>
        <p:nvSpPr>
          <p:cNvPr id="8"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14</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正方形/長方形 8"/>
          <p:cNvSpPr/>
          <p:nvPr/>
        </p:nvSpPr>
        <p:spPr>
          <a:xfrm>
            <a:off x="36000" y="432000"/>
            <a:ext cx="9072000" cy="1477328"/>
          </a:xfrm>
          <a:prstGeom prst="rect">
            <a:avLst/>
          </a:prstGeom>
          <a:ln w="9525">
            <a:solidFill>
              <a:schemeClr val="tx1"/>
            </a:solidFill>
            <a:prstDash val="sysDot"/>
          </a:ln>
        </p:spPr>
        <p:txBody>
          <a:bodyPr wrap="square">
            <a:spAutoFit/>
          </a:bodyPr>
          <a:lstStyle/>
          <a:p>
            <a:pPr marL="285750" indent="-285750" algn="l">
              <a:buFont typeface="Arial" panose="020B0604020202020204" pitchFamily="34" charset="0"/>
              <a:buChar char="•"/>
            </a:pP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桂川、宇治川、木津川が合流し、琵琶湖・淀川水系の結節点となっている淀川三川合流域は、多くの自然・歴史資産が残された地域である。</a:t>
            </a:r>
            <a:endParaRPr lang="en-US" altLang="ja-JP"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285750" indent="-285750" algn="l">
              <a:buFont typeface="Arial" panose="020B0604020202020204" pitchFamily="34" charset="0"/>
              <a:buChar char="•"/>
            </a:pP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多様</a:t>
            </a:r>
            <a: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な主体や世代が</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、豊か</a:t>
            </a:r>
            <a: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な</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自然</a:t>
            </a:r>
            <a: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環境や歴史文化にふれあい、</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交流し、「</a:t>
            </a:r>
            <a: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川とまち」「川とひと」</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とをつなぐ</a:t>
            </a:r>
            <a:r>
              <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地域間交流の拠点となる施設として「三川合流域拠点施設」の</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整備が進められている（</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2017</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年（平成</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2</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９年）３月オープン予定）。</a:t>
            </a:r>
            <a:endParaRPr lang="ja-JP" altLang="en-US" sz="18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4" y="2699368"/>
            <a:ext cx="4330703" cy="319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341" y="2734993"/>
            <a:ext cx="4630265" cy="3117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5868144" y="6159766"/>
            <a:ext cx="3096344" cy="261610"/>
          </a:xfrm>
          <a:prstGeom prst="rect">
            <a:avLst/>
          </a:prstGeom>
          <a:noFill/>
        </p:spPr>
        <p:txBody>
          <a:bodyPr wrap="square" rtlCol="0">
            <a:spAutoFit/>
          </a:bodyPr>
          <a:lstStyle/>
          <a:p>
            <a:r>
              <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：近畿地方整備局淀川河川事務所　資料</a:t>
            </a:r>
            <a:endPar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39902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川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36" y="4632101"/>
            <a:ext cx="2345771" cy="1735660"/>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ダム近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693" y="4377279"/>
            <a:ext cx="2588459" cy="201560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6876256" y="6623774"/>
            <a:ext cx="1588295" cy="261610"/>
          </a:xfrm>
          <a:prstGeom prst="rect">
            <a:avLst/>
          </a:prstGeom>
          <a:noFill/>
        </p:spPr>
        <p:txBody>
          <a:bodyPr wrap="square" rtlCol="0">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を基に作成</a:t>
            </a:r>
            <a:endPar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15</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35999" y="432000"/>
            <a:ext cx="9072000" cy="3693319"/>
          </a:xfrm>
          <a:prstGeom prst="rect">
            <a:avLst/>
          </a:prstGeom>
          <a:ln w="6350">
            <a:solidFill>
              <a:schemeClr val="tx1"/>
            </a:solidFill>
            <a:prstDash val="sysDot"/>
          </a:ln>
        </p:spPr>
        <p:txBody>
          <a:bodyPr wrap="square">
            <a:spAutoFit/>
          </a:bodyPr>
          <a:lstStyle/>
          <a:p>
            <a:pPr marL="285750" indent="-285750" algn="l">
              <a:buFont typeface="Arial" panose="020B0604020202020204" pitchFamily="34" charset="0"/>
              <a:buChar char="•"/>
            </a:pPr>
            <a:r>
              <a:rPr lang="ja-JP" altLang="en-US" sz="1800" dirty="0">
                <a:solidFill>
                  <a:schemeClr val="tx1"/>
                </a:solidFill>
                <a:latin typeface="HG丸ｺﾞｼｯｸM-PRO" panose="020F0600000000000000" pitchFamily="50" charset="-128"/>
                <a:ea typeface="HG丸ｺﾞｼｯｸM-PRO" panose="020F0600000000000000" pitchFamily="50" charset="-128"/>
              </a:rPr>
              <a:t>安威川ダム周辺の自然・社会条件特性や安威川ダム整備に関わる上位計画・関連</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計画の</a:t>
            </a:r>
            <a:r>
              <a:rPr lang="ja-JP" altLang="en-US" sz="1800" dirty="0">
                <a:solidFill>
                  <a:schemeClr val="tx1"/>
                </a:solidFill>
                <a:latin typeface="HG丸ｺﾞｼｯｸM-PRO" panose="020F0600000000000000" pitchFamily="50" charset="-128"/>
                <a:ea typeface="HG丸ｺﾞｼｯｸM-PRO" panose="020F0600000000000000" pitchFamily="50" charset="-128"/>
              </a:rPr>
              <a:t>基本的な考え方を踏まえ、安威川ダム周辺における地域にふさわしい整備や保全を将来にわたって</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進めていく</a:t>
            </a:r>
            <a:r>
              <a:rPr lang="ja-JP" altLang="en-US" sz="1800" dirty="0">
                <a:solidFill>
                  <a:schemeClr val="tx1"/>
                </a:solidFill>
                <a:latin typeface="HG丸ｺﾞｼｯｸM-PRO" panose="020F0600000000000000" pitchFamily="50" charset="-128"/>
                <a:ea typeface="HG丸ｺﾞｼｯｸM-PRO" panose="020F0600000000000000" pitchFamily="50" charset="-128"/>
              </a:rPr>
              <a:t>ための方向性や、官民連携の進め方を示す基本方針を</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策定（</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2009</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年（平成</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21</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8</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月）。</a:t>
            </a:r>
            <a:endParaRPr lang="en-US" altLang="ja-JP" sz="1800" dirty="0" smtClean="0">
              <a:solidFill>
                <a:schemeClr val="tx1"/>
              </a:solidFill>
              <a:latin typeface="HG丸ｺﾞｼｯｸM-PRO" panose="020F0600000000000000" pitchFamily="50" charset="-128"/>
              <a:ea typeface="HG丸ｺﾞｼｯｸM-PRO" panose="020F0600000000000000" pitchFamily="50" charset="-128"/>
            </a:endParaRPr>
          </a:p>
          <a:p>
            <a:pPr marL="285750" indent="-285750" algn="l">
              <a:buFont typeface="Arial" panose="020B0604020202020204" pitchFamily="34" charset="0"/>
              <a:buChar char="•"/>
            </a:pP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また、</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2012</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年度（平成</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24</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年度）に</a:t>
            </a:r>
            <a:r>
              <a:rPr lang="en-US" altLang="ja-JP" sz="1800" dirty="0">
                <a:solidFill>
                  <a:schemeClr val="tx1"/>
                </a:solidFill>
                <a:latin typeface="HG丸ｺﾞｼｯｸM-PRO" panose="020F0600000000000000" pitchFamily="50" charset="-128"/>
                <a:ea typeface="HG丸ｺﾞｼｯｸM-PRO" panose="020F0600000000000000" pitchFamily="50" charset="-128"/>
              </a:rPr>
              <a:t>『</a:t>
            </a:r>
            <a:r>
              <a:rPr lang="ja-JP" altLang="en-US" sz="1800" dirty="0">
                <a:solidFill>
                  <a:schemeClr val="tx1"/>
                </a:solidFill>
                <a:latin typeface="HG丸ｺﾞｼｯｸM-PRO" panose="020F0600000000000000" pitchFamily="50" charset="-128"/>
                <a:ea typeface="HG丸ｺﾞｼｯｸM-PRO" panose="020F0600000000000000" pitchFamily="50" charset="-128"/>
              </a:rPr>
              <a:t>安威川ダム継続</a:t>
            </a:r>
            <a:r>
              <a:rPr lang="en-US" altLang="ja-JP" sz="1800" dirty="0">
                <a:solidFill>
                  <a:schemeClr val="tx1"/>
                </a:solidFill>
                <a:latin typeface="HG丸ｺﾞｼｯｸM-PRO" panose="020F0600000000000000" pitchFamily="50" charset="-128"/>
                <a:ea typeface="HG丸ｺﾞｼｯｸM-PRO" panose="020F0600000000000000" pitchFamily="50" charset="-128"/>
              </a:rPr>
              <a:t>』</a:t>
            </a:r>
            <a:r>
              <a:rPr lang="ja-JP" altLang="en-US" sz="1800" dirty="0">
                <a:solidFill>
                  <a:schemeClr val="tx1"/>
                </a:solidFill>
                <a:latin typeface="HG丸ｺﾞｼｯｸM-PRO" panose="020F0600000000000000" pitchFamily="50" charset="-128"/>
                <a:ea typeface="HG丸ｺﾞｼｯｸM-PRO" panose="020F0600000000000000" pitchFamily="50" charset="-128"/>
              </a:rPr>
              <a:t>との国の方針を受け、周辺整備についても具体化に</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向けワークショップ等を開催し</a:t>
            </a:r>
            <a:r>
              <a:rPr lang="ja-JP" altLang="en-US" sz="1800" dirty="0">
                <a:solidFill>
                  <a:schemeClr val="tx1"/>
                </a:solidFill>
                <a:latin typeface="HG丸ｺﾞｼｯｸM-PRO" panose="020F0600000000000000" pitchFamily="50" charset="-128"/>
                <a:ea typeface="HG丸ｺﾞｼｯｸM-PRO" panose="020F0600000000000000" pitchFamily="50" charset="-128"/>
              </a:rPr>
              <a:t>、</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地域</a:t>
            </a:r>
            <a:r>
              <a:rPr lang="ja-JP" altLang="en-US" sz="1800" dirty="0">
                <a:solidFill>
                  <a:schemeClr val="tx1"/>
                </a:solidFill>
                <a:latin typeface="HG丸ｺﾞｼｯｸM-PRO" panose="020F0600000000000000" pitchFamily="50" charset="-128"/>
                <a:ea typeface="HG丸ｺﾞｼｯｸM-PRO" panose="020F0600000000000000" pitchFamily="50" charset="-128"/>
              </a:rPr>
              <a:t>住民や公募による府民との意見交換会などを実施して</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いる。</a:t>
            </a:r>
            <a:endParaRPr lang="en-US" altLang="ja-JP" sz="1800" dirty="0" smtClean="0">
              <a:solidFill>
                <a:schemeClr val="tx1"/>
              </a:solidFill>
              <a:latin typeface="HG丸ｺﾞｼｯｸM-PRO" panose="020F0600000000000000" pitchFamily="50" charset="-128"/>
              <a:ea typeface="HG丸ｺﾞｼｯｸM-PRO" panose="020F0600000000000000" pitchFamily="50" charset="-128"/>
            </a:endParaRPr>
          </a:p>
          <a:p>
            <a:pPr marL="285750" indent="-285750" algn="l">
              <a:buFont typeface="Arial" panose="020B0604020202020204" pitchFamily="34" charset="0"/>
              <a:buChar char="•"/>
            </a:pP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2013</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年（平成</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25</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年）に</a:t>
            </a:r>
            <a:r>
              <a:rPr lang="en-US" altLang="ja-JP" sz="1800" dirty="0">
                <a:solidFill>
                  <a:schemeClr val="tx1"/>
                </a:solidFill>
                <a:latin typeface="HG丸ｺﾞｼｯｸM-PRO" panose="020F0600000000000000" pitchFamily="50" charset="-128"/>
                <a:ea typeface="HG丸ｺﾞｼｯｸM-PRO" panose="020F0600000000000000" pitchFamily="50" charset="-128"/>
              </a:rPr>
              <a:t>『</a:t>
            </a:r>
            <a:r>
              <a:rPr lang="ja-JP" altLang="en-US" sz="1800" dirty="0">
                <a:solidFill>
                  <a:schemeClr val="tx1"/>
                </a:solidFill>
                <a:latin typeface="HG丸ｺﾞｼｯｸM-PRO" panose="020F0600000000000000" pitchFamily="50" charset="-128"/>
                <a:ea typeface="HG丸ｺﾞｼｯｸM-PRO" panose="020F0600000000000000" pitchFamily="50" charset="-128"/>
              </a:rPr>
              <a:t>継続的運営の仕組み</a:t>
            </a:r>
            <a:r>
              <a:rPr lang="en-US" altLang="ja-JP" sz="1800" dirty="0">
                <a:solidFill>
                  <a:schemeClr val="tx1"/>
                </a:solidFill>
                <a:latin typeface="HG丸ｺﾞｼｯｸM-PRO" panose="020F0600000000000000" pitchFamily="50" charset="-128"/>
                <a:ea typeface="HG丸ｺﾞｼｯｸM-PRO" panose="020F0600000000000000" pitchFamily="50" charset="-128"/>
              </a:rPr>
              <a:t>』</a:t>
            </a:r>
            <a:r>
              <a:rPr lang="ja-JP" altLang="en-US" sz="1800" dirty="0">
                <a:solidFill>
                  <a:schemeClr val="tx1"/>
                </a:solidFill>
                <a:latin typeface="HG丸ｺﾞｼｯｸM-PRO" panose="020F0600000000000000" pitchFamily="50" charset="-128"/>
                <a:ea typeface="HG丸ｺﾞｼｯｸM-PRO" panose="020F0600000000000000" pitchFamily="50" charset="-128"/>
              </a:rPr>
              <a:t>の前身となりうる、大学、市民</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NPO</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など</a:t>
            </a:r>
            <a:r>
              <a:rPr lang="ja-JP" altLang="en-US" sz="1800" dirty="0">
                <a:solidFill>
                  <a:schemeClr val="tx1"/>
                </a:solidFill>
                <a:latin typeface="HG丸ｺﾞｼｯｸM-PRO" panose="020F0600000000000000" pitchFamily="50" charset="-128"/>
                <a:ea typeface="HG丸ｺﾞｼｯｸM-PRO" panose="020F0600000000000000" pitchFamily="50" charset="-128"/>
              </a:rPr>
              <a:t>で構成された</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800" dirty="0">
                <a:solidFill>
                  <a:schemeClr val="tx1"/>
                </a:solidFill>
                <a:latin typeface="HG丸ｺﾞｼｯｸM-PRO" panose="020F0600000000000000" pitchFamily="50" charset="-128"/>
                <a:ea typeface="HG丸ｺﾞｼｯｸM-PRO" panose="020F0600000000000000" pitchFamily="50" charset="-128"/>
              </a:rPr>
              <a:t>安威川ダムファンづくり会</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800" dirty="0">
                <a:solidFill>
                  <a:schemeClr val="tx1"/>
                </a:solidFill>
                <a:latin typeface="HG丸ｺﾞｼｯｸM-PRO" panose="020F0600000000000000" pitchFamily="50" charset="-128"/>
                <a:ea typeface="HG丸ｺﾞｼｯｸM-PRO" panose="020F0600000000000000" pitchFamily="50" charset="-128"/>
              </a:rPr>
              <a:t>を立上げ、様々な活動の提案を</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いただいた。引き続き</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800" dirty="0">
                <a:solidFill>
                  <a:schemeClr val="tx1"/>
                </a:solidFill>
                <a:latin typeface="HG丸ｺﾞｼｯｸM-PRO" panose="020F0600000000000000" pitchFamily="50" charset="-128"/>
                <a:ea typeface="HG丸ｺﾞｼｯｸM-PRO" panose="020F0600000000000000" pitchFamily="50" charset="-128"/>
              </a:rPr>
              <a:t>安威川ダムファンづくり会</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800" dirty="0" err="1">
                <a:solidFill>
                  <a:schemeClr val="tx1"/>
                </a:solidFill>
                <a:latin typeface="HG丸ｺﾞｼｯｸM-PRO" panose="020F0600000000000000" pitchFamily="50" charset="-128"/>
                <a:ea typeface="HG丸ｺﾞｼｯｸM-PRO" panose="020F0600000000000000" pitchFamily="50" charset="-128"/>
              </a:rPr>
              <a:t>を開</a:t>
            </a:r>
            <a:r>
              <a:rPr lang="ja-JP" altLang="en-US" sz="1800" dirty="0">
                <a:solidFill>
                  <a:schemeClr val="tx1"/>
                </a:solidFill>
                <a:latin typeface="HG丸ｺﾞｼｯｸM-PRO" panose="020F0600000000000000" pitchFamily="50" charset="-128"/>
                <a:ea typeface="HG丸ｺﾞｼｯｸM-PRO" panose="020F0600000000000000" pitchFamily="50" charset="-128"/>
              </a:rPr>
              <a:t>催し、官民共同による活動の</a:t>
            </a:r>
            <a:r>
              <a:rPr lang="en-US" altLang="ja-JP" sz="1800" dirty="0">
                <a:solidFill>
                  <a:schemeClr val="tx1"/>
                </a:solidFill>
                <a:latin typeface="HG丸ｺﾞｼｯｸM-PRO" panose="020F0600000000000000" pitchFamily="50" charset="-128"/>
                <a:ea typeface="HG丸ｺﾞｼｯｸM-PRO" panose="020F0600000000000000" pitchFamily="50" charset="-128"/>
              </a:rPr>
              <a:t>｢</a:t>
            </a:r>
            <a:r>
              <a:rPr lang="ja-JP" altLang="en-US" sz="1800" dirty="0">
                <a:solidFill>
                  <a:schemeClr val="tx1"/>
                </a:solidFill>
                <a:latin typeface="HG丸ｺﾞｼｯｸM-PRO" panose="020F0600000000000000" pitchFamily="50" charset="-128"/>
                <a:ea typeface="HG丸ｺﾞｼｯｸM-PRO" panose="020F0600000000000000" pitchFamily="50" charset="-128"/>
              </a:rPr>
              <a:t>担い手</a:t>
            </a:r>
            <a:r>
              <a:rPr lang="en-US" altLang="ja-JP" sz="1800" dirty="0">
                <a:solidFill>
                  <a:schemeClr val="tx1"/>
                </a:solidFill>
                <a:latin typeface="HG丸ｺﾞｼｯｸM-PRO" panose="020F0600000000000000" pitchFamily="50" charset="-128"/>
                <a:ea typeface="HG丸ｺﾞｼｯｸM-PRO" panose="020F0600000000000000" pitchFamily="50" charset="-128"/>
              </a:rPr>
              <a:t>｣</a:t>
            </a:r>
            <a:r>
              <a:rPr lang="ja-JP" altLang="en-US" sz="1800" dirty="0">
                <a:solidFill>
                  <a:schemeClr val="tx1"/>
                </a:solidFill>
                <a:latin typeface="HG丸ｺﾞｼｯｸM-PRO" panose="020F0600000000000000" pitchFamily="50" charset="-128"/>
                <a:ea typeface="HG丸ｺﾞｼｯｸM-PRO" panose="020F0600000000000000" pitchFamily="50" charset="-128"/>
              </a:rPr>
              <a:t>の発掘を行いながら、活動の仕組みづくりにつなげて</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いる。</a:t>
            </a:r>
            <a:endParaRPr lang="en-US" altLang="ja-JP" sz="1800" dirty="0" smtClean="0">
              <a:solidFill>
                <a:schemeClr val="tx1"/>
              </a:solidFill>
              <a:latin typeface="HG丸ｺﾞｼｯｸM-PRO" panose="020F0600000000000000" pitchFamily="50" charset="-128"/>
              <a:ea typeface="HG丸ｺﾞｼｯｸM-PRO" panose="020F0600000000000000" pitchFamily="50" charset="-128"/>
            </a:endParaRPr>
          </a:p>
          <a:p>
            <a:pPr marL="285750" indent="-285750" algn="l">
              <a:buFont typeface="Arial" panose="020B0604020202020204" pitchFamily="34" charset="0"/>
              <a:buChar char="•"/>
            </a:pP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なお、本体</a:t>
            </a:r>
            <a:r>
              <a:rPr lang="ja-JP" altLang="en-US" sz="1800" dirty="0">
                <a:solidFill>
                  <a:schemeClr val="tx1"/>
                </a:solidFill>
                <a:latin typeface="HG丸ｺﾞｼｯｸM-PRO" panose="020F0600000000000000" pitchFamily="50" charset="-128"/>
                <a:ea typeface="HG丸ｺﾞｼｯｸM-PRO" panose="020F0600000000000000" pitchFamily="50" charset="-128"/>
              </a:rPr>
              <a:t>工事については</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2014</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年（平成</a:t>
            </a:r>
            <a:r>
              <a:rPr lang="en-US" altLang="ja-JP" sz="1800" dirty="0">
                <a:solidFill>
                  <a:schemeClr val="tx1"/>
                </a:solidFill>
                <a:latin typeface="HG丸ｺﾞｼｯｸM-PRO" panose="020F0600000000000000" pitchFamily="50" charset="-128"/>
                <a:ea typeface="HG丸ｺﾞｼｯｸM-PRO" panose="020F0600000000000000" pitchFamily="50" charset="-128"/>
              </a:rPr>
              <a:t>26</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年）に</a:t>
            </a:r>
            <a:r>
              <a:rPr lang="ja-JP" altLang="en-US" sz="1800" dirty="0">
                <a:solidFill>
                  <a:schemeClr val="tx1"/>
                </a:solidFill>
                <a:latin typeface="HG丸ｺﾞｼｯｸM-PRO" panose="020F0600000000000000" pitchFamily="50" charset="-128"/>
                <a:ea typeface="HG丸ｺﾞｼｯｸM-PRO" panose="020F0600000000000000" pitchFamily="50" charset="-128"/>
              </a:rPr>
              <a:t>着手し</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2020</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年（平成</a:t>
            </a:r>
            <a:r>
              <a:rPr lang="en-US" altLang="ja-JP" sz="1800" dirty="0">
                <a:solidFill>
                  <a:schemeClr val="tx1"/>
                </a:solidFill>
                <a:latin typeface="HG丸ｺﾞｼｯｸM-PRO" panose="020F0600000000000000" pitchFamily="50" charset="-128"/>
                <a:ea typeface="HG丸ｺﾞｼｯｸM-PRO" panose="020F0600000000000000" pitchFamily="50" charset="-128"/>
              </a:rPr>
              <a:t>32</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年）完成</a:t>
            </a:r>
            <a:r>
              <a:rPr lang="ja-JP" altLang="en-US" sz="1800" dirty="0">
                <a:solidFill>
                  <a:schemeClr val="tx1"/>
                </a:solidFill>
                <a:latin typeface="HG丸ｺﾞｼｯｸM-PRO" panose="020F0600000000000000" pitchFamily="50" charset="-128"/>
                <a:ea typeface="HG丸ｺﾞｼｯｸM-PRO" panose="020F0600000000000000" pitchFamily="50" charset="-128"/>
              </a:rPr>
              <a:t>を目標に事業を進めている</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a:t>
            </a:r>
            <a:endParaRPr lang="en-US" altLang="ja-JP" sz="1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438539" y="4356149"/>
            <a:ext cx="4317505" cy="307777"/>
          </a:xfrm>
          <a:prstGeom prst="rect">
            <a:avLst/>
          </a:prstGeom>
        </p:spPr>
        <p:txBody>
          <a:bodyPr wrap="square">
            <a:spAutoFit/>
          </a:bodyPr>
          <a:lstStyle/>
          <a:p>
            <a:pPr algn="l"/>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ワークショップで共有された安威川ダム周辺の主なイメージ</a:t>
            </a:r>
          </a:p>
        </p:txBody>
      </p:sp>
      <p:pic>
        <p:nvPicPr>
          <p:cNvPr id="6153" name="Picture 9" descr="ダム湖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047" y="4360505"/>
            <a:ext cx="2791433" cy="2029066"/>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539552" y="6331143"/>
            <a:ext cx="2304256" cy="276999"/>
          </a:xfrm>
          <a:prstGeom prst="rect">
            <a:avLst/>
          </a:prstGeom>
        </p:spPr>
        <p:txBody>
          <a:bodyPr wrap="square">
            <a:spAutoFit/>
          </a:bodyPr>
          <a:lstStyle/>
          <a:p>
            <a:pPr algn="l"/>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湖面を望むレクリエーション広場</a:t>
            </a:r>
          </a:p>
        </p:txBody>
      </p:sp>
      <p:sp>
        <p:nvSpPr>
          <p:cNvPr id="28" name="正方形/長方形 27"/>
          <p:cNvSpPr/>
          <p:nvPr/>
        </p:nvSpPr>
        <p:spPr>
          <a:xfrm>
            <a:off x="3639664" y="6331143"/>
            <a:ext cx="2000674" cy="276999"/>
          </a:xfrm>
          <a:prstGeom prst="rect">
            <a:avLst/>
          </a:prstGeom>
        </p:spPr>
        <p:txBody>
          <a:bodyPr wrap="square">
            <a:spAutoFit/>
          </a:bodyPr>
          <a:lstStyle/>
          <a:p>
            <a:pPr algn="l"/>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ダム周辺を巡れるハイキング道</a:t>
            </a:r>
          </a:p>
        </p:txBody>
      </p:sp>
      <p:sp>
        <p:nvSpPr>
          <p:cNvPr id="32" name="正方形/長方形 31"/>
          <p:cNvSpPr/>
          <p:nvPr/>
        </p:nvSpPr>
        <p:spPr>
          <a:xfrm>
            <a:off x="6650352" y="6304721"/>
            <a:ext cx="2000674" cy="276999"/>
          </a:xfrm>
          <a:prstGeom prst="rect">
            <a:avLst/>
          </a:prstGeom>
        </p:spPr>
        <p:txBody>
          <a:bodyPr wrap="square">
            <a:spAutoFit/>
          </a:bodyPr>
          <a:lstStyle/>
          <a:p>
            <a:pPr algn="l"/>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ダム湖面を活かした日常活動</a:t>
            </a:r>
          </a:p>
        </p:txBody>
      </p:sp>
      <p:sp>
        <p:nvSpPr>
          <p:cNvPr id="18"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prstClr val="black"/>
                </a:solidFill>
                <a:latin typeface="Arial" charset="0"/>
                <a:ea typeface="HG丸ｺﾞｼｯｸM-PRO" pitchFamily="48" charset="-128"/>
              </a:rPr>
              <a:t>安威川</a:t>
            </a:r>
            <a:r>
              <a:rPr kumimoji="1" lang="ja-JP" altLang="en-US" sz="2000" b="1" dirty="0" smtClean="0">
                <a:solidFill>
                  <a:prstClr val="black"/>
                </a:solidFill>
                <a:latin typeface="Arial" charset="0"/>
                <a:ea typeface="HG丸ｺﾞｼｯｸM-PRO" pitchFamily="48" charset="-128"/>
              </a:rPr>
              <a:t>ダム周辺の環境を活かした魅力ある地域づくり</a:t>
            </a:r>
            <a:endParaRPr kumimoji="1" lang="ja-JP" altLang="en-US" sz="2000" b="1" dirty="0">
              <a:solidFill>
                <a:prstClr val="black"/>
              </a:solidFill>
              <a:latin typeface="Arial" charset="0"/>
              <a:ea typeface="HG丸ｺﾞｼｯｸM-PRO" pitchFamily="48" charset="-128"/>
            </a:endParaRPr>
          </a:p>
        </p:txBody>
      </p:sp>
    </p:spTree>
    <p:extLst>
      <p:ext uri="{BB962C8B-B14F-4D97-AF65-F5344CB8AC3E}">
        <p14:creationId xmlns:p14="http://schemas.microsoft.com/office/powerpoint/2010/main" val="2024071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16</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都市近郊にある自然公園を活かした地域づくり</a:t>
            </a:r>
            <a:endParaRPr kumimoji="1" lang="ja-JP" altLang="en-US" sz="2000" b="1" dirty="0">
              <a:solidFill>
                <a:prstClr val="black"/>
              </a:solidFill>
              <a:latin typeface="Arial" charset="0"/>
              <a:ea typeface="HG丸ｺﾞｼｯｸM-PRO" pitchFamily="48" charset="-128"/>
            </a:endParaRPr>
          </a:p>
        </p:txBody>
      </p:sp>
      <p:sp>
        <p:nvSpPr>
          <p:cNvPr id="15" name="正方形/長方形 14"/>
          <p:cNvSpPr/>
          <p:nvPr/>
        </p:nvSpPr>
        <p:spPr>
          <a:xfrm>
            <a:off x="35999" y="404664"/>
            <a:ext cx="9072000" cy="1200329"/>
          </a:xfrm>
          <a:prstGeom prst="rect">
            <a:avLst/>
          </a:prstGeom>
          <a:ln w="6350">
            <a:solidFill>
              <a:schemeClr val="tx1"/>
            </a:solidFill>
            <a:prstDash val="sysDot"/>
          </a:ln>
        </p:spPr>
        <p:txBody>
          <a:bodyPr wrap="square">
            <a:spAutoFit/>
          </a:bodyPr>
          <a:lstStyle/>
          <a:p>
            <a:pPr marL="285750" indent="-285750" algn="l">
              <a:buFont typeface="Arial" panose="020B0604020202020204" pitchFamily="34" charset="0"/>
              <a:buChar char="•"/>
            </a:pP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大阪・奈良・和歌山の府県境を縦走する金剛葛城自然歩道（ダイヤモンドトレール）では、</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2011</a:t>
            </a:r>
            <a:r>
              <a:rPr lang="ja-JP" altLang="en-US" sz="1800" dirty="0">
                <a:solidFill>
                  <a:schemeClr val="tx1"/>
                </a:solidFill>
                <a:latin typeface="HG丸ｺﾞｼｯｸM-PRO" panose="020F0600000000000000" pitchFamily="50" charset="-128"/>
                <a:ea typeface="HG丸ｺﾞｼｯｸM-PRO" panose="020F0600000000000000" pitchFamily="50" charset="-128"/>
              </a:rPr>
              <a:t>年</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（平成</a:t>
            </a:r>
            <a:r>
              <a:rPr lang="en-US" altLang="ja-JP" sz="1800" dirty="0" smtClean="0">
                <a:solidFill>
                  <a:schemeClr val="tx1"/>
                </a:solidFill>
                <a:latin typeface="HG丸ｺﾞｼｯｸM-PRO" panose="020F0600000000000000" pitchFamily="50" charset="-128"/>
                <a:ea typeface="HG丸ｺﾞｼｯｸM-PRO" panose="020F0600000000000000" pitchFamily="50" charset="-128"/>
              </a:rPr>
              <a:t>23</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年）</a:t>
            </a:r>
            <a:r>
              <a:rPr lang="ja-JP" altLang="en-US" sz="1800" dirty="0">
                <a:solidFill>
                  <a:schemeClr val="tx1"/>
                </a:solidFill>
                <a:latin typeface="HG丸ｺﾞｼｯｸM-PRO" panose="020F0600000000000000" pitchFamily="50" charset="-128"/>
                <a:ea typeface="HG丸ｺﾞｼｯｸM-PRO" panose="020F0600000000000000" pitchFamily="50" charset="-128"/>
              </a:rPr>
              <a:t>国際森林年を契機と</a:t>
            </a:r>
            <a:r>
              <a:rPr lang="ja-JP" altLang="en-US" sz="1800" dirty="0" smtClean="0">
                <a:solidFill>
                  <a:schemeClr val="tx1"/>
                </a:solidFill>
                <a:latin typeface="HG丸ｺﾞｼｯｸM-PRO" panose="020F0600000000000000" pitchFamily="50" charset="-128"/>
                <a:ea typeface="HG丸ｺﾞｼｯｸM-PRO" panose="020F0600000000000000" pitchFamily="50" charset="-128"/>
              </a:rPr>
              <a:t>して、沿線市町村、府県が連携し、ダイヤモンドトレール活性化実行委員会を立上げ、地域の活性化に取り組んでいる。</a:t>
            </a:r>
            <a:endParaRPr lang="en-US" altLang="ja-JP" sz="18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17" name="テキスト ボックス 16"/>
          <p:cNvSpPr txBox="1"/>
          <p:nvPr/>
        </p:nvSpPr>
        <p:spPr>
          <a:xfrm>
            <a:off x="541635" y="1823207"/>
            <a:ext cx="8280920" cy="4524315"/>
          </a:xfrm>
          <a:prstGeom prst="rect">
            <a:avLst/>
          </a:prstGeom>
          <a:noFill/>
        </p:spPr>
        <p:txBody>
          <a:bodyPr wrap="square" rtlCol="0">
            <a:spAutoFit/>
          </a:bodyPr>
          <a:lstStyle/>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○ダイヤモンドトレール活性化実行委員会</a:t>
            </a:r>
            <a:endParaRPr lang="en-US" altLang="ja-JP"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・ダイヤモンドトレール（ダイトレ）沿線の市町村（</a:t>
            </a:r>
            <a:r>
              <a:rPr lang="zh-TW"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河内長野市、</a:t>
            </a:r>
            <a:endParaRPr lang="en-US" altLang="zh-TW"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zh-TW"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和泉市、太子町、河南町、千早赤阪村、五條市、御所市、香芝市、</a:t>
            </a:r>
            <a:endParaRPr lang="en-US" altLang="zh-TW"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zh-TW"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葛城市、橋本市</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と府県（奈良県、和歌山県、大阪府）で構成。</a:t>
            </a:r>
            <a:endPar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・ダイトレと</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その周辺エリアの魅力を</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再発掘、金剛生駒紀</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泉</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山系の</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「自然」、「歴史」、「</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周辺</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施設や</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名産品</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」の</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情報を</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発信、</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ハイキングなどの「</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健康</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200" dirty="0" err="1"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づ</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くりの</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場を提供することを目的に活動。</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○利用促進イベント</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≪ダイトレ・ウォーク≫</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・ダイトレ</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及びアクセスルート</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を</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利用したワンデイウォーキング。</a:t>
            </a:r>
            <a:endParaRPr lang="en-US" altLang="ja-JP"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≪５山３峠めぐり、自然・歴史めぐり、</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自然・歴史・地域めぐり≫</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・ダイトレ及びその周辺エリアの</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沿線資源をポイントにした</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ポイントラリー。</a:t>
            </a:r>
            <a:endParaRPr lang="en-US" altLang="ja-JP"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○ボランティアによるサポート活動　　　　　　　</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≪ダイヤモンドトレールサポーター≫</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・ダイトレ及びアクセスルートの安全・安心・快適な利用環境づくりのため、</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ルート上の転石、支障木の撤去やルー</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ト</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周辺の灌木の整理などのサポート活動</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l"/>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を行っていただける団体等をダイヤモンドトレール活性化</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実行</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委員会が登録。</a:t>
            </a:r>
            <a:endParaRPr lang="ja-JP" altLang="en-US" sz="12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539" y="1925880"/>
            <a:ext cx="3122368" cy="313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20"/>
          <p:cNvSpPr txBox="1"/>
          <p:nvPr/>
        </p:nvSpPr>
        <p:spPr>
          <a:xfrm>
            <a:off x="681303" y="6078090"/>
            <a:ext cx="2253724" cy="430887"/>
          </a:xfrm>
          <a:prstGeom prst="rect">
            <a:avLst/>
          </a:prstGeom>
          <a:noFill/>
        </p:spPr>
        <p:txBody>
          <a:bodyPr wrap="square" rtlCol="0">
            <a:spAutoFit/>
          </a:bodyPr>
          <a:lstStyle/>
          <a:p>
            <a:pPr algn="l"/>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関係市町村のマスコットキャラクターを</a:t>
            </a:r>
            <a:r>
              <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配した</a:t>
            </a: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踏破認定証</a:t>
            </a:r>
            <a:endPar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2" descr="D:\みどり関係\H28\⑩ダイトレ関係\グラウンドデザイン・大阪都市圏資料集\zu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951" y="3340677"/>
            <a:ext cx="1951707" cy="276116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704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大阪湾の魅力を楽しめる回遊性の向上</a:t>
            </a:r>
            <a:endParaRPr kumimoji="1" lang="ja-JP" altLang="en-US" sz="2000" b="1" dirty="0">
              <a:solidFill>
                <a:prstClr val="black"/>
              </a:solidFill>
              <a:latin typeface="Arial" charset="0"/>
              <a:ea typeface="HG丸ｺﾞｼｯｸM-PRO" pitchFamily="48"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28" y="1484784"/>
            <a:ext cx="7721696" cy="497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0"/>
          <p:cNvSpPr>
            <a:spLocks noChangeArrowheads="1"/>
          </p:cNvSpPr>
          <p:nvPr/>
        </p:nvSpPr>
        <p:spPr bwMode="auto">
          <a:xfrm>
            <a:off x="36000" y="432000"/>
            <a:ext cx="9072000" cy="1107996"/>
          </a:xfrm>
          <a:prstGeom prst="rect">
            <a:avLst/>
          </a:prstGeom>
          <a:solidFill>
            <a:schemeClr val="bg1"/>
          </a:solidFill>
          <a:ln w="9525">
            <a:solidFill>
              <a:schemeClr val="tx1"/>
            </a:solidFill>
            <a:prstDash val="sysDot"/>
            <a:miter lim="800000"/>
            <a:headEnd/>
            <a:tailEnd/>
          </a:ln>
        </p:spPr>
        <p:txBody>
          <a:bodyPr wrap="square" anchor="t">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b="1" dirty="0">
                <a:solidFill>
                  <a:prstClr val="black"/>
                </a:solidFill>
                <a:latin typeface="Arial" charset="0"/>
                <a:ea typeface="HG丸ｺﾞｼｯｸM-PRO" pitchFamily="48" charset="-128"/>
              </a:rPr>
              <a:t>泉州サイクルルート構想（案</a:t>
            </a:r>
            <a:r>
              <a:rPr kumimoji="1" lang="ja-JP" altLang="en-US" sz="1800" b="1" dirty="0" smtClean="0">
                <a:solidFill>
                  <a:prstClr val="black"/>
                </a:solidFill>
                <a:latin typeface="Arial" charset="0"/>
                <a:ea typeface="HG丸ｺﾞｼｯｸM-PRO" pitchFamily="48" charset="-128"/>
              </a:rPr>
              <a:t>）</a:t>
            </a:r>
            <a:endParaRPr kumimoji="1" lang="en-US" altLang="ja-JP" sz="1800" b="1" dirty="0" smtClean="0">
              <a:solidFill>
                <a:prstClr val="black"/>
              </a:solidFill>
              <a:latin typeface="Arial" charset="0"/>
              <a:ea typeface="HG丸ｺﾞｼｯｸM-PRO" pitchFamily="48" charset="-128"/>
            </a:endParaRPr>
          </a:p>
          <a:p>
            <a:pPr marL="450850" eaLnBrk="1" hangingPunct="1">
              <a:spcBef>
                <a:spcPct val="0"/>
              </a:spcBef>
            </a:pP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公益財団法人堺</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都市政策研究所</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が、泉州地域の各市町独自の自転車を活用したまちづくりの施策の成果と、これまでの研究成果をベースとして、調査研究を進め、行政</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に対する提言として</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取りまとめた（</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2016</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28</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3</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月））。</a:t>
            </a:r>
            <a:endParaRPr kumimoji="1"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6"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17</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テキスト ボックス 5"/>
          <p:cNvSpPr txBox="1"/>
          <p:nvPr/>
        </p:nvSpPr>
        <p:spPr>
          <a:xfrm>
            <a:off x="-66492" y="6309320"/>
            <a:ext cx="8598932" cy="276999"/>
          </a:xfrm>
          <a:prstGeom prst="rect">
            <a:avLst/>
          </a:prstGeom>
          <a:noFill/>
        </p:spPr>
        <p:txBody>
          <a:bodyPr wrap="square" rtlCol="0">
            <a:spAutoFit/>
          </a:bodyPr>
          <a:lstStyle/>
          <a:p>
            <a:pPr algn="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出典：公益財団法人堺都市政策研究所「泉州地域における自転車を活かしたまちづくりに関する調査研究」（</a:t>
            </a:r>
            <a:r>
              <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　</a:t>
            </a:r>
            <a:endPar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085636" y="6600388"/>
            <a:ext cx="5646604" cy="276999"/>
          </a:xfrm>
          <a:prstGeom prst="rect">
            <a:avLst/>
          </a:prstGeom>
          <a:noFill/>
        </p:spPr>
        <p:txBody>
          <a:bodyPr wrap="square" rtlCol="0">
            <a:spAutoFit/>
          </a:bodyPr>
          <a:lstStyle/>
          <a:p>
            <a:pPr algn="l"/>
            <a:r>
              <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本構想実現には、市町が事業主体となり、</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関係者間での調整が</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必要　</a:t>
            </a:r>
            <a:endPar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76114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9747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00000" y="180000"/>
            <a:ext cx="6264696" cy="4231928"/>
          </a:xfrm>
          <a:prstGeom prst="rect">
            <a:avLst/>
          </a:prstGeom>
        </p:spPr>
        <p:txBody>
          <a:bodyPr wrap="square">
            <a:spAutoFit/>
          </a:bodyPr>
          <a:lstStyle/>
          <a:p>
            <a:pPr algn="l"/>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④自然環境</a:t>
            </a:r>
            <a:endPar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600"/>
              </a:spcBef>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都心から近い豊かな自然（周辺山系）</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都心</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から近い豊かな自然</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（淀川、大和川）</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憩い、楽しむレジャースポット（国定公園）</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５</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憩い、楽しむレジャースポット（府立自然公園）</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憩い、楽しむレジャースポット（府民の森）</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７</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憩い、楽しむレジャースポット（長距離自然歩道）</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８</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憩い、楽しむレジャースポット（海の駅）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９</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特色</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ある「大阪産（もん）」農林水産物</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１０</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水辺</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にぎわい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１１</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水辺</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の魅力</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空間づくり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１２</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舟運の復活によるにぎわい空間の</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創造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１３</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三</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川合流域の地域間交流拠点の</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１４</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安威</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川ダム周辺の環境を活かした魅力ある</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地域づくり</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１５</a:t>
            </a: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都市近郊にある自然公園を活かした地域づくり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１６</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大阪</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湾の魅力を楽しめる回遊性の</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１７</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486762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93675" y="1283742"/>
            <a:ext cx="3398205" cy="273050"/>
          </a:xfrm>
          <a:prstGeom prst="rect">
            <a:avLst/>
          </a:prstGeom>
          <a:solidFill>
            <a:schemeClr val="bg1"/>
          </a:solidFill>
          <a:ln>
            <a:noFill/>
          </a:ln>
          <a:extLst/>
        </p:spPr>
        <p:txBody>
          <a:bodyPr lIns="74295" tIns="8890" rIns="74295" bIns="8890"/>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just" defTabSz="914400" eaLnBrk="1" fontAlgn="auto" hangingPunct="1">
              <a:spcBef>
                <a:spcPct val="0"/>
              </a:spcBef>
              <a:spcAft>
                <a:spcPts val="0"/>
              </a:spcAft>
              <a:buClrTx/>
              <a:buSzTx/>
              <a:buFontTx/>
              <a:buNone/>
            </a:pPr>
            <a:r>
              <a:rPr kumimoji="1"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■大阪府のみどりの現況</a:t>
            </a:r>
            <a:endParaRPr kumimoji="1"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36504" y="432000"/>
            <a:ext cx="9072000" cy="646325"/>
          </a:xfrm>
          <a:prstGeom prst="rect">
            <a:avLst/>
          </a:prstGeom>
          <a:noFill/>
          <a:ln w="9525">
            <a:solidFill>
              <a:schemeClr val="tx1"/>
            </a:solidFill>
            <a:prstDash val="sysDot"/>
            <a:miter lim="800000"/>
            <a:headEnd/>
            <a:tailEnd/>
          </a:ln>
          <a:effectLst/>
        </p:spPr>
        <p:txBody>
          <a:bodyPr lIns="91435" tIns="45717" rIns="91435" bIns="45717">
            <a:spAutoFit/>
          </a:bodyPr>
          <a:lstStyle/>
          <a:p>
            <a:pPr marL="285750" indent="-285750" algn="l" defTabSz="914400" fontAlgn="auto">
              <a:spcBef>
                <a:spcPct val="50000"/>
              </a:spcBef>
              <a:spcAft>
                <a:spcPts val="0"/>
              </a:spcAft>
              <a:buClrTx/>
              <a:buSzTx/>
              <a:buFont typeface="Arial" panose="020B0604020202020204" pitchFamily="34" charset="0"/>
              <a:buChar char="•"/>
              <a:defRPr/>
            </a:pP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30km</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圏内に北摂山系、金剛生駒山系を包含しており、和泉葛城山系にも到達している。都心</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から近距離に大規模な自然</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が存在する。</a:t>
            </a:r>
            <a:endParaRPr kumimoji="1" lang="ja-JP" altLang="en-US" sz="18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39" name="グループ化 38"/>
          <p:cNvGrpSpPr/>
          <p:nvPr/>
        </p:nvGrpSpPr>
        <p:grpSpPr>
          <a:xfrm>
            <a:off x="107504" y="1592185"/>
            <a:ext cx="5494113" cy="5003263"/>
            <a:chOff x="9027290" y="1053620"/>
            <a:chExt cx="3276600" cy="2983865"/>
          </a:xfrm>
        </p:grpSpPr>
        <p:grpSp>
          <p:nvGrpSpPr>
            <p:cNvPr id="15" name="グループ化 14"/>
            <p:cNvGrpSpPr/>
            <p:nvPr/>
          </p:nvGrpSpPr>
          <p:grpSpPr>
            <a:xfrm>
              <a:off x="9027290" y="1053620"/>
              <a:ext cx="3276600" cy="2983865"/>
              <a:chOff x="0" y="0"/>
              <a:chExt cx="3276600" cy="2984500"/>
            </a:xfrm>
          </p:grpSpPr>
          <p:pic>
            <p:nvPicPr>
              <p:cNvPr id="17" name="図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3276600" cy="2984500"/>
              </a:xfrm>
              <a:prstGeom prst="rect">
                <a:avLst/>
              </a:prstGeom>
              <a:ln>
                <a:noFill/>
              </a:ln>
              <a:extLst>
                <a:ext uri="{53640926-AAD7-44D8-BBD7-CCE9431645EC}">
                  <a14:shadowObscured xmlns:a14="http://schemas.microsoft.com/office/drawing/2010/main"/>
                </a:ext>
              </a:extLst>
            </p:spPr>
          </p:pic>
          <p:sp>
            <p:nvSpPr>
              <p:cNvPr id="18" name="テキスト ボックス 10265"/>
              <p:cNvSpPr txBox="1"/>
              <p:nvPr/>
            </p:nvSpPr>
            <p:spPr>
              <a:xfrm>
                <a:off x="12700" y="12700"/>
                <a:ext cx="691764" cy="155174"/>
              </a:xfrm>
              <a:prstGeom prst="rect">
                <a:avLst/>
              </a:prstGeom>
              <a:solidFill>
                <a:sysClr val="window" lastClr="FFFFFF"/>
              </a:solidFill>
              <a:ln w="6350">
                <a:solidFill>
                  <a:prstClr val="black"/>
                </a:solidFill>
              </a:ln>
              <a:effectLst/>
            </p:spPr>
            <p:txBody>
              <a:bodyPr rot="0" spcFirstLastPara="0" vert="horz" wrap="square" lIns="36000" tIns="18000" rIns="36000" bIns="18000" numCol="1" spcCol="0" rtlCol="0" fromWordArt="0" anchor="ctr" anchorCtr="0" forceAA="0" compatLnSpc="1">
                <a:prstTxWarp prst="textNoShape">
                  <a:avLst/>
                </a:prstTxWarp>
                <a:noAutofit/>
              </a:bodyPr>
              <a:lstStyle/>
              <a:p>
                <a:pPr defTabSz="914400" fontAlgn="auto">
                  <a:lnSpc>
                    <a:spcPts val="1600"/>
                  </a:lnSpc>
                  <a:spcBef>
                    <a:spcPts val="0"/>
                  </a:spcBef>
                  <a:spcAft>
                    <a:spcPts val="0"/>
                  </a:spcAft>
                  <a:buClrTx/>
                  <a:buSzTx/>
                  <a:buFontTx/>
                  <a:buNone/>
                </a:pPr>
                <a:r>
                  <a:rPr kumimoji="1"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19" name="テキスト ボックス 10267"/>
              <p:cNvSpPr txBox="1"/>
              <p:nvPr/>
            </p:nvSpPr>
            <p:spPr>
              <a:xfrm rot="19127747">
                <a:off x="1047750" y="101600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defTabSz="914400" fontAlgn="auto">
                  <a:lnSpc>
                    <a:spcPts val="1200"/>
                  </a:lnSpc>
                  <a:spcBef>
                    <a:spcPts val="0"/>
                  </a:spcBef>
                  <a:spcAft>
                    <a:spcPts val="0"/>
                  </a:spcAft>
                  <a:buClrTx/>
                  <a:buSzTx/>
                  <a:buFontTx/>
                  <a:buNone/>
                </a:pPr>
                <a:r>
                  <a:rPr kumimoji="1" lang="en-US" sz="1000" kern="100" dirty="0">
                    <a:solidFill>
                      <a:prstClr val="black"/>
                    </a:solidFill>
                    <a:latin typeface="Century"/>
                    <a:ea typeface="ＭＳ 明朝"/>
                    <a:cs typeface="Times New Roman"/>
                  </a:rPr>
                  <a:t>30km</a:t>
                </a:r>
                <a:endParaRPr kumimoji="1" lang="ja-JP" altLang="en-US" sz="1050" kern="100" dirty="0">
                  <a:solidFill>
                    <a:prstClr val="black"/>
                  </a:solidFill>
                  <a:latin typeface="Century"/>
                  <a:ea typeface="ＭＳ 明朝"/>
                  <a:cs typeface="Times New Roman"/>
                </a:endParaRPr>
              </a:p>
            </p:txBody>
          </p:sp>
          <p:sp>
            <p:nvSpPr>
              <p:cNvPr id="20" name="テキスト ボックス 10268"/>
              <p:cNvSpPr txBox="1"/>
              <p:nvPr/>
            </p:nvSpPr>
            <p:spPr>
              <a:xfrm rot="19115619">
                <a:off x="685800" y="62865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defTabSz="914400" fontAlgn="auto">
                  <a:lnSpc>
                    <a:spcPts val="1200"/>
                  </a:lnSpc>
                  <a:spcBef>
                    <a:spcPts val="0"/>
                  </a:spcBef>
                  <a:spcAft>
                    <a:spcPts val="0"/>
                  </a:spcAft>
                  <a:buClrTx/>
                  <a:buSzTx/>
                  <a:buFontTx/>
                  <a:buNone/>
                </a:pPr>
                <a:r>
                  <a:rPr kumimoji="1" lang="en-US" sz="1000" kern="100" dirty="0">
                    <a:solidFill>
                      <a:prstClr val="black"/>
                    </a:solidFill>
                    <a:latin typeface="Century"/>
                    <a:ea typeface="ＭＳ 明朝"/>
                    <a:cs typeface="Times New Roman"/>
                  </a:rPr>
                  <a:t>60km</a:t>
                </a:r>
                <a:endParaRPr kumimoji="1" lang="ja-JP" altLang="en-US" sz="1050" kern="100" dirty="0">
                  <a:solidFill>
                    <a:prstClr val="black"/>
                  </a:solidFill>
                  <a:latin typeface="Century"/>
                  <a:ea typeface="ＭＳ 明朝"/>
                  <a:cs typeface="Times New Roman"/>
                </a:endParaRPr>
              </a:p>
            </p:txBody>
          </p:sp>
        </p:grpSp>
        <p:sp>
          <p:nvSpPr>
            <p:cNvPr id="10" name="Text Box 1"/>
            <p:cNvSpPr txBox="1">
              <a:spLocks noChangeArrowheads="1"/>
            </p:cNvSpPr>
            <p:nvPr/>
          </p:nvSpPr>
          <p:spPr bwMode="auto">
            <a:xfrm>
              <a:off x="11389232" y="3938862"/>
              <a:ext cx="914658" cy="986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defTabSz="914400">
                <a:buClrTx/>
                <a:buSzTx/>
                <a:buFontTx/>
                <a:buNone/>
              </a:pPr>
              <a:r>
                <a:rPr kumimoji="1" lang="en-US" altLang="ja-JP" sz="800" dirty="0" smtClean="0">
                  <a:solidFill>
                    <a:prstClr val="black"/>
                  </a:solidFill>
                  <a:latin typeface="Century" pitchFamily="18" charset="0"/>
                  <a:ea typeface="ＭＳ 明朝" pitchFamily="17" charset="-128"/>
                  <a:cs typeface="Times New Roman" pitchFamily="18" charset="0"/>
                </a:rPr>
                <a:t>Earthstar </a:t>
              </a:r>
              <a:r>
                <a:rPr kumimoji="1" lang="en-US" altLang="ja-JP" sz="800" dirty="0" err="1" smtClean="0">
                  <a:solidFill>
                    <a:prstClr val="black"/>
                  </a:solidFill>
                  <a:latin typeface="Century" pitchFamily="18" charset="0"/>
                  <a:ea typeface="ＭＳ 明朝" pitchFamily="17" charset="-128"/>
                  <a:cs typeface="Times New Roman" pitchFamily="18" charset="0"/>
                </a:rPr>
                <a:t>Geographics</a:t>
              </a:r>
              <a:endParaRPr kumimoji="1" lang="en-US" altLang="ja-JP" sz="1800" dirty="0" smtClean="0">
                <a:solidFill>
                  <a:prstClr val="black"/>
                </a:solidFill>
                <a:latin typeface="Arial" pitchFamily="34" charset="0"/>
                <a:ea typeface="ＭＳ Ｐゴシック" pitchFamily="50" charset="-128"/>
                <a:cs typeface="ＭＳ Ｐゴシック" pitchFamily="50" charset="-128"/>
              </a:endParaRPr>
            </a:p>
          </p:txBody>
        </p:sp>
      </p:grpSp>
      <p:grpSp>
        <p:nvGrpSpPr>
          <p:cNvPr id="38" name="グループ化 37"/>
          <p:cNvGrpSpPr/>
          <p:nvPr/>
        </p:nvGrpSpPr>
        <p:grpSpPr>
          <a:xfrm>
            <a:off x="5746764" y="1270856"/>
            <a:ext cx="3145716" cy="2734208"/>
            <a:chOff x="9260622" y="4159747"/>
            <a:chExt cx="3314700" cy="3021965"/>
          </a:xfrm>
        </p:grpSpPr>
        <p:grpSp>
          <p:nvGrpSpPr>
            <p:cNvPr id="21" name="グループ化 20"/>
            <p:cNvGrpSpPr/>
            <p:nvPr/>
          </p:nvGrpSpPr>
          <p:grpSpPr>
            <a:xfrm>
              <a:off x="9260622" y="4159747"/>
              <a:ext cx="3314700" cy="3021965"/>
              <a:chOff x="0" y="0"/>
              <a:chExt cx="3314700" cy="3022600"/>
            </a:xfrm>
          </p:grpSpPr>
          <p:pic>
            <p:nvPicPr>
              <p:cNvPr id="22" name="図 2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3314700" cy="3022600"/>
              </a:xfrm>
              <a:prstGeom prst="rect">
                <a:avLst/>
              </a:prstGeom>
              <a:ln>
                <a:noFill/>
              </a:ln>
              <a:extLst>
                <a:ext uri="{53640926-AAD7-44D8-BBD7-CCE9431645EC}">
                  <a14:shadowObscured xmlns:a14="http://schemas.microsoft.com/office/drawing/2010/main"/>
                </a:ext>
              </a:extLst>
            </p:spPr>
          </p:pic>
          <p:sp>
            <p:nvSpPr>
              <p:cNvPr id="23" name="テキスト ボックス 10271"/>
              <p:cNvSpPr txBox="1"/>
              <p:nvPr/>
            </p:nvSpPr>
            <p:spPr>
              <a:xfrm>
                <a:off x="31750" y="19050"/>
                <a:ext cx="691515" cy="236220"/>
              </a:xfrm>
              <a:prstGeom prst="rect">
                <a:avLst/>
              </a:prstGeom>
              <a:solidFill>
                <a:sysClr val="window" lastClr="FFFFFF"/>
              </a:solidFill>
              <a:ln w="6350">
                <a:solidFill>
                  <a:prstClr val="black"/>
                </a:solidFill>
              </a:ln>
              <a:effectLst/>
            </p:spPr>
            <p:txBody>
              <a:bodyPr rot="0" spcFirstLastPara="0" vert="horz" wrap="square" lIns="36000" tIns="18000" rIns="36000" bIns="18000" numCol="1" spcCol="0" rtlCol="0" fromWordArt="0" anchor="ctr" anchorCtr="0" forceAA="0" compatLnSpc="1">
                <a:prstTxWarp prst="textNoShape">
                  <a:avLst/>
                </a:prstTxWarp>
                <a:noAutofit/>
              </a:bodyPr>
              <a:lstStyle/>
              <a:p>
                <a:pPr defTabSz="914400" fontAlgn="auto">
                  <a:lnSpc>
                    <a:spcPts val="1600"/>
                  </a:lnSpc>
                  <a:spcBef>
                    <a:spcPts val="0"/>
                  </a:spcBef>
                  <a:spcAft>
                    <a:spcPts val="0"/>
                  </a:spcAft>
                  <a:buClrTx/>
                  <a:buSzTx/>
                  <a:buFontTx/>
                  <a:buNone/>
                </a:pPr>
                <a:r>
                  <a:rPr kumimoji="1"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東京都</a:t>
                </a:r>
              </a:p>
            </p:txBody>
          </p:sp>
          <p:sp>
            <p:nvSpPr>
              <p:cNvPr id="24" name="テキスト ボックス 67"/>
              <p:cNvSpPr txBox="1"/>
              <p:nvPr/>
            </p:nvSpPr>
            <p:spPr>
              <a:xfrm rot="19127747">
                <a:off x="1111250" y="78740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defTabSz="914400" fontAlgn="auto">
                  <a:lnSpc>
                    <a:spcPts val="1200"/>
                  </a:lnSpc>
                  <a:spcBef>
                    <a:spcPts val="0"/>
                  </a:spcBef>
                  <a:spcAft>
                    <a:spcPts val="0"/>
                  </a:spcAft>
                  <a:buClrTx/>
                  <a:buSzTx/>
                  <a:buFontTx/>
                  <a:buNone/>
                </a:pPr>
                <a:r>
                  <a:rPr kumimoji="1" lang="en-US" sz="900" kern="100">
                    <a:solidFill>
                      <a:prstClr val="black"/>
                    </a:solidFill>
                    <a:latin typeface="Century"/>
                    <a:ea typeface="ＭＳ 明朝"/>
                    <a:cs typeface="Times New Roman"/>
                  </a:rPr>
                  <a:t>30km</a:t>
                </a:r>
                <a:endParaRPr kumimoji="1" lang="ja-JP" altLang="en-US" sz="1000" kern="100">
                  <a:solidFill>
                    <a:prstClr val="black"/>
                  </a:solidFill>
                  <a:latin typeface="Century"/>
                  <a:ea typeface="ＭＳ 明朝"/>
                  <a:cs typeface="Times New Roman"/>
                </a:endParaRPr>
              </a:p>
            </p:txBody>
          </p:sp>
          <p:sp>
            <p:nvSpPr>
              <p:cNvPr id="25" name="テキスト ボックス 68"/>
              <p:cNvSpPr txBox="1"/>
              <p:nvPr/>
            </p:nvSpPr>
            <p:spPr>
              <a:xfrm rot="19115619">
                <a:off x="749300" y="40005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defTabSz="914400" fontAlgn="auto">
                  <a:lnSpc>
                    <a:spcPts val="1200"/>
                  </a:lnSpc>
                  <a:spcBef>
                    <a:spcPts val="0"/>
                  </a:spcBef>
                  <a:spcAft>
                    <a:spcPts val="0"/>
                  </a:spcAft>
                  <a:buClrTx/>
                  <a:buSzTx/>
                  <a:buFontTx/>
                  <a:buNone/>
                </a:pPr>
                <a:r>
                  <a:rPr kumimoji="1" lang="en-US" sz="900" kern="100" dirty="0">
                    <a:solidFill>
                      <a:prstClr val="black"/>
                    </a:solidFill>
                    <a:latin typeface="Century"/>
                    <a:ea typeface="ＭＳ 明朝"/>
                    <a:cs typeface="Times New Roman"/>
                  </a:rPr>
                  <a:t>60km</a:t>
                </a:r>
                <a:endParaRPr kumimoji="1" lang="ja-JP" altLang="en-US" sz="1000" kern="100" dirty="0">
                  <a:solidFill>
                    <a:prstClr val="black"/>
                  </a:solidFill>
                  <a:latin typeface="Century"/>
                  <a:ea typeface="ＭＳ 明朝"/>
                  <a:cs typeface="Times New Roman"/>
                </a:endParaRPr>
              </a:p>
            </p:txBody>
          </p:sp>
        </p:grpSp>
        <p:sp>
          <p:nvSpPr>
            <p:cNvPr id="40" name="Text Box 1"/>
            <p:cNvSpPr txBox="1">
              <a:spLocks noChangeArrowheads="1"/>
            </p:cNvSpPr>
            <p:nvPr/>
          </p:nvSpPr>
          <p:spPr bwMode="auto">
            <a:xfrm>
              <a:off x="11335484" y="7057273"/>
              <a:ext cx="1239838" cy="12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defTabSz="914400">
                <a:buClrTx/>
                <a:buSzTx/>
                <a:buFontTx/>
                <a:buNone/>
              </a:pPr>
              <a:r>
                <a:rPr kumimoji="1" lang="en-US" altLang="ja-JP" sz="800" dirty="0" smtClean="0">
                  <a:solidFill>
                    <a:prstClr val="black"/>
                  </a:solidFill>
                  <a:latin typeface="Century" pitchFamily="18" charset="0"/>
                  <a:ea typeface="ＭＳ 明朝" pitchFamily="17" charset="-128"/>
                  <a:cs typeface="Times New Roman" pitchFamily="18" charset="0"/>
                </a:rPr>
                <a:t>Earthstar </a:t>
              </a:r>
              <a:r>
                <a:rPr kumimoji="1" lang="en-US" altLang="ja-JP" sz="800" dirty="0" err="1" smtClean="0">
                  <a:solidFill>
                    <a:prstClr val="black"/>
                  </a:solidFill>
                  <a:latin typeface="Century" pitchFamily="18" charset="0"/>
                  <a:ea typeface="ＭＳ 明朝" pitchFamily="17" charset="-128"/>
                  <a:cs typeface="Times New Roman" pitchFamily="18" charset="0"/>
                </a:rPr>
                <a:t>Geographics</a:t>
              </a:r>
              <a:endParaRPr kumimoji="1" lang="en-US" altLang="ja-JP" sz="1800" dirty="0" smtClean="0">
                <a:solidFill>
                  <a:prstClr val="black"/>
                </a:solidFill>
                <a:latin typeface="Arial" pitchFamily="34" charset="0"/>
                <a:ea typeface="ＭＳ Ｐゴシック" pitchFamily="50" charset="-128"/>
                <a:cs typeface="ＭＳ Ｐゴシック" pitchFamily="50" charset="-128"/>
              </a:endParaRPr>
            </a:p>
          </p:txBody>
        </p:sp>
      </p:grpSp>
      <p:grpSp>
        <p:nvGrpSpPr>
          <p:cNvPr id="37" name="グループ化 36"/>
          <p:cNvGrpSpPr/>
          <p:nvPr/>
        </p:nvGrpSpPr>
        <p:grpSpPr>
          <a:xfrm>
            <a:off x="5779145" y="4075861"/>
            <a:ext cx="3097514" cy="2632098"/>
            <a:chOff x="3789995" y="2512532"/>
            <a:chExt cx="3282950" cy="2926080"/>
          </a:xfrm>
        </p:grpSpPr>
        <p:grpSp>
          <p:nvGrpSpPr>
            <p:cNvPr id="26" name="グループ化 25"/>
            <p:cNvGrpSpPr/>
            <p:nvPr/>
          </p:nvGrpSpPr>
          <p:grpSpPr>
            <a:xfrm>
              <a:off x="3789995" y="2512532"/>
              <a:ext cx="3282950" cy="2926080"/>
              <a:chOff x="0" y="0"/>
              <a:chExt cx="3289300" cy="2927350"/>
            </a:xfrm>
          </p:grpSpPr>
          <p:pic>
            <p:nvPicPr>
              <p:cNvPr id="27" name="図 2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0" y="0"/>
                <a:ext cx="3289300" cy="2927350"/>
              </a:xfrm>
              <a:prstGeom prst="rect">
                <a:avLst/>
              </a:prstGeom>
              <a:ln>
                <a:noFill/>
              </a:ln>
              <a:extLst>
                <a:ext uri="{53640926-AAD7-44D8-BBD7-CCE9431645EC}">
                  <a14:shadowObscured xmlns:a14="http://schemas.microsoft.com/office/drawing/2010/main"/>
                </a:ext>
              </a:extLst>
            </p:spPr>
          </p:pic>
          <p:sp>
            <p:nvSpPr>
              <p:cNvPr id="28" name="テキスト ボックス 9233"/>
              <p:cNvSpPr txBox="1"/>
              <p:nvPr/>
            </p:nvSpPr>
            <p:spPr>
              <a:xfrm>
                <a:off x="25400" y="12700"/>
                <a:ext cx="691515" cy="236220"/>
              </a:xfrm>
              <a:prstGeom prst="rect">
                <a:avLst/>
              </a:prstGeom>
              <a:solidFill>
                <a:sysClr val="window" lastClr="FFFFFF"/>
              </a:solidFill>
              <a:ln w="6350">
                <a:solidFill>
                  <a:prstClr val="black"/>
                </a:solidFill>
              </a:ln>
              <a:effectLst/>
            </p:spPr>
            <p:txBody>
              <a:bodyPr rot="0" spcFirstLastPara="0" vert="horz" wrap="square" lIns="36000" tIns="18000" rIns="36000" bIns="18000" numCol="1" spcCol="0" rtlCol="0" fromWordArt="0" anchor="ctr" anchorCtr="0" forceAA="0" compatLnSpc="1">
                <a:prstTxWarp prst="textNoShape">
                  <a:avLst/>
                </a:prstTxWarp>
                <a:noAutofit/>
              </a:bodyPr>
              <a:lstStyle/>
              <a:p>
                <a:pPr defTabSz="914400" fontAlgn="auto">
                  <a:lnSpc>
                    <a:spcPts val="1600"/>
                  </a:lnSpc>
                  <a:spcBef>
                    <a:spcPts val="0"/>
                  </a:spcBef>
                  <a:spcAft>
                    <a:spcPts val="0"/>
                  </a:spcAft>
                  <a:buClrTx/>
                  <a:buSzTx/>
                  <a:buFontTx/>
                  <a:buNone/>
                </a:pPr>
                <a:r>
                  <a:rPr kumimoji="1"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愛知県</a:t>
                </a:r>
              </a:p>
            </p:txBody>
          </p:sp>
          <p:sp>
            <p:nvSpPr>
              <p:cNvPr id="29" name="テキスト ボックス 9234"/>
              <p:cNvSpPr txBox="1"/>
              <p:nvPr/>
            </p:nvSpPr>
            <p:spPr>
              <a:xfrm rot="19127747">
                <a:off x="831850" y="91440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defTabSz="914400" fontAlgn="auto">
                  <a:lnSpc>
                    <a:spcPts val="1200"/>
                  </a:lnSpc>
                  <a:spcBef>
                    <a:spcPts val="0"/>
                  </a:spcBef>
                  <a:spcAft>
                    <a:spcPts val="0"/>
                  </a:spcAft>
                  <a:buClrTx/>
                  <a:buSzTx/>
                  <a:buFontTx/>
                  <a:buNone/>
                </a:pPr>
                <a:r>
                  <a:rPr kumimoji="1" lang="en-US" sz="900" kern="100">
                    <a:solidFill>
                      <a:prstClr val="black"/>
                    </a:solidFill>
                    <a:latin typeface="Century"/>
                    <a:ea typeface="ＭＳ 明朝"/>
                    <a:cs typeface="Times New Roman"/>
                  </a:rPr>
                  <a:t>30km</a:t>
                </a:r>
                <a:endParaRPr kumimoji="1" lang="ja-JP" altLang="en-US" sz="1000" kern="100">
                  <a:solidFill>
                    <a:prstClr val="black"/>
                  </a:solidFill>
                  <a:latin typeface="Century"/>
                  <a:ea typeface="ＭＳ 明朝"/>
                  <a:cs typeface="Times New Roman"/>
                </a:endParaRPr>
              </a:p>
            </p:txBody>
          </p:sp>
          <p:sp>
            <p:nvSpPr>
              <p:cNvPr id="30" name="テキスト ボックス 9235"/>
              <p:cNvSpPr txBox="1"/>
              <p:nvPr/>
            </p:nvSpPr>
            <p:spPr>
              <a:xfrm rot="19115619">
                <a:off x="469900" y="52705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defTabSz="914400" fontAlgn="auto">
                  <a:lnSpc>
                    <a:spcPts val="1200"/>
                  </a:lnSpc>
                  <a:spcBef>
                    <a:spcPts val="0"/>
                  </a:spcBef>
                  <a:spcAft>
                    <a:spcPts val="0"/>
                  </a:spcAft>
                  <a:buClrTx/>
                  <a:buSzTx/>
                  <a:buFontTx/>
                  <a:buNone/>
                </a:pPr>
                <a:r>
                  <a:rPr kumimoji="1" lang="en-US" sz="900" kern="100" dirty="0">
                    <a:solidFill>
                      <a:prstClr val="black"/>
                    </a:solidFill>
                    <a:latin typeface="Century"/>
                    <a:ea typeface="ＭＳ 明朝"/>
                    <a:cs typeface="Times New Roman"/>
                  </a:rPr>
                  <a:t>60km</a:t>
                </a:r>
                <a:endParaRPr kumimoji="1" lang="ja-JP" altLang="en-US" sz="1000" kern="100" dirty="0">
                  <a:solidFill>
                    <a:prstClr val="black"/>
                  </a:solidFill>
                  <a:latin typeface="Century"/>
                  <a:ea typeface="ＭＳ 明朝"/>
                  <a:cs typeface="Times New Roman"/>
                </a:endParaRPr>
              </a:p>
            </p:txBody>
          </p:sp>
        </p:grpSp>
        <p:sp>
          <p:nvSpPr>
            <p:cNvPr id="41" name="Text Box 1"/>
            <p:cNvSpPr txBox="1">
              <a:spLocks noChangeArrowheads="1"/>
            </p:cNvSpPr>
            <p:nvPr/>
          </p:nvSpPr>
          <p:spPr bwMode="auto">
            <a:xfrm>
              <a:off x="5833107" y="5313534"/>
              <a:ext cx="1239838" cy="12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defTabSz="914400">
                <a:buClrTx/>
                <a:buSzTx/>
                <a:buFontTx/>
                <a:buNone/>
              </a:pPr>
              <a:r>
                <a:rPr kumimoji="1" lang="en-US" altLang="ja-JP" sz="800" dirty="0" smtClean="0">
                  <a:solidFill>
                    <a:prstClr val="black"/>
                  </a:solidFill>
                  <a:latin typeface="Century" pitchFamily="18" charset="0"/>
                  <a:ea typeface="ＭＳ 明朝" pitchFamily="17" charset="-128"/>
                  <a:cs typeface="Times New Roman" pitchFamily="18" charset="0"/>
                </a:rPr>
                <a:t>Earthstar </a:t>
              </a:r>
              <a:r>
                <a:rPr kumimoji="1" lang="en-US" altLang="ja-JP" sz="800" dirty="0" err="1" smtClean="0">
                  <a:solidFill>
                    <a:prstClr val="black"/>
                  </a:solidFill>
                  <a:latin typeface="Century" pitchFamily="18" charset="0"/>
                  <a:ea typeface="ＭＳ 明朝" pitchFamily="17" charset="-128"/>
                  <a:cs typeface="Times New Roman" pitchFamily="18" charset="0"/>
                </a:rPr>
                <a:t>Geographics</a:t>
              </a:r>
              <a:endParaRPr kumimoji="1" lang="en-US" altLang="ja-JP" sz="1800" dirty="0" smtClean="0">
                <a:solidFill>
                  <a:prstClr val="black"/>
                </a:solidFill>
                <a:latin typeface="Arial" pitchFamily="34" charset="0"/>
                <a:ea typeface="ＭＳ Ｐゴシック" pitchFamily="50" charset="-128"/>
                <a:cs typeface="ＭＳ Ｐゴシック" pitchFamily="50" charset="-128"/>
              </a:endParaRPr>
            </a:p>
          </p:txBody>
        </p:sp>
      </p:grpSp>
      <p:sp>
        <p:nvSpPr>
          <p:cNvPr id="32"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r>
              <a:rPr kumimoji="1" lang="ja-JP" altLang="en-US" sz="2000" b="1" dirty="0" smtClean="0">
                <a:solidFill>
                  <a:prstClr val="black"/>
                </a:solidFill>
                <a:ea typeface="HG丸ｺﾞｼｯｸM-PRO" pitchFamily="48" charset="-128"/>
              </a:rPr>
              <a:t>都心から近い豊かな自然（周辺山系）</a:t>
            </a:r>
            <a:endParaRPr kumimoji="1" lang="ja-JP" altLang="en-US" sz="2000" b="1" dirty="0">
              <a:solidFill>
                <a:prstClr val="black"/>
              </a:solidFill>
              <a:ea typeface="HG丸ｺﾞｼｯｸM-PRO" pitchFamily="48" charset="-128"/>
            </a:endParaRPr>
          </a:p>
        </p:txBody>
      </p:sp>
      <p:sp>
        <p:nvSpPr>
          <p:cNvPr id="34" name="Rectangle 19"/>
          <p:cNvSpPr>
            <a:spLocks noChangeArrowheads="1"/>
          </p:cNvSpPr>
          <p:nvPr/>
        </p:nvSpPr>
        <p:spPr bwMode="auto">
          <a:xfrm>
            <a:off x="60480" y="6597352"/>
            <a:ext cx="7200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出典：第</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回大阪府住宅まちづくり審議会　資料集（</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H27.7.23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628499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都心</a:t>
            </a:r>
            <a:r>
              <a:rPr kumimoji="1" lang="ja-JP" altLang="en-US" sz="2000" b="1" dirty="0">
                <a:solidFill>
                  <a:prstClr val="black"/>
                </a:solidFill>
                <a:latin typeface="Arial" charset="0"/>
                <a:ea typeface="HG丸ｺﾞｼｯｸM-PRO" pitchFamily="48" charset="-128"/>
              </a:rPr>
              <a:t>から近い豊かな自然</a:t>
            </a:r>
            <a:r>
              <a:rPr kumimoji="1" lang="ja-JP" altLang="en-US" sz="2000" b="1" dirty="0" smtClean="0">
                <a:solidFill>
                  <a:prstClr val="black"/>
                </a:solidFill>
                <a:latin typeface="Arial" charset="0"/>
                <a:ea typeface="HG丸ｺﾞｼｯｸM-PRO" pitchFamily="48" charset="-128"/>
              </a:rPr>
              <a:t>（淀川、大和川）</a:t>
            </a:r>
            <a:endParaRPr kumimoji="1" lang="ja-JP" altLang="en-US" sz="2000" b="1" dirty="0">
              <a:solidFill>
                <a:prstClr val="black"/>
              </a:solidFill>
              <a:latin typeface="Arial" charset="0"/>
              <a:ea typeface="HG丸ｺﾞｼｯｸM-PRO" pitchFamily="48" charset="-128"/>
            </a:endParaRPr>
          </a:p>
        </p:txBody>
      </p:sp>
      <p:sp>
        <p:nvSpPr>
          <p:cNvPr id="11270" name="Rectangle 20"/>
          <p:cNvSpPr>
            <a:spLocks noChangeArrowheads="1"/>
          </p:cNvSpPr>
          <p:nvPr/>
        </p:nvSpPr>
        <p:spPr bwMode="auto">
          <a:xfrm>
            <a:off x="36000" y="432000"/>
            <a:ext cx="9072000" cy="1877437"/>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淀川</a:t>
            </a:r>
            <a:endParaRPr kumimoji="1" lang="en-US" altLang="ja-JP" sz="1800" b="1" dirty="0" smtClean="0">
              <a:solidFill>
                <a:prstClr val="black"/>
              </a:solidFill>
              <a:latin typeface="HG丸ｺﾞｼｯｸM-PRO" panose="020F0600000000000000" pitchFamily="50" charset="-128"/>
              <a:ea typeface="HG丸ｺﾞｼｯｸM-PRO" panose="020F0600000000000000" pitchFamily="50" charset="-128"/>
            </a:endParaRPr>
          </a:p>
          <a:p>
            <a:pPr eaLnBrk="1" hangingPunct="1">
              <a:spcBef>
                <a:spcPct val="0"/>
              </a:spcBef>
            </a:pP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　　延長</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75km</a:t>
            </a:r>
            <a:r>
              <a:rPr lang="ja-JP" altLang="en-US" sz="1600" dirty="0" err="1" smtClean="0">
                <a:solidFill>
                  <a:prstClr val="black"/>
                </a:solidFill>
                <a:latin typeface="HG丸ｺﾞｼｯｸM-PRO" panose="020F0600000000000000" pitchFamily="50" charset="-128"/>
                <a:ea typeface="HG丸ｺﾞｼｯｸM-PRO" panose="020F0600000000000000" pitchFamily="50" charset="-128"/>
              </a:rPr>
              <a:t>、</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流域面積</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8,240 km</a:t>
            </a:r>
            <a:r>
              <a:rPr lang="en-US" altLang="ja-JP" sz="1600" baseline="30000" dirty="0" smtClean="0">
                <a:solidFill>
                  <a:prstClr val="black"/>
                </a:solidFill>
                <a:latin typeface="HG丸ｺﾞｼｯｸM-PRO" panose="020F0600000000000000" pitchFamily="50" charset="-128"/>
                <a:ea typeface="HG丸ｺﾞｼｯｸM-PRO" panose="020F0600000000000000" pitchFamily="50" charset="-128"/>
              </a:rPr>
              <a:t>2</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の一級河川。</a:t>
            </a:r>
            <a:endParaRPr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eaLnBrk="1" hangingPunct="1">
              <a:spcBef>
                <a:spcPct val="0"/>
              </a:spcBef>
            </a:pP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　　古来より舟運が盛んで、大阪と京都を結ぶ文化の路としても川が利用されてきた。</a:t>
            </a:r>
            <a:endParaRPr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eaLnBrk="1" hangingPunct="1">
              <a:spcBef>
                <a:spcPct val="0"/>
              </a:spcBef>
              <a:buFont typeface="Arial" panose="020B0604020202020204" pitchFamily="34" charset="0"/>
              <a:buChar char="•"/>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大和川</a:t>
            </a:r>
          </a:p>
          <a:p>
            <a:pPr marL="182563" indent="-182563" eaLnBrk="1" hangingPunct="1">
              <a:spcBef>
                <a:spcPct val="0"/>
              </a:spcBef>
            </a:pP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　　延長</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68km</a:t>
            </a:r>
            <a:r>
              <a:rPr lang="ja-JP" altLang="en-US" sz="1600" dirty="0" err="1" smtClean="0">
                <a:solidFill>
                  <a:prstClr val="black"/>
                </a:solidFill>
                <a:latin typeface="HG丸ｺﾞｼｯｸM-PRO" panose="020F0600000000000000" pitchFamily="50" charset="-128"/>
                <a:ea typeface="HG丸ｺﾞｼｯｸM-PRO" panose="020F0600000000000000" pitchFamily="50" charset="-128"/>
              </a:rPr>
              <a:t>、</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流域面積</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1,070km</a:t>
            </a:r>
            <a:r>
              <a:rPr lang="en-US" altLang="ja-JP" sz="1600" baseline="30000" dirty="0" smtClean="0">
                <a:solidFill>
                  <a:prstClr val="black"/>
                </a:solidFill>
                <a:latin typeface="HG丸ｺﾞｼｯｸM-PRO" panose="020F0600000000000000" pitchFamily="50" charset="-128"/>
                <a:ea typeface="HG丸ｺﾞｼｯｸM-PRO" panose="020F0600000000000000" pitchFamily="50" charset="-128"/>
              </a:rPr>
              <a:t>2</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の一級河川。</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marL="182563" indent="-182563" eaLnBrk="1" hangingPunct="1">
              <a:spcBef>
                <a:spcPct val="0"/>
              </a:spcBef>
            </a:pPr>
            <a:r>
              <a:rPr lang="ja-JP" altLang="en-US" sz="1600" dirty="0">
                <a:solidFill>
                  <a:prstClr val="black"/>
                </a:solidFill>
                <a:latin typeface="HG丸ｺﾞｼｯｸM-PRO" panose="020F0600000000000000" pitchFamily="50" charset="-128"/>
                <a:ea typeface="HG丸ｺﾞｼｯｸM-PRO" panose="020F0600000000000000" pitchFamily="50" charset="-128"/>
              </a:rPr>
              <a:t>　</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　はん濫被害を軽減などを目的に、上町台地の北に水路</a:t>
            </a:r>
            <a:r>
              <a:rPr lang="ja-JP" altLang="en-US"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堀江と呼ぶ）が開削され、この堀江</a:t>
            </a:r>
            <a:endParaRPr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182563" indent="-182563" eaLnBrk="1" hangingPunct="1">
              <a:spcBef>
                <a:spcPct val="0"/>
              </a:spcBef>
            </a:pPr>
            <a:r>
              <a:rPr lang="ja-JP" altLang="en-US" sz="1600" dirty="0">
                <a:solidFill>
                  <a:prstClr val="black"/>
                </a:solidFill>
                <a:latin typeface="HG丸ｺﾞｼｯｸM-PRO" panose="020F0600000000000000" pitchFamily="50" charset="-128"/>
                <a:ea typeface="HG丸ｺﾞｼｯｸM-PRO" panose="020F0600000000000000" pitchFamily="50" charset="-128"/>
              </a:rPr>
              <a:t>　</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　の水路により、瀬戸内と大和や山城が船で結ばれ、水上交通が盛んで</a:t>
            </a:r>
            <a:r>
              <a:rPr lang="ja-JP" altLang="en-US" sz="1600" dirty="0">
                <a:solidFill>
                  <a:prstClr val="black"/>
                </a:solidFill>
                <a:latin typeface="HG丸ｺﾞｼｯｸM-PRO" panose="020F0600000000000000" pitchFamily="50" charset="-128"/>
                <a:ea typeface="HG丸ｺﾞｼｯｸM-PRO" panose="020F0600000000000000" pitchFamily="50" charset="-128"/>
              </a:rPr>
              <a:t>あった</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05064"/>
            <a:ext cx="1499235" cy="149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35496" y="5488937"/>
            <a:ext cx="1983235" cy="253916"/>
          </a:xfrm>
          <a:prstGeom prst="rect">
            <a:avLst/>
          </a:prstGeom>
        </p:spPr>
        <p:txBody>
          <a:bodyPr wrap="none">
            <a:spAutoFit/>
          </a:bodyPr>
          <a:lstStyle/>
          <a:p>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枚方大橋付近を航行する外輪船</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039" y="4005064"/>
            <a:ext cx="1931257" cy="1494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6965095" y="5488937"/>
            <a:ext cx="2071401" cy="253916"/>
          </a:xfrm>
          <a:prstGeom prst="rect">
            <a:avLst/>
          </a:prstGeom>
        </p:spPr>
        <p:txBody>
          <a:bodyPr wrap="none">
            <a:spAutoFit/>
          </a:bodyPr>
          <a:lstStyle/>
          <a:p>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川</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における高水敷の利用状況</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9" name="Picture 5" descr="菅原城北大橋より上流を望む(平成11年３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516" y="4005064"/>
            <a:ext cx="1998979" cy="1499235"/>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2183717" y="5488937"/>
            <a:ext cx="1794081" cy="253916"/>
          </a:xfrm>
          <a:prstGeom prst="rect">
            <a:avLst/>
          </a:prstGeom>
        </p:spPr>
        <p:txBody>
          <a:bodyPr wrap="none">
            <a:spAutoFit/>
          </a:bodyPr>
          <a:lstStyle/>
          <a:p>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菅原城北大橋より上流を望む</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31" name="Picture 7" descr="大和川 河内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4005064"/>
            <a:ext cx="2228477" cy="1487947"/>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5082231" y="5488937"/>
            <a:ext cx="968535" cy="253916"/>
          </a:xfrm>
          <a:prstGeom prst="rect">
            <a:avLst/>
          </a:prstGeom>
        </p:spPr>
        <p:txBody>
          <a:bodyPr wrap="none">
            <a:spAutoFit/>
          </a:bodyPr>
          <a:lstStyle/>
          <a:p>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川の自然</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328771" y="6307053"/>
            <a:ext cx="5203669" cy="253916"/>
          </a:xfrm>
          <a:prstGeom prst="rect">
            <a:avLst/>
          </a:prstGeom>
        </p:spPr>
        <p:txBody>
          <a:bodyPr wrap="none">
            <a:spAutoFit/>
          </a:bodyPr>
          <a:lstStyle/>
          <a:p>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出典：淀川</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水系河川整備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H21.3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）および</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大和川水系河川整備</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H25.11</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79512" y="3544327"/>
            <a:ext cx="2629530" cy="307777"/>
          </a:xfrm>
          <a:prstGeom prst="rect">
            <a:avLst/>
          </a:prstGeom>
          <a:noFill/>
        </p:spPr>
        <p:txBody>
          <a:bodyPr wrap="square" rtlCol="0">
            <a:spAutoFit/>
          </a:bodyPr>
          <a:lstStyle/>
          <a:p>
            <a:pPr algn="l"/>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淀川</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427984" y="3553271"/>
            <a:ext cx="2629530" cy="307777"/>
          </a:xfrm>
          <a:prstGeom prst="rect">
            <a:avLst/>
          </a:prstGeom>
          <a:noFill/>
        </p:spPr>
        <p:txBody>
          <a:bodyPr wrap="square" rtlCol="0">
            <a:spAutoFit/>
          </a:bodyPr>
          <a:lstStyle/>
          <a:p>
            <a:pPr algn="l"/>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大和川</a:t>
            </a:r>
          </a:p>
        </p:txBody>
      </p:sp>
      <p:sp>
        <p:nvSpPr>
          <p:cNvPr id="29"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4</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395963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prstClr val="black"/>
                </a:solidFill>
                <a:latin typeface="Arial" charset="0"/>
                <a:ea typeface="HG丸ｺﾞｼｯｸM-PRO" pitchFamily="48" charset="-128"/>
              </a:rPr>
              <a:t>憩い、楽しむレジャースポット（</a:t>
            </a:r>
            <a:r>
              <a:rPr kumimoji="1" lang="ja-JP" altLang="en-US" sz="2000" b="1" dirty="0" smtClean="0">
                <a:solidFill>
                  <a:prstClr val="black"/>
                </a:solidFill>
                <a:latin typeface="Arial" charset="0"/>
                <a:ea typeface="HG丸ｺﾞｼｯｸM-PRO" pitchFamily="48" charset="-128"/>
              </a:rPr>
              <a:t>国定公園）</a:t>
            </a:r>
            <a:endParaRPr kumimoji="1" lang="ja-JP" altLang="en-US" sz="2000" b="1" dirty="0">
              <a:solidFill>
                <a:prstClr val="black"/>
              </a:solidFill>
              <a:latin typeface="Arial" charset="0"/>
              <a:ea typeface="HG丸ｺﾞｼｯｸM-PRO" pitchFamily="48" charset="-128"/>
            </a:endParaRPr>
          </a:p>
        </p:txBody>
      </p:sp>
      <p:sp>
        <p:nvSpPr>
          <p:cNvPr id="11270" name="Rectangle 20"/>
          <p:cNvSpPr>
            <a:spLocks noChangeArrowheads="1"/>
          </p:cNvSpPr>
          <p:nvPr/>
        </p:nvSpPr>
        <p:spPr bwMode="auto">
          <a:xfrm>
            <a:off x="36000" y="431999"/>
            <a:ext cx="9072000" cy="3108543"/>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明治</a:t>
            </a:r>
            <a:r>
              <a:rPr kumimoji="1" lang="ja-JP" altLang="en-US" sz="1800" b="1" dirty="0">
                <a:solidFill>
                  <a:prstClr val="black"/>
                </a:solidFill>
                <a:latin typeface="HG丸ｺﾞｼｯｸM-PRO" panose="020F0600000000000000" pitchFamily="50" charset="-128"/>
                <a:ea typeface="HG丸ｺﾞｼｯｸM-PRO" panose="020F0600000000000000" pitchFamily="50" charset="-128"/>
              </a:rPr>
              <a:t>の森箕面国定公園（北摂山系</a:t>
            </a: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a:t>
            </a:r>
            <a:endParaRPr kumimoji="1"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450850" eaLnBrk="1" hangingPunct="1">
              <a:spcBef>
                <a:spcPct val="0"/>
              </a:spcBef>
            </a:pP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1967</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年（昭和</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42</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12</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月に</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「明治百年」を記念して東京都の高尾山とともに国定公園に</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指定。</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450850" eaLnBrk="1" hangingPunct="1">
              <a:spcBef>
                <a:spcPct val="0"/>
              </a:spcBef>
            </a:pP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　</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公園は、箕面市北部 の低山岳地帯（標高</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100</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から</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600</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ｍ）に位置し、紅葉と滝で有名な府営箕面公園とその周辺の森林を合わせた</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963ha</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の地域となっている。</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eaLnBrk="1" hangingPunct="1">
              <a:spcBef>
                <a:spcPct val="0"/>
              </a:spcBef>
              <a:buFont typeface="Arial" panose="020B0604020202020204" pitchFamily="34" charset="0"/>
              <a:buChar char="•"/>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金剛</a:t>
            </a:r>
            <a:r>
              <a:rPr kumimoji="1" lang="ja-JP" altLang="en-US" sz="1800" b="1" dirty="0">
                <a:solidFill>
                  <a:prstClr val="black"/>
                </a:solidFill>
                <a:latin typeface="HG丸ｺﾞｼｯｸM-PRO" panose="020F0600000000000000" pitchFamily="50" charset="-128"/>
                <a:ea typeface="HG丸ｺﾞｼｯｸM-PRO" panose="020F0600000000000000" pitchFamily="50" charset="-128"/>
              </a:rPr>
              <a:t>生駒紀泉国定公園（金剛生駒</a:t>
            </a:r>
            <a:r>
              <a:rPr kumimoji="1" lang="en-US" altLang="ja-JP" sz="1800" b="1" dirty="0">
                <a:solidFill>
                  <a:prstClr val="black"/>
                </a:solidFill>
                <a:latin typeface="HG丸ｺﾞｼｯｸM-PRO" panose="020F0600000000000000" pitchFamily="50" charset="-128"/>
                <a:ea typeface="HG丸ｺﾞｼｯｸM-PRO" panose="020F0600000000000000" pitchFamily="50" charset="-128"/>
              </a:rPr>
              <a:t>/</a:t>
            </a:r>
            <a:r>
              <a:rPr kumimoji="1" lang="ja-JP" altLang="en-US" sz="1800" b="1" dirty="0">
                <a:solidFill>
                  <a:prstClr val="black"/>
                </a:solidFill>
                <a:latin typeface="HG丸ｺﾞｼｯｸM-PRO" panose="020F0600000000000000" pitchFamily="50" charset="-128"/>
                <a:ea typeface="HG丸ｺﾞｼｯｸM-PRO" panose="020F0600000000000000" pitchFamily="50" charset="-128"/>
              </a:rPr>
              <a:t>和泉葛城山系</a:t>
            </a: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a:t>
            </a:r>
            <a:endParaRPr kumimoji="1"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450850" eaLnBrk="1" hangingPunct="1">
              <a:spcBef>
                <a:spcPct val="0"/>
              </a:spcBef>
            </a:pP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大阪府</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と奈良県にまたがる、生駒、葛城、金剛、岩湧などの優れた山脈景観と、その裾野</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に点在する社寺</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、旧跡などの価値が高く評価され</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1958</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年（昭和</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33</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4</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月、</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「金剛生駒</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国定公園</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」として</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指定。</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450850" eaLnBrk="1" hangingPunct="1">
              <a:spcBef>
                <a:spcPct val="0"/>
              </a:spcBef>
            </a:pP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　</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その後、</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1996</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8</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10</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月</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には和歌山県との府県境に連なる自然豊かな和泉葛城山系が</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編入され、名称も「</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金剛生駒紀泉国定公園」と</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改められた。現在、</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23,119ha</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が指定されている。</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p:txBody>
      </p:sp>
      <p:pic>
        <p:nvPicPr>
          <p:cNvPr id="6" name="Picture 2" descr="箕面の滝の写真"/>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445956" y="3933404"/>
            <a:ext cx="1952625" cy="2292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07504" y="3553567"/>
            <a:ext cx="2629530" cy="307777"/>
          </a:xfrm>
          <a:prstGeom prst="rect">
            <a:avLst/>
          </a:prstGeom>
          <a:noFill/>
        </p:spPr>
        <p:txBody>
          <a:bodyPr wrap="square" rtlCol="0">
            <a:spAutoFit/>
          </a:bodyPr>
          <a:lstStyle/>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明治の森箕面国定公園</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580104" y="6320353"/>
            <a:ext cx="2185656" cy="276999"/>
          </a:xfrm>
          <a:prstGeom prst="rect">
            <a:avLst/>
          </a:prstGeom>
          <a:noFill/>
        </p:spPr>
        <p:txBody>
          <a:bodyPr wrap="squar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10" descr="生駒山写真"/>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3906288"/>
            <a:ext cx="2258993" cy="1686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2" descr="ツツジ写真"/>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6316" y="5085310"/>
            <a:ext cx="2217932" cy="1656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4" descr="金剛山写真"/>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6155" y="3900717"/>
            <a:ext cx="2426325" cy="1811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4318734" y="3584049"/>
            <a:ext cx="2629530" cy="307777"/>
          </a:xfrm>
          <a:prstGeom prst="rect">
            <a:avLst/>
          </a:prstGeom>
          <a:noFill/>
        </p:spPr>
        <p:txBody>
          <a:bodyPr wrap="square" rtlCol="0">
            <a:spAutoFit/>
          </a:bodyPr>
          <a:lstStyle/>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（金剛生駒紀泉</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国定公園</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041212" y="5528265"/>
            <a:ext cx="1314765" cy="276999"/>
          </a:xfrm>
          <a:prstGeom prst="rect">
            <a:avLst/>
          </a:prstGeom>
          <a:noFill/>
        </p:spPr>
        <p:txBody>
          <a:bodyPr wrap="square" rtlCol="0">
            <a:spAutoFit/>
          </a:bodyPr>
          <a:lstStyle/>
          <a:p>
            <a:pPr algn="l"/>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（生駒山）</a:t>
            </a:r>
            <a:endPar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162863" y="6610935"/>
            <a:ext cx="1074718" cy="276999"/>
          </a:xfrm>
          <a:prstGeom prst="rect">
            <a:avLst/>
          </a:prstGeom>
          <a:noFill/>
        </p:spPr>
        <p:txBody>
          <a:bodyPr wrap="square" rtlCol="0">
            <a:spAutoFit/>
          </a:bodyPr>
          <a:lstStyle/>
          <a:p>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（葛城山）</a:t>
            </a:r>
            <a:endPar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7249533" y="5672281"/>
            <a:ext cx="1074718" cy="276999"/>
          </a:xfrm>
          <a:prstGeom prst="rect">
            <a:avLst/>
          </a:prstGeom>
          <a:noFill/>
        </p:spPr>
        <p:txBody>
          <a:bodyPr wrap="square" rtlCol="0">
            <a:spAutoFit/>
          </a:bodyPr>
          <a:lstStyle/>
          <a:p>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（金剛山）</a:t>
            </a:r>
            <a:endPar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5</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092223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prstClr val="black"/>
                </a:solidFill>
                <a:latin typeface="Arial" charset="0"/>
                <a:ea typeface="HG丸ｺﾞｼｯｸM-PRO" pitchFamily="48" charset="-128"/>
              </a:rPr>
              <a:t>憩い、楽しむレジャースポット（</a:t>
            </a:r>
            <a:r>
              <a:rPr kumimoji="1" lang="ja-JP" altLang="en-US" sz="2000" b="1" dirty="0" smtClean="0">
                <a:solidFill>
                  <a:prstClr val="black"/>
                </a:solidFill>
                <a:latin typeface="Arial" charset="0"/>
                <a:ea typeface="HG丸ｺﾞｼｯｸM-PRO" pitchFamily="48" charset="-128"/>
              </a:rPr>
              <a:t>府立自然公園）</a:t>
            </a:r>
            <a:endParaRPr kumimoji="1" lang="ja-JP" altLang="en-US" sz="2000" b="1" dirty="0">
              <a:solidFill>
                <a:prstClr val="black"/>
              </a:solidFill>
              <a:latin typeface="Arial" charset="0"/>
              <a:ea typeface="HG丸ｺﾞｼｯｸM-PRO" pitchFamily="48" charset="-128"/>
            </a:endParaRPr>
          </a:p>
        </p:txBody>
      </p:sp>
      <p:sp>
        <p:nvSpPr>
          <p:cNvPr id="11270" name="Rectangle 20"/>
          <p:cNvSpPr>
            <a:spLocks noChangeArrowheads="1"/>
          </p:cNvSpPr>
          <p:nvPr/>
        </p:nvSpPr>
        <p:spPr bwMode="auto">
          <a:xfrm>
            <a:off x="36000" y="431999"/>
            <a:ext cx="9072000" cy="2123658"/>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zh-TW" altLang="en-US" sz="1800" b="1" dirty="0">
                <a:solidFill>
                  <a:prstClr val="black"/>
                </a:solidFill>
                <a:latin typeface="HG丸ｺﾞｼｯｸM-PRO" panose="020F0600000000000000" pitchFamily="50" charset="-128"/>
                <a:ea typeface="HG丸ｺﾞｼｯｸM-PRO" panose="020F0600000000000000" pitchFamily="50" charset="-128"/>
              </a:rPr>
              <a:t>府立北摂自然</a:t>
            </a:r>
            <a:r>
              <a:rPr kumimoji="1" lang="zh-TW" altLang="en-US" sz="1800" b="1" dirty="0" smtClean="0">
                <a:solidFill>
                  <a:prstClr val="black"/>
                </a:solidFill>
                <a:latin typeface="HG丸ｺﾞｼｯｸM-PRO" panose="020F0600000000000000" pitchFamily="50" charset="-128"/>
                <a:ea typeface="HG丸ｺﾞｼｯｸM-PRO" panose="020F0600000000000000" pitchFamily="50" charset="-128"/>
              </a:rPr>
              <a:t>公園</a:t>
            </a: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 </a:t>
            </a:r>
            <a:r>
              <a:rPr kumimoji="1" lang="ja-JP" altLang="en-US" sz="1800" b="1" dirty="0">
                <a:solidFill>
                  <a:prstClr val="black"/>
                </a:solidFill>
                <a:latin typeface="HG丸ｺﾞｼｯｸM-PRO" panose="020F0600000000000000" pitchFamily="50" charset="-128"/>
                <a:ea typeface="HG丸ｺﾞｼｯｸM-PRO" panose="020F0600000000000000" pitchFamily="50" charset="-128"/>
              </a:rPr>
              <a:t>　</a:t>
            </a:r>
            <a:endParaRPr kumimoji="1"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450850" eaLnBrk="1" hangingPunct="1">
              <a:spcBef>
                <a:spcPct val="0"/>
              </a:spcBef>
            </a:pP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自然</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公園法に基づき自然を生かした地域の環境整備、自然レクリエーションの場作りなど</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、総合的な地域</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振興を進めるため</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、北摂</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山系に点在</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する</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10</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地区（</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2,594ha</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）を「大阪府立北摂</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自然公園」</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に</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2001</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13</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8</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月</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に</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指定。</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eaLnBrk="1" hangingPunct="1">
              <a:spcBef>
                <a:spcPct val="0"/>
              </a:spcBef>
              <a:buFont typeface="Arial" panose="020B0604020202020204" pitchFamily="34" charset="0"/>
              <a:buChar char="•"/>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府立</a:t>
            </a:r>
            <a:r>
              <a:rPr kumimoji="1" lang="ja-JP" altLang="en-US" sz="1800" b="1" dirty="0">
                <a:solidFill>
                  <a:prstClr val="black"/>
                </a:solidFill>
                <a:latin typeface="HG丸ｺﾞｼｯｸM-PRO" panose="020F0600000000000000" pitchFamily="50" charset="-128"/>
                <a:ea typeface="HG丸ｺﾞｼｯｸM-PRO" panose="020F0600000000000000" pitchFamily="50" charset="-128"/>
              </a:rPr>
              <a:t>阪南・岬自然</a:t>
            </a: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公園</a:t>
            </a:r>
          </a:p>
          <a:p>
            <a:pPr marL="450850" eaLnBrk="1" hangingPunct="1">
              <a:spcBef>
                <a:spcPct val="0"/>
              </a:spcBef>
              <a:buFontTx/>
              <a:buNone/>
            </a:pP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大阪府</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の西端にあたる阪南市及び岬町の優れた自然環境の保護と利用を図るため、地元</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や土地</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所有者</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の理解と協力</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を得て</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4</a:t>
            </a:r>
            <a:r>
              <a:rPr kumimoji="1" lang="ja-JP" altLang="en-US" sz="1600" dirty="0" err="1" smtClean="0">
                <a:solidFill>
                  <a:prstClr val="black"/>
                </a:solidFill>
                <a:latin typeface="HG丸ｺﾞｼｯｸM-PRO" panose="020F0600000000000000" pitchFamily="50" charset="-128"/>
                <a:ea typeface="HG丸ｺﾞｼｯｸM-PRO" panose="020F0600000000000000" pitchFamily="50" charset="-128"/>
              </a:rPr>
              <a:t>つ</a:t>
            </a:r>
            <a:r>
              <a:rPr kumimoji="1" lang="ja-JP" altLang="en-US" sz="1600" dirty="0" err="1">
                <a:solidFill>
                  <a:prstClr val="black"/>
                </a:solidFill>
                <a:latin typeface="HG丸ｺﾞｼｯｸM-PRO" panose="020F0600000000000000" pitchFamily="50" charset="-128"/>
                <a:ea typeface="HG丸ｺﾞｼｯｸM-PRO" panose="020F0600000000000000" pitchFamily="50" charset="-128"/>
              </a:rPr>
              <a:t>の</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地区（</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947ha</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）を</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2011</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23</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7</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月に新たに指定。</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7092280" y="6525344"/>
            <a:ext cx="1313181" cy="261610"/>
          </a:xfrm>
          <a:prstGeom prst="rect">
            <a:avLst/>
          </a:prstGeom>
        </p:spPr>
        <p:txBody>
          <a:bodyPr wrap="none">
            <a:spAutoFit/>
          </a:bodyPr>
          <a:lstStyle/>
          <a:p>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出典：大阪府ＨＰ</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descr="剣尾山地区（剣尾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681" y="3693765"/>
            <a:ext cx="2857500" cy="18954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ポンポン山地区（神峰山寺周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9301" y="3212976"/>
            <a:ext cx="201622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187624" y="5614506"/>
            <a:ext cx="3413115" cy="307777"/>
          </a:xfrm>
          <a:prstGeom prst="rect">
            <a:avLst/>
          </a:prstGeom>
        </p:spPr>
        <p:txBody>
          <a:bodyPr wrap="none">
            <a:spAutoFit/>
          </a:bodyPr>
          <a:lstStyle/>
          <a:p>
            <a:r>
              <a:rPr lang="zh-CN"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北摂自然公園　</a:t>
            </a:r>
            <a:r>
              <a:rPr lang="zh-CN"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剣</a:t>
            </a:r>
            <a:r>
              <a:rPr lang="zh-CN"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尾山地区（剣尾山）　</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460020" y="6093296"/>
            <a:ext cx="3916458" cy="307777"/>
          </a:xfrm>
          <a:prstGeom prst="rect">
            <a:avLst/>
          </a:prstGeom>
        </p:spPr>
        <p:txBody>
          <a:bodyPr wrap="none">
            <a:spAutoFit/>
          </a:bodyPr>
          <a:lstStyle/>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北摂自然公園　ポンポン山</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地区（神峰山寺周辺）</a:t>
            </a:r>
          </a:p>
        </p:txBody>
      </p:sp>
      <p:sp>
        <p:nvSpPr>
          <p:cNvPr id="17"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6</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959878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園地配置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7357"/>
            <a:ext cx="6126701" cy="38159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prstClr val="black"/>
                </a:solidFill>
                <a:latin typeface="Arial" charset="0"/>
                <a:ea typeface="HG丸ｺﾞｼｯｸM-PRO" pitchFamily="48" charset="-128"/>
              </a:rPr>
              <a:t>憩い、楽しむレジャースポット（</a:t>
            </a:r>
            <a:r>
              <a:rPr kumimoji="1" lang="ja-JP" altLang="en-US" sz="2000" b="1" dirty="0" smtClean="0">
                <a:solidFill>
                  <a:prstClr val="black"/>
                </a:solidFill>
                <a:latin typeface="Arial" charset="0"/>
                <a:ea typeface="HG丸ｺﾞｼｯｸM-PRO" pitchFamily="48" charset="-128"/>
              </a:rPr>
              <a:t>府民の森</a:t>
            </a:r>
            <a:r>
              <a:rPr kumimoji="1" lang="ja-JP" altLang="en-US" sz="2000" b="1" dirty="0">
                <a:solidFill>
                  <a:prstClr val="black"/>
                </a:solidFill>
                <a:latin typeface="Arial" charset="0"/>
                <a:ea typeface="HG丸ｺﾞｼｯｸM-PRO" pitchFamily="48" charset="-128"/>
              </a:rPr>
              <a:t>）</a:t>
            </a:r>
            <a:endParaRPr kumimoji="1" lang="en-US" altLang="ja-JP" sz="2000" b="1" dirty="0" smtClean="0">
              <a:solidFill>
                <a:prstClr val="black"/>
              </a:solidFill>
              <a:latin typeface="Arial" charset="0"/>
              <a:ea typeface="HG丸ｺﾞｼｯｸM-PRO" pitchFamily="48" charset="-128"/>
            </a:endParaRPr>
          </a:p>
        </p:txBody>
      </p:sp>
      <p:pic>
        <p:nvPicPr>
          <p:cNvPr id="1032" name="Picture 8" descr="星のブラン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320" y="3600400"/>
            <a:ext cx="1676400" cy="125730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7245410" y="4823574"/>
            <a:ext cx="800219" cy="261610"/>
          </a:xfrm>
          <a:prstGeom prst="rect">
            <a:avLst/>
          </a:prstGeom>
        </p:spPr>
        <p:txBody>
          <a:bodyPr wrap="none">
            <a:spAutoFit/>
          </a:bodyP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ほしだ園地</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34" name="Picture 10" descr="八ツ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284" y="2060848"/>
            <a:ext cx="1676400" cy="1257300"/>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7235329" y="3284984"/>
            <a:ext cx="848309" cy="261610"/>
          </a:xfrm>
          <a:prstGeom prst="rect">
            <a:avLst/>
          </a:prstGeom>
        </p:spPr>
        <p:txBody>
          <a:bodyPr wrap="none">
            <a:spAutoFit/>
          </a:bodyPr>
          <a:lstStyle/>
          <a:p>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くろんど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園地</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36" name="Picture 12" descr="ピクニック広場"/>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284" y="5157192"/>
            <a:ext cx="1676400" cy="125730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7342170" y="6414492"/>
            <a:ext cx="814647" cy="261610"/>
          </a:xfrm>
          <a:prstGeom prst="rect">
            <a:avLst/>
          </a:prstGeom>
        </p:spPr>
        <p:txBody>
          <a:bodyPr wrap="none">
            <a:spAutoFit/>
          </a:bodyP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ちはや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園地</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57578" y="6440125"/>
            <a:ext cx="1313181" cy="261610"/>
          </a:xfrm>
          <a:prstGeom prst="rect">
            <a:avLst/>
          </a:prstGeom>
        </p:spPr>
        <p:txBody>
          <a:bodyPr wrap="none">
            <a:spAutoFit/>
          </a:bodyPr>
          <a:lstStyle/>
          <a:p>
            <a:r>
              <a:rPr kumimoji="1" lang="ja-JP" altLang="en-US" sz="1100" dirty="0" smtClean="0">
                <a:solidFill>
                  <a:prstClr val="black"/>
                </a:solidFill>
                <a:latin typeface="HG丸ｺﾞｼｯｸM-PRO" panose="020F0600000000000000" pitchFamily="50" charset="-128"/>
                <a:ea typeface="HG丸ｺﾞｼｯｸM-PRO" panose="020F0600000000000000" pitchFamily="50" charset="-128"/>
              </a:rPr>
              <a:t>出典：大阪府ＨＰ</a:t>
            </a:r>
            <a:endParaRPr lang="ja-JP" altLang="en-US" sz="1100" dirty="0"/>
          </a:p>
        </p:txBody>
      </p:sp>
      <p:sp>
        <p:nvSpPr>
          <p:cNvPr id="17" name="Rectangle 20"/>
          <p:cNvSpPr>
            <a:spLocks noChangeArrowheads="1"/>
          </p:cNvSpPr>
          <p:nvPr/>
        </p:nvSpPr>
        <p:spPr bwMode="auto">
          <a:xfrm>
            <a:off x="36000" y="432000"/>
            <a:ext cx="9072000" cy="1354217"/>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府民</a:t>
            </a:r>
            <a:r>
              <a:rPr kumimoji="1" lang="ja-JP" altLang="en-US" sz="1800" b="1" dirty="0">
                <a:solidFill>
                  <a:prstClr val="black"/>
                </a:solidFill>
                <a:latin typeface="HG丸ｺﾞｼｯｸM-PRO" panose="020F0600000000000000" pitchFamily="50" charset="-128"/>
                <a:ea typeface="HG丸ｺﾞｼｯｸM-PRO" panose="020F0600000000000000" pitchFamily="50" charset="-128"/>
              </a:rPr>
              <a:t>の</a:t>
            </a: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森</a:t>
            </a:r>
            <a:endParaRPr kumimoji="1" lang="en-US" altLang="ja-JP" sz="1800" b="1" dirty="0" smtClean="0">
              <a:solidFill>
                <a:prstClr val="black"/>
              </a:solidFill>
              <a:latin typeface="HG丸ｺﾞｼｯｸM-PRO" panose="020F0600000000000000" pitchFamily="50" charset="-128"/>
              <a:ea typeface="HG丸ｺﾞｼｯｸM-PRO" panose="020F0600000000000000" pitchFamily="50" charset="-128"/>
            </a:endParaRPr>
          </a:p>
          <a:p>
            <a:pPr marL="450850" eaLnBrk="1" hangingPunct="1">
              <a:spcBef>
                <a:spcPct val="0"/>
              </a:spcBef>
            </a:pP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大阪府</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が府政</a:t>
            </a:r>
            <a:r>
              <a:rPr kumimoji="1" lang="en-US" altLang="ja-JP" sz="1600" dirty="0">
                <a:solidFill>
                  <a:prstClr val="black"/>
                </a:solidFill>
                <a:latin typeface="HG丸ｺﾞｼｯｸM-PRO" panose="020F0600000000000000" pitchFamily="50" charset="-128"/>
                <a:ea typeface="HG丸ｺﾞｼｯｸM-PRO" panose="020F0600000000000000" pitchFamily="50" charset="-128"/>
              </a:rPr>
              <a:t>100</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年を記念して、金剛生駒紀泉国定公園の身近で豊かな自然に</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親しめるよう、レクリエーションの拠点として整備した自然</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公園施設</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endParaRPr kumimoji="1"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marL="450850" eaLnBrk="1" hangingPunct="1">
              <a:spcBef>
                <a:spcPct val="0"/>
              </a:spcBef>
            </a:pP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交野市</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の</a:t>
            </a:r>
            <a:r>
              <a:rPr kumimoji="1" lang="ja-JP" altLang="en-US" sz="1600" dirty="0" err="1">
                <a:solidFill>
                  <a:prstClr val="black"/>
                </a:solidFill>
                <a:latin typeface="HG丸ｺﾞｼｯｸM-PRO" panose="020F0600000000000000" pitchFamily="50" charset="-128"/>
                <a:ea typeface="HG丸ｺﾞｼｯｸM-PRO" panose="020F0600000000000000" pitchFamily="50" charset="-128"/>
              </a:rPr>
              <a:t>くろんど</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・ほしだ</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園地から、泉南市</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のほりご園地まで</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9</a:t>
            </a:r>
            <a:r>
              <a:rPr kumimoji="1" lang="ja-JP" altLang="en-US" sz="1600" dirty="0" err="1" smtClean="0">
                <a:solidFill>
                  <a:prstClr val="black"/>
                </a:solidFill>
                <a:latin typeface="HG丸ｺﾞｼｯｸM-PRO" panose="020F0600000000000000" pitchFamily="50" charset="-128"/>
                <a:ea typeface="HG丸ｺﾞｼｯｸM-PRO" panose="020F0600000000000000" pitchFamily="50" charset="-128"/>
              </a:rPr>
              <a:t>つ</a:t>
            </a:r>
            <a:r>
              <a:rPr kumimoji="1" lang="ja-JP" altLang="en-US" sz="1600" dirty="0" err="1">
                <a:solidFill>
                  <a:prstClr val="black"/>
                </a:solidFill>
                <a:latin typeface="HG丸ｺﾞｼｯｸM-PRO" panose="020F0600000000000000" pitchFamily="50" charset="-128"/>
                <a:ea typeface="HG丸ｺﾞｼｯｸM-PRO" panose="020F0600000000000000" pitchFamily="50" charset="-128"/>
              </a:rPr>
              <a:t>の</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それぞれに特徴</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を持った</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園地</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で全体</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面積</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は</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617ha</a:t>
            </a:r>
            <a:r>
              <a:rPr kumimoji="1" lang="ja-JP" altLang="en-US" sz="1600" dirty="0" err="1" smtClean="0">
                <a:solidFill>
                  <a:prstClr val="black"/>
                </a:solidFill>
                <a:latin typeface="HG丸ｺﾞｼｯｸM-PRO" panose="020F0600000000000000" pitchFamily="50" charset="-128"/>
                <a:ea typeface="HG丸ｺﾞｼｯｸM-PRO" panose="020F0600000000000000" pitchFamily="50" charset="-128"/>
              </a:rPr>
              <a:t>。</a:t>
            </a:r>
            <a:endParaRPr kumimoji="1"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8"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7</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312242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prstClr val="black"/>
                </a:solidFill>
                <a:latin typeface="Arial" charset="0"/>
                <a:ea typeface="HG丸ｺﾞｼｯｸM-PRO" pitchFamily="48" charset="-128"/>
              </a:rPr>
              <a:t>憩い、楽しむレジャースポット（</a:t>
            </a:r>
            <a:r>
              <a:rPr kumimoji="1" lang="ja-JP" altLang="en-US" sz="2000" b="1" dirty="0" smtClean="0">
                <a:solidFill>
                  <a:prstClr val="black"/>
                </a:solidFill>
                <a:latin typeface="Arial" charset="0"/>
                <a:ea typeface="HG丸ｺﾞｼｯｸM-PRO" pitchFamily="48" charset="-128"/>
              </a:rPr>
              <a:t>長距離自然歩道）</a:t>
            </a:r>
          </a:p>
        </p:txBody>
      </p:sp>
      <p:sp>
        <p:nvSpPr>
          <p:cNvPr id="11270" name="Rectangle 20"/>
          <p:cNvSpPr>
            <a:spLocks noChangeArrowheads="1"/>
          </p:cNvSpPr>
          <p:nvPr/>
        </p:nvSpPr>
        <p:spPr bwMode="auto">
          <a:xfrm>
            <a:off x="36000" y="432000"/>
            <a:ext cx="9072000" cy="4124206"/>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東海</a:t>
            </a:r>
            <a:r>
              <a:rPr kumimoji="1" lang="ja-JP" altLang="en-US" sz="1800" b="1" dirty="0">
                <a:solidFill>
                  <a:prstClr val="black"/>
                </a:solidFill>
                <a:latin typeface="HG丸ｺﾞｼｯｸM-PRO" panose="020F0600000000000000" pitchFamily="50" charset="-128"/>
                <a:ea typeface="HG丸ｺﾞｼｯｸM-PRO" panose="020F0600000000000000" pitchFamily="50" charset="-128"/>
              </a:rPr>
              <a:t>自然歩道（北摂）</a:t>
            </a:r>
          </a:p>
          <a:p>
            <a:pPr marL="450850" eaLnBrk="1" hangingPunct="1">
              <a:spcBef>
                <a:spcPct val="0"/>
              </a:spcBef>
              <a:buFontTx/>
              <a:buNone/>
            </a:pP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　</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1972</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年（昭和</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47</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年）に</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開設された東京の“明治の森高尾国定公園”</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と同じく</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1972</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年（昭和</a:t>
            </a:r>
            <a:r>
              <a:rPr kumimoji="1" lang="en-US" altLang="ja-JP" sz="1600" dirty="0">
                <a:solidFill>
                  <a:prstClr val="black"/>
                </a:solidFill>
                <a:latin typeface="HG丸ｺﾞｼｯｸM-PRO" panose="020F0600000000000000" pitchFamily="50" charset="-128"/>
                <a:ea typeface="HG丸ｺﾞｼｯｸM-PRO" panose="020F0600000000000000" pitchFamily="50" charset="-128"/>
              </a:rPr>
              <a:t>47</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年）に開設された大阪</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の“明治の森箕面国定公園”までの１都２府８県（東京都・大阪府・京都府・神奈川県・山梨県・静岡県・愛知県・岐阜県・三重県・滋賀県・奈良県）を結ぶ</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総延長</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1,697.2km</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の</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日本最初の長距離自然</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歩道（</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1974</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年（昭和</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49</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年）完成）。</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450850" eaLnBrk="1" hangingPunct="1">
              <a:spcBef>
                <a:spcPct val="0"/>
              </a:spcBef>
              <a:buFontTx/>
              <a:buNone/>
            </a:pP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府内の</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美しい北摂山系を縫うこの自然歩道には、景勝地や史跡が点在し、自然も歴史も楽しめる絶好のハイキングコース</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eaLnBrk="1" hangingPunct="1">
              <a:spcBef>
                <a:spcPct val="0"/>
              </a:spcBef>
              <a:buFont typeface="Arial" panose="020B0604020202020204" pitchFamily="34" charset="0"/>
              <a:buChar char="•"/>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近畿自然歩道</a:t>
            </a:r>
            <a:endParaRPr kumimoji="1"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450850" eaLnBrk="1" hangingPunct="1">
              <a:spcBef>
                <a:spcPct val="0"/>
              </a:spcBef>
            </a:pPr>
            <a:r>
              <a:rPr kumimoji="1" lang="ja-JP" altLang="en-US" sz="1600" b="1" dirty="0" smtClean="0">
                <a:solidFill>
                  <a:prstClr val="black"/>
                </a:solidFill>
                <a:latin typeface="HG丸ｺﾞｼｯｸM-PRO" panose="020F0600000000000000" pitchFamily="50" charset="-128"/>
                <a:ea typeface="HG丸ｺﾞｼｯｸM-PRO" panose="020F0600000000000000" pitchFamily="50" charset="-128"/>
              </a:rPr>
              <a:t>　</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近畿</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自然歩道は、近畿を中心と</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した</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2</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府</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7</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県</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（福井、滋賀、三重、京都、大阪、兵庫、奈良、和歌山、鳥取）をとおり、太平洋及び瀬戸内海と日本海とを結ぶ路線延長</a:t>
            </a:r>
            <a:r>
              <a:rPr kumimoji="1" lang="en-US" altLang="ja-JP" sz="1600" dirty="0">
                <a:solidFill>
                  <a:prstClr val="black"/>
                </a:solidFill>
                <a:latin typeface="HG丸ｺﾞｼｯｸM-PRO" panose="020F0600000000000000" pitchFamily="50" charset="-128"/>
                <a:ea typeface="HG丸ｺﾞｼｯｸM-PRO" panose="020F0600000000000000" pitchFamily="50" charset="-128"/>
              </a:rPr>
              <a:t>3,258km</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にわたる、全国</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で</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8</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つ目</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の長距離自然</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歩道。</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eaLnBrk="1" hangingPunct="1">
              <a:spcBef>
                <a:spcPct val="0"/>
              </a:spcBef>
              <a:buFont typeface="Arial" panose="020B0604020202020204" pitchFamily="34" charset="0"/>
              <a:buChar char="•"/>
            </a:pPr>
            <a:r>
              <a:rPr kumimoji="1" lang="ja-JP" altLang="en-US" sz="1800" b="1" dirty="0" smtClean="0">
                <a:solidFill>
                  <a:prstClr val="black"/>
                </a:solidFill>
                <a:latin typeface="HG丸ｺﾞｼｯｸM-PRO" panose="020F0600000000000000" pitchFamily="50" charset="-128"/>
                <a:ea typeface="HG丸ｺﾞｼｯｸM-PRO" panose="020F0600000000000000" pitchFamily="50" charset="-128"/>
              </a:rPr>
              <a:t>金剛</a:t>
            </a:r>
            <a:r>
              <a:rPr kumimoji="1" lang="ja-JP" altLang="en-US" sz="1800" b="1" dirty="0">
                <a:solidFill>
                  <a:prstClr val="black"/>
                </a:solidFill>
                <a:latin typeface="HG丸ｺﾞｼｯｸM-PRO" panose="020F0600000000000000" pitchFamily="50" charset="-128"/>
                <a:ea typeface="HG丸ｺﾞｼｯｸM-PRO" panose="020F0600000000000000" pitchFamily="50" charset="-128"/>
              </a:rPr>
              <a:t>葛城自然歩道（南大阪）</a:t>
            </a:r>
          </a:p>
          <a:p>
            <a:pPr marL="450850" eaLnBrk="1" hangingPunct="1">
              <a:spcBef>
                <a:spcPct val="0"/>
              </a:spcBef>
              <a:buFontTx/>
              <a:buNone/>
            </a:pP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屯</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鶴峰（奈良県香芝市）から槇尾山（和泉市）までの自然歩道で、ダイヤモンド・トレールの愛称で親しまれている。奈良県側も含めて</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延長</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45</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のルートは二上山、大和葛城山、金剛山、岩湧山の山頂を通過し、金剛葛城山系の雄大な景観が楽しめる</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endPar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pPr marL="182563" indent="-182563" algn="r" eaLnBrk="1" hangingPunct="1">
              <a:spcBef>
                <a:spcPct val="0"/>
              </a:spcBef>
              <a:buFontTx/>
              <a:buNone/>
            </a:pP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　</a:t>
            </a:r>
            <a:r>
              <a:rPr kumimoji="1" lang="ja-JP" altLang="en-US" sz="1600" dirty="0" smtClean="0">
                <a:solidFill>
                  <a:prstClr val="black"/>
                </a:solidFill>
                <a:latin typeface="HG丸ｺﾞｼｯｸM-PRO" panose="020F0600000000000000" pitchFamily="50" charset="-128"/>
                <a:ea typeface="HG丸ｺﾞｼｯｸM-PRO" panose="020F0600000000000000" pitchFamily="50" charset="-128"/>
              </a:rPr>
              <a:t>　</a:t>
            </a:r>
            <a:r>
              <a:rPr kumimoji="1" lang="en-US" altLang="ja-JP" sz="1600" dirty="0" smtClean="0">
                <a:solidFill>
                  <a:prstClr val="black"/>
                </a:solidFill>
                <a:latin typeface="HG丸ｺﾞｼｯｸM-PRO" panose="020F0600000000000000" pitchFamily="50" charset="-128"/>
                <a:ea typeface="HG丸ｺﾞｼｯｸM-PRO" panose="020F0600000000000000" pitchFamily="50" charset="-128"/>
              </a:rPr>
              <a:t>※</a:t>
            </a:r>
            <a:r>
              <a:rPr kumimoji="1" lang="ja-JP" altLang="en-US" sz="1600" dirty="0">
                <a:solidFill>
                  <a:prstClr val="black"/>
                </a:solidFill>
                <a:latin typeface="HG丸ｺﾞｼｯｸM-PRO" panose="020F0600000000000000" pitchFamily="50" charset="-128"/>
                <a:ea typeface="HG丸ｺﾞｼｯｸM-PRO" panose="020F0600000000000000" pitchFamily="50" charset="-128"/>
              </a:rPr>
              <a:t>ダイヤモンドという名称は、金剛山の「金剛（石）」に由来。 </a:t>
            </a:r>
          </a:p>
        </p:txBody>
      </p:sp>
      <p:sp>
        <p:nvSpPr>
          <p:cNvPr id="2" name="正方形/長方形 1"/>
          <p:cNvSpPr/>
          <p:nvPr/>
        </p:nvSpPr>
        <p:spPr>
          <a:xfrm>
            <a:off x="827584" y="6479758"/>
            <a:ext cx="1877437" cy="261610"/>
          </a:xfrm>
          <a:prstGeom prst="rect">
            <a:avLst/>
          </a:prstGeom>
        </p:spPr>
        <p:txBody>
          <a:bodyPr wrap="none">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箕面大滝（</a:t>
            </a:r>
            <a:r>
              <a:rPr lang="zh-TW"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a:t>
            </a:r>
            <a:r>
              <a:rPr lang="zh-TW"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自然</a:t>
            </a:r>
            <a:r>
              <a:rPr lang="zh-TW"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歩道）</a:t>
            </a:r>
            <a:endParaRPr lang="zh-TW"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059832" y="6479758"/>
            <a:ext cx="1736374" cy="261610"/>
          </a:xfrm>
          <a:prstGeom prst="rect">
            <a:avLst/>
          </a:prstGeom>
        </p:spPr>
        <p:txBody>
          <a:bodyPr wrap="none">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摂津峡（</a:t>
            </a:r>
            <a:r>
              <a:rPr lang="zh-TW"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a:t>
            </a:r>
            <a:r>
              <a:rPr lang="zh-TW"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自然</a:t>
            </a:r>
            <a:r>
              <a:rPr lang="zh-TW"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歩道）</a:t>
            </a:r>
            <a:endParaRPr lang="zh-TW"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3"/>
          <p:cNvSpPr>
            <a:spLocks noGrp="1"/>
          </p:cNvSpPr>
          <p:nvPr>
            <p:ph type="sldNum" sz="quarter" idx="12"/>
          </p:nvPr>
        </p:nvSpPr>
        <p:spPr>
          <a:xfrm>
            <a:off x="7164288" y="6592267"/>
            <a:ext cx="2057400"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8</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正方形/長方形 20"/>
          <p:cNvSpPr/>
          <p:nvPr/>
        </p:nvSpPr>
        <p:spPr>
          <a:xfrm>
            <a:off x="7896815" y="6346932"/>
            <a:ext cx="1218603" cy="261610"/>
          </a:xfrm>
          <a:prstGeom prst="rect">
            <a:avLst/>
          </a:prstGeom>
        </p:spPr>
        <p:txBody>
          <a:bodyPr wrap="none">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出典：環境省</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lang="zh-TW"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descr="E:\LIB\07)グランドデザイン・大阪都市圏\■構成案H25.10~\8 庁内検討\■■室内PT（H27年度）\□現地視察\各地写真（石黒）\箕面市・箕面大滝①.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760" y="4679558"/>
            <a:ext cx="135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LIB\07)グランドデザイン・大阪都市圏\■構成案H25.10~\8 庁内検討\■■室内PT（H27年度）\□現地視察\各地写真（石黒）\高槻市・摂津峡②.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4679558"/>
            <a:ext cx="2393749"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河内長野市のダイトレの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592" y="4679558"/>
            <a:ext cx="2613217" cy="1800000"/>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5508104" y="6479758"/>
            <a:ext cx="2018502" cy="261610"/>
          </a:xfrm>
          <a:prstGeom prst="rect">
            <a:avLst/>
          </a:prstGeom>
        </p:spPr>
        <p:txBody>
          <a:bodyPr wrap="none">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岩湧山（金剛葛城</a:t>
            </a:r>
            <a:r>
              <a:rPr lang="zh-TW"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自然歩道）</a:t>
            </a:r>
            <a:endParaRPr lang="zh-TW"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58897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prstClr val="black"/>
                </a:solidFill>
                <a:latin typeface="Arial" charset="0"/>
                <a:ea typeface="HG丸ｺﾞｼｯｸM-PRO" pitchFamily="48" charset="-128"/>
              </a:rPr>
              <a:t>憩い、楽しむレジャースポット（</a:t>
            </a:r>
            <a:r>
              <a:rPr kumimoji="1" lang="ja-JP" altLang="en-US" sz="2000" b="1" dirty="0" smtClean="0">
                <a:solidFill>
                  <a:prstClr val="black"/>
                </a:solidFill>
                <a:latin typeface="Arial" charset="0"/>
                <a:ea typeface="HG丸ｺﾞｼｯｸM-PRO" pitchFamily="48" charset="-128"/>
              </a:rPr>
              <a:t>海の駅）</a:t>
            </a:r>
            <a:endParaRPr kumimoji="1" lang="ja-JP" altLang="en-US" sz="2000" b="1" dirty="0">
              <a:solidFill>
                <a:prstClr val="black"/>
              </a:solidFill>
              <a:latin typeface="Arial" charset="0"/>
              <a:ea typeface="HG丸ｺﾞｼｯｸM-PRO" pitchFamily="48" charset="-128"/>
            </a:endParaRPr>
          </a:p>
        </p:txBody>
      </p:sp>
      <p:sp>
        <p:nvSpPr>
          <p:cNvPr id="17" name="正方形/長方形 16"/>
          <p:cNvSpPr/>
          <p:nvPr/>
        </p:nvSpPr>
        <p:spPr>
          <a:xfrm>
            <a:off x="395536" y="456635"/>
            <a:ext cx="2704587" cy="369332"/>
          </a:xfrm>
          <a:prstGeom prst="rect">
            <a:avLst/>
          </a:prstGeom>
        </p:spPr>
        <p:txBody>
          <a:bodyPr wrap="none">
            <a:spAutoFit/>
          </a:bodyPr>
          <a:lstStyle/>
          <a:p>
            <a:pPr algn="l" defTabSz="914400">
              <a:buClrTx/>
              <a:buSzTx/>
              <a:buFontTx/>
              <a:buNone/>
            </a:pPr>
            <a:r>
              <a:rPr kumimoji="1" lang="ja-JP" altLang="en-US" sz="1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■海の駅（大阪湾周辺）</a:t>
            </a:r>
            <a:endParaRPr kumimoji="1" lang="ja-JP" altLang="ja-JP"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3"/>
          <p:cNvSpPr>
            <a:spLocks noGrp="1"/>
          </p:cNvSpPr>
          <p:nvPr>
            <p:ph type="sldNum" sz="quarter" idx="12"/>
          </p:nvPr>
        </p:nvSpPr>
        <p:spPr>
          <a:xfrm>
            <a:off x="7164288" y="6592267"/>
            <a:ext cx="2057400" cy="365125"/>
          </a:xfrm>
        </p:spPr>
        <p:txBody>
          <a:bodyPr/>
          <a:lstStyle/>
          <a:p>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④</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9</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4" name="グループ化 3"/>
          <p:cNvGrpSpPr/>
          <p:nvPr/>
        </p:nvGrpSpPr>
        <p:grpSpPr>
          <a:xfrm>
            <a:off x="251520" y="692696"/>
            <a:ext cx="4751557" cy="4751557"/>
            <a:chOff x="388932" y="2114107"/>
            <a:chExt cx="4751557" cy="4751557"/>
          </a:xfrm>
        </p:grpSpPr>
        <p:pic>
          <p:nvPicPr>
            <p:cNvPr id="1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9634" t="28312" r="34774" b="27437"/>
            <a:stretch/>
          </p:blipFill>
          <p:spPr bwMode="auto">
            <a:xfrm>
              <a:off x="388932" y="2114107"/>
              <a:ext cx="4751557" cy="475155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27" name="グループ化 26"/>
            <p:cNvGrpSpPr/>
            <p:nvPr/>
          </p:nvGrpSpPr>
          <p:grpSpPr>
            <a:xfrm>
              <a:off x="724013" y="3784417"/>
              <a:ext cx="2500795" cy="2649201"/>
              <a:chOff x="724013" y="2724015"/>
              <a:chExt cx="2500795" cy="2649201"/>
            </a:xfrm>
          </p:grpSpPr>
          <p:sp>
            <p:nvSpPr>
              <p:cNvPr id="28" name="円/楕円 77"/>
              <p:cNvSpPr>
                <a:spLocks noChangeAspect="1"/>
              </p:cNvSpPr>
              <p:nvPr/>
            </p:nvSpPr>
            <p:spPr>
              <a:xfrm>
                <a:off x="3072128" y="3060295"/>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29" name="円/楕円 80"/>
              <p:cNvSpPr>
                <a:spLocks noChangeAspect="1"/>
              </p:cNvSpPr>
              <p:nvPr/>
            </p:nvSpPr>
            <p:spPr>
              <a:xfrm>
                <a:off x="2894101" y="4107773"/>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0" name="円/楕円 81"/>
              <p:cNvSpPr>
                <a:spLocks noChangeAspect="1"/>
              </p:cNvSpPr>
              <p:nvPr/>
            </p:nvSpPr>
            <p:spPr>
              <a:xfrm>
                <a:off x="2696421" y="4256033"/>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1" name="円/楕円 82"/>
              <p:cNvSpPr>
                <a:spLocks noChangeAspect="1"/>
              </p:cNvSpPr>
              <p:nvPr/>
            </p:nvSpPr>
            <p:spPr>
              <a:xfrm>
                <a:off x="2474844" y="4429817"/>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2" name="円/楕円 83"/>
              <p:cNvSpPr>
                <a:spLocks noChangeAspect="1"/>
              </p:cNvSpPr>
              <p:nvPr/>
            </p:nvSpPr>
            <p:spPr>
              <a:xfrm>
                <a:off x="2202222" y="4528656"/>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3" name="円/楕円 84"/>
              <p:cNvSpPr>
                <a:spLocks noChangeAspect="1"/>
              </p:cNvSpPr>
              <p:nvPr/>
            </p:nvSpPr>
            <p:spPr>
              <a:xfrm>
                <a:off x="2326584" y="5220535"/>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4" name="円/楕円 85"/>
              <p:cNvSpPr>
                <a:spLocks noChangeAspect="1"/>
              </p:cNvSpPr>
              <p:nvPr/>
            </p:nvSpPr>
            <p:spPr>
              <a:xfrm>
                <a:off x="1437025" y="4552553"/>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5" name="円/楕円 86"/>
              <p:cNvSpPr>
                <a:spLocks noChangeAspect="1"/>
              </p:cNvSpPr>
              <p:nvPr/>
            </p:nvSpPr>
            <p:spPr>
              <a:xfrm>
                <a:off x="1362082" y="4157193"/>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6" name="円/楕円 87"/>
              <p:cNvSpPr>
                <a:spLocks noChangeAspect="1"/>
              </p:cNvSpPr>
              <p:nvPr/>
            </p:nvSpPr>
            <p:spPr>
              <a:xfrm>
                <a:off x="1708022" y="3662995"/>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7" name="円/楕円 88"/>
              <p:cNvSpPr>
                <a:spLocks noChangeAspect="1"/>
              </p:cNvSpPr>
              <p:nvPr/>
            </p:nvSpPr>
            <p:spPr>
              <a:xfrm>
                <a:off x="1980645" y="3342577"/>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8" name="円/楕円 89"/>
              <p:cNvSpPr>
                <a:spLocks noChangeAspect="1"/>
              </p:cNvSpPr>
              <p:nvPr/>
            </p:nvSpPr>
            <p:spPr>
              <a:xfrm>
                <a:off x="2251641" y="3267634"/>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39" name="円/楕円 90"/>
              <p:cNvSpPr>
                <a:spLocks noChangeAspect="1"/>
              </p:cNvSpPr>
              <p:nvPr/>
            </p:nvSpPr>
            <p:spPr>
              <a:xfrm>
                <a:off x="2498741" y="3168795"/>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40" name="円/楕円 92"/>
              <p:cNvSpPr>
                <a:spLocks noChangeAspect="1"/>
              </p:cNvSpPr>
              <p:nvPr/>
            </p:nvSpPr>
            <p:spPr>
              <a:xfrm>
                <a:off x="818463" y="2724015"/>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sp>
            <p:nvSpPr>
              <p:cNvPr id="41" name="円/楕円 93"/>
              <p:cNvSpPr>
                <a:spLocks noChangeAspect="1"/>
              </p:cNvSpPr>
              <p:nvPr/>
            </p:nvSpPr>
            <p:spPr>
              <a:xfrm>
                <a:off x="724013" y="4552553"/>
                <a:ext cx="152680" cy="152681"/>
              </a:xfrm>
              <a:prstGeom prst="triangl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endParaRPr lang="ja-JP" altLang="en-US">
                  <a:solidFill>
                    <a:prstClr val="white"/>
                  </a:solidFill>
                </a:endParaRPr>
              </a:p>
            </p:txBody>
          </p:sp>
        </p:grpSp>
        <p:sp>
          <p:nvSpPr>
            <p:cNvPr id="67" name="テキスト ボックス 66"/>
            <p:cNvSpPr txBox="1"/>
            <p:nvPr/>
          </p:nvSpPr>
          <p:spPr>
            <a:xfrm rot="862125">
              <a:off x="3247966" y="4557197"/>
              <a:ext cx="549700" cy="215347"/>
            </a:xfrm>
            <a:prstGeom prst="rect">
              <a:avLst/>
            </a:prstGeom>
            <a:noFill/>
          </p:spPr>
          <p:txBody>
            <a:bodyPr wrap="square" lIns="91345" tIns="45672" rIns="91345" bIns="45672" rtlCol="0">
              <a:spAutoFit/>
            </a:bodyPr>
            <a:lstStyle/>
            <a:p>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大和</a:t>
              </a:r>
              <a:r>
                <a:rPr lang="ja-JP" altLang="en-US" sz="8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川</a:t>
              </a:r>
              <a:endPar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732693" y="3724761"/>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1</a:t>
              </a:r>
              <a:endParaRPr kumimoji="1" lang="ja-JP" altLang="en-US" b="1" dirty="0">
                <a:solidFill>
                  <a:prstClr val="black"/>
                </a:solidFill>
              </a:endParaRPr>
            </a:p>
          </p:txBody>
        </p:sp>
        <p:sp>
          <p:nvSpPr>
            <p:cNvPr id="87" name="円/楕円 86"/>
            <p:cNvSpPr/>
            <p:nvPr/>
          </p:nvSpPr>
          <p:spPr>
            <a:xfrm>
              <a:off x="612278" y="5545295"/>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2</a:t>
              </a:r>
              <a:endParaRPr kumimoji="1" lang="ja-JP" altLang="en-US" b="1" dirty="0">
                <a:solidFill>
                  <a:prstClr val="black"/>
                </a:solidFill>
              </a:endParaRPr>
            </a:p>
          </p:txBody>
        </p:sp>
        <p:sp>
          <p:nvSpPr>
            <p:cNvPr id="88" name="円/楕円 87"/>
            <p:cNvSpPr/>
            <p:nvPr/>
          </p:nvSpPr>
          <p:spPr>
            <a:xfrm>
              <a:off x="1355833" y="5570162"/>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3</a:t>
              </a:r>
              <a:endParaRPr kumimoji="1" lang="ja-JP" altLang="en-US" b="1" dirty="0">
                <a:solidFill>
                  <a:prstClr val="black"/>
                </a:solidFill>
              </a:endParaRPr>
            </a:p>
          </p:txBody>
        </p:sp>
        <p:sp>
          <p:nvSpPr>
            <p:cNvPr id="89" name="円/楕円 88"/>
            <p:cNvSpPr/>
            <p:nvPr/>
          </p:nvSpPr>
          <p:spPr>
            <a:xfrm>
              <a:off x="1313538" y="5168175"/>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4</a:t>
              </a:r>
              <a:endParaRPr kumimoji="1" lang="ja-JP" altLang="en-US" b="1" dirty="0">
                <a:solidFill>
                  <a:prstClr val="black"/>
                </a:solidFill>
              </a:endParaRPr>
            </a:p>
          </p:txBody>
        </p:sp>
        <p:sp>
          <p:nvSpPr>
            <p:cNvPr id="90" name="円/楕円 89"/>
            <p:cNvSpPr/>
            <p:nvPr/>
          </p:nvSpPr>
          <p:spPr>
            <a:xfrm>
              <a:off x="1649664" y="4699081"/>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5</a:t>
              </a:r>
              <a:endParaRPr kumimoji="1" lang="ja-JP" altLang="en-US" b="1" dirty="0">
                <a:solidFill>
                  <a:prstClr val="black"/>
                </a:solidFill>
              </a:endParaRPr>
            </a:p>
          </p:txBody>
        </p:sp>
        <p:sp>
          <p:nvSpPr>
            <p:cNvPr id="91" name="円/楕円 90"/>
            <p:cNvSpPr/>
            <p:nvPr/>
          </p:nvSpPr>
          <p:spPr>
            <a:xfrm>
              <a:off x="1912985" y="4345885"/>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6</a:t>
              </a:r>
              <a:endParaRPr kumimoji="1" lang="ja-JP" altLang="en-US" b="1" dirty="0">
                <a:solidFill>
                  <a:prstClr val="black"/>
                </a:solidFill>
              </a:endParaRPr>
            </a:p>
          </p:txBody>
        </p:sp>
        <p:sp>
          <p:nvSpPr>
            <p:cNvPr id="92" name="円/楕円 91"/>
            <p:cNvSpPr/>
            <p:nvPr/>
          </p:nvSpPr>
          <p:spPr>
            <a:xfrm>
              <a:off x="2179609" y="4273378"/>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7</a:t>
              </a:r>
              <a:endParaRPr kumimoji="1" lang="ja-JP" altLang="en-US" b="1" dirty="0">
                <a:solidFill>
                  <a:prstClr val="black"/>
                </a:solidFill>
              </a:endParaRPr>
            </a:p>
          </p:txBody>
        </p:sp>
        <p:sp>
          <p:nvSpPr>
            <p:cNvPr id="93" name="円/楕円 92"/>
            <p:cNvSpPr/>
            <p:nvPr/>
          </p:nvSpPr>
          <p:spPr>
            <a:xfrm>
              <a:off x="2416417" y="4135012"/>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8</a:t>
              </a:r>
              <a:endParaRPr kumimoji="1" lang="ja-JP" altLang="en-US" b="1" dirty="0">
                <a:solidFill>
                  <a:prstClr val="black"/>
                </a:solidFill>
              </a:endParaRPr>
            </a:p>
          </p:txBody>
        </p:sp>
        <p:sp>
          <p:nvSpPr>
            <p:cNvPr id="94" name="円/楕円 93"/>
            <p:cNvSpPr/>
            <p:nvPr/>
          </p:nvSpPr>
          <p:spPr>
            <a:xfrm>
              <a:off x="3001924" y="4106876"/>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9</a:t>
              </a:r>
              <a:endParaRPr kumimoji="1" lang="ja-JP" altLang="en-US" b="1" dirty="0">
                <a:solidFill>
                  <a:prstClr val="black"/>
                </a:solidFill>
              </a:endParaRPr>
            </a:p>
          </p:txBody>
        </p:sp>
        <p:sp>
          <p:nvSpPr>
            <p:cNvPr id="95" name="円/楕円 94"/>
            <p:cNvSpPr/>
            <p:nvPr/>
          </p:nvSpPr>
          <p:spPr>
            <a:xfrm>
              <a:off x="2871944" y="5085216"/>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10</a:t>
              </a:r>
              <a:endParaRPr kumimoji="1" lang="ja-JP" altLang="en-US" b="1" dirty="0">
                <a:solidFill>
                  <a:prstClr val="black"/>
                </a:solidFill>
              </a:endParaRPr>
            </a:p>
          </p:txBody>
        </p:sp>
        <p:sp>
          <p:nvSpPr>
            <p:cNvPr id="96" name="円/楕円 95"/>
            <p:cNvSpPr/>
            <p:nvPr/>
          </p:nvSpPr>
          <p:spPr>
            <a:xfrm>
              <a:off x="2659256" y="5243268"/>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11</a:t>
              </a:r>
              <a:endParaRPr kumimoji="1" lang="ja-JP" altLang="en-US" b="1" dirty="0">
                <a:solidFill>
                  <a:prstClr val="black"/>
                </a:solidFill>
              </a:endParaRPr>
            </a:p>
          </p:txBody>
        </p:sp>
        <p:sp>
          <p:nvSpPr>
            <p:cNvPr id="97" name="円/楕円 96"/>
            <p:cNvSpPr/>
            <p:nvPr/>
          </p:nvSpPr>
          <p:spPr>
            <a:xfrm>
              <a:off x="2441564" y="5409736"/>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12</a:t>
              </a:r>
              <a:endParaRPr kumimoji="1" lang="ja-JP" altLang="en-US" b="1" dirty="0">
                <a:solidFill>
                  <a:prstClr val="black"/>
                </a:solidFill>
              </a:endParaRPr>
            </a:p>
          </p:txBody>
        </p:sp>
        <p:sp>
          <p:nvSpPr>
            <p:cNvPr id="98" name="円/楕円 97"/>
            <p:cNvSpPr/>
            <p:nvPr/>
          </p:nvSpPr>
          <p:spPr>
            <a:xfrm>
              <a:off x="2151864" y="5534000"/>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13</a:t>
              </a:r>
              <a:endParaRPr kumimoji="1" lang="ja-JP" altLang="en-US" b="1" dirty="0">
                <a:solidFill>
                  <a:prstClr val="black"/>
                </a:solidFill>
              </a:endParaRPr>
            </a:p>
          </p:txBody>
        </p:sp>
        <p:sp>
          <p:nvSpPr>
            <p:cNvPr id="99" name="円/楕円 98"/>
            <p:cNvSpPr/>
            <p:nvPr/>
          </p:nvSpPr>
          <p:spPr>
            <a:xfrm>
              <a:off x="2262060" y="6179404"/>
              <a:ext cx="288000" cy="288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kumimoji="1" lang="en-US" altLang="ja-JP" b="1" dirty="0" smtClean="0">
                  <a:solidFill>
                    <a:prstClr val="black"/>
                  </a:solidFill>
                </a:rPr>
                <a:t>14</a:t>
              </a:r>
              <a:endParaRPr kumimoji="1" lang="ja-JP" altLang="en-US" b="1" dirty="0">
                <a:solidFill>
                  <a:prstClr val="black"/>
                </a:solidFill>
              </a:endParaRPr>
            </a:p>
          </p:txBody>
        </p:sp>
      </p:grpSp>
      <p:graphicFrame>
        <p:nvGraphicFramePr>
          <p:cNvPr id="3" name="表 2"/>
          <p:cNvGraphicFramePr>
            <a:graphicFrameLocks noGrp="1"/>
          </p:cNvGraphicFramePr>
          <p:nvPr>
            <p:extLst>
              <p:ext uri="{D42A27DB-BD31-4B8C-83A1-F6EECF244321}">
                <p14:modId xmlns:p14="http://schemas.microsoft.com/office/powerpoint/2010/main" val="4106702073"/>
              </p:ext>
            </p:extLst>
          </p:nvPr>
        </p:nvGraphicFramePr>
        <p:xfrm>
          <a:off x="4644008" y="2204867"/>
          <a:ext cx="4318469" cy="4470285"/>
        </p:xfrm>
        <a:graphic>
          <a:graphicData uri="http://schemas.openxmlformats.org/drawingml/2006/table">
            <a:tbl>
              <a:tblPr firstRow="1" bandRow="1">
                <a:tableStyleId>{5C22544A-7EE6-4342-B048-85BDC9FD1C3A}</a:tableStyleId>
              </a:tblPr>
              <a:tblGrid>
                <a:gridCol w="467399"/>
                <a:gridCol w="2046545"/>
                <a:gridCol w="1804525"/>
              </a:tblGrid>
              <a:tr h="298019">
                <a:tc>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所在地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ひめじきば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兵庫県姫路市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南あわじみなと</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兵庫県南あわじ市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すもとサントピア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兵庫県洲本市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④</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あわじ島</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つな</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港</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兵庫県淡路市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⑤</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あわじ交流の翼港</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兵庫県淡路市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⑥</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こうべたるみ</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兵庫県神戸市垂水区</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こう</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べすま</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兵庫県神戸市須磨区</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⑧</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しんにしのみや</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兵庫県西宮市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⑨</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おおさかほっこう</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大阪市此花区</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かいづか・にしきのはま</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大阪府貝塚市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⑪</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いずみさの関空マリーナ</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大阪府泉佐野市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⑫</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たじり</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大阪府泉南郡田尻町</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たんの</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わ</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ヨットハーバー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大阪府泉南郡岬町</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r h="29801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わかやまマリーナシティ</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和歌山県和歌山市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tc>
              </a:tr>
            </a:tbl>
          </a:graphicData>
        </a:graphic>
      </p:graphicFrame>
      <p:sp>
        <p:nvSpPr>
          <p:cNvPr id="12" name="Rectangle 20"/>
          <p:cNvSpPr>
            <a:spLocks noChangeArrowheads="1"/>
          </p:cNvSpPr>
          <p:nvPr/>
        </p:nvSpPr>
        <p:spPr bwMode="auto">
          <a:xfrm>
            <a:off x="36000" y="432000"/>
            <a:ext cx="9072000" cy="1477328"/>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b="1" dirty="0">
                <a:solidFill>
                  <a:prstClr val="black"/>
                </a:solidFill>
                <a:latin typeface="Arial" charset="0"/>
                <a:ea typeface="HG丸ｺﾞｼｯｸM-PRO" pitchFamily="48" charset="-128"/>
              </a:rPr>
              <a:t>海の駅とは </a:t>
            </a:r>
          </a:p>
          <a:p>
            <a:pPr marL="450850" eaLnBrk="1" hangingPunct="1">
              <a:spcBef>
                <a:spcPct val="0"/>
              </a:spcBef>
            </a:pPr>
            <a:r>
              <a:rPr kumimoji="1" lang="ja-JP" altLang="en-US" sz="1800" dirty="0">
                <a:solidFill>
                  <a:prstClr val="black"/>
                </a:solidFill>
                <a:latin typeface="Arial" charset="0"/>
                <a:ea typeface="HG丸ｺﾞｼｯｸM-PRO" pitchFamily="48" charset="-128"/>
              </a:rPr>
              <a:t>　</a:t>
            </a:r>
            <a:r>
              <a:rPr kumimoji="1" lang="ja-JP" altLang="en-US" sz="1800" dirty="0" smtClean="0">
                <a:solidFill>
                  <a:prstClr val="black"/>
                </a:solidFill>
                <a:latin typeface="Arial" charset="0"/>
                <a:ea typeface="HG丸ｺﾞｼｯｸM-PRO" pitchFamily="48" charset="-128"/>
              </a:rPr>
              <a:t>海</a:t>
            </a:r>
            <a:r>
              <a:rPr kumimoji="1" lang="ja-JP" altLang="en-US" sz="1800" dirty="0">
                <a:solidFill>
                  <a:prstClr val="black"/>
                </a:solidFill>
                <a:latin typeface="Arial" charset="0"/>
                <a:ea typeface="HG丸ｺﾞｼｯｸM-PRO" pitchFamily="48" charset="-128"/>
              </a:rPr>
              <a:t>からプレジャーボートユーザーが、陸から一般の方々が、気軽に立ち寄れる施設を提供するなど利便性向上を図るとともに、体験乗船会など独自のイベントを企画することなどにより、海洋レジャーの普及・舟艇利用の促進や舟艇産業の活性化、地域の活性化・周辺地域の観光振興を図ることを目的と</a:t>
            </a:r>
            <a:r>
              <a:rPr kumimoji="1" lang="ja-JP" altLang="en-US" sz="1800" dirty="0" smtClean="0">
                <a:solidFill>
                  <a:prstClr val="black"/>
                </a:solidFill>
                <a:latin typeface="Arial" charset="0"/>
                <a:ea typeface="HG丸ｺﾞｼｯｸM-PRO" pitchFamily="48" charset="-128"/>
              </a:rPr>
              <a:t>している。</a:t>
            </a:r>
            <a:endParaRPr kumimoji="1" lang="ja-JP" altLang="en-US" sz="1400" dirty="0">
              <a:solidFill>
                <a:prstClr val="black"/>
              </a:solidFill>
              <a:latin typeface="Arial" charset="0"/>
              <a:ea typeface="HG丸ｺﾞｼｯｸM-PRO" pitchFamily="48" charset="-128"/>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9887"/>
          <a:stretch/>
        </p:blipFill>
        <p:spPr bwMode="auto">
          <a:xfrm>
            <a:off x="120469" y="5445224"/>
            <a:ext cx="4451531" cy="10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正方形/長方形 99"/>
          <p:cNvSpPr/>
          <p:nvPr/>
        </p:nvSpPr>
        <p:spPr>
          <a:xfrm>
            <a:off x="544788" y="6467404"/>
            <a:ext cx="4024932" cy="415498"/>
          </a:xfrm>
          <a:prstGeom prst="rect">
            <a:avLst/>
          </a:prstGeom>
        </p:spPr>
        <p:txBody>
          <a:bodyPr wrap="square">
            <a:spAutoFit/>
          </a:bodyPr>
          <a:lstStyle/>
          <a:p>
            <a:pPr algn="r" defTabSz="914400" fontAlgn="auto">
              <a:spcBef>
                <a:spcPts val="0"/>
              </a:spcBef>
              <a:spcAft>
                <a:spcPts val="0"/>
              </a:spcAft>
              <a:buClrTx/>
              <a:buSzTx/>
              <a:buFontTx/>
              <a:buNone/>
            </a:pP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海の駅のイメージ</a:t>
            </a:r>
            <a:endPar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914400" fontAlgn="auto">
              <a:spcBef>
                <a:spcPts val="0"/>
              </a:spcBef>
              <a:spcAft>
                <a:spcPts val="0"/>
              </a:spcAft>
              <a:buClrTx/>
              <a:buSzTx/>
              <a:buFontTx/>
              <a:buNone/>
            </a:pP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出典：近畿運輸局</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41544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ap="rnd">
          <a:prstDash val="sysDot"/>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ova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1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1" ma:contentTypeDescription="新しいドキュメントを作成します。" ma:contentTypeScope="" ma:versionID="942bdad79e90e32b7aa339969f001042">
  <xsd:schema xmlns:xsd="http://www.w3.org/2001/XMLSchema" xmlns:xs="http://www.w3.org/2001/XMLSchema" xmlns:p="http://schemas.microsoft.com/office/2006/metadata/properties" xmlns:ns2="46689e31-b03d-4afa-a735-a1f8d7beadb1" targetNamespace="http://schemas.microsoft.com/office/2006/metadata/properties" ma:root="true" ma:fieldsID="2c9f98b6516b9dba60a2d94ebc4473d3" ns2:_="">
    <xsd:import namespace="46689e31-b03d-4afa-a735-a1f8d7beadb1"/>
    <xsd:element name="properties">
      <xsd:complexType>
        <xsd:sequence>
          <xsd:element name="documentManagement">
            <xsd:complexType>
              <xsd:all>
                <xsd:element ref="ns2:_x5bfe__x8c61__x30e6__x30fc__x30b6__x30fc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369D80-ACE0-45BD-9451-F065517843B5}">
  <ds:schemaRefs>
    <ds:schemaRef ds:uri="http://schemas.microsoft.com/sharepoint/v3/contenttype/forms"/>
  </ds:schemaRefs>
</ds:datastoreItem>
</file>

<file path=customXml/itemProps2.xml><?xml version="1.0" encoding="utf-8"?>
<ds:datastoreItem xmlns:ds="http://schemas.openxmlformats.org/officeDocument/2006/customXml" ds:itemID="{11CBB0CC-A26D-4CB5-9186-B38FFEDA85DA}">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 ds:uri="http://schemas.microsoft.com/office/2006/metadata/properties"/>
    <ds:schemaRef ds:uri="46689e31-b03d-4afa-a735-a1f8d7beadb1"/>
    <ds:schemaRef ds:uri="http://www.w3.org/XML/1998/namespace"/>
    <ds:schemaRef ds:uri="http://purl.org/dc/terms/"/>
  </ds:schemaRefs>
</ds:datastoreItem>
</file>

<file path=customXml/itemProps3.xml><?xml version="1.0" encoding="utf-8"?>
<ds:datastoreItem xmlns:ds="http://schemas.openxmlformats.org/officeDocument/2006/customXml" ds:itemID="{EE10668F-FF81-4960-85D4-2726127827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89e31-b03d-4afa-a735-a1f8d7bea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17917</TotalTime>
  <Words>1622</Words>
  <Application>Microsoft Office PowerPoint</Application>
  <PresentationFormat>画面に合わせる (4:3)</PresentationFormat>
  <Paragraphs>347</Paragraphs>
  <Slides>18</Slides>
  <Notes>10</Notes>
  <HiddenSlides>0</HiddenSlides>
  <MMClips>0</MMClips>
  <ScaleCrop>false</ScaleCrop>
  <HeadingPairs>
    <vt:vector size="4" baseType="variant">
      <vt:variant>
        <vt:lpstr>テーマ</vt:lpstr>
      </vt:variant>
      <vt:variant>
        <vt:i4>7</vt:i4>
      </vt:variant>
      <vt:variant>
        <vt:lpstr>スライド タイトル</vt:lpstr>
      </vt:variant>
      <vt:variant>
        <vt:i4>18</vt:i4>
      </vt:variant>
    </vt:vector>
  </HeadingPairs>
  <TitlesOfParts>
    <vt:vector size="25" baseType="lpstr">
      <vt:lpstr>Office ​​テーマ</vt:lpstr>
      <vt:lpstr>1_Office ​​テーマ</vt:lpstr>
      <vt:lpstr>3_Office ​​テーマ</vt:lpstr>
      <vt:lpstr>4_Office ​​テーマ</vt:lpstr>
      <vt:lpstr>5_Office ​​テーマ</vt:lpstr>
      <vt:lpstr>13_Office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０　大阪府の人口データ</dc:title>
  <dc:creator>大阪府職員端末機１７年度１２月調達</dc:creator>
  <cp:lastModifiedBy>池田　貴之</cp:lastModifiedBy>
  <cp:revision>1095</cp:revision>
  <cp:lastPrinted>2016-12-19T09:12:44Z</cp:lastPrinted>
  <dcterms:created xsi:type="dcterms:W3CDTF">2010-01-18T09:01:51Z</dcterms:created>
  <dcterms:modified xsi:type="dcterms:W3CDTF">2017-02-01T00:55:52Z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