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4215" r:id="rId8"/>
  </p:sldMasterIdLst>
  <p:notesMasterIdLst>
    <p:notesMasterId r:id="rId37"/>
  </p:notesMasterIdLst>
  <p:handoutMasterIdLst>
    <p:handoutMasterId r:id="rId38"/>
  </p:handoutMasterIdLst>
  <p:sldIdLst>
    <p:sldId id="797" r:id="rId9"/>
    <p:sldId id="930" r:id="rId10"/>
    <p:sldId id="903" r:id="rId11"/>
    <p:sldId id="904" r:id="rId12"/>
    <p:sldId id="905" r:id="rId13"/>
    <p:sldId id="906" r:id="rId14"/>
    <p:sldId id="907" r:id="rId15"/>
    <p:sldId id="908" r:id="rId16"/>
    <p:sldId id="944" r:id="rId17"/>
    <p:sldId id="945" r:id="rId18"/>
    <p:sldId id="938" r:id="rId19"/>
    <p:sldId id="805" r:id="rId20"/>
    <p:sldId id="912" r:id="rId21"/>
    <p:sldId id="914" r:id="rId22"/>
    <p:sldId id="915" r:id="rId23"/>
    <p:sldId id="918" r:id="rId24"/>
    <p:sldId id="920" r:id="rId25"/>
    <p:sldId id="948" r:id="rId26"/>
    <p:sldId id="949" r:id="rId27"/>
    <p:sldId id="924" r:id="rId28"/>
    <p:sldId id="947" r:id="rId29"/>
    <p:sldId id="925" r:id="rId30"/>
    <p:sldId id="943" r:id="rId31"/>
    <p:sldId id="935" r:id="rId32"/>
    <p:sldId id="931" r:id="rId33"/>
    <p:sldId id="928" r:id="rId34"/>
    <p:sldId id="941" r:id="rId35"/>
    <p:sldId id="946" r:id="rId36"/>
  </p:sldIdLst>
  <p:sldSz cx="9144000" cy="6858000" type="screen4x3"/>
  <p:notesSz cx="6807200" cy="9939338"/>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FFCC99"/>
    <a:srgbClr val="99CCFF"/>
    <a:srgbClr val="FF6600"/>
    <a:srgbClr val="FF9933"/>
    <a:srgbClr val="FF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1" autoAdjust="0"/>
    <p:restoredTop sz="99625" autoAdjust="0"/>
  </p:normalViewPr>
  <p:slideViewPr>
    <p:cSldViewPr>
      <p:cViewPr varScale="1">
        <p:scale>
          <a:sx n="74" d="100"/>
          <a:sy n="74" d="100"/>
        </p:scale>
        <p:origin x="-948" y="-102"/>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10" d="100"/>
        <a:sy n="110" d="100"/>
      </p:scale>
      <p:origin x="0" y="5640"/>
    </p:cViewPr>
  </p:sorterViewPr>
  <p:notesViewPr>
    <p:cSldViewPr>
      <p:cViewPr varScale="1">
        <p:scale>
          <a:sx n="59" d="100"/>
          <a:sy n="59" d="100"/>
        </p:scale>
        <p:origin x="-1752" y="-72"/>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49803149606299E-2"/>
          <c:y val="0.13360434557556555"/>
          <c:w val="0.80912113501646321"/>
          <c:h val="0.70752976314546157"/>
        </c:manualLayout>
      </c:layout>
      <c:barChart>
        <c:barDir val="col"/>
        <c:grouping val="clustered"/>
        <c:varyColors val="0"/>
        <c:ser>
          <c:idx val="0"/>
          <c:order val="0"/>
          <c:tx>
            <c:strRef>
              <c:f>Sheet1!$B$1</c:f>
              <c:strCache>
                <c:ptCount val="1"/>
                <c:pt idx="0">
                  <c:v>便数</c:v>
                </c:pt>
              </c:strCache>
            </c:strRef>
          </c:tx>
          <c:spPr>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c:spPr>
          <c:invertIfNegative val="0"/>
          <c:dLbls>
            <c:dLbl>
              <c:idx val="0"/>
              <c:layout>
                <c:manualLayout>
                  <c:x val="1.5607901973526889E-3"/>
                  <c:y val="6.3857449558112497E-2"/>
                </c:manualLayout>
              </c:layout>
              <c:spPr/>
              <c:txPr>
                <a:bodyPr/>
                <a:lstStyle/>
                <a:p>
                  <a:pPr>
                    <a:defRPr sz="1600" b="1"/>
                  </a:pPr>
                  <a:endParaRPr lang="ja-JP"/>
                </a:p>
              </c:txPr>
              <c:dLblPos val="outEnd"/>
              <c:showLegendKey val="0"/>
              <c:showVal val="1"/>
              <c:showCatName val="0"/>
              <c:showSerName val="0"/>
              <c:showPercent val="0"/>
              <c:showBubbleSize val="0"/>
            </c:dLbl>
            <c:dLbl>
              <c:idx val="1"/>
              <c:layout>
                <c:manualLayout>
                  <c:x val="-2.8614156398289773E-17"/>
                  <c:y val="7.0932818839975639E-2"/>
                </c:manualLayout>
              </c:layout>
              <c:spPr/>
              <c:txPr>
                <a:bodyPr/>
                <a:lstStyle/>
                <a:p>
                  <a:pPr>
                    <a:defRPr sz="1600" b="1"/>
                  </a:pPr>
                  <a:endParaRPr lang="ja-JP"/>
                </a:p>
              </c:txPr>
              <c:dLblPos val="outEnd"/>
              <c:showLegendKey val="0"/>
              <c:showVal val="1"/>
              <c:showCatName val="0"/>
              <c:showSerName val="0"/>
              <c:showPercent val="0"/>
              <c:showBubbleSize val="0"/>
            </c:dLbl>
            <c:dLbl>
              <c:idx val="2"/>
              <c:spPr/>
              <c:txPr>
                <a:bodyPr/>
                <a:lstStyle/>
                <a:p>
                  <a:pPr>
                    <a:defRPr sz="1600" b="1"/>
                  </a:pPr>
                  <a:endParaRPr lang="ja-JP"/>
                </a:p>
              </c:txPr>
              <c:dLblPos val="ctr"/>
              <c:showLegendKey val="0"/>
              <c:showVal val="1"/>
              <c:showCatName val="0"/>
              <c:showSerName val="0"/>
              <c:showPercent val="0"/>
              <c:showBubbleSize val="0"/>
            </c:dLbl>
            <c:dLbl>
              <c:idx val="3"/>
              <c:spPr/>
              <c:txPr>
                <a:bodyPr/>
                <a:lstStyle/>
                <a:p>
                  <a:pPr>
                    <a:defRPr sz="1600" b="1"/>
                  </a:pPr>
                  <a:endParaRPr lang="ja-JP"/>
                </a:p>
              </c:txPr>
              <c:dLblPos val="ctr"/>
              <c:showLegendKey val="0"/>
              <c:showVal val="1"/>
              <c:showCatName val="0"/>
              <c:showSerName val="0"/>
              <c:showPercent val="0"/>
              <c:showBubbleSize val="0"/>
            </c:dLbl>
            <c:dLbl>
              <c:idx val="4"/>
              <c:spPr/>
              <c:txPr>
                <a:bodyPr/>
                <a:lstStyle/>
                <a:p>
                  <a:pPr>
                    <a:defRPr sz="1600" b="1"/>
                  </a:pPr>
                  <a:endParaRPr lang="ja-JP"/>
                </a:p>
              </c:txPr>
              <c:dLblPos val="ctr"/>
              <c:showLegendKey val="0"/>
              <c:showVal val="1"/>
              <c:showCatName val="0"/>
              <c:showSerName val="0"/>
              <c:showPercent val="0"/>
              <c:showBubbleSize val="0"/>
            </c:dLbl>
            <c:dLbl>
              <c:idx val="5"/>
              <c:spPr/>
              <c:txPr>
                <a:bodyPr/>
                <a:lstStyle/>
                <a:p>
                  <a:pPr>
                    <a:defRPr sz="1600" b="1"/>
                  </a:pPr>
                  <a:endParaRPr lang="ja-JP"/>
                </a:p>
              </c:txPr>
              <c:dLblPos val="ctr"/>
              <c:showLegendKey val="0"/>
              <c:showVal val="1"/>
              <c:showCatName val="0"/>
              <c:showSerName val="0"/>
              <c:showPercent val="0"/>
              <c:showBubbleSize val="0"/>
            </c:dLbl>
            <c:dLbl>
              <c:idx val="6"/>
              <c:spPr/>
              <c:txPr>
                <a:bodyPr/>
                <a:lstStyle/>
                <a:p>
                  <a:pPr>
                    <a:defRPr sz="1800" b="1"/>
                  </a:pPr>
                  <a:endParaRPr lang="ja-JP"/>
                </a:p>
              </c:txPr>
              <c:dLblPos val="ctr"/>
              <c:showLegendKey val="0"/>
              <c:showVal val="1"/>
              <c:showCatName val="0"/>
              <c:showSerName val="0"/>
              <c:showPercent val="0"/>
              <c:showBubbleSize val="0"/>
            </c:dLbl>
            <c:dLbl>
              <c:idx val="7"/>
              <c:spPr/>
              <c:txPr>
                <a:bodyPr/>
                <a:lstStyle/>
                <a:p>
                  <a:pPr>
                    <a:defRPr sz="2000" b="1"/>
                  </a:pPr>
                  <a:endParaRPr lang="ja-JP"/>
                </a:p>
              </c:txPr>
              <c:dLblPos val="ctr"/>
              <c:showLegendKey val="0"/>
              <c:showVal val="1"/>
              <c:showCatName val="0"/>
              <c:showSerName val="0"/>
              <c:showPercent val="0"/>
              <c:showBubbleSize val="0"/>
            </c:dLbl>
            <c:dLbl>
              <c:idx val="8"/>
              <c:spPr/>
              <c:txPr>
                <a:bodyPr/>
                <a:lstStyle/>
                <a:p>
                  <a:pPr>
                    <a:defRPr sz="2400" b="1"/>
                  </a:pPr>
                  <a:endParaRPr lang="ja-JP"/>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Sheet1!$A$2:$A$10</c:f>
              <c:strCache>
                <c:ptCount val="9"/>
                <c:pt idx="0">
                  <c:v>08夏</c:v>
                </c:pt>
                <c:pt idx="1">
                  <c:v>09夏</c:v>
                </c:pt>
                <c:pt idx="2">
                  <c:v>10夏</c:v>
                </c:pt>
                <c:pt idx="3">
                  <c:v>11夏</c:v>
                </c:pt>
                <c:pt idx="4">
                  <c:v>12夏</c:v>
                </c:pt>
                <c:pt idx="5">
                  <c:v>13夏</c:v>
                </c:pt>
                <c:pt idx="6">
                  <c:v>14夏</c:v>
                </c:pt>
                <c:pt idx="7">
                  <c:v>15夏</c:v>
                </c:pt>
                <c:pt idx="8">
                  <c:v>16夏
計画</c:v>
                </c:pt>
              </c:strCache>
            </c:strRef>
          </c:cat>
          <c:val>
            <c:numRef>
              <c:f>Sheet1!$B$2:$B$10</c:f>
              <c:numCache>
                <c:formatCode>General</c:formatCode>
                <c:ptCount val="9"/>
                <c:pt idx="0">
                  <c:v>12</c:v>
                </c:pt>
                <c:pt idx="1">
                  <c:v>17</c:v>
                </c:pt>
                <c:pt idx="2">
                  <c:v>42</c:v>
                </c:pt>
                <c:pt idx="3">
                  <c:v>43</c:v>
                </c:pt>
                <c:pt idx="4">
                  <c:v>104</c:v>
                </c:pt>
                <c:pt idx="5">
                  <c:v>119</c:v>
                </c:pt>
                <c:pt idx="6">
                  <c:v>170</c:v>
                </c:pt>
                <c:pt idx="7">
                  <c:v>308</c:v>
                </c:pt>
                <c:pt idx="8">
                  <c:v>371</c:v>
                </c:pt>
              </c:numCache>
            </c:numRef>
          </c:val>
        </c:ser>
        <c:dLbls>
          <c:showLegendKey val="0"/>
          <c:showVal val="0"/>
          <c:showCatName val="0"/>
          <c:showSerName val="0"/>
          <c:showPercent val="0"/>
          <c:showBubbleSize val="0"/>
        </c:dLbls>
        <c:gapWidth val="32"/>
        <c:axId val="207745024"/>
        <c:axId val="34374784"/>
      </c:barChart>
      <c:lineChart>
        <c:grouping val="standard"/>
        <c:varyColors val="0"/>
        <c:ser>
          <c:idx val="1"/>
          <c:order val="1"/>
          <c:tx>
            <c:strRef>
              <c:f>Sheet1!$C$1</c:f>
              <c:strCache>
                <c:ptCount val="1"/>
                <c:pt idx="0">
                  <c:v>割合</c:v>
                </c:pt>
              </c:strCache>
            </c:strRef>
          </c:tx>
          <c:marker>
            <c:symbol val="circle"/>
            <c:size val="10"/>
            <c:spPr>
              <a:ln w="31750">
                <a:noFill/>
              </a:ln>
            </c:spPr>
          </c:marker>
          <c:dLbls>
            <c:dLbl>
              <c:idx val="0"/>
              <c:layout>
                <c:manualLayout>
                  <c:x val="-4.2141335328523002E-2"/>
                  <c:y val="-4.6876736979601014E-2"/>
                </c:manualLayout>
              </c:layout>
              <c:showLegendKey val="0"/>
              <c:showVal val="1"/>
              <c:showCatName val="0"/>
              <c:showSerName val="0"/>
              <c:showPercent val="0"/>
              <c:showBubbleSize val="0"/>
            </c:dLbl>
            <c:dLbl>
              <c:idx val="1"/>
              <c:layout>
                <c:manualLayout>
                  <c:x val="-4.2141335328523016E-2"/>
                  <c:y val="-4.1361826746706791E-2"/>
                </c:manualLayout>
              </c:layout>
              <c:showLegendKey val="0"/>
              <c:showVal val="1"/>
              <c:showCatName val="0"/>
              <c:showSerName val="0"/>
              <c:showPercent val="0"/>
              <c:showBubbleSize val="0"/>
            </c:dLbl>
            <c:dLbl>
              <c:idx val="2"/>
              <c:layout>
                <c:manualLayout>
                  <c:x val="-4.526291572322845E-2"/>
                  <c:y val="-4.1361826746706687E-2"/>
                </c:manualLayout>
              </c:layout>
              <c:showLegendKey val="0"/>
              <c:showVal val="1"/>
              <c:showCatName val="0"/>
              <c:showSerName val="0"/>
              <c:showPercent val="0"/>
              <c:showBubbleSize val="0"/>
            </c:dLbl>
            <c:dLbl>
              <c:idx val="3"/>
              <c:layout>
                <c:manualLayout>
                  <c:x val="-3.7458964736464935E-2"/>
                  <c:y val="-4.9634192096048024E-2"/>
                </c:manualLayout>
              </c:layout>
              <c:showLegendKey val="0"/>
              <c:showVal val="1"/>
              <c:showCatName val="0"/>
              <c:showSerName val="0"/>
              <c:showPercent val="0"/>
              <c:showBubbleSize val="0"/>
            </c:dLbl>
            <c:dLbl>
              <c:idx val="4"/>
              <c:layout>
                <c:manualLayout>
                  <c:x val="-8.2721880459693267E-2"/>
                  <c:y val="-4.1361826746706687E-2"/>
                </c:manualLayout>
              </c:layout>
              <c:showLegendKey val="0"/>
              <c:showVal val="1"/>
              <c:showCatName val="0"/>
              <c:showSerName val="0"/>
              <c:showPercent val="0"/>
              <c:showBubbleSize val="0"/>
            </c:dLbl>
            <c:dLbl>
              <c:idx val="5"/>
              <c:layout>
                <c:manualLayout>
                  <c:x val="-7.6478719670282455E-2"/>
                  <c:y val="-4.1361826746706735E-2"/>
                </c:manualLayout>
              </c:layout>
              <c:showLegendKey val="0"/>
              <c:showVal val="1"/>
              <c:showCatName val="0"/>
              <c:showSerName val="0"/>
              <c:showPercent val="0"/>
              <c:showBubbleSize val="0"/>
            </c:dLbl>
            <c:dLbl>
              <c:idx val="6"/>
              <c:layout>
                <c:manualLayout>
                  <c:x val="-8.5843460854398673E-2"/>
                  <c:y val="-5.790655744538941E-2"/>
                </c:manualLayout>
              </c:layout>
              <c:showLegendKey val="0"/>
              <c:showVal val="1"/>
              <c:showCatName val="0"/>
              <c:showSerName val="0"/>
              <c:showPercent val="0"/>
              <c:showBubbleSize val="0"/>
            </c:dLbl>
            <c:dLbl>
              <c:idx val="7"/>
              <c:layout>
                <c:manualLayout>
                  <c:x val="-7.9600300064987972E-2"/>
                  <c:y val="-5.2391647212495146E-2"/>
                </c:manualLayout>
              </c:layout>
              <c:spPr/>
              <c:txPr>
                <a:bodyPr/>
                <a:lstStyle/>
                <a:p>
                  <a:pPr>
                    <a:defRPr sz="1600" b="1"/>
                  </a:pPr>
                  <a:endParaRPr lang="ja-JP"/>
                </a:p>
              </c:txPr>
              <c:showLegendKey val="0"/>
              <c:showVal val="1"/>
              <c:showCatName val="0"/>
              <c:showSerName val="0"/>
              <c:showPercent val="0"/>
              <c:showBubbleSize val="0"/>
            </c:dLbl>
            <c:dLbl>
              <c:idx val="8"/>
              <c:layout>
                <c:manualLayout>
                  <c:x val="-7.3357262172442983E-2"/>
                  <c:y val="-5.5149102328942247E-2"/>
                </c:manualLayout>
              </c:layout>
              <c:spPr/>
              <c:txPr>
                <a:bodyPr/>
                <a:lstStyle/>
                <a:p>
                  <a:pPr>
                    <a:defRPr sz="1800" b="1"/>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08夏</c:v>
                </c:pt>
                <c:pt idx="1">
                  <c:v>09夏</c:v>
                </c:pt>
                <c:pt idx="2">
                  <c:v>10夏</c:v>
                </c:pt>
                <c:pt idx="3">
                  <c:v>11夏</c:v>
                </c:pt>
                <c:pt idx="4">
                  <c:v>12夏</c:v>
                </c:pt>
                <c:pt idx="5">
                  <c:v>13夏</c:v>
                </c:pt>
                <c:pt idx="6">
                  <c:v>14夏</c:v>
                </c:pt>
                <c:pt idx="7">
                  <c:v>15夏</c:v>
                </c:pt>
                <c:pt idx="8">
                  <c:v>16夏
計画</c:v>
                </c:pt>
              </c:strCache>
            </c:strRef>
          </c:cat>
          <c:val>
            <c:numRef>
              <c:f>Sheet1!$C$2:$C$10</c:f>
              <c:numCache>
                <c:formatCode>0.0%</c:formatCode>
                <c:ptCount val="9"/>
                <c:pt idx="0">
                  <c:v>0.02</c:v>
                </c:pt>
                <c:pt idx="1">
                  <c:v>2.8000000000000001E-2</c:v>
                </c:pt>
                <c:pt idx="2">
                  <c:v>7.0999999999999994E-2</c:v>
                </c:pt>
                <c:pt idx="3">
                  <c:v>7.3999999999999996E-2</c:v>
                </c:pt>
                <c:pt idx="4">
                  <c:v>0.14499999999999999</c:v>
                </c:pt>
                <c:pt idx="5">
                  <c:v>0.17100000000000001</c:v>
                </c:pt>
                <c:pt idx="6">
                  <c:v>0.219</c:v>
                </c:pt>
                <c:pt idx="7">
                  <c:v>0.29799999999999999</c:v>
                </c:pt>
                <c:pt idx="8">
                  <c:v>0.33300000000000002</c:v>
                </c:pt>
              </c:numCache>
            </c:numRef>
          </c:val>
          <c:smooth val="0"/>
        </c:ser>
        <c:dLbls>
          <c:showLegendKey val="0"/>
          <c:showVal val="0"/>
          <c:showCatName val="0"/>
          <c:showSerName val="0"/>
          <c:showPercent val="0"/>
          <c:showBubbleSize val="0"/>
        </c:dLbls>
        <c:marker val="1"/>
        <c:smooth val="0"/>
        <c:axId val="207745536"/>
        <c:axId val="34377664"/>
      </c:lineChart>
      <c:valAx>
        <c:axId val="34374784"/>
        <c:scaling>
          <c:orientation val="minMax"/>
          <c:max val="500"/>
        </c:scaling>
        <c:delete val="0"/>
        <c:axPos val="l"/>
        <c:majorGridlines/>
        <c:title>
          <c:tx>
            <c:rich>
              <a:bodyPr rot="0" vert="horz"/>
              <a:lstStyle/>
              <a:p>
                <a:pPr>
                  <a:defRPr/>
                </a:pPr>
                <a:r>
                  <a:rPr lang="ja-JP" altLang="en-US" b="0" dirty="0" smtClean="0"/>
                  <a:t>（便</a:t>
                </a:r>
                <a:r>
                  <a:rPr lang="en-US" altLang="ja-JP" b="0" dirty="0" smtClean="0"/>
                  <a:t>/</a:t>
                </a:r>
                <a:r>
                  <a:rPr lang="ja-JP" altLang="en-US" b="0" dirty="0" smtClean="0"/>
                  <a:t>週）</a:t>
                </a:r>
                <a:endParaRPr lang="ja-JP" altLang="en-US" b="0" dirty="0"/>
              </a:p>
            </c:rich>
          </c:tx>
          <c:layout>
            <c:manualLayout>
              <c:xMode val="edge"/>
              <c:yMode val="edge"/>
              <c:x val="0"/>
              <c:y val="1.9054666222000165E-3"/>
            </c:manualLayout>
          </c:layout>
          <c:overlay val="0"/>
        </c:title>
        <c:numFmt formatCode="General" sourceLinked="1"/>
        <c:majorTickMark val="in"/>
        <c:minorTickMark val="none"/>
        <c:tickLblPos val="nextTo"/>
        <c:crossAx val="207745024"/>
        <c:crosses val="autoZero"/>
        <c:crossBetween val="between"/>
        <c:majorUnit val="100"/>
      </c:valAx>
      <c:catAx>
        <c:axId val="207745024"/>
        <c:scaling>
          <c:orientation val="minMax"/>
        </c:scaling>
        <c:delete val="0"/>
        <c:axPos val="b"/>
        <c:majorTickMark val="out"/>
        <c:minorTickMark val="none"/>
        <c:tickLblPos val="nextTo"/>
        <c:txPr>
          <a:bodyPr/>
          <a:lstStyle/>
          <a:p>
            <a:pPr>
              <a:lnSpc>
                <a:spcPts val="1500"/>
              </a:lnSpc>
              <a:defRPr/>
            </a:pPr>
            <a:endParaRPr lang="ja-JP"/>
          </a:p>
        </c:txPr>
        <c:crossAx val="34374784"/>
        <c:crosses val="autoZero"/>
        <c:auto val="1"/>
        <c:lblAlgn val="ctr"/>
        <c:lblOffset val="100"/>
        <c:noMultiLvlLbl val="0"/>
      </c:catAx>
      <c:valAx>
        <c:axId val="34377664"/>
        <c:scaling>
          <c:orientation val="minMax"/>
          <c:max val="0.35000000000000003"/>
        </c:scaling>
        <c:delete val="0"/>
        <c:axPos val="r"/>
        <c:title>
          <c:tx>
            <c:rich>
              <a:bodyPr rot="0" vert="horz"/>
              <a:lstStyle/>
              <a:p>
                <a:pPr>
                  <a:defRPr/>
                </a:pPr>
                <a:r>
                  <a:rPr lang="ja-JP" altLang="ja-JP" sz="1400" b="0" i="0" baseline="0" dirty="0" smtClean="0">
                    <a:effectLst/>
                    <a:latin typeface="Meiryo UI" panose="020B0604030504040204" pitchFamily="50" charset="-128"/>
                    <a:ea typeface="Meiryo UI" panose="020B0604030504040204" pitchFamily="50" charset="-128"/>
                    <a:cs typeface="Meiryo UI" panose="020B0604030504040204" pitchFamily="50" charset="-128"/>
                  </a:rPr>
                  <a:t>（便</a:t>
                </a:r>
                <a:r>
                  <a:rPr lang="en-US" altLang="ja-JP" sz="1400" b="0" i="0" baseline="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400" b="0" i="0" baseline="0" dirty="0" smtClean="0">
                    <a:effectLst/>
                    <a:latin typeface="Meiryo UI" panose="020B0604030504040204" pitchFamily="50" charset="-128"/>
                    <a:ea typeface="Meiryo UI" panose="020B0604030504040204" pitchFamily="50" charset="-128"/>
                    <a:cs typeface="Meiryo UI" panose="020B0604030504040204" pitchFamily="50" charset="-128"/>
                  </a:rPr>
                  <a:t>週）</a:t>
                </a:r>
                <a:endParaRPr lang="ja-JP" altLang="ja-JP" sz="1400" dirty="0">
                  <a:effectLst/>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9153271317936158"/>
              <c:y val="1.9054666222000165E-3"/>
            </c:manualLayout>
          </c:layout>
          <c:overlay val="0"/>
        </c:title>
        <c:numFmt formatCode="0.0%" sourceLinked="1"/>
        <c:majorTickMark val="in"/>
        <c:minorTickMark val="none"/>
        <c:tickLblPos val="nextTo"/>
        <c:crossAx val="207745536"/>
        <c:crosses val="max"/>
        <c:crossBetween val="between"/>
        <c:majorUnit val="7.0000000000000007E-2"/>
      </c:valAx>
      <c:catAx>
        <c:axId val="207745536"/>
        <c:scaling>
          <c:orientation val="minMax"/>
        </c:scaling>
        <c:delete val="1"/>
        <c:axPos val="b"/>
        <c:majorTickMark val="out"/>
        <c:minorTickMark val="none"/>
        <c:tickLblPos val="nextTo"/>
        <c:crossAx val="34377664"/>
        <c:crosses val="autoZero"/>
        <c:auto val="1"/>
        <c:lblAlgn val="ctr"/>
        <c:lblOffset val="100"/>
        <c:noMultiLvlLbl val="0"/>
      </c:catAx>
      <c:spPr>
        <a:ln>
          <a:solidFill>
            <a:schemeClr val="tx1"/>
          </a:solidFill>
        </a:ln>
      </c:spPr>
    </c:plotArea>
    <c:plotVisOnly val="1"/>
    <c:dispBlanksAs val="gap"/>
    <c:showDLblsOverMax val="0"/>
  </c:chart>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678" cy="496040"/>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50" y="3"/>
            <a:ext cx="2950765" cy="496040"/>
          </a:xfrm>
          <a:prstGeom prst="rect">
            <a:avLst/>
          </a:prstGeom>
        </p:spPr>
        <p:txBody>
          <a:bodyPr vert="horz" lIns="91425" tIns="45714" rIns="91425" bIns="45714" rtlCol="0"/>
          <a:lstStyle>
            <a:lvl1pPr algn="r">
              <a:defRPr sz="1200"/>
            </a:lvl1pPr>
          </a:lstStyle>
          <a:p>
            <a:fld id="{C207F17C-85BE-45E3-9022-90514E62A6D3}" type="datetimeFigureOut">
              <a:rPr kumimoji="1" lang="ja-JP" altLang="en-US" smtClean="0"/>
              <a:t>2017/2/1</a:t>
            </a:fld>
            <a:endParaRPr kumimoji="1" lang="ja-JP" altLang="en-US"/>
          </a:p>
        </p:txBody>
      </p:sp>
      <p:sp>
        <p:nvSpPr>
          <p:cNvPr id="4" name="フッター プレースホルダー 3"/>
          <p:cNvSpPr>
            <a:spLocks noGrp="1"/>
          </p:cNvSpPr>
          <p:nvPr>
            <p:ph type="ftr" sz="quarter" idx="2"/>
          </p:nvPr>
        </p:nvSpPr>
        <p:spPr>
          <a:xfrm>
            <a:off x="0" y="9440984"/>
            <a:ext cx="2949678" cy="496040"/>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0" y="9440984"/>
            <a:ext cx="2950765" cy="496040"/>
          </a:xfrm>
          <a:prstGeom prst="rect">
            <a:avLst/>
          </a:prstGeom>
        </p:spPr>
        <p:txBody>
          <a:bodyPr vert="horz" lIns="91425" tIns="45714" rIns="91425" bIns="45714" rtlCol="0" anchor="b"/>
          <a:lstStyle>
            <a:lvl1pPr algn="r">
              <a:defRPr sz="1200"/>
            </a:lvl1pPr>
          </a:lstStyle>
          <a:p>
            <a:fld id="{6516A4D7-79F1-4473-9F9C-CABCB94347EA}" type="slidenum">
              <a:rPr kumimoji="1" lang="ja-JP" altLang="en-US" smtClean="0"/>
              <a:t>‹#›</a:t>
            </a:fld>
            <a:endParaRPr kumimoji="1" lang="ja-JP" altLang="en-US"/>
          </a:p>
        </p:txBody>
      </p:sp>
    </p:spTree>
    <p:extLst>
      <p:ext uri="{BB962C8B-B14F-4D97-AF65-F5344CB8AC3E}">
        <p14:creationId xmlns:p14="http://schemas.microsoft.com/office/powerpoint/2010/main" val="2803749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2" y="2"/>
            <a:ext cx="6807200" cy="99393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5" tIns="45714" rIns="91425" bIns="45714" anchor="ctr"/>
          <a:lstStyle/>
          <a:p>
            <a:endParaRPr lang="ja-JP" altLang="en-US"/>
          </a:p>
        </p:txBody>
      </p:sp>
      <p:sp>
        <p:nvSpPr>
          <p:cNvPr id="37891" name="Text Box 2"/>
          <p:cNvSpPr txBox="1">
            <a:spLocks noChangeArrowheads="1"/>
          </p:cNvSpPr>
          <p:nvPr/>
        </p:nvSpPr>
        <p:spPr bwMode="auto">
          <a:xfrm>
            <a:off x="3" y="0"/>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5" tIns="45714" rIns="91425" bIns="45714" anchor="ctr"/>
          <a:lstStyle/>
          <a:p>
            <a:endParaRPr lang="ja-JP" altLang="en-US"/>
          </a:p>
        </p:txBody>
      </p:sp>
      <p:sp>
        <p:nvSpPr>
          <p:cNvPr id="37892" name="Text Box 3"/>
          <p:cNvSpPr txBox="1">
            <a:spLocks noChangeArrowheads="1"/>
          </p:cNvSpPr>
          <p:nvPr/>
        </p:nvSpPr>
        <p:spPr bwMode="auto">
          <a:xfrm>
            <a:off x="3856041" y="0"/>
            <a:ext cx="294957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5" tIns="45714" rIns="91425" bIns="45714" anchor="ctr"/>
          <a:lstStyle/>
          <a:p>
            <a:endParaRPr lang="ja-JP" altLang="en-US"/>
          </a:p>
        </p:txBody>
      </p:sp>
      <p:sp>
        <p:nvSpPr>
          <p:cNvPr id="37893" name="Rectangle 4"/>
          <p:cNvSpPr>
            <a:spLocks noGrp="1" noRot="1" noChangeAspect="1" noChangeArrowheads="1"/>
          </p:cNvSpPr>
          <p:nvPr>
            <p:ph type="sldImg"/>
          </p:nvPr>
        </p:nvSpPr>
        <p:spPr bwMode="auto">
          <a:xfrm>
            <a:off x="919163" y="746125"/>
            <a:ext cx="4967287" cy="372586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679452" y="4721228"/>
            <a:ext cx="5446713" cy="4470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4" rIns="91425" bIns="45714"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3" y="9440865"/>
            <a:ext cx="295116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5" tIns="45714" rIns="91425" bIns="45714" anchor="ctr"/>
          <a:lstStyle/>
          <a:p>
            <a:endParaRPr lang="ja-JP" altLang="en-US"/>
          </a:p>
        </p:txBody>
      </p:sp>
      <p:sp>
        <p:nvSpPr>
          <p:cNvPr id="6151" name="Rectangle 7"/>
          <p:cNvSpPr>
            <a:spLocks noGrp="1" noChangeArrowheads="1"/>
          </p:cNvSpPr>
          <p:nvPr>
            <p:ph type="sldNum"/>
          </p:nvPr>
        </p:nvSpPr>
        <p:spPr bwMode="auto">
          <a:xfrm>
            <a:off x="3856039" y="9440863"/>
            <a:ext cx="2947987" cy="495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4" rIns="91425" bIns="45714" numCol="1" anchor="b" anchorCtr="0" compatLnSpc="1">
            <a:prstTxWarp prst="textNoShape">
              <a:avLst/>
            </a:prstTxWarp>
          </a:bodyPr>
          <a:lstStyle>
            <a:lvl1pPr marL="215866" indent="-215866" algn="r">
              <a:buSzPct val="45000"/>
              <a:buFont typeface="Wingdings" charset="2"/>
              <a:buNone/>
              <a:tabLst>
                <a:tab pos="723788" algn="l"/>
                <a:tab pos="1447573" algn="l"/>
                <a:tab pos="2171360" algn="l"/>
                <a:tab pos="2895146"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866" indent="-215866" eaLnBrk="0" hangingPunct="0">
              <a:tabLst>
                <a:tab pos="723788" algn="l"/>
                <a:tab pos="1447573" algn="l"/>
                <a:tab pos="2171360" algn="l"/>
                <a:tab pos="2895146" algn="l"/>
              </a:tabLst>
              <a:defRPr sz="1400">
                <a:solidFill>
                  <a:schemeClr val="bg1"/>
                </a:solidFill>
                <a:latin typeface="Arial" charset="0"/>
                <a:ea typeface="ＭＳ Ｐゴシック" charset="-128"/>
              </a:defRPr>
            </a:lvl1pPr>
            <a:lvl2pPr eaLnBrk="0" hangingPunct="0">
              <a:tabLst>
                <a:tab pos="723788" algn="l"/>
                <a:tab pos="1447573" algn="l"/>
                <a:tab pos="2171360" algn="l"/>
                <a:tab pos="2895146" algn="l"/>
              </a:tabLst>
              <a:defRPr sz="1400">
                <a:solidFill>
                  <a:schemeClr val="bg1"/>
                </a:solidFill>
                <a:latin typeface="Arial" charset="0"/>
                <a:ea typeface="ＭＳ Ｐゴシック" charset="-128"/>
              </a:defRPr>
            </a:lvl2pPr>
            <a:lvl3pPr eaLnBrk="0" hangingPunct="0">
              <a:tabLst>
                <a:tab pos="723788" algn="l"/>
                <a:tab pos="1447573" algn="l"/>
                <a:tab pos="2171360" algn="l"/>
                <a:tab pos="2895146" algn="l"/>
              </a:tabLst>
              <a:defRPr sz="1400">
                <a:solidFill>
                  <a:schemeClr val="bg1"/>
                </a:solidFill>
                <a:latin typeface="Arial" charset="0"/>
                <a:ea typeface="ＭＳ Ｐゴシック" charset="-128"/>
              </a:defRPr>
            </a:lvl3pPr>
            <a:lvl4pPr eaLnBrk="0" hangingPunct="0">
              <a:tabLst>
                <a:tab pos="723788" algn="l"/>
                <a:tab pos="1447573" algn="l"/>
                <a:tab pos="2171360" algn="l"/>
                <a:tab pos="2895146" algn="l"/>
              </a:tabLst>
              <a:defRPr sz="1400">
                <a:solidFill>
                  <a:schemeClr val="bg1"/>
                </a:solidFill>
                <a:latin typeface="Arial" charset="0"/>
                <a:ea typeface="ＭＳ Ｐゴシック" charset="-128"/>
              </a:defRPr>
            </a:lvl4pPr>
            <a:lvl5pPr eaLnBrk="0" hangingPunct="0">
              <a:tabLst>
                <a:tab pos="723788" algn="l"/>
                <a:tab pos="1447573" algn="l"/>
                <a:tab pos="2171360" algn="l"/>
                <a:tab pos="2895146" algn="l"/>
              </a:tabLst>
              <a:defRPr sz="1400">
                <a:solidFill>
                  <a:schemeClr val="bg1"/>
                </a:solidFill>
                <a:latin typeface="Arial" charset="0"/>
                <a:ea typeface="ＭＳ Ｐゴシック" charset="-128"/>
              </a:defRPr>
            </a:lvl5pPr>
            <a:lvl6pPr marL="2514206" indent="-228564" algn="ctr" defTabSz="449193" eaLnBrk="0" fontAlgn="base" hangingPunct="0">
              <a:spcBef>
                <a:spcPct val="0"/>
              </a:spcBef>
              <a:spcAft>
                <a:spcPct val="0"/>
              </a:spcAft>
              <a:buClr>
                <a:srgbClr val="000000"/>
              </a:buClr>
              <a:buSzPct val="100000"/>
              <a:buFont typeface="Times New Roman" pitchFamily="16" charset="0"/>
              <a:tabLst>
                <a:tab pos="723788" algn="l"/>
                <a:tab pos="1447573" algn="l"/>
                <a:tab pos="2171360" algn="l"/>
                <a:tab pos="2895146" algn="l"/>
              </a:tabLst>
              <a:defRPr sz="1400">
                <a:solidFill>
                  <a:schemeClr val="bg1"/>
                </a:solidFill>
                <a:latin typeface="Arial" charset="0"/>
                <a:ea typeface="ＭＳ Ｐゴシック" charset="-128"/>
              </a:defRPr>
            </a:lvl6pPr>
            <a:lvl7pPr marL="2971335" indent="-228564" algn="ctr" defTabSz="449193" eaLnBrk="0" fontAlgn="base" hangingPunct="0">
              <a:spcBef>
                <a:spcPct val="0"/>
              </a:spcBef>
              <a:spcAft>
                <a:spcPct val="0"/>
              </a:spcAft>
              <a:buClr>
                <a:srgbClr val="000000"/>
              </a:buClr>
              <a:buSzPct val="100000"/>
              <a:buFont typeface="Times New Roman" pitchFamily="16" charset="0"/>
              <a:tabLst>
                <a:tab pos="723788" algn="l"/>
                <a:tab pos="1447573" algn="l"/>
                <a:tab pos="2171360" algn="l"/>
                <a:tab pos="2895146" algn="l"/>
              </a:tabLst>
              <a:defRPr sz="1400">
                <a:solidFill>
                  <a:schemeClr val="bg1"/>
                </a:solidFill>
                <a:latin typeface="Arial" charset="0"/>
                <a:ea typeface="ＭＳ Ｐゴシック" charset="-128"/>
              </a:defRPr>
            </a:lvl7pPr>
            <a:lvl8pPr marL="3428462" indent="-228564" algn="ctr" defTabSz="449193" eaLnBrk="0" fontAlgn="base" hangingPunct="0">
              <a:spcBef>
                <a:spcPct val="0"/>
              </a:spcBef>
              <a:spcAft>
                <a:spcPct val="0"/>
              </a:spcAft>
              <a:buClr>
                <a:srgbClr val="000000"/>
              </a:buClr>
              <a:buSzPct val="100000"/>
              <a:buFont typeface="Times New Roman" pitchFamily="16" charset="0"/>
              <a:tabLst>
                <a:tab pos="723788" algn="l"/>
                <a:tab pos="1447573" algn="l"/>
                <a:tab pos="2171360" algn="l"/>
                <a:tab pos="2895146" algn="l"/>
              </a:tabLst>
              <a:defRPr sz="1400">
                <a:solidFill>
                  <a:schemeClr val="bg1"/>
                </a:solidFill>
                <a:latin typeface="Arial" charset="0"/>
                <a:ea typeface="ＭＳ Ｐゴシック" charset="-128"/>
              </a:defRPr>
            </a:lvl8pPr>
            <a:lvl9pPr marL="3885591" indent="-228564" algn="ctr" defTabSz="449193" eaLnBrk="0" fontAlgn="base" hangingPunct="0">
              <a:spcBef>
                <a:spcPct val="0"/>
              </a:spcBef>
              <a:spcAft>
                <a:spcPct val="0"/>
              </a:spcAft>
              <a:buClr>
                <a:srgbClr val="000000"/>
              </a:buClr>
              <a:buSzPct val="100000"/>
              <a:buFont typeface="Times New Roman" pitchFamily="16" charset="0"/>
              <a:tabLst>
                <a:tab pos="723788" algn="l"/>
                <a:tab pos="1447573" algn="l"/>
                <a:tab pos="2171360" algn="l"/>
                <a:tab pos="2895146"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41" y="9440865"/>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4" rIns="91425" bIns="45714"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3" y="4721226"/>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ABBB3F-564E-4892-B021-7ACF6534F956}"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43114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ABBB3F-564E-4892-B021-7ACF6534F956}"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43114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866" indent="-215866" algn="l" defTabSz="912670" eaLnBrk="0" hangingPunct="0">
              <a:spcBef>
                <a:spcPct val="30000"/>
              </a:spcBef>
              <a:tabLst>
                <a:tab pos="723788" algn="l"/>
                <a:tab pos="1447573" algn="l"/>
                <a:tab pos="2171360" algn="l"/>
                <a:tab pos="2895146" algn="l"/>
              </a:tabLst>
              <a:defRPr sz="1200">
                <a:solidFill>
                  <a:srgbClr val="000000"/>
                </a:solidFill>
                <a:latin typeface="Times New Roman" pitchFamily="16" charset="0"/>
              </a:defRPr>
            </a:lvl1pPr>
            <a:lvl2pPr marL="749184" indent="-287293" algn="l" defTabSz="912670" eaLnBrk="0" hangingPunct="0">
              <a:spcBef>
                <a:spcPct val="30000"/>
              </a:spcBef>
              <a:tabLst>
                <a:tab pos="723788" algn="l"/>
                <a:tab pos="1447573" algn="l"/>
                <a:tab pos="2171360" algn="l"/>
                <a:tab pos="2895146" algn="l"/>
              </a:tabLst>
              <a:defRPr sz="1200">
                <a:solidFill>
                  <a:srgbClr val="000000"/>
                </a:solidFill>
                <a:latin typeface="Times New Roman" pitchFamily="16" charset="0"/>
              </a:defRPr>
            </a:lvl2pPr>
            <a:lvl3pPr marL="1152345" indent="-230152" algn="l" defTabSz="912670" eaLnBrk="0" hangingPunct="0">
              <a:spcBef>
                <a:spcPct val="30000"/>
              </a:spcBef>
              <a:tabLst>
                <a:tab pos="723788" algn="l"/>
                <a:tab pos="1447573" algn="l"/>
                <a:tab pos="2171360" algn="l"/>
                <a:tab pos="2895146" algn="l"/>
              </a:tabLst>
              <a:defRPr sz="1200">
                <a:solidFill>
                  <a:srgbClr val="000000"/>
                </a:solidFill>
                <a:latin typeface="Times New Roman" pitchFamily="16" charset="0"/>
              </a:defRPr>
            </a:lvl3pPr>
            <a:lvl4pPr marL="1612647" indent="-230152" algn="l" defTabSz="912670" eaLnBrk="0" hangingPunct="0">
              <a:spcBef>
                <a:spcPct val="30000"/>
              </a:spcBef>
              <a:tabLst>
                <a:tab pos="723788" algn="l"/>
                <a:tab pos="1447573" algn="l"/>
                <a:tab pos="2171360" algn="l"/>
                <a:tab pos="2895146" algn="l"/>
              </a:tabLst>
              <a:defRPr sz="1200">
                <a:solidFill>
                  <a:srgbClr val="000000"/>
                </a:solidFill>
                <a:latin typeface="Times New Roman" pitchFamily="16" charset="0"/>
              </a:defRPr>
            </a:lvl4pPr>
            <a:lvl5pPr marL="2074537" indent="-230152" algn="l" defTabSz="912670" eaLnBrk="0" hangingPunct="0">
              <a:spcBef>
                <a:spcPct val="30000"/>
              </a:spcBef>
              <a:tabLst>
                <a:tab pos="723788" algn="l"/>
                <a:tab pos="1447573" algn="l"/>
                <a:tab pos="2171360" algn="l"/>
                <a:tab pos="2895146" algn="l"/>
              </a:tabLst>
              <a:defRPr sz="1200">
                <a:solidFill>
                  <a:srgbClr val="000000"/>
                </a:solidFill>
                <a:latin typeface="Times New Roman" pitchFamily="16" charset="0"/>
              </a:defRPr>
            </a:lvl5pPr>
            <a:lvl6pPr marL="2531667" indent="-230152" defTabSz="912670" eaLnBrk="0" fontAlgn="base" hangingPunct="0">
              <a:spcBef>
                <a:spcPct val="30000"/>
              </a:spcBef>
              <a:spcAft>
                <a:spcPct val="0"/>
              </a:spcAft>
              <a:buClr>
                <a:srgbClr val="000000"/>
              </a:buClr>
              <a:buSzPct val="100000"/>
              <a:buFont typeface="Times New Roman" pitchFamily="16" charset="0"/>
              <a:tabLst>
                <a:tab pos="723788" algn="l"/>
                <a:tab pos="1447573" algn="l"/>
                <a:tab pos="2171360" algn="l"/>
                <a:tab pos="2895146" algn="l"/>
              </a:tabLst>
              <a:defRPr sz="1200">
                <a:solidFill>
                  <a:srgbClr val="000000"/>
                </a:solidFill>
                <a:latin typeface="Times New Roman" pitchFamily="16" charset="0"/>
              </a:defRPr>
            </a:lvl6pPr>
            <a:lvl7pPr marL="2988795" indent="-230152" defTabSz="912670" eaLnBrk="0" fontAlgn="base" hangingPunct="0">
              <a:spcBef>
                <a:spcPct val="30000"/>
              </a:spcBef>
              <a:spcAft>
                <a:spcPct val="0"/>
              </a:spcAft>
              <a:buClr>
                <a:srgbClr val="000000"/>
              </a:buClr>
              <a:buSzPct val="100000"/>
              <a:buFont typeface="Times New Roman" pitchFamily="16" charset="0"/>
              <a:tabLst>
                <a:tab pos="723788" algn="l"/>
                <a:tab pos="1447573" algn="l"/>
                <a:tab pos="2171360" algn="l"/>
                <a:tab pos="2895146" algn="l"/>
              </a:tabLst>
              <a:defRPr sz="1200">
                <a:solidFill>
                  <a:srgbClr val="000000"/>
                </a:solidFill>
                <a:latin typeface="Times New Roman" pitchFamily="16" charset="0"/>
              </a:defRPr>
            </a:lvl7pPr>
            <a:lvl8pPr marL="3445923" indent="-230152" defTabSz="912670" eaLnBrk="0" fontAlgn="base" hangingPunct="0">
              <a:spcBef>
                <a:spcPct val="30000"/>
              </a:spcBef>
              <a:spcAft>
                <a:spcPct val="0"/>
              </a:spcAft>
              <a:buClr>
                <a:srgbClr val="000000"/>
              </a:buClr>
              <a:buSzPct val="100000"/>
              <a:buFont typeface="Times New Roman" pitchFamily="16" charset="0"/>
              <a:tabLst>
                <a:tab pos="723788" algn="l"/>
                <a:tab pos="1447573" algn="l"/>
                <a:tab pos="2171360" algn="l"/>
                <a:tab pos="2895146" algn="l"/>
              </a:tabLst>
              <a:defRPr sz="1200">
                <a:solidFill>
                  <a:srgbClr val="000000"/>
                </a:solidFill>
                <a:latin typeface="Times New Roman" pitchFamily="16" charset="0"/>
              </a:defRPr>
            </a:lvl8pPr>
            <a:lvl9pPr marL="3903051" indent="-230152" defTabSz="912670" eaLnBrk="0" fontAlgn="base" hangingPunct="0">
              <a:spcBef>
                <a:spcPct val="30000"/>
              </a:spcBef>
              <a:spcAft>
                <a:spcPct val="0"/>
              </a:spcAft>
              <a:buClr>
                <a:srgbClr val="000000"/>
              </a:buClr>
              <a:buSzPct val="100000"/>
              <a:buFont typeface="Times New Roman" pitchFamily="16" charset="0"/>
              <a:tabLst>
                <a:tab pos="723788" algn="l"/>
                <a:tab pos="1447573" algn="l"/>
                <a:tab pos="2171360" algn="l"/>
                <a:tab pos="2895146"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schemeClr val="tx1"/>
                </a:solidFill>
                <a:latin typeface="Arial" charset="0"/>
                <a:ea typeface="ＭＳ Ｐゴシック" charset="-128"/>
              </a:rPr>
              <a:pPr algn="r" eaLnBrk="1" hangingPunct="1">
                <a:spcBef>
                  <a:spcPct val="0"/>
                </a:spcBef>
              </a:pPr>
              <a:t>27</a:t>
            </a:fld>
            <a:endParaRPr kumimoji="1" lang="en-US" altLang="ja-JP">
              <a:solidFill>
                <a:schemeClr val="tx1"/>
              </a:solidFill>
              <a:latin typeface="Arial" charset="0"/>
              <a:ea typeface="ＭＳ Ｐゴシック" charset="-128"/>
            </a:endParaRPr>
          </a:p>
        </p:txBody>
      </p:sp>
      <p:sp>
        <p:nvSpPr>
          <p:cNvPr id="41987" name="Rectangle 2"/>
          <p:cNvSpPr>
            <a:spLocks noGrp="1" noRot="1" noChangeAspect="1" noChangeArrowheads="1" noTextEdit="1"/>
          </p:cNvSpPr>
          <p:nvPr>
            <p:ph type="sldImg"/>
          </p:nvPr>
        </p:nvSpPr>
        <p:spPr>
          <a:xfrm>
            <a:off x="919163" y="746125"/>
            <a:ext cx="4967287" cy="372586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08768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0428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25207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4401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319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99459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34420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34891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21008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2609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79108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D5D9FF1F-6A81-49E3-B056-9AEE4FD1358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57747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51436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solidFill>
                  <a:prstClr val="black">
                    <a:tint val="75000"/>
                  </a:prstClr>
                </a:solidFill>
              </a:rPr>
              <a:pPr/>
              <a:t>2017/2/1</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51246538"/>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8" r:id="rId12"/>
    <p:sldLayoutId id="2147484229"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5.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4864"/>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effectLst>
                  <a:outerShdw blurRad="38100" dist="38100" dir="2700000" algn="tl">
                    <a:srgbClr val="C0C0C0"/>
                  </a:outerShdw>
                </a:effectLst>
                <a:latin typeface="Calibri" pitchFamily="32" charset="0"/>
                <a:ea typeface="HG丸ｺﾞｼｯｸM-PRO" pitchFamily="48" charset="-128"/>
              </a:rPr>
              <a:t>③　集客機能</a:t>
            </a:r>
            <a:endParaRPr lang="en-US" altLang="ja-JP" sz="36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3"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391277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広域</a:t>
            </a:r>
            <a:r>
              <a:rPr lang="ja-JP" altLang="en-US" sz="2000" b="1" dirty="0">
                <a:solidFill>
                  <a:srgbClr val="000000"/>
                </a:solidFill>
                <a:ea typeface="HG丸ｺﾞｼｯｸM-PRO" pitchFamily="48" charset="-128"/>
              </a:rPr>
              <a:t>アクセスの拠点（</a:t>
            </a:r>
            <a:r>
              <a:rPr lang="ja-JP" altLang="en-US" sz="2000" b="1" dirty="0" smtClean="0">
                <a:solidFill>
                  <a:srgbClr val="000000"/>
                </a:solidFill>
                <a:ea typeface="HG丸ｺﾞｼｯｸM-PRO" pitchFamily="48" charset="-128"/>
              </a:rPr>
              <a:t>空港）</a:t>
            </a:r>
            <a:endParaRPr lang="ja-JP" altLang="en-US" sz="2000" b="1" dirty="0">
              <a:solidFill>
                <a:srgbClr val="000000"/>
              </a:solidFill>
              <a:ea typeface="HG丸ｺﾞｼｯｸM-PRO" pitchFamily="48"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91641946"/>
              </p:ext>
            </p:extLst>
          </p:nvPr>
        </p:nvGraphicFramePr>
        <p:xfrm>
          <a:off x="107504" y="806515"/>
          <a:ext cx="8964999" cy="1296144"/>
        </p:xfrm>
        <a:graphic>
          <a:graphicData uri="http://schemas.openxmlformats.org/drawingml/2006/table">
            <a:tbl>
              <a:tblPr>
                <a:tableStyleId>{BC89EF96-8CEA-46FF-86C4-4CE0E7609802}</a:tableStyleId>
              </a:tblPr>
              <a:tblGrid>
                <a:gridCol w="731936"/>
                <a:gridCol w="988843"/>
                <a:gridCol w="988843"/>
                <a:gridCol w="988843"/>
                <a:gridCol w="747350"/>
                <a:gridCol w="747350"/>
                <a:gridCol w="747350"/>
                <a:gridCol w="653151"/>
                <a:gridCol w="653151"/>
                <a:gridCol w="653151"/>
                <a:gridCol w="1065031"/>
              </a:tblGrid>
              <a:tr h="324036">
                <a:tc rowSpan="2">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空港名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rowSpan="2">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乗降</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客数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mpd="sng">
                      <a:noFill/>
                    </a:lnR>
                  </a:tcPr>
                </a:tc>
                <a:tc gridSpan="2">
                  <a:txBody>
                    <a:bodyPr/>
                    <a:lstStyle/>
                    <a:p>
                      <a:pPr algn="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単位（人）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tcPr>
                </a:tc>
                <a:tc hMerge="1">
                  <a:txBody>
                    <a:bodyPr/>
                    <a:lstStyle/>
                    <a:p>
                      <a:endParaRPr kumimoji="1" lang="ja-JP" altLang="en-US"/>
                    </a:p>
                  </a:txBody>
                  <a:tcPr/>
                </a:tc>
                <a:tc rowSpan="2">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貨物</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取扱量</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mpd="sng">
                      <a:noFill/>
                    </a:lnR>
                  </a:tcPr>
                </a:tc>
                <a:tc gridSpan="2">
                  <a:txBody>
                    <a:bodyPr/>
                    <a:lstStyle/>
                    <a:p>
                      <a:pPr algn="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単位（</a:t>
                      </a:r>
                      <a:r>
                        <a:rPr 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t）</a:t>
                      </a:r>
                      <a:endPar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tcPr>
                </a:tc>
                <a:tc hMerge="1">
                  <a:txBody>
                    <a:bodyPr/>
                    <a:lstStyle/>
                    <a:p>
                      <a:endParaRPr kumimoji="1" lang="ja-JP" altLang="en-US"/>
                    </a:p>
                  </a:txBody>
                  <a:tcPr/>
                </a:tc>
                <a:tc rowSpan="2">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着陸</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mpd="sng">
                      <a:noFill/>
                    </a:lnR>
                  </a:tcPr>
                </a:tc>
                <a:tc gridSpan="2">
                  <a:txBody>
                    <a:bodyPr/>
                    <a:lstStyle/>
                    <a:p>
                      <a:pPr algn="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単位（回）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mpd="sng">
                      <a:noFill/>
                    </a:lnL>
                  </a:tcPr>
                </a:tc>
                <a:tc hMerge="1">
                  <a:txBody>
                    <a:bodyPr/>
                    <a:lstStyle/>
                    <a:p>
                      <a:endParaRPr kumimoji="1" lang="ja-JP" altLang="en-US"/>
                    </a:p>
                  </a:txBody>
                  <a:tcPr/>
                </a:tc>
                <a:tc rowSpan="2">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滑走路</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m</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2403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国内線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国際線</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endParaRPr kumimoji="1" lang="ja-JP" altLang="en-US"/>
                    </a:p>
                  </a:txBody>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国内線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国際線</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endParaRPr kumimoji="1" lang="ja-JP" altLang="en-US"/>
                    </a:p>
                  </a:txBody>
                  <a:tcPr/>
                </a:tc>
                <a:tc>
                  <a:txBody>
                    <a:bodyPr/>
                    <a:lstStyle/>
                    <a:p>
                      <a:pPr algn="ctr"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国内線</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国際線</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gn="ctr"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24036">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関西国際</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23,972,519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6,784,084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17,188,435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699,772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22,593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677,179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84,645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24,905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59,740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3,500</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4,000</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20000"/>
                        <a:lumOff val="80000"/>
                      </a:schemeClr>
                    </a:solidFill>
                  </a:tcPr>
                </a:tc>
              </a:tr>
              <a:tr h="324036">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大阪国際</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14,626,733</a:t>
                      </a: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14,626,431</a:t>
                      </a: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302</a:t>
                      </a: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131,752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131,752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69,905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69,898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21" name="テキスト ボックス 20"/>
          <p:cNvSpPr txBox="1"/>
          <p:nvPr/>
        </p:nvSpPr>
        <p:spPr>
          <a:xfrm>
            <a:off x="5556981" y="2102659"/>
            <a:ext cx="3547492" cy="246221"/>
          </a:xfrm>
          <a:prstGeom prst="rect">
            <a:avLst/>
          </a:prstGeom>
          <a:noFill/>
        </p:spPr>
        <p:txBody>
          <a:bodyPr wrap="square" rtlCol="0">
            <a:spAutoFit/>
          </a:bodyPr>
          <a:lstStyle/>
          <a:p>
            <a:pPr algn="r"/>
            <a:r>
              <a:rPr lang="zh-CN"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a:t>
            </a:r>
            <a:r>
              <a:rPr lang="zh-CN"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交通省</a:t>
            </a:r>
            <a:r>
              <a:rPr lang="zh-CN"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航空局</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zh-TW"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空港管理状況</a:t>
            </a:r>
            <a:r>
              <a:rPr lang="zh-TW"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調書</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375753" y="6389515"/>
            <a:ext cx="3672408" cy="246221"/>
          </a:xfrm>
          <a:prstGeom prst="rect">
            <a:avLst/>
          </a:prstGeom>
          <a:noFill/>
        </p:spPr>
        <p:txBody>
          <a:bodyPr wrap="square" rtlCol="0">
            <a:spAutoFit/>
          </a:bodyPr>
          <a:lstStyle/>
          <a:p>
            <a:pPr algn="r"/>
            <a:r>
              <a:rPr lang="zh-CN"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国土交通省航空局</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zh-TW"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空港管理状況調書</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p>
        </p:txBody>
      </p:sp>
      <p:sp>
        <p:nvSpPr>
          <p:cNvPr id="14"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56904095"/>
              </p:ext>
            </p:extLst>
          </p:nvPr>
        </p:nvGraphicFramePr>
        <p:xfrm>
          <a:off x="2123728" y="2596290"/>
          <a:ext cx="4896545" cy="3793224"/>
        </p:xfrm>
        <a:graphic>
          <a:graphicData uri="http://schemas.openxmlformats.org/drawingml/2006/table">
            <a:tbl>
              <a:tblPr>
                <a:tableStyleId>{BC89EF96-8CEA-46FF-86C4-4CE0E7609802}</a:tableStyleId>
              </a:tblPr>
              <a:tblGrid>
                <a:gridCol w="459124"/>
                <a:gridCol w="850661"/>
                <a:gridCol w="1172281"/>
                <a:gridCol w="1172281"/>
                <a:gridCol w="1242198"/>
              </a:tblGrid>
              <a:tr h="316102">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（単位：人）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r>
              <a:tr h="316102">
                <a:tc>
                  <a:txBody>
                    <a:bodyPr/>
                    <a:lstStyle/>
                    <a:p>
                      <a:pPr algn="ctr"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順位</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空港名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国内線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国際線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ctr"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東京国際</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62,553,383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13,434,345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75,987,728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成田国際</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6,885,598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28,470,388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35,355,986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関西国際</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6,784,084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17,188,435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23,972,519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r>
              <a:tr h="316102">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福岡</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16,721,320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4,646,406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21,367,726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新千歳</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18,561,147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2,277,917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20,839,064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那覇</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16,043,254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2,501,150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18,544,404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大阪国際</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14,626,431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14,626,733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1">
                        <a:lumMod val="40000"/>
                        <a:lumOff val="60000"/>
                      </a:schemeClr>
                    </a:solidFill>
                  </a:tcPr>
                </a:tc>
              </a:tr>
              <a:tr h="316102">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中部国際</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5,524,407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4,886,499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10,410,906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5,070,723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163,934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5,234,657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r h="316102">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熊本</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3,163,477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70,567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c>
                  <a:txBody>
                    <a:bodyPr/>
                    <a:lstStyle/>
                    <a:p>
                      <a:pPr algn="r"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3,234,044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solidFill>
                  </a:tcPr>
                </a:tc>
              </a:tr>
            </a:tbl>
          </a:graphicData>
        </a:graphic>
      </p:graphicFrame>
      <p:sp>
        <p:nvSpPr>
          <p:cNvPr id="26" name="正方形/長方形 25"/>
          <p:cNvSpPr/>
          <p:nvPr/>
        </p:nvSpPr>
        <p:spPr>
          <a:xfrm>
            <a:off x="2043605" y="2507231"/>
            <a:ext cx="2664296" cy="276999"/>
          </a:xfrm>
          <a:prstGeom prst="rect">
            <a:avLst/>
          </a:prstGeom>
        </p:spPr>
        <p:txBody>
          <a:bodyPr wrap="square">
            <a:spAutoFit/>
          </a:bodyPr>
          <a:lstStyle/>
          <a:p>
            <a:pPr marL="177800" indent="-177800" algn="l"/>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全国航空乗降客数（Ｈ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07504" y="483080"/>
            <a:ext cx="2664296" cy="276999"/>
          </a:xfrm>
          <a:prstGeom prst="rect">
            <a:avLst/>
          </a:prstGeom>
        </p:spPr>
        <p:txBody>
          <a:bodyPr wrap="square">
            <a:spAutoFit/>
          </a:bodyPr>
          <a:lstStyle/>
          <a:p>
            <a:pPr marL="177800" indent="-177800" algn="l"/>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空港利用状況（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8893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広域アクセスの拠点（港湾）</a:t>
            </a:r>
            <a:endParaRPr lang="ja-JP" altLang="en-US" sz="2000" b="1" dirty="0">
              <a:solidFill>
                <a:srgbClr val="000000"/>
              </a:solidFill>
              <a:ea typeface="HG丸ｺﾞｼｯｸM-PRO" pitchFamily="48" charset="-128"/>
            </a:endParaRPr>
          </a:p>
        </p:txBody>
      </p:sp>
      <p:grpSp>
        <p:nvGrpSpPr>
          <p:cNvPr id="5" name="グループ化 4"/>
          <p:cNvGrpSpPr/>
          <p:nvPr/>
        </p:nvGrpSpPr>
        <p:grpSpPr>
          <a:xfrm>
            <a:off x="5220504" y="2630369"/>
            <a:ext cx="3888000" cy="3966983"/>
            <a:chOff x="5220072" y="1218508"/>
            <a:chExt cx="3888000" cy="3966983"/>
          </a:xfrm>
        </p:grpSpPr>
        <p:pic>
          <p:nvPicPr>
            <p:cNvPr id="1029" name="Picture 5" descr="D:\ishiguroA\Desktop\PortAre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18508"/>
              <a:ext cx="3888000" cy="3966983"/>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6681748" y="3706274"/>
              <a:ext cx="540000" cy="18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smtClean="0">
                  <a:latin typeface="HG丸ｺﾞｼｯｸM-PRO" panose="020F0600000000000000" pitchFamily="50" charset="-128"/>
                  <a:ea typeface="HG丸ｺﾞｼｯｸM-PRO" panose="020F0600000000000000" pitchFamily="50" charset="-128"/>
                </a:rPr>
                <a:t>泉州港</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7812360" y="2359638"/>
              <a:ext cx="540000" cy="18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latin typeface="HG丸ｺﾞｼｯｸM-PRO" panose="020F0600000000000000" pitchFamily="50" charset="-128"/>
                  <a:ea typeface="HG丸ｺﾞｼｯｸM-PRO" panose="020F0600000000000000" pitchFamily="50" charset="-128"/>
                </a:rPr>
                <a:t>大阪</a:t>
              </a:r>
              <a:r>
                <a:rPr kumimoji="1" lang="ja-JP" altLang="en-US" sz="900" b="1" dirty="0" smtClean="0">
                  <a:latin typeface="HG丸ｺﾞｼｯｸM-PRO" panose="020F0600000000000000" pitchFamily="50" charset="-128"/>
                  <a:ea typeface="HG丸ｺﾞｼｯｸM-PRO" panose="020F0600000000000000" pitchFamily="50" charset="-128"/>
                </a:rPr>
                <a:t>港</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7747812" y="2773794"/>
              <a:ext cx="684000" cy="18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latin typeface="HG丸ｺﾞｼｯｸM-PRO" panose="020F0600000000000000" pitchFamily="50" charset="-128"/>
                  <a:ea typeface="HG丸ｺﾞｼｯｸM-PRO" panose="020F0600000000000000" pitchFamily="50" charset="-128"/>
                </a:rPr>
                <a:t>堺泉北</a:t>
              </a:r>
              <a:r>
                <a:rPr kumimoji="1" lang="ja-JP" altLang="en-US" sz="900" b="1" dirty="0" smtClean="0">
                  <a:latin typeface="HG丸ｺﾞｼｯｸM-PRO" panose="020F0600000000000000" pitchFamily="50" charset="-128"/>
                  <a:ea typeface="HG丸ｺﾞｼｯｸM-PRO" panose="020F0600000000000000" pitchFamily="50" charset="-128"/>
                </a:rPr>
                <a:t>港</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7564062" y="3421540"/>
              <a:ext cx="540000" cy="18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latin typeface="HG丸ｺﾞｼｯｸM-PRO" panose="020F0600000000000000" pitchFamily="50" charset="-128"/>
                  <a:ea typeface="HG丸ｺﾞｼｯｸM-PRO" panose="020F0600000000000000" pitchFamily="50" charset="-128"/>
                </a:rPr>
                <a:t>阪南</a:t>
              </a:r>
              <a:r>
                <a:rPr kumimoji="1" lang="ja-JP" altLang="en-US" sz="900" b="1" dirty="0" smtClean="0">
                  <a:latin typeface="HG丸ｺﾞｼｯｸM-PRO" panose="020F0600000000000000" pitchFamily="50" charset="-128"/>
                  <a:ea typeface="HG丸ｺﾞｼｯｸM-PRO" panose="020F0600000000000000" pitchFamily="50" charset="-128"/>
                </a:rPr>
                <a:t>港</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6022054" y="4541394"/>
              <a:ext cx="540000" cy="18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latin typeface="HG丸ｺﾞｼｯｸM-PRO" panose="020F0600000000000000" pitchFamily="50" charset="-128"/>
                  <a:ea typeface="HG丸ｺﾞｼｯｸM-PRO" panose="020F0600000000000000" pitchFamily="50" charset="-128"/>
                </a:rPr>
                <a:t>深</a:t>
              </a:r>
              <a:r>
                <a:rPr kumimoji="1" lang="ja-JP" altLang="en-US" sz="900" b="1" dirty="0" smtClean="0">
                  <a:latin typeface="HG丸ｺﾞｼｯｸM-PRO" panose="020F0600000000000000" pitchFamily="50" charset="-128"/>
                  <a:ea typeface="HG丸ｺﾞｼｯｸM-PRO" panose="020F0600000000000000" pitchFamily="50" charset="-128"/>
                </a:rPr>
                <a:t>日港</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6769491" y="4221088"/>
              <a:ext cx="540000" cy="18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latin typeface="HG丸ｺﾞｼｯｸM-PRO" panose="020F0600000000000000" pitchFamily="50" charset="-128"/>
                  <a:ea typeface="HG丸ｺﾞｼｯｸM-PRO" panose="020F0600000000000000" pitchFamily="50" charset="-128"/>
                </a:rPr>
                <a:t>尾崎</a:t>
              </a:r>
              <a:r>
                <a:rPr kumimoji="1" lang="ja-JP" altLang="en-US" sz="900" b="1" dirty="0" smtClean="0">
                  <a:latin typeface="HG丸ｺﾞｼｯｸM-PRO" panose="020F0600000000000000" pitchFamily="50" charset="-128"/>
                  <a:ea typeface="HG丸ｺﾞｼｯｸM-PRO" panose="020F0600000000000000" pitchFamily="50" charset="-128"/>
                </a:rPr>
                <a:t>港</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6951244" y="3976540"/>
              <a:ext cx="684000" cy="18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a:latin typeface="HG丸ｺﾞｼｯｸM-PRO" panose="020F0600000000000000" pitchFamily="50" charset="-128"/>
                  <a:ea typeface="HG丸ｺﾞｼｯｸM-PRO" panose="020F0600000000000000" pitchFamily="50" charset="-128"/>
                </a:rPr>
                <a:t>泉佐野</a:t>
              </a:r>
              <a:r>
                <a:rPr kumimoji="1" lang="ja-JP" altLang="en-US" sz="900" b="1" dirty="0" smtClean="0">
                  <a:latin typeface="HG丸ｺﾞｼｯｸM-PRO" panose="020F0600000000000000" pitchFamily="50" charset="-128"/>
                  <a:ea typeface="HG丸ｺﾞｼｯｸM-PRO" panose="020F0600000000000000" pitchFamily="50" charset="-128"/>
                </a:rPr>
                <a:t>港</a:t>
              </a:r>
              <a:endParaRPr kumimoji="1" lang="ja-JP" altLang="en-US" sz="900" b="1" dirty="0">
                <a:latin typeface="HG丸ｺﾞｼｯｸM-PRO" panose="020F0600000000000000" pitchFamily="50" charset="-128"/>
                <a:ea typeface="HG丸ｺﾞｼｯｸM-PRO" panose="020F0600000000000000" pitchFamily="50" charset="-128"/>
              </a:endParaRPr>
            </a:p>
          </p:txBody>
        </p:sp>
      </p:grpSp>
      <p:graphicFrame>
        <p:nvGraphicFramePr>
          <p:cNvPr id="2" name="表 1"/>
          <p:cNvGraphicFramePr>
            <a:graphicFrameLocks noGrp="1"/>
          </p:cNvGraphicFramePr>
          <p:nvPr>
            <p:extLst>
              <p:ext uri="{D42A27DB-BD31-4B8C-83A1-F6EECF244321}">
                <p14:modId xmlns:p14="http://schemas.microsoft.com/office/powerpoint/2010/main" val="1507398678"/>
              </p:ext>
            </p:extLst>
          </p:nvPr>
        </p:nvGraphicFramePr>
        <p:xfrm>
          <a:off x="98156" y="620686"/>
          <a:ext cx="6188708" cy="3352320"/>
        </p:xfrm>
        <a:graphic>
          <a:graphicData uri="http://schemas.openxmlformats.org/drawingml/2006/table">
            <a:tbl>
              <a:tblPr>
                <a:tableStyleId>{5940675A-B579-460E-94D1-54222C63F5DA}</a:tableStyleId>
              </a:tblPr>
              <a:tblGrid>
                <a:gridCol w="1263188"/>
                <a:gridCol w="820920"/>
                <a:gridCol w="820920"/>
                <a:gridCol w="820920"/>
                <a:gridCol w="820920"/>
                <a:gridCol w="820920"/>
                <a:gridCol w="820920"/>
              </a:tblGrid>
              <a:tr h="0">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港名</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gridSpan="6">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乗降船客数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0">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総数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hMerge="1">
                  <a:txBody>
                    <a:bodyPr/>
                    <a:lstStyle/>
                    <a:p>
                      <a:endParaRPr kumimoji="1" lang="ja-JP" altLang="en-US"/>
                    </a:p>
                  </a:txBody>
                  <a:tcPr/>
                </a:tc>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外国航路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hMerge="1">
                  <a:txBody>
                    <a:bodyPr/>
                    <a:lstStyle/>
                    <a:p>
                      <a:endParaRPr kumimoji="1" lang="ja-JP" altLang="en-US"/>
                    </a:p>
                  </a:txBody>
                  <a:tcPr/>
                </a:tc>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内国航路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hMerge="1">
                  <a:txBody>
                    <a:bodyPr/>
                    <a:lstStyle/>
                    <a:p>
                      <a:endParaRPr kumimoji="1" lang="ja-JP" altLang="en-US"/>
                    </a:p>
                  </a:txBody>
                  <a:tcPr/>
                </a:tc>
              </a:tr>
              <a:tr h="0">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乗船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降船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乗船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降船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乗船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降船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２４年</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757,824</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783,999</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53,576</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52,208</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704,248</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731,791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２５年</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782,950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813,970</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49,241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50,885</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733,709</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763,085</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平成２６年</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741,695</a:t>
                      </a:r>
                    </a:p>
                  </a:txBody>
                  <a:tcPr marL="0" marR="0" marT="0" marB="0" anchor="ctr">
                    <a:solidFill>
                      <a:schemeClr val="bg1"/>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763,647</a:t>
                      </a:r>
                    </a:p>
                  </a:txBody>
                  <a:tcPr marL="0" marR="0" marT="0" marB="0" anchor="ctr">
                    <a:solidFill>
                      <a:schemeClr val="bg1"/>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35,137</a:t>
                      </a:r>
                    </a:p>
                  </a:txBody>
                  <a:tcPr marL="0" marR="0" marT="0" marB="0" anchor="ctr">
                    <a:solidFill>
                      <a:schemeClr val="bg1"/>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40,102</a:t>
                      </a:r>
                    </a:p>
                  </a:txBody>
                  <a:tcPr marL="0" marR="0" marT="0" marB="0" anchor="ctr">
                    <a:solidFill>
                      <a:schemeClr val="bg1"/>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706,558</a:t>
                      </a:r>
                    </a:p>
                  </a:txBody>
                  <a:tcPr marL="0" marR="0" marT="0" marB="0" anchor="ctr">
                    <a:solidFill>
                      <a:schemeClr val="bg1"/>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723,545</a:t>
                      </a:r>
                    </a:p>
                  </a:txBody>
                  <a:tcPr marL="0" marR="0" marT="0" marB="0" anchor="ctr">
                    <a:solidFill>
                      <a:schemeClr val="bg1"/>
                    </a:solidFill>
                  </a:tcPr>
                </a:tc>
              </a:tr>
              <a:tr h="0">
                <a:tc>
                  <a:txBody>
                    <a:bodyPr/>
                    <a:lstStyle/>
                    <a:p>
                      <a:pPr lvl="1"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463,510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480,460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35,137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40,102</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428,373</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440,358</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lvl="1"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堺</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泉北港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81,818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88,597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81,818</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88,597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lvl="1"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阪南港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lvl="1"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深</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日港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lvl="1"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尾崎港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lvl="1"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泉州港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196,367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194,590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196,367</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194,590</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r h="0">
                <a:tc>
                  <a:txBody>
                    <a:bodyPr/>
                    <a:lstStyle/>
                    <a:p>
                      <a:pPr lvl="1"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泉佐野港</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bg1"/>
                    </a:solidFill>
                  </a:tcPr>
                </a:tc>
              </a:tr>
            </a:tbl>
          </a:graphicData>
        </a:graphic>
      </p:graphicFrame>
      <p:sp>
        <p:nvSpPr>
          <p:cNvPr id="15" name="正方形/長方形 14"/>
          <p:cNvSpPr/>
          <p:nvPr/>
        </p:nvSpPr>
        <p:spPr>
          <a:xfrm>
            <a:off x="107504" y="4221088"/>
            <a:ext cx="4968552" cy="2292935"/>
          </a:xfrm>
          <a:prstGeom prst="rect">
            <a:avLst/>
          </a:prstGeom>
        </p:spPr>
        <p:txBody>
          <a:bodyPr wrap="square">
            <a:spAutoFit/>
          </a:bodyPr>
          <a:lstStyle/>
          <a:p>
            <a:pPr marL="0" lvl="1" indent="0" algn="l">
              <a:spcBef>
                <a:spcPts val="0"/>
              </a:spcBef>
            </a:pP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国際戦略港湾</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、神戸港、東京港、横浜港、川崎港）</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00050" lvl="2" indent="0" algn="l">
              <a:spcBef>
                <a:spcPts val="0"/>
              </a:spcBef>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長距離の国際海上コンテナ運送に係る国際海上貨物輸送網の拠点となり、かつ、当該国際海上貨物輸送網と国内海上貨物輸送網とを結節する機能が高い港湾</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であって、</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その国際競争力の強化を重点的に図ることが必要な港湾として政令で定める</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endParaRPr kumimoji="1" lang="ja-JP" altLang="en-US" sz="11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spcBef>
                <a:spcPts val="0"/>
              </a:spcBef>
            </a:pP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国際拠点港湾</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、名古屋港など</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00050" lvl="2" indent="0" algn="l">
              <a:spcBef>
                <a:spcPts val="0"/>
              </a:spcBef>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国際戦略港湾以外の港湾</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であって、</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国際海上貨物輸送網の拠点となる港湾として政令で定める</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p>
          <a:p>
            <a:pPr marL="0" lvl="1" indent="0" algn="l">
              <a:spcBef>
                <a:spcPts val="0"/>
              </a:spcBef>
            </a:pP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重要港湾</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阪南港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、西宮尼崎芦屋港、舞鶴港など</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00050" lvl="2" indent="0" algn="l">
              <a:spcBef>
                <a:spcPts val="0"/>
              </a:spcBef>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国際戦略港湾及び国際拠点港湾以外の港湾</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であって、</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海上輸送網の拠点となる港湾その他の国の利害に重大な関係を有する港湾として政令で定める</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p>
          <a:p>
            <a:pPr marL="0" lvl="1" indent="0" algn="l">
              <a:spcBef>
                <a:spcPts val="0"/>
              </a:spcBef>
            </a:pP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深日港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尾崎港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泉州港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spcBef>
                <a:spcPts val="0"/>
              </a:spcBef>
            </a:pP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国際戦略港湾、国際拠点港湾及び重要港湾以外の</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366428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広域</a:t>
            </a:r>
            <a:r>
              <a:rPr lang="ja-JP" altLang="en-US" sz="2000" b="1" dirty="0">
                <a:solidFill>
                  <a:srgbClr val="000000"/>
                </a:solidFill>
                <a:ea typeface="HG丸ｺﾞｼｯｸM-PRO" pitchFamily="48" charset="-128"/>
              </a:rPr>
              <a:t>アクセスの拠点（</a:t>
            </a:r>
            <a:r>
              <a:rPr lang="ja-JP" altLang="en-US" sz="2000" b="1" dirty="0" smtClean="0">
                <a:solidFill>
                  <a:srgbClr val="000000"/>
                </a:solidFill>
                <a:ea typeface="HG丸ｺﾞｼｯｸM-PRO" pitchFamily="48" charset="-128"/>
              </a:rPr>
              <a:t>鉄道駅）</a:t>
            </a:r>
            <a:endParaRPr lang="ja-JP" altLang="en-US" sz="2000" b="1" dirty="0">
              <a:solidFill>
                <a:srgbClr val="000000"/>
              </a:solidFill>
              <a:ea typeface="HG丸ｺﾞｼｯｸM-PRO" pitchFamily="48" charset="-128"/>
            </a:endParaRPr>
          </a:p>
        </p:txBody>
      </p:sp>
      <p:sp>
        <p:nvSpPr>
          <p:cNvPr id="27" name="テキスト ボックス 26"/>
          <p:cNvSpPr txBox="1"/>
          <p:nvPr/>
        </p:nvSpPr>
        <p:spPr>
          <a:xfrm>
            <a:off x="4900297" y="6258179"/>
            <a:ext cx="4243703" cy="415498"/>
          </a:xfrm>
          <a:prstGeom prst="rect">
            <a:avLst/>
          </a:prstGeom>
          <a:noFill/>
        </p:spPr>
        <p:txBody>
          <a:bodyPr wrap="square" rtlCol="0">
            <a:spAutoFit/>
          </a:bodyPr>
          <a:lstStyle/>
          <a:p>
            <a:pPr marL="177800" indent="-177800" algn="r"/>
            <a:r>
              <a:rPr lang="en-US" altLang="ja-JP" sz="1050" baseline="3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は乗車人員のみの発表のため、降車人員は乗車人員と同数を想定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大阪府「平成二十七年度大阪府統計年鑑」を基に作成</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p:cNvSpPr>
            <a:spLocks noChangeArrowheads="1"/>
          </p:cNvSpPr>
          <p:nvPr/>
        </p:nvSpPr>
        <p:spPr bwMode="auto">
          <a:xfrm>
            <a:off x="36504" y="432000"/>
            <a:ext cx="9072000" cy="338548"/>
          </a:xfrm>
          <a:prstGeom prst="rect">
            <a:avLst/>
          </a:prstGeom>
          <a:noFill/>
          <a:ln w="9525">
            <a:solidFill>
              <a:schemeClr val="tx1"/>
            </a:solidFill>
            <a:prstDash val="sysDot"/>
            <a:miter lim="800000"/>
            <a:headEnd/>
            <a:tailEnd/>
          </a:ln>
          <a:effectLst/>
        </p:spPr>
        <p:txBody>
          <a:bodyPr wrap="square" lIns="91435" tIns="45717" rIns="91435" bIns="45717">
            <a:spAutoFit/>
          </a:bodyPr>
          <a:lstStyle/>
          <a:p>
            <a:pPr marL="285750" indent="-285750" algn="l" defTabSz="914400">
              <a:spcBef>
                <a:spcPct val="50000"/>
              </a:spcBef>
              <a:buClrTx/>
              <a:buSzTx/>
              <a:buFont typeface="Arial" panose="020B0604020202020204" pitchFamily="34" charset="0"/>
              <a:buChar char="•"/>
              <a:defRPr/>
            </a:pP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大阪府内主要駅</a:t>
            </a:r>
            <a:r>
              <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日平均乗降車人員（</a:t>
            </a:r>
            <a:r>
              <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2014</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26</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endPar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93730822"/>
              </p:ext>
            </p:extLst>
          </p:nvPr>
        </p:nvGraphicFramePr>
        <p:xfrm>
          <a:off x="107504" y="899907"/>
          <a:ext cx="8952565" cy="5335744"/>
        </p:xfrm>
        <a:graphic>
          <a:graphicData uri="http://schemas.openxmlformats.org/drawingml/2006/table">
            <a:tbl>
              <a:tblPr>
                <a:tableStyleId>{616DA210-FB5B-4158-B5E0-FEB733F419BA}</a:tableStyleId>
              </a:tblPr>
              <a:tblGrid>
                <a:gridCol w="1698330"/>
                <a:gridCol w="1267632"/>
                <a:gridCol w="1267632"/>
                <a:gridCol w="1081731"/>
                <a:gridCol w="1081731"/>
                <a:gridCol w="1081731"/>
                <a:gridCol w="1473778"/>
              </a:tblGrid>
              <a:tr h="333484">
                <a:tc row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rowSpan="2"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rowSpan="2" hMerge="1">
                  <a:txBody>
                    <a:bodyPr/>
                    <a:lstStyle/>
                    <a:p>
                      <a:endParaRPr kumimoji="1" lang="ja-JP" altLang="en-US"/>
                    </a:p>
                  </a:txBody>
                  <a:tcPr/>
                </a:tc>
                <a:tc rowSpan="2">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乗降客数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mpd="sng">
                      <a:noFill/>
                    </a:lnR>
                    <a:gradFill>
                      <a:gsLst>
                        <a:gs pos="0">
                          <a:schemeClr val="bg1">
                            <a:lumMod val="95000"/>
                          </a:schemeClr>
                        </a:gs>
                        <a:gs pos="100000">
                          <a:schemeClr val="bg1"/>
                        </a:gs>
                      </a:gsLst>
                      <a:lin ang="5400000" scaled="0"/>
                    </a:gradFill>
                  </a:tcPr>
                </a:tc>
                <a:tc gridSpan="2">
                  <a:txBody>
                    <a:bodyPr/>
                    <a:lstStyle/>
                    <a:p>
                      <a:pPr algn="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単位（人）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mpd="sng">
                      <a:noFill/>
                    </a:lnL>
                    <a:gradFill>
                      <a:gsLst>
                        <a:gs pos="0">
                          <a:schemeClr val="bg1">
                            <a:lumMod val="95000"/>
                          </a:schemeClr>
                        </a:gs>
                        <a:gs pos="100000">
                          <a:schemeClr val="bg1"/>
                        </a:gs>
                      </a:gsLst>
                      <a:lin ang="5400000" scaled="0"/>
                    </a:gradFill>
                  </a:tcPr>
                </a:tc>
                <a:tc hMerge="1">
                  <a:txBody>
                    <a:bodyPr/>
                    <a:lstStyle/>
                    <a:p>
                      <a:endParaRPr kumimoji="1" lang="ja-JP" altLang="en-US"/>
                    </a:p>
                  </a:txBody>
                  <a:tcPr/>
                </a:tc>
                <a:tc rowSpan="2">
                  <a:txBody>
                    <a:bodyPr/>
                    <a:lstStyle/>
                    <a:p>
                      <a:pPr algn="ctr" rtl="0" fontAlgn="ct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総乗降客人員</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r>
              <a:tr h="333484">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pPr algn="ctr" rtl="0"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lumMod val="20000"/>
                        <a:lumOff val="8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乗車人員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降車人員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pPr algn="ctr" rtl="0"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lumMod val="20000"/>
                        <a:lumOff val="80000"/>
                      </a:schemeClr>
                    </a:solidFill>
                  </a:tcPr>
                </a:tc>
              </a:tr>
              <a:tr h="333484">
                <a:tc rowSpan="2">
                  <a:txBody>
                    <a:bodyPr/>
                    <a:lstStyle/>
                    <a:p>
                      <a:pPr algn="l"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新大阪駅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l"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JR</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新大阪駅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106,300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53,150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53,150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rowSpan="2">
                  <a:txBody>
                    <a:bodyPr/>
                    <a:lstStyle/>
                    <a:p>
                      <a:pPr algn="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240,046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r>
              <a:tr h="333484">
                <a:tc vMerge="1">
                  <a:txBody>
                    <a:bodyPr/>
                    <a:lstStyle/>
                    <a:p>
                      <a:pPr algn="l"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gradFill>
                      <a:gsLst>
                        <a:gs pos="0">
                          <a:schemeClr val="bg1">
                            <a:lumMod val="95000"/>
                          </a:schemeClr>
                        </a:gs>
                        <a:gs pos="100000">
                          <a:schemeClr val="bg1"/>
                        </a:gs>
                      </a:gsLst>
                      <a:lin ang="5400000" scaled="0"/>
                    </a:gradFill>
                  </a:tcPr>
                </a:tc>
                <a:tc>
                  <a:txBody>
                    <a:bodyPr/>
                    <a:lstStyle/>
                    <a:p>
                      <a:pPr algn="l"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市営地下鉄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新大阪駅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133,746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66,261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67,485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pPr algn="r" rtl="0"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gradFill>
                      <a:gsLst>
                        <a:gs pos="0">
                          <a:schemeClr val="bg1">
                            <a:lumMod val="95000"/>
                          </a:schemeClr>
                        </a:gs>
                        <a:gs pos="100000">
                          <a:schemeClr val="bg1"/>
                        </a:gs>
                      </a:gsLst>
                      <a:lin ang="5400000" scaled="0"/>
                    </a:gradFill>
                  </a:tcPr>
                </a:tc>
              </a:tr>
              <a:tr h="333484">
                <a:tc rowSpan="7">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大阪駅周辺</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エリア</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l" rtl="0" fontAlgn="ctr"/>
                      <a:r>
                        <a:rPr 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JR</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847,516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423,758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423,758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rowSpan="7">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2,347,472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r>
              <a:tr h="333484">
                <a:tc vMerge="1">
                  <a:txBody>
                    <a:bodyPr/>
                    <a:lstStyle/>
                    <a:p>
                      <a:endParaRPr kumimoji="1" lang="ja-JP" altLang="en-US"/>
                    </a:p>
                  </a:txBody>
                  <a:tcPr/>
                </a:tc>
                <a:tc>
                  <a:txBody>
                    <a:bodyPr/>
                    <a:lstStyle/>
                    <a:p>
                      <a:pPr algn="l" rtl="0" fontAlgn="ctr"/>
                      <a:r>
                        <a:rPr 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JR</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北新地駅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96,098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48,049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48,049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市営</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地下鉄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梅田駅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438,055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218,093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219,962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市営</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地下鉄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東梅田駅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159,890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80,176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79,714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市営</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地下鉄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西梅田駅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107,675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56,659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51,016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阪神</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梅田駅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164,755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83,410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81,345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阪急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梅田駅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533,483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268,652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264,831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rowSpan="5">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難波駅周辺</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エリア</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gradFill>
                      <a:gsLst>
                        <a:gs pos="0">
                          <a:schemeClr val="bg1">
                            <a:lumMod val="95000"/>
                          </a:schemeClr>
                        </a:gs>
                        <a:gs pos="100000">
                          <a:schemeClr val="bg1"/>
                        </a:gs>
                      </a:gsLst>
                      <a:lin ang="5400000" scaled="0"/>
                    </a:gradFill>
                  </a:tcPr>
                </a:tc>
                <a:tc>
                  <a:txBody>
                    <a:bodyPr/>
                    <a:lstStyle/>
                    <a:p>
                      <a:pPr algn="l" rtl="0" fontAlgn="ctr"/>
                      <a:r>
                        <a:rPr 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JR</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難波駅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51,064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25,532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25,532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rowSpan="5">
                  <a:txBody>
                    <a:bodyPr/>
                    <a:lstStyle/>
                    <a:p>
                      <a:pPr algn="r" rtl="0"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802,663</a:t>
                      </a:r>
                    </a:p>
                  </a:txBody>
                  <a:tcPr marL="72000" marR="72000" marT="36000" marB="36000" anchor="ctr">
                    <a:lnB w="12700" cap="flat" cmpd="sng" algn="ctr">
                      <a:solidFill>
                        <a:schemeClr val="tx1"/>
                      </a:solidFill>
                      <a:prstDash val="solid"/>
                      <a:round/>
                      <a:headEnd type="none" w="med" len="med"/>
                      <a:tailEnd type="none" w="med" len="med"/>
                    </a:lnB>
                    <a:gradFill>
                      <a:gsLst>
                        <a:gs pos="0">
                          <a:schemeClr val="bg1">
                            <a:lumMod val="95000"/>
                          </a:schemeClr>
                        </a:gs>
                        <a:gs pos="100000">
                          <a:schemeClr val="bg1"/>
                        </a:gs>
                      </a:gsLst>
                      <a:lin ang="5400000" scaled="0"/>
                    </a:gradFill>
                  </a:tcPr>
                </a:tc>
              </a:tr>
              <a:tr h="333484">
                <a:tc vMerge="1">
                  <a:txBody>
                    <a:bodyPr/>
                    <a:lstStyle/>
                    <a:p>
                      <a:endParaRPr kumimoji="1" lang="ja-JP" altLang="en-US"/>
                    </a:p>
                  </a:txBody>
                  <a:tcPr/>
                </a:tc>
                <a:tc>
                  <a:txBody>
                    <a:bodyPr/>
                    <a:lstStyle/>
                    <a:p>
                      <a:pPr algn="l"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市営</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地下鉄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難波駅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343,136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169,024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174,112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阪神</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難波駅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54,501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27,482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27,019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近鉄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難波駅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133,858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67,658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66,200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vMerge="1">
                  <a:txBody>
                    <a:bodyPr/>
                    <a:lstStyle/>
                    <a:p>
                      <a:endParaRPr kumimoji="1" lang="ja-JP" altLang="en-US"/>
                    </a:p>
                  </a:txBody>
                  <a:tcPr/>
                </a:tc>
              </a:tr>
              <a:tr h="333484">
                <a:tc vMerge="1">
                  <a:txBody>
                    <a:bodyPr/>
                    <a:lstStyle/>
                    <a:p>
                      <a:endParaRPr kumimoji="1" lang="ja-JP" altLang="en-US"/>
                    </a:p>
                  </a:txBody>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南海</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bg1">
                            <a:lumMod val="95000"/>
                          </a:schemeClr>
                        </a:gs>
                        <a:gs pos="100000">
                          <a:schemeClr val="bg1"/>
                        </a:gs>
                      </a:gsLst>
                      <a:lin ang="5400000" scaled="0"/>
                    </a:gradFill>
                  </a:tcPr>
                </a:tc>
                <a:tc>
                  <a:txBody>
                    <a:bodyPr/>
                    <a:lstStyle/>
                    <a:p>
                      <a:pPr algn="l"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難波駅</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220,104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112,327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gradFill>
                      <a:gsLst>
                        <a:gs pos="0">
                          <a:schemeClr val="bg1">
                            <a:lumMod val="95000"/>
                          </a:schemeClr>
                        </a:gs>
                        <a:gs pos="100000">
                          <a:schemeClr val="bg1"/>
                        </a:gs>
                      </a:gsLst>
                      <a:lin ang="5400000" scaled="0"/>
                    </a:gradFill>
                  </a:tcPr>
                </a:tc>
                <a:tc>
                  <a:txBody>
                    <a:bodyPr/>
                    <a:lstStyle/>
                    <a:p>
                      <a:pPr algn="r" rtl="0"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107,777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B w="12700" cap="flat" cmpd="sng" algn="ctr">
                      <a:solidFill>
                        <a:schemeClr val="tx1"/>
                      </a:solidFill>
                      <a:prstDash val="solid"/>
                      <a:round/>
                      <a:headEnd type="none" w="med" len="med"/>
                      <a:tailEnd type="none" w="med" len="med"/>
                    </a:lnB>
                    <a:gradFill>
                      <a:gsLst>
                        <a:gs pos="0">
                          <a:schemeClr val="bg1">
                            <a:lumMod val="95000"/>
                          </a:schemeClr>
                        </a:gs>
                        <a:gs pos="100000">
                          <a:schemeClr val="bg1"/>
                        </a:gs>
                      </a:gsLst>
                      <a:lin ang="5400000" scaled="0"/>
                    </a:gradFill>
                  </a:tcPr>
                </a:tc>
                <a:tc vMerge="1">
                  <a:txBody>
                    <a:bodyPr/>
                    <a:lstStyle/>
                    <a:p>
                      <a:endParaRPr kumimoji="1" lang="ja-JP" altLang="en-US"/>
                    </a:p>
                  </a:txBody>
                  <a:tcPr/>
                </a:tc>
              </a:tr>
            </a:tbl>
          </a:graphicData>
        </a:graphic>
      </p:graphicFrame>
      <p:sp>
        <p:nvSpPr>
          <p:cNvPr id="1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780728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higuroA\Desktop\hanazono_bi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9" t="18522" r="416" b="-762"/>
          <a:stretch/>
        </p:blipFill>
        <p:spPr bwMode="auto">
          <a:xfrm>
            <a:off x="108000" y="3672000"/>
            <a:ext cx="5400000" cy="298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pPr>
            <a:r>
              <a:rPr lang="ja-JP" altLang="en-US" sz="2000" b="1" dirty="0" smtClean="0">
                <a:solidFill>
                  <a:srgbClr val="000000"/>
                </a:solidFill>
                <a:ea typeface="HG丸ｺﾞｼｯｸM-PRO" pitchFamily="48" charset="-128"/>
              </a:rPr>
              <a:t>国際的スポーツイベント（</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ラグビーワールドカップ</a:t>
            </a:r>
            <a:r>
              <a:rPr lang="en-US" altLang="ja-JP" sz="2000" b="1" dirty="0" smtClean="0">
                <a:solidFill>
                  <a:srgbClr val="000000"/>
                </a:solidFill>
                <a:latin typeface="HG丸ｺﾞｼｯｸM-PRO" panose="020F0600000000000000" pitchFamily="50" charset="-128"/>
                <a:ea typeface="HG丸ｺﾞｼｯｸM-PRO" panose="020F0600000000000000" pitchFamily="50" charset="-128"/>
              </a:rPr>
              <a:t>2019</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45279179"/>
              </p:ext>
            </p:extLst>
          </p:nvPr>
        </p:nvGraphicFramePr>
        <p:xfrm>
          <a:off x="72000" y="468000"/>
          <a:ext cx="5976664" cy="3105016"/>
        </p:xfrm>
        <a:graphic>
          <a:graphicData uri="http://schemas.openxmlformats.org/drawingml/2006/table">
            <a:tbl>
              <a:tblPr firstRow="1" bandRow="1">
                <a:tableStyleId>{5940675A-B579-460E-94D1-54222C63F5DA}</a:tableStyleId>
              </a:tblPr>
              <a:tblGrid>
                <a:gridCol w="1149668"/>
                <a:gridCol w="758044"/>
                <a:gridCol w="792088"/>
                <a:gridCol w="3276864"/>
              </a:tblGrid>
              <a:tr h="788842">
                <a:tc>
                  <a:txBody>
                    <a:bodyPr/>
                    <a:lstStyle/>
                    <a:p>
                      <a:pPr algn="l">
                        <a:lnSpc>
                          <a:spcPct val="100000"/>
                        </a:lnSpc>
                        <a:spcBef>
                          <a:spcPts val="60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開催概要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gridSpan="3">
                  <a:txBody>
                    <a:bodyPr/>
                    <a:lstStyle/>
                    <a:p>
                      <a:pPr>
                        <a:lnSpc>
                          <a:spcPct val="100000"/>
                        </a:lnSpc>
                        <a:spcBef>
                          <a:spcPts val="60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回大会は</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年ごとに開催されている。優勝トロフィーは「ウェブ・エリス・カップ」。</a:t>
                      </a:r>
                    </a:p>
                    <a:p>
                      <a:pPr>
                        <a:lnSpc>
                          <a:spcPct val="100000"/>
                        </a:lnSpc>
                        <a:spcBef>
                          <a:spcPts val="60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オリンピック・パラリンピック、</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FIFA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ワールドカップとともに、世界</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大スポーツ大会。</a:t>
                      </a: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r>
              <a:tr h="704923">
                <a:tc>
                  <a:txBody>
                    <a:bodyPr/>
                    <a:lstStyle/>
                    <a:p>
                      <a:pPr algn="l">
                        <a:lnSpc>
                          <a:spcPct val="100000"/>
                        </a:lnSpc>
                        <a:spcBef>
                          <a:spcPts val="60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会場開催都市</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gridSpan="3">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札幌市、岩手県・釜石市、埼玉県・熊谷市、東京都、神奈川県・横浜市、静岡県、愛知県・豊田市、</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大阪府・東大阪市</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、神戸市、福岡県・福岡市、熊本県・熊本市、大分県</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r>
              <a:tr h="302109">
                <a:tc>
                  <a:txBody>
                    <a:bodyPr/>
                    <a:lstStyle/>
                    <a:p>
                      <a:pPr algn="l">
                        <a:lnSpc>
                          <a:spcPct val="100000"/>
                        </a:lnSpc>
                        <a:spcBef>
                          <a:spcPts val="60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開催日程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gridSpan="3">
                  <a:txBody>
                    <a:bodyPr/>
                    <a:lstStyle/>
                    <a:p>
                      <a:pPr>
                        <a:lnSpc>
                          <a:spcPct val="100000"/>
                        </a:lnSpc>
                        <a:spcBef>
                          <a:spcPts val="600"/>
                        </a:spcBef>
                        <a:spcAft>
                          <a:spcPts val="0"/>
                        </a:spcAft>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日に東京で開幕戦、</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日に横浜で決勝戦</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r>
              <a:tr h="1309142">
                <a:tc>
                  <a:txBody>
                    <a:bodyPr/>
                    <a:lstStyle/>
                    <a:p>
                      <a:pPr algn="l">
                        <a:lnSpc>
                          <a:spcPct val="100000"/>
                        </a:lnSpc>
                        <a:spcBef>
                          <a:spcPts val="60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開催都市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60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開催都市決定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花園ラグビー場みらい魅力活性化委員会設置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大阪府・東大阪市で大会準備共同事務室設置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大阪・花園開催推進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委員会設置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東大阪市花園ラグビー場改修着工予定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solidFill>
                      <a:schemeClr val="bg1"/>
                    </a:solidFill>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312389463"/>
              </p:ext>
            </p:extLst>
          </p:nvPr>
        </p:nvGraphicFramePr>
        <p:xfrm>
          <a:off x="6192000" y="468000"/>
          <a:ext cx="2915816" cy="3096000"/>
        </p:xfrm>
        <a:graphic>
          <a:graphicData uri="http://schemas.openxmlformats.org/drawingml/2006/table">
            <a:tbl>
              <a:tblPr>
                <a:tableStyleId>{616DA210-FB5B-4158-B5E0-FEB733F419BA}</a:tableStyleId>
              </a:tblPr>
              <a:tblGrid>
                <a:gridCol w="1106972"/>
                <a:gridCol w="1808844"/>
              </a:tblGrid>
              <a:tr h="309600">
                <a:tc>
                  <a:txBody>
                    <a:bodyPr/>
                    <a:lstStyle/>
                    <a:p>
                      <a:pPr algn="ctr"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開催年</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ホスト</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国（</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地域）</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1987</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ニュージーランド、オーストラリア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1991</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イングランド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1995</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南アフリカ共和</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1999</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ウェールズ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2003</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オーストラリア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2007</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フランス</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2011</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ニュージーランド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イングランド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09600">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　</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日本</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40620618"/>
              </p:ext>
            </p:extLst>
          </p:nvPr>
        </p:nvGraphicFramePr>
        <p:xfrm>
          <a:off x="5630191" y="3711356"/>
          <a:ext cx="3478313" cy="2956018"/>
        </p:xfrm>
        <a:graphic>
          <a:graphicData uri="http://schemas.openxmlformats.org/drawingml/2006/table">
            <a:tbl>
              <a:tblPr>
                <a:tableStyleId>{616DA210-FB5B-4158-B5E0-FEB733F419BA}</a:tableStyleId>
              </a:tblPr>
              <a:tblGrid>
                <a:gridCol w="2118288"/>
                <a:gridCol w="651438"/>
                <a:gridCol w="708587"/>
              </a:tblGrid>
              <a:tr h="227386">
                <a:tc>
                  <a:txBody>
                    <a:bodyPr/>
                    <a:lstStyle/>
                    <a:p>
                      <a:pPr algn="ctr"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開催会場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収容人数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札幌ドーム</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札幌市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41,410</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釜石鵜住居復興</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スタジアム（仮称）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釜石市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16,000</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熊谷県営ラグビー場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熊谷市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24,000</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東京スタジアム</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調布市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49,970</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横浜国際総合競技場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横浜市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72,327</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小笠山総合運動</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公園スタジアム</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袋井市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50,889</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豊田スタジアム</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豊田市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45,000</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東大阪市花園ラグビー場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東大阪市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r h="227386">
                <a:tc>
                  <a:txBody>
                    <a:bodyPr/>
                    <a:lstStyle/>
                    <a:p>
                      <a:pPr algn="l" fontAlgn="ctr"/>
                      <a:r>
                        <a:rPr lang="zh-TW"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神戸市御崎公園球技場</a:t>
                      </a:r>
                      <a:endParaRPr lang="zh-TW"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神戸市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30,132</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東平尾公園博多の森球技場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福岡市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22,563</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zh-TW"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熊本県民総合運動公園陸上競技場</a:t>
                      </a:r>
                      <a:endParaRPr lang="zh-TW"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熊本市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32,000</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7386">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大分スポーツ公園総合競技場</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大分市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bl>
          </a:graphicData>
        </a:graphic>
      </p:graphicFrame>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テキスト ボックス 10"/>
          <p:cNvSpPr txBox="1"/>
          <p:nvPr/>
        </p:nvSpPr>
        <p:spPr>
          <a:xfrm>
            <a:off x="1800000" y="6588000"/>
            <a:ext cx="3672408" cy="230832"/>
          </a:xfrm>
          <a:prstGeom prst="rect">
            <a:avLst/>
          </a:prstGeom>
          <a:noFill/>
        </p:spPr>
        <p:txBody>
          <a:bodyPr wrap="square" rtlCol="0">
            <a:spAutoFit/>
          </a:bodyPr>
          <a:lstStyle/>
          <a:p>
            <a:pPr algn="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東大阪市花園ラグビー場</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05009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876459324"/>
              </p:ext>
            </p:extLst>
          </p:nvPr>
        </p:nvGraphicFramePr>
        <p:xfrm>
          <a:off x="5652120" y="2339995"/>
          <a:ext cx="3460302" cy="4154213"/>
        </p:xfrm>
        <a:graphic>
          <a:graphicData uri="http://schemas.openxmlformats.org/drawingml/2006/table">
            <a:tbl>
              <a:tblPr firstRow="1" firstCol="1" bandRow="1">
                <a:tableStyleId>{5C22544A-7EE6-4342-B048-85BDC9FD1C3A}</a:tableStyleId>
              </a:tblPr>
              <a:tblGrid>
                <a:gridCol w="271373"/>
                <a:gridCol w="480923"/>
                <a:gridCol w="1892210"/>
                <a:gridCol w="353923"/>
                <a:gridCol w="461873"/>
              </a:tblGrid>
              <a:tr h="360000">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回</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開催年</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開催地（国）</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国数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人数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1960</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ローマ（イタリア）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23</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400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1964</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東京（日本）</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378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1968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テルアビブ（イスラエル）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750</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1972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ハイデルベルグ（ドイツ）</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984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1976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トロント（オーストラリア）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1,657</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1980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アーネム（アルヘルム）（オランダ）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1,973</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446378">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7</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1984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ニューヨーク（アメリカ）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ストークマンデビル病院（イギリス）</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54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2,102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1988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ソウル（韓国）</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61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3,057</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1992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バルセロナ（スペイン）</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83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3,001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1996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アトランタ（アメリカ）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104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3,259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2000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シドニー（オーストラリア）</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122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3,881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2004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アテネ（ギリシャ）</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135</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3,808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2008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北京（中国）</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146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3,951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2012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ロンドン（イギリス）</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164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4,237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15</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2016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リオデジャネイロ（ブラジル）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159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4,333</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r h="223189">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2020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東京（日本）</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c>
                  <a:txBody>
                    <a:bodyPr/>
                    <a:lstStyle/>
                    <a:p>
                      <a:pPr algn="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28530" marR="28530" marT="0" marB="0" anchor="ctr"/>
                </a:tc>
              </a:tr>
            </a:tbl>
          </a:graphicData>
        </a:graphic>
      </p:graphicFrame>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pPr>
            <a:r>
              <a:rPr lang="ja-JP" altLang="en-US" sz="2000" b="1" dirty="0" smtClean="0">
                <a:solidFill>
                  <a:srgbClr val="000000"/>
                </a:solidFill>
                <a:ea typeface="HG丸ｺﾞｼｯｸM-PRO" pitchFamily="48" charset="-128"/>
              </a:rPr>
              <a:t>国際的</a:t>
            </a:r>
            <a:r>
              <a:rPr lang="ja-JP" altLang="en-US" sz="2000" b="1" dirty="0">
                <a:solidFill>
                  <a:srgbClr val="000000"/>
                </a:solidFill>
                <a:ea typeface="HG丸ｺﾞｼｯｸM-PRO" pitchFamily="48" charset="-128"/>
              </a:rPr>
              <a:t>スポーツイベント（ </a:t>
            </a:r>
            <a:r>
              <a:rPr lang="ja-JP" altLang="en-US" sz="2000" b="1" spc="-250" dirty="0" smtClean="0">
                <a:solidFill>
                  <a:srgbClr val="000000"/>
                </a:solidFill>
                <a:latin typeface="HG丸ｺﾞｼｯｸM-PRO" panose="020F0600000000000000" pitchFamily="50" charset="-128"/>
                <a:ea typeface="HG丸ｺﾞｼｯｸM-PRO" panose="020F0600000000000000" pitchFamily="50" charset="-128"/>
              </a:rPr>
              <a:t>東京</a:t>
            </a:r>
            <a:r>
              <a:rPr lang="en-US" altLang="ja-JP" sz="2000" b="1" spc="-250" dirty="0" smtClean="0">
                <a:solidFill>
                  <a:srgbClr val="000000"/>
                </a:solidFill>
                <a:latin typeface="HG丸ｺﾞｼｯｸM-PRO" panose="020F0600000000000000" pitchFamily="50" charset="-128"/>
                <a:ea typeface="HG丸ｺﾞｼｯｸM-PRO" panose="020F0600000000000000" pitchFamily="50" charset="-128"/>
              </a:rPr>
              <a:t>2020</a:t>
            </a:r>
            <a:r>
              <a:rPr lang="ja-JP" altLang="en-US" sz="2000" b="1" spc="-250" dirty="0" smtClean="0">
                <a:solidFill>
                  <a:srgbClr val="000000"/>
                </a:solidFill>
                <a:latin typeface="HG丸ｺﾞｼｯｸM-PRO" panose="020F0600000000000000" pitchFamily="50" charset="-128"/>
                <a:ea typeface="HG丸ｺﾞｼｯｸM-PRO" panose="020F0600000000000000" pitchFamily="50" charset="-128"/>
              </a:rPr>
              <a:t>オリンピック・パラリンピック競技大会）</a:t>
            </a:r>
            <a:endParaRPr lang="ja-JP" altLang="en-US" sz="2000" b="1" spc="-250" dirty="0">
              <a:solidFill>
                <a:srgbClr val="000000"/>
              </a:solid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56158242"/>
              </p:ext>
            </p:extLst>
          </p:nvPr>
        </p:nvGraphicFramePr>
        <p:xfrm>
          <a:off x="108000" y="468000"/>
          <a:ext cx="9000504" cy="1615440"/>
        </p:xfrm>
        <a:graphic>
          <a:graphicData uri="http://schemas.openxmlformats.org/drawingml/2006/table">
            <a:tbl>
              <a:tblPr firstRow="1" bandRow="1">
                <a:tableStyleId>{5C22544A-7EE6-4342-B048-85BDC9FD1C3A}</a:tableStyleId>
              </a:tblPr>
              <a:tblGrid>
                <a:gridCol w="1587818"/>
                <a:gridCol w="2491105"/>
                <a:gridCol w="4921581"/>
              </a:tblGrid>
              <a:tr h="0">
                <a:tc>
                  <a:txBody>
                    <a:bodyPr/>
                    <a:lstStyle/>
                    <a:p>
                      <a:pPr algn="ctr">
                        <a:spcBef>
                          <a:spcPts val="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spcBef>
                          <a:spcPts val="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spcBef>
                          <a:spcPts val="0"/>
                        </a:spcBef>
                      </a:pP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競技</a:t>
                      </a:r>
                    </a:p>
                  </a:txBody>
                  <a:tcPr/>
                </a:tc>
              </a:tr>
              <a:tr h="138544">
                <a:tc>
                  <a:txBody>
                    <a:bodyPr/>
                    <a:lstStyle/>
                    <a:p>
                      <a:pPr algn="l">
                        <a:spcBef>
                          <a:spcPts val="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オリンピック競技大会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開催期間</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日（金）</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日（日）</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水泳</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アーチェリー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陸上競技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バドミントン</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野球／ソフトボール</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バスケットボール</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ボクシング</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カヌー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自転車競技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馬術</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フェンシング</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サッカー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ゴルフ</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体操</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ハンドボール</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ホッケー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柔道</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空手</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近代五種</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７人制ラグビー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セーリング</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射撃</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スケートボード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スポーツクライミング</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サーフィン</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卓球</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テコンドー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テニス</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トライアスロン</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バレーボール</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ウエイトリフティング</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レスリング</a:t>
                      </a:r>
                    </a:p>
                  </a:txBody>
                  <a:tcPr/>
                </a:tc>
              </a:tr>
              <a:tr h="167496">
                <a:tc>
                  <a:txBody>
                    <a:bodyPr/>
                    <a:lstStyle/>
                    <a:p>
                      <a:pPr algn="l">
                        <a:spcBef>
                          <a:spcPts val="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パラリンピック競技大会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spcBef>
                          <a:spcPts val="0"/>
                        </a:spcBef>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開催期間</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日（火）</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spcBef>
                          <a:spcPts val="0"/>
                        </a:spcBef>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日（日）</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競技数</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アーチェリー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陸上競技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バドミントン</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ポッチャ</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カヌー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自転車競技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馬術</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５人制サッカー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ゴールボール</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柔道</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パワーリフティング</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ボート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射撃</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シッティングバレーボール</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水泳</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卓球</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テコンドー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トライアスロン</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車椅子バスケットボール</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車いすフェンシング</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ウィルチェアーラグビー</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車いすテニス</a:t>
                      </a:r>
                    </a:p>
                  </a:txBody>
                  <a:tcPr/>
                </a:tc>
              </a:tr>
            </a:tbl>
          </a:graphicData>
        </a:graphic>
      </p:graphicFrame>
      <p:sp>
        <p:nvSpPr>
          <p:cNvPr id="2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31836255"/>
              </p:ext>
            </p:extLst>
          </p:nvPr>
        </p:nvGraphicFramePr>
        <p:xfrm>
          <a:off x="108000" y="2340000"/>
          <a:ext cx="2750175" cy="4501714"/>
        </p:xfrm>
        <a:graphic>
          <a:graphicData uri="http://schemas.openxmlformats.org/drawingml/2006/table">
            <a:tbl>
              <a:tblPr firstRow="1" firstCol="1" bandRow="1">
                <a:tableStyleId>{5C22544A-7EE6-4342-B048-85BDC9FD1C3A}</a:tableStyleId>
              </a:tblPr>
              <a:tblGrid>
                <a:gridCol w="252855"/>
                <a:gridCol w="471930"/>
                <a:gridCol w="1268855"/>
                <a:gridCol w="324292"/>
                <a:gridCol w="432243"/>
              </a:tblGrid>
              <a:tr h="360000">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回</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開催年</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開催地（国）</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国数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人数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1896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アテネ（ギリシャ）</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14</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241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1900</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パリ（フランス）</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24</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997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1859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1904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セントルイス</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アメリカ）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651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1908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ロンドン（イギリス）</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2,008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1859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1912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ストックホルム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スウェーデン）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2,407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1916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ベルリン（ドイツ</a:t>
                      </a: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gridSpan="2">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hMerge="1">
                  <a:txBody>
                    <a:bodyPr/>
                    <a:lstStyle/>
                    <a:p>
                      <a:pPr algn="r">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1859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7</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1920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アントワープ</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ベルギー）</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2,622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1924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パリ（フランス）</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3,088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1859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1928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アムステルダム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オランダ）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46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2,883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1932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ロサンゼルス（アメリカ）</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37</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1,334</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1936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ベルリン（ドイツ）</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49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3,963</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477890">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1940</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東京（日本）</a:t>
                      </a: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返上</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ヘルシンキ</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フィンランド</a:t>
                      </a: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gridSpan="2">
                  <a:txBody>
                    <a:bodyPr/>
                    <a:lstStyle/>
                    <a:p>
                      <a:pPr algn="r">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hMerge="1">
                  <a:txBody>
                    <a:bodyPr/>
                    <a:lstStyle/>
                    <a:p>
                      <a:pPr algn="r">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1944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ロンドン（イギリス</a:t>
                      </a: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gridSpan="2">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hMerge="1">
                  <a:txBody>
                    <a:bodyPr/>
                    <a:lstStyle/>
                    <a:p>
                      <a:pPr algn="r">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59297">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1948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a:effectLst/>
                          <a:latin typeface="Meiryo UI" panose="020B0604030504040204" pitchFamily="50" charset="-128"/>
                          <a:ea typeface="Meiryo UI" panose="020B0604030504040204" pitchFamily="50" charset="-128"/>
                          <a:cs typeface="Meiryo UI" panose="020B0604030504040204" pitchFamily="50" charset="-128"/>
                        </a:rPr>
                        <a:t>ロンドン（イギリス）</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59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4,104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1859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15</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1952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ヘルシンキ</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フィンランド）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69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4,955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637186">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1956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メルボルン</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オーストラリア）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ストックホルム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スウェーデン）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67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3,155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159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80638158"/>
              </p:ext>
            </p:extLst>
          </p:nvPr>
        </p:nvGraphicFramePr>
        <p:xfrm>
          <a:off x="2904549" y="2340000"/>
          <a:ext cx="2627938" cy="4473160"/>
        </p:xfrm>
        <a:graphic>
          <a:graphicData uri="http://schemas.openxmlformats.org/drawingml/2006/table">
            <a:tbl>
              <a:tblPr firstRow="1" firstCol="1" bandRow="1">
                <a:tableStyleId>{5C22544A-7EE6-4342-B048-85BDC9FD1C3A}</a:tableStyleId>
              </a:tblPr>
              <a:tblGrid>
                <a:gridCol w="252855"/>
                <a:gridCol w="471930"/>
                <a:gridCol w="1067243"/>
                <a:gridCol w="324292"/>
                <a:gridCol w="511618"/>
              </a:tblGrid>
              <a:tr h="360000">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回</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開催年</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開催地（国）</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国数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参加</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人数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1960</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ローマ（イタリア）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83</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5,338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1964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東京（日本）</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93</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5,152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1968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メキシコシティー</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メキシコ）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112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5,516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1972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ミュンヘン</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西ドイツ）</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121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7,234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1976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モントリオール</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カナダ）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92</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6,084</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1980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モスクワ（ソ連）</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80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5,179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1984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ロサンゼルス</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アメリカ）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140</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6,829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1988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ソウル（韓国）</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159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8,397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25</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1992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バルセロナ</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スペイン）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169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9,364</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1996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アトランタ</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アメリカ）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10,318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27</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2000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シドニー</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オーストラリア）</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199</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10,651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2004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アテネ（ギリシャ）</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201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10,625</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29</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2008</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北京（中国）</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10,942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2012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ロンドン（イギリス）</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en-US" sz="1000" kern="0" dirty="0">
                          <a:effectLst/>
                          <a:latin typeface="Meiryo UI" panose="020B0604030504040204" pitchFamily="50" charset="-128"/>
                          <a:ea typeface="Meiryo UI" panose="020B0604030504040204" pitchFamily="50" charset="-128"/>
                          <a:cs typeface="Meiryo UI" panose="020B0604030504040204" pitchFamily="50" charset="-128"/>
                        </a:rPr>
                        <a:t>10,568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342763">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31</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2016</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リオデジャネイロ</a:t>
                      </a:r>
                      <a:endParaRPr lang="en-US" altLang="ja-JP" sz="1000"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00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ブラジル）</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r h="171382">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32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en-US" sz="1000" kern="0">
                          <a:effectLst/>
                          <a:latin typeface="Meiryo UI" panose="020B0604030504040204" pitchFamily="50" charset="-128"/>
                          <a:ea typeface="Meiryo UI" panose="020B0604030504040204" pitchFamily="50" charset="-128"/>
                          <a:cs typeface="Meiryo UI" panose="020B0604030504040204" pitchFamily="50" charset="-128"/>
                        </a:rPr>
                        <a:t>2020</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l">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東京（日本）</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ct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c>
                  <a:txBody>
                    <a:bodyPr/>
                    <a:lstStyle/>
                    <a:p>
                      <a:pPr algn="r">
                        <a:spcAft>
                          <a:spcPts val="0"/>
                        </a:spcAft>
                      </a:pPr>
                      <a:r>
                        <a:rPr lang="ja-JP" sz="100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3715" marR="13715" marT="0" marB="0" anchor="ctr"/>
                </a:tc>
              </a:tr>
            </a:tbl>
          </a:graphicData>
        </a:graphic>
      </p:graphicFrame>
      <p:sp>
        <p:nvSpPr>
          <p:cNvPr id="14" name="正方形/長方形 13"/>
          <p:cNvSpPr/>
          <p:nvPr/>
        </p:nvSpPr>
        <p:spPr>
          <a:xfrm>
            <a:off x="52900" y="2111054"/>
            <a:ext cx="8964488" cy="261610"/>
          </a:xfrm>
          <a:prstGeom prst="rect">
            <a:avLst/>
          </a:prstGeom>
        </p:spPr>
        <p:txBody>
          <a:bodyPr wrap="square">
            <a:spAutoFit/>
          </a:bodyPr>
          <a:lstStyle/>
          <a:p>
            <a:pPr algn="l"/>
            <a:r>
              <a:rPr lang="ja-JP" altLang="en-US" sz="1100" b="1"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オリンピック開催実績（夏季大会）　　　　　　　　　　　　　　　　　　　　　　　　　　　　　　　　　　　　　　　　　　　　　　　パラリンピック開催実績（夏季大会）</a:t>
            </a:r>
            <a:endParaRPr lang="ja-JP" altLang="en-US" sz="1050" b="1"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14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pPr>
            <a:r>
              <a:rPr lang="ja-JP" altLang="en-US" sz="2000" b="1" dirty="0" smtClean="0">
                <a:solidFill>
                  <a:srgbClr val="000000"/>
                </a:solidFill>
                <a:ea typeface="HG丸ｺﾞｼｯｸM-PRO" pitchFamily="48" charset="-128"/>
              </a:rPr>
              <a:t>国際的</a:t>
            </a:r>
            <a:r>
              <a:rPr lang="ja-JP" altLang="en-US" sz="2000" b="1" dirty="0">
                <a:solidFill>
                  <a:srgbClr val="000000"/>
                </a:solidFill>
                <a:ea typeface="HG丸ｺﾞｼｯｸM-PRO" pitchFamily="48" charset="-128"/>
              </a:rPr>
              <a:t>スポーツイベント（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関西ワールドマスターズゲームズ</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2021 </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2276307"/>
              </p:ext>
            </p:extLst>
          </p:nvPr>
        </p:nvGraphicFramePr>
        <p:xfrm>
          <a:off x="108000" y="483728"/>
          <a:ext cx="8928496" cy="3356520"/>
        </p:xfrm>
        <a:graphic>
          <a:graphicData uri="http://schemas.openxmlformats.org/drawingml/2006/table">
            <a:tbl>
              <a:tblPr firstRow="1" bandRow="1">
                <a:tableStyleId>{D7AC3CCA-C797-4891-BE02-D94E43425B78}</a:tableStyleId>
              </a:tblPr>
              <a:tblGrid>
                <a:gridCol w="462468"/>
                <a:gridCol w="1093325"/>
                <a:gridCol w="7372703"/>
              </a:tblGrid>
              <a:tr h="0">
                <a:tc gridSpan="2">
                  <a:txBody>
                    <a:bodyPr/>
                    <a:lstStyle/>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ワールドマスターズ</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ゲームズとは</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spcBef>
                          <a:spcPts val="600"/>
                        </a:spcBef>
                      </a:pP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ワールドマスターズゲームズは、国際マスターズゲームズ協会が</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年ごとに開催する、</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原則</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歳以上のスポーツ愛好者であれば誰もが参加できる</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生涯スポーツの国際総合競技大会。</a:t>
                      </a:r>
                    </a:p>
                    <a:p>
                      <a:pPr algn="l">
                        <a:spcBef>
                          <a:spcPts val="600"/>
                        </a:spcBef>
                      </a:pP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オリンピックの翌年に開催され、第一回は</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1985</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年にトロントで開催されました。</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回大会</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はイタリア・トリノで開催、次回大会</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回大会</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ニュージーランド・オークランドで予定。</a:t>
                      </a:r>
                    </a:p>
                  </a:txBody>
                  <a:tcPr marL="72000" marR="72000" marT="72000" marB="72000" anchor="ctr"/>
                </a:tc>
              </a:tr>
              <a:tr h="0">
                <a:tc rowSpan="4">
                  <a:txBody>
                    <a:bodyPr/>
                    <a:lstStyle/>
                    <a:p>
                      <a:pPr algn="ctr">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c>
                  <a:txBody>
                    <a:bodyPr/>
                    <a:lstStyle/>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開催日時</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c>
                  <a:txBody>
                    <a:bodyPr/>
                    <a:lstStyle/>
                    <a:p>
                      <a:pPr algn="l">
                        <a:spcBef>
                          <a:spcPts val="0"/>
                        </a:spcBef>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土</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16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日間</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r>
              <a:tr h="0">
                <a:tc vMerge="1">
                  <a:txBody>
                    <a:bodyPr/>
                    <a:lstStyle/>
                    <a:p>
                      <a:pPr algn="l"/>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競技</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c>
                  <a:txBody>
                    <a:bodyPr/>
                    <a:lstStyle/>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アーチェリー、陸上競技、バドミントン、バスケットボール、 カヌー、自転車、ホッケー、 サッカー、オリエンテーリング、ボート、射撃、ソフトボール、スカッシュ、卓球、 トライアスロン、ウエイトリフティング、野球、ボウリング、ダンススポーツ、 ゴルフ、ハンドボール、柔道、空手道、ラグビーフットボール、セーリング、水泳、テニス、綱引、バレーボール、テコンドー、グラウンド・ゴルフ、ゲートボール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種目</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競技）</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r>
              <a:tr h="0">
                <a:tc vMerge="1">
                  <a:txBody>
                    <a:bodyPr/>
                    <a:lstStyle/>
                    <a:p>
                      <a:pPr algn="l"/>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参加者数</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50,000</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　</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内訳</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国外参加者数：</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人、国内参加者数：</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a:t>
                      </a:r>
                      <a:b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)09</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年シドニー大会＜約</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年トリノ大会＜約</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r>
              <a:tr h="0">
                <a:tc vMerge="1">
                  <a:txBody>
                    <a:bodyPr/>
                    <a:lstStyle/>
                    <a:p>
                      <a:pPr algn="l"/>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spcBef>
                          <a:spcPts val="0"/>
                        </a:spcBef>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開催競技場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c>
                  <a:txBody>
                    <a:bodyPr/>
                    <a:lstStyle/>
                    <a:p>
                      <a:pPr algn="l">
                        <a:spcBef>
                          <a:spcPts val="0"/>
                        </a:spcBef>
                      </a:pP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関西広域連合域内（</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県</a:t>
                      </a: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政令指定都市）</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026440259"/>
              </p:ext>
            </p:extLst>
          </p:nvPr>
        </p:nvGraphicFramePr>
        <p:xfrm>
          <a:off x="108000" y="5544000"/>
          <a:ext cx="8931359" cy="1152000"/>
        </p:xfrm>
        <a:graphic>
          <a:graphicData uri="http://schemas.openxmlformats.org/drawingml/2006/table">
            <a:tbl>
              <a:tblPr firstRow="1" bandRow="1">
                <a:tableStyleId>{5940675A-B579-460E-94D1-54222C63F5DA}</a:tableStyleId>
              </a:tblPr>
              <a:tblGrid>
                <a:gridCol w="1723880"/>
                <a:gridCol w="1161270"/>
                <a:gridCol w="1723880"/>
                <a:gridCol w="1238423"/>
                <a:gridCol w="1845483"/>
                <a:gridCol w="1238423"/>
              </a:tblGrid>
              <a:tr h="288000">
                <a:tc>
                  <a:txBody>
                    <a:bodyPr/>
                    <a:lstStyle/>
                    <a:p>
                      <a:pPr algn="ct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回（年）開催地</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参加国・参加者数</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回（年）開催地</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参加国・参加者数</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回（年）開催地</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参加国・参加者数</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288000">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1985</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）カナダ</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ヶ国・</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8,305</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1998</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）アメリカ</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101</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ヶ国・</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11,000</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）オーストラリア</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ヶ国・</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28,676</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8000">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1989</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）デンマーク</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ヶ国・</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5,437</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2002</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）オーストラリア</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ヶ国・</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24,886</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en-US"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）イタリア</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ja-JP"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a:t>
                      </a:r>
                      <a:r>
                        <a:rPr lang="ja-JP" altLang="en-US"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ヶ国・</a:t>
                      </a:r>
                      <a:r>
                        <a:rPr lang="en-US" altLang="ja-JP"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19,000</a:t>
                      </a:r>
                      <a:r>
                        <a:rPr lang="ja-JP" altLang="en-US" sz="1100" spc="-8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8000">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1994</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）オーストラリア</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ヶ国・</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23,659</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）カナダ</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89</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ヶ国・</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21,600</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）ニュージーランド</a:t>
                      </a:r>
                      <a:endPar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25,000</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spc="-80" baseline="0" dirty="0" smtClean="0">
                          <a:latin typeface="Meiryo UI" panose="020B0604030504040204" pitchFamily="50" charset="-128"/>
                          <a:ea typeface="Meiryo UI" panose="020B0604030504040204" pitchFamily="50" charset="-128"/>
                          <a:cs typeface="Meiryo UI" panose="020B0604030504040204" pitchFamily="50" charset="-128"/>
                        </a:rPr>
                        <a:t>目標</a:t>
                      </a:r>
                      <a:r>
                        <a:rPr kumimoji="1" lang="en-US" altLang="ja-JP" sz="1100" spc="-80" baseline="0" dirty="0" smtClean="0">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正方形/長方形 9"/>
          <p:cNvSpPr/>
          <p:nvPr/>
        </p:nvSpPr>
        <p:spPr>
          <a:xfrm>
            <a:off x="108496" y="3888000"/>
            <a:ext cx="8928000" cy="1584000"/>
          </a:xfrm>
          <a:prstGeom prst="rect">
            <a:avLst/>
          </a:prstGeom>
          <a:ln/>
        </p:spPr>
        <p:style>
          <a:lnRef idx="1">
            <a:schemeClr val="accent1"/>
          </a:lnRef>
          <a:fillRef idx="2">
            <a:schemeClr val="accent1"/>
          </a:fillRef>
          <a:effectRef idx="1">
            <a:schemeClr val="accent1"/>
          </a:effectRef>
          <a:fontRef idx="minor">
            <a:schemeClr val="dk1"/>
          </a:fontRef>
        </p:style>
        <p:txBody>
          <a:bodyPr wrap="square" lIns="72000" tIns="36000" rIns="72000" bIns="36000" numCol="2">
            <a:spAutoFit/>
          </a:bodyPr>
          <a:lstStyle/>
          <a:p>
            <a:pPr algn="l">
              <a:spcBef>
                <a:spcPts val="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大阪府内での開催地・種目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○岸和田市</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種目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：自転車・Ｂ</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MX</a:t>
            </a:r>
          </a:p>
          <a:p>
            <a:pPr algn="l">
              <a:spcBef>
                <a:spcPts val="0"/>
              </a:spcBef>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：サイクルピア岸和田Ｂ</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MX</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コース</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岸和田競輪場）</a:t>
            </a:r>
          </a:p>
          <a:p>
            <a:pPr algn="l">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種目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ラグビーフットボール</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：東大阪市花園ラグビー場</a:t>
            </a:r>
          </a:p>
          <a:p>
            <a:pPr algn="l">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○泉南市</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種目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：水泳・</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オープンウォーター</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タルイサザンビーチ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りんくう南浜海水浴場</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種目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：サッカー、</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フットサル</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：Ｊ－ＧＲＥＥＮ</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閉会式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未定</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049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4218566" y="1521194"/>
            <a:ext cx="4902630" cy="3780014"/>
            <a:chOff x="4218566" y="1521194"/>
            <a:chExt cx="4902630" cy="3780014"/>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329" b="-1589"/>
            <a:stretch/>
          </p:blipFill>
          <p:spPr bwMode="auto">
            <a:xfrm rot="2580000">
              <a:off x="4218566" y="1521194"/>
              <a:ext cx="4680000" cy="249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正方形/長方形 27"/>
            <p:cNvSpPr/>
            <p:nvPr/>
          </p:nvSpPr>
          <p:spPr>
            <a:xfrm>
              <a:off x="5076056" y="3861048"/>
              <a:ext cx="4045140" cy="14401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a:solidFill>
                  <a:srgbClr val="000000"/>
                </a:solidFill>
                <a:ea typeface="HG丸ｺﾞｼｯｸM-PRO" pitchFamily="48" charset="-128"/>
              </a:rPr>
              <a:t>スケートリンクを核とした</a:t>
            </a:r>
            <a:r>
              <a:rPr lang="ja-JP" altLang="en-US" sz="2000" b="1" dirty="0" smtClean="0">
                <a:solidFill>
                  <a:srgbClr val="000000"/>
                </a:solidFill>
                <a:ea typeface="HG丸ｺﾞｼｯｸM-PRO" pitchFamily="48" charset="-128"/>
              </a:rPr>
              <a:t>まちづくり</a:t>
            </a:r>
            <a:r>
              <a:rPr lang="ja-JP" altLang="en-US" sz="2000" b="1" dirty="0">
                <a:solidFill>
                  <a:srgbClr val="000000"/>
                </a:solidFill>
                <a:ea typeface="HG丸ｺﾞｼｯｸM-PRO" pitchFamily="48" charset="-128"/>
              </a:rPr>
              <a:t>（りんくうタウン）</a:t>
            </a:r>
          </a:p>
        </p:txBody>
      </p:sp>
      <p:sp>
        <p:nvSpPr>
          <p:cNvPr id="10" name="正方形/長方形 9"/>
          <p:cNvSpPr/>
          <p:nvPr/>
        </p:nvSpPr>
        <p:spPr>
          <a:xfrm>
            <a:off x="107504" y="476672"/>
            <a:ext cx="3429357" cy="369332"/>
          </a:xfrm>
          <a:prstGeom prst="rect">
            <a:avLst/>
          </a:prstGeom>
        </p:spPr>
        <p:txBody>
          <a:bodyPr wrap="square">
            <a:spAutoFit/>
          </a:bodyPr>
          <a:lstStyle/>
          <a:p>
            <a:pPr algn="l"/>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■アイススケートの国際大会</a:t>
            </a: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07504" y="764704"/>
            <a:ext cx="4572000" cy="738664"/>
          </a:xfrm>
          <a:prstGeom prst="rect">
            <a:avLst/>
          </a:prstGeom>
        </p:spPr>
        <p:txBody>
          <a:bodyPr>
            <a:spAutoFit/>
          </a:bodyPr>
          <a:lstStyle/>
          <a:p>
            <a:pPr algn="l"/>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■事業対象地</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l"/>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都市計画緑地 「りんくう公園」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l"/>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104,426.09</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平方</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メートル（</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10.4ha</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08000" y="3645024"/>
            <a:ext cx="8136408" cy="1169551"/>
          </a:xfrm>
          <a:prstGeom prst="rect">
            <a:avLst/>
          </a:prstGeom>
        </p:spPr>
        <p:txBody>
          <a:bodyPr wrap="square">
            <a:spAutoFit/>
          </a:bodyPr>
          <a:lstStyle/>
          <a:p>
            <a:pPr marL="285750" indent="-285750" algn="l">
              <a:buFont typeface="Wingdings" panose="05000000000000000000" pitchFamily="2" charset="2"/>
              <a:buChar char="n"/>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利用ゾーニングと施設整備の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コンセプト（抜粋）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①スケートリンクゾーン</a:t>
            </a:r>
          </a:p>
          <a:p>
            <a:pPr marL="285750" indent="-10795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ﾅｼｮﾅﾙﾄﾚｰﾆﾝｸﾞｾﾝﾀｰ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として機能する通年型で国際規格リンク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面（</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30m×60m</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／面）の整備を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目指す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10795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ＮＨＫ杯</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等の大会開催時に多数の関係者が宿泊できる施設の併設を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目指す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107950" algn="l">
              <a:buFont typeface="Wingdings" panose="05000000000000000000" pitchFamily="2" charset="2"/>
              <a:buChar char="Ø"/>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完成目標：</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収容人数：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4000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76056" y="3640232"/>
            <a:ext cx="2916324" cy="261610"/>
          </a:xfrm>
          <a:prstGeom prst="rect">
            <a:avLst/>
          </a:prstGeom>
          <a:solidFill>
            <a:schemeClr val="bg1"/>
          </a:solidFill>
        </p:spPr>
        <p:txBody>
          <a:bodyPr wrap="square">
            <a:spAutoFit/>
          </a:bodyPr>
          <a:lstStyle/>
          <a:p>
            <a:pPr algn="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＜事業対象地のゾーニングイメージと想定面積</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a:grpSpLocks noChangeAspect="1"/>
          </p:cNvGrpSpPr>
          <p:nvPr/>
        </p:nvGrpSpPr>
        <p:grpSpPr>
          <a:xfrm>
            <a:off x="323528" y="1585010"/>
            <a:ext cx="3985203" cy="1988006"/>
            <a:chOff x="107504" y="3542843"/>
            <a:chExt cx="4428000" cy="2208896"/>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42843"/>
              <a:ext cx="4428000" cy="220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フリーフォーム 10"/>
            <p:cNvSpPr/>
            <p:nvPr/>
          </p:nvSpPr>
          <p:spPr>
            <a:xfrm>
              <a:off x="1983545" y="3587262"/>
              <a:ext cx="1167618" cy="900332"/>
            </a:xfrm>
            <a:custGeom>
              <a:avLst/>
              <a:gdLst>
                <a:gd name="connsiteX0" fmla="*/ 0 w 1167618"/>
                <a:gd name="connsiteY0" fmla="*/ 0 h 900332"/>
                <a:gd name="connsiteX1" fmla="*/ 14067 w 1167618"/>
                <a:gd name="connsiteY1" fmla="*/ 858129 h 900332"/>
                <a:gd name="connsiteX2" fmla="*/ 942535 w 1167618"/>
                <a:gd name="connsiteY2" fmla="*/ 900332 h 900332"/>
                <a:gd name="connsiteX3" fmla="*/ 942535 w 1167618"/>
                <a:gd name="connsiteY3" fmla="*/ 815926 h 900332"/>
                <a:gd name="connsiteX4" fmla="*/ 1167618 w 1167618"/>
                <a:gd name="connsiteY4" fmla="*/ 886264 h 900332"/>
                <a:gd name="connsiteX5" fmla="*/ 140677 w 1167618"/>
                <a:gd name="connsiteY5" fmla="*/ 28135 h 900332"/>
                <a:gd name="connsiteX6" fmla="*/ 0 w 1167618"/>
                <a:gd name="connsiteY6" fmla="*/ 0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7618" h="900332">
                  <a:moveTo>
                    <a:pt x="0" y="0"/>
                  </a:moveTo>
                  <a:lnTo>
                    <a:pt x="14067" y="858129"/>
                  </a:lnTo>
                  <a:lnTo>
                    <a:pt x="942535" y="900332"/>
                  </a:lnTo>
                  <a:lnTo>
                    <a:pt x="942535" y="815926"/>
                  </a:lnTo>
                  <a:lnTo>
                    <a:pt x="1167618" y="886264"/>
                  </a:lnTo>
                  <a:lnTo>
                    <a:pt x="140677" y="28135"/>
                  </a:lnTo>
                  <a:lnTo>
                    <a:pt x="0" y="0"/>
                  </a:lnTo>
                  <a:close/>
                </a:path>
              </a:pathLst>
            </a:custGeom>
            <a:noFill/>
            <a:ln w="508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prstClr val="white"/>
                </a:solidFill>
              </a:endParaRPr>
            </a:p>
          </p:txBody>
        </p:sp>
      </p:grpSp>
      <p:cxnSp>
        <p:nvCxnSpPr>
          <p:cNvPr id="3" name="直線矢印コネクタ 2"/>
          <p:cNvCxnSpPr>
            <a:stCxn id="7" idx="3"/>
          </p:cNvCxnSpPr>
          <p:nvPr/>
        </p:nvCxnSpPr>
        <p:spPr>
          <a:xfrm>
            <a:off x="5304549" y="1346362"/>
            <a:ext cx="707611" cy="42645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0" idx="2"/>
          </p:cNvCxnSpPr>
          <p:nvPr/>
        </p:nvCxnSpPr>
        <p:spPr>
          <a:xfrm flipH="1">
            <a:off x="7092280" y="1245680"/>
            <a:ext cx="702104" cy="98364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22" idx="3"/>
          </p:cNvCxnSpPr>
          <p:nvPr/>
        </p:nvCxnSpPr>
        <p:spPr>
          <a:xfrm>
            <a:off x="5304549" y="2208173"/>
            <a:ext cx="1254017" cy="100480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3" idx="2"/>
          </p:cNvCxnSpPr>
          <p:nvPr/>
        </p:nvCxnSpPr>
        <p:spPr>
          <a:xfrm flipH="1">
            <a:off x="8244408" y="1245680"/>
            <a:ext cx="418598" cy="196729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07504" y="4797152"/>
            <a:ext cx="8928992" cy="1815882"/>
          </a:xfrm>
          <a:prstGeom prst="rect">
            <a:avLst/>
          </a:prstGeom>
        </p:spPr>
        <p:txBody>
          <a:bodyPr wrap="square">
            <a:spAutoFit/>
          </a:bodyPr>
          <a:lstStyle/>
          <a:p>
            <a:pPr marL="285750" indent="-285750" algn="l">
              <a:buFont typeface="Wingdings" panose="05000000000000000000" pitchFamily="2" charset="2"/>
              <a:buChar char="n"/>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スケートリンクを核とした、豊かな緑と賑わいあふれる公園的空間</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のまちづくりに関する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運営事業者の選定に</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係るエントリー募集など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indent="-387350" algn="l"/>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エントリー募集開始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indent="-387350" algn="l"/>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エントリー募集結果公表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indent="-387350" algn="l"/>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一般社団法人関空アイスアリーナ設立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indent="-387350" algn="l"/>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indent="-387350" algn="l"/>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スケートリンクの自治体クラウドファンディング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実施（第</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indent="-387350" algn="l"/>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期目標額：２億円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建設完成</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までには概ね４０億円の事業費がかかる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見込み）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18066031"/>
              </p:ext>
            </p:extLst>
          </p:nvPr>
        </p:nvGraphicFramePr>
        <p:xfrm>
          <a:off x="7429772" y="504000"/>
          <a:ext cx="729225" cy="741680"/>
        </p:xfrm>
        <a:graphic>
          <a:graphicData uri="http://schemas.openxmlformats.org/drawingml/2006/table">
            <a:tbl>
              <a:tblPr firstRow="1" bandRow="1">
                <a:tableStyleId>{5C22544A-7EE6-4342-B048-85BDC9FD1C3A}</a:tableStyleId>
              </a:tblPr>
              <a:tblGrid>
                <a:gridCol w="729225"/>
              </a:tblGrid>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飲食ゾーン</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3.3ha</a:t>
                      </a:r>
                    </a:p>
                  </a:txBody>
                  <a:tcPr marL="36000" marR="36000" marT="36000" marB="36000" anchor="ct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242881353"/>
              </p:ext>
            </p:extLst>
          </p:nvPr>
        </p:nvGraphicFramePr>
        <p:xfrm>
          <a:off x="4210199" y="1837333"/>
          <a:ext cx="1094350" cy="741680"/>
        </p:xfrm>
        <a:graphic>
          <a:graphicData uri="http://schemas.openxmlformats.org/drawingml/2006/table">
            <a:tbl>
              <a:tblPr firstRow="1" bandRow="1">
                <a:tableStyleId>{5C22544A-7EE6-4342-B048-85BDC9FD1C3A}</a:tableStyleId>
              </a:tblPr>
              <a:tblGrid>
                <a:gridCol w="1094350"/>
              </a:tblGrid>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バス駐車場ゾーン</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0.7ha</a:t>
                      </a:r>
                    </a:p>
                  </a:txBody>
                  <a:tcPr marL="36000" marR="36000" marT="36000" marB="36000" anchor="ctr"/>
                </a:tc>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129024832"/>
              </p:ext>
            </p:extLst>
          </p:nvPr>
        </p:nvGraphicFramePr>
        <p:xfrm>
          <a:off x="8298394" y="504000"/>
          <a:ext cx="729225" cy="741680"/>
        </p:xfrm>
        <a:graphic>
          <a:graphicData uri="http://schemas.openxmlformats.org/drawingml/2006/table">
            <a:tbl>
              <a:tblPr firstRow="1" bandRow="1">
                <a:tableStyleId>{5C22544A-7EE6-4342-B048-85BDC9FD1C3A}</a:tableStyleId>
              </a:tblPr>
              <a:tblGrid>
                <a:gridCol w="729225"/>
              </a:tblGrid>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緑地ゾーン</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2.1ha</a:t>
                      </a:r>
                    </a:p>
                  </a:txBody>
                  <a:tcPr marL="36000" marR="36000" marT="36000" marB="36000"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018174682"/>
              </p:ext>
            </p:extLst>
          </p:nvPr>
        </p:nvGraphicFramePr>
        <p:xfrm>
          <a:off x="4092724" y="957302"/>
          <a:ext cx="1211825" cy="778120"/>
        </p:xfrm>
        <a:graphic>
          <a:graphicData uri="http://schemas.openxmlformats.org/drawingml/2006/table">
            <a:tbl>
              <a:tblPr firstRow="1" bandRow="1">
                <a:tableStyleId>{5C22544A-7EE6-4342-B048-85BDC9FD1C3A}</a:tableStyleId>
              </a:tblPr>
              <a:tblGrid>
                <a:gridCol w="1211825"/>
              </a:tblGrid>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スケートリンクゾーン</a:t>
                      </a: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（宿泊施設含む）</a:t>
                      </a:r>
                    </a:p>
                  </a:txBody>
                  <a:tcPr marL="36000" marR="36000" marT="36000" marB="36000" anchor="ctr"/>
                </a:tc>
              </a:tr>
              <a:tr h="370840">
                <a:tc>
                  <a:txBody>
                    <a:bodyPr/>
                    <a:lstStyle/>
                    <a:p>
                      <a:pPr algn="ctr"/>
                      <a:r>
                        <a:rPr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4.3ha</a:t>
                      </a:r>
                    </a:p>
                  </a:txBody>
                  <a:tcPr marL="36000" marR="36000" marT="36000" marB="36000" anchor="ctr"/>
                </a:tc>
              </a:tr>
            </a:tbl>
          </a:graphicData>
        </a:graphic>
      </p:graphicFrame>
      <p:sp>
        <p:nvSpPr>
          <p:cNvPr id="26" name="正方形/長方形 25"/>
          <p:cNvSpPr/>
          <p:nvPr/>
        </p:nvSpPr>
        <p:spPr>
          <a:xfrm>
            <a:off x="6731052" y="6597352"/>
            <a:ext cx="1513356" cy="253825"/>
          </a:xfrm>
          <a:prstGeom prst="rect">
            <a:avLst/>
          </a:prstGeom>
        </p:spPr>
        <p:txBody>
          <a:bodyPr wrap="none" lIns="91341" tIns="45675" rIns="91341" bIns="45675">
            <a:spAutoFit/>
          </a:bodyPr>
          <a:lstStyle/>
          <a:p>
            <a:pPr algn="r" defTabSz="913410" fontAlgn="auto">
              <a:spcBef>
                <a:spcPts val="0"/>
              </a:spcBef>
              <a:spcAft>
                <a:spcPts val="0"/>
              </a:spcAft>
              <a:buClrTx/>
              <a:buSzTx/>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泉佐野市</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211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府営公園のにぎわい空間の創出</a:t>
            </a:r>
            <a:endParaRPr lang="ja-JP" altLang="en-US" sz="2000" b="1" dirty="0">
              <a:solidFill>
                <a:srgbClr val="000000"/>
              </a:solidFill>
              <a:ea typeface="HG丸ｺﾞｼｯｸM-PRO" pitchFamily="48" charset="-128"/>
            </a:endParaRPr>
          </a:p>
        </p:txBody>
      </p:sp>
      <p:sp>
        <p:nvSpPr>
          <p:cNvPr id="2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 name="正方形/長方形 3"/>
          <p:cNvSpPr/>
          <p:nvPr/>
        </p:nvSpPr>
        <p:spPr>
          <a:xfrm>
            <a:off x="179512" y="548680"/>
            <a:ext cx="8784976" cy="1200329"/>
          </a:xfrm>
          <a:prstGeom prst="rect">
            <a:avLst/>
          </a:prstGeom>
        </p:spPr>
        <p:txBody>
          <a:bodyPr wrap="square">
            <a:spAutoFit/>
          </a:bodyPr>
          <a:lstStyle/>
          <a:p>
            <a:pPr algn="l"/>
            <a:r>
              <a:rPr lang="ja-JP" altLang="ja-JP" sz="1800" dirty="0">
                <a:solidFill>
                  <a:schemeClr val="tx1"/>
                </a:solidFill>
                <a:latin typeface="HG創英角ｺﾞｼｯｸUB" panose="020B0909000000000000" pitchFamily="49" charset="-128"/>
                <a:ea typeface="HG創英角ｺﾞｼｯｸUB" panose="020B0909000000000000" pitchFamily="49" charset="-128"/>
              </a:rPr>
              <a:t>◇公園のにぎわい創出＜規制緩和＞</a:t>
            </a:r>
          </a:p>
          <a:p>
            <a:pPr marL="285750" indent="-285750" algn="l">
              <a:buFont typeface="Arial" panose="020B0604020202020204" pitchFamily="34" charset="0"/>
              <a:buChar char="•"/>
            </a:pPr>
            <a:r>
              <a:rPr lang="ja-JP" altLang="ja-JP" sz="1800" dirty="0" smtClean="0">
                <a:solidFill>
                  <a:schemeClr val="tx1"/>
                </a:solidFill>
                <a:latin typeface="HGSｺﾞｼｯｸM" panose="020B0600000000000000" pitchFamily="50" charset="-128"/>
                <a:ea typeface="HGSｺﾞｼｯｸM" panose="020B0600000000000000" pitchFamily="50" charset="-128"/>
              </a:rPr>
              <a:t>民間</a:t>
            </a:r>
            <a:r>
              <a:rPr lang="ja-JP" altLang="ja-JP" sz="1800" dirty="0">
                <a:solidFill>
                  <a:schemeClr val="tx1"/>
                </a:solidFill>
                <a:latin typeface="HGSｺﾞｼｯｸM" panose="020B0600000000000000" pitchFamily="50" charset="-128"/>
                <a:ea typeface="HGSｺﾞｼｯｸM" panose="020B0600000000000000" pitchFamily="50" charset="-128"/>
              </a:rPr>
              <a:t>の活力やノウハウを活かした売店・カフェ等の便益施設の設置・運営による質の高いサービスの提供や、企業やＮＰＯ等と連携・協力したイベントの開催などにより、公園の新たな魅力創出を</a:t>
            </a:r>
            <a:r>
              <a:rPr lang="ja-JP" altLang="ja-JP" sz="1800" dirty="0" smtClean="0">
                <a:solidFill>
                  <a:schemeClr val="tx1"/>
                </a:solidFill>
                <a:latin typeface="HGSｺﾞｼｯｸM" panose="020B0600000000000000" pitchFamily="50" charset="-128"/>
                <a:ea typeface="HGSｺﾞｼｯｸM" panose="020B0600000000000000" pitchFamily="50" charset="-128"/>
              </a:rPr>
              <a:t>推進</a:t>
            </a:r>
            <a:r>
              <a:rPr lang="ja-JP" altLang="en-US" sz="1800" dirty="0" smtClean="0">
                <a:solidFill>
                  <a:schemeClr val="tx1"/>
                </a:solidFill>
                <a:latin typeface="HGSｺﾞｼｯｸM" panose="020B0600000000000000" pitchFamily="50" charset="-128"/>
                <a:ea typeface="HGSｺﾞｼｯｸM" panose="020B0600000000000000" pitchFamily="50" charset="-128"/>
              </a:rPr>
              <a:t>する。</a:t>
            </a:r>
            <a:endParaRPr lang="ja-JP" altLang="en-US" sz="1800" dirty="0">
              <a:solidFill>
                <a:schemeClr val="tx1"/>
              </a:solidFill>
              <a:latin typeface="HGSｺﾞｼｯｸM" panose="020B0600000000000000" pitchFamily="50" charset="-128"/>
              <a:ea typeface="HGSｺﾞｼｯｸM" panose="020B0600000000000000" pitchFamily="50" charset="-128"/>
            </a:endParaRPr>
          </a:p>
        </p:txBody>
      </p:sp>
      <p:grpSp>
        <p:nvGrpSpPr>
          <p:cNvPr id="10" name="グループ化 9"/>
          <p:cNvGrpSpPr/>
          <p:nvPr/>
        </p:nvGrpSpPr>
        <p:grpSpPr>
          <a:xfrm>
            <a:off x="1188000" y="1772816"/>
            <a:ext cx="6614797" cy="2828057"/>
            <a:chOff x="1188000" y="2088000"/>
            <a:chExt cx="6614797" cy="2828057"/>
          </a:xfrm>
        </p:grpSpPr>
        <p:sp>
          <p:nvSpPr>
            <p:cNvPr id="26" name="テキスト ボックス 46"/>
            <p:cNvSpPr txBox="1">
              <a:spLocks noChangeArrowheads="1"/>
            </p:cNvSpPr>
            <p:nvPr/>
          </p:nvSpPr>
          <p:spPr bwMode="auto">
            <a:xfrm>
              <a:off x="1188000" y="4248000"/>
              <a:ext cx="3258727" cy="4546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200"/>
                </a:lnSpc>
                <a:spcAft>
                  <a:spcPts val="0"/>
                </a:spcAft>
              </a:pPr>
              <a:r>
                <a:rPr lang="ja-JP" sz="1200" kern="100" dirty="0">
                  <a:solidFill>
                    <a:schemeClr val="tx1"/>
                  </a:solidFill>
                  <a:effectLst/>
                  <a:latin typeface="HGSｺﾞｼｯｸM" panose="020B0600000000000000" pitchFamily="50" charset="-128"/>
                  <a:ea typeface="HGSｺﾞｼｯｸM" panose="020B0600000000000000" pitchFamily="50" charset="-128"/>
                  <a:cs typeface="メイリオ"/>
                </a:rPr>
                <a:t>公園での野外コンサート（大泉緑地）</a:t>
              </a:r>
              <a:endParaRPr lang="ja-JP" sz="1200" kern="100" dirty="0">
                <a:solidFill>
                  <a:schemeClr val="tx1"/>
                </a:solidFill>
                <a:effectLst/>
                <a:latin typeface="HGSｺﾞｼｯｸM" panose="020B0600000000000000" pitchFamily="50" charset="-128"/>
                <a:ea typeface="HGSｺﾞｼｯｸM" panose="020B0600000000000000" pitchFamily="50" charset="-128"/>
                <a:cs typeface="Times New Roman"/>
              </a:endParaRPr>
            </a:p>
            <a:p>
              <a:pPr marL="342900" lvl="0" indent="-342900" algn="ctr">
                <a:lnSpc>
                  <a:spcPts val="1200"/>
                </a:lnSpc>
                <a:spcAft>
                  <a:spcPts val="0"/>
                </a:spcAft>
                <a:buFont typeface="HGSｺﾞｼｯｸM"/>
                <a:buChar char="※"/>
              </a:pPr>
              <a:r>
                <a:rPr lang="en-US" sz="1000" kern="0" dirty="0" err="1">
                  <a:solidFill>
                    <a:schemeClr val="tx1"/>
                  </a:solidFill>
                  <a:effectLst/>
                  <a:latin typeface="HGSｺﾞｼｯｸM" panose="020B0600000000000000" pitchFamily="50" charset="-128"/>
                  <a:ea typeface="HGSｺﾞｼｯｸM" panose="020B0600000000000000" pitchFamily="50" charset="-128"/>
                  <a:cs typeface="Times New Roman"/>
                </a:rPr>
                <a:t>flumpool</a:t>
              </a:r>
              <a:r>
                <a:rPr lang="en-US" sz="1000" kern="0" dirty="0">
                  <a:solidFill>
                    <a:schemeClr val="tx1"/>
                  </a:solidFill>
                  <a:effectLst/>
                  <a:latin typeface="HGSｺﾞｼｯｸM" panose="020B0600000000000000" pitchFamily="50" charset="-128"/>
                  <a:ea typeface="HGSｺﾞｼｯｸM" panose="020B0600000000000000" pitchFamily="50" charset="-128"/>
                  <a:cs typeface="Times New Roman"/>
                </a:rPr>
                <a:t> LIVE2015</a:t>
              </a:r>
              <a:r>
                <a:rPr lang="ja-JP" sz="1000" kern="0" dirty="0">
                  <a:solidFill>
                    <a:schemeClr val="tx1"/>
                  </a:solidFill>
                  <a:effectLst/>
                  <a:latin typeface="HGSｺﾞｼｯｸM" panose="020B0600000000000000" pitchFamily="50" charset="-128"/>
                  <a:ea typeface="HGSｺﾞｼｯｸM" panose="020B0600000000000000" pitchFamily="50" charset="-128"/>
                  <a:cs typeface="Times New Roman"/>
                </a:rPr>
                <a:t>（提供：キョードー大阪）</a:t>
              </a:r>
              <a:endParaRPr lang="ja-JP" sz="1200" kern="100" dirty="0">
                <a:solidFill>
                  <a:schemeClr val="tx1"/>
                </a:solidFill>
                <a:effectLst/>
                <a:latin typeface="HGSｺﾞｼｯｸM" panose="020B0600000000000000" pitchFamily="50" charset="-128"/>
                <a:ea typeface="HGSｺﾞｼｯｸM" panose="020B0600000000000000" pitchFamily="50" charset="-128"/>
                <a:cs typeface="Times New Roman"/>
              </a:endParaRPr>
            </a:p>
          </p:txBody>
        </p:sp>
        <p:sp>
          <p:nvSpPr>
            <p:cNvPr id="27" name="テキスト ボックス 22"/>
            <p:cNvSpPr txBox="1">
              <a:spLocks noChangeArrowheads="1"/>
            </p:cNvSpPr>
            <p:nvPr/>
          </p:nvSpPr>
          <p:spPr bwMode="auto">
            <a:xfrm>
              <a:off x="4896000" y="4248000"/>
              <a:ext cx="2906797" cy="44894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ctr">
                <a:lnSpc>
                  <a:spcPts val="1200"/>
                </a:lnSpc>
                <a:spcAft>
                  <a:spcPts val="0"/>
                </a:spcAft>
              </a:pPr>
              <a:r>
                <a:rPr lang="ja-JP" sz="1200" kern="100" dirty="0">
                  <a:solidFill>
                    <a:schemeClr val="tx1"/>
                  </a:solidFill>
                  <a:effectLst/>
                  <a:latin typeface="HGSｺﾞｼｯｸM" panose="020B0600000000000000" pitchFamily="50" charset="-128"/>
                  <a:ea typeface="HGSｺﾞｼｯｸM" panose="020B0600000000000000" pitchFamily="50" charset="-128"/>
                  <a:cs typeface="メイリオ"/>
                </a:rPr>
                <a:t>カフェ（イメージ）</a:t>
              </a:r>
              <a:endParaRPr lang="ja-JP" sz="1200" kern="100" dirty="0">
                <a:solidFill>
                  <a:schemeClr val="tx1"/>
                </a:solidFill>
                <a:effectLst/>
                <a:latin typeface="HGSｺﾞｼｯｸM" panose="020B0600000000000000" pitchFamily="50" charset="-128"/>
                <a:ea typeface="HGSｺﾞｼｯｸM" panose="020B0600000000000000" pitchFamily="50" charset="-128"/>
                <a:cs typeface="Times New Roman"/>
              </a:endParaRPr>
            </a:p>
            <a:p>
              <a:pPr marL="342900" lvl="0" indent="-342900" algn="ctr">
                <a:lnSpc>
                  <a:spcPts val="1200"/>
                </a:lnSpc>
                <a:spcAft>
                  <a:spcPts val="0"/>
                </a:spcAft>
                <a:buFont typeface="HGSｺﾞｼｯｸM"/>
                <a:buChar char="※"/>
              </a:pPr>
              <a:r>
                <a:rPr lang="ja-JP" sz="1000" kern="0" dirty="0">
                  <a:solidFill>
                    <a:schemeClr val="tx1"/>
                  </a:solidFill>
                  <a:effectLst/>
                  <a:latin typeface="HGSｺﾞｼｯｸM" panose="020B0600000000000000" pitchFamily="50" charset="-128"/>
                  <a:ea typeface="HGSｺﾞｼｯｸM" panose="020B0600000000000000" pitchFamily="50" charset="-128"/>
                  <a:cs typeface="Times New Roman"/>
                </a:rPr>
                <a:t>富岩運河環水公園（提供：富山県）</a:t>
              </a:r>
              <a:endParaRPr lang="ja-JP" sz="1200" kern="100" dirty="0">
                <a:solidFill>
                  <a:schemeClr val="tx1"/>
                </a:solidFill>
                <a:effectLst/>
                <a:latin typeface="HGSｺﾞｼｯｸM" panose="020B0600000000000000" pitchFamily="50" charset="-128"/>
                <a:ea typeface="HGSｺﾞｼｯｸM" panose="020B0600000000000000" pitchFamily="50" charset="-128"/>
                <a:cs typeface="Times New Roman"/>
              </a:endParaRPr>
            </a:p>
          </p:txBody>
        </p:sp>
        <p:pic>
          <p:nvPicPr>
            <p:cNvPr id="30" name="Picture 5" title="公園での野外コンサート（大泉緑地）"/>
            <p:cNvPicPr>
              <a:picLocks noChangeAspect="1" noChangeArrowheads="1"/>
            </p:cNvPicPr>
            <p:nvPr/>
          </p:nvPicPr>
          <p:blipFill>
            <a:blip r:embed="rId2">
              <a:extLst>
                <a:ext uri="{28A0092B-C50C-407E-A947-70E740481C1C}">
                  <a14:useLocalDpi xmlns:a14="http://schemas.microsoft.com/office/drawing/2010/main" val="0"/>
                </a:ext>
              </a:extLst>
            </a:blip>
            <a:srcRect r="1134" b="1701"/>
            <a:stretch>
              <a:fillRect/>
            </a:stretch>
          </p:blipFill>
          <p:spPr bwMode="auto">
            <a:xfrm>
              <a:off x="1188000" y="2088000"/>
              <a:ext cx="3258727"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title="カフェ（イメージ）"/>
            <p:cNvPicPr>
              <a:picLocks noChangeAspect="1" noChangeArrowheads="1"/>
            </p:cNvPicPr>
            <p:nvPr/>
          </p:nvPicPr>
          <p:blipFill>
            <a:blip r:embed="rId3">
              <a:extLst>
                <a:ext uri="{28A0092B-C50C-407E-A947-70E740481C1C}">
                  <a14:useLocalDpi xmlns:a14="http://schemas.microsoft.com/office/drawing/2010/main" val="0"/>
                </a:ext>
              </a:extLst>
            </a:blip>
            <a:srcRect r="755" b="1935"/>
            <a:stretch>
              <a:fillRect/>
            </a:stretch>
          </p:blipFill>
          <p:spPr bwMode="auto">
            <a:xfrm>
              <a:off x="4896000" y="2088000"/>
              <a:ext cx="2906797"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3307191" y="4608280"/>
              <a:ext cx="2518638" cy="307777"/>
            </a:xfrm>
            <a:prstGeom prst="rect">
              <a:avLst/>
            </a:prstGeom>
          </p:spPr>
          <p:txBody>
            <a:bodyPr wrap="none">
              <a:spAutoFit/>
            </a:bodyPr>
            <a:lstStyle/>
            <a:p>
              <a:r>
                <a:rPr lang="ja-JP" altLang="ja-JP" dirty="0" smtClean="0">
                  <a:solidFill>
                    <a:schemeClr val="tx1"/>
                  </a:solidFill>
                  <a:latin typeface="HGSｺﾞｼｯｸM" panose="020B0600000000000000" pitchFamily="50" charset="-128"/>
                  <a:ea typeface="HGSｺﾞｼｯｸM" panose="020B0600000000000000" pitchFamily="50" charset="-128"/>
                </a:rPr>
                <a:t>公園</a:t>
              </a:r>
              <a:r>
                <a:rPr lang="ja-JP" altLang="ja-JP" dirty="0">
                  <a:solidFill>
                    <a:schemeClr val="tx1"/>
                  </a:solidFill>
                  <a:latin typeface="HGSｺﾞｼｯｸM" panose="020B0600000000000000" pitchFamily="50" charset="-128"/>
                  <a:ea typeface="HGSｺﾞｼｯｸM" panose="020B0600000000000000" pitchFamily="50" charset="-128"/>
                </a:rPr>
                <a:t>のにぎわい創出イメージ</a:t>
              </a:r>
            </a:p>
          </p:txBody>
        </p:sp>
      </p:grpSp>
      <p:sp>
        <p:nvSpPr>
          <p:cNvPr id="32" name="角丸四角形 31"/>
          <p:cNvSpPr/>
          <p:nvPr/>
        </p:nvSpPr>
        <p:spPr>
          <a:xfrm>
            <a:off x="72000" y="476672"/>
            <a:ext cx="9000000" cy="4124201"/>
          </a:xfrm>
          <a:prstGeom prst="roundRect">
            <a:avLst>
              <a:gd name="adj" fmla="val 539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505137" y="4600873"/>
            <a:ext cx="5616624" cy="261610"/>
          </a:xfrm>
          <a:prstGeom prst="rect">
            <a:avLst/>
          </a:prstGeom>
          <a:noFill/>
        </p:spPr>
        <p:txBody>
          <a:bodyPr wrap="square" rtlCol="0">
            <a:spAutoFit/>
          </a:bodyPr>
          <a:lstStyle/>
          <a:p>
            <a:pPr algn="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「大阪府都市整備中期計画（案）」平成</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月改訂を基に作成</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5796136" y="5004000"/>
            <a:ext cx="3240000" cy="1419226"/>
          </a:xfrm>
          <a:prstGeom prst="rect">
            <a:avLst/>
          </a:prstGeom>
        </p:spPr>
        <p:txBody>
          <a:bodyPr wrap="square" lIns="36000" tIns="36000" rIns="36000" bIns="36000">
            <a:spAutoFit/>
          </a:bodyPr>
          <a:lstStyle/>
          <a:p>
            <a:pPr marL="628650" indent="-628650" algn="l">
              <a:spcBef>
                <a:spcPts val="0"/>
              </a:spcBef>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l">
              <a:spcBef>
                <a:spcPts val="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玉川公園に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l">
              <a:spcBef>
                <a:spcPts val="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スターバックス二子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玉川</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公園店オープン（</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H25.7.26</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lgn="l">
              <a:spcBef>
                <a:spcPts val="0"/>
              </a:spcBef>
            </a:pP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95250" algn="l">
              <a:spcBef>
                <a:spcPts val="0"/>
              </a:spcBef>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公園を眺めながらゆっくり飲食ができる場所に設置。</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95250" algn="l">
              <a:spcBef>
                <a:spcPts val="0"/>
              </a:spcBef>
              <a:buFont typeface="Arial" panose="020B0604020202020204" pitchFamily="34" charset="0"/>
              <a:buChar char="•"/>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に配慮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し、景観に合うよう屋上</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に緑を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配している。</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descr="D:\ishiguroA\Desktop\DSC_04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78" y="5004000"/>
            <a:ext cx="2959886" cy="158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D:\ishiguroA\Desktop\DSC_04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5004000"/>
            <a:ext cx="2155020" cy="1584000"/>
          </a:xfrm>
          <a:prstGeom prst="rect">
            <a:avLst/>
          </a:prstGeom>
          <a:noFill/>
          <a:extLst>
            <a:ext uri="{909E8E84-426E-40DD-AFC4-6F175D3DCCD1}">
              <a14:hiddenFill xmlns:a14="http://schemas.microsoft.com/office/drawing/2010/main">
                <a:solidFill>
                  <a:srgbClr val="FFFFFF"/>
                </a:solidFill>
              </a14:hiddenFill>
            </a:ext>
          </a:extLst>
        </p:spPr>
      </p:pic>
      <p:sp>
        <p:nvSpPr>
          <p:cNvPr id="38" name="角丸四角形 37"/>
          <p:cNvSpPr/>
          <p:nvPr/>
        </p:nvSpPr>
        <p:spPr>
          <a:xfrm>
            <a:off x="72000" y="4932000"/>
            <a:ext cx="9000000" cy="1728000"/>
          </a:xfrm>
          <a:prstGeom prst="roundRect">
            <a:avLst>
              <a:gd name="adj" fmla="val 9429"/>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085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7"/>
          <p:cNvSpPr txBox="1"/>
          <p:nvPr/>
        </p:nvSpPr>
        <p:spPr>
          <a:xfrm>
            <a:off x="2879999" y="828000"/>
            <a:ext cx="6228000" cy="5764276"/>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72000" rIns="91440" bIns="45720" numCol="1" spcCol="0" rtlCol="0" fromWordArt="0" anchor="t" anchorCtr="0" forceAA="0" compatLnSpc="1">
            <a:prstTxWarp prst="textNoShape">
              <a:avLst/>
            </a:prstTxWarp>
            <a:noAutofit/>
          </a:bodyPr>
          <a:lstStyle/>
          <a:p>
            <a:pPr algn="l">
              <a:spcBef>
                <a:spcPts val="600"/>
              </a:spcBef>
              <a:spcAft>
                <a:spcPts val="0"/>
              </a:spcAft>
            </a:pPr>
            <a:r>
              <a:rPr lang="ja-JP" altLang="en-US" sz="16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600" dirty="0" smtClean="0">
                <a:effectLst/>
                <a:latin typeface="Meiryo UI" panose="020B0604030504040204" pitchFamily="50" charset="-128"/>
                <a:ea typeface="Meiryo UI" panose="020B0604030504040204" pitchFamily="50" charset="-128"/>
                <a:cs typeface="Meiryo UI" panose="020B0604030504040204" pitchFamily="50" charset="-128"/>
              </a:rPr>
              <a:t>テーマ</a:t>
            </a:r>
            <a:r>
              <a:rPr lang="ja-JP" sz="1600" dirty="0">
                <a:effectLst/>
                <a:latin typeface="Meiryo UI" panose="020B0604030504040204" pitchFamily="50" charset="-128"/>
                <a:ea typeface="Meiryo UI" panose="020B0604030504040204" pitchFamily="50" charset="-128"/>
                <a:cs typeface="Meiryo UI" panose="020B0604030504040204" pitchFamily="50" charset="-128"/>
              </a:rPr>
              <a:t>案　　　　　</a:t>
            </a:r>
            <a:r>
              <a:rPr lang="ja-JP" altLang="en-US" sz="16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800" b="1" u="sng" spc="220" dirty="0" smtClean="0">
                <a:effectLst/>
                <a:latin typeface="Meiryo UI" panose="020B0604030504040204" pitchFamily="50" charset="-128"/>
                <a:ea typeface="Meiryo UI" panose="020B0604030504040204" pitchFamily="50" charset="-128"/>
                <a:cs typeface="Meiryo UI" panose="020B0604030504040204" pitchFamily="50" charset="-128"/>
              </a:rPr>
              <a:t>人類</a:t>
            </a:r>
            <a:r>
              <a:rPr lang="ja-JP" sz="1800" b="1" u="sng" spc="220" dirty="0">
                <a:effectLst/>
                <a:latin typeface="Meiryo UI" panose="020B0604030504040204" pitchFamily="50" charset="-128"/>
                <a:ea typeface="Meiryo UI" panose="020B0604030504040204" pitchFamily="50" charset="-128"/>
                <a:cs typeface="Meiryo UI" panose="020B0604030504040204" pitchFamily="50" charset="-128"/>
              </a:rPr>
              <a:t>の健康・長寿への</a:t>
            </a:r>
            <a:r>
              <a:rPr lang="ja-JP" sz="1800" b="1" u="sng" spc="220" dirty="0" smtClean="0">
                <a:effectLst/>
                <a:latin typeface="Meiryo UI" panose="020B0604030504040204" pitchFamily="50" charset="-128"/>
                <a:ea typeface="Meiryo UI" panose="020B0604030504040204" pitchFamily="50" charset="-128"/>
                <a:cs typeface="Meiryo UI" panose="020B0604030504040204" pitchFamily="50" charset="-128"/>
              </a:rPr>
              <a:t>挑戦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r>
              <a:rPr lang="ja-JP" altLang="en-US"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dirty="0">
                <a:effectLst/>
                <a:latin typeface="Meiryo UI" panose="020B0604030504040204" pitchFamily="50" charset="-128"/>
                <a:ea typeface="Meiryo UI" panose="020B0604030504040204" pitchFamily="50" charset="-128"/>
                <a:cs typeface="Meiryo UI" panose="020B0604030504040204" pitchFamily="50" charset="-128"/>
              </a:rPr>
              <a:t>英語仮題）　</a:t>
            </a:r>
            <a:r>
              <a:rPr lang="ja-JP" altLang="en-US"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dirty="0">
                <a:effectLst/>
                <a:latin typeface="Meiryo UI" panose="020B0604030504040204" pitchFamily="50" charset="-128"/>
                <a:ea typeface="Meiryo UI" panose="020B0604030504040204" pitchFamily="50" charset="-128"/>
                <a:cs typeface="Meiryo UI" panose="020B0604030504040204" pitchFamily="50" charset="-128"/>
              </a:rPr>
              <a:t>　</a:t>
            </a:r>
            <a:r>
              <a:rPr lang="en-US" dirty="0">
                <a:effectLst/>
                <a:latin typeface="Meiryo UI" panose="020B0604030504040204" pitchFamily="50" charset="-128"/>
                <a:ea typeface="Meiryo UI" panose="020B0604030504040204" pitchFamily="50" charset="-128"/>
                <a:cs typeface="Meiryo UI" panose="020B0604030504040204" pitchFamily="50" charset="-128"/>
              </a:rPr>
              <a:t>Our Health ,  Our </a:t>
            </a:r>
            <a:r>
              <a:rPr lang="en-US" dirty="0" smtClean="0">
                <a:effectLst/>
                <a:latin typeface="Meiryo UI" panose="020B0604030504040204" pitchFamily="50" charset="-128"/>
                <a:ea typeface="Meiryo UI" panose="020B0604030504040204" pitchFamily="50" charset="-128"/>
                <a:cs typeface="Meiryo UI" panose="020B0604030504040204" pitchFamily="50" charset="-128"/>
              </a:rPr>
              <a:t>Future</a:t>
            </a:r>
            <a:r>
              <a:rPr lang="en-US" b="1" dirty="0">
                <a:effectLst/>
                <a:latin typeface="Meiryo UI" panose="020B0604030504040204" pitchFamily="50" charset="-128"/>
                <a:ea typeface="Meiryo UI" panose="020B0604030504040204" pitchFamily="50" charset="-128"/>
                <a:cs typeface="Meiryo UI" panose="020B0604030504040204" pitchFamily="50" charset="-128"/>
              </a:rPr>
              <a:t> </a:t>
            </a:r>
            <a:endParaRPr lang="ja-JP" dirty="0">
              <a:effectLst/>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健康」とは、</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「世界中のあらゆる人が、年齢、性別、障がいの有無、</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生まれた場所</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、社会的・経済的状況にかかわらず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、与えられた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人生を、その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人らしく</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楽しく</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いきいきと過ごすこと」と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健康」を支える分野は、</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子どもから高齢者にいたるまで生活を豊かに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する、充実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させる分野すべてにわたり、そのすそ野は</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広い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と解題共有できるよう</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、３つ</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のサブ</a:t>
            </a:r>
            <a:r>
              <a:rPr lang="ja-JP" altLang="ja-JP" sz="1600" dirty="0">
                <a:effectLst/>
                <a:latin typeface="Meiryo UI" panose="020B0604030504040204" pitchFamily="50" charset="-128"/>
                <a:ea typeface="Meiryo UI" panose="020B0604030504040204" pitchFamily="50" charset="-128"/>
                <a:cs typeface="Meiryo UI" panose="020B0604030504040204" pitchFamily="50" charset="-128"/>
              </a:rPr>
              <a:t>テ</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ーマ</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「科学と技術の発展・応用」「生活と文化の多様性の尊重</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地球環境の保全と共生」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を設定　</a:t>
            </a:r>
          </a:p>
          <a:p>
            <a:pPr algn="l">
              <a:spcBef>
                <a:spcPts val="600"/>
              </a:spcBef>
              <a:spcAft>
                <a:spcPts val="0"/>
              </a:spcAft>
            </a:pP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a:latin typeface="Meiryo UI" panose="020B0604030504040204" pitchFamily="50" charset="-128"/>
                <a:ea typeface="Meiryo UI" panose="020B0604030504040204" pitchFamily="50" charset="-128"/>
                <a:cs typeface="Meiryo UI" panose="020B0604030504040204" pitchFamily="50" charset="-128"/>
              </a:rPr>
              <a:t> </a:t>
            </a:r>
            <a:r>
              <a:rPr lang="ja-JP" altLang="ja-JP" sz="1600" smtClean="0">
                <a:latin typeface="Meiryo UI" panose="020B0604030504040204" pitchFamily="50" charset="-128"/>
                <a:ea typeface="Meiryo UI" panose="020B0604030504040204" pitchFamily="50" charset="-128"/>
                <a:cs typeface="Meiryo UI" panose="020B0604030504040204" pitchFamily="50" charset="-128"/>
              </a:rPr>
              <a:t>テーマ</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に基づく事業展開がイメージしやすいよう、「健康に貢献する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第４</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次産業</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革命」の視点を提示</a:t>
            </a:r>
          </a:p>
          <a:p>
            <a:pPr>
              <a:spcBef>
                <a:spcPts val="600"/>
              </a:spcBef>
              <a:spcAft>
                <a:spcPts val="0"/>
              </a:spcAft>
            </a:pPr>
            <a:endParaRPr lang="ja-JP" sz="16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01" tIns="46754" rIns="89901" bIns="4675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a:r>
              <a:rPr lang="ja-JP" altLang="ja-JP" sz="20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2025</a:t>
            </a:r>
            <a:r>
              <a:rPr lang="ja-JP" altLang="ja-JP" sz="2000" b="1" dirty="0">
                <a:solidFill>
                  <a:schemeClr val="tx1"/>
                </a:solidFill>
                <a:latin typeface="HG丸ｺﾞｼｯｸM-PRO" panose="020F0600000000000000" pitchFamily="50" charset="-128"/>
                <a:ea typeface="HG丸ｺﾞｼｯｸM-PRO" panose="020F0600000000000000" pitchFamily="50" charset="-128"/>
              </a:rPr>
              <a:t>日本万国博覧会」基本構想</a:t>
            </a:r>
            <a:r>
              <a:rPr lang="ja-JP" altLang="ja-JP" sz="2000" b="1" dirty="0" smtClean="0">
                <a:solidFill>
                  <a:schemeClr val="tx1"/>
                </a:solidFill>
                <a:latin typeface="HG丸ｺﾞｼｯｸM-PRO" panose="020F0600000000000000" pitchFamily="50" charset="-128"/>
                <a:ea typeface="HG丸ｺﾞｼｯｸM-PRO" panose="020F0600000000000000" pitchFamily="50" charset="-128"/>
              </a:rPr>
              <a:t>案</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①</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再掲</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4140539" y="6597352"/>
            <a:ext cx="3372838" cy="253825"/>
          </a:xfrm>
          <a:prstGeom prst="rect">
            <a:avLst/>
          </a:prstGeom>
        </p:spPr>
        <p:txBody>
          <a:bodyPr wrap="none" lIns="91341" tIns="45675" rIns="91341" bIns="45675">
            <a:spAutoFit/>
          </a:bodyPr>
          <a:lstStyle/>
          <a:p>
            <a:pPr algn="r" defTabSz="913410" fontAlgn="auto">
              <a:spcBef>
                <a:spcPts val="0"/>
              </a:spcBef>
              <a:spcAft>
                <a:spcPts val="0"/>
              </a:spcAft>
              <a:buClrTx/>
              <a:buSzTx/>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日本万国博覧会」基本構想</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26"/>
          <p:cNvSpPr txBox="1"/>
          <p:nvPr/>
        </p:nvSpPr>
        <p:spPr>
          <a:xfrm>
            <a:off x="36000" y="828000"/>
            <a:ext cx="2736000" cy="5764276"/>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a:spcBef>
                <a:spcPts val="600"/>
              </a:spcBef>
              <a:spcAft>
                <a:spcPts val="600"/>
              </a:spcAft>
              <a:buFont typeface="Meiryo UI" panose="020B0604030504040204" pitchFamily="50" charset="-128"/>
              <a:buChar char="◇"/>
            </a:pPr>
            <a:r>
              <a:rPr lang="en-US"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sz="1600" dirty="0">
                <a:latin typeface="Meiryo UI" panose="020B0604030504040204" pitchFamily="50" charset="-128"/>
                <a:ea typeface="Meiryo UI" panose="020B0604030504040204" pitchFamily="50" charset="-128"/>
                <a:cs typeface="Meiryo UI" panose="020B0604030504040204" pitchFamily="50" charset="-128"/>
              </a:rPr>
              <a:t>世紀の健康の問題は、世界全体の</a:t>
            </a:r>
            <a:r>
              <a:rPr lang="ja-JP" sz="16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r>
              <a:rPr lang="ja-JP" sz="1600" dirty="0" smtClean="0">
                <a:latin typeface="Meiryo UI" panose="020B0604030504040204" pitchFamily="50" charset="-128"/>
                <a:ea typeface="Meiryo UI" panose="020B0604030504040204" pitchFamily="50" charset="-128"/>
                <a:cs typeface="Meiryo UI" panose="020B0604030504040204" pitchFamily="50" charset="-128"/>
              </a:rPr>
              <a:t>高齢化</a:t>
            </a:r>
            <a:r>
              <a:rPr lang="ja-JP" sz="1600" dirty="0">
                <a:latin typeface="Meiryo UI" panose="020B0604030504040204" pitchFamily="50" charset="-128"/>
                <a:ea typeface="Meiryo UI" panose="020B0604030504040204" pitchFamily="50" charset="-128"/>
                <a:cs typeface="Meiryo UI" panose="020B0604030504040204" pitchFamily="50" charset="-128"/>
              </a:rPr>
              <a:t>の波は、先進国から世界各国へ</a:t>
            </a:r>
            <a:r>
              <a:rPr lang="ja-JP" sz="1600" dirty="0" smtClean="0">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r>
              <a:rPr lang="en-US" sz="1600" dirty="0" smtClean="0">
                <a:effectLst/>
                <a:latin typeface="Meiryo UI" panose="020B0604030504040204" pitchFamily="50" charset="-128"/>
                <a:ea typeface="Meiryo UI" panose="020B0604030504040204" pitchFamily="50" charset="-128"/>
                <a:cs typeface="Meiryo UI" panose="020B0604030504040204" pitchFamily="50" charset="-128"/>
              </a:rPr>
              <a:t>2025</a:t>
            </a:r>
            <a:r>
              <a:rPr lang="ja-JP" sz="1600" dirty="0">
                <a:effectLst/>
                <a:latin typeface="Meiryo UI" panose="020B0604030504040204" pitchFamily="50" charset="-128"/>
                <a:ea typeface="Meiryo UI" panose="020B0604030504040204" pitchFamily="50" charset="-128"/>
                <a:cs typeface="Meiryo UI" panose="020B0604030504040204" pitchFamily="50" charset="-128"/>
              </a:rPr>
              <a:t>年は</a:t>
            </a:r>
            <a:r>
              <a:rPr lang="ja-JP" sz="16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8288" algn="l">
              <a:spcBef>
                <a:spcPts val="0"/>
              </a:spcBef>
              <a:spcAft>
                <a:spcPts val="0"/>
              </a:spcAft>
            </a:pPr>
            <a:r>
              <a:rPr lang="ja-JP" sz="1600" dirty="0" smtClean="0">
                <a:effectLst/>
                <a:latin typeface="Meiryo UI" panose="020B0604030504040204" pitchFamily="50" charset="-128"/>
                <a:ea typeface="Meiryo UI" panose="020B0604030504040204" pitchFamily="50" charset="-128"/>
                <a:cs typeface="Meiryo UI" panose="020B0604030504040204" pitchFamily="50" charset="-128"/>
              </a:rPr>
              <a:t>本格的</a:t>
            </a:r>
            <a:r>
              <a:rPr lang="ja-JP" sz="1600" dirty="0">
                <a:effectLst/>
                <a:latin typeface="Meiryo UI" panose="020B0604030504040204" pitchFamily="50" charset="-128"/>
                <a:ea typeface="Meiryo UI" panose="020B0604030504040204" pitchFamily="50" charset="-128"/>
                <a:cs typeface="Meiryo UI" panose="020B0604030504040204" pitchFamily="50" charset="-128"/>
              </a:rPr>
              <a:t>な超高齢社会や</a:t>
            </a:r>
            <a:r>
              <a:rPr lang="ja-JP" sz="1600" dirty="0" smtClean="0">
                <a:effectLst/>
                <a:latin typeface="Meiryo UI" panose="020B0604030504040204" pitchFamily="50" charset="-128"/>
                <a:ea typeface="Meiryo UI" panose="020B0604030504040204" pitchFamily="50" charset="-128"/>
                <a:cs typeface="Meiryo UI" panose="020B0604030504040204" pitchFamily="50" charset="-128"/>
              </a:rPr>
              <a:t>超スマート社会</a:t>
            </a:r>
            <a:r>
              <a:rPr lang="ja-JP" sz="1600" dirty="0">
                <a:effectLst/>
                <a:latin typeface="Meiryo UI" panose="020B0604030504040204" pitchFamily="50" charset="-128"/>
                <a:ea typeface="Meiryo UI" panose="020B0604030504040204" pitchFamily="50" charset="-128"/>
                <a:cs typeface="Meiryo UI" panose="020B0604030504040204" pitchFamily="50" charset="-128"/>
              </a:rPr>
              <a:t>の到来など</a:t>
            </a:r>
            <a:r>
              <a:rPr lang="ja-JP" sz="1600" dirty="0" smtClean="0">
                <a:effectLst/>
                <a:latin typeface="Meiryo UI" panose="020B0604030504040204" pitchFamily="50" charset="-128"/>
                <a:ea typeface="Meiryo UI" panose="020B0604030504040204" pitchFamily="50" charset="-128"/>
                <a:cs typeface="Meiryo UI" panose="020B0604030504040204" pitchFamily="50" charset="-128"/>
              </a:rPr>
              <a:t>、新た</a:t>
            </a:r>
            <a:r>
              <a:rPr lang="ja-JP" sz="1600" dirty="0">
                <a:effectLst/>
                <a:latin typeface="Meiryo UI" panose="020B0604030504040204" pitchFamily="50" charset="-128"/>
                <a:ea typeface="Meiryo UI" panose="020B0604030504040204" pitchFamily="50" charset="-128"/>
                <a:cs typeface="Meiryo UI" panose="020B0604030504040204" pitchFamily="50" charset="-128"/>
              </a:rPr>
              <a:t>な社会に向けた変革期</a:t>
            </a:r>
            <a:r>
              <a:rPr lang="ja-JP" sz="1600" dirty="0" smtClean="0">
                <a:effectLst/>
                <a:latin typeface="Meiryo UI" panose="020B0604030504040204" pitchFamily="50" charset="-128"/>
                <a:ea typeface="Meiryo UI" panose="020B0604030504040204" pitchFamily="50" charset="-128"/>
                <a:cs typeface="Meiryo UI" panose="020B0604030504040204" pitchFamily="50" charset="-128"/>
              </a:rPr>
              <a:t>に</a:t>
            </a:r>
            <a:r>
              <a:rPr lang="en-US" sz="1600" dirty="0">
                <a:effectLst/>
                <a:latin typeface="Meiryo UI" panose="020B0604030504040204" pitchFamily="50" charset="-128"/>
                <a:ea typeface="Meiryo UI" panose="020B0604030504040204" pitchFamily="50" charset="-128"/>
                <a:cs typeface="Meiryo UI" panose="020B0604030504040204" pitchFamily="50" charset="-128"/>
              </a:rPr>
              <a:t> </a:t>
            </a:r>
            <a:endParaRPr lang="en-US"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endParaRPr lang="en-US" altLang="ja-JP" sz="1600" u="sng"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endParaRPr lang="en-US" altLang="ja-JP" sz="1600" u="sng"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endParaRPr lang="en-US" altLang="ja-JP" sz="1600" u="sng"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600"/>
              </a:spcAft>
              <a:buFont typeface="Meiryo UI" panose="020B0604030504040204" pitchFamily="50" charset="-128"/>
              <a:buChar char="◇"/>
            </a:pP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79388" lvl="1" indent="0" algn="l">
              <a:spcBef>
                <a:spcPts val="600"/>
              </a:spcBef>
              <a:spcAft>
                <a:spcPts val="600"/>
              </a:spcAft>
            </a:pPr>
            <a:r>
              <a:rPr lang="ja-JP" sz="1600" u="sng" dirty="0" smtClean="0">
                <a:effectLst/>
                <a:latin typeface="Meiryo UI" panose="020B0604030504040204" pitchFamily="50" charset="-128"/>
                <a:ea typeface="Meiryo UI" panose="020B0604030504040204" pitchFamily="50" charset="-128"/>
                <a:cs typeface="Meiryo UI" panose="020B0604030504040204" pitchFamily="50" charset="-128"/>
              </a:rPr>
              <a:t>人類</a:t>
            </a:r>
            <a:r>
              <a:rPr lang="ja-JP" sz="1600" u="sng" dirty="0">
                <a:effectLst/>
                <a:latin typeface="Meiryo UI" panose="020B0604030504040204" pitchFamily="50" charset="-128"/>
                <a:ea typeface="Meiryo UI" panose="020B0604030504040204" pitchFamily="50" charset="-128"/>
                <a:cs typeface="Meiryo UI" panose="020B0604030504040204" pitchFamily="50" charset="-128"/>
              </a:rPr>
              <a:t>社会の発展に貢献する　“新しい国際博覧会”</a:t>
            </a:r>
            <a:r>
              <a:rPr lang="ja-JP" sz="1600" u="sng"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en-US" sz="1600" b="1"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6"/>
          <p:cNvSpPr txBox="1"/>
          <p:nvPr/>
        </p:nvSpPr>
        <p:spPr>
          <a:xfrm>
            <a:off x="36000" y="432000"/>
            <a:ext cx="2736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a:spcAft>
                <a:spcPts val="0"/>
              </a:spcAft>
            </a:pPr>
            <a:r>
              <a:rPr lang="ja-JP" sz="1600" b="1" dirty="0">
                <a:effectLst/>
                <a:latin typeface="Meiryo UI" panose="020B0604030504040204" pitchFamily="50" charset="-128"/>
                <a:ea typeface="Meiryo UI" panose="020B0604030504040204" pitchFamily="50" charset="-128"/>
                <a:cs typeface="Meiryo UI" panose="020B0604030504040204" pitchFamily="50" charset="-128"/>
              </a:rPr>
              <a:t>基本理念　</a:t>
            </a:r>
            <a:endParaRPr lang="ja-JP" sz="16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80000" y="3424602"/>
            <a:ext cx="2448000" cy="1732590"/>
          </a:xfrm>
          <a:prstGeom prst="roundRect">
            <a:avLst>
              <a:gd name="adj" fmla="val 11178"/>
            </a:avLst>
          </a:prstGeom>
          <a:solidFill>
            <a:srgbClr val="1F497D">
              <a:lumMod val="20000"/>
              <a:lumOff val="80000"/>
            </a:srgbClr>
          </a:solidFill>
          <a:ln w="12700" cap="flat" cmpd="sng" algn="ctr">
            <a:solidFill>
              <a:srgbClr val="4F81BD">
                <a:shade val="50000"/>
              </a:srgbClr>
            </a:solid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spAutoFit/>
          </a:bodyPr>
          <a:lstStyle/>
          <a:p>
            <a:pPr algn="l">
              <a:spcAft>
                <a:spcPts val="0"/>
              </a:spcAft>
            </a:pPr>
            <a:r>
              <a:rPr lang="ja-JP" sz="1600" b="1" u="sng"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人類の知を結集し</a:t>
            </a:r>
            <a:r>
              <a:rPr lang="ja-JP" sz="1600" b="1"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sz="1600" b="1"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健康</a:t>
            </a:r>
            <a:r>
              <a:rPr lang="ja-JP"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に関する</a:t>
            </a:r>
            <a:r>
              <a:rPr lang="ja-JP" sz="1600" b="1" u="sng"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課題解決に向けた挑戦を重ねる</a:t>
            </a:r>
            <a:r>
              <a:rPr lang="ja-JP"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600" b="1"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b="1" u="sng"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世界中</a:t>
            </a:r>
            <a:r>
              <a:rPr lang="ja-JP" sz="1600" b="1" u="sng"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の人がよりよく生きる社会の実現をめざして</a:t>
            </a:r>
            <a:r>
              <a:rPr lang="ja-JP" sz="1600" b="1" u="sng"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いく契機</a:t>
            </a:r>
            <a:r>
              <a:rPr lang="ja-JP"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にしたい</a:t>
            </a:r>
            <a:r>
              <a:rPr lang="ja-JP" sz="1600" b="1"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600" b="1"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70780" y="5688000"/>
            <a:ext cx="216000" cy="504000"/>
          </a:xfrm>
          <a:prstGeom prst="rightArrow">
            <a:avLst>
              <a:gd name="adj1" fmla="val 50000"/>
              <a:gd name="adj2" fmla="val 68811"/>
            </a:avLst>
          </a:prstGeom>
          <a:solidFill>
            <a:srgbClr val="F79646"/>
          </a:solidFill>
          <a:ln w="25400" cap="flat" cmpd="sng" algn="ctr">
            <a:noFill/>
            <a:prstDash val="solid"/>
          </a:ln>
          <a:effectLst/>
        </p:spPr>
        <p:txBody>
          <a:bodyPr rtlCol="0"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44"/>
          <p:cNvSpPr txBox="1"/>
          <p:nvPr/>
        </p:nvSpPr>
        <p:spPr>
          <a:xfrm>
            <a:off x="2879999" y="432000"/>
            <a:ext cx="6228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algn="ctr">
              <a:spcAft>
                <a:spcPts val="0"/>
              </a:spcAft>
            </a:pPr>
            <a:r>
              <a:rPr lang="ja-JP" sz="1600" b="1" dirty="0" smtClean="0">
                <a:effectLst/>
                <a:latin typeface="Meiryo UI" panose="020B0604030504040204" pitchFamily="50" charset="-128"/>
                <a:ea typeface="Meiryo UI" panose="020B0604030504040204" pitchFamily="50" charset="-128"/>
                <a:cs typeface="Meiryo UI" panose="020B0604030504040204" pitchFamily="50" charset="-128"/>
              </a:rPr>
              <a:t>テーマ</a:t>
            </a:r>
            <a:r>
              <a:rPr lang="ja-JP" sz="1600" b="1" dirty="0">
                <a:effectLst/>
                <a:latin typeface="Meiryo UI" panose="020B0604030504040204" pitchFamily="50" charset="-128"/>
                <a:ea typeface="Meiryo UI" panose="020B0604030504040204" pitchFamily="50" charset="-128"/>
                <a:cs typeface="Meiryo UI" panose="020B0604030504040204" pitchFamily="50" charset="-128"/>
              </a:rPr>
              <a:t>案　</a:t>
            </a:r>
            <a:endParaRPr lang="ja-JP" sz="16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024000" y="1515454"/>
            <a:ext cx="5940000" cy="2422676"/>
          </a:xfrm>
          <a:prstGeom prst="roundRect">
            <a:avLst>
              <a:gd name="adj" fmla="val 11178"/>
            </a:avLst>
          </a:prstGeom>
          <a:solidFill>
            <a:srgbClr val="1F497D">
              <a:lumMod val="20000"/>
              <a:lumOff val="80000"/>
            </a:srgbClr>
          </a:solidFill>
          <a:ln w="12700" cap="flat" cmpd="sng" algn="ctr">
            <a:solidFill>
              <a:srgbClr val="4F81BD">
                <a:shade val="50000"/>
              </a:srgbClr>
            </a:solidFill>
            <a:prstDash val="solid"/>
            <a:miter lim="800000"/>
          </a:ln>
          <a:effectLst/>
        </p:spPr>
        <p:txBody>
          <a:bodyPr rot="0" spcFirstLastPara="0" vert="horz" wrap="square" lIns="72000" tIns="72000" rIns="72000" bIns="72000" numCol="1" spcCol="0" rtlCol="0" fromWordArt="0" anchor="ctr" anchorCtr="0" forceAA="0" compatLnSpc="1">
            <a:prstTxWarp prst="textNoShape">
              <a:avLst/>
            </a:prstTxWarp>
            <a:spAutoFit/>
          </a:bodyPr>
          <a:lstStyle/>
          <a:p>
            <a:pPr algn="l">
              <a:spcBef>
                <a:spcPts val="600"/>
              </a:spcBef>
            </a:pPr>
            <a:r>
              <a:rPr lang="ja-JP"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【基本理念に基づいたテーマ案の考え方】</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buFont typeface="Wingdings" panose="05000000000000000000" pitchFamily="2" charset="2"/>
              <a:buChar char="p"/>
            </a:pPr>
            <a:r>
              <a:rPr lang="ja-JP" altLang="ja-JP"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a:t>
            </a:r>
            <a:r>
              <a:rPr lang="ja-JP"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の人々が、健康にかかる様々な課題を克服し、よりよい生活を</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送る</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ことができるよう、その先にある「人生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年時代」における</a:t>
            </a:r>
            <a:r>
              <a:rPr lang="ja-JP"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新しい生き方や社会・都市のあり方、その広がる可能性</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について、世界から知を集め、</a:t>
            </a:r>
            <a:r>
              <a:rPr lang="ja-JP"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新たなモデルとして広く世界に発信</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することで、未来社会に向けた行動を</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呼びかける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buFont typeface="Wingdings" panose="05000000000000000000" pitchFamily="2" charset="2"/>
              <a:buChar char="p"/>
            </a:pPr>
            <a:r>
              <a:rPr lang="ja-JP" altLang="ja-JP"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健康」を次世代へとシームレスにつなぎ</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、次世代を担う</a:t>
            </a:r>
            <a:r>
              <a:rPr lang="ja-JP"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若者への明るい未来のメッセージ</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576945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8"/>
          <p:cNvSpPr txBox="1"/>
          <p:nvPr/>
        </p:nvSpPr>
        <p:spPr>
          <a:xfrm>
            <a:off x="35496" y="828000"/>
            <a:ext cx="4500000" cy="1304673"/>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a:spcBef>
                <a:spcPts val="600"/>
              </a:spcBef>
              <a:spcAft>
                <a:spcPts val="0"/>
              </a:spcAft>
              <a:buFont typeface="Meiryo UI" panose="020B0604030504040204" pitchFamily="50" charset="-128"/>
              <a:buChar char="◇"/>
            </a:pPr>
            <a:r>
              <a:rPr lang="ja-JP" b="1" dirty="0" smtClean="0">
                <a:effectLst/>
                <a:latin typeface="Meiryo UI" panose="020B0604030504040204" pitchFamily="50" charset="-128"/>
                <a:ea typeface="Meiryo UI" panose="020B0604030504040204" pitchFamily="50" charset="-128"/>
                <a:cs typeface="Meiryo UI" panose="020B0604030504040204" pitchFamily="50" charset="-128"/>
              </a:rPr>
              <a:t>開催期間</a:t>
            </a:r>
            <a:r>
              <a:rPr lang="ja-JP" dirty="0">
                <a:effectLst/>
                <a:latin typeface="Meiryo UI" panose="020B0604030504040204" pitchFamily="50" charset="-128"/>
                <a:ea typeface="Meiryo UI" panose="020B0604030504040204" pitchFamily="50" charset="-128"/>
                <a:cs typeface="Meiryo UI" panose="020B0604030504040204" pitchFamily="50" charset="-128"/>
              </a:rPr>
              <a:t>　</a:t>
            </a:r>
            <a:r>
              <a:rPr lang="en-US" spc="-100" dirty="0">
                <a:effectLst/>
                <a:latin typeface="Meiryo UI" panose="020B0604030504040204" pitchFamily="50" charset="-128"/>
                <a:ea typeface="Meiryo UI" panose="020B0604030504040204" pitchFamily="50" charset="-128"/>
                <a:cs typeface="Meiryo UI" panose="020B0604030504040204" pitchFamily="50" charset="-128"/>
              </a:rPr>
              <a:t>2025</a:t>
            </a:r>
            <a:r>
              <a:rPr lang="ja-JP" spc="-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pc="-100" dirty="0" smtClean="0">
                <a:effectLst/>
                <a:latin typeface="Meiryo UI" panose="020B0604030504040204" pitchFamily="50" charset="-128"/>
                <a:ea typeface="Meiryo UI" panose="020B0604030504040204" pitchFamily="50" charset="-128"/>
                <a:cs typeface="Meiryo UI" panose="020B0604030504040204" pitchFamily="50" charset="-128"/>
              </a:rPr>
              <a:t>5</a:t>
            </a:r>
            <a:r>
              <a:rPr lang="ja-JP" spc="-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pc="-100" dirty="0" smtClean="0">
                <a:effectLst/>
                <a:latin typeface="Meiryo UI" panose="020B0604030504040204" pitchFamily="50" charset="-128"/>
                <a:ea typeface="Meiryo UI" panose="020B0604030504040204" pitchFamily="50" charset="-128"/>
                <a:cs typeface="Meiryo UI" panose="020B0604030504040204" pitchFamily="50" charset="-128"/>
              </a:rPr>
              <a:t>10</a:t>
            </a:r>
            <a:r>
              <a:rPr lang="ja-JP" spc="-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ja-JP" spc="-100" dirty="0">
                <a:effectLst/>
                <a:latin typeface="Meiryo UI" panose="020B0604030504040204" pitchFamily="50" charset="-128"/>
                <a:ea typeface="Meiryo UI" panose="020B0604030504040204" pitchFamily="50" charset="-128"/>
                <a:cs typeface="Meiryo UI" panose="020B0604030504040204" pitchFamily="50" charset="-128"/>
              </a:rPr>
              <a:t>を核とした期間</a:t>
            </a:r>
            <a:r>
              <a:rPr lang="ja-JP" spc="-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pc="-1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pc="-100" dirty="0" smtClean="0">
                <a:effectLst/>
                <a:latin typeface="Meiryo UI" panose="020B0604030504040204" pitchFamily="50" charset="-128"/>
                <a:ea typeface="Meiryo UI" panose="020B0604030504040204" pitchFamily="50" charset="-128"/>
                <a:cs typeface="Meiryo UI" panose="020B0604030504040204" pitchFamily="50" charset="-128"/>
              </a:rPr>
              <a:t>か月）</a:t>
            </a:r>
            <a:endParaRPr lang="ja-JP" spc="-100"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b="1" dirty="0" smtClean="0">
                <a:effectLst/>
                <a:latin typeface="Meiryo UI" panose="020B0604030504040204" pitchFamily="50" charset="-128"/>
                <a:ea typeface="Meiryo UI" panose="020B0604030504040204" pitchFamily="50" charset="-128"/>
                <a:cs typeface="Meiryo UI" panose="020B0604030504040204" pitchFamily="50" charset="-128"/>
              </a:rPr>
              <a:t>開催主体</a:t>
            </a:r>
            <a:r>
              <a:rPr lang="ja-JP" dirty="0">
                <a:effectLst/>
                <a:latin typeface="Meiryo UI" panose="020B0604030504040204" pitchFamily="50" charset="-128"/>
                <a:ea typeface="Meiryo UI" panose="020B0604030504040204" pitchFamily="50" charset="-128"/>
                <a:cs typeface="Meiryo UI" panose="020B0604030504040204" pitchFamily="50" charset="-128"/>
              </a:rPr>
              <a:t>　</a:t>
            </a:r>
            <a:r>
              <a:rPr lang="ja-JP" dirty="0" smtClean="0">
                <a:effectLst/>
                <a:latin typeface="Meiryo UI" panose="020B0604030504040204" pitchFamily="50" charset="-128"/>
                <a:ea typeface="Meiryo UI" panose="020B0604030504040204" pitchFamily="50" charset="-128"/>
                <a:cs typeface="Meiryo UI" panose="020B0604030504040204" pitchFamily="50" charset="-128"/>
              </a:rPr>
              <a:t>政府</a:t>
            </a:r>
            <a:r>
              <a:rPr lang="ja-JP" dirty="0">
                <a:effectLst/>
                <a:latin typeface="Meiryo UI" panose="020B0604030504040204" pitchFamily="50" charset="-128"/>
                <a:ea typeface="Meiryo UI" panose="020B0604030504040204" pitchFamily="50" charset="-128"/>
                <a:cs typeface="Meiryo UI" panose="020B0604030504040204" pitchFamily="50" charset="-128"/>
              </a:rPr>
              <a:t>が認めた法人</a:t>
            </a:r>
            <a:r>
              <a:rPr lang="ja-JP"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dirty="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b="1" dirty="0" smtClean="0">
                <a:effectLst/>
                <a:latin typeface="Meiryo UI" panose="020B0604030504040204" pitchFamily="50" charset="-128"/>
                <a:ea typeface="Meiryo UI" panose="020B0604030504040204" pitchFamily="50" charset="-128"/>
                <a:cs typeface="Meiryo UI" panose="020B0604030504040204" pitchFamily="50" charset="-128"/>
              </a:rPr>
              <a:t>入場者</a:t>
            </a:r>
            <a:r>
              <a:rPr lang="ja-JP" b="1" dirty="0">
                <a:effectLst/>
                <a:latin typeface="Meiryo UI" panose="020B0604030504040204" pitchFamily="50" charset="-128"/>
                <a:ea typeface="Meiryo UI" panose="020B0604030504040204" pitchFamily="50" charset="-128"/>
                <a:cs typeface="Meiryo UI" panose="020B0604030504040204" pitchFamily="50" charset="-128"/>
              </a:rPr>
              <a:t>想定</a:t>
            </a:r>
            <a:r>
              <a:rPr lang="ja-JP" b="1" dirty="0" smtClean="0">
                <a:effectLst/>
                <a:latin typeface="Meiryo UI" panose="020B0604030504040204" pitchFamily="50" charset="-128"/>
                <a:ea typeface="Meiryo UI" panose="020B0604030504040204" pitchFamily="50" charset="-128"/>
                <a:cs typeface="Meiryo UI" panose="020B0604030504040204" pitchFamily="50" charset="-128"/>
              </a:rPr>
              <a:t>規模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dirty="0" smtClean="0">
                <a:effectLst/>
                <a:latin typeface="Meiryo UI" panose="020B0604030504040204" pitchFamily="50" charset="-128"/>
                <a:ea typeface="Meiryo UI" panose="020B0604030504040204" pitchFamily="50" charset="-128"/>
                <a:cs typeface="Meiryo UI" panose="020B0604030504040204" pitchFamily="50" charset="-128"/>
              </a:rPr>
              <a:t>3000</a:t>
            </a:r>
            <a:r>
              <a:rPr lang="ja-JP" dirty="0">
                <a:effectLst/>
                <a:latin typeface="Meiryo UI" panose="020B0604030504040204" pitchFamily="50" charset="-128"/>
                <a:ea typeface="Meiryo UI" panose="020B0604030504040204" pitchFamily="50" charset="-128"/>
                <a:cs typeface="Meiryo UI" panose="020B0604030504040204" pitchFamily="50" charset="-128"/>
              </a:rPr>
              <a:t>万人以上</a:t>
            </a:r>
          </a:p>
          <a:p>
            <a:pPr indent="165735" algn="l">
              <a:spcBef>
                <a:spcPts val="0"/>
              </a:spcBef>
              <a:spcAft>
                <a:spcPts val="0"/>
              </a:spcAft>
            </a:pPr>
            <a:r>
              <a:rPr lang="ja-JP" sz="1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spc="-100" dirty="0">
                <a:effectLst/>
                <a:latin typeface="Meiryo UI" panose="020B0604030504040204" pitchFamily="50" charset="-128"/>
                <a:ea typeface="Meiryo UI" panose="020B0604030504040204" pitchFamily="50" charset="-128"/>
                <a:cs typeface="Meiryo UI" panose="020B0604030504040204" pitchFamily="50" charset="-128"/>
              </a:rPr>
              <a:t>交通利便性やインバウンド効果もあり、さらなる</a:t>
            </a:r>
            <a:r>
              <a:rPr lang="ja-JP" sz="1100" spc="-100" dirty="0" smtClean="0">
                <a:effectLst/>
                <a:latin typeface="Meiryo UI" panose="020B0604030504040204" pitchFamily="50" charset="-128"/>
                <a:ea typeface="Meiryo UI" panose="020B0604030504040204" pitchFamily="50" charset="-128"/>
                <a:cs typeface="Meiryo UI" panose="020B0604030504040204" pitchFamily="50" charset="-128"/>
              </a:rPr>
              <a:t>来場者数の増加が見込まれる</a:t>
            </a:r>
            <a:endParaRPr lang="ja-JP" sz="1100" spc="-100" dirty="0">
              <a:effectLst/>
              <a:latin typeface="Meiryo UI" panose="020B0604030504040204" pitchFamily="50" charset="-128"/>
              <a:ea typeface="Meiryo UI" panose="020B0604030504040204" pitchFamily="50" charset="-128"/>
              <a:cs typeface="Meiryo UI" panose="020B0604030504040204" pitchFamily="50" charset="-128"/>
            </a:endParaRPr>
          </a:p>
          <a:p>
            <a:pPr indent="165735" algn="l">
              <a:spcBef>
                <a:spcPts val="0"/>
              </a:spcBef>
              <a:spcAft>
                <a:spcPts val="0"/>
              </a:spcAft>
            </a:pPr>
            <a:r>
              <a:rPr lang="ja-JP" sz="1100" dirty="0">
                <a:effectLst/>
                <a:latin typeface="Meiryo UI" panose="020B0604030504040204" pitchFamily="50" charset="-128"/>
                <a:ea typeface="Meiryo UI" panose="020B0604030504040204" pitchFamily="50" charset="-128"/>
                <a:cs typeface="Meiryo UI" panose="020B0604030504040204" pitchFamily="50" charset="-128"/>
              </a:rPr>
              <a:t>＊海外からより多くの人々が来場する万博を</a:t>
            </a:r>
            <a:r>
              <a:rPr lang="ja-JP" sz="1100" dirty="0" smtClean="0">
                <a:effectLst/>
                <a:latin typeface="Meiryo UI" panose="020B0604030504040204" pitchFamily="50" charset="-128"/>
                <a:ea typeface="Meiryo UI" panose="020B0604030504040204" pitchFamily="50" charset="-128"/>
                <a:cs typeface="Meiryo UI" panose="020B0604030504040204" pitchFamily="50" charset="-128"/>
              </a:rPr>
              <a:t>めざす</a:t>
            </a:r>
            <a:endParaRPr lang="ja-JP" sz="1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01" tIns="46754" rIns="89901" bIns="46754"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a:r>
              <a:rPr lang="ja-JP" altLang="ja-JP" sz="20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2025</a:t>
            </a:r>
            <a:r>
              <a:rPr lang="ja-JP" altLang="ja-JP" sz="2000" b="1" dirty="0">
                <a:solidFill>
                  <a:schemeClr val="tx1"/>
                </a:solidFill>
                <a:latin typeface="HG丸ｺﾞｼｯｸM-PRO" panose="020F0600000000000000" pitchFamily="50" charset="-128"/>
                <a:ea typeface="HG丸ｺﾞｼｯｸM-PRO" panose="020F0600000000000000" pitchFamily="50" charset="-128"/>
              </a:rPr>
              <a:t>日本万国博覧会」基本構想</a:t>
            </a:r>
            <a:r>
              <a:rPr lang="ja-JP" altLang="ja-JP" sz="2000" b="1" dirty="0" smtClean="0">
                <a:solidFill>
                  <a:schemeClr val="tx1"/>
                </a:solidFill>
                <a:latin typeface="HG丸ｺﾞｼｯｸM-PRO" panose="020F0600000000000000" pitchFamily="50" charset="-128"/>
                <a:ea typeface="HG丸ｺﾞｼｯｸM-PRO" panose="020F0600000000000000" pitchFamily="50" charset="-128"/>
              </a:rPr>
              <a:t>案</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②</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再掲</a:t>
            </a:r>
            <a:r>
              <a:rPr lang="en-US" altLang="ja-JP" sz="20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テキスト ボックス 4"/>
          <p:cNvSpPr txBox="1"/>
          <p:nvPr/>
        </p:nvSpPr>
        <p:spPr>
          <a:xfrm>
            <a:off x="36000" y="2628000"/>
            <a:ext cx="4500000" cy="3996000"/>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a:spcBef>
                <a:spcPts val="600"/>
              </a:spcBef>
              <a:spcAft>
                <a:spcPts val="0"/>
              </a:spcAft>
              <a:buFont typeface="Meiryo UI" panose="020B0604030504040204" pitchFamily="50" charset="-128"/>
              <a:buChar char="◇"/>
            </a:pPr>
            <a:r>
              <a:rPr lang="ja-JP" b="1" u="sng"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開催場所</a:t>
            </a:r>
            <a:r>
              <a:rPr lang="ja-JP" altLang="en-US" b="1" u="sng"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大阪市臨海部の「夢洲」を</a:t>
            </a:r>
            <a:r>
              <a:rPr lang="ja-JP" b="1" u="sng"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想定</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会場規模</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万博会場として約</a:t>
            </a:r>
            <a:r>
              <a:rPr lang="en-US"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ｈａを想定</a:t>
            </a:r>
          </a:p>
          <a:p>
            <a:pPr marL="355600" indent="-84138" algn="l">
              <a:spcBef>
                <a:spcPts val="0"/>
              </a:spcBef>
              <a:spcAft>
                <a:spcPts val="0"/>
              </a:spcAft>
              <a:buFont typeface="Arial" panose="020B0604020202020204" pitchFamily="34" charset="0"/>
              <a:buChar char="•"/>
            </a:pPr>
            <a:r>
              <a:rPr 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IR</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を含む夢洲まちづくり構想の進展の状況を踏まえ、</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具体的な区域</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設定や利用計画を</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100ha</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のうち約</a:t>
            </a:r>
            <a:r>
              <a:rPr 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60ha</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の用地にはテーマ館や参加各国の</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パビリオン</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、園路等の配置を</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55600" indent="-841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場内を楽しく歩きたくなるような、</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アクティブデザイン</a:t>
            </a:r>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による施設整備</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活動的なライフスタイルを目指して建物や通り</a:t>
            </a:r>
            <a:r>
              <a:rPr lang="ja-JP" altLang="ja-JP" sz="11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デザインを変える</a:t>
            </a:r>
            <a:r>
              <a:rPr lang="ja-JP" altLang="ja-JP" sz="11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sz="1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輸送</a:t>
            </a:r>
            <a:r>
              <a:rPr lang="ja-JP"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・宿泊</a:t>
            </a: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en-US" alt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55600" indent="-841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中央線</a:t>
            </a:r>
            <a:r>
              <a:rPr 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北港テクノポート線</a:t>
            </a:r>
            <a:r>
              <a:rPr lang="en-US"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の延伸に伴う</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夢洲駅（</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のアクセスを軸とし</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要駅や会場周辺に</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設ける駐車場</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からの</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シャトルバス</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運行</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55600" indent="-84138" algn="l">
              <a:spcBef>
                <a:spcPts val="0"/>
              </a:spcBef>
              <a:spcAft>
                <a:spcPts val="0"/>
              </a:spcAft>
              <a:buFont typeface="Arial" panose="020B0604020202020204" pitchFamily="34" charset="0"/>
              <a:buChar char="•"/>
            </a:pPr>
            <a:r>
              <a:rPr lang="ja-JP" sz="1200" spc="-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来場者</a:t>
            </a:r>
            <a:r>
              <a:rPr lang="ja-JP" sz="1200" spc="-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の宿泊は、府域と近隣府県市の宿泊施設の活用により</a:t>
            </a:r>
            <a:r>
              <a:rPr lang="ja-JP" sz="1200" spc="-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200" spc="-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a:t>
            </a:r>
            <a:r>
              <a:rPr lang="ja-JP"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a:t>
            </a: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配慮</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841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万博会場づくり</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では、自然環境等に十分配慮した会場整備</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や環境の</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負荷の少ない施設整備を</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55600" indent="-841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日本発</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・世界初をめざした最先端の技術・ノウハウを結集し</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、持続可能</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なまちを実現</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endPar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36"/>
          <p:cNvSpPr txBox="1"/>
          <p:nvPr/>
        </p:nvSpPr>
        <p:spPr>
          <a:xfrm>
            <a:off x="36000" y="432000"/>
            <a:ext cx="4500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a:spcAft>
                <a:spcPts val="0"/>
              </a:spcAft>
            </a:pPr>
            <a:r>
              <a:rPr lang="ja-JP" altLang="en-US" sz="1600" b="1" dirty="0">
                <a:ea typeface="Meiryo UI"/>
                <a:cs typeface="Times New Roman"/>
              </a:rPr>
              <a:t>開催期間・入場者想定規模</a:t>
            </a:r>
          </a:p>
        </p:txBody>
      </p:sp>
      <p:sp>
        <p:nvSpPr>
          <p:cNvPr id="25" name="テキスト ボックス 36"/>
          <p:cNvSpPr txBox="1"/>
          <p:nvPr/>
        </p:nvSpPr>
        <p:spPr>
          <a:xfrm>
            <a:off x="36000" y="2232000"/>
            <a:ext cx="4500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a:spcAft>
                <a:spcPts val="0"/>
              </a:spcAft>
            </a:pPr>
            <a:r>
              <a:rPr lang="ja-JP" altLang="en-US" sz="1600" b="1" dirty="0">
                <a:ea typeface="Meiryo UI"/>
                <a:cs typeface="Times New Roman"/>
              </a:rPr>
              <a:t>開催場所・会場規模等</a:t>
            </a:r>
          </a:p>
        </p:txBody>
      </p:sp>
      <p:sp>
        <p:nvSpPr>
          <p:cNvPr id="26" name="テキスト ボックス 25"/>
          <p:cNvSpPr txBox="1"/>
          <p:nvPr/>
        </p:nvSpPr>
        <p:spPr>
          <a:xfrm>
            <a:off x="4608000" y="828001"/>
            <a:ext cx="4500000" cy="5796000"/>
          </a:xfrm>
          <a:prstGeom prst="rect">
            <a:avLst/>
          </a:prstGeom>
          <a:noFill/>
          <a:ln/>
          <a:effectLst/>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l">
              <a:spcBef>
                <a:spcPts val="600"/>
              </a:spcBef>
              <a:spcAft>
                <a:spcPts val="0"/>
              </a:spcAft>
              <a:buFont typeface="Meiryo UI" panose="020B0604030504040204" pitchFamily="50" charset="-128"/>
              <a:buChar char="◇"/>
            </a:pP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a:t>
            </a:r>
            <a:r>
              <a:rPr lang="ja-JP"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社会・参加国への</a:t>
            </a: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a:t>
            </a:r>
            <a:r>
              <a:rPr lang="ja-JP" alt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社会へ健康についての課題解決策を提示</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「あらゆる年齢のすべての人々の健康的な</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を確保」</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に寄与</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参加</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国の文化・技術・メッセージを世界に発信する機会</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相互</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交流による国際社会の平和的</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進歩</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a:t>
            </a:r>
            <a:r>
              <a:rPr lang="ja-JP"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国（日本）への効果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国際的</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地位の確立（ジャパンブランドの確立等</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en-US"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年オリンピック後の経済成長の維持</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発展</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の健康増進等（健康寿命の延伸、その結果として</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社会保障費</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の増加抑制</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lgn="l">
              <a:spcBef>
                <a:spcPts val="600"/>
              </a:spcBef>
              <a:spcAft>
                <a:spcPts val="0"/>
              </a:spcAft>
              <a:buFont typeface="Meiryo UI" panose="020B0604030504040204" pitchFamily="50" charset="-128"/>
              <a:buChar char="◇"/>
            </a:pP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開催地</a:t>
            </a:r>
            <a:r>
              <a:rPr lang="ja-JP" b="1"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a:t>
            </a:r>
            <a:r>
              <a:rPr lang="ja-JP" b="1"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副首都</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・大阪の発展に寄与し、東西二極の一極として、</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日本の</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成長を</a:t>
            </a: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けん引</a:t>
            </a:r>
            <a:endParaRPr lang="en-US" alt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360363" indent="-96838" algn="l">
              <a:spcBef>
                <a:spcPts val="0"/>
              </a:spcBef>
              <a:spcAft>
                <a:spcPts val="0"/>
              </a:spcAft>
              <a:buFont typeface="Arial" panose="020B0604020202020204" pitchFamily="34" charset="0"/>
              <a:buChar char="•"/>
            </a:pPr>
            <a:r>
              <a:rPr lang="ja-JP" sz="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r>
              <a:rPr lang="ja-JP" sz="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の健康の向上</a:t>
            </a:r>
          </a:p>
          <a:p>
            <a:pPr marL="126365" indent="38100" algn="l">
              <a:spcBef>
                <a:spcPts val="600"/>
              </a:spcBef>
              <a:spcAft>
                <a:spcPts val="0"/>
              </a:spcAft>
            </a:pPr>
            <a:r>
              <a:rPr lang="ja-JP"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27" name="テキスト ボックス 20"/>
          <p:cNvSpPr txBox="1"/>
          <p:nvPr/>
        </p:nvSpPr>
        <p:spPr>
          <a:xfrm>
            <a:off x="5641707" y="3866098"/>
            <a:ext cx="2571750" cy="216000"/>
          </a:xfrm>
          <a:prstGeom prst="rect">
            <a:avLst/>
          </a:prstGeom>
          <a:solidFill>
            <a:sysClr val="window" lastClr="FFFFFF"/>
          </a:solidFill>
          <a:ln w="12700" cap="flat" cmpd="sng" algn="ctr">
            <a:solidFill>
              <a:srgbClr val="4F81BD"/>
            </a:solidFill>
            <a:prstDash val="solid"/>
            <a:miter lim="800000"/>
          </a:ln>
          <a:effectLst/>
        </p:spPr>
        <p:txBody>
          <a:bodyPr rot="0" spcFirstLastPara="0" vert="horz" wrap="square" lIns="91440" tIns="36000" rIns="91440" bIns="36000" numCol="1" spcCol="0" rtlCol="0" fromWordArt="0" anchor="t" anchorCtr="0" forceAA="0" compatLnSpc="1">
            <a:prstTxWarp prst="textNoShape">
              <a:avLst/>
            </a:prstTxWarp>
            <a:spAutoFit/>
          </a:bodyPr>
          <a:lstStyle/>
          <a:p>
            <a:pPr algn="ctr">
              <a:spcAft>
                <a:spcPts val="0"/>
              </a:spcAft>
            </a:pPr>
            <a:r>
              <a:rPr lang="ja-JP" sz="1050" dirty="0">
                <a:solidFill>
                  <a:schemeClr val="tx1"/>
                </a:solidFill>
                <a:effectLst/>
                <a:latin typeface="Century"/>
                <a:ea typeface="Meiryo UI"/>
                <a:cs typeface="Times New Roman"/>
              </a:rPr>
              <a:t>全国への経済波及効果　　約</a:t>
            </a:r>
            <a:r>
              <a:rPr lang="ja-JP" sz="1050" dirty="0" smtClean="0">
                <a:solidFill>
                  <a:schemeClr val="tx1"/>
                </a:solidFill>
                <a:effectLst/>
                <a:latin typeface="Century"/>
                <a:ea typeface="Meiryo UI"/>
                <a:cs typeface="Times New Roman"/>
              </a:rPr>
              <a:t>６兆円</a:t>
            </a:r>
            <a:endParaRPr lang="ja-JP" sz="1200" dirty="0">
              <a:solidFill>
                <a:schemeClr val="tx1"/>
              </a:solidFill>
              <a:effectLst/>
              <a:latin typeface="Century"/>
              <a:ea typeface="ＭＳ 明朝"/>
              <a:cs typeface="Times New Roman"/>
            </a:endParaRPr>
          </a:p>
        </p:txBody>
      </p:sp>
      <p:pic>
        <p:nvPicPr>
          <p:cNvPr id="28" name="図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362" y="4115171"/>
            <a:ext cx="3008637" cy="2470923"/>
          </a:xfrm>
          <a:prstGeom prst="rect">
            <a:avLst/>
          </a:prstGeom>
          <a:noFill/>
          <a:ln>
            <a:noFill/>
          </a:ln>
        </p:spPr>
      </p:pic>
      <p:sp>
        <p:nvSpPr>
          <p:cNvPr id="29" name="テキスト ボックス 36"/>
          <p:cNvSpPr txBox="1"/>
          <p:nvPr/>
        </p:nvSpPr>
        <p:spPr>
          <a:xfrm>
            <a:off x="4608000" y="432000"/>
            <a:ext cx="4500000" cy="318924"/>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36000" rIns="91440" bIns="36000" numCol="1" spcCol="0" rtlCol="0" fromWordArt="0" anchor="ctr" anchorCtr="0" forceAA="0" compatLnSpc="1">
            <a:prstTxWarp prst="textNoShape">
              <a:avLst/>
            </a:prstTxWarp>
            <a:spAutoFit/>
          </a:bodyPr>
          <a:lstStyle/>
          <a:p>
            <a:pPr>
              <a:spcAft>
                <a:spcPts val="0"/>
              </a:spcAft>
            </a:pPr>
            <a:r>
              <a:rPr lang="ja-JP" altLang="en-US" sz="1600" b="1" dirty="0">
                <a:ea typeface="Meiryo UI"/>
                <a:cs typeface="Times New Roman"/>
              </a:rPr>
              <a:t>国際社会・参加国・日本・大阪への効果　</a:t>
            </a:r>
          </a:p>
        </p:txBody>
      </p:sp>
      <p:sp>
        <p:nvSpPr>
          <p:cNvPr id="30" name="正方形/長方形 29"/>
          <p:cNvSpPr/>
          <p:nvPr/>
        </p:nvSpPr>
        <p:spPr>
          <a:xfrm>
            <a:off x="4140539" y="6597352"/>
            <a:ext cx="3372838" cy="253825"/>
          </a:xfrm>
          <a:prstGeom prst="rect">
            <a:avLst/>
          </a:prstGeom>
        </p:spPr>
        <p:txBody>
          <a:bodyPr wrap="none" lIns="91341" tIns="45675" rIns="91341" bIns="45675">
            <a:spAutoFit/>
          </a:bodyPr>
          <a:lstStyle/>
          <a:p>
            <a:pPr algn="r" defTabSz="913410" fontAlgn="auto">
              <a:spcBef>
                <a:spcPts val="0"/>
              </a:spcBef>
              <a:spcAft>
                <a:spcPts val="0"/>
              </a:spcAft>
              <a:buClrTx/>
              <a:buSzTx/>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日本万国博覧会」基本構想</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457646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64288" y="6592267"/>
            <a:ext cx="2057400" cy="365125"/>
          </a:xfrm>
        </p:spPr>
        <p:txBody>
          <a:bodyPr/>
          <a:lstStyle/>
          <a:p>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 name="正方形/長方形 4"/>
          <p:cNvSpPr/>
          <p:nvPr/>
        </p:nvSpPr>
        <p:spPr>
          <a:xfrm>
            <a:off x="216000" y="179999"/>
            <a:ext cx="4392000" cy="6504254"/>
          </a:xfrm>
          <a:prstGeom prst="rect">
            <a:avLst/>
          </a:prstGeom>
        </p:spPr>
        <p:txBody>
          <a:bodyPr wrap="square" lIns="91341" tIns="45675" rIns="91341" bIns="45675">
            <a:spAutoFit/>
          </a:bodyPr>
          <a:lstStyle/>
          <a:p>
            <a:pPr algn="l">
              <a:lnSpc>
                <a:spcPts val="2000"/>
              </a:lnSpc>
              <a:spcBef>
                <a:spcPts val="0"/>
              </a:spcBef>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③集客機能</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大規模テーマパーク、公園</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多様なスポーツ</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国際会議・見本市等のコンベンション</a:t>
            </a:r>
            <a:r>
              <a:rPr kumimoji="1" lang="ja-JP" altLang="en-US"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臨海部エリアの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大規模用地</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広域アクセスの拠点（空港</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広域アクセスの拠点（港湾</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広域アクセスの拠点（鉄道駅</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国際的</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スケートリンクを核とした</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りんくうタウン）</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府営公園のにぎわい空間の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・・・・・１７</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zh-CN"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CN"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zh-CN"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日本万国博覧会」基本構想</a:t>
            </a:r>
            <a:r>
              <a:rPr kumimoji="1" lang="zh-CN"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・・・・・１８</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国際観光エンターテイメント</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（統合型リゾート（ＩＲ）</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国際観光</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エンターテイメント</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深日・洲本間フェリー</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・・・・・２１</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国際観光エンターテイメント</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（クルーズ船の寄港実績）</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・・・・・２２</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国際観光</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エンターテイメント</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の状況</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国際観光エンターテイメント</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関西国際空港第</a:t>
            </a:r>
            <a:r>
              <a:rPr kumimoji="1" lang="en-US" altLang="ja-JP"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ターミナルビル拡張</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・・・・・２４</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国際観光エンターテイメント</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（プライベートジェットの状況）</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２５</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608512" y="180000"/>
            <a:ext cx="4392000" cy="1374644"/>
          </a:xfrm>
          <a:prstGeom prst="rect">
            <a:avLst/>
          </a:prstGeom>
        </p:spPr>
        <p:txBody>
          <a:bodyPr lIns="91341" tIns="45675" rIns="91341" bIns="45675">
            <a:spAutoFit/>
          </a:bodyPr>
          <a:lstStyle/>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新たな交通拠点</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（北大阪急行延伸部沿線のまちづくり）</a:t>
            </a: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・・・・２６</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新たな交通拠点</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lgn="l">
              <a:lnSpc>
                <a:spcPts val="2000"/>
              </a:lnSpc>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（モノレール延伸部沿線のまちづくり）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・・・・２８</a:t>
            </a:r>
          </a:p>
        </p:txBody>
      </p:sp>
    </p:spTree>
    <p:extLst>
      <p:ext uri="{BB962C8B-B14F-4D97-AF65-F5344CB8AC3E}">
        <p14:creationId xmlns:p14="http://schemas.microsoft.com/office/powerpoint/2010/main" val="315572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国際観光エンターテイメント（統合型リゾート（ＩＲ））</a:t>
            </a:r>
            <a:endParaRPr lang="ja-JP" altLang="en-US" sz="2000" b="1" dirty="0">
              <a:solidFill>
                <a:srgbClr val="000000"/>
              </a:solidFill>
              <a:ea typeface="HG丸ｺﾞｼｯｸM-PRO" pitchFamily="48" charset="-128"/>
            </a:endParaRPr>
          </a:p>
        </p:txBody>
      </p:sp>
      <p:sp>
        <p:nvSpPr>
          <p:cNvPr id="24" name="Rectangle 20"/>
          <p:cNvSpPr>
            <a:spLocks noChangeArrowheads="1"/>
          </p:cNvSpPr>
          <p:nvPr/>
        </p:nvSpPr>
        <p:spPr bwMode="auto">
          <a:xfrm>
            <a:off x="36000" y="432000"/>
            <a:ext cx="9072000" cy="1224136"/>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spc="-30" dirty="0" smtClean="0">
                <a:solidFill>
                  <a:schemeClr val="tx1"/>
                </a:solidFill>
                <a:latin typeface="HG丸ｺﾞｼｯｸM-PRO" panose="020F0600000000000000" pitchFamily="50" charset="-128"/>
                <a:ea typeface="HG丸ｺﾞｼｯｸM-PRO" panose="020F0600000000000000" pitchFamily="50" charset="-128"/>
              </a:rPr>
              <a:t>大阪府</a:t>
            </a:r>
            <a:r>
              <a:rPr kumimoji="1" lang="ja-JP" altLang="en-US" sz="1800" spc="-30" dirty="0">
                <a:solidFill>
                  <a:schemeClr val="tx1"/>
                </a:solidFill>
                <a:latin typeface="HG丸ｺﾞｼｯｸM-PRO" panose="020F0600000000000000" pitchFamily="50" charset="-128"/>
                <a:ea typeface="HG丸ｺﾞｼｯｸM-PRO" panose="020F0600000000000000" pitchFamily="50" charset="-128"/>
              </a:rPr>
              <a:t>では、国における「カジノを含めた統合型リゾート（</a:t>
            </a:r>
            <a:r>
              <a:rPr kumimoji="1" lang="en-US" altLang="ja-JP" sz="1800" spc="-30" dirty="0">
                <a:solidFill>
                  <a:schemeClr val="tx1"/>
                </a:solidFill>
                <a:latin typeface="HG丸ｺﾞｼｯｸM-PRO" panose="020F0600000000000000" pitchFamily="50" charset="-128"/>
                <a:ea typeface="HG丸ｺﾞｼｯｸM-PRO" panose="020F0600000000000000" pitchFamily="50" charset="-128"/>
              </a:rPr>
              <a:t>Integrated  Resort</a:t>
            </a:r>
            <a:r>
              <a:rPr kumimoji="1" lang="ja-JP" altLang="en-US" sz="1800" spc="-30" dirty="0">
                <a:solidFill>
                  <a:schemeClr val="tx1"/>
                </a:solidFill>
                <a:latin typeface="HG丸ｺﾞｼｯｸM-PRO" panose="020F0600000000000000" pitchFamily="50" charset="-128"/>
                <a:ea typeface="HG丸ｺﾞｼｯｸM-PRO" panose="020F0600000000000000" pitchFamily="50" charset="-128"/>
              </a:rPr>
              <a:t>）」（以下「</a:t>
            </a:r>
            <a:r>
              <a:rPr kumimoji="1" lang="en-US" altLang="ja-JP" sz="1800" spc="-30" dirty="0">
                <a:solidFill>
                  <a:schemeClr val="tx1"/>
                </a:solidFill>
                <a:latin typeface="HG丸ｺﾞｼｯｸM-PRO" panose="020F0600000000000000" pitchFamily="50" charset="-128"/>
                <a:ea typeface="HG丸ｺﾞｼｯｸM-PRO" panose="020F0600000000000000" pitchFamily="50" charset="-128"/>
              </a:rPr>
              <a:t>IR</a:t>
            </a:r>
            <a:r>
              <a:rPr kumimoji="1" lang="ja-JP" altLang="en-US" sz="1800" spc="-30" dirty="0">
                <a:solidFill>
                  <a:schemeClr val="tx1"/>
                </a:solidFill>
                <a:latin typeface="HG丸ｺﾞｼｯｸM-PRO" panose="020F0600000000000000" pitchFamily="50" charset="-128"/>
                <a:ea typeface="HG丸ｺﾞｼｯｸM-PRO" panose="020F0600000000000000" pitchFamily="50" charset="-128"/>
              </a:rPr>
              <a:t>」という。）の法制化に向けた動向等を踏まえ</a:t>
            </a:r>
            <a:r>
              <a:rPr kumimoji="1" lang="ja-JP" altLang="en-US" sz="1800" spc="-3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spc="-30" dirty="0" smtClean="0">
                <a:solidFill>
                  <a:schemeClr val="tx1"/>
                </a:solidFill>
                <a:latin typeface="HG丸ｺﾞｼｯｸM-PRO" panose="020F0600000000000000" pitchFamily="50" charset="-128"/>
                <a:ea typeface="HG丸ｺﾞｼｯｸM-PRO" panose="020F0600000000000000" pitchFamily="50" charset="-128"/>
              </a:rPr>
              <a:t>2010</a:t>
            </a:r>
            <a:r>
              <a:rPr kumimoji="1" lang="ja-JP" altLang="en-US" sz="1800" spc="-3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spc="-30" dirty="0">
                <a:solidFill>
                  <a:schemeClr val="tx1"/>
                </a:solidFill>
                <a:latin typeface="HG丸ｺﾞｼｯｸM-PRO" panose="020F0600000000000000" pitchFamily="50" charset="-128"/>
                <a:ea typeface="HG丸ｺﾞｼｯｸM-PRO" panose="020F0600000000000000" pitchFamily="50" charset="-128"/>
              </a:rPr>
              <a:t>22</a:t>
            </a:r>
            <a:r>
              <a:rPr kumimoji="1" lang="ja-JP" altLang="en-US" sz="1800" spc="-30" dirty="0" smtClean="0">
                <a:solidFill>
                  <a:schemeClr val="tx1"/>
                </a:solidFill>
                <a:latin typeface="HG丸ｺﾞｼｯｸM-PRO" panose="020F0600000000000000" pitchFamily="50" charset="-128"/>
                <a:ea typeface="HG丸ｺﾞｼｯｸM-PRO" panose="020F0600000000000000" pitchFamily="50" charset="-128"/>
              </a:rPr>
              <a:t>年）７月</a:t>
            </a:r>
            <a:r>
              <a:rPr kumimoji="1" lang="ja-JP" altLang="en-US" sz="1800" spc="-30" dirty="0">
                <a:solidFill>
                  <a:schemeClr val="tx1"/>
                </a:solidFill>
                <a:latin typeface="HG丸ｺﾞｼｯｸM-PRO" panose="020F0600000000000000" pitchFamily="50" charset="-128"/>
                <a:ea typeface="HG丸ｺﾞｼｯｸM-PRO" panose="020F0600000000000000" pitchFamily="50" charset="-128"/>
              </a:rPr>
              <a:t>に「大阪エンターテイメント都市構想推進検討会」を設置し、大阪府内に</a:t>
            </a:r>
            <a:r>
              <a:rPr kumimoji="1" lang="en-US" altLang="ja-JP" sz="1800" spc="-30" dirty="0">
                <a:solidFill>
                  <a:schemeClr val="tx1"/>
                </a:solidFill>
                <a:latin typeface="HG丸ｺﾞｼｯｸM-PRO" panose="020F0600000000000000" pitchFamily="50" charset="-128"/>
                <a:ea typeface="HG丸ｺﾞｼｯｸM-PRO" panose="020F0600000000000000" pitchFamily="50" charset="-128"/>
              </a:rPr>
              <a:t>IR</a:t>
            </a:r>
            <a:r>
              <a:rPr kumimoji="1" lang="ja-JP" altLang="en-US" sz="1800" spc="-30" dirty="0">
                <a:solidFill>
                  <a:schemeClr val="tx1"/>
                </a:solidFill>
                <a:latin typeface="HG丸ｺﾞｼｯｸM-PRO" panose="020F0600000000000000" pitchFamily="50" charset="-128"/>
                <a:ea typeface="HG丸ｺﾞｼｯｸM-PRO" panose="020F0600000000000000" pitchFamily="50" charset="-128"/>
              </a:rPr>
              <a:t>を立地する場合の課題や対応策等について幅広く</a:t>
            </a:r>
            <a:r>
              <a:rPr kumimoji="1" lang="ja-JP" altLang="en-US" sz="1800" spc="-30" dirty="0" smtClean="0">
                <a:solidFill>
                  <a:schemeClr val="tx1"/>
                </a:solidFill>
                <a:latin typeface="HG丸ｺﾞｼｯｸM-PRO" panose="020F0600000000000000" pitchFamily="50" charset="-128"/>
                <a:ea typeface="HG丸ｺﾞｼｯｸM-PRO" panose="020F0600000000000000" pitchFamily="50" charset="-128"/>
              </a:rPr>
              <a:t>検討。</a:t>
            </a:r>
            <a:endParaRPr kumimoji="1" lang="ja-JP" altLang="en-US" sz="1800" spc="-3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504" y="3215886"/>
            <a:ext cx="4320000" cy="316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25231" y="1765840"/>
            <a:ext cx="4978817" cy="5047536"/>
          </a:xfrm>
          <a:prstGeom prst="rect">
            <a:avLst/>
          </a:prstGeom>
          <a:noFill/>
        </p:spPr>
        <p:txBody>
          <a:bodyPr wrap="square" rtlCol="0">
            <a:spAutoFit/>
          </a:bodyPr>
          <a:lstStyle/>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○建設・運営主体</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・世界最高水準のエンターテイメントや</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カジノ等で構成</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・非日常空間の演出</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・世界各地の</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構想は拡大傾向、</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100ha</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規模のものもある</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○候補地</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・舞洲を軸とした大阪市内ベイエリアなど</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○大阪での取組経過</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・大阪エンターテイメント都市構想推進検討会（</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2010.7</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立地準備会議（</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2013.12</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・大阪市が夢洲まちづくり構想検討会を設置（</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indent="-377825" algn="l"/>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府は、関西の経済</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とともに参画</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indent="-377825" algn="l"/>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「夢洲まちづくり構想（案）～中間とりまとめ～」（</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2015.2</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○国の動き</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2013.12</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自民・維新・生活・無所属議員が</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共同で衆議院に</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推進法案提出</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2015.4</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自民</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・維新</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・次世代の３党により</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法案を衆議院へ再提出</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2016.12</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推進法案が可決・施行</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355976" y="6381328"/>
            <a:ext cx="5616624" cy="261610"/>
          </a:xfrm>
          <a:prstGeom prst="rect">
            <a:avLst/>
          </a:prstGeom>
          <a:noFill/>
        </p:spPr>
        <p:txBody>
          <a:bodyPr wrap="square" rtlCol="0">
            <a:spAutoFit/>
          </a:bodyPr>
          <a:lstStyle/>
          <a:p>
            <a:pPr algn="l"/>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出典：大阪における統合型リゾート（ＩＲ）立地に向けて～基本コンセプト素案～</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788504" y="3215886"/>
            <a:ext cx="4247992" cy="400110"/>
          </a:xfrm>
          <a:prstGeom prst="rect">
            <a:avLst/>
          </a:prstGeom>
          <a:solidFill>
            <a:schemeClr val="bg1"/>
          </a:solidFill>
        </p:spPr>
        <p:txBody>
          <a:bodyPr wrap="square" rtlCol="0">
            <a:spAutoFit/>
          </a:bodyPr>
          <a:lstStyle/>
          <a:p>
            <a:pPr algn="l"/>
            <a:r>
              <a:rPr kumimoji="1" lang="en-US" altLang="ja-JP" sz="1200" dirty="0" smtClean="0">
                <a:solidFill>
                  <a:schemeClr val="tx1"/>
                </a:solidFill>
              </a:rPr>
              <a:t>《</a:t>
            </a:r>
            <a:r>
              <a:rPr kumimoji="1" lang="ja-JP" altLang="en-US" sz="1200" dirty="0" smtClean="0">
                <a:solidFill>
                  <a:schemeClr val="tx1"/>
                </a:solidFill>
              </a:rPr>
              <a:t>ＩＲ イメージ</a:t>
            </a:r>
            <a:r>
              <a:rPr kumimoji="1" lang="en-US" altLang="ja-JP" sz="1200" dirty="0" smtClean="0">
                <a:solidFill>
                  <a:schemeClr val="tx1"/>
                </a:solidFill>
              </a:rPr>
              <a:t>》</a:t>
            </a:r>
            <a:r>
              <a:rPr kumimoji="1" lang="ja-JP" altLang="en-US" sz="1200" dirty="0" smtClean="0">
                <a:solidFill>
                  <a:schemeClr val="tx1"/>
                </a:solidFill>
              </a:rPr>
              <a:t>　</a:t>
            </a:r>
            <a:r>
              <a:rPr kumimoji="1" lang="en-US" altLang="ja-JP" sz="800" dirty="0" smtClean="0">
                <a:solidFill>
                  <a:schemeClr val="tx1"/>
                </a:solidFill>
              </a:rPr>
              <a:t>※</a:t>
            </a:r>
            <a:r>
              <a:rPr kumimoji="1" lang="ja-JP" altLang="en-US" sz="800" dirty="0" smtClean="0">
                <a:solidFill>
                  <a:schemeClr val="tx1"/>
                </a:solidFill>
              </a:rPr>
              <a:t>大阪エンターテイメント都市構想研究会作成図をもとに加工</a:t>
            </a:r>
            <a:endParaRPr kumimoji="1" lang="en-US" altLang="ja-JP" sz="800" dirty="0" smtClean="0">
              <a:solidFill>
                <a:schemeClr val="tx1"/>
              </a:solidFill>
            </a:endParaRPr>
          </a:p>
          <a:p>
            <a:pPr algn="l"/>
            <a:r>
              <a:rPr kumimoji="1" lang="ja-JP" altLang="en-US" sz="800" dirty="0" smtClean="0">
                <a:solidFill>
                  <a:schemeClr val="tx1"/>
                </a:solidFill>
              </a:rPr>
              <a:t>　　　　　　　　　　　　　　　（</a:t>
            </a:r>
            <a:r>
              <a:rPr kumimoji="1" lang="en-US" altLang="ja-JP" sz="800" dirty="0" smtClean="0">
                <a:solidFill>
                  <a:schemeClr val="tx1"/>
                </a:solidFill>
              </a:rPr>
              <a:t>H</a:t>
            </a:r>
            <a:r>
              <a:rPr kumimoji="1" lang="ja-JP" altLang="en-US" sz="800" dirty="0" smtClean="0">
                <a:solidFill>
                  <a:schemeClr val="tx1"/>
                </a:solidFill>
              </a:rPr>
              <a:t>２２</a:t>
            </a:r>
            <a:r>
              <a:rPr kumimoji="1" lang="en-US" altLang="ja-JP" sz="800" dirty="0" smtClean="0">
                <a:solidFill>
                  <a:schemeClr val="tx1"/>
                </a:solidFill>
              </a:rPr>
              <a:t>.1</a:t>
            </a:r>
            <a:r>
              <a:rPr kumimoji="1" lang="ja-JP" altLang="en-US" sz="800" dirty="0" smtClean="0">
                <a:solidFill>
                  <a:schemeClr val="tx1"/>
                </a:solidFill>
              </a:rPr>
              <a:t>月発行「総合型エンターテイメント・リゾート </a:t>
            </a:r>
            <a:r>
              <a:rPr kumimoji="1" lang="en-US" altLang="ja-JP" sz="800" dirty="0" smtClean="0">
                <a:solidFill>
                  <a:schemeClr val="tx1"/>
                </a:solidFill>
              </a:rPr>
              <a:t>in </a:t>
            </a:r>
            <a:r>
              <a:rPr kumimoji="1" lang="ja-JP" altLang="en-US" sz="800" dirty="0" smtClean="0">
                <a:solidFill>
                  <a:schemeClr val="tx1"/>
                </a:solidFill>
              </a:rPr>
              <a:t>大阪」報告書より</a:t>
            </a:r>
            <a:endParaRPr kumimoji="1" lang="en-US" altLang="ja-JP" sz="800" dirty="0" smtClean="0">
              <a:solidFill>
                <a:schemeClr val="tx1"/>
              </a:solidFill>
            </a:endParaRPr>
          </a:p>
        </p:txBody>
      </p:sp>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328296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国際観光エンターテイメント（深日・洲本間フェリー）</a:t>
            </a:r>
            <a:endParaRPr lang="ja-JP" altLang="en-US" sz="2000" b="1" dirty="0">
              <a:solidFill>
                <a:srgbClr val="000000"/>
              </a:solidFill>
              <a:ea typeface="HG丸ｺﾞｼｯｸM-PRO" pitchFamily="48" charset="-128"/>
            </a:endParaRPr>
          </a:p>
        </p:txBody>
      </p:sp>
      <p:sp>
        <p:nvSpPr>
          <p:cNvPr id="24" name="Rectangle 20"/>
          <p:cNvSpPr>
            <a:spLocks noChangeArrowheads="1"/>
          </p:cNvSpPr>
          <p:nvPr/>
        </p:nvSpPr>
        <p:spPr bwMode="auto">
          <a:xfrm>
            <a:off x="36000" y="432000"/>
            <a:ext cx="9072000" cy="6840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Arial" charset="0"/>
                <a:ea typeface="HG丸ｺﾞｼｯｸM-PRO" pitchFamily="48" charset="-128"/>
              </a:rPr>
              <a:t>深</a:t>
            </a:r>
            <a:r>
              <a:rPr kumimoji="1" lang="ja-JP" altLang="en-US" sz="1800" dirty="0">
                <a:solidFill>
                  <a:schemeClr val="tx1"/>
                </a:solidFill>
                <a:latin typeface="Arial" charset="0"/>
                <a:ea typeface="HG丸ｺﾞｼｯｸM-PRO" pitchFamily="48" charset="-128"/>
              </a:rPr>
              <a:t>日港と洲本港を結ぶ航路復活に向けて、需要の調査と航路復活への機運を高めるため</a:t>
            </a:r>
            <a:r>
              <a:rPr kumimoji="1" lang="ja-JP" altLang="en-US" sz="1800" dirty="0" smtClean="0">
                <a:solidFill>
                  <a:schemeClr val="tx1"/>
                </a:solidFill>
                <a:latin typeface="Arial" charset="0"/>
                <a:ea typeface="HG丸ｺﾞｼｯｸM-PRO" pitchFamily="48" charset="-128"/>
              </a:rPr>
              <a:t>に岬町が</a:t>
            </a:r>
            <a:r>
              <a:rPr kumimoji="1" lang="en-US" altLang="ja-JP" sz="1800" dirty="0" smtClean="0">
                <a:solidFill>
                  <a:schemeClr val="tx1"/>
                </a:solidFill>
                <a:latin typeface="Arial" charset="0"/>
                <a:ea typeface="HG丸ｺﾞｼｯｸM-PRO" pitchFamily="48" charset="-128"/>
              </a:rPr>
              <a:t>3</a:t>
            </a:r>
            <a:r>
              <a:rPr kumimoji="1" lang="ja-JP" altLang="en-US" sz="1800" dirty="0" smtClean="0">
                <a:solidFill>
                  <a:schemeClr val="tx1"/>
                </a:solidFill>
                <a:latin typeface="Arial" charset="0"/>
                <a:ea typeface="HG丸ｺﾞｼｯｸM-PRO" pitchFamily="48" charset="-128"/>
              </a:rPr>
              <a:t>回の試験運航を実施。</a:t>
            </a:r>
            <a:endParaRPr kumimoji="1" lang="ja-JP" altLang="en-US" sz="1800" dirty="0">
              <a:solidFill>
                <a:schemeClr val="tx1"/>
              </a:solidFill>
              <a:latin typeface="Arial" charset="0"/>
              <a:ea typeface="HG丸ｺﾞｼｯｸM-PRO" pitchFamily="48" charset="-128"/>
            </a:endParaRPr>
          </a:p>
        </p:txBody>
      </p:sp>
      <p:sp>
        <p:nvSpPr>
          <p:cNvPr id="2" name="テキスト ボックス 1"/>
          <p:cNvSpPr txBox="1"/>
          <p:nvPr/>
        </p:nvSpPr>
        <p:spPr>
          <a:xfrm>
            <a:off x="25231" y="1196752"/>
            <a:ext cx="9082769" cy="2862322"/>
          </a:xfrm>
          <a:prstGeom prst="rect">
            <a:avLst/>
          </a:prstGeom>
          <a:noFill/>
        </p:spPr>
        <p:txBody>
          <a:bodyPr wrap="square" rtlCol="0">
            <a:spAutoFit/>
          </a:bodyPr>
          <a:lstStyle/>
          <a:p>
            <a:pPr algn="l"/>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r>
              <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r>
              <a:rPr kumimoji="1"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1949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両港</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を結ぶ定期</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航路開設</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1998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明石</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海峡大橋</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開通</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1999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定期航路廃止</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2014.9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洲本航路需要調査予測結果公表</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2016.3.27</a:t>
            </a:r>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回試験運航（</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往復）</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2016.8.4,10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回試験運航</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（二日間合計</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往復）</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うず</a:t>
            </a:r>
            <a:r>
              <a:rPr kumimoji="1" lang="ja-JP" altLang="en-US" sz="18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しお観光船日本丸を使った深日港～洲本港を結ぶ航路の試験</a:t>
            </a:r>
            <a:r>
              <a:rPr kumimoji="1" lang="ja-JP" altLang="en-US" sz="18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運航</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2016.10.29,30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回試験運航（二日間合計</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往復）</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高速艇かぜを使った深日港～洲本港を結ぶ航路の試験</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運航）</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732240" y="6623774"/>
            <a:ext cx="2160240" cy="261610"/>
          </a:xfrm>
          <a:prstGeom prst="rect">
            <a:avLst/>
          </a:prstGeom>
          <a:noFill/>
        </p:spPr>
        <p:txBody>
          <a:bodyPr wrap="square" rtlCol="0">
            <a:spAutoFit/>
          </a:bodyPr>
          <a:lstStyle/>
          <a:p>
            <a:pPr algn="l"/>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6" name="Picture 2" descr="D:\ishiguroA\Desktop\p25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76967"/>
            <a:ext cx="3962261"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ishiguroA\Desktop\p25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77352"/>
            <a:ext cx="3783785"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971600" y="4194079"/>
            <a:ext cx="2160240" cy="261610"/>
          </a:xfrm>
          <a:prstGeom prst="rect">
            <a:avLst/>
          </a:prstGeom>
          <a:noFill/>
        </p:spPr>
        <p:txBody>
          <a:bodyPr wrap="square" rtlCol="0">
            <a:spAutoFit/>
          </a:bodyPr>
          <a:lstStyle/>
          <a:p>
            <a:pPr algn="l"/>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高速艇かぜ</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932040" y="4194079"/>
            <a:ext cx="2160240" cy="261610"/>
          </a:xfrm>
          <a:prstGeom prst="rect">
            <a:avLst/>
          </a:prstGeom>
          <a:noFill/>
        </p:spPr>
        <p:txBody>
          <a:bodyPr wrap="square" rtlCol="0">
            <a:spAutoFit/>
          </a:bodyPr>
          <a:lstStyle/>
          <a:p>
            <a:pPr algn="l"/>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うずしお観光船日本丸</a:t>
            </a:r>
          </a:p>
        </p:txBody>
      </p:sp>
    </p:spTree>
    <p:extLst>
      <p:ext uri="{BB962C8B-B14F-4D97-AF65-F5344CB8AC3E}">
        <p14:creationId xmlns:p14="http://schemas.microsoft.com/office/powerpoint/2010/main" val="3277730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6000" y="5582264"/>
            <a:ext cx="9071999" cy="1224000"/>
          </a:xfrm>
          <a:prstGeom prst="rect">
            <a:avLst/>
          </a:prstGeom>
        </p:spPr>
        <p:style>
          <a:lnRef idx="2">
            <a:schemeClr val="accent6"/>
          </a:lnRef>
          <a:fillRef idx="1">
            <a:schemeClr val="lt1"/>
          </a:fillRef>
          <a:effectRef idx="0">
            <a:schemeClr val="accent6"/>
          </a:effectRef>
          <a:fontRef idx="minor">
            <a:schemeClr val="dk1"/>
          </a:fontRef>
        </p:style>
        <p:txBody>
          <a:bodyPr wrap="square" lIns="36000" tIns="36000" rIns="36000" bIns="36000" numCol="2" spcCol="72000">
            <a:spAutoFit/>
          </a:bodyPr>
          <a:lstStyle/>
          <a:p>
            <a:pPr algn="l"/>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■クルーズ客船の母港化</a:t>
            </a:r>
          </a:p>
          <a:p>
            <a:pPr algn="l"/>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gn="l">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大阪港クルーズ客船誘致推進会議の設置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クルーズ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客船母港化計画</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のあるインセンティブの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使用料</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を全額</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免除</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gn="l">
              <a:buFont typeface="Arial" panose="020B0604020202020204" pitchFamily="34" charset="0"/>
              <a:buChar cha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万総トンクルーズ客船「クァンタム・オブ・ザ・シーズ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(H28.6</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今後の方向性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gn="l">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客船を受け入れるための岸壁の機能強化を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Font typeface="Arial" panose="020B0604020202020204" pitchFamily="34" charset="0"/>
              <a:buChar cha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万総トンの超大型客船への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対応は</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、クルーズ客船母港化計画で「長期的に対応すべき戦略」に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掲げて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おり、今後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の動向を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視野に入れ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2" y="1985266"/>
            <a:ext cx="4572000" cy="347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国際</a:t>
            </a:r>
            <a:r>
              <a:rPr lang="ja-JP" altLang="en-US" sz="2000" b="1" dirty="0">
                <a:solidFill>
                  <a:srgbClr val="000000"/>
                </a:solidFill>
                <a:ea typeface="HG丸ｺﾞｼｯｸM-PRO" pitchFamily="48" charset="-128"/>
              </a:rPr>
              <a:t>観光エンターテイメント</a:t>
            </a:r>
            <a:r>
              <a:rPr lang="ja-JP" altLang="en-US" sz="2000" b="1" dirty="0" smtClean="0">
                <a:solidFill>
                  <a:srgbClr val="000000"/>
                </a:solidFill>
                <a:ea typeface="HG丸ｺﾞｼｯｸM-PRO" pitchFamily="48" charset="-128"/>
              </a:rPr>
              <a:t>（</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クルーズ船の寄港実績）</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24" name="Rectangle 20"/>
          <p:cNvSpPr>
            <a:spLocks noChangeArrowheads="1"/>
          </p:cNvSpPr>
          <p:nvPr/>
        </p:nvSpPr>
        <p:spPr bwMode="auto">
          <a:xfrm>
            <a:off x="36000" y="432000"/>
            <a:ext cx="9072000" cy="1754326"/>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クルーズ</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船で入国した外国人旅客数は</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2013 </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年）は約</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17.4 </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万人</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2014 </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26</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年）は</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約</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41.6 </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万人と順調に推移してきたところ、</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2020 </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年の目標で</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あった</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100 </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万人を大幅に前倒して達成し、</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2015 </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27</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年）中</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に我が国へクルーズ船に</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より</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入国した外国人旅客数は、前年比</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2.7 </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倍の</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約</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111.6 </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万人</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（概数）</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となった。また</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、外国船社が運航するクルーズ船の我が国港湾への寄港回数は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965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回となり、過去</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最高</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となった。</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693546425"/>
              </p:ext>
            </p:extLst>
          </p:nvPr>
        </p:nvGraphicFramePr>
        <p:xfrm>
          <a:off x="179512" y="2493208"/>
          <a:ext cx="4344404" cy="2969070"/>
        </p:xfrm>
        <a:graphic>
          <a:graphicData uri="http://schemas.openxmlformats.org/drawingml/2006/table">
            <a:tbl>
              <a:tblPr>
                <a:tableStyleId>{616DA210-FB5B-4158-B5E0-FEB733F419BA}</a:tableStyleId>
              </a:tblPr>
              <a:tblGrid>
                <a:gridCol w="429188"/>
                <a:gridCol w="765347"/>
                <a:gridCol w="539725"/>
                <a:gridCol w="765347"/>
                <a:gridCol w="539725"/>
                <a:gridCol w="765347"/>
                <a:gridCol w="539725"/>
              </a:tblGrid>
              <a:tr h="228390">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gridSpan="2">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2013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c gridSpan="2">
                  <a:txBody>
                    <a:bodyPr/>
                    <a:lstStyle/>
                    <a:p>
                      <a:pPr algn="ct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2014</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c gridSpan="2">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200" b="0" i="0" u="none" strike="noStrike" baseline="300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石垣</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59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博多</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99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博多</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245</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那覇</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41</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長崎</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70</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長崎</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128</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長崎</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35</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石垣</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69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那覇</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105</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横浜</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32</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那覇</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68</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石垣</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79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博多</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横浜</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48</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神戸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神戸</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32</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神戸</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42</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広島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小樽</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横浜</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鹿児島</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佐世保</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34</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chemeClr val="tx2">
                        <a:lumMod val="20000"/>
                        <a:lumOff val="80000"/>
                      </a:schemeClr>
                    </a:solidFill>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chemeClr val="tx2">
                        <a:lumMod val="20000"/>
                        <a:lumOff val="80000"/>
                      </a:schemeClr>
                    </a:solidFill>
                  </a:tcP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函館</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広島</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境</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12</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釧路</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chemeClr val="tx2">
                        <a:lumMod val="20000"/>
                        <a:lumOff val="80000"/>
                      </a:schemeClr>
                    </a:solidFill>
                  </a:tcP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chemeClr val="tx2">
                        <a:lumMod val="20000"/>
                        <a:lumOff val="80000"/>
                      </a:schemeClr>
                    </a:solidFill>
                  </a:tcPr>
                </a:tc>
              </a:tr>
              <a:tr h="228390">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113</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159</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201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228390">
                <a:tc>
                  <a:txBody>
                    <a:bodyPr/>
                    <a:lstStyle/>
                    <a:p>
                      <a:pPr algn="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gridSpan="2">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373</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c gridSpan="2">
                  <a:txBody>
                    <a:bodyPr/>
                    <a:lstStyle/>
                    <a:p>
                      <a:pPr algn="r" fontAlgn="ctr"/>
                      <a:r>
                        <a:rPr lang="en-US" altLang="ja-JP" sz="1200" u="none" strike="noStrike">
                          <a:effectLst/>
                          <a:latin typeface="Meiryo UI" panose="020B0604030504040204" pitchFamily="50" charset="-128"/>
                          <a:ea typeface="Meiryo UI" panose="020B0604030504040204" pitchFamily="50" charset="-128"/>
                          <a:cs typeface="Meiryo UI" panose="020B0604030504040204" pitchFamily="50" charset="-128"/>
                        </a:rPr>
                        <a:t>653</a:t>
                      </a:r>
                      <a:endParaRPr lang="en-US" altLang="ja-JP"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c gridSpan="2">
                  <a:txBody>
                    <a:bodyPr/>
                    <a:lstStyle/>
                    <a:p>
                      <a:pPr algn="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965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r>
            </a:tbl>
          </a:graphicData>
        </a:graphic>
      </p:graphicFrame>
      <p:sp>
        <p:nvSpPr>
          <p:cNvPr id="11" name="テキスト ボックス 10"/>
          <p:cNvSpPr txBox="1"/>
          <p:nvPr/>
        </p:nvSpPr>
        <p:spPr>
          <a:xfrm>
            <a:off x="35496" y="2209752"/>
            <a:ext cx="4464496" cy="276999"/>
          </a:xfrm>
          <a:prstGeom prst="rect">
            <a:avLst/>
          </a:prstGeom>
          <a:noFill/>
        </p:spPr>
        <p:txBody>
          <a:bodyPr wrap="square" rtlCol="0">
            <a:spAutoFit/>
          </a:bodyPr>
          <a:lstStyle/>
          <a:p>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外国船社が運航するクルーズ船の寄港回数</a:t>
            </a:r>
          </a:p>
        </p:txBody>
      </p:sp>
      <p:sp>
        <p:nvSpPr>
          <p:cNvPr id="15" name="テキスト ボックス 14"/>
          <p:cNvSpPr txBox="1"/>
          <p:nvPr/>
        </p:nvSpPr>
        <p:spPr>
          <a:xfrm>
            <a:off x="5940152" y="5290612"/>
            <a:ext cx="3096344" cy="253916"/>
          </a:xfrm>
          <a:prstGeom prst="rect">
            <a:avLst/>
          </a:prstGeom>
          <a:noFill/>
        </p:spPr>
        <p:txBody>
          <a:bodyPr wrap="square" rtlCol="0">
            <a:spAutoFit/>
          </a:bodyPr>
          <a:lstStyle/>
          <a:p>
            <a:pPr algn="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国土交通省報道発表（</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H28.6.2</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226151" y="3877163"/>
            <a:ext cx="338554" cy="605294"/>
          </a:xfrm>
          <a:prstGeom prst="rect">
            <a:avLst/>
          </a:prstGeom>
          <a:noFill/>
        </p:spPr>
        <p:txBody>
          <a:bodyPr vert="eaVert" wrap="none" rtlCol="0">
            <a:spAutoFit/>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7092280" y="3054878"/>
            <a:ext cx="1103187" cy="246221"/>
          </a:xfrm>
          <a:prstGeom prst="rect">
            <a:avLst/>
          </a:prstGeom>
          <a:noFill/>
        </p:spPr>
        <p:txBody>
          <a:bodyPr wrap="none" rtlCol="0">
            <a:spAutoFit/>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年前倒しで達成</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左矢印 7"/>
          <p:cNvSpPr/>
          <p:nvPr/>
        </p:nvSpPr>
        <p:spPr>
          <a:xfrm>
            <a:off x="7308304" y="3373107"/>
            <a:ext cx="720080" cy="1525186"/>
          </a:xfrm>
          <a:prstGeom prst="leftArrow">
            <a:avLst>
              <a:gd name="adj1" fmla="val 50000"/>
              <a:gd name="adj2" fmla="val 5577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3" name="テキスト ボックス 22"/>
          <p:cNvSpPr txBox="1"/>
          <p:nvPr/>
        </p:nvSpPr>
        <p:spPr>
          <a:xfrm>
            <a:off x="4572000" y="6604857"/>
            <a:ext cx="3907810" cy="230832"/>
          </a:xfrm>
          <a:prstGeom prst="rect">
            <a:avLst/>
          </a:prstGeom>
          <a:noFill/>
        </p:spPr>
        <p:txBody>
          <a:bodyPr wrap="square" rtlCol="0">
            <a:spAutoFit/>
          </a:bodyPr>
          <a:lstStyle/>
          <a:p>
            <a:pPr algn="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 大阪府市都市魅力戦略推進会議（</a:t>
            </a:r>
            <a:r>
              <a:rPr kumimoji="1"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H27.9.1</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4983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国際</a:t>
            </a:r>
            <a:r>
              <a:rPr lang="ja-JP" altLang="en-US" sz="2000" b="1" dirty="0">
                <a:solidFill>
                  <a:srgbClr val="000000"/>
                </a:solidFill>
                <a:ea typeface="HG丸ｺﾞｼｯｸM-PRO" pitchFamily="48" charset="-128"/>
              </a:rPr>
              <a:t>観光エンターテイメント（</a:t>
            </a:r>
            <a:r>
              <a:rPr lang="en-US" altLang="ja-JP" sz="2000" b="1" dirty="0" smtClean="0">
                <a:solidFill>
                  <a:srgbClr val="000000"/>
                </a:solidFill>
                <a:latin typeface="HG丸ｺﾞｼｯｸM-PRO" panose="020F0600000000000000" pitchFamily="50" charset="-128"/>
                <a:ea typeface="HG丸ｺﾞｼｯｸM-PRO" panose="020F0600000000000000" pitchFamily="50" charset="-128"/>
              </a:rPr>
              <a:t>LCC</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の状況）</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32" name="Rectangle 20"/>
          <p:cNvSpPr>
            <a:spLocks noChangeArrowheads="1"/>
          </p:cNvSpPr>
          <p:nvPr/>
        </p:nvSpPr>
        <p:spPr bwMode="auto">
          <a:xfrm>
            <a:off x="35999" y="432000"/>
            <a:ext cx="9022275" cy="939600"/>
          </a:xfrm>
          <a:prstGeom prst="rect">
            <a:avLst/>
          </a:prstGeom>
          <a:solidFill>
            <a:schemeClr val="bg1"/>
          </a:solidFill>
          <a:ln w="9525">
            <a:solidFill>
              <a:schemeClr val="tx1"/>
            </a:solidFill>
            <a:prstDash val="sysDot"/>
            <a:miter lim="800000"/>
            <a:headEnd/>
            <a:tailEnd/>
          </a:ln>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関西国際空港における</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LCC</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の便数</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2013</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25</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年）以降</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も拡大を続け</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2016</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年（平成</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年）国際線夏期スケジュール</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における</a:t>
            </a:r>
            <a:r>
              <a:rPr kumimoji="1" lang="en-US" altLang="ja-JP" sz="1800" dirty="0">
                <a:solidFill>
                  <a:schemeClr val="tx1"/>
                </a:solidFill>
                <a:latin typeface="HG丸ｺﾞｼｯｸM-PRO" panose="020F0600000000000000" pitchFamily="50" charset="-128"/>
                <a:ea typeface="HG丸ｺﾞｼｯｸM-PRO" panose="020F0600000000000000" pitchFamily="50" charset="-128"/>
              </a:rPr>
              <a:t>LCC</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ネットワーク</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は</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18</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社・週</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rPr>
              <a:t>371</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便</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と就航社数</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・就航</a:t>
            </a:r>
            <a:r>
              <a:rPr kumimoji="1" lang="ja-JP" altLang="en-US" sz="1800" dirty="0">
                <a:solidFill>
                  <a:schemeClr val="tx1"/>
                </a:solidFill>
                <a:latin typeface="HG丸ｺﾞｼｯｸM-PRO" panose="020F0600000000000000" pitchFamily="50" charset="-128"/>
                <a:ea typeface="HG丸ｺﾞｼｯｸM-PRO" panose="020F0600000000000000" pitchFamily="50" charset="-128"/>
              </a:rPr>
              <a:t>便数いずれも過去最高を</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計画。</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4139952" y="6468667"/>
            <a:ext cx="4190827" cy="253916"/>
          </a:xfrm>
          <a:prstGeom prst="rect">
            <a:avLst/>
          </a:prstGeom>
          <a:solidFill>
            <a:schemeClr val="bg1"/>
          </a:solidFill>
        </p:spPr>
        <p:txBody>
          <a:bodyPr wrap="square" rtlCol="0">
            <a:spAutoFit/>
          </a:bodyPr>
          <a:lstStyle/>
          <a:p>
            <a:pPr algn="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関西エアポート株式会社「関西空港の</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9" name="グラフ 8"/>
          <p:cNvGraphicFramePr/>
          <p:nvPr>
            <p:extLst>
              <p:ext uri="{D42A27DB-BD31-4B8C-83A1-F6EECF244321}">
                <p14:modId xmlns:p14="http://schemas.microsoft.com/office/powerpoint/2010/main" val="3018989955"/>
              </p:ext>
            </p:extLst>
          </p:nvPr>
        </p:nvGraphicFramePr>
        <p:xfrm>
          <a:off x="461312" y="1894820"/>
          <a:ext cx="8136904" cy="4605696"/>
        </p:xfrm>
        <a:graphic>
          <a:graphicData uri="http://schemas.openxmlformats.org/drawingml/2006/chart">
            <c:chart xmlns:c="http://schemas.openxmlformats.org/drawingml/2006/chart" xmlns:r="http://schemas.openxmlformats.org/officeDocument/2006/relationships" r:id="rId2"/>
          </a:graphicData>
        </a:graphic>
      </p:graphicFrame>
      <p:sp>
        <p:nvSpPr>
          <p:cNvPr id="10" name="角丸四角形吹き出し 9"/>
          <p:cNvSpPr/>
          <p:nvPr/>
        </p:nvSpPr>
        <p:spPr>
          <a:xfrm>
            <a:off x="1637776" y="3603158"/>
            <a:ext cx="1836000" cy="648000"/>
          </a:xfrm>
          <a:prstGeom prst="wedgeRoundRectCallout">
            <a:avLst>
              <a:gd name="adj1" fmla="val 56554"/>
              <a:gd name="adj2" fmla="val 173218"/>
              <a:gd name="adj3" fmla="val 16667"/>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旅客便に占める</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の便数割合</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95736" y="1657027"/>
            <a:ext cx="4464497" cy="584775"/>
          </a:xfrm>
          <a:prstGeom prst="rect">
            <a:avLst/>
          </a:prstGeom>
          <a:noFill/>
        </p:spPr>
        <p:txBody>
          <a:bodyPr wrap="square" rtlCol="0">
            <a:spAutoFit/>
          </a:bodyPr>
          <a:lstStyle/>
          <a:p>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関空における国際線</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便数の推移</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（夏スケジュールリリース時点における</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月計画）</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トライプ矢印 10"/>
          <p:cNvSpPr/>
          <p:nvPr/>
        </p:nvSpPr>
        <p:spPr>
          <a:xfrm rot="19871734">
            <a:off x="3779913" y="2987952"/>
            <a:ext cx="1872208" cy="939206"/>
          </a:xfrm>
          <a:prstGeom prst="stripedRightArrow">
            <a:avLst/>
          </a:prstGeom>
          <a:gradFill flip="none" rotWithShape="1">
            <a:gsLst>
              <a:gs pos="0">
                <a:srgbClr val="3399FF"/>
              </a:gs>
              <a:gs pos="100000">
                <a:srgbClr val="3399FF">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大幅増加</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8758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国際</a:t>
            </a:r>
            <a:r>
              <a:rPr lang="ja-JP" altLang="en-US" sz="2000" b="1" dirty="0">
                <a:solidFill>
                  <a:srgbClr val="000000"/>
                </a:solidFill>
                <a:ea typeface="HG丸ｺﾞｼｯｸM-PRO" pitchFamily="48" charset="-128"/>
              </a:rPr>
              <a:t>観光エンターテイメント（</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関西国際空港 第</a:t>
            </a:r>
            <a:r>
              <a:rPr lang="en-US" altLang="ja-JP" sz="2000" b="1" dirty="0" smtClean="0">
                <a:solidFill>
                  <a:srgbClr val="000000"/>
                </a:solidFill>
                <a:latin typeface="HG丸ｺﾞｼｯｸM-PRO" panose="020F0600000000000000" pitchFamily="50" charset="-128"/>
                <a:ea typeface="HG丸ｺﾞｼｯｸM-PRO" panose="020F0600000000000000" pitchFamily="50" charset="-128"/>
              </a:rPr>
              <a:t>2</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ターミナル拡張）</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5436096" y="6423139"/>
            <a:ext cx="3240360" cy="246221"/>
          </a:xfrm>
          <a:prstGeom prst="rect">
            <a:avLst/>
          </a:prstGeom>
        </p:spPr>
        <p:txBody>
          <a:bodyPr wrap="square">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出典：関西エアポート㈱ニュースリリース（</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H28.10.28</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66" y="448534"/>
            <a:ext cx="8064000" cy="480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2745391252"/>
              </p:ext>
            </p:extLst>
          </p:nvPr>
        </p:nvGraphicFramePr>
        <p:xfrm>
          <a:off x="700473" y="5229200"/>
          <a:ext cx="4588829" cy="1371600"/>
        </p:xfrm>
        <a:graphic>
          <a:graphicData uri="http://schemas.openxmlformats.org/drawingml/2006/table">
            <a:tbl>
              <a:tblPr firstRow="1" bandRow="1">
                <a:tableStyleId>{5C22544A-7EE6-4342-B048-85BDC9FD1C3A}</a:tableStyleId>
              </a:tblPr>
              <a:tblGrid>
                <a:gridCol w="1149668"/>
                <a:gridCol w="1006793"/>
                <a:gridCol w="2432368"/>
              </a:tblGrid>
              <a:tr h="0">
                <a:tc>
                  <a:txBody>
                    <a:bodyPr/>
                    <a:lstStyle/>
                    <a:p>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現在</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拡張後</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敷地面積</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30,000m</a:t>
                      </a:r>
                      <a:r>
                        <a:rPr kumimoji="1" lang="en-US" altLang="ja-JP" sz="1200" b="0" baseline="300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baseline="30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66,000m</a:t>
                      </a:r>
                      <a:r>
                        <a:rPr kumimoji="1" lang="en-US" altLang="ja-JP" sz="1200" b="0" baseline="300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b="0" baseline="300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搭乗ゲート数</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駐車場台数</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台</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台</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年間処理能力</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国際線</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万人、国内線</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4" name="角丸四角形 3"/>
          <p:cNvSpPr/>
          <p:nvPr/>
        </p:nvSpPr>
        <p:spPr>
          <a:xfrm>
            <a:off x="1656000" y="900000"/>
            <a:ext cx="2952328" cy="396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ターミナルビル（現在）</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396369" y="900000"/>
            <a:ext cx="3132000" cy="39600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ターミナルビル（国内線）</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792000" y="4725144"/>
            <a:ext cx="3168000" cy="3960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ターミナルビル（国際線）</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23528" y="424162"/>
            <a:ext cx="3744416" cy="396000"/>
          </a:xfrm>
          <a:prstGeom prst="roundRect">
            <a:avLst>
              <a:gd name="adj" fmla="val 8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拡張した第</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ターミナルビル見取り図</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509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p:cNvGrpSpPr>
            <a:grpSpLocks noChangeAspect="1"/>
          </p:cNvGrpSpPr>
          <p:nvPr/>
        </p:nvGrpSpPr>
        <p:grpSpPr>
          <a:xfrm>
            <a:off x="248982" y="1412776"/>
            <a:ext cx="8715506" cy="5204865"/>
            <a:chOff x="251520" y="1124744"/>
            <a:chExt cx="8829675" cy="5273046"/>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117"/>
            <a:stretch/>
          </p:blipFill>
          <p:spPr bwMode="auto">
            <a:xfrm>
              <a:off x="251520" y="1124744"/>
              <a:ext cx="8829675" cy="527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920728" y="3803108"/>
              <a:ext cx="648072" cy="417980"/>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489</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892836" y="3983644"/>
              <a:ext cx="648072" cy="270000"/>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347</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858744" y="3861048"/>
              <a:ext cx="648072" cy="360040"/>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436</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824131" y="3600312"/>
              <a:ext cx="648072" cy="383332"/>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455</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96136" y="3429000"/>
              <a:ext cx="648072" cy="432048"/>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491</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762206" y="2924944"/>
              <a:ext cx="648072" cy="504056"/>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595</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207508" y="3259250"/>
              <a:ext cx="144000" cy="108000"/>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flipH="1">
              <a:off x="5472203" y="3429000"/>
              <a:ext cx="323933" cy="171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4506816" y="3600312"/>
              <a:ext cx="310491" cy="260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3540908" y="3861048"/>
              <a:ext cx="317836" cy="122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5472203" y="3861048"/>
              <a:ext cx="317837" cy="122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4506816" y="3983644"/>
              <a:ext cx="317315" cy="237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3540908" y="4221088"/>
              <a:ext cx="317836" cy="32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2568800" y="3803108"/>
              <a:ext cx="324036" cy="180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68800" y="4221088"/>
              <a:ext cx="324036" cy="32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6444208" y="2924944"/>
              <a:ext cx="31799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6444208" y="3429000"/>
              <a:ext cx="317998" cy="4320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国際</a:t>
            </a:r>
            <a:r>
              <a:rPr lang="ja-JP" altLang="en-US" sz="2000" b="1" dirty="0">
                <a:solidFill>
                  <a:srgbClr val="000000"/>
                </a:solidFill>
                <a:ea typeface="HG丸ｺﾞｼｯｸM-PRO" pitchFamily="48" charset="-128"/>
              </a:rPr>
              <a:t>観光エンターテイメント（</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プライベートジェットの状況）</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Rectangle 5"/>
          <p:cNvSpPr>
            <a:spLocks noChangeArrowheads="1"/>
          </p:cNvSpPr>
          <p:nvPr/>
        </p:nvSpPr>
        <p:spPr bwMode="auto">
          <a:xfrm>
            <a:off x="36000" y="432000"/>
            <a:ext cx="9072000" cy="923324"/>
          </a:xfrm>
          <a:prstGeom prst="rect">
            <a:avLst/>
          </a:prstGeom>
          <a:noFill/>
          <a:ln w="9525">
            <a:solidFill>
              <a:schemeClr val="tx1"/>
            </a:solidFill>
            <a:prstDash val="sysDot"/>
            <a:miter lim="800000"/>
            <a:headEnd/>
            <a:tailEnd/>
          </a:ln>
          <a:effectLst/>
        </p:spPr>
        <p:txBody>
          <a:bodyPr wrap="square" lIns="91435" tIns="45717" rIns="91435" bIns="45717" anchor="t" anchorCtr="0">
            <a:spAutoFit/>
          </a:bodyPr>
          <a:lstStyle/>
          <a:p>
            <a:pPr marL="285750" indent="-285750" algn="l" defTabSz="914400">
              <a:spcBef>
                <a:spcPts val="0"/>
              </a:spcBef>
              <a:buClrTx/>
              <a:buSzTx/>
              <a:buFont typeface="Arial" panose="020B0604020202020204" pitchFamily="34" charset="0"/>
              <a:buChar char="•"/>
              <a:defRPr/>
            </a:pPr>
            <a:r>
              <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rPr>
              <a:t>2014</a:t>
            </a: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rPr>
              <a:t>26</a:t>
            </a: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年）から</a:t>
            </a:r>
            <a:r>
              <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rPr>
              <a:t>2015</a:t>
            </a: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rPr>
              <a:t>27</a:t>
            </a: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年）にかけて全体で</a:t>
            </a:r>
            <a:r>
              <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rPr>
              <a:t>1.3</a:t>
            </a: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倍の急激な伸びを示す。</a:t>
            </a:r>
            <a:endPar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endParaRPr>
          </a:p>
          <a:p>
            <a:pPr marL="285750" indent="-285750" algn="l" defTabSz="914400">
              <a:spcBef>
                <a:spcPts val="0"/>
              </a:spcBef>
              <a:buClrTx/>
              <a:buSzTx/>
              <a:buFont typeface="Arial" panose="020B0604020202020204" pitchFamily="34" charset="0"/>
              <a:buChar char="•"/>
              <a:defRPr/>
            </a:pP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関西圏においても</a:t>
            </a:r>
            <a:r>
              <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rPr>
              <a:t>1.2</a:t>
            </a: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倍の約</a:t>
            </a:r>
            <a:r>
              <a:rPr kumimoji="1" lang="en-US" altLang="ja-JP" sz="1800" spc="-40" dirty="0" smtClean="0">
                <a:solidFill>
                  <a:prstClr val="black"/>
                </a:solidFill>
                <a:latin typeface="HG丸ｺﾞｼｯｸM-PRO" panose="020F0600000000000000" pitchFamily="50" charset="-128"/>
                <a:ea typeface="HG丸ｺﾞｼｯｸM-PRO" panose="020F0600000000000000" pitchFamily="50" charset="-128"/>
              </a:rPr>
              <a:t>100</a:t>
            </a:r>
            <a:r>
              <a:rPr kumimoji="1" lang="ja-JP" altLang="en-US" sz="1800" spc="-40" dirty="0" smtClean="0">
                <a:solidFill>
                  <a:prstClr val="black"/>
                </a:solidFill>
                <a:latin typeface="HG丸ｺﾞｼｯｸM-PRO" panose="020F0600000000000000" pitchFamily="50" charset="-128"/>
                <a:ea typeface="HG丸ｺﾞｼｯｸM-PRO" panose="020F0600000000000000" pitchFamily="50" charset="-128"/>
              </a:rPr>
              <a:t>便の増となる。</a:t>
            </a:r>
            <a:endParaRPr kumimoji="1" lang="ja-JP" altLang="en-US" sz="1800" spc="-4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2195736" y="6546249"/>
            <a:ext cx="5243142" cy="246221"/>
          </a:xfrm>
          <a:prstGeom prst="rect">
            <a:avLst/>
          </a:prstGeom>
        </p:spPr>
        <p:txBody>
          <a:bodyPr wrap="square">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915396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新たな交通拠点（北</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大阪急行延伸部沿線の</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rPr>
              <a:t>まちづくり①）</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pSp>
        <p:nvGrpSpPr>
          <p:cNvPr id="19" name="グループ化 18"/>
          <p:cNvGrpSpPr/>
          <p:nvPr/>
        </p:nvGrpSpPr>
        <p:grpSpPr>
          <a:xfrm>
            <a:off x="1187624" y="2204864"/>
            <a:ext cx="6402690" cy="4237741"/>
            <a:chOff x="0" y="118753"/>
            <a:chExt cx="5081860" cy="3363926"/>
          </a:xfrm>
        </p:grpSpPr>
        <p:pic>
          <p:nvPicPr>
            <p:cNvPr id="22" name="図 21"/>
            <p:cNvPicPr>
              <a:picLocks noChangeAspect="1"/>
            </p:cNvPicPr>
            <p:nvPr/>
          </p:nvPicPr>
          <p:blipFill rotWithShape="1">
            <a:blip r:embed="rId2">
              <a:extLst>
                <a:ext uri="{28A0092B-C50C-407E-A947-70E740481C1C}">
                  <a14:useLocalDpi xmlns:a14="http://schemas.microsoft.com/office/drawing/2010/main" val="0"/>
                </a:ext>
              </a:extLst>
            </a:blip>
            <a:srcRect l="3114" t="6314" r="52206" b="52871"/>
            <a:stretch/>
          </p:blipFill>
          <p:spPr bwMode="auto">
            <a:xfrm>
              <a:off x="0" y="118753"/>
              <a:ext cx="5081860" cy="3300722"/>
            </a:xfrm>
            <a:prstGeom prst="rect">
              <a:avLst/>
            </a:prstGeom>
            <a:noFill/>
            <a:ln>
              <a:noFill/>
            </a:ln>
          </p:spPr>
        </p:pic>
        <p:sp>
          <p:nvSpPr>
            <p:cNvPr id="23" name="Rectangle 1903"/>
            <p:cNvSpPr>
              <a:spLocks noChangeArrowheads="1"/>
            </p:cNvSpPr>
            <p:nvPr/>
          </p:nvSpPr>
          <p:spPr bwMode="auto">
            <a:xfrm>
              <a:off x="1210583" y="3282641"/>
              <a:ext cx="3590290" cy="2000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spcAft>
                  <a:spcPts val="0"/>
                </a:spcAft>
              </a:pPr>
              <a:r>
                <a:rPr lang="ja-JP" kern="100" dirty="0" smtClean="0">
                  <a:solidFill>
                    <a:schemeClr val="tx1"/>
                  </a:solidFill>
                  <a:effectLst/>
                  <a:latin typeface="HGSｺﾞｼｯｸM" panose="020B0600000000000000" pitchFamily="50" charset="-128"/>
                  <a:ea typeface="HGSｺﾞｼｯｸM" panose="020B0600000000000000" pitchFamily="50" charset="-128"/>
                  <a:cs typeface="Times New Roman"/>
                </a:rPr>
                <a:t>北</a:t>
              </a:r>
              <a:r>
                <a:rPr lang="ja-JP" kern="100" dirty="0">
                  <a:solidFill>
                    <a:schemeClr val="tx1"/>
                  </a:solidFill>
                  <a:effectLst/>
                  <a:latin typeface="HGSｺﾞｼｯｸM" panose="020B0600000000000000" pitchFamily="50" charset="-128"/>
                  <a:ea typeface="HGSｺﾞｼｯｸM" panose="020B0600000000000000" pitchFamily="50" charset="-128"/>
                  <a:cs typeface="Times New Roman"/>
                </a:rPr>
                <a:t>大阪急行延伸部沿線の将来像イメージ</a:t>
              </a:r>
            </a:p>
          </p:txBody>
        </p:sp>
      </p:grpSp>
      <p:sp>
        <p:nvSpPr>
          <p:cNvPr id="7" name="正方形/長方形 6"/>
          <p:cNvSpPr/>
          <p:nvPr/>
        </p:nvSpPr>
        <p:spPr>
          <a:xfrm>
            <a:off x="288000" y="923236"/>
            <a:ext cx="8640000" cy="1754326"/>
          </a:xfrm>
          <a:prstGeom prst="rect">
            <a:avLst/>
          </a:prstGeom>
        </p:spPr>
        <p:txBody>
          <a:bodyPr wrap="square">
            <a:spAutoFit/>
          </a:bodyPr>
          <a:lstStyle/>
          <a:p>
            <a:pPr algn="l"/>
            <a:r>
              <a:rPr lang="ja-JP" altLang="en-US" sz="1800" dirty="0" smtClean="0">
                <a:solidFill>
                  <a:schemeClr val="tx1"/>
                </a:solidFill>
                <a:latin typeface="HGSｺﾞｼｯｸM" panose="020B0600000000000000" pitchFamily="50" charset="-128"/>
                <a:ea typeface="HGSｺﾞｼｯｸM" panose="020B0600000000000000" pitchFamily="50" charset="-128"/>
              </a:rPr>
              <a:t>　北</a:t>
            </a:r>
            <a:r>
              <a:rPr lang="ja-JP" altLang="en-US" sz="1800" dirty="0">
                <a:solidFill>
                  <a:schemeClr val="tx1"/>
                </a:solidFill>
                <a:latin typeface="HGSｺﾞｼｯｸM" panose="020B0600000000000000" pitchFamily="50" charset="-128"/>
                <a:ea typeface="HGSｺﾞｼｯｸM" panose="020B0600000000000000" pitchFamily="50" charset="-128"/>
              </a:rPr>
              <a:t>大阪急行延伸にあわせた、千里中央、（仮称）箕面船場、（仮称）新箕面の各駅周辺のまちづくりを促進し、大阪の南北軸を強化するとともに、彩都、箕面森町等の新たに開発される拠点と千里ニュータウン、大阪国際空港周辺など、今後、再生される拠点が相互に連携、補完しながら、大阪全体の活性化に資する「新たな広域拠点」の形成</a:t>
            </a:r>
            <a:r>
              <a:rPr lang="ja-JP" altLang="en-US" sz="1800" dirty="0" smtClean="0">
                <a:solidFill>
                  <a:schemeClr val="tx1"/>
                </a:solidFill>
                <a:latin typeface="HGSｺﾞｼｯｸM" panose="020B0600000000000000" pitchFamily="50" charset="-128"/>
                <a:ea typeface="HGSｺﾞｼｯｸM" panose="020B0600000000000000" pitchFamily="50" charset="-128"/>
              </a:rPr>
              <a:t>をめざす。</a:t>
            </a:r>
            <a:endParaRPr lang="ja-JP" altLang="en-US" sz="1800" dirty="0">
              <a:solidFill>
                <a:schemeClr val="tx1"/>
              </a:solidFill>
              <a:latin typeface="HGSｺﾞｼｯｸM" panose="020B0600000000000000" pitchFamily="50" charset="-128"/>
              <a:ea typeface="HGSｺﾞｼｯｸM" panose="020B0600000000000000" pitchFamily="50" charset="-128"/>
            </a:endParaRPr>
          </a:p>
          <a:p>
            <a:pPr algn="l"/>
            <a:endParaRPr lang="ja-JP" altLang="en-US" sz="1800" dirty="0">
              <a:solidFill>
                <a:schemeClr val="tx1"/>
              </a:solidFill>
              <a:latin typeface="HGSｺﾞｼｯｸM" panose="020B0600000000000000" pitchFamily="50" charset="-128"/>
              <a:ea typeface="HGSｺﾞｼｯｸM" panose="020B0600000000000000" pitchFamily="50" charset="-128"/>
            </a:endParaRPr>
          </a:p>
        </p:txBody>
      </p:sp>
      <p:sp>
        <p:nvSpPr>
          <p:cNvPr id="26" name="正方形/長方形 25"/>
          <p:cNvSpPr/>
          <p:nvPr/>
        </p:nvSpPr>
        <p:spPr>
          <a:xfrm>
            <a:off x="467544" y="576000"/>
            <a:ext cx="4103577" cy="349702"/>
          </a:xfrm>
          <a:prstGeom prst="rect">
            <a:avLst/>
          </a:prstGeom>
        </p:spPr>
        <p:style>
          <a:lnRef idx="2">
            <a:schemeClr val="dk1"/>
          </a:lnRef>
          <a:fillRef idx="1">
            <a:schemeClr val="lt1"/>
          </a:fillRef>
          <a:effectRef idx="0">
            <a:schemeClr val="dk1"/>
          </a:effectRef>
          <a:fontRef idx="minor">
            <a:schemeClr val="dk1"/>
          </a:fontRef>
        </p:style>
        <p:txBody>
          <a:bodyPr wrap="square" lIns="36000" tIns="36000" rIns="36000" bIns="36000" anchor="ctr" anchorCtr="0">
            <a:spAutoFit/>
          </a:bodyPr>
          <a:lstStyle/>
          <a:p>
            <a:r>
              <a:rPr lang="ja-JP" altLang="en-US" sz="1800" b="1" dirty="0" smtClean="0">
                <a:solidFill>
                  <a:schemeClr val="tx1"/>
                </a:solidFill>
                <a:latin typeface="HGSｺﾞｼｯｸM" panose="020B0600000000000000" pitchFamily="50" charset="-128"/>
                <a:ea typeface="HGSｺﾞｼｯｸM" panose="020B0600000000000000" pitchFamily="50" charset="-128"/>
              </a:rPr>
              <a:t>北</a:t>
            </a:r>
            <a:r>
              <a:rPr lang="ja-JP" altLang="en-US" sz="1800" b="1" dirty="0">
                <a:solidFill>
                  <a:schemeClr val="tx1"/>
                </a:solidFill>
                <a:latin typeface="HGSｺﾞｼｯｸM" panose="020B0600000000000000" pitchFamily="50" charset="-128"/>
                <a:ea typeface="HGSｺﾞｼｯｸM" panose="020B0600000000000000" pitchFamily="50" charset="-128"/>
              </a:rPr>
              <a:t>大阪急行延伸部沿線の</a:t>
            </a:r>
            <a:r>
              <a:rPr lang="ja-JP" altLang="en-US" sz="1800" b="1" dirty="0" smtClean="0">
                <a:solidFill>
                  <a:schemeClr val="tx1"/>
                </a:solidFill>
                <a:latin typeface="HGSｺﾞｼｯｸM" panose="020B0600000000000000" pitchFamily="50" charset="-128"/>
                <a:ea typeface="HGSｺﾞｼｯｸM" panose="020B0600000000000000" pitchFamily="50" charset="-128"/>
              </a:rPr>
              <a:t>まちづくり</a:t>
            </a:r>
            <a:endParaRPr lang="ja-JP" altLang="en-US" sz="1800" b="1" dirty="0">
              <a:solidFill>
                <a:schemeClr val="tx1"/>
              </a:solidFill>
              <a:latin typeface="HGSｺﾞｼｯｸM" panose="020B0600000000000000" pitchFamily="50" charset="-128"/>
              <a:ea typeface="HGSｺﾞｼｯｸM" panose="020B0600000000000000" pitchFamily="50" charset="-128"/>
            </a:endParaRPr>
          </a:p>
        </p:txBody>
      </p:sp>
      <p:sp>
        <p:nvSpPr>
          <p:cNvPr id="15" name="角丸四角形 14"/>
          <p:cNvSpPr/>
          <p:nvPr/>
        </p:nvSpPr>
        <p:spPr>
          <a:xfrm>
            <a:off x="72000" y="476671"/>
            <a:ext cx="9000000" cy="6012000"/>
          </a:xfrm>
          <a:prstGeom prst="roundRect">
            <a:avLst>
              <a:gd name="adj" fmla="val 539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988000" y="6480000"/>
            <a:ext cx="5616624" cy="261610"/>
          </a:xfrm>
          <a:prstGeom prst="rect">
            <a:avLst/>
          </a:prstGeom>
          <a:noFill/>
        </p:spPr>
        <p:txBody>
          <a:bodyPr wrap="square" rtlCol="0">
            <a:spAutoFit/>
          </a:bodyPr>
          <a:lstStyle/>
          <a:p>
            <a:pPr algn="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「大阪府都市整備中期計画（案）」（平成</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改訂）を基に作成</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952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5" t="15073" r="1937" b="1227"/>
          <a:stretch/>
        </p:blipFill>
        <p:spPr bwMode="auto">
          <a:xfrm>
            <a:off x="5112000" y="3429000"/>
            <a:ext cx="3888000" cy="317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Rectangle 20"/>
          <p:cNvSpPr>
            <a:spLocks noChangeArrowheads="1"/>
          </p:cNvSpPr>
          <p:nvPr/>
        </p:nvSpPr>
        <p:spPr bwMode="auto">
          <a:xfrm>
            <a:off x="0" y="-27384"/>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buClrTx/>
            </a:pPr>
            <a:r>
              <a:rPr lang="ja-JP" altLang="en-US" sz="2000" b="1" dirty="0" smtClean="0">
                <a:latin typeface="HG丸ｺﾞｼｯｸM-PRO" panose="020F0600000000000000" pitchFamily="50" charset="-128"/>
                <a:ea typeface="HG丸ｺﾞｼｯｸM-PRO" panose="020F0600000000000000" pitchFamily="50" charset="-128"/>
              </a:rPr>
              <a:t>新た</a:t>
            </a:r>
            <a:r>
              <a:rPr lang="ja-JP" altLang="en-US" sz="2000" b="1" dirty="0">
                <a:latin typeface="HG丸ｺﾞｼｯｸM-PRO" panose="020F0600000000000000" pitchFamily="50" charset="-128"/>
                <a:ea typeface="HG丸ｺﾞｼｯｸM-PRO" panose="020F0600000000000000" pitchFamily="50" charset="-128"/>
              </a:rPr>
              <a:t>な交通拠点（北大阪急行延伸部沿線の</a:t>
            </a:r>
            <a:r>
              <a:rPr lang="ja-JP" altLang="en-US" sz="2000" b="1" dirty="0" smtClean="0">
                <a:latin typeface="HG丸ｺﾞｼｯｸM-PRO" panose="020F0600000000000000" pitchFamily="50" charset="-128"/>
                <a:ea typeface="HG丸ｺﾞｼｯｸM-PRO" panose="020F0600000000000000" pitchFamily="50" charset="-128"/>
              </a:rPr>
              <a:t>まちづくり②）</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79512" y="6597352"/>
            <a:ext cx="4881271" cy="253916"/>
          </a:xfrm>
          <a:prstGeom prst="rect">
            <a:avLst/>
          </a:prstGeom>
        </p:spPr>
        <p:txBody>
          <a:bodyPr wrap="square">
            <a:spAutoFit/>
          </a:bodyPr>
          <a:lstStyle/>
          <a:p>
            <a:pPr algn="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箕面市「北大阪急行線延伸事業ディスクロージャー</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」を基に作成</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32"/>
          <p:cNvSpPr>
            <a:spLocks noChangeArrowheads="1"/>
          </p:cNvSpPr>
          <p:nvPr/>
        </p:nvSpPr>
        <p:spPr bwMode="auto">
          <a:xfrm>
            <a:off x="71996" y="476672"/>
            <a:ext cx="4788036" cy="613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noAutofit/>
          </a:bodyPr>
          <a:lstStyle/>
          <a:p>
            <a:pPr lvl="0" algn="l" defTabSz="914400" eaLnBrk="0" hangingPunct="0">
              <a:spcBef>
                <a:spcPts val="600"/>
              </a:spcBef>
              <a:buClrTx/>
              <a:buSzTx/>
            </a:pPr>
            <a:r>
              <a:rPr kumimoji="1" lang="en-US" altLang="ja-JP" sz="1800" b="1" dirty="0" smtClean="0">
                <a:solidFill>
                  <a:schemeClr val="tx1"/>
                </a:solidFill>
                <a:latin typeface="Meiryo UI" pitchFamily="50" charset="-128"/>
                <a:ea typeface="Meiryo UI" pitchFamily="50" charset="-128"/>
                <a:cs typeface="Meiryo UI" pitchFamily="50" charset="-128"/>
              </a:rPr>
              <a:t>《</a:t>
            </a:r>
            <a:r>
              <a:rPr kumimoji="1" lang="ja-JP" altLang="en-US" sz="1800" b="1" dirty="0" smtClean="0">
                <a:solidFill>
                  <a:schemeClr val="tx1"/>
                </a:solidFill>
                <a:latin typeface="Meiryo UI" pitchFamily="50" charset="-128"/>
                <a:ea typeface="Meiryo UI" pitchFamily="50" charset="-128"/>
                <a:cs typeface="Meiryo UI" pitchFamily="50" charset="-128"/>
              </a:rPr>
              <a:t>新駅と周辺のまちづくり</a:t>
            </a:r>
            <a:r>
              <a:rPr kumimoji="1" lang="en-US" altLang="ja-JP" sz="1800" b="1" dirty="0" smtClean="0">
                <a:solidFill>
                  <a:schemeClr val="tx1"/>
                </a:solidFill>
                <a:latin typeface="Meiryo UI" pitchFamily="50" charset="-128"/>
                <a:ea typeface="Meiryo UI" pitchFamily="50" charset="-128"/>
                <a:cs typeface="Meiryo UI" pitchFamily="50" charset="-128"/>
              </a:rPr>
              <a:t>》</a:t>
            </a:r>
            <a:endParaRPr kumimoji="1" lang="en-US" altLang="ja-JP" sz="1800" dirty="0" smtClean="0">
              <a:solidFill>
                <a:schemeClr val="tx1"/>
              </a:solidFill>
              <a:latin typeface="Meiryo UI" pitchFamily="50" charset="-128"/>
              <a:ea typeface="Meiryo UI" pitchFamily="50" charset="-128"/>
              <a:cs typeface="Meiryo UI" pitchFamily="50" charset="-128"/>
            </a:endParaRPr>
          </a:p>
          <a:p>
            <a:pPr marL="266700" algn="l" defTabSz="914400" eaLnBrk="0" hangingPunct="0">
              <a:spcBef>
                <a:spcPts val="600"/>
              </a:spcBef>
              <a:buClrTx/>
              <a:buSzTx/>
            </a:pPr>
            <a:r>
              <a:rPr kumimoji="1" lang="en-US" altLang="ja-JP" sz="1600" b="1" dirty="0" smtClean="0">
                <a:solidFill>
                  <a:schemeClr val="tx1"/>
                </a:solidFill>
                <a:latin typeface="Meiryo UI" pitchFamily="50" charset="-128"/>
                <a:ea typeface="Meiryo UI" pitchFamily="50" charset="-128"/>
                <a:cs typeface="Meiryo UI" pitchFamily="50" charset="-128"/>
              </a:rPr>
              <a:t>【</a:t>
            </a:r>
            <a:r>
              <a:rPr kumimoji="1" lang="en-US" altLang="zh-CN" sz="1600" b="1" dirty="0" smtClean="0">
                <a:solidFill>
                  <a:schemeClr val="tx1"/>
                </a:solidFill>
                <a:latin typeface="Meiryo UI" pitchFamily="50" charset="-128"/>
                <a:ea typeface="Meiryo UI" pitchFamily="50" charset="-128"/>
                <a:cs typeface="Meiryo UI" pitchFamily="50" charset="-128"/>
              </a:rPr>
              <a:t>(</a:t>
            </a:r>
            <a:r>
              <a:rPr kumimoji="1" lang="zh-CN" altLang="en-US" sz="1600" b="1" dirty="0">
                <a:solidFill>
                  <a:schemeClr val="tx1"/>
                </a:solidFill>
                <a:latin typeface="Meiryo UI" pitchFamily="50" charset="-128"/>
                <a:ea typeface="Meiryo UI" pitchFamily="50" charset="-128"/>
                <a:cs typeface="Meiryo UI" pitchFamily="50" charset="-128"/>
              </a:rPr>
              <a:t>仮称</a:t>
            </a:r>
            <a:r>
              <a:rPr kumimoji="1" lang="en-US" altLang="zh-CN" sz="1600" b="1" dirty="0">
                <a:solidFill>
                  <a:schemeClr val="tx1"/>
                </a:solidFill>
                <a:latin typeface="Meiryo UI" pitchFamily="50" charset="-128"/>
                <a:ea typeface="Meiryo UI" pitchFamily="50" charset="-128"/>
                <a:cs typeface="Meiryo UI" pitchFamily="50" charset="-128"/>
              </a:rPr>
              <a:t>)</a:t>
            </a:r>
            <a:r>
              <a:rPr kumimoji="1" lang="zh-CN" altLang="en-US" sz="1600" b="1" dirty="0">
                <a:solidFill>
                  <a:schemeClr val="tx1"/>
                </a:solidFill>
                <a:latin typeface="Meiryo UI" pitchFamily="50" charset="-128"/>
                <a:ea typeface="Meiryo UI" pitchFamily="50" charset="-128"/>
                <a:cs typeface="Meiryo UI" pitchFamily="50" charset="-128"/>
              </a:rPr>
              <a:t>新箕面駅</a:t>
            </a:r>
            <a:r>
              <a:rPr kumimoji="1" lang="en-US" altLang="ja-JP" sz="1600" b="1" dirty="0" smtClean="0">
                <a:solidFill>
                  <a:schemeClr val="tx1"/>
                </a:solidFill>
                <a:latin typeface="Meiryo UI" pitchFamily="50" charset="-128"/>
                <a:ea typeface="Meiryo UI" pitchFamily="50" charset="-128"/>
                <a:cs typeface="Meiryo UI" pitchFamily="50" charset="-128"/>
              </a:rPr>
              <a:t>】</a:t>
            </a:r>
          </a:p>
          <a:p>
            <a:pPr marL="552450" indent="-285750" algn="l" defTabSz="914400" eaLnBrk="0" hangingPunct="0">
              <a:spcBef>
                <a:spcPts val="600"/>
              </a:spcBef>
              <a:buClrTx/>
              <a:buSzTx/>
              <a:buFont typeface="Arial" panose="020B0604020202020204" pitchFamily="34" charset="0"/>
              <a:buChar char="•"/>
            </a:pPr>
            <a:r>
              <a:rPr kumimoji="1" lang="en-US" altLang="ja-JP" dirty="0" smtClean="0">
                <a:solidFill>
                  <a:schemeClr val="tx1"/>
                </a:solidFill>
                <a:latin typeface="Meiryo UI" pitchFamily="50" charset="-128"/>
                <a:ea typeface="Meiryo UI" pitchFamily="50" charset="-128"/>
                <a:cs typeface="Meiryo UI" pitchFamily="50" charset="-128"/>
              </a:rPr>
              <a:t>(</a:t>
            </a:r>
            <a:r>
              <a:rPr kumimoji="1" lang="ja-JP" altLang="en-US" dirty="0">
                <a:solidFill>
                  <a:schemeClr val="tx1"/>
                </a:solidFill>
                <a:latin typeface="Meiryo UI" pitchFamily="50" charset="-128"/>
                <a:ea typeface="Meiryo UI" pitchFamily="50" charset="-128"/>
                <a:cs typeface="Meiryo UI" pitchFamily="50" charset="-128"/>
              </a:rPr>
              <a:t>仮称</a:t>
            </a:r>
            <a:r>
              <a:rPr kumimoji="1" lang="en-US" altLang="ja-JP" dirty="0">
                <a:solidFill>
                  <a:schemeClr val="tx1"/>
                </a:solidFill>
                <a:latin typeface="Meiryo UI" pitchFamily="50" charset="-128"/>
                <a:ea typeface="Meiryo UI" pitchFamily="50" charset="-128"/>
                <a:cs typeface="Meiryo UI" pitchFamily="50" charset="-128"/>
              </a:rPr>
              <a:t>)</a:t>
            </a:r>
            <a:r>
              <a:rPr kumimoji="1" lang="ja-JP" altLang="en-US" dirty="0">
                <a:solidFill>
                  <a:schemeClr val="tx1"/>
                </a:solidFill>
                <a:latin typeface="Meiryo UI" pitchFamily="50" charset="-128"/>
                <a:ea typeface="Meiryo UI" pitchFamily="50" charset="-128"/>
                <a:cs typeface="Meiryo UI" pitchFamily="50" charset="-128"/>
              </a:rPr>
              <a:t>新箕面駅が</a:t>
            </a:r>
            <a:r>
              <a:rPr kumimoji="1" lang="ja-JP" altLang="en-US" dirty="0" smtClean="0">
                <a:solidFill>
                  <a:schemeClr val="tx1"/>
                </a:solidFill>
                <a:latin typeface="Meiryo UI" pitchFamily="50" charset="-128"/>
                <a:ea typeface="Meiryo UI" pitchFamily="50" charset="-128"/>
                <a:cs typeface="Meiryo UI" pitchFamily="50" charset="-128"/>
              </a:rPr>
              <a:t>できる、かやの</a:t>
            </a:r>
            <a:r>
              <a:rPr kumimoji="1" lang="ja-JP" altLang="en-US" dirty="0">
                <a:solidFill>
                  <a:schemeClr val="tx1"/>
                </a:solidFill>
                <a:latin typeface="Meiryo UI" pitchFamily="50" charset="-128"/>
                <a:ea typeface="Meiryo UI" pitchFamily="50" charset="-128"/>
                <a:cs typeface="Meiryo UI" pitchFamily="50" charset="-128"/>
              </a:rPr>
              <a:t>中央周辺は、市街地に貴重な農地が残る緑豊かな</a:t>
            </a:r>
            <a:r>
              <a:rPr kumimoji="1" lang="ja-JP" altLang="en-US" dirty="0" smtClean="0">
                <a:solidFill>
                  <a:schemeClr val="tx1"/>
                </a:solidFill>
                <a:latin typeface="Meiryo UI" pitchFamily="50" charset="-128"/>
                <a:ea typeface="Meiryo UI" pitchFamily="50" charset="-128"/>
                <a:cs typeface="Meiryo UI" pitchFamily="50" charset="-128"/>
              </a:rPr>
              <a:t>エリア。</a:t>
            </a:r>
            <a:endParaRPr kumimoji="1" lang="en-US" altLang="ja-JP" dirty="0">
              <a:solidFill>
                <a:schemeClr val="tx1"/>
              </a:solidFill>
              <a:latin typeface="Meiryo UI" pitchFamily="50" charset="-128"/>
              <a:ea typeface="Meiryo UI" pitchFamily="50" charset="-128"/>
              <a:cs typeface="Meiryo UI" pitchFamily="50" charset="-128"/>
            </a:endParaRPr>
          </a:p>
          <a:p>
            <a:pPr marL="552450" indent="-285750" algn="l" defTabSz="914400" eaLnBrk="0" hangingPunct="0">
              <a:spcBef>
                <a:spcPts val="600"/>
              </a:spcBef>
              <a:buClrTx/>
              <a:buSzTx/>
              <a:buFont typeface="Arial" panose="020B0604020202020204" pitchFamily="34" charset="0"/>
              <a:buChar char="•"/>
            </a:pPr>
            <a:r>
              <a:rPr kumimoji="1" lang="ja-JP" altLang="en-US" dirty="0" smtClean="0">
                <a:solidFill>
                  <a:schemeClr val="tx1"/>
                </a:solidFill>
                <a:latin typeface="Meiryo UI" pitchFamily="50" charset="-128"/>
                <a:ea typeface="Meiryo UI" pitchFamily="50" charset="-128"/>
                <a:cs typeface="Meiryo UI" pitchFamily="50" charset="-128"/>
              </a:rPr>
              <a:t>新駅</a:t>
            </a:r>
            <a:r>
              <a:rPr kumimoji="1" lang="ja-JP" altLang="en-US" dirty="0">
                <a:solidFill>
                  <a:schemeClr val="tx1"/>
                </a:solidFill>
                <a:latin typeface="Meiryo UI" pitchFamily="50" charset="-128"/>
                <a:ea typeface="Meiryo UI" pitchFamily="50" charset="-128"/>
                <a:cs typeface="Meiryo UI" pitchFamily="50" charset="-128"/>
              </a:rPr>
              <a:t>周辺においては、都市部にはない穏やかな田園風景と都市部への絶好のアクセス性を両立し</a:t>
            </a:r>
            <a:r>
              <a:rPr kumimoji="1" lang="ja-JP" altLang="en-US" dirty="0" smtClean="0">
                <a:solidFill>
                  <a:schemeClr val="tx1"/>
                </a:solidFill>
                <a:latin typeface="Meiryo UI" pitchFamily="50" charset="-128"/>
                <a:ea typeface="Meiryo UI" pitchFamily="50" charset="-128"/>
                <a:cs typeface="Meiryo UI" pitchFamily="50" charset="-128"/>
              </a:rPr>
              <a:t>、駅前</a:t>
            </a:r>
            <a:r>
              <a:rPr kumimoji="1" lang="ja-JP" altLang="en-US" dirty="0">
                <a:solidFill>
                  <a:schemeClr val="tx1"/>
                </a:solidFill>
                <a:latin typeface="Meiryo UI" pitchFamily="50" charset="-128"/>
                <a:ea typeface="Meiryo UI" pitchFamily="50" charset="-128"/>
                <a:cs typeface="Meiryo UI" pitchFamily="50" charset="-128"/>
              </a:rPr>
              <a:t>広場上空の立体利用などにより</a:t>
            </a:r>
            <a:r>
              <a:rPr kumimoji="1" lang="ja-JP" altLang="en-US"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kumimoji="1" lang="ja-JP" altLang="en-US" b="1"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子育て</a:t>
            </a:r>
            <a:r>
              <a:rPr kumimoji="1" lang="ja-JP" altLang="en-US"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」を核とした魅力ある施設を整備</a:t>
            </a:r>
            <a:r>
              <a:rPr kumimoji="1" lang="ja-JP" altLang="en-US" dirty="0">
                <a:solidFill>
                  <a:schemeClr val="tx1"/>
                </a:solidFill>
                <a:latin typeface="Meiryo UI" pitchFamily="50" charset="-128"/>
                <a:ea typeface="Meiryo UI" pitchFamily="50" charset="-128"/>
                <a:cs typeface="Meiryo UI" pitchFamily="50" charset="-128"/>
              </a:rPr>
              <a:t>する</a:t>
            </a:r>
            <a:r>
              <a:rPr kumimoji="1" lang="ja-JP" altLang="en-US" dirty="0" smtClean="0">
                <a:solidFill>
                  <a:schemeClr val="tx1"/>
                </a:solidFill>
                <a:latin typeface="Meiryo UI" pitchFamily="50" charset="-128"/>
                <a:ea typeface="Meiryo UI" pitchFamily="50" charset="-128"/>
                <a:cs typeface="Meiryo UI" pitchFamily="50" charset="-128"/>
              </a:rPr>
              <a:t>計画。</a:t>
            </a:r>
            <a:endParaRPr kumimoji="1" lang="en-US" altLang="ja-JP" dirty="0">
              <a:solidFill>
                <a:schemeClr val="tx1"/>
              </a:solidFill>
              <a:latin typeface="Meiryo UI" pitchFamily="50" charset="-128"/>
              <a:ea typeface="Meiryo UI" pitchFamily="50" charset="-128"/>
              <a:cs typeface="Meiryo UI" pitchFamily="50" charset="-128"/>
            </a:endParaRPr>
          </a:p>
          <a:p>
            <a:pPr marL="266700" algn="l" defTabSz="914400" eaLnBrk="0" hangingPunct="0">
              <a:spcBef>
                <a:spcPts val="600"/>
              </a:spcBef>
              <a:buClrTx/>
              <a:buSzTx/>
            </a:pPr>
            <a:endParaRPr kumimoji="1" lang="en-US" altLang="ja-JP" dirty="0" smtClean="0">
              <a:solidFill>
                <a:schemeClr val="tx1"/>
              </a:solidFill>
              <a:latin typeface="Meiryo UI" pitchFamily="50" charset="-128"/>
              <a:ea typeface="Meiryo UI" pitchFamily="50" charset="-128"/>
              <a:cs typeface="Meiryo UI" pitchFamily="50" charset="-128"/>
            </a:endParaRPr>
          </a:p>
          <a:p>
            <a:pPr marL="266700" algn="l" defTabSz="914400" eaLnBrk="0" hangingPunct="0">
              <a:spcBef>
                <a:spcPts val="600"/>
              </a:spcBef>
              <a:buClrTx/>
              <a:buSzTx/>
            </a:pPr>
            <a:endParaRPr kumimoji="1" lang="en-US" altLang="ja-JP" dirty="0">
              <a:solidFill>
                <a:schemeClr val="tx1"/>
              </a:solidFill>
              <a:latin typeface="Meiryo UI" pitchFamily="50" charset="-128"/>
              <a:ea typeface="Meiryo UI" pitchFamily="50" charset="-128"/>
              <a:cs typeface="Meiryo UI" pitchFamily="50" charset="-128"/>
            </a:endParaRPr>
          </a:p>
          <a:p>
            <a:pPr marL="266700" algn="l" defTabSz="914400" eaLnBrk="0" hangingPunct="0">
              <a:spcBef>
                <a:spcPts val="600"/>
              </a:spcBef>
              <a:buClrTx/>
              <a:buSzTx/>
            </a:pPr>
            <a:r>
              <a:rPr kumimoji="1" lang="en-US" altLang="ja-JP" sz="1600" b="1" dirty="0" smtClean="0">
                <a:solidFill>
                  <a:schemeClr val="tx1"/>
                </a:solidFill>
                <a:latin typeface="Meiryo UI" pitchFamily="50" charset="-128"/>
                <a:ea typeface="Meiryo UI" pitchFamily="50" charset="-128"/>
                <a:cs typeface="Meiryo UI" pitchFamily="50" charset="-128"/>
              </a:rPr>
              <a:t>【</a:t>
            </a:r>
            <a:r>
              <a:rPr kumimoji="1" lang="en-US" altLang="zh-CN" sz="1600" b="1" dirty="0" smtClean="0">
                <a:solidFill>
                  <a:schemeClr val="tx1"/>
                </a:solidFill>
                <a:latin typeface="Meiryo UI" pitchFamily="50" charset="-128"/>
                <a:ea typeface="Meiryo UI" pitchFamily="50" charset="-128"/>
                <a:cs typeface="Meiryo UI" pitchFamily="50" charset="-128"/>
              </a:rPr>
              <a:t>(</a:t>
            </a:r>
            <a:r>
              <a:rPr kumimoji="1" lang="zh-CN" altLang="en-US" sz="1600" b="1" dirty="0">
                <a:solidFill>
                  <a:schemeClr val="tx1"/>
                </a:solidFill>
                <a:latin typeface="Meiryo UI" pitchFamily="50" charset="-128"/>
                <a:ea typeface="Meiryo UI" pitchFamily="50" charset="-128"/>
                <a:cs typeface="Meiryo UI" pitchFamily="50" charset="-128"/>
              </a:rPr>
              <a:t>仮称</a:t>
            </a:r>
            <a:r>
              <a:rPr kumimoji="1" lang="en-US" altLang="zh-CN" sz="1600" b="1" dirty="0" smtClean="0">
                <a:solidFill>
                  <a:schemeClr val="tx1"/>
                </a:solidFill>
                <a:latin typeface="Meiryo UI" pitchFamily="50" charset="-128"/>
                <a:ea typeface="Meiryo UI" pitchFamily="50" charset="-128"/>
                <a:cs typeface="Meiryo UI" pitchFamily="50" charset="-128"/>
              </a:rPr>
              <a:t>)</a:t>
            </a:r>
            <a:r>
              <a:rPr kumimoji="1" lang="zh-CN" altLang="en-US" sz="1600" b="1" dirty="0" smtClean="0">
                <a:solidFill>
                  <a:schemeClr val="tx1"/>
                </a:solidFill>
                <a:latin typeface="Meiryo UI" pitchFamily="50" charset="-128"/>
                <a:ea typeface="Meiryo UI" pitchFamily="50" charset="-128"/>
                <a:cs typeface="Meiryo UI" pitchFamily="50" charset="-128"/>
              </a:rPr>
              <a:t>箕面</a:t>
            </a:r>
            <a:r>
              <a:rPr kumimoji="1" lang="ja-JP" altLang="en-US" sz="1600" b="1" dirty="0">
                <a:solidFill>
                  <a:schemeClr val="tx1"/>
                </a:solidFill>
                <a:latin typeface="Meiryo UI" pitchFamily="50" charset="-128"/>
                <a:ea typeface="Meiryo UI" pitchFamily="50" charset="-128"/>
                <a:cs typeface="Meiryo UI" pitchFamily="50" charset="-128"/>
              </a:rPr>
              <a:t>船場</a:t>
            </a:r>
            <a:r>
              <a:rPr kumimoji="1" lang="zh-CN" altLang="en-US" sz="1600" b="1" dirty="0" smtClean="0">
                <a:solidFill>
                  <a:schemeClr val="tx1"/>
                </a:solidFill>
                <a:latin typeface="Meiryo UI" pitchFamily="50" charset="-128"/>
                <a:ea typeface="Meiryo UI" pitchFamily="50" charset="-128"/>
                <a:cs typeface="Meiryo UI" pitchFamily="50" charset="-128"/>
              </a:rPr>
              <a:t>駅</a:t>
            </a:r>
            <a:r>
              <a:rPr kumimoji="1" lang="en-US" altLang="ja-JP" sz="1600" b="1" dirty="0">
                <a:solidFill>
                  <a:schemeClr val="tx1"/>
                </a:solidFill>
                <a:latin typeface="Meiryo UI" pitchFamily="50" charset="-128"/>
                <a:ea typeface="Meiryo UI" pitchFamily="50" charset="-128"/>
                <a:cs typeface="Meiryo UI" pitchFamily="50" charset="-128"/>
              </a:rPr>
              <a:t>】</a:t>
            </a:r>
          </a:p>
          <a:p>
            <a:pPr marL="552450" indent="-285750" algn="l" defTabSz="914400" eaLnBrk="0" hangingPunct="0">
              <a:spcBef>
                <a:spcPts val="600"/>
              </a:spcBef>
              <a:buClrTx/>
              <a:buSzTx/>
              <a:buFont typeface="Arial" panose="020B0604020202020204" pitchFamily="34" charset="0"/>
              <a:buChar char="•"/>
            </a:pPr>
            <a:r>
              <a:rPr kumimoji="1" lang="ja-JP" altLang="en-US" dirty="0" smtClean="0">
                <a:solidFill>
                  <a:schemeClr val="tx1"/>
                </a:solidFill>
                <a:latin typeface="Meiryo UI" pitchFamily="50" charset="-128"/>
                <a:ea typeface="Meiryo UI" pitchFamily="50" charset="-128"/>
                <a:cs typeface="Meiryo UI" pitchFamily="50" charset="-128"/>
              </a:rPr>
              <a:t>平成</a:t>
            </a:r>
            <a:r>
              <a:rPr kumimoji="1" lang="en-US" altLang="ja-JP" dirty="0" smtClean="0">
                <a:solidFill>
                  <a:schemeClr val="tx1"/>
                </a:solidFill>
                <a:latin typeface="Meiryo UI" pitchFamily="50" charset="-128"/>
                <a:ea typeface="Meiryo UI" pitchFamily="50" charset="-128"/>
                <a:cs typeface="Meiryo UI" pitchFamily="50" charset="-128"/>
              </a:rPr>
              <a:t>24</a:t>
            </a:r>
            <a:r>
              <a:rPr kumimoji="1" lang="ja-JP" altLang="en-US" dirty="0" smtClean="0">
                <a:solidFill>
                  <a:schemeClr val="tx1"/>
                </a:solidFill>
                <a:latin typeface="Meiryo UI" pitchFamily="50" charset="-128"/>
                <a:ea typeface="Meiryo UI" pitchFamily="50" charset="-128"/>
                <a:cs typeface="Meiryo UI" pitchFamily="50" charset="-128"/>
              </a:rPr>
              <a:t>年</a:t>
            </a:r>
            <a:r>
              <a:rPr kumimoji="1" lang="en-US" altLang="ja-JP" dirty="0">
                <a:solidFill>
                  <a:schemeClr val="tx1"/>
                </a:solidFill>
                <a:latin typeface="Meiryo UI" pitchFamily="50" charset="-128"/>
                <a:ea typeface="Meiryo UI" pitchFamily="50" charset="-128"/>
                <a:cs typeface="Meiryo UI" pitchFamily="50" charset="-128"/>
              </a:rPr>
              <a:t>(2012 </a:t>
            </a:r>
            <a:r>
              <a:rPr kumimoji="1" lang="ja-JP" altLang="en-US" dirty="0">
                <a:solidFill>
                  <a:schemeClr val="tx1"/>
                </a:solidFill>
                <a:latin typeface="Meiryo UI" pitchFamily="50" charset="-128"/>
                <a:ea typeface="Meiryo UI" pitchFamily="50" charset="-128"/>
                <a:cs typeface="Meiryo UI" pitchFamily="50" charset="-128"/>
              </a:rPr>
              <a:t>年</a:t>
            </a:r>
            <a:r>
              <a:rPr kumimoji="1" lang="en-US" altLang="ja-JP" dirty="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5</a:t>
            </a:r>
            <a:r>
              <a:rPr kumimoji="1" lang="ja-JP" altLang="en-US" dirty="0" smtClean="0">
                <a:solidFill>
                  <a:schemeClr val="tx1"/>
                </a:solidFill>
                <a:latin typeface="Meiryo UI" pitchFamily="50" charset="-128"/>
                <a:ea typeface="Meiryo UI" pitchFamily="50" charset="-128"/>
                <a:cs typeface="Meiryo UI" pitchFamily="50" charset="-128"/>
              </a:rPr>
              <a:t>月</a:t>
            </a:r>
            <a:r>
              <a:rPr kumimoji="1" lang="ja-JP" altLang="en-US" dirty="0">
                <a:solidFill>
                  <a:schemeClr val="tx1"/>
                </a:solidFill>
                <a:latin typeface="Meiryo UI" pitchFamily="50" charset="-128"/>
                <a:ea typeface="Meiryo UI" pitchFamily="50" charset="-128"/>
                <a:cs typeface="Meiryo UI" pitchFamily="50" charset="-128"/>
              </a:rPr>
              <a:t>に「</a:t>
            </a:r>
            <a:r>
              <a:rPr kumimoji="1" lang="ja-JP" altLang="en-US" dirty="0" smtClean="0">
                <a:solidFill>
                  <a:schemeClr val="tx1"/>
                </a:solidFill>
                <a:latin typeface="Meiryo UI" pitchFamily="50" charset="-128"/>
                <a:ea typeface="Meiryo UI" pitchFamily="50" charset="-128"/>
                <a:cs typeface="Meiryo UI" pitchFamily="50" charset="-128"/>
              </a:rPr>
              <a:t>船場</a:t>
            </a:r>
            <a:r>
              <a:rPr kumimoji="1" lang="ja-JP" altLang="en-US" dirty="0">
                <a:solidFill>
                  <a:schemeClr val="tx1"/>
                </a:solidFill>
                <a:latin typeface="Meiryo UI" pitchFamily="50" charset="-128"/>
                <a:ea typeface="Meiryo UI" pitchFamily="50" charset="-128"/>
                <a:cs typeface="Meiryo UI" pitchFamily="50" charset="-128"/>
              </a:rPr>
              <a:t>団地再整備マスタープラン</a:t>
            </a:r>
            <a:r>
              <a:rPr kumimoji="1" lang="en-US" altLang="ja-JP" dirty="0">
                <a:solidFill>
                  <a:schemeClr val="tx1"/>
                </a:solidFill>
                <a:latin typeface="Meiryo UI" pitchFamily="50" charset="-128"/>
                <a:ea typeface="Meiryo UI" pitchFamily="50" charset="-128"/>
                <a:cs typeface="Meiryo UI" pitchFamily="50" charset="-128"/>
              </a:rPr>
              <a:t>(</a:t>
            </a:r>
            <a:r>
              <a:rPr kumimoji="1" lang="ja-JP" altLang="en-US" dirty="0">
                <a:solidFill>
                  <a:schemeClr val="tx1"/>
                </a:solidFill>
                <a:latin typeface="Meiryo UI" pitchFamily="50" charset="-128"/>
                <a:ea typeface="Meiryo UI" pitchFamily="50" charset="-128"/>
                <a:cs typeface="Meiryo UI" pitchFamily="50" charset="-128"/>
              </a:rPr>
              <a:t>案</a:t>
            </a:r>
            <a:r>
              <a:rPr kumimoji="1" lang="en-US" altLang="ja-JP" dirty="0">
                <a:solidFill>
                  <a:schemeClr val="tx1"/>
                </a:solidFill>
                <a:latin typeface="Meiryo UI" pitchFamily="50" charset="-128"/>
                <a:ea typeface="Meiryo UI" pitchFamily="50" charset="-128"/>
                <a:cs typeface="Meiryo UI" pitchFamily="50" charset="-128"/>
              </a:rPr>
              <a:t>)</a:t>
            </a:r>
            <a:r>
              <a:rPr kumimoji="1" lang="ja-JP" altLang="en-US" dirty="0">
                <a:solidFill>
                  <a:schemeClr val="tx1"/>
                </a:solidFill>
                <a:latin typeface="Meiryo UI" pitchFamily="50" charset="-128"/>
                <a:ea typeface="Meiryo UI" pitchFamily="50" charset="-128"/>
                <a:cs typeface="Meiryo UI" pitchFamily="50" charset="-128"/>
              </a:rPr>
              <a:t>」を</a:t>
            </a:r>
            <a:r>
              <a:rPr kumimoji="1" lang="ja-JP" altLang="en-US" dirty="0" smtClean="0">
                <a:solidFill>
                  <a:schemeClr val="tx1"/>
                </a:solidFill>
                <a:latin typeface="Meiryo UI" pitchFamily="50" charset="-128"/>
                <a:ea typeface="Meiryo UI" pitchFamily="50" charset="-128"/>
                <a:cs typeface="Meiryo UI" pitchFamily="50" charset="-128"/>
              </a:rPr>
              <a:t>策定。土地</a:t>
            </a:r>
            <a:r>
              <a:rPr kumimoji="1" lang="ja-JP" altLang="en-US" dirty="0">
                <a:solidFill>
                  <a:schemeClr val="tx1"/>
                </a:solidFill>
                <a:latin typeface="Meiryo UI" pitchFamily="50" charset="-128"/>
                <a:ea typeface="Meiryo UI" pitchFamily="50" charset="-128"/>
                <a:cs typeface="Meiryo UI" pitchFamily="50" charset="-128"/>
              </a:rPr>
              <a:t>区画整理手法による土地の集約や企業誘致に</a:t>
            </a:r>
            <a:r>
              <a:rPr kumimoji="1" lang="ja-JP" altLang="en-US" dirty="0" smtClean="0">
                <a:solidFill>
                  <a:schemeClr val="tx1"/>
                </a:solidFill>
                <a:latin typeface="Meiryo UI" pitchFamily="50" charset="-128"/>
                <a:ea typeface="Meiryo UI" pitchFamily="50" charset="-128"/>
                <a:cs typeface="Meiryo UI" pitchFamily="50" charset="-128"/>
              </a:rPr>
              <a:t>ついて検討、市・団地</a:t>
            </a:r>
            <a:r>
              <a:rPr kumimoji="1" lang="ja-JP" altLang="en-US" dirty="0">
                <a:solidFill>
                  <a:schemeClr val="tx1"/>
                </a:solidFill>
                <a:latin typeface="Meiryo UI" pitchFamily="50" charset="-128"/>
                <a:ea typeface="Meiryo UI" pitchFamily="50" charset="-128"/>
                <a:cs typeface="Meiryo UI" pitchFamily="50" charset="-128"/>
              </a:rPr>
              <a:t>組合と協力してまちづくりを</a:t>
            </a:r>
            <a:r>
              <a:rPr kumimoji="1" lang="ja-JP" altLang="en-US" dirty="0" smtClean="0">
                <a:solidFill>
                  <a:schemeClr val="tx1"/>
                </a:solidFill>
                <a:latin typeface="Meiryo UI" pitchFamily="50" charset="-128"/>
                <a:ea typeface="Meiryo UI" pitchFamily="50" charset="-128"/>
                <a:cs typeface="Meiryo UI" pitchFamily="50" charset="-128"/>
              </a:rPr>
              <a:t>進めている。</a:t>
            </a:r>
            <a:endParaRPr kumimoji="1" lang="en-US" altLang="ja-JP" dirty="0">
              <a:solidFill>
                <a:schemeClr val="tx1"/>
              </a:solidFill>
              <a:latin typeface="Meiryo UI" pitchFamily="50" charset="-128"/>
              <a:ea typeface="Meiryo UI" pitchFamily="50" charset="-128"/>
              <a:cs typeface="Meiryo UI" pitchFamily="50" charset="-128"/>
            </a:endParaRPr>
          </a:p>
          <a:p>
            <a:pPr marL="552450" indent="-285750" algn="l" defTabSz="914400" eaLnBrk="0" hangingPunct="0">
              <a:spcBef>
                <a:spcPts val="600"/>
              </a:spcBef>
              <a:buClrTx/>
              <a:buSzTx/>
              <a:buFont typeface="Arial" panose="020B0604020202020204" pitchFamily="34" charset="0"/>
              <a:buChar char="•"/>
            </a:pPr>
            <a:r>
              <a:rPr kumimoji="1" lang="ja-JP" altLang="en-US" dirty="0" smtClean="0">
                <a:solidFill>
                  <a:schemeClr val="tx1"/>
                </a:solidFill>
                <a:latin typeface="Meiryo UI" pitchFamily="50" charset="-128"/>
                <a:ea typeface="Meiryo UI" pitchFamily="50" charset="-128"/>
                <a:cs typeface="Meiryo UI" pitchFamily="50" charset="-128"/>
              </a:rPr>
              <a:t>平成</a:t>
            </a:r>
            <a:r>
              <a:rPr kumimoji="1" lang="en-US" altLang="ja-JP" dirty="0" smtClean="0">
                <a:solidFill>
                  <a:schemeClr val="tx1"/>
                </a:solidFill>
                <a:latin typeface="Meiryo UI" pitchFamily="50" charset="-128"/>
                <a:ea typeface="Meiryo UI" pitchFamily="50" charset="-128"/>
                <a:cs typeface="Meiryo UI" pitchFamily="50" charset="-128"/>
              </a:rPr>
              <a:t>27</a:t>
            </a:r>
            <a:r>
              <a:rPr kumimoji="1" lang="ja-JP" altLang="en-US" dirty="0" smtClean="0">
                <a:solidFill>
                  <a:schemeClr val="tx1"/>
                </a:solidFill>
                <a:latin typeface="Meiryo UI" pitchFamily="50" charset="-128"/>
                <a:ea typeface="Meiryo UI" pitchFamily="50" charset="-128"/>
                <a:cs typeface="Meiryo UI" pitchFamily="50" charset="-128"/>
              </a:rPr>
              <a:t>年</a:t>
            </a:r>
            <a:r>
              <a:rPr kumimoji="1" lang="en-US" altLang="ja-JP" dirty="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2015</a:t>
            </a:r>
            <a:r>
              <a:rPr kumimoji="1" lang="ja-JP" altLang="en-US" dirty="0" smtClean="0">
                <a:solidFill>
                  <a:schemeClr val="tx1"/>
                </a:solidFill>
                <a:latin typeface="Meiryo UI" pitchFamily="50" charset="-128"/>
                <a:ea typeface="Meiryo UI" pitchFamily="50" charset="-128"/>
                <a:cs typeface="Meiryo UI" pitchFamily="50" charset="-128"/>
              </a:rPr>
              <a:t>年</a:t>
            </a:r>
            <a:r>
              <a:rPr kumimoji="1" lang="en-US" altLang="ja-JP" dirty="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6</a:t>
            </a:r>
            <a:r>
              <a:rPr kumimoji="1" lang="ja-JP" altLang="en-US" dirty="0" smtClean="0">
                <a:solidFill>
                  <a:schemeClr val="tx1"/>
                </a:solidFill>
                <a:latin typeface="Meiryo UI" pitchFamily="50" charset="-128"/>
                <a:ea typeface="Meiryo UI" pitchFamily="50" charset="-128"/>
                <a:cs typeface="Meiryo UI" pitchFamily="50" charset="-128"/>
              </a:rPr>
              <a:t>月</a:t>
            </a:r>
            <a:r>
              <a:rPr kumimoji="1" lang="ja-JP" altLang="en-US" dirty="0">
                <a:solidFill>
                  <a:schemeClr val="tx1"/>
                </a:solidFill>
                <a:latin typeface="Meiryo UI" pitchFamily="50" charset="-128"/>
                <a:ea typeface="Meiryo UI" pitchFamily="50" charset="-128"/>
                <a:cs typeface="Meiryo UI" pitchFamily="50" charset="-128"/>
              </a:rPr>
              <a:t>には、</a:t>
            </a:r>
            <a:r>
              <a:rPr kumimoji="1" lang="ja-JP" altLang="en-US"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大阪大学と箕面市が</a:t>
            </a:r>
            <a:r>
              <a:rPr kumimoji="1" lang="ja-JP" altLang="en-US" b="1"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、箕面キャンパスの</a:t>
            </a:r>
            <a:r>
              <a:rPr kumimoji="1" lang="en-US" altLang="ja-JP"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kumimoji="1" lang="ja-JP" altLang="en-US"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仮称</a:t>
            </a:r>
            <a:r>
              <a:rPr kumimoji="1" lang="en-US" altLang="ja-JP"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kumimoji="1" lang="ja-JP" altLang="en-US"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箕面船場駅周辺への移転</a:t>
            </a:r>
            <a:r>
              <a:rPr kumimoji="1" lang="ja-JP" altLang="en-US" dirty="0" smtClean="0">
                <a:solidFill>
                  <a:schemeClr val="tx1"/>
                </a:solidFill>
                <a:latin typeface="Meiryo UI" pitchFamily="50" charset="-128"/>
                <a:ea typeface="Meiryo UI" pitchFamily="50" charset="-128"/>
                <a:cs typeface="Meiryo UI" pitchFamily="50" charset="-128"/>
              </a:rPr>
              <a:t>と、総合的</a:t>
            </a:r>
            <a:r>
              <a:rPr kumimoji="1" lang="ja-JP" altLang="en-US" dirty="0">
                <a:solidFill>
                  <a:schemeClr val="tx1"/>
                </a:solidFill>
                <a:latin typeface="Meiryo UI" pitchFamily="50" charset="-128"/>
                <a:ea typeface="Meiryo UI" pitchFamily="50" charset="-128"/>
                <a:cs typeface="Meiryo UI" pitchFamily="50" charset="-128"/>
              </a:rPr>
              <a:t>なまちづくりに向けて、両者が協力して事業を</a:t>
            </a:r>
            <a:r>
              <a:rPr kumimoji="1" lang="ja-JP" altLang="en-US" dirty="0" smtClean="0">
                <a:solidFill>
                  <a:schemeClr val="tx1"/>
                </a:solidFill>
                <a:latin typeface="Meiryo UI" pitchFamily="50" charset="-128"/>
                <a:ea typeface="Meiryo UI" pitchFamily="50" charset="-128"/>
                <a:cs typeface="Meiryo UI" pitchFamily="50" charset="-128"/>
              </a:rPr>
              <a:t>進めること</a:t>
            </a:r>
            <a:r>
              <a:rPr kumimoji="1" lang="ja-JP" altLang="en-US" dirty="0">
                <a:solidFill>
                  <a:schemeClr val="tx1"/>
                </a:solidFill>
                <a:latin typeface="Meiryo UI" pitchFamily="50" charset="-128"/>
                <a:ea typeface="Meiryo UI" pitchFamily="50" charset="-128"/>
                <a:cs typeface="Meiryo UI" pitchFamily="50" charset="-128"/>
              </a:rPr>
              <a:t>に</a:t>
            </a:r>
            <a:r>
              <a:rPr kumimoji="1" lang="ja-JP" altLang="en-US" dirty="0" smtClean="0">
                <a:solidFill>
                  <a:schemeClr val="tx1"/>
                </a:solidFill>
                <a:latin typeface="Meiryo UI" pitchFamily="50" charset="-128"/>
                <a:ea typeface="Meiryo UI" pitchFamily="50" charset="-128"/>
                <a:cs typeface="Meiryo UI" pitchFamily="50" charset="-128"/>
              </a:rPr>
              <a:t>合意</a:t>
            </a:r>
            <a:r>
              <a:rPr kumimoji="1" lang="ja-JP" altLang="en-US" dirty="0">
                <a:solidFill>
                  <a:schemeClr val="tx1"/>
                </a:solidFill>
                <a:latin typeface="Meiryo UI" pitchFamily="50" charset="-128"/>
                <a:ea typeface="Meiryo UI" pitchFamily="50" charset="-128"/>
                <a:cs typeface="Meiryo UI" pitchFamily="50" charset="-128"/>
              </a:rPr>
              <a:t>。（</a:t>
            </a:r>
            <a:r>
              <a:rPr kumimoji="1" lang="en-US" altLang="ja-JP"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H33</a:t>
            </a:r>
            <a:r>
              <a:rPr kumimoji="1" lang="ja-JP" altLang="en-US"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年春開校</a:t>
            </a:r>
            <a:r>
              <a:rPr kumimoji="1" lang="ja-JP" altLang="en-US" dirty="0">
                <a:solidFill>
                  <a:schemeClr val="tx1"/>
                </a:solidFill>
                <a:latin typeface="Meiryo UI" pitchFamily="50" charset="-128"/>
                <a:ea typeface="Meiryo UI" pitchFamily="50" charset="-128"/>
                <a:cs typeface="Meiryo UI" pitchFamily="50" charset="-128"/>
              </a:rPr>
              <a:t>をめざす）</a:t>
            </a:r>
          </a:p>
          <a:p>
            <a:pPr marL="552450" indent="-285750" algn="l" defTabSz="914400" eaLnBrk="0" hangingPunct="0">
              <a:spcBef>
                <a:spcPts val="600"/>
              </a:spcBef>
              <a:buClrTx/>
              <a:buSzTx/>
              <a:buFont typeface="Arial" panose="020B0604020202020204" pitchFamily="34" charset="0"/>
              <a:buChar char="•"/>
            </a:pPr>
            <a:r>
              <a:rPr kumimoji="1" lang="ja-JP" altLang="en-US" dirty="0" smtClean="0">
                <a:solidFill>
                  <a:schemeClr val="tx1"/>
                </a:solidFill>
                <a:latin typeface="Meiryo UI" pitchFamily="50" charset="-128"/>
                <a:ea typeface="Meiryo UI" pitchFamily="50" charset="-128"/>
                <a:cs typeface="Meiryo UI" pitchFamily="50" charset="-128"/>
              </a:rPr>
              <a:t>キャンパス</a:t>
            </a:r>
            <a:r>
              <a:rPr kumimoji="1" lang="ja-JP" altLang="en-US" dirty="0">
                <a:solidFill>
                  <a:schemeClr val="tx1"/>
                </a:solidFill>
                <a:latin typeface="Meiryo UI" pitchFamily="50" charset="-128"/>
                <a:ea typeface="Meiryo UI" pitchFamily="50" charset="-128"/>
                <a:cs typeface="Meiryo UI" pitchFamily="50" charset="-128"/>
              </a:rPr>
              <a:t>移転により</a:t>
            </a:r>
            <a:r>
              <a:rPr kumimoji="1" lang="ja-JP" altLang="en-US" dirty="0" smtClean="0">
                <a:solidFill>
                  <a:schemeClr val="tx1"/>
                </a:solidFill>
                <a:latin typeface="Meiryo UI" pitchFamily="50" charset="-128"/>
                <a:ea typeface="Meiryo UI" pitchFamily="50" charset="-128"/>
                <a:cs typeface="Meiryo UI" pitchFamily="50" charset="-128"/>
              </a:rPr>
              <a:t>、</a:t>
            </a:r>
            <a:r>
              <a:rPr kumimoji="1" lang="ja-JP" altLang="en-US" b="1"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新キャンパス周辺に</a:t>
            </a:r>
            <a:r>
              <a:rPr kumimoji="1" lang="ja-JP" altLang="en-US" b="1" dirty="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大学発ベンチャー企業を集積するなど新たな可能性が</a:t>
            </a:r>
            <a:r>
              <a:rPr kumimoji="1" lang="ja-JP" altLang="en-US" b="1" dirty="0" smtClean="0">
                <a:solidFill>
                  <a:schemeClr val="tx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広がる</a:t>
            </a:r>
            <a:r>
              <a:rPr kumimoji="1" lang="ja-JP" altLang="en-US" dirty="0" smtClean="0">
                <a:solidFill>
                  <a:schemeClr val="tx1"/>
                </a:solidFill>
                <a:latin typeface="Meiryo UI" pitchFamily="50" charset="-128"/>
                <a:ea typeface="Meiryo UI" pitchFamily="50" charset="-128"/>
                <a:cs typeface="Meiryo UI" pitchFamily="50" charset="-128"/>
              </a:rPr>
              <a:t>。</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5" name="Rectangle 32"/>
          <p:cNvSpPr>
            <a:spLocks noChangeArrowheads="1"/>
          </p:cNvSpPr>
          <p:nvPr/>
        </p:nvSpPr>
        <p:spPr bwMode="auto">
          <a:xfrm>
            <a:off x="5148000" y="3076934"/>
            <a:ext cx="3420880" cy="25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noAutofit/>
          </a:bodyPr>
          <a:lstStyle/>
          <a:p>
            <a:pPr algn="l" defTabSz="914400" eaLnBrk="0" hangingPunct="0">
              <a:buClrTx/>
              <a:buSzTx/>
            </a:pPr>
            <a:r>
              <a:rPr kumimoji="1" lang="ja-JP" altLang="en-US" sz="1050" dirty="0" smtClean="0">
                <a:solidFill>
                  <a:schemeClr val="tx1"/>
                </a:solidFill>
                <a:latin typeface="Meiryo UI" pitchFamily="50" charset="-128"/>
                <a:ea typeface="Meiryo UI" pitchFamily="50" charset="-128"/>
                <a:cs typeface="Meiryo UI" pitchFamily="50" charset="-128"/>
              </a:rPr>
              <a:t>（仮称）新箕面駅</a:t>
            </a:r>
            <a:r>
              <a:rPr kumimoji="1" lang="ja-JP" altLang="en-US" sz="1050" dirty="0">
                <a:solidFill>
                  <a:schemeClr val="tx1"/>
                </a:solidFill>
                <a:latin typeface="Meiryo UI" pitchFamily="50" charset="-128"/>
                <a:ea typeface="Meiryo UI" pitchFamily="50" charset="-128"/>
                <a:cs typeface="Meiryo UI" pitchFamily="50" charset="-128"/>
              </a:rPr>
              <a:t>周辺整備イメージ</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900" dirty="0">
              <a:solidFill>
                <a:schemeClr val="tx1"/>
              </a:solidFill>
              <a:latin typeface="Meiryo UI" pitchFamily="50" charset="-128"/>
              <a:ea typeface="Meiryo UI" pitchFamily="50" charset="-128"/>
              <a:cs typeface="Meiryo UI" pitchFamily="50" charset="-128"/>
            </a:endParaRPr>
          </a:p>
        </p:txBody>
      </p:sp>
      <p:sp>
        <p:nvSpPr>
          <p:cNvPr id="17" name="Rectangle 32"/>
          <p:cNvSpPr>
            <a:spLocks noChangeArrowheads="1"/>
          </p:cNvSpPr>
          <p:nvPr/>
        </p:nvSpPr>
        <p:spPr bwMode="auto">
          <a:xfrm>
            <a:off x="5148000" y="6588000"/>
            <a:ext cx="3420880" cy="25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50" dirty="0" smtClean="0">
                <a:solidFill>
                  <a:schemeClr val="tx1"/>
                </a:solidFill>
                <a:latin typeface="Meiryo UI" pitchFamily="50" charset="-128"/>
                <a:ea typeface="Meiryo UI" pitchFamily="50" charset="-128"/>
                <a:cs typeface="Meiryo UI" pitchFamily="50" charset="-128"/>
              </a:rPr>
              <a:t>（仮称）箕面船場駅周辺整備イメージ</a:t>
            </a:r>
            <a:endParaRPr kumimoji="1" lang="ja-JP" altLang="en-US" sz="1050" dirty="0">
              <a:solidFill>
                <a:schemeClr val="tx1"/>
              </a:solidFill>
              <a:latin typeface="Meiryo UI" pitchFamily="50" charset="-128"/>
              <a:ea typeface="Meiryo UI" pitchFamily="50" charset="-128"/>
              <a:cs typeface="Meiryo UI" pitchFamily="50" charset="-128"/>
            </a:endParaRPr>
          </a:p>
        </p:txBody>
      </p:sp>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39" t="5921" r="2377" b="1736"/>
          <a:stretch/>
        </p:blipFill>
        <p:spPr bwMode="auto">
          <a:xfrm>
            <a:off x="5112000" y="418312"/>
            <a:ext cx="3888000" cy="268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602874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新たな交通拠点（</a:t>
            </a:r>
            <a:r>
              <a:rPr lang="ja-JP" altLang="en-US" sz="2000" b="1" dirty="0">
                <a:solidFill>
                  <a:srgbClr val="000000"/>
                </a:solidFill>
                <a:ea typeface="HG丸ｺﾞｼｯｸM-PRO" pitchFamily="48" charset="-128"/>
              </a:rPr>
              <a:t>モノレール延伸部沿線のまちづくり）</a:t>
            </a:r>
          </a:p>
        </p:txBody>
      </p:sp>
      <p:sp>
        <p:nvSpPr>
          <p:cNvPr id="1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6" name="正方形/長方形 25"/>
          <p:cNvSpPr/>
          <p:nvPr/>
        </p:nvSpPr>
        <p:spPr>
          <a:xfrm>
            <a:off x="468000" y="576000"/>
            <a:ext cx="4392000" cy="349702"/>
          </a:xfrm>
          <a:prstGeom prst="rect">
            <a:avLst/>
          </a:prstGeom>
        </p:spPr>
        <p:style>
          <a:lnRef idx="2">
            <a:schemeClr val="dk1"/>
          </a:lnRef>
          <a:fillRef idx="1">
            <a:schemeClr val="lt1"/>
          </a:fillRef>
          <a:effectRef idx="0">
            <a:schemeClr val="dk1"/>
          </a:effectRef>
          <a:fontRef idx="minor">
            <a:schemeClr val="dk1"/>
          </a:fontRef>
        </p:style>
        <p:txBody>
          <a:bodyPr wrap="square" tIns="36000" bIns="36000">
            <a:spAutoFit/>
          </a:bodyPr>
          <a:lstStyle/>
          <a:p>
            <a:r>
              <a:rPr lang="en-US" altLang="ja-JP" sz="1800" b="1" dirty="0">
                <a:solidFill>
                  <a:schemeClr val="tx1"/>
                </a:solidFill>
                <a:latin typeface="HGSｺﾞｼｯｸM" panose="020B0600000000000000" pitchFamily="50" charset="-128"/>
                <a:ea typeface="HGSｺﾞｼｯｸM" panose="020B0600000000000000" pitchFamily="50" charset="-128"/>
              </a:rPr>
              <a:t>〔</a:t>
            </a:r>
            <a:r>
              <a:rPr lang="ja-JP" altLang="en-US" sz="1800" b="1" dirty="0">
                <a:solidFill>
                  <a:schemeClr val="tx1"/>
                </a:solidFill>
                <a:latin typeface="HGSｺﾞｼｯｸM" panose="020B0600000000000000" pitchFamily="50" charset="-128"/>
                <a:ea typeface="HGSｺﾞｼｯｸM" panose="020B0600000000000000" pitchFamily="50" charset="-128"/>
              </a:rPr>
              <a:t>モノレール延伸部沿線のまちづくり</a:t>
            </a:r>
            <a:r>
              <a:rPr lang="en-US" altLang="ja-JP" sz="1800" b="1" dirty="0">
                <a:solidFill>
                  <a:schemeClr val="tx1"/>
                </a:solidFill>
                <a:latin typeface="HGSｺﾞｼｯｸM" panose="020B0600000000000000" pitchFamily="50" charset="-128"/>
                <a:ea typeface="HGSｺﾞｼｯｸM" panose="020B0600000000000000" pitchFamily="50" charset="-128"/>
              </a:rPr>
              <a:t>〕</a:t>
            </a:r>
            <a:endParaRPr lang="ja-JP" altLang="en-US" sz="1800" b="1" dirty="0">
              <a:solidFill>
                <a:schemeClr val="tx1"/>
              </a:solidFill>
              <a:latin typeface="HGSｺﾞｼｯｸM" panose="020B0600000000000000" pitchFamily="50" charset="-128"/>
              <a:ea typeface="HGSｺﾞｼｯｸM" panose="020B0600000000000000" pitchFamily="50" charset="-128"/>
            </a:endParaRPr>
          </a:p>
        </p:txBody>
      </p:sp>
      <p:grpSp>
        <p:nvGrpSpPr>
          <p:cNvPr id="17" name="グループ化 16" title="モノレール延伸部延伸の将来像イメージ"/>
          <p:cNvGrpSpPr/>
          <p:nvPr/>
        </p:nvGrpSpPr>
        <p:grpSpPr>
          <a:xfrm>
            <a:off x="465658" y="2005190"/>
            <a:ext cx="8426822" cy="4463882"/>
            <a:chOff x="-178524" y="0"/>
            <a:chExt cx="6019616" cy="3188523"/>
          </a:xfrm>
          <a:solidFill>
            <a:schemeClr val="bg1"/>
          </a:solidFill>
        </p:grpSpPr>
        <p:grpSp>
          <p:nvGrpSpPr>
            <p:cNvPr id="29" name="グループ化 28"/>
            <p:cNvGrpSpPr>
              <a:grpSpLocks/>
            </p:cNvGrpSpPr>
            <p:nvPr/>
          </p:nvGrpSpPr>
          <p:grpSpPr bwMode="auto">
            <a:xfrm>
              <a:off x="-178524" y="0"/>
              <a:ext cx="6019616" cy="3010535"/>
              <a:chOff x="831" y="10491"/>
              <a:chExt cx="10891" cy="5448"/>
            </a:xfrm>
            <a:grpFill/>
          </p:grpSpPr>
          <p:pic>
            <p:nvPicPr>
              <p:cNvPr id="31" name="Picture 221" descr="【抜粋】大阪モノレール延伸部沿線の活性化方針"/>
              <p:cNvPicPr>
                <a:picLocks noChangeAspect="1" noChangeArrowheads="1"/>
              </p:cNvPicPr>
              <p:nvPr/>
            </p:nvPicPr>
            <p:blipFill>
              <a:blip r:embed="rId2" cstate="print">
                <a:extLst>
                  <a:ext uri="{28A0092B-C50C-407E-A947-70E740481C1C}">
                    <a14:useLocalDpi xmlns:a14="http://schemas.microsoft.com/office/drawing/2010/main" val="0"/>
                  </a:ext>
                </a:extLst>
              </a:blip>
              <a:srcRect t="28281" b="12262"/>
              <a:stretch>
                <a:fillRect/>
              </a:stretch>
            </p:blipFill>
            <p:spPr bwMode="auto">
              <a:xfrm>
                <a:off x="2643" y="10491"/>
                <a:ext cx="6482" cy="54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3" name="AutoShape 223"/>
              <p:cNvCxnSpPr>
                <a:cxnSpLocks noChangeShapeType="1"/>
              </p:cNvCxnSpPr>
              <p:nvPr/>
            </p:nvCxnSpPr>
            <p:spPr bwMode="auto">
              <a:xfrm flipH="1">
                <a:off x="4560" y="13812"/>
                <a:ext cx="1365" cy="657"/>
              </a:xfrm>
              <a:prstGeom prst="straightConnector1">
                <a:avLst/>
              </a:prstGeom>
              <a:grp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AutoShape 225"/>
              <p:cNvCxnSpPr>
                <a:cxnSpLocks noChangeShapeType="1"/>
              </p:cNvCxnSpPr>
              <p:nvPr/>
            </p:nvCxnSpPr>
            <p:spPr bwMode="auto">
              <a:xfrm flipH="1" flipV="1">
                <a:off x="6071" y="13340"/>
                <a:ext cx="1278" cy="655"/>
              </a:xfrm>
              <a:prstGeom prst="straightConnector1">
                <a:avLst/>
              </a:prstGeom>
              <a:grp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AutoShape 227"/>
              <p:cNvCxnSpPr>
                <a:cxnSpLocks noChangeShapeType="1"/>
              </p:cNvCxnSpPr>
              <p:nvPr/>
            </p:nvCxnSpPr>
            <p:spPr bwMode="auto">
              <a:xfrm flipH="1">
                <a:off x="6000" y="12110"/>
                <a:ext cx="1874" cy="854"/>
              </a:xfrm>
              <a:prstGeom prst="straightConnector1">
                <a:avLst/>
              </a:prstGeom>
              <a:grp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AutoShape 229"/>
              <p:cNvCxnSpPr>
                <a:cxnSpLocks noChangeShapeType="1"/>
              </p:cNvCxnSpPr>
              <p:nvPr/>
            </p:nvCxnSpPr>
            <p:spPr bwMode="auto">
              <a:xfrm flipH="1" flipV="1">
                <a:off x="3540" y="11954"/>
                <a:ext cx="2460" cy="541"/>
              </a:xfrm>
              <a:prstGeom prst="straightConnector1">
                <a:avLst/>
              </a:prstGeom>
              <a:grp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231"/>
              <p:cNvCxnSpPr>
                <a:cxnSpLocks noChangeShapeType="1"/>
              </p:cNvCxnSpPr>
              <p:nvPr/>
            </p:nvCxnSpPr>
            <p:spPr bwMode="auto">
              <a:xfrm flipH="1" flipV="1">
                <a:off x="3900" y="11449"/>
                <a:ext cx="2100" cy="661"/>
              </a:xfrm>
              <a:prstGeom prst="straightConnector1">
                <a:avLst/>
              </a:prstGeom>
              <a:grpFill/>
              <a:ln w="9525">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AutoShape 183"/>
              <p:cNvSpPr>
                <a:spLocks noChangeArrowheads="1"/>
              </p:cNvSpPr>
              <p:nvPr/>
            </p:nvSpPr>
            <p:spPr bwMode="auto">
              <a:xfrm>
                <a:off x="831" y="14285"/>
                <a:ext cx="3908" cy="385"/>
              </a:xfrm>
              <a:prstGeom prst="wedgeRectCallout">
                <a:avLst>
                  <a:gd name="adj1" fmla="val 22782"/>
                  <a:gd name="adj2" fmla="val -1690"/>
                </a:avLst>
              </a:prstGeom>
              <a:solidFill>
                <a:schemeClr val="bg1"/>
              </a:solidFill>
              <a:ln w="9525">
                <a:solidFill>
                  <a:srgbClr val="000000"/>
                </a:solidFill>
                <a:miter lim="800000"/>
                <a:headEnd/>
                <a:tailEnd/>
              </a:ln>
              <a:extLst/>
            </p:spPr>
            <p:txBody>
              <a:bodyPr rot="0" vert="horz" wrap="square" lIns="0" tIns="0" rIns="0" bIns="0" anchor="ctr" anchorCtr="0" upright="1">
                <a:noAutofit/>
              </a:bodyPr>
              <a:lstStyle/>
              <a:p>
                <a:pPr algn="ctr">
                  <a:spcAft>
                    <a:spcPts val="0"/>
                  </a:spcAft>
                </a:pPr>
                <a:r>
                  <a:rPr lang="ja-JP" sz="1100" kern="100" dirty="0">
                    <a:solidFill>
                      <a:schemeClr val="tx1"/>
                    </a:solidFill>
                    <a:effectLst/>
                    <a:latin typeface="Century"/>
                    <a:ea typeface="HGSｺﾞｼｯｸE"/>
                    <a:cs typeface="Times New Roman"/>
                  </a:rPr>
                  <a:t>ターミナル機能を活かした魅力的なまちの構築</a:t>
                </a:r>
                <a:endParaRPr lang="ja-JP" sz="1100" kern="100" dirty="0">
                  <a:solidFill>
                    <a:schemeClr val="tx1"/>
                  </a:solidFill>
                  <a:effectLst/>
                  <a:latin typeface="Century"/>
                  <a:ea typeface="ＭＳ 明朝"/>
                  <a:cs typeface="Times New Roman"/>
                </a:endParaRPr>
              </a:p>
            </p:txBody>
          </p:sp>
          <p:sp>
            <p:nvSpPr>
              <p:cNvPr id="34" name="AutoShape 183"/>
              <p:cNvSpPr>
                <a:spLocks noChangeArrowheads="1"/>
              </p:cNvSpPr>
              <p:nvPr/>
            </p:nvSpPr>
            <p:spPr bwMode="auto">
              <a:xfrm>
                <a:off x="7348" y="13812"/>
                <a:ext cx="4374" cy="385"/>
              </a:xfrm>
              <a:prstGeom prst="wedgeRectCallout">
                <a:avLst>
                  <a:gd name="adj1" fmla="val 20532"/>
                  <a:gd name="adj2" fmla="val -4028"/>
                </a:avLst>
              </a:prstGeom>
              <a:solidFill>
                <a:schemeClr val="bg1"/>
              </a:solidFill>
              <a:ln w="9525">
                <a:solidFill>
                  <a:srgbClr val="000000"/>
                </a:solidFill>
                <a:miter lim="800000"/>
                <a:headEnd/>
                <a:tailEnd/>
              </a:ln>
              <a:extLst/>
            </p:spPr>
            <p:txBody>
              <a:bodyPr rot="0" vert="horz" wrap="square" lIns="0" tIns="0" rIns="0" bIns="0" anchor="ctr" anchorCtr="0" upright="1">
                <a:noAutofit/>
              </a:bodyPr>
              <a:lstStyle/>
              <a:p>
                <a:pPr algn="ctr">
                  <a:spcAft>
                    <a:spcPts val="0"/>
                  </a:spcAft>
                </a:pPr>
                <a:r>
                  <a:rPr lang="ja-JP" sz="1100" kern="100" dirty="0">
                    <a:solidFill>
                      <a:schemeClr val="tx1"/>
                    </a:solidFill>
                    <a:effectLst/>
                    <a:latin typeface="Century"/>
                    <a:ea typeface="HGSｺﾞｼｯｸE"/>
                    <a:cs typeface="Times New Roman"/>
                  </a:rPr>
                  <a:t>交通の要衝を活かした玄関口としての新都心の再構築</a:t>
                </a:r>
                <a:endParaRPr lang="ja-JP" sz="1100" kern="100" dirty="0">
                  <a:solidFill>
                    <a:schemeClr val="tx1"/>
                  </a:solidFill>
                  <a:effectLst/>
                  <a:latin typeface="Century"/>
                  <a:ea typeface="ＭＳ 明朝"/>
                  <a:cs typeface="Times New Roman"/>
                </a:endParaRPr>
              </a:p>
            </p:txBody>
          </p:sp>
          <p:sp>
            <p:nvSpPr>
              <p:cNvPr id="36" name="AutoShape 183"/>
              <p:cNvSpPr>
                <a:spLocks noChangeArrowheads="1"/>
              </p:cNvSpPr>
              <p:nvPr/>
            </p:nvSpPr>
            <p:spPr bwMode="auto">
              <a:xfrm>
                <a:off x="7874" y="11954"/>
                <a:ext cx="2652" cy="385"/>
              </a:xfrm>
              <a:prstGeom prst="wedgeRectCallout">
                <a:avLst>
                  <a:gd name="adj1" fmla="val 31597"/>
                  <a:gd name="adj2" fmla="val 21949"/>
                </a:avLst>
              </a:prstGeom>
              <a:solidFill>
                <a:schemeClr val="bg1"/>
              </a:solidFill>
              <a:ln w="9525">
                <a:solidFill>
                  <a:srgbClr val="000000"/>
                </a:solidFill>
                <a:miter lim="800000"/>
                <a:headEnd/>
                <a:tailEnd/>
              </a:ln>
              <a:extLst/>
            </p:spPr>
            <p:txBody>
              <a:bodyPr rot="0" vert="horz" wrap="square" lIns="0" tIns="0" rIns="0" bIns="0" anchor="ctr" anchorCtr="0" upright="1">
                <a:noAutofit/>
              </a:bodyPr>
              <a:lstStyle/>
              <a:p>
                <a:pPr algn="ctr">
                  <a:spcAft>
                    <a:spcPts val="0"/>
                  </a:spcAft>
                </a:pPr>
                <a:r>
                  <a:rPr lang="ja-JP" sz="1100" kern="100" dirty="0">
                    <a:solidFill>
                      <a:schemeClr val="tx1"/>
                    </a:solidFill>
                    <a:effectLst/>
                    <a:latin typeface="Century"/>
                    <a:ea typeface="HGSｺﾞｼｯｸE"/>
                    <a:cs typeface="Times New Roman"/>
                  </a:rPr>
                  <a:t>良好な住工共生のまちの構築</a:t>
                </a:r>
                <a:endParaRPr lang="ja-JP" sz="1100" kern="100" dirty="0">
                  <a:solidFill>
                    <a:schemeClr val="tx1"/>
                  </a:solidFill>
                  <a:effectLst/>
                  <a:latin typeface="Century"/>
                  <a:ea typeface="ＭＳ 明朝"/>
                  <a:cs typeface="Times New Roman"/>
                </a:endParaRPr>
              </a:p>
            </p:txBody>
          </p:sp>
          <p:sp>
            <p:nvSpPr>
              <p:cNvPr id="38" name="AutoShape 183"/>
              <p:cNvSpPr>
                <a:spLocks noChangeArrowheads="1"/>
              </p:cNvSpPr>
              <p:nvPr/>
            </p:nvSpPr>
            <p:spPr bwMode="auto">
              <a:xfrm>
                <a:off x="831" y="11754"/>
                <a:ext cx="2838" cy="385"/>
              </a:xfrm>
              <a:prstGeom prst="wedgeRectCallout">
                <a:avLst>
                  <a:gd name="adj1" fmla="val 27495"/>
                  <a:gd name="adj2" fmla="val 21949"/>
                </a:avLst>
              </a:prstGeom>
              <a:solidFill>
                <a:schemeClr val="bg1"/>
              </a:solidFill>
              <a:ln w="9525">
                <a:solidFill>
                  <a:srgbClr val="000000"/>
                </a:solidFill>
                <a:miter lim="800000"/>
                <a:headEnd/>
                <a:tailEnd/>
              </a:ln>
              <a:extLst/>
            </p:spPr>
            <p:txBody>
              <a:bodyPr rot="0" vert="horz" wrap="square" lIns="0" tIns="0" rIns="0" bIns="0" anchor="ctr" anchorCtr="0" upright="1">
                <a:noAutofit/>
              </a:bodyPr>
              <a:lstStyle/>
              <a:p>
                <a:pPr algn="ctr">
                  <a:spcAft>
                    <a:spcPts val="0"/>
                  </a:spcAft>
                </a:pPr>
                <a:r>
                  <a:rPr lang="ja-JP" sz="1100" kern="100" dirty="0">
                    <a:solidFill>
                      <a:schemeClr val="tx1"/>
                    </a:solidFill>
                    <a:effectLst/>
                    <a:latin typeface="Century"/>
                    <a:ea typeface="HGSｺﾞｼｯｸE"/>
                    <a:cs typeface="Times New Roman"/>
                  </a:rPr>
                  <a:t>住み続けたい魅力ある地域の形成</a:t>
                </a:r>
                <a:endParaRPr lang="ja-JP" sz="1100" kern="100" dirty="0">
                  <a:solidFill>
                    <a:schemeClr val="tx1"/>
                  </a:solidFill>
                  <a:effectLst/>
                  <a:latin typeface="Century"/>
                  <a:ea typeface="ＭＳ 明朝"/>
                  <a:cs typeface="Times New Roman"/>
                </a:endParaRPr>
              </a:p>
            </p:txBody>
          </p:sp>
          <p:sp>
            <p:nvSpPr>
              <p:cNvPr id="40" name="AutoShape 183"/>
              <p:cNvSpPr>
                <a:spLocks noChangeArrowheads="1"/>
              </p:cNvSpPr>
              <p:nvPr/>
            </p:nvSpPr>
            <p:spPr bwMode="auto">
              <a:xfrm>
                <a:off x="1154" y="11269"/>
                <a:ext cx="2761" cy="385"/>
              </a:xfrm>
              <a:prstGeom prst="wedgeRectCallout">
                <a:avLst>
                  <a:gd name="adj1" fmla="val 27495"/>
                  <a:gd name="adj2" fmla="val 21949"/>
                </a:avLst>
              </a:prstGeom>
              <a:solidFill>
                <a:schemeClr val="bg1"/>
              </a:solidFill>
              <a:ln w="9525">
                <a:solidFill>
                  <a:srgbClr val="000000"/>
                </a:solidFill>
                <a:miter lim="800000"/>
                <a:headEnd/>
                <a:tailEnd/>
              </a:ln>
              <a:extLst/>
            </p:spPr>
            <p:txBody>
              <a:bodyPr rot="0" vert="horz" wrap="square" lIns="0" tIns="0" rIns="0" bIns="0" anchor="ctr" anchorCtr="0" upright="1">
                <a:noAutofit/>
              </a:bodyPr>
              <a:lstStyle/>
              <a:p>
                <a:pPr algn="ctr">
                  <a:spcAft>
                    <a:spcPts val="0"/>
                  </a:spcAft>
                </a:pPr>
                <a:r>
                  <a:rPr lang="ja-JP" sz="1100" kern="100" dirty="0">
                    <a:solidFill>
                      <a:schemeClr val="tx1"/>
                    </a:solidFill>
                    <a:effectLst/>
                    <a:latin typeface="Century"/>
                    <a:ea typeface="HGSｺﾞｼｯｸE"/>
                    <a:cs typeface="Times New Roman"/>
                  </a:rPr>
                  <a:t>人々が集う魅力ある拠点の形成</a:t>
                </a:r>
                <a:endParaRPr lang="ja-JP" sz="1800" kern="100" dirty="0">
                  <a:solidFill>
                    <a:schemeClr val="tx1"/>
                  </a:solidFill>
                  <a:effectLst/>
                  <a:latin typeface="Century"/>
                  <a:ea typeface="ＭＳ 明朝"/>
                  <a:cs typeface="Times New Roman"/>
                </a:endParaRPr>
              </a:p>
            </p:txBody>
          </p:sp>
        </p:grpSp>
        <p:sp>
          <p:nvSpPr>
            <p:cNvPr id="30" name="正方形/長方形 29"/>
            <p:cNvSpPr>
              <a:spLocks noChangeArrowheads="1"/>
            </p:cNvSpPr>
            <p:nvPr/>
          </p:nvSpPr>
          <p:spPr bwMode="auto">
            <a:xfrm>
              <a:off x="710096" y="3008521"/>
              <a:ext cx="3908425" cy="180002"/>
            </a:xfrm>
            <a:prstGeom prst="rect">
              <a:avLst/>
            </a:prstGeom>
            <a:no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ctr">
                <a:spcAft>
                  <a:spcPts val="0"/>
                </a:spcAft>
              </a:pPr>
              <a:r>
                <a:rPr lang="ja-JP" kern="100" dirty="0" smtClean="0">
                  <a:solidFill>
                    <a:schemeClr val="tx1"/>
                  </a:solidFill>
                  <a:effectLst/>
                  <a:latin typeface="HGSｺﾞｼｯｸM" panose="020B0600000000000000" pitchFamily="50" charset="-128"/>
                  <a:ea typeface="HGSｺﾞｼｯｸM" panose="020B0600000000000000" pitchFamily="50" charset="-128"/>
                  <a:cs typeface="Times New Roman"/>
                </a:rPr>
                <a:t>モノレール</a:t>
              </a:r>
              <a:r>
                <a:rPr lang="ja-JP" kern="100" dirty="0">
                  <a:solidFill>
                    <a:schemeClr val="tx1"/>
                  </a:solidFill>
                  <a:effectLst/>
                  <a:latin typeface="HGSｺﾞｼｯｸM" panose="020B0600000000000000" pitchFamily="50" charset="-128"/>
                  <a:ea typeface="HGSｺﾞｼｯｸM" panose="020B0600000000000000" pitchFamily="50" charset="-128"/>
                  <a:cs typeface="Times New Roman"/>
                </a:rPr>
                <a:t>延伸部沿線の将来像イメージ</a:t>
              </a:r>
              <a:endParaRPr lang="ja-JP" sz="1600" kern="100" dirty="0">
                <a:solidFill>
                  <a:schemeClr val="tx1"/>
                </a:solidFill>
                <a:effectLst/>
                <a:latin typeface="HGSｺﾞｼｯｸM" panose="020B0600000000000000" pitchFamily="50" charset="-128"/>
                <a:ea typeface="HGSｺﾞｼｯｸM" panose="020B0600000000000000" pitchFamily="50" charset="-128"/>
                <a:cs typeface="Times New Roman"/>
              </a:endParaRPr>
            </a:p>
          </p:txBody>
        </p:sp>
      </p:grpSp>
      <p:sp>
        <p:nvSpPr>
          <p:cNvPr id="27" name="角丸四角形 26"/>
          <p:cNvSpPr/>
          <p:nvPr/>
        </p:nvSpPr>
        <p:spPr>
          <a:xfrm>
            <a:off x="72000" y="476671"/>
            <a:ext cx="9000000" cy="6012000"/>
          </a:xfrm>
          <a:prstGeom prst="roundRect">
            <a:avLst>
              <a:gd name="adj" fmla="val 539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88000" y="923236"/>
            <a:ext cx="8640000" cy="1446550"/>
          </a:xfrm>
          <a:prstGeom prst="rect">
            <a:avLst/>
          </a:prstGeom>
        </p:spPr>
        <p:txBody>
          <a:bodyPr wrap="square">
            <a:spAutoFit/>
          </a:bodyPr>
          <a:lstStyle/>
          <a:p>
            <a:pPr algn="l"/>
            <a:r>
              <a:rPr lang="ja-JP" altLang="en-US" sz="1800" dirty="0" smtClean="0">
                <a:solidFill>
                  <a:schemeClr val="tx1"/>
                </a:solidFill>
                <a:latin typeface="HGSｺﾞｼｯｸM" panose="020B0600000000000000" pitchFamily="50" charset="-128"/>
                <a:ea typeface="HGSｺﾞｼｯｸM" panose="020B0600000000000000" pitchFamily="50" charset="-128"/>
              </a:rPr>
              <a:t>　大阪</a:t>
            </a:r>
            <a:r>
              <a:rPr lang="ja-JP" altLang="en-US" sz="1800" dirty="0">
                <a:solidFill>
                  <a:schemeClr val="tx1"/>
                </a:solidFill>
                <a:latin typeface="HGSｺﾞｼｯｸM" panose="020B0600000000000000" pitchFamily="50" charset="-128"/>
                <a:ea typeface="HGSｺﾞｼｯｸM" panose="020B0600000000000000" pitchFamily="50" charset="-128"/>
              </a:rPr>
              <a:t>東部地域が昔から担ってきた“ものづくりのまち”としての環境を継承するとともに、交通の利便性と多様な都市機能の集積を活かした居住・商業環境と調和する“まち”を形成し、その魅力を発信することにより、定住人口の増加や地域内外との交流の促進</a:t>
            </a:r>
            <a:r>
              <a:rPr lang="ja-JP" altLang="en-US" sz="1800" dirty="0" smtClean="0">
                <a:solidFill>
                  <a:schemeClr val="tx1"/>
                </a:solidFill>
                <a:latin typeface="HGSｺﾞｼｯｸM" panose="020B0600000000000000" pitchFamily="50" charset="-128"/>
                <a:ea typeface="HGSｺﾞｼｯｸM" panose="020B0600000000000000" pitchFamily="50" charset="-128"/>
              </a:rPr>
              <a:t>を</a:t>
            </a:r>
            <a:r>
              <a:rPr lang="ja-JP" altLang="en-US" sz="1800" dirty="0">
                <a:solidFill>
                  <a:schemeClr val="tx1"/>
                </a:solidFill>
                <a:latin typeface="HGSｺﾞｼｯｸM" panose="020B0600000000000000" pitchFamily="50" charset="-128"/>
                <a:ea typeface="HGSｺﾞｼｯｸM" panose="020B0600000000000000" pitchFamily="50" charset="-128"/>
              </a:rPr>
              <a:t>図る</a:t>
            </a:r>
            <a:r>
              <a:rPr lang="ja-JP" altLang="en-US" sz="1800" dirty="0" smtClean="0">
                <a:solidFill>
                  <a:schemeClr val="tx1"/>
                </a:solidFill>
                <a:latin typeface="HGSｺﾞｼｯｸM" panose="020B0600000000000000" pitchFamily="50" charset="-128"/>
                <a:ea typeface="HGSｺﾞｼｯｸM" panose="020B0600000000000000" pitchFamily="50" charset="-128"/>
              </a:rPr>
              <a:t>。</a:t>
            </a:r>
            <a:endParaRPr lang="ja-JP" altLang="en-US" sz="1800" dirty="0">
              <a:solidFill>
                <a:schemeClr val="tx1"/>
              </a:solidFill>
              <a:latin typeface="HGSｺﾞｼｯｸM" panose="020B0600000000000000" pitchFamily="50" charset="-128"/>
              <a:ea typeface="HGSｺﾞｼｯｸM" panose="020B0600000000000000" pitchFamily="50" charset="-128"/>
            </a:endParaRPr>
          </a:p>
          <a:p>
            <a:pPr algn="l"/>
            <a:endParaRPr lang="ja-JP" altLang="en-US" sz="1600" dirty="0">
              <a:solidFill>
                <a:schemeClr val="tx1"/>
              </a:solidFill>
              <a:latin typeface="HGSｺﾞｼｯｸM" panose="020B0600000000000000" pitchFamily="50" charset="-128"/>
              <a:ea typeface="HGSｺﾞｼｯｸM" panose="020B0600000000000000" pitchFamily="50" charset="-128"/>
            </a:endParaRPr>
          </a:p>
        </p:txBody>
      </p:sp>
      <p:sp>
        <p:nvSpPr>
          <p:cNvPr id="44" name="テキスト ボックス 43"/>
          <p:cNvSpPr txBox="1"/>
          <p:nvPr/>
        </p:nvSpPr>
        <p:spPr>
          <a:xfrm>
            <a:off x="2987824" y="6480000"/>
            <a:ext cx="5616624" cy="261610"/>
          </a:xfrm>
          <a:prstGeom prst="rect">
            <a:avLst/>
          </a:prstGeom>
          <a:noFill/>
        </p:spPr>
        <p:txBody>
          <a:bodyPr wrap="square" rtlCol="0">
            <a:spAutoFit/>
          </a:bodyPr>
          <a:lstStyle/>
          <a:p>
            <a:pPr algn="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「大阪府都市整備中期計画（案）」（平成</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改訂）を</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基に作成</a:t>
            </a:r>
            <a:endPar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236296" y="5244680"/>
            <a:ext cx="1638620" cy="230832"/>
          </a:xfrm>
          <a:prstGeom prst="rect">
            <a:avLst/>
          </a:prstGeom>
          <a:noFill/>
        </p:spPr>
        <p:txBody>
          <a:bodyPr wrap="square" rtlCol="0">
            <a:spAutoFit/>
          </a:bodyPr>
          <a:lstStyle/>
          <a:p>
            <a:pPr algn="r"/>
            <a:r>
              <a:rPr kumimoji="1"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図中の駅名はすべて仮称</a:t>
            </a:r>
            <a:endPar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8956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大規模</a:t>
            </a:r>
            <a:r>
              <a:rPr lang="ja-JP" altLang="en-US" sz="2000" b="1" dirty="0">
                <a:solidFill>
                  <a:srgbClr val="000000"/>
                </a:solidFill>
                <a:ea typeface="HG丸ｺﾞｼｯｸM-PRO" pitchFamily="48" charset="-128"/>
              </a:rPr>
              <a:t>テーマパーク、公園等（大規模テーマパーク）</a:t>
            </a:r>
          </a:p>
        </p:txBody>
      </p:sp>
      <p:grpSp>
        <p:nvGrpSpPr>
          <p:cNvPr id="8" name="グループ化 7"/>
          <p:cNvGrpSpPr/>
          <p:nvPr/>
        </p:nvGrpSpPr>
        <p:grpSpPr>
          <a:xfrm>
            <a:off x="107504" y="1517345"/>
            <a:ext cx="4713110" cy="4215911"/>
            <a:chOff x="4141676" y="1517345"/>
            <a:chExt cx="4713110" cy="4215911"/>
          </a:xfrm>
        </p:grpSpPr>
        <p:pic>
          <p:nvPicPr>
            <p:cNvPr id="5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8052" t="31852" r="34775" b="27437"/>
            <a:stretch/>
          </p:blipFill>
          <p:spPr bwMode="auto">
            <a:xfrm>
              <a:off x="4141676" y="1517345"/>
              <a:ext cx="4713110" cy="41907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2" name="円/楕円 51"/>
            <p:cNvSpPr/>
            <p:nvPr/>
          </p:nvSpPr>
          <p:spPr>
            <a:xfrm>
              <a:off x="6092699" y="4565533"/>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54" name="円/楕円 53"/>
            <p:cNvSpPr/>
            <p:nvPr/>
          </p:nvSpPr>
          <p:spPr>
            <a:xfrm>
              <a:off x="7659444" y="2640383"/>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60" name="円/楕円 59"/>
            <p:cNvSpPr/>
            <p:nvPr/>
          </p:nvSpPr>
          <p:spPr>
            <a:xfrm>
              <a:off x="6938975" y="3175232"/>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61" name="円/楕円 60"/>
            <p:cNvSpPr/>
            <p:nvPr/>
          </p:nvSpPr>
          <p:spPr>
            <a:xfrm>
              <a:off x="6998335" y="3258185"/>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grpSp>
          <p:nvGrpSpPr>
            <p:cNvPr id="66" name="グループ化 65"/>
            <p:cNvGrpSpPr/>
            <p:nvPr/>
          </p:nvGrpSpPr>
          <p:grpSpPr>
            <a:xfrm>
              <a:off x="6255032" y="4599446"/>
              <a:ext cx="928699" cy="1133810"/>
              <a:chOff x="3926190" y="4477989"/>
              <a:chExt cx="928699" cy="1133810"/>
            </a:xfrm>
          </p:grpSpPr>
          <p:sp>
            <p:nvSpPr>
              <p:cNvPr id="97" name="正方形/長方形 96"/>
              <p:cNvSpPr/>
              <p:nvPr/>
            </p:nvSpPr>
            <p:spPr>
              <a:xfrm>
                <a:off x="3973141" y="5304022"/>
                <a:ext cx="828802"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ポルトヨーロッパ</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（和歌山市）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9" name="直線コネクタ 98"/>
              <p:cNvCxnSpPr/>
              <p:nvPr/>
            </p:nvCxnSpPr>
            <p:spPr>
              <a:xfrm flipV="1">
                <a:off x="3954889" y="5459351"/>
                <a:ext cx="90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20100000">
                <a:off x="3926190" y="4477989"/>
                <a:ext cx="0" cy="54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6297347" y="3303577"/>
              <a:ext cx="944879" cy="496918"/>
              <a:chOff x="3909145" y="3641870"/>
              <a:chExt cx="944879" cy="496918"/>
            </a:xfrm>
          </p:grpSpPr>
          <p:sp>
            <p:nvSpPr>
              <p:cNvPr id="94" name="テキスト ボックス 93"/>
              <p:cNvSpPr txBox="1"/>
              <p:nvPr/>
            </p:nvSpPr>
            <p:spPr>
              <a:xfrm>
                <a:off x="3935917" y="3831011"/>
                <a:ext cx="918107" cy="307777"/>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海遊館</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（大阪市港区）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rot="20100000">
                <a:off x="4739537" y="3641870"/>
                <a:ext cx="0" cy="36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3909145" y="3980637"/>
                <a:ext cx="90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7757537" y="2689760"/>
              <a:ext cx="830036" cy="325265"/>
              <a:chOff x="4752825" y="3439531"/>
              <a:chExt cx="830036" cy="325265"/>
            </a:xfrm>
          </p:grpSpPr>
          <p:sp>
            <p:nvSpPr>
              <p:cNvPr id="91" name="正方形/長方形 90"/>
              <p:cNvSpPr/>
              <p:nvPr/>
            </p:nvSpPr>
            <p:spPr>
              <a:xfrm>
                <a:off x="4816397" y="3457019"/>
                <a:ext cx="743097"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ひらかたパーク</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コネクタ 91"/>
              <p:cNvCxnSpPr/>
              <p:nvPr/>
            </p:nvCxnSpPr>
            <p:spPr>
              <a:xfrm rot="20100000">
                <a:off x="4752825" y="3439531"/>
                <a:ext cx="0" cy="18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V="1">
                <a:off x="4790861" y="3611099"/>
                <a:ext cx="79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1" name="グループ化 100"/>
            <p:cNvGrpSpPr/>
            <p:nvPr/>
          </p:nvGrpSpPr>
          <p:grpSpPr>
            <a:xfrm>
              <a:off x="5209173" y="2588978"/>
              <a:ext cx="1664602" cy="664228"/>
              <a:chOff x="2590182" y="1620313"/>
              <a:chExt cx="1664602" cy="664228"/>
            </a:xfrm>
          </p:grpSpPr>
          <p:sp>
            <p:nvSpPr>
              <p:cNvPr id="88" name="正方形/長方形 87"/>
              <p:cNvSpPr/>
              <p:nvPr/>
            </p:nvSpPr>
            <p:spPr>
              <a:xfrm>
                <a:off x="2590182" y="1620313"/>
                <a:ext cx="1584176"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ユニーバーサルスタジオジャパン（大阪市此花区）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rot="20100000" flipV="1">
                <a:off x="4254784" y="1744541"/>
                <a:ext cx="0" cy="54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2605805" y="1770626"/>
                <a:ext cx="154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75" name="円/楕円 74"/>
            <p:cNvSpPr/>
            <p:nvPr/>
          </p:nvSpPr>
          <p:spPr>
            <a:xfrm>
              <a:off x="7305158" y="3366185"/>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84" name="正方形/長方形 83"/>
            <p:cNvSpPr/>
            <p:nvPr/>
          </p:nvSpPr>
          <p:spPr>
            <a:xfrm>
              <a:off x="7393163" y="3525516"/>
              <a:ext cx="1188000"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天王寺動物園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（大阪市天王寺区）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p:nvPr/>
          </p:nvCxnSpPr>
          <p:spPr>
            <a:xfrm flipV="1">
              <a:off x="7477804" y="3681407"/>
              <a:ext cx="111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20100000">
              <a:off x="7420990" y="3408921"/>
              <a:ext cx="0" cy="28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03" name="円/楕円 102"/>
            <p:cNvSpPr/>
            <p:nvPr/>
          </p:nvSpPr>
          <p:spPr>
            <a:xfrm>
              <a:off x="4777125" y="2179744"/>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105" name="テキスト ボックス 104"/>
            <p:cNvSpPr txBox="1"/>
            <p:nvPr/>
          </p:nvSpPr>
          <p:spPr>
            <a:xfrm>
              <a:off x="4706615" y="1747176"/>
              <a:ext cx="1116224" cy="307777"/>
            </a:xfrm>
            <a:prstGeom prst="rect">
              <a:avLst/>
            </a:prstGeom>
            <a:solidFill>
              <a:schemeClr val="bg1">
                <a:alpha val="50000"/>
              </a:schemeClr>
            </a:solidFill>
          </p:spPr>
          <p:txBody>
            <a:bodyPr wrap="square" lIns="0" tIns="0" rIns="0" bIns="0" rtlCol="0">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姫路セントラルパーク</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（姫路市）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4" name="直線コネクタ 113"/>
            <p:cNvCxnSpPr/>
            <p:nvPr/>
          </p:nvCxnSpPr>
          <p:spPr>
            <a:xfrm flipV="1">
              <a:off x="4682069" y="1902192"/>
              <a:ext cx="122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5" name="円/楕円 114"/>
            <p:cNvSpPr/>
            <p:nvPr/>
          </p:nvSpPr>
          <p:spPr>
            <a:xfrm>
              <a:off x="6145277" y="5366298"/>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cxnSp>
          <p:nvCxnSpPr>
            <p:cNvPr id="116" name="直線コネクタ 115"/>
            <p:cNvCxnSpPr/>
            <p:nvPr/>
          </p:nvCxnSpPr>
          <p:spPr>
            <a:xfrm rot="20100000">
              <a:off x="6243974" y="5410286"/>
              <a:ext cx="0" cy="18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a:xfrm>
              <a:off x="4434586" y="3337810"/>
              <a:ext cx="1453101"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神戸市立須磨海浜水族館</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（神戸市須磨区）</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円/楕円 118"/>
            <p:cNvSpPr/>
            <p:nvPr/>
          </p:nvSpPr>
          <p:spPr>
            <a:xfrm>
              <a:off x="5955682" y="3278689"/>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120" name="円/楕円 119"/>
            <p:cNvSpPr/>
            <p:nvPr/>
          </p:nvSpPr>
          <p:spPr>
            <a:xfrm>
              <a:off x="6433309" y="2891802"/>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121" name="円/楕円 120"/>
            <p:cNvSpPr/>
            <p:nvPr/>
          </p:nvSpPr>
          <p:spPr>
            <a:xfrm>
              <a:off x="6685349" y="2915785"/>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131" name="円/楕円 130"/>
            <p:cNvSpPr/>
            <p:nvPr/>
          </p:nvSpPr>
          <p:spPr>
            <a:xfrm>
              <a:off x="8089493" y="1808444"/>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cxnSp>
          <p:nvCxnSpPr>
            <p:cNvPr id="197" name="直線コネクタ 196"/>
            <p:cNvCxnSpPr/>
            <p:nvPr/>
          </p:nvCxnSpPr>
          <p:spPr>
            <a:xfrm flipV="1">
              <a:off x="4502068" y="3492716"/>
              <a:ext cx="158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98" name="テキスト ボックス 197"/>
            <p:cNvSpPr txBox="1"/>
            <p:nvPr/>
          </p:nvSpPr>
          <p:spPr>
            <a:xfrm>
              <a:off x="7275690" y="2034753"/>
              <a:ext cx="1036177" cy="307777"/>
            </a:xfrm>
            <a:prstGeom prst="rect">
              <a:avLst/>
            </a:prstGeom>
            <a:solidFill>
              <a:schemeClr val="bg1">
                <a:alpha val="50000"/>
              </a:schemeClr>
            </a:solidFill>
          </p:spPr>
          <p:txBody>
            <a:bodyPr wrap="square" lIns="0" tIns="0" rIns="0" bIns="0" rtlCol="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京都市動物園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（京都市左京区）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9" name="直線コネクタ 198"/>
            <p:cNvCxnSpPr/>
            <p:nvPr/>
          </p:nvCxnSpPr>
          <p:spPr>
            <a:xfrm rot="20100000">
              <a:off x="8216155" y="1850394"/>
              <a:ext cx="0" cy="36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flipV="1">
              <a:off x="7248227" y="2187540"/>
              <a:ext cx="104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01" name="正方形/長方形 200"/>
            <p:cNvSpPr/>
            <p:nvPr/>
          </p:nvSpPr>
          <p:spPr>
            <a:xfrm>
              <a:off x="6357237" y="4959411"/>
              <a:ext cx="585152"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みさき公園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8" name="直線コネクタ 117"/>
            <p:cNvCxnSpPr/>
            <p:nvPr/>
          </p:nvCxnSpPr>
          <p:spPr>
            <a:xfrm flipV="1">
              <a:off x="6369139" y="5114150"/>
              <a:ext cx="61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rot="20100000">
              <a:off x="6042696" y="3321148"/>
              <a:ext cx="0" cy="18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rot="20100000">
              <a:off x="6781774" y="2963400"/>
              <a:ext cx="0" cy="18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205" name="正方形/長方形 204"/>
            <p:cNvSpPr/>
            <p:nvPr/>
          </p:nvSpPr>
          <p:spPr>
            <a:xfrm>
              <a:off x="5449168" y="2977770"/>
              <a:ext cx="912133"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キッザニア甲子園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（西宮市）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正方形/長方形 205"/>
            <p:cNvSpPr/>
            <p:nvPr/>
          </p:nvSpPr>
          <p:spPr>
            <a:xfrm>
              <a:off x="4302886" y="2791436"/>
              <a:ext cx="1188627" cy="307777"/>
            </a:xfrm>
            <a:prstGeom prst="rect">
              <a:avLst/>
            </a:prstGeom>
            <a:solidFill>
              <a:schemeClr val="bg1">
                <a:alpha val="8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神戸市立王子動物園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（神戸市灘区）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8" name="直線コネクタ 207"/>
            <p:cNvCxnSpPr/>
            <p:nvPr/>
          </p:nvCxnSpPr>
          <p:spPr>
            <a:xfrm flipV="1">
              <a:off x="5497389" y="3131658"/>
              <a:ext cx="133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34" name="円/楕円 133"/>
            <p:cNvSpPr/>
            <p:nvPr/>
          </p:nvSpPr>
          <p:spPr>
            <a:xfrm>
              <a:off x="5605229" y="2457502"/>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136" name="テキスト ボックス 135"/>
            <p:cNvSpPr txBox="1"/>
            <p:nvPr/>
          </p:nvSpPr>
          <p:spPr>
            <a:xfrm>
              <a:off x="4272788" y="2344643"/>
              <a:ext cx="1116224" cy="307777"/>
            </a:xfrm>
            <a:prstGeom prst="rect">
              <a:avLst/>
            </a:prstGeom>
            <a:solidFill>
              <a:schemeClr val="bg1">
                <a:alpha val="50000"/>
              </a:schemeClr>
            </a:solidFill>
          </p:spPr>
          <p:txBody>
            <a:bodyPr wrap="square" lIns="0" tIns="0" rIns="0" bIns="0" rtlCol="0">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東条湖おもちゃ王国（加東市）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7" name="直線コネクタ 206"/>
            <p:cNvCxnSpPr/>
            <p:nvPr/>
          </p:nvCxnSpPr>
          <p:spPr>
            <a:xfrm flipV="1">
              <a:off x="4323959" y="2947328"/>
              <a:ext cx="2160000" cy="0"/>
            </a:xfrm>
            <a:prstGeom prst="line">
              <a:avLst/>
            </a:prstGeom>
            <a:ln>
              <a:solidFill>
                <a:schemeClr val="tx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16200000" flipV="1">
              <a:off x="5003160" y="1858411"/>
              <a:ext cx="0" cy="1296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20100000" flipV="1">
              <a:off x="4749309" y="1884201"/>
              <a:ext cx="0" cy="36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sp>
        <p:nvSpPr>
          <p:cNvPr id="78" name="円/楕円 77"/>
          <p:cNvSpPr/>
          <p:nvPr/>
        </p:nvSpPr>
        <p:spPr>
          <a:xfrm>
            <a:off x="3923928" y="1592808"/>
            <a:ext cx="108000" cy="1080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79" name="テキスト ボックス 78"/>
          <p:cNvSpPr txBox="1"/>
          <p:nvPr/>
        </p:nvSpPr>
        <p:spPr>
          <a:xfrm>
            <a:off x="2703178" y="1236315"/>
            <a:ext cx="1036177" cy="307777"/>
          </a:xfrm>
          <a:prstGeom prst="rect">
            <a:avLst/>
          </a:prstGeom>
          <a:solidFill>
            <a:schemeClr val="bg1">
              <a:alpha val="50000"/>
            </a:schemeClr>
          </a:solidFill>
        </p:spPr>
        <p:txBody>
          <a:bodyPr wrap="square" lIns="0" tIns="0" rIns="0" bIns="0" rtlCol="0">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東映太秦映画村</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（京都市右京区）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1" name="直線コネクタ 80"/>
          <p:cNvCxnSpPr/>
          <p:nvPr/>
        </p:nvCxnSpPr>
        <p:spPr>
          <a:xfrm flipV="1">
            <a:off x="2814270" y="1382752"/>
            <a:ext cx="104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20100000" flipV="1">
            <a:off x="3913288" y="1366991"/>
            <a:ext cx="0" cy="28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86"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9" name="正方形/長方形 68"/>
          <p:cNvSpPr/>
          <p:nvPr/>
        </p:nvSpPr>
        <p:spPr>
          <a:xfrm>
            <a:off x="5868641" y="6381328"/>
            <a:ext cx="3167855" cy="253916"/>
          </a:xfrm>
          <a:prstGeom prst="rect">
            <a:avLst/>
          </a:prstGeom>
        </p:spPr>
        <p:txBody>
          <a:bodyPr wrap="none">
            <a:spAutoFit/>
          </a:bodyPr>
          <a:lstStyle/>
          <a:p>
            <a:pPr algn="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レジャーランド＆レクパーク総覧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1643144679"/>
              </p:ext>
            </p:extLst>
          </p:nvPr>
        </p:nvGraphicFramePr>
        <p:xfrm>
          <a:off x="4824000" y="3574408"/>
          <a:ext cx="4236310" cy="2791680"/>
        </p:xfrm>
        <a:graphic>
          <a:graphicData uri="http://schemas.openxmlformats.org/drawingml/2006/table">
            <a:tbl>
              <a:tblPr firstRow="1" bandRow="1">
                <a:tableStyleId>{5C22544A-7EE6-4342-B048-85BDC9FD1C3A}</a:tableStyleId>
              </a:tblPr>
              <a:tblGrid>
                <a:gridCol w="1620000"/>
                <a:gridCol w="1152000"/>
                <a:gridCol w="732155"/>
                <a:gridCol w="732155"/>
              </a:tblGrid>
              <a:tr h="158264">
                <a:tc row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入場者数（万人）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125782">
                <a:tc vMerge="1">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vMerge="1">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神戸市立王子動物園</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神戸市灘区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京都市動物園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京都市左京区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121</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spc="-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神戸市立須磨海浜水族館</a:t>
                      </a:r>
                      <a:endParaRPr kumimoji="1" lang="ja-JP" altLang="en-US" sz="1050"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神戸市須磨区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endPar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東映太秦映画村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京都市右京区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86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キッザニア甲子園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西宮市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姫路セントラルパーク</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姫路市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ポルトヨーロッパ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和歌山市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endPar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東条湖おもちゃ王国</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加東市</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102" name="表 101"/>
          <p:cNvGraphicFramePr>
            <a:graphicFrameLocks noGrp="1"/>
          </p:cNvGraphicFramePr>
          <p:nvPr>
            <p:extLst>
              <p:ext uri="{D42A27DB-BD31-4B8C-83A1-F6EECF244321}">
                <p14:modId xmlns:p14="http://schemas.microsoft.com/office/powerpoint/2010/main" val="2545200587"/>
              </p:ext>
            </p:extLst>
          </p:nvPr>
        </p:nvGraphicFramePr>
        <p:xfrm>
          <a:off x="4824000" y="1268976"/>
          <a:ext cx="4236310" cy="1944000"/>
        </p:xfrm>
        <a:graphic>
          <a:graphicData uri="http://schemas.openxmlformats.org/drawingml/2006/table">
            <a:tbl>
              <a:tblPr firstRow="1" bandRow="1">
                <a:tableStyleId>{5C22544A-7EE6-4342-B048-85BDC9FD1C3A}</a:tableStyleId>
              </a:tblPr>
              <a:tblGrid>
                <a:gridCol w="1620000"/>
                <a:gridCol w="1152000"/>
                <a:gridCol w="732155"/>
                <a:gridCol w="732155"/>
              </a:tblGrid>
              <a:tr h="252000">
                <a:tc row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入場者数（万人）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52000">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pPr algn="l"/>
                      <a:r>
                        <a:rPr kumimoji="1" lang="ja-JP" altLang="en-US" sz="1050" spc="-100" baseline="0" dirty="0" smtClean="0">
                          <a:latin typeface="Meiryo UI" panose="020B0604030504040204" pitchFamily="50" charset="-128"/>
                          <a:ea typeface="Meiryo UI" panose="020B0604030504040204" pitchFamily="50" charset="-128"/>
                          <a:cs typeface="Meiryo UI" panose="020B0604030504040204" pitchFamily="50" charset="-128"/>
                        </a:rPr>
                        <a:t>ユニバーサルスタジオジャパン</a:t>
                      </a:r>
                      <a:endParaRPr kumimoji="1" lang="ja-JP" altLang="en-US" sz="1050" spc="-100" baseline="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大阪市此花区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1,270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1,390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海遊館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大阪市港区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219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245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天王寺動物園</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ja-JP" altLang="en-US" sz="1050" spc="-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天王寺区</a:t>
                      </a:r>
                      <a:endParaRPr kumimoji="1" lang="ja-JP" altLang="en-US" sz="1050" spc="-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136</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173</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ひらかたパーク</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116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0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みさき公園</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37" name="正方形/長方形 136"/>
          <p:cNvSpPr/>
          <p:nvPr/>
        </p:nvSpPr>
        <p:spPr>
          <a:xfrm>
            <a:off x="4716016" y="980728"/>
            <a:ext cx="2952328" cy="276999"/>
          </a:xfrm>
          <a:prstGeom prst="rect">
            <a:avLst/>
          </a:prstGeom>
        </p:spPr>
        <p:txBody>
          <a:bodyPr wrap="square">
            <a:spAutoFit/>
          </a:bodyPr>
          <a:lstStyle/>
          <a:p>
            <a:pPr marL="177800" indent="-177800" algn="l"/>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大阪府内施設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4716016" y="3296017"/>
            <a:ext cx="2952328" cy="276999"/>
          </a:xfrm>
          <a:prstGeom prst="rect">
            <a:avLst/>
          </a:prstGeom>
        </p:spPr>
        <p:txBody>
          <a:bodyPr wrap="square">
            <a:spAutoFit/>
          </a:bodyPr>
          <a:lstStyle/>
          <a:p>
            <a:pPr marL="177800" indent="-177800" algn="l"/>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大阪府外施設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5348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大規模</a:t>
            </a:r>
            <a:r>
              <a:rPr lang="ja-JP" altLang="en-US" sz="2000" b="1" dirty="0">
                <a:solidFill>
                  <a:srgbClr val="000000"/>
                </a:solidFill>
                <a:ea typeface="HG丸ｺﾞｼｯｸM-PRO" pitchFamily="48" charset="-128"/>
              </a:rPr>
              <a:t>テーマパーク、公園等（公園）</a:t>
            </a:r>
          </a:p>
        </p:txBody>
      </p:sp>
      <p:grpSp>
        <p:nvGrpSpPr>
          <p:cNvPr id="4" name="グループ化 3"/>
          <p:cNvGrpSpPr/>
          <p:nvPr/>
        </p:nvGrpSpPr>
        <p:grpSpPr>
          <a:xfrm>
            <a:off x="5129221" y="1369894"/>
            <a:ext cx="3992588" cy="5029562"/>
            <a:chOff x="2953948" y="692696"/>
            <a:chExt cx="3992588" cy="5029562"/>
          </a:xfrm>
        </p:grpSpPr>
        <p:pic>
          <p:nvPicPr>
            <p:cNvPr id="1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27748" t="31852" r="34774" b="27437"/>
            <a:stretch/>
          </p:blipFill>
          <p:spPr bwMode="auto">
            <a:xfrm>
              <a:off x="3202120" y="1297315"/>
              <a:ext cx="3744416" cy="41907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5" name="円/楕円 34"/>
            <p:cNvSpPr/>
            <p:nvPr/>
          </p:nvSpPr>
          <p:spPr>
            <a:xfrm>
              <a:off x="5249013" y="2185615"/>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3" name="円/楕円 72"/>
            <p:cNvSpPr/>
            <p:nvPr/>
          </p:nvSpPr>
          <p:spPr>
            <a:xfrm>
              <a:off x="5331613" y="2450164"/>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4" name="円/楕円 73"/>
            <p:cNvSpPr/>
            <p:nvPr/>
          </p:nvSpPr>
          <p:spPr>
            <a:xfrm>
              <a:off x="5947818" y="2350220"/>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5" name="円/楕円 74"/>
            <p:cNvSpPr/>
            <p:nvPr/>
          </p:nvSpPr>
          <p:spPr>
            <a:xfrm>
              <a:off x="5839021" y="2593605"/>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6" name="円/楕円 75"/>
            <p:cNvSpPr/>
            <p:nvPr/>
          </p:nvSpPr>
          <p:spPr>
            <a:xfrm>
              <a:off x="5703188" y="2761344"/>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7" name="円/楕円 76"/>
            <p:cNvSpPr/>
            <p:nvPr/>
          </p:nvSpPr>
          <p:spPr>
            <a:xfrm>
              <a:off x="5322224" y="3175562"/>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8" name="円/楕円 77"/>
            <p:cNvSpPr/>
            <p:nvPr/>
          </p:nvSpPr>
          <p:spPr>
            <a:xfrm>
              <a:off x="5441942" y="3447812"/>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9" name="円/楕円 78"/>
            <p:cNvSpPr/>
            <p:nvPr/>
          </p:nvSpPr>
          <p:spPr>
            <a:xfrm>
              <a:off x="5160192" y="3896946"/>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0" name="円/楕円 79"/>
            <p:cNvSpPr/>
            <p:nvPr/>
          </p:nvSpPr>
          <p:spPr>
            <a:xfrm>
              <a:off x="5550374" y="3940371"/>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1" name="円/楕円 80"/>
            <p:cNvSpPr/>
            <p:nvPr/>
          </p:nvSpPr>
          <p:spPr>
            <a:xfrm>
              <a:off x="4723674" y="4196546"/>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2" name="円/楕円 81"/>
            <p:cNvSpPr/>
            <p:nvPr/>
          </p:nvSpPr>
          <p:spPr>
            <a:xfrm>
              <a:off x="5016958" y="3538271"/>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3" name="円/楕円 82"/>
            <p:cNvSpPr/>
            <p:nvPr/>
          </p:nvSpPr>
          <p:spPr>
            <a:xfrm>
              <a:off x="4774734" y="3917223"/>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4" name="円/楕円 83"/>
            <p:cNvSpPr/>
            <p:nvPr/>
          </p:nvSpPr>
          <p:spPr>
            <a:xfrm>
              <a:off x="4580048" y="4087446"/>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5" name="円/楕円 84"/>
            <p:cNvSpPr/>
            <p:nvPr/>
          </p:nvSpPr>
          <p:spPr>
            <a:xfrm>
              <a:off x="4190454" y="4343979"/>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6" name="円/楕円 85"/>
            <p:cNvSpPr/>
            <p:nvPr/>
          </p:nvSpPr>
          <p:spPr>
            <a:xfrm>
              <a:off x="5825763" y="2961535"/>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7" name="円/楕円 86"/>
            <p:cNvSpPr/>
            <p:nvPr/>
          </p:nvSpPr>
          <p:spPr>
            <a:xfrm>
              <a:off x="5116437" y="3171104"/>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8" name="円/楕円 87"/>
            <p:cNvSpPr/>
            <p:nvPr/>
          </p:nvSpPr>
          <p:spPr>
            <a:xfrm>
              <a:off x="5587092" y="3099104"/>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9" name="円/楕円 88"/>
            <p:cNvSpPr/>
            <p:nvPr/>
          </p:nvSpPr>
          <p:spPr>
            <a:xfrm>
              <a:off x="5673730" y="3501664"/>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90" name="円/楕円 89"/>
            <p:cNvSpPr/>
            <p:nvPr/>
          </p:nvSpPr>
          <p:spPr>
            <a:xfrm>
              <a:off x="5457434" y="3687553"/>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grpSp>
          <p:nvGrpSpPr>
            <p:cNvPr id="95" name="グループ化 94"/>
            <p:cNvGrpSpPr/>
            <p:nvPr/>
          </p:nvGrpSpPr>
          <p:grpSpPr>
            <a:xfrm>
              <a:off x="3960112" y="1600664"/>
              <a:ext cx="1231824" cy="664228"/>
              <a:chOff x="3022960" y="1620313"/>
              <a:chExt cx="1231824" cy="664228"/>
            </a:xfrm>
          </p:grpSpPr>
          <p:sp>
            <p:nvSpPr>
              <p:cNvPr id="96" name="正方形/長方形 95"/>
              <p:cNvSpPr/>
              <p:nvPr/>
            </p:nvSpPr>
            <p:spPr>
              <a:xfrm>
                <a:off x="3068456" y="1620313"/>
                <a:ext cx="648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7" name="直線コネクタ 96"/>
              <p:cNvCxnSpPr/>
              <p:nvPr/>
            </p:nvCxnSpPr>
            <p:spPr>
              <a:xfrm rot="20100000" flipV="1">
                <a:off x="4254784" y="1744541"/>
                <a:ext cx="0" cy="54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3022960" y="1770626"/>
                <a:ext cx="111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4066647" y="2227323"/>
              <a:ext cx="1292231" cy="307777"/>
              <a:chOff x="3061665" y="1967331"/>
              <a:chExt cx="1292231" cy="307777"/>
            </a:xfrm>
          </p:grpSpPr>
          <p:sp>
            <p:nvSpPr>
              <p:cNvPr id="61" name="正方形/長方形 60"/>
              <p:cNvSpPr/>
              <p:nvPr/>
            </p:nvSpPr>
            <p:spPr>
              <a:xfrm>
                <a:off x="3077030" y="1967331"/>
                <a:ext cx="648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服部</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緑地</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直線コネクタ 61"/>
              <p:cNvCxnSpPr/>
              <p:nvPr/>
            </p:nvCxnSpPr>
            <p:spPr>
              <a:xfrm rot="20100000" flipV="1">
                <a:off x="4353896" y="2107487"/>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061665" y="2117024"/>
                <a:ext cx="126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a:off x="5825719" y="2363169"/>
              <a:ext cx="1107424" cy="307777"/>
              <a:chOff x="3043849" y="2055392"/>
              <a:chExt cx="1107424" cy="307777"/>
            </a:xfrm>
          </p:grpSpPr>
          <p:sp>
            <p:nvSpPr>
              <p:cNvPr id="52" name="テキスト ボックス 51"/>
              <p:cNvSpPr txBox="1"/>
              <p:nvPr/>
            </p:nvSpPr>
            <p:spPr>
              <a:xfrm>
                <a:off x="3359273" y="2055392"/>
                <a:ext cx="792000" cy="307777"/>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flipV="1">
                <a:off x="3043849" y="2211876"/>
                <a:ext cx="108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6" name="グループ化 35"/>
            <p:cNvGrpSpPr/>
            <p:nvPr/>
          </p:nvGrpSpPr>
          <p:grpSpPr>
            <a:xfrm>
              <a:off x="5409628" y="994796"/>
              <a:ext cx="812273" cy="1470822"/>
              <a:chOff x="4679400" y="1291917"/>
              <a:chExt cx="812273" cy="1470822"/>
            </a:xfrm>
          </p:grpSpPr>
          <p:sp>
            <p:nvSpPr>
              <p:cNvPr id="49" name="テキスト ボックス 48"/>
              <p:cNvSpPr txBox="1"/>
              <p:nvPr/>
            </p:nvSpPr>
            <p:spPr>
              <a:xfrm>
                <a:off x="4736467" y="1291917"/>
                <a:ext cx="755206" cy="307777"/>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山田池公園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rot="20100000" flipV="1">
                <a:off x="4980437" y="1394739"/>
                <a:ext cx="0" cy="136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4679400" y="1455063"/>
                <a:ext cx="75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7" name="グループ化 106"/>
            <p:cNvGrpSpPr/>
            <p:nvPr/>
          </p:nvGrpSpPr>
          <p:grpSpPr>
            <a:xfrm>
              <a:off x="3419872" y="2517023"/>
              <a:ext cx="2304256" cy="307777"/>
              <a:chOff x="2049640" y="1953263"/>
              <a:chExt cx="2304256" cy="307777"/>
            </a:xfrm>
          </p:grpSpPr>
          <p:sp>
            <p:nvSpPr>
              <p:cNvPr id="108" name="正方形/長方形 107"/>
              <p:cNvSpPr/>
              <p:nvPr/>
            </p:nvSpPr>
            <p:spPr>
              <a:xfrm>
                <a:off x="2049640" y="1953263"/>
                <a:ext cx="648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深北</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緑地</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（大東市）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9" name="直線コネクタ 108"/>
              <p:cNvCxnSpPr/>
              <p:nvPr/>
            </p:nvCxnSpPr>
            <p:spPr>
              <a:xfrm rot="20100000" flipV="1">
                <a:off x="4353896" y="2107487"/>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2058694" y="2112010"/>
                <a:ext cx="226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11" name="円/楕円 110"/>
            <p:cNvSpPr/>
            <p:nvPr/>
          </p:nvSpPr>
          <p:spPr>
            <a:xfrm>
              <a:off x="5571207" y="2306148"/>
              <a:ext cx="108000" cy="108000"/>
            </a:xfrm>
            <a:prstGeom prst="ellipse">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grpSp>
          <p:nvGrpSpPr>
            <p:cNvPr id="112" name="グループ化 111"/>
            <p:cNvGrpSpPr/>
            <p:nvPr/>
          </p:nvGrpSpPr>
          <p:grpSpPr>
            <a:xfrm>
              <a:off x="3419872" y="692696"/>
              <a:ext cx="1858161" cy="1740812"/>
              <a:chOff x="3022034" y="2041103"/>
              <a:chExt cx="1858161" cy="1740812"/>
            </a:xfrm>
          </p:grpSpPr>
          <p:sp>
            <p:nvSpPr>
              <p:cNvPr id="113" name="テキスト ボックス 112"/>
              <p:cNvSpPr txBox="1"/>
              <p:nvPr/>
            </p:nvSpPr>
            <p:spPr>
              <a:xfrm>
                <a:off x="3022034" y="2041103"/>
                <a:ext cx="900000" cy="307777"/>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万博記念公園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4" name="直線コネクタ 113"/>
              <p:cNvCxnSpPr/>
              <p:nvPr/>
            </p:nvCxnSpPr>
            <p:spPr>
              <a:xfrm rot="20100000" flipV="1">
                <a:off x="4880195" y="2125915"/>
                <a:ext cx="0" cy="1656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3058138" y="2193045"/>
                <a:ext cx="147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16" name="直線コネクタ 115"/>
            <p:cNvCxnSpPr/>
            <p:nvPr/>
          </p:nvCxnSpPr>
          <p:spPr>
            <a:xfrm rot="20100000" flipV="1">
              <a:off x="5862460" y="2514287"/>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825764" y="2728854"/>
              <a:ext cx="944520" cy="307777"/>
              <a:chOff x="4657531" y="3157981"/>
              <a:chExt cx="944520" cy="307777"/>
            </a:xfrm>
          </p:grpSpPr>
          <p:sp>
            <p:nvSpPr>
              <p:cNvPr id="64" name="正方形/長方形 63"/>
              <p:cNvSpPr/>
              <p:nvPr/>
            </p:nvSpPr>
            <p:spPr>
              <a:xfrm>
                <a:off x="4810051" y="3157981"/>
                <a:ext cx="79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枚岡公園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flipV="1">
                <a:off x="4657531" y="3320485"/>
                <a:ext cx="82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21" name="グループ化 120"/>
            <p:cNvGrpSpPr/>
            <p:nvPr/>
          </p:nvGrpSpPr>
          <p:grpSpPr>
            <a:xfrm>
              <a:off x="4266436" y="2765560"/>
              <a:ext cx="1318142" cy="393851"/>
              <a:chOff x="3058575" y="1960578"/>
              <a:chExt cx="1318142" cy="393851"/>
            </a:xfrm>
          </p:grpSpPr>
          <p:sp>
            <p:nvSpPr>
              <p:cNvPr id="122" name="正方形/長方形 121"/>
              <p:cNvSpPr/>
              <p:nvPr/>
            </p:nvSpPr>
            <p:spPr>
              <a:xfrm>
                <a:off x="3094399" y="1960578"/>
                <a:ext cx="648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久宝寺</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緑地</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3" name="直線コネクタ 122"/>
              <p:cNvCxnSpPr/>
              <p:nvPr/>
            </p:nvCxnSpPr>
            <p:spPr>
              <a:xfrm rot="20100000" flipV="1">
                <a:off x="4376717" y="2102429"/>
                <a:ext cx="0" cy="252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3058575" y="2110271"/>
                <a:ext cx="126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25" name="グループ化 124"/>
            <p:cNvGrpSpPr/>
            <p:nvPr/>
          </p:nvGrpSpPr>
          <p:grpSpPr>
            <a:xfrm>
              <a:off x="3170100" y="4355376"/>
              <a:ext cx="1152000" cy="307777"/>
              <a:chOff x="3638607" y="3393802"/>
              <a:chExt cx="1152000" cy="307777"/>
            </a:xfrm>
          </p:grpSpPr>
          <p:sp>
            <p:nvSpPr>
              <p:cNvPr id="126" name="正方形/長方形 125"/>
              <p:cNvSpPr/>
              <p:nvPr/>
            </p:nvSpPr>
            <p:spPr>
              <a:xfrm>
                <a:off x="3638607" y="3393802"/>
                <a:ext cx="115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せん</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なん里海公園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7" name="直線コネクタ 126"/>
              <p:cNvCxnSpPr/>
              <p:nvPr/>
            </p:nvCxnSpPr>
            <p:spPr>
              <a:xfrm rot="20100000">
                <a:off x="4737611" y="3442903"/>
                <a:ext cx="0" cy="10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V="1">
                <a:off x="3645371" y="3547921"/>
                <a:ext cx="111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29" name="グループ化 128"/>
            <p:cNvGrpSpPr/>
            <p:nvPr/>
          </p:nvGrpSpPr>
          <p:grpSpPr>
            <a:xfrm>
              <a:off x="5801830" y="3539955"/>
              <a:ext cx="1080263" cy="491944"/>
              <a:chOff x="4790860" y="3417520"/>
              <a:chExt cx="1080263" cy="491944"/>
            </a:xfrm>
          </p:grpSpPr>
          <p:cxnSp>
            <p:nvCxnSpPr>
              <p:cNvPr id="131" name="直線コネクタ 130"/>
              <p:cNvCxnSpPr/>
              <p:nvPr/>
            </p:nvCxnSpPr>
            <p:spPr>
              <a:xfrm rot="20100000">
                <a:off x="4790860" y="3417520"/>
                <a:ext cx="0" cy="36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5007123" y="3601687"/>
                <a:ext cx="864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石川河川公園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（羽曳野市）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p:cNvCxnSpPr/>
              <p:nvPr/>
            </p:nvCxnSpPr>
            <p:spPr>
              <a:xfrm flipV="1">
                <a:off x="4864145" y="3760656"/>
                <a:ext cx="93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33" name="グループ化 132"/>
            <p:cNvGrpSpPr/>
            <p:nvPr/>
          </p:nvGrpSpPr>
          <p:grpSpPr>
            <a:xfrm>
              <a:off x="5508105" y="3738843"/>
              <a:ext cx="1185732" cy="641981"/>
              <a:chOff x="4601203" y="3328376"/>
              <a:chExt cx="1185732" cy="641981"/>
            </a:xfrm>
          </p:grpSpPr>
          <p:sp>
            <p:nvSpPr>
              <p:cNvPr id="134" name="正方形/長方形 133"/>
              <p:cNvSpPr/>
              <p:nvPr/>
            </p:nvSpPr>
            <p:spPr>
              <a:xfrm>
                <a:off x="4994935" y="3662580"/>
                <a:ext cx="79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錦織</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（富田林市）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5" name="直線コネクタ 134"/>
              <p:cNvCxnSpPr/>
              <p:nvPr/>
            </p:nvCxnSpPr>
            <p:spPr>
              <a:xfrm flipV="1">
                <a:off x="4601203" y="3328376"/>
                <a:ext cx="144000" cy="1239"/>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4968213" y="3817781"/>
                <a:ext cx="75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a:xfrm>
              <a:off x="5752256" y="3968724"/>
              <a:ext cx="1144871" cy="833470"/>
              <a:chOff x="4866930" y="3414241"/>
              <a:chExt cx="1144871" cy="833470"/>
            </a:xfrm>
          </p:grpSpPr>
          <p:sp>
            <p:nvSpPr>
              <p:cNvPr id="138" name="正方形/長方形 137"/>
              <p:cNvSpPr/>
              <p:nvPr/>
            </p:nvSpPr>
            <p:spPr>
              <a:xfrm>
                <a:off x="5111801" y="3939934"/>
                <a:ext cx="900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長野</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（河内長野市）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9" name="直線コネクタ 138"/>
              <p:cNvCxnSpPr/>
              <p:nvPr/>
            </p:nvCxnSpPr>
            <p:spPr>
              <a:xfrm rot="20100000">
                <a:off x="4866930" y="3414241"/>
                <a:ext cx="0" cy="72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V="1">
                <a:off x="5019073" y="4098283"/>
                <a:ext cx="97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5435763" y="3221490"/>
              <a:ext cx="1406529" cy="307777"/>
              <a:chOff x="5435763" y="3221490"/>
              <a:chExt cx="1406529" cy="307777"/>
            </a:xfrm>
          </p:grpSpPr>
          <p:sp>
            <p:nvSpPr>
              <p:cNvPr id="118" name="正方形/長方形 117"/>
              <p:cNvSpPr/>
              <p:nvPr/>
            </p:nvSpPr>
            <p:spPr>
              <a:xfrm>
                <a:off x="6050292" y="3221490"/>
                <a:ext cx="79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大泉緑地</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（堺市北区）</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0" name="直線コネクタ 119"/>
              <p:cNvCxnSpPr/>
              <p:nvPr/>
            </p:nvCxnSpPr>
            <p:spPr>
              <a:xfrm flipV="1">
                <a:off x="5435763" y="3376392"/>
                <a:ext cx="136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rot="20100000" flipV="1">
                <a:off x="5469684" y="3370876"/>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2" name="グループ化 1"/>
            <p:cNvGrpSpPr/>
            <p:nvPr/>
          </p:nvGrpSpPr>
          <p:grpSpPr>
            <a:xfrm>
              <a:off x="4034244" y="3179388"/>
              <a:ext cx="1368000" cy="307777"/>
              <a:chOff x="4034244" y="3179388"/>
              <a:chExt cx="1368000" cy="307777"/>
            </a:xfrm>
          </p:grpSpPr>
          <p:cxnSp>
            <p:nvCxnSpPr>
              <p:cNvPr id="119" name="直線コネクタ 118"/>
              <p:cNvCxnSpPr/>
              <p:nvPr/>
            </p:nvCxnSpPr>
            <p:spPr>
              <a:xfrm rot="20100000">
                <a:off x="5391278" y="3229164"/>
                <a:ext cx="0" cy="10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42" name="正方形/長方形 141"/>
              <p:cNvSpPr/>
              <p:nvPr/>
            </p:nvSpPr>
            <p:spPr>
              <a:xfrm>
                <a:off x="4049612" y="3179388"/>
                <a:ext cx="1171743"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住吉公園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4" name="直線コネクタ 143"/>
              <p:cNvCxnSpPr/>
              <p:nvPr/>
            </p:nvCxnSpPr>
            <p:spPr>
              <a:xfrm flipV="1">
                <a:off x="4034244" y="3333940"/>
                <a:ext cx="136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45" name="グループ化 144"/>
            <p:cNvGrpSpPr/>
            <p:nvPr/>
          </p:nvGrpSpPr>
          <p:grpSpPr>
            <a:xfrm>
              <a:off x="2953948" y="2947996"/>
              <a:ext cx="2185609" cy="307777"/>
              <a:chOff x="2191339" y="1998998"/>
              <a:chExt cx="2185609" cy="307777"/>
            </a:xfrm>
          </p:grpSpPr>
          <p:sp>
            <p:nvSpPr>
              <p:cNvPr id="146" name="正方形/長方形 145"/>
              <p:cNvSpPr/>
              <p:nvPr/>
            </p:nvSpPr>
            <p:spPr>
              <a:xfrm>
                <a:off x="2195875" y="1998998"/>
                <a:ext cx="1039352"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住之江公園</a:t>
                </a:r>
              </a:p>
              <a:p>
                <a:pPr marL="177800" indent="-177800" algn="l"/>
                <a:r>
                  <a:rPr lang="zh-CN"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a:t>
                </a:r>
              </a:p>
            </p:txBody>
          </p:sp>
          <p:cxnSp>
            <p:nvCxnSpPr>
              <p:cNvPr id="147" name="直線コネクタ 146"/>
              <p:cNvCxnSpPr/>
              <p:nvPr/>
            </p:nvCxnSpPr>
            <p:spPr>
              <a:xfrm rot="20100000" flipV="1">
                <a:off x="4376948" y="2138223"/>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V="1">
                <a:off x="2191339" y="2148691"/>
                <a:ext cx="216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53" name="グループ化 152"/>
            <p:cNvGrpSpPr/>
            <p:nvPr/>
          </p:nvGrpSpPr>
          <p:grpSpPr>
            <a:xfrm>
              <a:off x="4034244" y="3535051"/>
              <a:ext cx="1080000" cy="307777"/>
              <a:chOff x="4337644" y="3179388"/>
              <a:chExt cx="1080000" cy="307777"/>
            </a:xfrm>
          </p:grpSpPr>
          <p:cxnSp>
            <p:nvCxnSpPr>
              <p:cNvPr id="154" name="直線コネクタ 153"/>
              <p:cNvCxnSpPr/>
              <p:nvPr/>
            </p:nvCxnSpPr>
            <p:spPr>
              <a:xfrm rot="20100000">
                <a:off x="5399229" y="3237115"/>
                <a:ext cx="0" cy="10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a:xfrm>
                <a:off x="4353012" y="3179388"/>
                <a:ext cx="79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浜寺</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（堺市西区）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6" name="直線コネクタ 155"/>
              <p:cNvCxnSpPr/>
              <p:nvPr/>
            </p:nvCxnSpPr>
            <p:spPr>
              <a:xfrm flipV="1">
                <a:off x="4337644" y="3333940"/>
                <a:ext cx="108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57" name="グループ化 156"/>
            <p:cNvGrpSpPr/>
            <p:nvPr/>
          </p:nvGrpSpPr>
          <p:grpSpPr>
            <a:xfrm>
              <a:off x="5481859" y="3893869"/>
              <a:ext cx="1076861" cy="1343790"/>
              <a:chOff x="4730293" y="3003062"/>
              <a:chExt cx="1076861" cy="1343790"/>
            </a:xfrm>
          </p:grpSpPr>
          <p:sp>
            <p:nvSpPr>
              <p:cNvPr id="158" name="正方形/長方形 157"/>
              <p:cNvSpPr/>
              <p:nvPr/>
            </p:nvSpPr>
            <p:spPr>
              <a:xfrm>
                <a:off x="5015154" y="4039075"/>
                <a:ext cx="79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蜻蛉池</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9" name="直線コネクタ 158"/>
              <p:cNvCxnSpPr/>
              <p:nvPr/>
            </p:nvCxnSpPr>
            <p:spPr>
              <a:xfrm rot="20100000">
                <a:off x="4730293" y="3003062"/>
                <a:ext cx="0" cy="126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5001162" y="4199576"/>
                <a:ext cx="72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61" name="グループ化 160"/>
            <p:cNvGrpSpPr/>
            <p:nvPr/>
          </p:nvGrpSpPr>
          <p:grpSpPr>
            <a:xfrm>
              <a:off x="3004794" y="3697287"/>
              <a:ext cx="1800771" cy="307777"/>
              <a:chOff x="2576177" y="1998998"/>
              <a:chExt cx="1800771" cy="307777"/>
            </a:xfrm>
          </p:grpSpPr>
          <p:sp>
            <p:nvSpPr>
              <p:cNvPr id="162" name="正方形/長方形 161"/>
              <p:cNvSpPr/>
              <p:nvPr/>
            </p:nvSpPr>
            <p:spPr>
              <a:xfrm>
                <a:off x="2583720" y="1998998"/>
                <a:ext cx="79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二色の浜公園</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zh-CN"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貝塚市</a:t>
                </a:r>
                <a:r>
                  <a:rPr lang="zh-CN"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CN"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3" name="直線コネクタ 162"/>
              <p:cNvCxnSpPr/>
              <p:nvPr/>
            </p:nvCxnSpPr>
            <p:spPr>
              <a:xfrm rot="20100000" flipV="1">
                <a:off x="4376948" y="2138223"/>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V="1">
                <a:off x="2576177" y="2140740"/>
                <a:ext cx="176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65" name="グループ化 164"/>
            <p:cNvGrpSpPr/>
            <p:nvPr/>
          </p:nvGrpSpPr>
          <p:grpSpPr>
            <a:xfrm>
              <a:off x="3716276" y="3859415"/>
              <a:ext cx="892465" cy="307777"/>
              <a:chOff x="3484483" y="1998998"/>
              <a:chExt cx="892465" cy="307777"/>
            </a:xfrm>
          </p:grpSpPr>
          <p:sp>
            <p:nvSpPr>
              <p:cNvPr id="166" name="正方形/長方形 165"/>
              <p:cNvSpPr/>
              <p:nvPr/>
            </p:nvSpPr>
            <p:spPr>
              <a:xfrm>
                <a:off x="3514331" y="1998998"/>
                <a:ext cx="792000" cy="307777"/>
              </a:xfrm>
              <a:prstGeom prst="rect">
                <a:avLst/>
              </a:prstGeom>
              <a:solidFill>
                <a:schemeClr val="bg1">
                  <a:alpha val="50000"/>
                </a:schemeClr>
              </a:solidFill>
            </p:spPr>
            <p:txBody>
              <a:bodyPr wrap="square" lIns="0" tIns="0" rIns="0" bIns="0">
                <a:spAutoFit/>
              </a:bodyPr>
              <a:lstStyle/>
              <a:p>
                <a:pPr marL="177800" indent="-177800"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りんくう</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zh-CN"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zh-CN"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CN"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7" name="直線コネクタ 166"/>
              <p:cNvCxnSpPr/>
              <p:nvPr/>
            </p:nvCxnSpPr>
            <p:spPr>
              <a:xfrm rot="20100000" flipV="1">
                <a:off x="4376948" y="2138223"/>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3484483" y="2148691"/>
                <a:ext cx="86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69" name="グループ化 168"/>
            <p:cNvGrpSpPr/>
            <p:nvPr/>
          </p:nvGrpSpPr>
          <p:grpSpPr>
            <a:xfrm>
              <a:off x="5082756" y="4184379"/>
              <a:ext cx="1238857" cy="1537879"/>
              <a:chOff x="4772788" y="2990172"/>
              <a:chExt cx="1238857" cy="1537879"/>
            </a:xfrm>
          </p:grpSpPr>
          <p:sp>
            <p:nvSpPr>
              <p:cNvPr id="170" name="正方形/長方形 169"/>
              <p:cNvSpPr/>
              <p:nvPr/>
            </p:nvSpPr>
            <p:spPr>
              <a:xfrm>
                <a:off x="5104120" y="4204051"/>
                <a:ext cx="900000" cy="324000"/>
              </a:xfrm>
              <a:prstGeom prst="rect">
                <a:avLst/>
              </a:prstGeom>
              <a:solidFill>
                <a:schemeClr val="bg1">
                  <a:alpha val="50000"/>
                </a:schemeClr>
              </a:solidFill>
            </p:spPr>
            <p:txBody>
              <a:bodyPr wrap="square" lIns="0" tIns="0" rIns="0" bIns="0">
                <a:spAutoFit/>
              </a:bodyPr>
              <a:lstStyle/>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泉佐野丘陵緑地</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1" name="直線コネクタ 170"/>
              <p:cNvCxnSpPr/>
              <p:nvPr/>
            </p:nvCxnSpPr>
            <p:spPr>
              <a:xfrm rot="20100000">
                <a:off x="4772788" y="2990172"/>
                <a:ext cx="0" cy="144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5075645" y="4362714"/>
                <a:ext cx="93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graphicFrame>
        <p:nvGraphicFramePr>
          <p:cNvPr id="173" name="表 172"/>
          <p:cNvGraphicFramePr>
            <a:graphicFrameLocks noGrp="1"/>
          </p:cNvGraphicFramePr>
          <p:nvPr>
            <p:extLst>
              <p:ext uri="{D42A27DB-BD31-4B8C-83A1-F6EECF244321}">
                <p14:modId xmlns:p14="http://schemas.microsoft.com/office/powerpoint/2010/main" val="1158930419"/>
              </p:ext>
            </p:extLst>
          </p:nvPr>
        </p:nvGraphicFramePr>
        <p:xfrm>
          <a:off x="117912" y="1076419"/>
          <a:ext cx="4913631" cy="5600700"/>
        </p:xfrm>
        <a:graphic>
          <a:graphicData uri="http://schemas.openxmlformats.org/drawingml/2006/table">
            <a:tbl>
              <a:tblPr firstRow="1" bandRow="1">
                <a:tableStyleId>{5C22544A-7EE6-4342-B048-85BDC9FD1C3A}</a:tableStyleId>
              </a:tblPr>
              <a:tblGrid>
                <a:gridCol w="362268"/>
                <a:gridCol w="1208405"/>
                <a:gridCol w="1162368"/>
                <a:gridCol w="627380"/>
                <a:gridCol w="770255"/>
                <a:gridCol w="782955"/>
              </a:tblGrid>
              <a:tr h="304329">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開設年</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施設面積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来場者数</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2165">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服部緑地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豊中市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126.3ha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674.8</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大泉緑地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堺市北区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101.5ha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262.5</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③</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万博記念公園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260ha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213.1</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④</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浜寺公園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堺市西区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明</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75.1ha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205.8</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⑤</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久宝寺緑地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八尾市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38.4ha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194.2</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箕面公園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箕面市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明</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83.8ha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113.2</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山田池公園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71.9ha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94.8</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⑧</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住吉公園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大阪市住之江区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明</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8.0ha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92.0</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蜻蛉池公園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岸和田市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平</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57.6ha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91.7</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⑩</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深北緑地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大東市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平</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41.0ha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89.2</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⑪</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二色の浜公園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貝塚市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41.1ha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77.3</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⑫</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枚岡公園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東大阪市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43.8ha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⑬</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寝屋川公園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寝屋川市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57</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32.3ha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73.2</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⑭</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錦織公園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富田林市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65.7ha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住之江公園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大阪市住之江区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15.1ha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52.5</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⑯</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せんなん里海公園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岬町</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平</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32.1ha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46.6</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りんくう公園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平</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19.1ha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⑱</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石川河川公園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羽曳野市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平</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73.7ha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26.4</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9540">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⑲</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長野公園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河内長野市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昭</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46.3ha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2165">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⑳</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泉佐野丘陵緑地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平</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12.7ha</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117" name="直線コネクタ 116"/>
          <p:cNvCxnSpPr/>
          <p:nvPr/>
        </p:nvCxnSpPr>
        <p:spPr>
          <a:xfrm rot="20100000" flipV="1">
            <a:off x="8029279" y="3565428"/>
            <a:ext cx="0" cy="14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rot="20100000">
            <a:off x="7935543" y="4390742"/>
            <a:ext cx="0" cy="54000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97"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60233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多様なスポーツ施設</a:t>
            </a:r>
            <a:r>
              <a:rPr lang="ja-JP" altLang="en-US" sz="2000" b="1" dirty="0">
                <a:solidFill>
                  <a:srgbClr val="000000"/>
                </a:solidFill>
                <a:ea typeface="HG丸ｺﾞｼｯｸM-PRO" pitchFamily="48" charset="-128"/>
              </a:rPr>
              <a:t>①</a:t>
            </a:r>
          </a:p>
        </p:txBody>
      </p:sp>
      <p:grpSp>
        <p:nvGrpSpPr>
          <p:cNvPr id="4110" name="グループ化 4109"/>
          <p:cNvGrpSpPr/>
          <p:nvPr/>
        </p:nvGrpSpPr>
        <p:grpSpPr>
          <a:xfrm>
            <a:off x="454056" y="1758489"/>
            <a:ext cx="4904589" cy="4190791"/>
            <a:chOff x="1345737" y="1542465"/>
            <a:chExt cx="4904589" cy="4190791"/>
          </a:xfrm>
        </p:grpSpPr>
        <p:pic>
          <p:nvPicPr>
            <p:cNvPr id="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21216" t="31852" r="34774" b="27437"/>
            <a:stretch/>
          </p:blipFill>
          <p:spPr bwMode="auto">
            <a:xfrm>
              <a:off x="1345737" y="1542465"/>
              <a:ext cx="4397064" cy="41907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1" name="円/楕円 30"/>
            <p:cNvSpPr/>
            <p:nvPr/>
          </p:nvSpPr>
          <p:spPr>
            <a:xfrm>
              <a:off x="2980714" y="4590653"/>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32" name="円/楕円 31"/>
            <p:cNvSpPr/>
            <p:nvPr/>
          </p:nvSpPr>
          <p:spPr>
            <a:xfrm>
              <a:off x="3881252" y="3536186"/>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33" name="円/楕円 32"/>
            <p:cNvSpPr/>
            <p:nvPr/>
          </p:nvSpPr>
          <p:spPr>
            <a:xfrm>
              <a:off x="4389529" y="2665503"/>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34" name="円/楕円 33"/>
            <p:cNvSpPr/>
            <p:nvPr/>
          </p:nvSpPr>
          <p:spPr>
            <a:xfrm>
              <a:off x="4499615" y="3294509"/>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38" name="正方形/長方形 37"/>
            <p:cNvSpPr/>
            <p:nvPr/>
          </p:nvSpPr>
          <p:spPr>
            <a:xfrm>
              <a:off x="4731367" y="3251076"/>
              <a:ext cx="1424081"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市立吹田サッカースタジアム（吹田市）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円/楕円 48"/>
            <p:cNvSpPr/>
            <p:nvPr/>
          </p:nvSpPr>
          <p:spPr>
            <a:xfrm>
              <a:off x="3827253" y="3742586"/>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54" name="円/楕円 53"/>
            <p:cNvSpPr/>
            <p:nvPr/>
          </p:nvSpPr>
          <p:spPr>
            <a:xfrm>
              <a:off x="4400937" y="2963856"/>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53" name="テキスト ボックス 52"/>
            <p:cNvSpPr txBox="1"/>
            <p:nvPr/>
          </p:nvSpPr>
          <p:spPr>
            <a:xfrm>
              <a:off x="4187200" y="2295430"/>
              <a:ext cx="1548000" cy="307777"/>
            </a:xfrm>
            <a:prstGeom prst="rect">
              <a:avLst/>
            </a:prstGeom>
            <a:solidFill>
              <a:schemeClr val="bg1">
                <a:alpha val="50000"/>
              </a:schemeClr>
            </a:solidFill>
          </p:spPr>
          <p:txBody>
            <a:bodyPr wrap="square" lIns="0" tIns="0" rIns="0" bIns="0" rtlCol="0">
              <a:spAutoFit/>
            </a:bodyPr>
            <a:lstStyle/>
            <a:p>
              <a:pPr algn="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大阪府立門真</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スポーツセンター（門真市）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円/楕円 55"/>
            <p:cNvSpPr/>
            <p:nvPr/>
          </p:nvSpPr>
          <p:spPr>
            <a:xfrm>
              <a:off x="3755761" y="3248992"/>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57" name="円/楕円 56"/>
            <p:cNvSpPr/>
            <p:nvPr/>
          </p:nvSpPr>
          <p:spPr>
            <a:xfrm>
              <a:off x="3918569" y="3212976"/>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58" name="円/楕円 57"/>
            <p:cNvSpPr/>
            <p:nvPr/>
          </p:nvSpPr>
          <p:spPr>
            <a:xfrm>
              <a:off x="4082041" y="3212976"/>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59" name="円/楕円 58"/>
            <p:cNvSpPr/>
            <p:nvPr/>
          </p:nvSpPr>
          <p:spPr>
            <a:xfrm>
              <a:off x="4266649" y="3506824"/>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cxnSp>
          <p:nvCxnSpPr>
            <p:cNvPr id="71" name="直線コネクタ 70"/>
            <p:cNvCxnSpPr/>
            <p:nvPr/>
          </p:nvCxnSpPr>
          <p:spPr>
            <a:xfrm rot="-1500000" flipV="1">
              <a:off x="4327696" y="2423930"/>
              <a:ext cx="0" cy="612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20100000">
              <a:off x="4601551" y="2684150"/>
              <a:ext cx="0" cy="754673"/>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nvGrpSpPr>
            <p:cNvPr id="4101" name="グループ化 4100"/>
            <p:cNvGrpSpPr/>
            <p:nvPr/>
          </p:nvGrpSpPr>
          <p:grpSpPr>
            <a:xfrm>
              <a:off x="3198137" y="4611951"/>
              <a:ext cx="888480" cy="862372"/>
              <a:chOff x="3971552" y="4467935"/>
              <a:chExt cx="888480" cy="862372"/>
            </a:xfrm>
          </p:grpSpPr>
          <p:sp>
            <p:nvSpPr>
              <p:cNvPr id="39" name="正方形/長方形 38"/>
              <p:cNvSpPr/>
              <p:nvPr/>
            </p:nvSpPr>
            <p:spPr>
              <a:xfrm>
                <a:off x="4140032" y="5022530"/>
                <a:ext cx="720000" cy="307777"/>
              </a:xfrm>
              <a:prstGeom prst="rect">
                <a:avLst/>
              </a:prstGeom>
              <a:solidFill>
                <a:schemeClr val="bg1">
                  <a:alpha val="50000"/>
                </a:schemeClr>
              </a:solidFill>
            </p:spPr>
            <p:txBody>
              <a:bodyPr wrap="square" lIns="0" tIns="0" rIns="0" bIns="0">
                <a:spAutoFit/>
              </a:bodyPr>
              <a:lstStyle/>
              <a:p>
                <a:pPr marL="177800" indent="-177800"/>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潮騒</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ビバレー（岬町）</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4" name="直線コネクタ 73"/>
              <p:cNvCxnSpPr/>
              <p:nvPr/>
            </p:nvCxnSpPr>
            <p:spPr>
              <a:xfrm rot="-1500000">
                <a:off x="3971552" y="4467935"/>
                <a:ext cx="0" cy="754673"/>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4131022" y="5182089"/>
                <a:ext cx="72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102" name="グループ化 4101"/>
            <p:cNvGrpSpPr/>
            <p:nvPr/>
          </p:nvGrpSpPr>
          <p:grpSpPr>
            <a:xfrm>
              <a:off x="2430617" y="3780828"/>
              <a:ext cx="1656000" cy="604021"/>
              <a:chOff x="3204032" y="3636812"/>
              <a:chExt cx="1656000" cy="604021"/>
            </a:xfrm>
          </p:grpSpPr>
          <p:sp>
            <p:nvSpPr>
              <p:cNvPr id="50" name="テキスト ボックス 49"/>
              <p:cNvSpPr txBox="1"/>
              <p:nvPr/>
            </p:nvSpPr>
            <p:spPr>
              <a:xfrm>
                <a:off x="3209134" y="3933056"/>
                <a:ext cx="1584000" cy="307777"/>
              </a:xfrm>
              <a:prstGeom prst="rect">
                <a:avLst/>
              </a:prstGeom>
              <a:solidFill>
                <a:schemeClr val="bg1">
                  <a:alpha val="50000"/>
                </a:schemeClr>
              </a:solidFill>
            </p:spPr>
            <p:txBody>
              <a:bodyPr wrap="square" lIns="0" tIns="0" rIns="0" bIns="0" rtlCol="0">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大阪府立臨海スポーツセンター（高石市）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5" name="直線コネクタ 74"/>
              <p:cNvCxnSpPr/>
              <p:nvPr/>
            </p:nvCxnSpPr>
            <p:spPr>
              <a:xfrm rot="-1500000">
                <a:off x="4762358" y="3636812"/>
                <a:ext cx="0" cy="46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3204032" y="4084234"/>
                <a:ext cx="165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103" name="グループ化 4102"/>
            <p:cNvGrpSpPr/>
            <p:nvPr/>
          </p:nvGrpSpPr>
          <p:grpSpPr>
            <a:xfrm>
              <a:off x="4238048" y="3526223"/>
              <a:ext cx="1091115" cy="1486953"/>
              <a:chOff x="5011463" y="3382207"/>
              <a:chExt cx="1091115" cy="1486953"/>
            </a:xfrm>
          </p:grpSpPr>
          <p:sp>
            <p:nvSpPr>
              <p:cNvPr id="41" name="正方形/長方形 40"/>
              <p:cNvSpPr/>
              <p:nvPr/>
            </p:nvSpPr>
            <p:spPr>
              <a:xfrm>
                <a:off x="5313848" y="4561383"/>
                <a:ext cx="788730" cy="307777"/>
              </a:xfrm>
              <a:prstGeom prst="rect">
                <a:avLst/>
              </a:prstGeom>
              <a:solidFill>
                <a:schemeClr val="bg1">
                  <a:alpha val="50000"/>
                </a:schemeClr>
              </a:solidFill>
            </p:spPr>
            <p:txBody>
              <a:bodyPr wrap="square" lIns="0" tIns="0" rIns="0" bIns="0">
                <a:spAutoFit/>
              </a:bodyPr>
              <a:lstStyle/>
              <a:p>
                <a:pPr marL="177800" indent="-177800"/>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J-GREEN</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堺（堺市）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3" name="直線コネクタ 62"/>
              <p:cNvCxnSpPr/>
              <p:nvPr/>
            </p:nvCxnSpPr>
            <p:spPr>
              <a:xfrm rot="-1500000">
                <a:off x="5011463" y="3382207"/>
                <a:ext cx="0" cy="140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5305789" y="4710388"/>
                <a:ext cx="79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108" name="グループ化 4107"/>
            <p:cNvGrpSpPr/>
            <p:nvPr/>
          </p:nvGrpSpPr>
          <p:grpSpPr>
            <a:xfrm>
              <a:off x="2542036" y="3315794"/>
              <a:ext cx="1338126" cy="307777"/>
              <a:chOff x="3315451" y="3171778"/>
              <a:chExt cx="1338126" cy="307777"/>
            </a:xfrm>
          </p:grpSpPr>
          <p:sp>
            <p:nvSpPr>
              <p:cNvPr id="61" name="正方形/長方形 60"/>
              <p:cNvSpPr/>
              <p:nvPr/>
            </p:nvSpPr>
            <p:spPr>
              <a:xfrm>
                <a:off x="3315451" y="3171778"/>
                <a:ext cx="1188000"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舞洲スポーツアイランド</a:t>
                </a: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p:nvPr/>
            </p:nvCxnSpPr>
            <p:spPr>
              <a:xfrm flipV="1">
                <a:off x="3357577" y="3324854"/>
                <a:ext cx="1296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104" name="グループ化 4103"/>
            <p:cNvGrpSpPr/>
            <p:nvPr/>
          </p:nvGrpSpPr>
          <p:grpSpPr>
            <a:xfrm>
              <a:off x="4560470" y="3506409"/>
              <a:ext cx="1453161" cy="1212685"/>
              <a:chOff x="5333885" y="3362393"/>
              <a:chExt cx="1453161" cy="1212685"/>
            </a:xfrm>
          </p:grpSpPr>
          <p:sp>
            <p:nvSpPr>
              <p:cNvPr id="60" name="正方形/長方形 59"/>
              <p:cNvSpPr/>
              <p:nvPr/>
            </p:nvSpPr>
            <p:spPr>
              <a:xfrm>
                <a:off x="5580112" y="4267301"/>
                <a:ext cx="1188000"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ヤンマースタジアム</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長居</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9" name="直線コネクタ 68"/>
              <p:cNvCxnSpPr/>
              <p:nvPr/>
            </p:nvCxnSpPr>
            <p:spPr>
              <a:xfrm rot="20100000">
                <a:off x="5333885" y="3362393"/>
                <a:ext cx="0" cy="1116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5563046" y="4426113"/>
                <a:ext cx="122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105" name="グループ化 4104"/>
            <p:cNvGrpSpPr/>
            <p:nvPr/>
          </p:nvGrpSpPr>
          <p:grpSpPr>
            <a:xfrm>
              <a:off x="4722856" y="3321639"/>
              <a:ext cx="1527470" cy="876284"/>
              <a:chOff x="5496271" y="3177623"/>
              <a:chExt cx="1527470" cy="876284"/>
            </a:xfrm>
          </p:grpSpPr>
          <p:sp>
            <p:nvSpPr>
              <p:cNvPr id="35" name="正方形/長方形 34"/>
              <p:cNvSpPr/>
              <p:nvPr/>
            </p:nvSpPr>
            <p:spPr>
              <a:xfrm>
                <a:off x="5643641" y="3746130"/>
                <a:ext cx="1332000"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東大阪市花園ラグビー場（東大阪市）</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コネクタ 69"/>
              <p:cNvCxnSpPr/>
              <p:nvPr/>
            </p:nvCxnSpPr>
            <p:spPr>
              <a:xfrm rot="-1500000">
                <a:off x="5496271" y="3177623"/>
                <a:ext cx="0" cy="754673"/>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5655741" y="3892639"/>
                <a:ext cx="136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107" name="グループ化 4106"/>
            <p:cNvGrpSpPr/>
            <p:nvPr/>
          </p:nvGrpSpPr>
          <p:grpSpPr>
            <a:xfrm>
              <a:off x="1700913" y="2281041"/>
              <a:ext cx="2072016" cy="1016239"/>
              <a:chOff x="2474328" y="2137025"/>
              <a:chExt cx="2072016" cy="1016239"/>
            </a:xfrm>
          </p:grpSpPr>
          <p:sp>
            <p:nvSpPr>
              <p:cNvPr id="62" name="正方形/長方形 61"/>
              <p:cNvSpPr/>
              <p:nvPr/>
            </p:nvSpPr>
            <p:spPr>
              <a:xfrm>
                <a:off x="2474328" y="2137025"/>
                <a:ext cx="1884145" cy="307777"/>
              </a:xfrm>
              <a:prstGeom prst="rect">
                <a:avLst/>
              </a:prstGeom>
              <a:solidFill>
                <a:schemeClr val="bg1">
                  <a:alpha val="50000"/>
                </a:schemeClr>
              </a:solidFill>
            </p:spPr>
            <p:txBody>
              <a:bodyPr wrap="square" lIns="0" tIns="0" rIns="0" bIns="0">
                <a:spAutoFit/>
              </a:bodyPr>
              <a:lstStyle/>
              <a:p>
                <a:pPr marL="177800" indent="-177800" algn="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大阪市中央体育館／大阪プール</a:t>
                </a:r>
              </a:p>
              <a:p>
                <a:pPr marL="177800" indent="-177800"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コネクタ 67"/>
              <p:cNvCxnSpPr/>
              <p:nvPr/>
            </p:nvCxnSpPr>
            <p:spPr>
              <a:xfrm rot="20100000" flipV="1">
                <a:off x="4546344" y="2253264"/>
                <a:ext cx="0" cy="90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2666032" y="2295628"/>
                <a:ext cx="169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106" name="グループ化 4105"/>
            <p:cNvGrpSpPr/>
            <p:nvPr/>
          </p:nvGrpSpPr>
          <p:grpSpPr>
            <a:xfrm>
              <a:off x="2641881" y="1897087"/>
              <a:ext cx="1210039" cy="1423838"/>
              <a:chOff x="3415296" y="1753071"/>
              <a:chExt cx="1210039" cy="1423838"/>
            </a:xfrm>
          </p:grpSpPr>
          <p:sp>
            <p:nvSpPr>
              <p:cNvPr id="55" name="テキスト ボックス 54"/>
              <p:cNvSpPr txBox="1"/>
              <p:nvPr/>
            </p:nvSpPr>
            <p:spPr>
              <a:xfrm>
                <a:off x="3415296" y="1753071"/>
                <a:ext cx="900000" cy="307777"/>
              </a:xfrm>
              <a:prstGeom prst="rect">
                <a:avLst/>
              </a:prstGeom>
              <a:solidFill>
                <a:schemeClr val="bg1">
                  <a:alpha val="50000"/>
                </a:schemeClr>
              </a:solidFill>
            </p:spPr>
            <p:txBody>
              <a:bodyPr wrap="square" lIns="0" tIns="0" rIns="0" bIns="0" rtlCol="0">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京セラドーム大阪</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0" name="直線コネクタ 89"/>
              <p:cNvCxnSpPr/>
              <p:nvPr/>
            </p:nvCxnSpPr>
            <p:spPr>
              <a:xfrm rot="20100000" flipV="1">
                <a:off x="4625335" y="1844909"/>
                <a:ext cx="0" cy="1332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3441811" y="1905013"/>
                <a:ext cx="90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95" name="直線コネクタ 94"/>
            <p:cNvCxnSpPr/>
            <p:nvPr/>
          </p:nvCxnSpPr>
          <p:spPr>
            <a:xfrm flipV="1">
              <a:off x="4186406" y="2449372"/>
              <a:ext cx="151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4761021" y="3399423"/>
              <a:ext cx="136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2" name="Rectangle 5"/>
          <p:cNvSpPr>
            <a:spLocks noChangeArrowheads="1"/>
          </p:cNvSpPr>
          <p:nvPr/>
        </p:nvSpPr>
        <p:spPr bwMode="auto">
          <a:xfrm>
            <a:off x="36504" y="432000"/>
            <a:ext cx="9072000" cy="646325"/>
          </a:xfrm>
          <a:prstGeom prst="rect">
            <a:avLst/>
          </a:prstGeom>
          <a:noFill/>
          <a:ln w="9525">
            <a:solidFill>
              <a:schemeClr val="tx1"/>
            </a:solidFill>
            <a:prstDash val="sysDot"/>
            <a:miter lim="800000"/>
            <a:headEnd/>
            <a:tailEnd/>
          </a:ln>
          <a:effectLst/>
        </p:spPr>
        <p:txBody>
          <a:bodyPr lIns="91435" tIns="45717" rIns="91435" bIns="45717">
            <a:spAutoFit/>
          </a:bodyPr>
          <a:lstStyle/>
          <a:p>
            <a:pPr marL="285750" indent="-285750" algn="l" defTabSz="914400">
              <a:spcBef>
                <a:spcPct val="50000"/>
              </a:spcBef>
              <a:buClrTx/>
              <a:buSzTx/>
              <a:buFont typeface="Arial" panose="020B0604020202020204" pitchFamily="34" charset="0"/>
              <a:buChar char="•"/>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大阪には、多様なスポーツ施設が集積するとともに、野球やサッカー、バレー、バスケなどの様々なトップスポーツチームを擁している。</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03" name="正方形/長方形 102"/>
          <p:cNvSpPr/>
          <p:nvPr/>
        </p:nvSpPr>
        <p:spPr>
          <a:xfrm>
            <a:off x="5760000" y="1728000"/>
            <a:ext cx="3132480" cy="276999"/>
          </a:xfrm>
          <a:prstGeom prst="rect">
            <a:avLst/>
          </a:prstGeom>
        </p:spPr>
        <p:txBody>
          <a:bodyPr wrap="square">
            <a:spAutoFit/>
          </a:bodyPr>
          <a:lstStyle/>
          <a:p>
            <a:pPr marL="177800" indent="-177800" algn="l"/>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大阪を本拠地とする主なトップスポーツチーム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5"/>
          <p:cNvSpPr>
            <a:spLocks noChangeArrowheads="1"/>
          </p:cNvSpPr>
          <p:nvPr/>
        </p:nvSpPr>
        <p:spPr bwMode="auto">
          <a:xfrm>
            <a:off x="5760000" y="1980000"/>
            <a:ext cx="3312368" cy="2123652"/>
          </a:xfrm>
          <a:prstGeom prst="rect">
            <a:avLst/>
          </a:prstGeom>
          <a:solidFill>
            <a:schemeClr val="accent5">
              <a:lumMod val="20000"/>
              <a:lumOff val="80000"/>
            </a:schemeClr>
          </a:solidFill>
          <a:ln w="9525">
            <a:noFill/>
            <a:prstDash val="sysDash"/>
            <a:miter lim="800000"/>
            <a:headEnd/>
            <a:tailEnd/>
          </a:ln>
          <a:effectLst/>
        </p:spPr>
        <p:txBody>
          <a:bodyPr wrap="square" lIns="91435" tIns="45717" rIns="91435" bIns="45717" numCol="1">
            <a:spAutoFit/>
          </a:bodyPr>
          <a:lstStyle/>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オリックス・バファローズ（野球）</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セレッソ</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ガンバ大阪（サッカー）</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コノミヤ・スペランツァ大阪</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高槻</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28600" algn="l" defTabSz="914400">
              <a:spcBef>
                <a:spcPts val="0"/>
              </a:spcBef>
              <a:buClrTx/>
              <a:buSzTx/>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セレッソ</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大阪堺</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レディース（女子サッカー）</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シュライカー大阪（フットサル）</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ブレイザーズ</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パナソニック パンサーズ、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28600" algn="l" defTabSz="914400">
              <a:spcBef>
                <a:spcPts val="0"/>
              </a:spcBef>
              <a:buClrTx/>
              <a:buSzTx/>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サントリーサンバーズ</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（バレー</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マーヴェラス（女子バレー）</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エヴェッサ</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（バスケ）</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近鉄ライナーズ、 </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28600" algn="l" defTabSz="914400">
              <a:spcBef>
                <a:spcPts val="0"/>
              </a:spcBef>
              <a:buClrTx/>
              <a:buSzTx/>
              <a:defRPr/>
            </a:pP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NTT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ドコモレッドハリケーンズ（ラグビー</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円/楕円 63"/>
          <p:cNvSpPr/>
          <p:nvPr/>
        </p:nvSpPr>
        <p:spPr>
          <a:xfrm>
            <a:off x="2609279" y="3103875"/>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65" name="テキスト ボックス 64"/>
          <p:cNvSpPr txBox="1"/>
          <p:nvPr/>
        </p:nvSpPr>
        <p:spPr>
          <a:xfrm>
            <a:off x="1656577" y="3164745"/>
            <a:ext cx="900000" cy="307777"/>
          </a:xfrm>
          <a:prstGeom prst="rect">
            <a:avLst/>
          </a:prstGeom>
          <a:solidFill>
            <a:schemeClr val="bg1">
              <a:alpha val="50000"/>
            </a:schemeClr>
          </a:solidFill>
        </p:spPr>
        <p:txBody>
          <a:bodyPr wrap="square" lIns="0" tIns="0" rIns="0" bIns="0" rtlCol="0">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阪神甲子園球場</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（西宮市）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rot="20100000">
            <a:off x="2703039" y="3148280"/>
            <a:ext cx="0" cy="18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1663903" y="3320700"/>
            <a:ext cx="1080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5760000" y="4303001"/>
            <a:ext cx="3384000" cy="276999"/>
          </a:xfrm>
          <a:prstGeom prst="rect">
            <a:avLst/>
          </a:prstGeom>
        </p:spPr>
        <p:txBody>
          <a:bodyPr wrap="square">
            <a:spAutoFit/>
          </a:bodyPr>
          <a:lstStyle/>
          <a:p>
            <a:pPr marL="177800" indent="-177800" algn="l"/>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その他関西を本拠地とする主なトップスポーツチーム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Rectangle 5"/>
          <p:cNvSpPr>
            <a:spLocks noChangeArrowheads="1"/>
          </p:cNvSpPr>
          <p:nvPr/>
        </p:nvSpPr>
        <p:spPr bwMode="auto">
          <a:xfrm>
            <a:off x="5760000" y="4555000"/>
            <a:ext cx="3312368" cy="1754320"/>
          </a:xfrm>
          <a:prstGeom prst="rect">
            <a:avLst/>
          </a:prstGeom>
          <a:solidFill>
            <a:schemeClr val="accent5">
              <a:lumMod val="20000"/>
              <a:lumOff val="80000"/>
            </a:schemeClr>
          </a:solidFill>
          <a:ln w="9525">
            <a:noFill/>
            <a:prstDash val="sysDash"/>
            <a:miter lim="800000"/>
            <a:headEnd/>
            <a:tailEnd/>
          </a:ln>
          <a:effectLst/>
        </p:spPr>
        <p:txBody>
          <a:bodyPr wrap="square" lIns="91435" tIns="45717" rIns="91435" bIns="45717" numCol="1">
            <a:spAutoFit/>
          </a:bodyPr>
          <a:lstStyle/>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阪神タイガース（野球）</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ヴィッセル神戸、京都サンガ（サッカー）</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INAC</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神戸レオネッサ（女子サッカー）</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デウソン</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神戸（フットサル）</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東レアローズ（女子バレー）</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京都ハンナリーズ、西宮ストークス、</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28600" algn="l" defTabSz="914400">
              <a:spcBef>
                <a:spcPts val="0"/>
              </a:spcBef>
              <a:buClrTx/>
              <a:buSzTx/>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バンビシャス奈良（バスケ）</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defTabSz="914400">
              <a:spcBef>
                <a:spcPts val="0"/>
              </a:spcBef>
              <a:buClrTx/>
              <a:buSzTx/>
              <a:buFont typeface="Arial" panose="020B0604020202020204" pitchFamily="34" charset="0"/>
              <a:buChar char="•"/>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神戸製鋼コベルコスティーラーズ（</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914400">
              <a:spcBef>
                <a:spcPts val="0"/>
              </a:spcBef>
              <a:buClrTx/>
              <a:buSzTx/>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円/楕円 80"/>
          <p:cNvSpPr/>
          <p:nvPr/>
        </p:nvSpPr>
        <p:spPr>
          <a:xfrm>
            <a:off x="3874448" y="2190537"/>
            <a:ext cx="108000" cy="108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85" name="テキスト ボックス 84"/>
          <p:cNvSpPr txBox="1"/>
          <p:nvPr/>
        </p:nvSpPr>
        <p:spPr>
          <a:xfrm>
            <a:off x="3809915" y="1926650"/>
            <a:ext cx="1548000" cy="307777"/>
          </a:xfrm>
          <a:prstGeom prst="rect">
            <a:avLst/>
          </a:prstGeom>
          <a:solidFill>
            <a:schemeClr val="bg1">
              <a:alpha val="50000"/>
            </a:schemeClr>
          </a:solidFill>
        </p:spPr>
        <p:txBody>
          <a:bodyPr wrap="square" lIns="0" tIns="0" rIns="0" bIns="0" rtlCol="0">
            <a:spAutoFit/>
          </a:bodyPr>
          <a:lstStyle/>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京都市西京極総合運動公園</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6" name="直線コネクタ 85"/>
          <p:cNvCxnSpPr/>
          <p:nvPr/>
        </p:nvCxnSpPr>
        <p:spPr>
          <a:xfrm rot="20100000" flipV="1">
            <a:off x="3891804" y="2071557"/>
            <a:ext cx="0" cy="18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3852088" y="2073770"/>
            <a:ext cx="151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rot="20100000">
            <a:off x="2950589" y="3511522"/>
            <a:ext cx="0" cy="18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94"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40413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03896692"/>
              </p:ext>
            </p:extLst>
          </p:nvPr>
        </p:nvGraphicFramePr>
        <p:xfrm>
          <a:off x="74430" y="438206"/>
          <a:ext cx="9034074" cy="6087136"/>
        </p:xfrm>
        <a:graphic>
          <a:graphicData uri="http://schemas.openxmlformats.org/drawingml/2006/table">
            <a:tbl>
              <a:tblPr firstRow="1" bandRow="1">
                <a:tableStyleId>{5C22544A-7EE6-4342-B048-85BDC9FD1C3A}</a:tableStyleId>
              </a:tblPr>
              <a:tblGrid>
                <a:gridCol w="1669025"/>
                <a:gridCol w="787963"/>
                <a:gridCol w="2762813"/>
                <a:gridCol w="3814273"/>
              </a:tblGrid>
              <a:tr h="349359">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施設名称</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施設概要</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tc>
              </a:tr>
              <a:tr h="956296">
                <a:tc>
                  <a:txBody>
                    <a:bodyPr/>
                    <a:lstStyle/>
                    <a:p>
                      <a:r>
                        <a:rPr kumimoji="1"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東大阪市</a:t>
                      </a:r>
                      <a:endParaRPr kumimoji="1" lang="en-US" altLang="ja-JP"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花園ラグビー場</a:t>
                      </a:r>
                      <a:endParaRPr kumimoji="1"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東大阪市</a:t>
                      </a:r>
                      <a:endParaRPr kumimoji="1"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完成：</a:t>
                      </a:r>
                      <a:r>
                        <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1929</a:t>
                      </a:r>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ラグビー専用の第</a:t>
                      </a:r>
                      <a:r>
                        <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グラウンド</a:t>
                      </a:r>
                      <a:endPar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陸上競技場併設の第</a:t>
                      </a:r>
                      <a:r>
                        <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グラウンド</a:t>
                      </a:r>
                      <a:endPar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収容人数</a:t>
                      </a:r>
                      <a:r>
                        <a:rPr lang="en-US" altLang="ja-JP"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300" b="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 </a:t>
                      </a:r>
                    </a:p>
                  </a:txBody>
                  <a:tcPr marL="36000" marR="36000" marT="72000" marB="72000"/>
                </a:tc>
                <a:tc>
                  <a:txBody>
                    <a:bodyPr/>
                    <a:lstStyle/>
                    <a:p>
                      <a:r>
                        <a:rPr kumimoji="1"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日本初のラグビー専用スタジアム</a:t>
                      </a:r>
                      <a:endParaRPr kumimoji="1" lang="en-US" altLang="ja-JP"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年からは東大阪市が所有</a:t>
                      </a:r>
                      <a:endParaRPr kumimoji="1" lang="en-US" altLang="ja-JP"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㈱東大阪スタジアムが業務委託を受けて運営</a:t>
                      </a:r>
                      <a:endParaRPr kumimoji="1" lang="ja-JP" altLang="en-US" sz="13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r>
              <a:tr h="956296">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J-GREEN</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堺</a:t>
                      </a: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天然芝サッカー場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メイン</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面、</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面</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人工芝サッカー場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面</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フットサルコート</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面</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宿泊施設　など</a:t>
                      </a:r>
                    </a:p>
                  </a:txBody>
                  <a:tcPr marL="36000" marR="36000" marT="72000" marB="72000"/>
                </a:tc>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年度から「ナショナルトレーニングセンター競技別強化拠点」に指定</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r>
              <a:tr h="1158609">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ヤンマースタジアム長居</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300" dirty="0" smtClean="0">
                          <a:latin typeface="Meiryo UI" panose="020B0604030504040204" pitchFamily="50" charset="-128"/>
                          <a:ea typeface="Meiryo UI" panose="020B0604030504040204" pitchFamily="50" charset="-128"/>
                          <a:cs typeface="Meiryo UI" panose="020B0604030504040204" pitchFamily="50" charset="-128"/>
                        </a:rPr>
                        <a:t>長居陸上競技場</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東住吉区</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1964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1996</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月拡張）</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日本陸上競技連盟第</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種公認</a:t>
                      </a:r>
                    </a:p>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IAAF</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国際陸上競技連盟 クラス</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公認</a:t>
                      </a: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トラック</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400m×9</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レーン</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天然芝グラウンド</a:t>
                      </a: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長居公園内にある陸上競技場。大阪市が所有し、指定管理者として長居公園スポーツみどり振興グループが運営管理</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年からネーミングライツにより、「ヤンマースタジアム長居」</a:t>
                      </a:r>
                      <a:r>
                        <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リーグ</a:t>
                      </a:r>
                      <a:r>
                        <a:rPr kumimoji="1" lang="ja-JP" altLang="en-US" sz="1300" b="0" baseline="0" dirty="0" smtClean="0">
                          <a:latin typeface="Meiryo UI" panose="020B0604030504040204" pitchFamily="50" charset="-128"/>
                          <a:ea typeface="Meiryo UI" panose="020B0604030504040204" pitchFamily="50" charset="-128"/>
                          <a:cs typeface="Meiryo UI" panose="020B0604030504040204" pitchFamily="50" charset="-128"/>
                        </a:rPr>
                        <a:t> セレッソ大阪</a:t>
                      </a:r>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の本拠地</a:t>
                      </a:r>
                      <a:r>
                        <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r>
              <a:tr h="956296">
                <a:tc>
                  <a:txBody>
                    <a:bodyPr/>
                    <a:lstStyle/>
                    <a:p>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市立吹田</a:t>
                      </a:r>
                      <a:endPar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サッカースタジアム</a:t>
                      </a:r>
                      <a:endParaRPr kumimoji="1" lang="ja-JP" altLang="en-US" sz="13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13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lang="ja-JP" altLang="en-US" sz="1300" b="0" dirty="0" smtClean="0">
                          <a:effectLst/>
                          <a:latin typeface="Meiryo UI" panose="020B0604030504040204" pitchFamily="50" charset="-128"/>
                          <a:ea typeface="Meiryo UI" panose="020B0604030504040204" pitchFamily="50" charset="-128"/>
                          <a:cs typeface="Meiryo UI" panose="020B0604030504040204" pitchFamily="50" charset="-128"/>
                        </a:rPr>
                        <a:t>完成：</a:t>
                      </a:r>
                      <a:r>
                        <a:rPr lang="en-US" altLang="ja-JP" sz="1300" b="0" dirty="0" smtClean="0">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300" b="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300" b="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300" b="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b="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0" dirty="0" smtClean="0">
                          <a:effectLst/>
                          <a:latin typeface="Meiryo UI" panose="020B0604030504040204" pitchFamily="50" charset="-128"/>
                          <a:ea typeface="Meiryo UI" panose="020B0604030504040204" pitchFamily="50" charset="-128"/>
                          <a:cs typeface="Meiryo UI" panose="020B0604030504040204" pitchFamily="50" charset="-128"/>
                        </a:rPr>
                        <a:t>サッカー専用スタジアム</a:t>
                      </a:r>
                    </a:p>
                    <a:p>
                      <a:r>
                        <a:rPr lang="ja-JP" altLang="en-US" sz="1300" b="0" dirty="0" smtClean="0">
                          <a:effectLst/>
                          <a:latin typeface="Meiryo UI" panose="020B0604030504040204" pitchFamily="50" charset="-128"/>
                          <a:ea typeface="Meiryo UI" panose="020B0604030504040204" pitchFamily="50" charset="-128"/>
                          <a:cs typeface="Meiryo UI" panose="020B0604030504040204" pitchFamily="50" charset="-128"/>
                        </a:rPr>
                        <a:t>収容人数</a:t>
                      </a:r>
                      <a:r>
                        <a:rPr lang="en-US" altLang="ja-JP" sz="1300" b="0" dirty="0" smtClean="0">
                          <a:effectLst/>
                          <a:latin typeface="Meiryo UI" panose="020B0604030504040204" pitchFamily="50" charset="-128"/>
                          <a:ea typeface="Meiryo UI" panose="020B0604030504040204" pitchFamily="50" charset="-128"/>
                          <a:cs typeface="Meiryo UI" panose="020B0604030504040204" pitchFamily="50" charset="-128"/>
                        </a:rPr>
                        <a:t>39,694</a:t>
                      </a:r>
                      <a:r>
                        <a:rPr lang="ja-JP" altLang="en-US" sz="1300" b="0" dirty="0" smtClean="0">
                          <a:effectLst/>
                          <a:latin typeface="Meiryo UI" panose="020B0604030504040204" pitchFamily="50" charset="-128"/>
                          <a:ea typeface="Meiryo UI" panose="020B0604030504040204" pitchFamily="50" charset="-128"/>
                          <a:cs typeface="Meiryo UI" panose="020B0604030504040204" pitchFamily="50" charset="-128"/>
                        </a:rPr>
                        <a:t>人 </a:t>
                      </a:r>
                    </a:p>
                  </a:txBody>
                  <a:tcPr marL="36000" marR="36000" marT="72000" marB="72000"/>
                </a:tc>
                <a:tc>
                  <a:txBody>
                    <a:bodyPr/>
                    <a:lstStyle/>
                    <a:p>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株式会社ガンバ大阪が指定管理者として運営管理。契約期間は</a:t>
                      </a:r>
                      <a:r>
                        <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rPr>
                        <a:t>2063</a:t>
                      </a:r>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月までの約</a:t>
                      </a:r>
                      <a:r>
                        <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年間で、スポーツ施設としては異例の長期契約</a:t>
                      </a:r>
                      <a:endPar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リーグ</a:t>
                      </a:r>
                      <a:r>
                        <a:rPr kumimoji="1" lang="ja-JP" altLang="en-US" sz="13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dirty="0" smtClean="0">
                          <a:latin typeface="Meiryo UI" panose="020B0604030504040204" pitchFamily="50" charset="-128"/>
                          <a:ea typeface="Meiryo UI" panose="020B0604030504040204" pitchFamily="50" charset="-128"/>
                          <a:cs typeface="Meiryo UI" panose="020B0604030504040204" pitchFamily="50" charset="-128"/>
                        </a:rPr>
                        <a:t>ガンバ大阪の本拠地</a:t>
                      </a:r>
                      <a:r>
                        <a:rPr kumimoji="1" lang="en-US" altLang="ja-JP" sz="13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r>
              <a:tr h="753984">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潮騒ビバレー</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（せんなん里海公園）</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岬町</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人を収容できる</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国内唯一の常設ビーチバレー競技場</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阪南市の箱作海水浴場（ピチピチビーチ）と岬町の淡輪海水浴場（ときめきビーチ）が隣接</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1997</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年より全日本ビーチバレー女子選手権大会開催</a:t>
                      </a:r>
                    </a:p>
                  </a:txBody>
                  <a:tcPr marL="36000" marR="36000" marT="72000" marB="72000"/>
                </a:tc>
              </a:tr>
              <a:tr h="956296">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大阪府立</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門真市</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完成：</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1996</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メインアリーナ：観客席</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6,000</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席</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春・夏：プール</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秋：フロア／　冬：スケートリンク、</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c>
                  <a:txBody>
                    <a:bodyPr/>
                    <a:lstStyle/>
                    <a:p>
                      <a:r>
                        <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rPr>
                        <a:t>1997</a:t>
                      </a:r>
                      <a:r>
                        <a:rPr kumimoji="1" lang="ja-JP" altLang="en-US" sz="1300" spc="-80" baseline="0" dirty="0" smtClean="0">
                          <a:latin typeface="Meiryo UI" panose="020B0604030504040204" pitchFamily="50" charset="-128"/>
                          <a:ea typeface="Meiryo UI" panose="020B0604030504040204" pitchFamily="50" charset="-128"/>
                          <a:cs typeface="Meiryo UI" panose="020B0604030504040204" pitchFamily="50" charset="-128"/>
                        </a:rPr>
                        <a:t>年に開催されたなみはや国体</a:t>
                      </a:r>
                      <a:r>
                        <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spc="-80" baseline="0" dirty="0" smtClean="0">
                          <a:latin typeface="Meiryo UI" panose="020B0604030504040204" pitchFamily="50" charset="-128"/>
                          <a:ea typeface="Meiryo UI" panose="020B0604030504040204" pitchFamily="50" charset="-128"/>
                          <a:cs typeface="Meiryo UI" panose="020B0604030504040204" pitchFamily="50" charset="-128"/>
                        </a:rPr>
                        <a:t>夏季大会</a:t>
                      </a:r>
                      <a:r>
                        <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spc="-80" baseline="0" dirty="0" smtClean="0">
                          <a:latin typeface="Meiryo UI" panose="020B0604030504040204" pitchFamily="50" charset="-128"/>
                          <a:ea typeface="Meiryo UI" panose="020B0604030504040204" pitchFamily="50" charset="-128"/>
                          <a:cs typeface="Meiryo UI" panose="020B0604030504040204" pitchFamily="50" charset="-128"/>
                        </a:rPr>
                        <a:t>のメイン会場</a:t>
                      </a:r>
                      <a:endPar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300" spc="-80" baseline="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00" spc="-80" baseline="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spc="-80" baseline="0" dirty="0" smtClean="0">
                          <a:latin typeface="Meiryo UI" panose="020B0604030504040204" pitchFamily="50" charset="-128"/>
                          <a:ea typeface="Meiryo UI" panose="020B0604030504040204" pitchFamily="50" charset="-128"/>
                          <a:cs typeface="Meiryo UI" panose="020B0604030504040204" pitchFamily="50" charset="-128"/>
                        </a:rPr>
                        <a:t>日から愛称が「東和薬品</a:t>
                      </a:r>
                      <a:r>
                        <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rPr>
                        <a:t>RACTAB</a:t>
                      </a:r>
                      <a:r>
                        <a:rPr kumimoji="1" lang="ja-JP" altLang="en-US" sz="1300" spc="-80" baseline="0" dirty="0" smtClean="0">
                          <a:latin typeface="Meiryo UI" panose="020B0604030504040204" pitchFamily="50" charset="-128"/>
                          <a:ea typeface="Meiryo UI" panose="020B0604030504040204" pitchFamily="50" charset="-128"/>
                          <a:cs typeface="Meiryo UI" panose="020B0604030504040204" pitchFamily="50" charset="-128"/>
                        </a:rPr>
                        <a:t>ドーム」</a:t>
                      </a:r>
                      <a:endParaRPr kumimoji="1" lang="en-US" altLang="ja-JP" sz="1300" spc="-8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1996</a:t>
                      </a: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3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杯国際フィギアスケート競技会開催</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tc>
              </a:tr>
            </a:tbl>
          </a:graphicData>
        </a:graphic>
      </p:graphicFrame>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多様なスポーツ施設②</a:t>
            </a:r>
            <a:endParaRPr lang="en-US" altLang="ja-JP" sz="2000" b="1" dirty="0" smtClean="0">
              <a:solidFill>
                <a:srgbClr val="000000"/>
              </a:solidFill>
              <a:ea typeface="HG丸ｺﾞｼｯｸM-PRO" pitchFamily="48" charset="-128"/>
            </a:endParaRPr>
          </a:p>
        </p:txBody>
      </p:sp>
      <p:sp>
        <p:nvSpPr>
          <p:cNvPr id="4" name="正方形/長方形 3"/>
          <p:cNvSpPr/>
          <p:nvPr/>
        </p:nvSpPr>
        <p:spPr>
          <a:xfrm>
            <a:off x="22880" y="6525344"/>
            <a:ext cx="8797592" cy="276999"/>
          </a:xfrm>
          <a:prstGeom prst="rect">
            <a:avLst/>
          </a:prstGeom>
        </p:spPr>
        <p:txBody>
          <a:bodyPr wrap="square">
            <a:spAutoFit/>
          </a:bodyPr>
          <a:lstStyle/>
          <a:p>
            <a:pPr algn="l"/>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その他、京</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セラドーム</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大阪（野球場）、大阪市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中央体育館／大阪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プール、舞</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スポーツアイランド、大阪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府立臨海</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スポーツセンター　など多数</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24781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24000" y="540000"/>
            <a:ext cx="1710725" cy="276999"/>
          </a:xfrm>
          <a:prstGeom prst="rect">
            <a:avLst/>
          </a:prstGeom>
        </p:spPr>
        <p:txBody>
          <a:bodyPr wrap="none">
            <a:spAutoFit/>
          </a:bodyPr>
          <a:lstStyle/>
          <a:p>
            <a:pPr algn="l"/>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都市別国際会議の状況</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680000" y="476672"/>
            <a:ext cx="4356496" cy="6012000"/>
          </a:xfrm>
          <a:prstGeom prst="roundRect">
            <a:avLst>
              <a:gd name="adj" fmla="val 287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412674" y="6480000"/>
            <a:ext cx="2621230" cy="253916"/>
          </a:xfrm>
          <a:prstGeom prst="rect">
            <a:avLst/>
          </a:prstGeom>
        </p:spPr>
        <p:txBody>
          <a:bodyPr wrap="none">
            <a:spAutoFit/>
          </a:bodyPr>
          <a:lstStyle/>
          <a:p>
            <a:pPr algn="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 国際会議統計」を基に作成</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467544" y="404664"/>
            <a:ext cx="3784396" cy="3540291"/>
            <a:chOff x="368240" y="243232"/>
            <a:chExt cx="3784396" cy="3540291"/>
          </a:xfrm>
        </p:grpSpPr>
        <p:pic>
          <p:nvPicPr>
            <p:cNvPr id="1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27748" t="31851" r="34774" b="33757"/>
            <a:stretch/>
          </p:blipFill>
          <p:spPr bwMode="auto">
            <a:xfrm>
              <a:off x="368240" y="243232"/>
              <a:ext cx="3744416" cy="35402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8" name="円/楕円 17"/>
            <p:cNvSpPr/>
            <p:nvPr/>
          </p:nvSpPr>
          <p:spPr>
            <a:xfrm>
              <a:off x="2447506" y="1745993"/>
              <a:ext cx="144000" cy="144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24" name="円/楕円 23"/>
            <p:cNvSpPr/>
            <p:nvPr/>
          </p:nvSpPr>
          <p:spPr>
            <a:xfrm>
              <a:off x="2528450" y="1950142"/>
              <a:ext cx="144000" cy="144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grpSp>
          <p:nvGrpSpPr>
            <p:cNvPr id="34" name="グループ化 33"/>
            <p:cNvGrpSpPr/>
            <p:nvPr/>
          </p:nvGrpSpPr>
          <p:grpSpPr>
            <a:xfrm>
              <a:off x="2901280" y="2522903"/>
              <a:ext cx="1071272" cy="307777"/>
              <a:chOff x="5439061" y="3601712"/>
              <a:chExt cx="1071272" cy="307777"/>
            </a:xfrm>
          </p:grpSpPr>
          <p:sp>
            <p:nvSpPr>
              <p:cNvPr id="52" name="テキスト ボックス 51"/>
              <p:cNvSpPr txBox="1"/>
              <p:nvPr/>
            </p:nvSpPr>
            <p:spPr>
              <a:xfrm>
                <a:off x="5466333" y="3601712"/>
                <a:ext cx="1044000" cy="307777"/>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サンライズビル</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flipV="1">
                <a:off x="5439061" y="3745728"/>
                <a:ext cx="1008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35" name="円/楕円 34"/>
            <p:cNvSpPr/>
            <p:nvPr/>
          </p:nvSpPr>
          <p:spPr>
            <a:xfrm>
              <a:off x="2256006" y="2106033"/>
              <a:ext cx="144000" cy="144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6" name="円/楕円 75"/>
            <p:cNvSpPr/>
            <p:nvPr/>
          </p:nvSpPr>
          <p:spPr>
            <a:xfrm>
              <a:off x="2651671" y="1913743"/>
              <a:ext cx="144000" cy="144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77" name="円/楕円 76"/>
            <p:cNvSpPr/>
            <p:nvPr/>
          </p:nvSpPr>
          <p:spPr>
            <a:xfrm>
              <a:off x="2172107" y="2075067"/>
              <a:ext cx="144000" cy="144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grpSp>
          <p:nvGrpSpPr>
            <p:cNvPr id="78" name="グループ化 77"/>
            <p:cNvGrpSpPr/>
            <p:nvPr/>
          </p:nvGrpSpPr>
          <p:grpSpPr>
            <a:xfrm>
              <a:off x="791083" y="1509629"/>
              <a:ext cx="1332766" cy="664228"/>
              <a:chOff x="2922018" y="1620313"/>
              <a:chExt cx="1332766" cy="664228"/>
            </a:xfrm>
          </p:grpSpPr>
          <p:sp>
            <p:nvSpPr>
              <p:cNvPr id="79" name="正方形/長方形 78"/>
              <p:cNvSpPr/>
              <p:nvPr/>
            </p:nvSpPr>
            <p:spPr>
              <a:xfrm>
                <a:off x="2982390" y="1620313"/>
                <a:ext cx="1232410" cy="307777"/>
              </a:xfrm>
              <a:prstGeom prst="rect">
                <a:avLst/>
              </a:prstGeom>
              <a:solidFill>
                <a:schemeClr val="bg1">
                  <a:alpha val="50000"/>
                </a:schemeClr>
              </a:solidFill>
            </p:spPr>
            <p:txBody>
              <a:bodyPr wrap="square" lIns="0" tIns="0" rIns="0" bIns="0">
                <a:spAutoFit/>
              </a:bodyPr>
              <a:lstStyle/>
              <a:p>
                <a:pPr marL="177800" indent="-177800" algn="l"/>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ホール</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0" name="直線コネクタ 79"/>
              <p:cNvCxnSpPr/>
              <p:nvPr/>
            </p:nvCxnSpPr>
            <p:spPr>
              <a:xfrm rot="20100000" flipV="1">
                <a:off x="4254784" y="1744541"/>
                <a:ext cx="0" cy="54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2922018" y="1770626"/>
                <a:ext cx="122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82" name="グループ化 81"/>
            <p:cNvGrpSpPr/>
            <p:nvPr/>
          </p:nvGrpSpPr>
          <p:grpSpPr>
            <a:xfrm>
              <a:off x="1211495" y="2178025"/>
              <a:ext cx="1332000" cy="604021"/>
              <a:chOff x="3529710" y="3636812"/>
              <a:chExt cx="1332000" cy="604021"/>
            </a:xfrm>
          </p:grpSpPr>
          <p:sp>
            <p:nvSpPr>
              <p:cNvPr id="83" name="テキスト ボックス 82"/>
              <p:cNvSpPr txBox="1"/>
              <p:nvPr/>
            </p:nvSpPr>
            <p:spPr>
              <a:xfrm>
                <a:off x="3567460" y="3933056"/>
                <a:ext cx="1210645" cy="307777"/>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インテックス大阪</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コネクタ 83"/>
              <p:cNvCxnSpPr/>
              <p:nvPr/>
            </p:nvCxnSpPr>
            <p:spPr>
              <a:xfrm rot="-1500000">
                <a:off x="4762358" y="3636812"/>
                <a:ext cx="0" cy="468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3529710" y="4084234"/>
                <a:ext cx="133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6" name="グループ化 35"/>
            <p:cNvGrpSpPr/>
            <p:nvPr/>
          </p:nvGrpSpPr>
          <p:grpSpPr>
            <a:xfrm>
              <a:off x="2375210" y="1038369"/>
              <a:ext cx="1048308" cy="978818"/>
              <a:chOff x="4598138" y="1064615"/>
              <a:chExt cx="1048308" cy="978818"/>
            </a:xfrm>
          </p:grpSpPr>
          <p:sp>
            <p:nvSpPr>
              <p:cNvPr id="49" name="テキスト ボックス 48"/>
              <p:cNvSpPr txBox="1"/>
              <p:nvPr/>
            </p:nvSpPr>
            <p:spPr>
              <a:xfrm>
                <a:off x="4602446" y="1064615"/>
                <a:ext cx="1044000" cy="307777"/>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大阪城ホール</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rot="20100000" flipV="1">
                <a:off x="4768758" y="1179433"/>
                <a:ext cx="0" cy="864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4598138" y="1219909"/>
                <a:ext cx="104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86" name="グループ化 85"/>
            <p:cNvGrpSpPr/>
            <p:nvPr/>
          </p:nvGrpSpPr>
          <p:grpSpPr>
            <a:xfrm>
              <a:off x="896673" y="823606"/>
              <a:ext cx="1432856" cy="1019704"/>
              <a:chOff x="3102286" y="2054219"/>
              <a:chExt cx="1432856" cy="1019704"/>
            </a:xfrm>
          </p:grpSpPr>
          <p:sp>
            <p:nvSpPr>
              <p:cNvPr id="87" name="正方形/長方形 86"/>
              <p:cNvSpPr/>
              <p:nvPr/>
            </p:nvSpPr>
            <p:spPr>
              <a:xfrm>
                <a:off x="3102286" y="2054219"/>
                <a:ext cx="1275434" cy="307777"/>
              </a:xfrm>
              <a:prstGeom prst="rect">
                <a:avLst/>
              </a:prstGeom>
              <a:solidFill>
                <a:schemeClr val="bg1">
                  <a:alpha val="50000"/>
                </a:schemeClr>
              </a:solidFill>
            </p:spPr>
            <p:txBody>
              <a:bodyPr wrap="square" lIns="0" tIns="0" rIns="0" bIns="0">
                <a:spAutoFit/>
              </a:bodyPr>
              <a:lstStyle/>
              <a:p>
                <a:pPr marL="177800" indent="-177800" algn="l"/>
                <a:r>
                  <a:rPr lang="zh-TW"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a:t>
                </a:r>
                <a:r>
                  <a:rPr lang="zh-TW"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会議場</a:t>
                </a:r>
              </a:p>
              <a:p>
                <a:pPr marL="177800" indent="-177800" algn="l"/>
                <a:r>
                  <a:rPr lang="zh-CN"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（大阪市北区）</a:t>
                </a:r>
              </a:p>
            </p:txBody>
          </p:sp>
          <p:cxnSp>
            <p:nvCxnSpPr>
              <p:cNvPr id="88" name="直線コネクタ 87"/>
              <p:cNvCxnSpPr/>
              <p:nvPr/>
            </p:nvCxnSpPr>
            <p:spPr>
              <a:xfrm rot="20100000" flipV="1">
                <a:off x="4535142" y="2173923"/>
                <a:ext cx="0" cy="90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3111141" y="2217980"/>
                <a:ext cx="1224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43" name="直線コネクタ 42"/>
            <p:cNvCxnSpPr/>
            <p:nvPr/>
          </p:nvCxnSpPr>
          <p:spPr>
            <a:xfrm rot="20100000">
              <a:off x="2751333" y="1990431"/>
              <a:ext cx="0" cy="720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45" name="円/楕円 44"/>
            <p:cNvSpPr/>
            <p:nvPr/>
          </p:nvSpPr>
          <p:spPr>
            <a:xfrm>
              <a:off x="2483768" y="2120156"/>
              <a:ext cx="144000" cy="1440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46" name="テキスト ボックス 45"/>
            <p:cNvSpPr txBox="1"/>
            <p:nvPr/>
          </p:nvSpPr>
          <p:spPr>
            <a:xfrm>
              <a:off x="2964636" y="2890341"/>
              <a:ext cx="1188000" cy="324000"/>
            </a:xfrm>
            <a:prstGeom prst="rect">
              <a:avLst/>
            </a:prstGeom>
            <a:solidFill>
              <a:schemeClr val="bg1">
                <a:alpha val="50000"/>
              </a:schemeClr>
            </a:solidFill>
          </p:spPr>
          <p:txBody>
            <a:bodyPr wrap="square" lIns="0" tIns="0" rIns="0" bIns="0" rtlCol="0">
              <a:spAutoFit/>
            </a:bodyPr>
            <a:lstStyle/>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大阪国際交流センター</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flipV="1">
              <a:off x="2951848" y="3041402"/>
              <a:ext cx="1152000" cy="0"/>
            </a:xfrm>
            <a:prstGeom prst="line">
              <a:avLst/>
            </a:prstGeom>
            <a:ln>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20100000">
              <a:off x="2752293" y="2150329"/>
              <a:ext cx="0" cy="936000"/>
            </a:xfrm>
            <a:prstGeom prst="line">
              <a:avLst/>
            </a:prstGeom>
            <a:ln>
              <a:solidFill>
                <a:schemeClr val="tx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sp>
        <p:nvSpPr>
          <p:cNvPr id="55" name="正方形/長方形 54"/>
          <p:cNvSpPr/>
          <p:nvPr/>
        </p:nvSpPr>
        <p:spPr>
          <a:xfrm>
            <a:off x="4824000" y="4644000"/>
            <a:ext cx="3714478" cy="276999"/>
          </a:xfrm>
          <a:prstGeom prst="rect">
            <a:avLst/>
          </a:prstGeom>
        </p:spPr>
        <p:txBody>
          <a:bodyPr wrap="none">
            <a:spAutoFit/>
          </a:bodyPr>
          <a:lstStyle/>
          <a:p>
            <a:pPr algn="l"/>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会場別国際会議の開催件数（大阪府のみ）</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726826829"/>
              </p:ext>
            </p:extLst>
          </p:nvPr>
        </p:nvGraphicFramePr>
        <p:xfrm>
          <a:off x="83444" y="4112152"/>
          <a:ext cx="4416548" cy="2485200"/>
        </p:xfrm>
        <a:graphic>
          <a:graphicData uri="http://schemas.openxmlformats.org/drawingml/2006/table">
            <a:tbl>
              <a:tblPr firstRow="1" bandRow="1">
                <a:tableStyleId>{5C22544A-7EE6-4342-B048-85BDC9FD1C3A}</a:tableStyleId>
              </a:tblPr>
              <a:tblGrid>
                <a:gridCol w="1736228"/>
                <a:gridCol w="692749"/>
                <a:gridCol w="1012325"/>
                <a:gridCol w="975246"/>
              </a:tblGrid>
              <a:tr h="0">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施設名</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展示場面積</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会議収容人数</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0">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大阪府立国際会議場</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（グランキューブ大阪）</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2,600m</a:t>
                      </a:r>
                      <a:r>
                        <a:rPr kumimoji="1" lang="en-US" altLang="ja-JP"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pPr algn="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イベントホール</a:t>
                      </a:r>
                      <a:endParaRPr kumimoji="1" lang="ja-JP" altLang="en-US" sz="10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メインホール</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0">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ナレッジキャピタル</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コングレコンベンションセンター</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1,700m</a:t>
                      </a:r>
                      <a:r>
                        <a:rPr kumimoji="1" lang="en-US" altLang="ja-JP"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ホール合計</a:t>
                      </a: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1,750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ホール合計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0">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大阪国際交流センター</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（アイハウス）</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2,280m</a:t>
                      </a:r>
                      <a:r>
                        <a:rPr kumimoji="1" lang="en-US" altLang="ja-JP"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大ホール</a:t>
                      </a:r>
                      <a:endParaRPr kumimoji="1" lang="ja-JP" altLang="en-US"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大ホール</a:t>
                      </a:r>
                      <a:endParaRPr kumimoji="1" lang="ja-JP" altLang="en-US"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0">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10,535m</a:t>
                      </a:r>
                      <a:r>
                        <a:rPr kumimoji="1" lang="en-US" altLang="ja-JP"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総展示面積</a:t>
                      </a:r>
                      <a:endParaRPr kumimoji="1" lang="ja-JP" altLang="en-US" sz="10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0">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大阪城ホール</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3,500m</a:t>
                      </a:r>
                      <a:r>
                        <a:rPr kumimoji="1" lang="en-US" altLang="ja-JP"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pPr algn="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アリーナ</a:t>
                      </a:r>
                      <a:endParaRPr kumimoji="1" lang="ja-JP" altLang="en-US" sz="10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16,000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アリーナ</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0">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ATC</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アジア太平洋トレードセンター</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6,850m</a:t>
                      </a:r>
                      <a:r>
                        <a:rPr kumimoji="1" lang="en-US" altLang="ja-JP" sz="10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pPr algn="r"/>
                      <a:r>
                        <a:rPr kumimoji="1" lang="ja-JP" altLang="en-US" sz="10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ホール合計</a:t>
                      </a:r>
                      <a:endParaRPr kumimoji="1" lang="ja-JP" altLang="en-US" sz="10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ホール</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57" name="テキスト ボックス 56"/>
          <p:cNvSpPr txBox="1"/>
          <p:nvPr/>
        </p:nvSpPr>
        <p:spPr>
          <a:xfrm>
            <a:off x="2627784" y="6552000"/>
            <a:ext cx="2000682" cy="246221"/>
          </a:xfrm>
          <a:prstGeom prst="rect">
            <a:avLst/>
          </a:prstGeom>
          <a:noFill/>
        </p:spPr>
        <p:txBody>
          <a:bodyPr wrap="square" rtlCol="0">
            <a:spAutoFit/>
          </a:bodyPr>
          <a:lstStyle/>
          <a:p>
            <a:pPr algn="l"/>
            <a:r>
              <a:rPr lang="en-US" altLang="ja-JP" sz="1000" baseline="3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：屋外展示面積含む</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95254" y="3872081"/>
            <a:ext cx="4499992" cy="276999"/>
          </a:xfrm>
          <a:prstGeom prst="rect">
            <a:avLst/>
          </a:prstGeom>
          <a:solidFill>
            <a:schemeClr val="bg1"/>
          </a:solidFill>
        </p:spPr>
        <p:txBody>
          <a:bodyPr wrap="square" rtlCol="0">
            <a:spAutoFit/>
          </a:bodyPr>
          <a:lstStyle/>
          <a:p>
            <a:pPr algn="l"/>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主なコンベンション施設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国際会議・見本市等のコンベンション機能</a:t>
            </a:r>
            <a:endParaRPr lang="ja-JP" altLang="en-US" sz="2000" b="1" dirty="0">
              <a:solidFill>
                <a:srgbClr val="000000"/>
              </a:solidFill>
              <a:ea typeface="HG丸ｺﾞｼｯｸM-PRO" pitchFamily="4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43186587"/>
              </p:ext>
            </p:extLst>
          </p:nvPr>
        </p:nvGraphicFramePr>
        <p:xfrm>
          <a:off x="4823998" y="828000"/>
          <a:ext cx="4068481" cy="3499200"/>
        </p:xfrm>
        <a:graphic>
          <a:graphicData uri="http://schemas.openxmlformats.org/drawingml/2006/table">
            <a:tbl>
              <a:tblPr>
                <a:tableStyleId>{5940675A-B579-460E-94D1-54222C63F5DA}</a:tableStyleId>
              </a:tblPr>
              <a:tblGrid>
                <a:gridCol w="917101"/>
                <a:gridCol w="525230"/>
                <a:gridCol w="525230"/>
                <a:gridCol w="525230"/>
                <a:gridCol w="525230"/>
                <a:gridCol w="525230"/>
                <a:gridCol w="525230"/>
              </a:tblGrid>
              <a:tr h="194400">
                <a:tc rowSpan="2">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gridSpan="2">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c gridSpan="2">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c gridSpan="2">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hMerge="1">
                  <a:txBody>
                    <a:bodyPr/>
                    <a:lstStyle/>
                    <a:p>
                      <a:endParaRPr kumimoji="1" lang="ja-JP" altLang="en-US"/>
                    </a:p>
                  </a:txBody>
                  <a:tcPr/>
                </a:tc>
              </a:tr>
              <a:tr h="194400">
                <a:tc vMerge="1">
                  <a:txBody>
                    <a:bodyPr/>
                    <a:lstStyle/>
                    <a:p>
                      <a:endParaRPr kumimoji="1" lang="ja-JP" altLang="en-US"/>
                    </a:p>
                  </a:txBody>
                  <a:tcPr/>
                </a:tc>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順位</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順位</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順位</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シンガポール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736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850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994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ブリュッセル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665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787</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436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ソウル</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494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249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242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パリ</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362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325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180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ウィーン</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308</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396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318</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249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228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228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r h="1944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バンコク</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242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189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ベルリン</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215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167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89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バルセロナ</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187</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193</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195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ジュネーブ</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172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173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126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44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京都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神戸</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52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33</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47</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23</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74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横浜</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61</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r h="194400">
                <a:tc>
                  <a:txBody>
                    <a:bodyPr/>
                    <a:lstStyle/>
                    <a:p>
                      <a:pPr algn="ctr"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名古屋</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65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r h="1944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仙台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20</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93</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117</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c>
                  <a:txBody>
                    <a:bodyPr/>
                    <a:lstStyle/>
                    <a:p>
                      <a:pPr algn="ct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157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solidFill>
                      <a:srgbClr val="FFFF00"/>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337952352"/>
              </p:ext>
            </p:extLst>
          </p:nvPr>
        </p:nvGraphicFramePr>
        <p:xfrm>
          <a:off x="4824000" y="4932000"/>
          <a:ext cx="4068480" cy="1425600"/>
        </p:xfrm>
        <a:graphic>
          <a:graphicData uri="http://schemas.openxmlformats.org/drawingml/2006/table">
            <a:tbl>
              <a:tblPr>
                <a:tableStyleId>{5940675A-B579-460E-94D1-54222C63F5DA}</a:tableStyleId>
              </a:tblPr>
              <a:tblGrid>
                <a:gridCol w="1457761"/>
                <a:gridCol w="424076"/>
                <a:gridCol w="728881"/>
                <a:gridCol w="728881"/>
                <a:gridCol w="728881"/>
              </a:tblGrid>
              <a:tr h="331200">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会場名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外国人</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参加者数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国内</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参加者数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参加者</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総数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0800">
                <a:tc>
                  <a:txBody>
                    <a:bodyPr/>
                    <a:lstStyle/>
                    <a:p>
                      <a:pPr algn="l"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大阪大学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1,190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10,537</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11,727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0800">
                <a:tc>
                  <a:txBody>
                    <a:bodyPr/>
                    <a:lstStyle/>
                    <a:p>
                      <a:pPr algn="l" rtl="0" fontAlgn="ctr"/>
                      <a:r>
                        <a:rPr lang="zh-TW"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大阪府立国際会議場</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34</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7,614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69,217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76,831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331200">
                <a:tc>
                  <a:txBody>
                    <a:bodyPr/>
                    <a:lstStyle/>
                    <a:p>
                      <a:pPr algn="l"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ナレッジキャピタル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（グランフロント大阪）</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1,391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40,212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41,603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0800">
                <a:tc>
                  <a:txBody>
                    <a:bodyPr/>
                    <a:lstStyle/>
                    <a:p>
                      <a:pPr algn="l" rtl="0" fontAlgn="ctr"/>
                      <a:r>
                        <a:rPr lang="zh-CN"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大阪市立大学</a:t>
                      </a:r>
                      <a:endParaRPr lang="zh-CN"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375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4,472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4,847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r h="190800">
                <a:tc>
                  <a:txBody>
                    <a:bodyPr/>
                    <a:lstStyle/>
                    <a:p>
                      <a:pPr algn="l" rtl="0" fontAlgn="ctr"/>
                      <a:r>
                        <a:rPr lang="ja-JP" altLang="en-US" sz="1050" u="none" strike="noStrike">
                          <a:effectLst/>
                          <a:latin typeface="Meiryo UI" panose="020B0604030504040204" pitchFamily="50" charset="-128"/>
                          <a:ea typeface="Meiryo UI" panose="020B0604030504040204" pitchFamily="50" charset="-128"/>
                          <a:cs typeface="Meiryo UI" panose="020B0604030504040204" pitchFamily="50" charset="-128"/>
                        </a:rPr>
                        <a:t>関西大学</a:t>
                      </a:r>
                      <a:endParaRPr lang="ja-JP" altLang="en-US"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15</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183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4,245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r" rtl="0"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4,428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r>
            </a:tbl>
          </a:graphicData>
        </a:graphic>
      </p:graphicFrame>
      <p:sp>
        <p:nvSpPr>
          <p:cNvPr id="59" name="正方形/長方形 58"/>
          <p:cNvSpPr/>
          <p:nvPr/>
        </p:nvSpPr>
        <p:spPr>
          <a:xfrm>
            <a:off x="6506382" y="4356000"/>
            <a:ext cx="2378856" cy="153888"/>
          </a:xfrm>
          <a:prstGeom prst="rect">
            <a:avLst/>
          </a:prstGeom>
        </p:spPr>
        <p:txBody>
          <a:bodyPr wrap="none" lIns="0" tIns="0" rIns="0" bIns="0">
            <a:spAutoFit/>
          </a:bodyPr>
          <a:lstStyle/>
          <a:p>
            <a:pPr algn="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UIA</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国際会議統計資料に基づき</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が作成</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8634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higuroA\Desktop\臨海部.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11" t="2383" r="13041" b="1783"/>
          <a:stretch/>
        </p:blipFill>
        <p:spPr bwMode="auto">
          <a:xfrm>
            <a:off x="5263187" y="548681"/>
            <a:ext cx="3880814" cy="63093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臨海部エリアの大規模用地①</a:t>
            </a:r>
            <a:endParaRPr lang="ja-JP" altLang="en-US" sz="2000" b="1" dirty="0">
              <a:solidFill>
                <a:srgbClr val="000000"/>
              </a:solidFill>
              <a:ea typeface="HG丸ｺﾞｼｯｸM-PRO" pitchFamily="4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48921956"/>
              </p:ext>
            </p:extLst>
          </p:nvPr>
        </p:nvGraphicFramePr>
        <p:xfrm>
          <a:off x="65300" y="450911"/>
          <a:ext cx="5400000" cy="6215880"/>
        </p:xfrm>
        <a:graphic>
          <a:graphicData uri="http://schemas.openxmlformats.org/drawingml/2006/table">
            <a:tbl>
              <a:tblPr firstRow="1" bandRow="1">
                <a:tableStyleId>{5C22544A-7EE6-4342-B048-85BDC9FD1C3A}</a:tableStyleId>
              </a:tblPr>
              <a:tblGrid>
                <a:gridCol w="5400000"/>
              </a:tblGrid>
              <a:tr h="360000">
                <a:tc>
                  <a:txBody>
                    <a:bodyPr/>
                    <a:lstStyle/>
                    <a:p>
                      <a:pPr algn="ctr">
                        <a:spcBef>
                          <a:spcPts val="60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臨海エリアの大規模開発用地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00">
                <a:tc>
                  <a:txBody>
                    <a:bodyPr/>
                    <a:lstStyle/>
                    <a:p>
                      <a:pPr algn="l">
                        <a:spcBef>
                          <a:spcPts val="600"/>
                        </a:spcBef>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①夢洲</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marL="0" indent="0" algn="l">
                        <a:spcBef>
                          <a:spcPts val="600"/>
                        </a:spcBef>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事業概要</a:t>
                      </a:r>
                    </a:p>
                    <a:p>
                      <a:pPr marL="90488" indent="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良好な都市環境の保全や公害防止のため、大阪市内で発生する廃棄物や建設発生土砂等の処理場として活用。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90488" indent="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建設発生土砂等の受入が完了した先行開発地区では、国際コンテナ戦略港湾として、高次物流機能を集積し、国際物流機能の強化を図るとともに、関西イノベーション国際戦略総合特区を活用し、日本の産業をリードする環境技術や新エネルギー産業の生産拠点化を図る。</a:t>
                      </a:r>
                    </a:p>
                    <a:p>
                      <a:pPr marL="0" indent="0" algn="l">
                        <a:spcBef>
                          <a:spcPts val="600"/>
                        </a:spcBef>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産業・物流拠点の形成</a:t>
                      </a:r>
                    </a:p>
                    <a:p>
                      <a:pPr marL="0" indent="85725"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夢洲コンテナターミナル</a:t>
                      </a:r>
                    </a:p>
                    <a:p>
                      <a:pPr marL="90488" indent="0" algn="l">
                        <a:spcBef>
                          <a:spcPts val="600"/>
                        </a:spcBef>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おいては、メガオペレータ－である夢洲コンテナターミナル株式会社が一体運営し、バースウィンドウやヤードプランニングを一元的にコントロールすることにより、効率的なコンテナ荷役を実現。さらに、</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（延伸部）の工事に着工しており、平成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年度完了予定。</a:t>
                      </a:r>
                    </a:p>
                  </a:txBody>
                  <a:tcPr anchor="ctr"/>
                </a:tc>
              </a:tr>
              <a:tr h="360000">
                <a:tc>
                  <a:txBody>
                    <a:bodyPr/>
                    <a:lstStyle/>
                    <a:p>
                      <a:pPr algn="l">
                        <a:spcBef>
                          <a:spcPts val="600"/>
                        </a:spcBef>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②泉大津フェニックス</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marL="85725" indent="-85725" algn="l">
                        <a:spcBef>
                          <a:spcPts val="600"/>
                        </a:spcBef>
                      </a:pPr>
                      <a:r>
                        <a:rPr kumimoji="1" lang="ja-JP" altLang="en-US" sz="1400" b="1" u="sng" dirty="0" smtClean="0">
                          <a:effectLst/>
                          <a:latin typeface="Meiryo UI" panose="020B0604030504040204" pitchFamily="50" charset="-128"/>
                          <a:ea typeface="Meiryo UI" panose="020B0604030504040204" pitchFamily="50" charset="-128"/>
                          <a:cs typeface="Meiryo UI" panose="020B0604030504040204" pitchFamily="50" charset="-128"/>
                        </a:rPr>
                        <a:t>事業概要</a:t>
                      </a:r>
                    </a:p>
                    <a:p>
                      <a:pPr marL="85725" indent="-85725"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目的：大阪湾フェニックス計画に基づく産業廃棄物等による海面埋立</a:t>
                      </a:r>
                    </a:p>
                    <a:p>
                      <a:pPr marL="85725" indent="0" algn="l">
                        <a:spcBef>
                          <a:spcPts val="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埋立てた土地の活用による港湾機能整備</a:t>
                      </a:r>
                    </a:p>
                    <a:p>
                      <a:pPr marL="85725" indent="-85725"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土地利用面積：約２０５</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（埋立面積２０２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a:p>
                      <a:pPr marL="1371600" indent="-137160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土地利用計画：埠頭用地、港湾関連用地、交流厚生用地、工業用地、緑地、道路用地</a:t>
                      </a:r>
                    </a:p>
                    <a:p>
                      <a:pPr marL="85725" indent="-85725"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埋立工事開始：平成４年１月（廃棄物受入開始）</a:t>
                      </a:r>
                    </a:p>
                  </a:txBody>
                  <a:tcPr anchor="ctr"/>
                </a:tc>
              </a:tr>
            </a:tbl>
          </a:graphicData>
        </a:graphic>
      </p:graphicFrame>
      <p:sp>
        <p:nvSpPr>
          <p:cNvPr id="3" name="円/楕円 2"/>
          <p:cNvSpPr/>
          <p:nvPr/>
        </p:nvSpPr>
        <p:spPr>
          <a:xfrm>
            <a:off x="8138050" y="1991428"/>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sp>
        <p:nvSpPr>
          <p:cNvPr id="10" name="円/楕円 9"/>
          <p:cNvSpPr/>
          <p:nvPr/>
        </p:nvSpPr>
        <p:spPr>
          <a:xfrm>
            <a:off x="6785484" y="5631933"/>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sp>
        <p:nvSpPr>
          <p:cNvPr id="11" name="円/楕円 10"/>
          <p:cNvSpPr/>
          <p:nvPr/>
        </p:nvSpPr>
        <p:spPr>
          <a:xfrm>
            <a:off x="7620678" y="4628834"/>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sp>
        <p:nvSpPr>
          <p:cNvPr id="12" name="円/楕円 11"/>
          <p:cNvSpPr/>
          <p:nvPr/>
        </p:nvSpPr>
        <p:spPr>
          <a:xfrm>
            <a:off x="7973607" y="3964951"/>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cxnSp>
        <p:nvCxnSpPr>
          <p:cNvPr id="8" name="直線コネクタ 7"/>
          <p:cNvCxnSpPr>
            <a:stCxn id="13" idx="2"/>
            <a:endCxn id="11" idx="2"/>
          </p:cNvCxnSpPr>
          <p:nvPr/>
        </p:nvCxnSpPr>
        <p:spPr>
          <a:xfrm>
            <a:off x="6570000" y="4509120"/>
            <a:ext cx="1050678" cy="2997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027" idx="2"/>
            <a:endCxn id="3" idx="1"/>
          </p:cNvCxnSpPr>
          <p:nvPr/>
        </p:nvCxnSpPr>
        <p:spPr>
          <a:xfrm>
            <a:off x="7709330" y="1708340"/>
            <a:ext cx="481441" cy="3358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descr="D:\ishiguroA\Desktop\yumeshimaCT20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603"/>
          <a:stretch/>
        </p:blipFill>
        <p:spPr bwMode="auto">
          <a:xfrm>
            <a:off x="6444208" y="448340"/>
            <a:ext cx="2530244" cy="126000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6444208" y="446475"/>
            <a:ext cx="569387" cy="246221"/>
          </a:xfrm>
          <a:prstGeom prst="rect">
            <a:avLst/>
          </a:prstGeom>
        </p:spPr>
        <p:txBody>
          <a:bodyPr wrap="none">
            <a:spAutoFit/>
          </a:bodyPr>
          <a:lstStyle/>
          <a:p>
            <a:pPr algn="l"/>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①夢洲</a:t>
            </a:r>
            <a:endPar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D:\ishiguroA\Desktop\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26" b="2292"/>
          <a:stretch/>
        </p:blipFill>
        <p:spPr bwMode="auto">
          <a:xfrm>
            <a:off x="5691930" y="2109632"/>
            <a:ext cx="1800000" cy="126826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6228184" y="5373216"/>
            <a:ext cx="979755" cy="153888"/>
          </a:xfrm>
          <a:prstGeom prst="rect">
            <a:avLst/>
          </a:prstGeom>
        </p:spPr>
        <p:txBody>
          <a:bodyPr wrap="none" tIns="0" bIns="0">
            <a:spAutoFit/>
          </a:bodyPr>
          <a:lstStyle/>
          <a:p>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④りんくう</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タウン</a:t>
            </a:r>
          </a:p>
        </p:txBody>
      </p:sp>
      <p:cxnSp>
        <p:nvCxnSpPr>
          <p:cNvPr id="36" name="直線コネクタ 35"/>
          <p:cNvCxnSpPr>
            <a:stCxn id="19" idx="2"/>
            <a:endCxn id="10" idx="1"/>
          </p:cNvCxnSpPr>
          <p:nvPr/>
        </p:nvCxnSpPr>
        <p:spPr>
          <a:xfrm>
            <a:off x="6718062" y="5527104"/>
            <a:ext cx="120143" cy="157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652120" y="4355232"/>
            <a:ext cx="1835759" cy="153888"/>
          </a:xfrm>
          <a:prstGeom prst="rect">
            <a:avLst/>
          </a:prstGeom>
        </p:spPr>
        <p:txBody>
          <a:bodyPr wrap="none" tIns="0" bIns="0">
            <a:spAutoFit/>
          </a:bodyPr>
          <a:lstStyle/>
          <a:p>
            <a:pPr algn="l"/>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0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ち</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きりアイランド（阪南</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p>
        </p:txBody>
      </p:sp>
      <p:cxnSp>
        <p:nvCxnSpPr>
          <p:cNvPr id="41" name="直線コネクタ 40"/>
          <p:cNvCxnSpPr>
            <a:stCxn id="24" idx="2"/>
            <a:endCxn id="12" idx="0"/>
          </p:cNvCxnSpPr>
          <p:nvPr/>
        </p:nvCxnSpPr>
        <p:spPr>
          <a:xfrm>
            <a:off x="7055290" y="3501008"/>
            <a:ext cx="1098317" cy="4639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662582" y="2109632"/>
            <a:ext cx="1271502" cy="246221"/>
          </a:xfrm>
          <a:prstGeom prst="rect">
            <a:avLst/>
          </a:prstGeom>
        </p:spPr>
        <p:txBody>
          <a:bodyPr wrap="none">
            <a:spAutoFit/>
          </a:bodyPr>
          <a:lstStyle/>
          <a:p>
            <a:pPr algn="l"/>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②泉大津フェニックス</a:t>
            </a:r>
            <a:endPar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3" name="正方形/長方形 22"/>
          <p:cNvSpPr/>
          <p:nvPr/>
        </p:nvSpPr>
        <p:spPr>
          <a:xfrm>
            <a:off x="8025483" y="1708340"/>
            <a:ext cx="938077" cy="123111"/>
          </a:xfrm>
          <a:prstGeom prst="rect">
            <a:avLst/>
          </a:prstGeom>
        </p:spPr>
        <p:txBody>
          <a:bodyPr wrap="none" tIns="0" bIns="0">
            <a:spAutoFit/>
          </a:bodyPr>
          <a:lstStyle/>
          <a:p>
            <a:pPr algn="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出典：大阪市</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586251" y="3377897"/>
            <a:ext cx="938077" cy="123111"/>
          </a:xfrm>
          <a:prstGeom prst="rect">
            <a:avLst/>
          </a:prstGeom>
        </p:spPr>
        <p:txBody>
          <a:bodyPr wrap="none" tIns="0" bIns="0">
            <a:spAutoFit/>
          </a:bodyPr>
          <a:lstStyle/>
          <a:p>
            <a:pPr algn="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出典：大阪府</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2584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higuroA\Desktop\臨海部.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11" t="2383" r="13041" b="1783"/>
          <a:stretch/>
        </p:blipFill>
        <p:spPr bwMode="auto">
          <a:xfrm>
            <a:off x="5263187" y="548681"/>
            <a:ext cx="3880814" cy="63093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臨海部エリアの大規模用地②</a:t>
            </a:r>
            <a:endParaRPr lang="ja-JP" altLang="en-US" sz="2000" b="1" dirty="0">
              <a:solidFill>
                <a:srgbClr val="000000"/>
              </a:solidFill>
              <a:ea typeface="HG丸ｺﾞｼｯｸM-PRO" pitchFamily="4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59924185"/>
              </p:ext>
            </p:extLst>
          </p:nvPr>
        </p:nvGraphicFramePr>
        <p:xfrm>
          <a:off x="65300" y="450913"/>
          <a:ext cx="5400000" cy="6215880"/>
        </p:xfrm>
        <a:graphic>
          <a:graphicData uri="http://schemas.openxmlformats.org/drawingml/2006/table">
            <a:tbl>
              <a:tblPr firstRow="1" bandRow="1">
                <a:tableStyleId>{5C22544A-7EE6-4342-B048-85BDC9FD1C3A}</a:tableStyleId>
              </a:tblPr>
              <a:tblGrid>
                <a:gridCol w="5400000"/>
              </a:tblGrid>
              <a:tr h="360000">
                <a:tc>
                  <a:txBody>
                    <a:bodyPr/>
                    <a:lstStyle/>
                    <a:p>
                      <a:pPr algn="ctr">
                        <a:spcBef>
                          <a:spcPts val="600"/>
                        </a:spcBef>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臨海エリアの大規模開発用地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00">
                <a:tc>
                  <a:txBody>
                    <a:bodyPr/>
                    <a:lstStyle/>
                    <a:p>
                      <a:pPr algn="l">
                        <a:spcBef>
                          <a:spcPts val="600"/>
                        </a:spcBef>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600" b="1" dirty="0" err="1" smtClean="0">
                          <a:latin typeface="Meiryo UI" panose="020B0604030504040204" pitchFamily="50" charset="-128"/>
                          <a:ea typeface="Meiryo UI" panose="020B0604030504040204" pitchFamily="50" charset="-128"/>
                          <a:cs typeface="Meiryo UI" panose="020B0604030504040204" pitchFamily="50" charset="-128"/>
                        </a:rPr>
                        <a:t>ち</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きりアイランド（阪南</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l">
                        <a:spcBef>
                          <a:spcPts val="600"/>
                        </a:spcBef>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事業概要</a:t>
                      </a:r>
                    </a:p>
                    <a:p>
                      <a:pPr marL="627063" lvl="0" indent="-53975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目的：市街地の住工混在の解消、産業の活性化や港湾物流機能の強化・拡充、大阪湾の水質改善等</a:t>
                      </a:r>
                    </a:p>
                    <a:p>
                      <a:pPr marL="87313" lvl="0" indent="-87313"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土地利用面積：約１４０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（埋立面積　約１３８ｈａ）</a:t>
                      </a:r>
                    </a:p>
                    <a:p>
                      <a:pPr marL="1339850" lvl="0" indent="-133985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土地利用計画：埠頭用地、保管施設用地、製造業用地、供給処理施設用地、マリーナ用地、緑地、道路用地</a:t>
                      </a:r>
                    </a:p>
                    <a:p>
                      <a:pPr marL="87313" lvl="0" indent="-87313"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埋立工事開始：平成１１年１１月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00">
                <a:tc>
                  <a:txBody>
                    <a:bodyPr/>
                    <a:lstStyle/>
                    <a:p>
                      <a:pPr algn="l">
                        <a:spcBef>
                          <a:spcPts val="600"/>
                        </a:spcBef>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④りんくうタウン</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l">
                        <a:spcBef>
                          <a:spcPts val="600"/>
                        </a:spcBef>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優れたインフラ整備と５つの産業ゾーン</a:t>
                      </a:r>
                    </a:p>
                    <a:p>
                      <a:pPr marL="85725" indent="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公園、緑地、道路等を含めたりんくうタウンの面積は</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318.4ha</a:t>
                      </a:r>
                    </a:p>
                    <a:p>
                      <a:pPr marL="85725" indent="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そのうち</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129.7ha</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の産業用地は、土地の利用目的によって、商業業務ゾーン、流通・製造・加工ゾーン、住宅関連ゾーン、空港関連産業ゾーン、工業団地ゾーンの５つのゾーンに分かれている。</a:t>
                      </a:r>
                    </a:p>
                    <a:p>
                      <a:pPr marL="85725" indent="0"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西日本最大級のショッピングセンター、イオンモールりんくう泉南やりんくうプレミアム・アウトレット、りんくうプレジャータウン</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SEACLE</a:t>
                      </a:r>
                      <a:r>
                        <a:rPr kumimoji="1"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には</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万人が訪れ、関西屈指の観光エリアとなるなど、名実共に賑わいあふれるまちに成長。</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20825" indent="-1255713"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月：りんくうタウン駅南側に国土交通省航空保安大学校が開校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20825" indent="-1255713" algn="l">
                        <a:spcBef>
                          <a:spcPts val="600"/>
                        </a:spcBef>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月：りんくうタウン駅北側に大阪府立大学りんくうキャンパスが開校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3" name="円/楕円 2"/>
          <p:cNvSpPr/>
          <p:nvPr/>
        </p:nvSpPr>
        <p:spPr>
          <a:xfrm>
            <a:off x="8138050" y="1991428"/>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sp>
        <p:nvSpPr>
          <p:cNvPr id="10" name="円/楕円 9"/>
          <p:cNvSpPr/>
          <p:nvPr/>
        </p:nvSpPr>
        <p:spPr>
          <a:xfrm>
            <a:off x="6785484" y="5631933"/>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sp>
        <p:nvSpPr>
          <p:cNvPr id="11" name="円/楕円 10"/>
          <p:cNvSpPr/>
          <p:nvPr/>
        </p:nvSpPr>
        <p:spPr>
          <a:xfrm>
            <a:off x="7620678" y="4628834"/>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sp>
        <p:nvSpPr>
          <p:cNvPr id="12" name="円/楕円 11"/>
          <p:cNvSpPr/>
          <p:nvPr/>
        </p:nvSpPr>
        <p:spPr>
          <a:xfrm>
            <a:off x="7973607" y="3964951"/>
            <a:ext cx="360000" cy="360000"/>
          </a:xfrm>
          <a:prstGeom prst="ellipse">
            <a:avLst/>
          </a:prstGeom>
          <a:solidFill>
            <a:srgbClr val="FF0000">
              <a:alpha val="10000"/>
            </a:srgb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prstClr val="white"/>
              </a:solidFill>
            </a:endParaRPr>
          </a:p>
        </p:txBody>
      </p:sp>
      <p:cxnSp>
        <p:nvCxnSpPr>
          <p:cNvPr id="8" name="直線コネクタ 7"/>
          <p:cNvCxnSpPr>
            <a:stCxn id="21" idx="2"/>
            <a:endCxn id="11" idx="0"/>
          </p:cNvCxnSpPr>
          <p:nvPr/>
        </p:nvCxnSpPr>
        <p:spPr>
          <a:xfrm>
            <a:off x="6532743" y="4060748"/>
            <a:ext cx="1267935" cy="5680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0" idx="2"/>
            <a:endCxn id="3" idx="1"/>
          </p:cNvCxnSpPr>
          <p:nvPr/>
        </p:nvCxnSpPr>
        <p:spPr>
          <a:xfrm>
            <a:off x="7304966" y="1710680"/>
            <a:ext cx="885805" cy="3334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7020272" y="1556792"/>
            <a:ext cx="569387" cy="153888"/>
          </a:xfrm>
          <a:prstGeom prst="rect">
            <a:avLst/>
          </a:prstGeom>
        </p:spPr>
        <p:txBody>
          <a:bodyPr wrap="none" tIns="0" bIns="0">
            <a:spAutoFit/>
          </a:bodyPr>
          <a:lstStyle/>
          <a:p>
            <a:pPr algn="l"/>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①夢洲</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9324" y="2650405"/>
            <a:ext cx="1800000" cy="128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直線コネクタ 35"/>
          <p:cNvCxnSpPr>
            <a:stCxn id="4" idx="1"/>
            <a:endCxn id="10" idx="5"/>
          </p:cNvCxnSpPr>
          <p:nvPr/>
        </p:nvCxnSpPr>
        <p:spPr>
          <a:xfrm flipH="1" flipV="1">
            <a:off x="7092763" y="5939212"/>
            <a:ext cx="193502" cy="466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508104" y="2636912"/>
            <a:ext cx="1835759" cy="246221"/>
          </a:xfrm>
          <a:prstGeom prst="rect">
            <a:avLst/>
          </a:prstGeom>
        </p:spPr>
        <p:txBody>
          <a:bodyPr wrap="none">
            <a:spAutoFit/>
          </a:bodyPr>
          <a:lstStyle/>
          <a:p>
            <a:pPr algn="l"/>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000" b="1" dirty="0" err="1"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ち</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きりアイランド（阪南</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区）</a:t>
            </a:r>
          </a:p>
        </p:txBody>
      </p:sp>
      <p:cxnSp>
        <p:nvCxnSpPr>
          <p:cNvPr id="41" name="直線コネクタ 40"/>
          <p:cNvCxnSpPr>
            <a:stCxn id="18" idx="2"/>
            <a:endCxn id="12" idx="0"/>
          </p:cNvCxnSpPr>
          <p:nvPr/>
        </p:nvCxnSpPr>
        <p:spPr>
          <a:xfrm>
            <a:off x="7392633" y="2430760"/>
            <a:ext cx="760974" cy="15341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6756882" y="2276872"/>
            <a:ext cx="1271502" cy="153888"/>
          </a:xfrm>
          <a:prstGeom prst="rect">
            <a:avLst/>
          </a:prstGeom>
        </p:spPr>
        <p:txBody>
          <a:bodyPr wrap="none" tIns="0" bIns="0">
            <a:spAutoFit/>
          </a:bodyPr>
          <a:lstStyle/>
          <a:p>
            <a:pPr algn="l"/>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②泉大津フェニックス</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③</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4" name="Picture 2" descr="D:\ishiguroA\Desktop\H26rinku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265" y="5385552"/>
            <a:ext cx="1800000" cy="1200648"/>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7244384" y="5338212"/>
            <a:ext cx="979756" cy="246221"/>
          </a:xfrm>
          <a:prstGeom prst="rect">
            <a:avLst/>
          </a:prstGeom>
        </p:spPr>
        <p:txBody>
          <a:bodyPr wrap="none">
            <a:spAutoFit/>
          </a:bodyPr>
          <a:lstStyle/>
          <a:p>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④りんくう</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タウン</a:t>
            </a:r>
          </a:p>
        </p:txBody>
      </p:sp>
      <p:sp>
        <p:nvSpPr>
          <p:cNvPr id="21" name="正方形/長方形 20"/>
          <p:cNvSpPr/>
          <p:nvPr/>
        </p:nvSpPr>
        <p:spPr>
          <a:xfrm>
            <a:off x="5701425" y="3937637"/>
            <a:ext cx="1662635" cy="123111"/>
          </a:xfrm>
          <a:prstGeom prst="rect">
            <a:avLst/>
          </a:prstGeom>
        </p:spPr>
        <p:txBody>
          <a:bodyPr wrap="none" tIns="0" bIns="0">
            <a:spAutoFit/>
          </a:bodyPr>
          <a:lstStyle/>
          <a:p>
            <a:pPr algn="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出典：大阪府</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都市整備センター</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210183" y="6583852"/>
            <a:ext cx="938077" cy="123111"/>
          </a:xfrm>
          <a:prstGeom prst="rect">
            <a:avLst/>
          </a:prstGeom>
        </p:spPr>
        <p:txBody>
          <a:bodyPr wrap="none" tIns="0" bIns="0">
            <a:spAutoFit/>
          </a:bodyPr>
          <a:lstStyle/>
          <a:p>
            <a:pPr algn="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出典：大阪府</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27953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69D80-ACE0-45BD-9451-F065517843B5}">
  <ds:schemaRefs>
    <ds:schemaRef ds:uri="http://schemas.microsoft.com/sharepoint/v3/contenttype/forms"/>
  </ds:schemaRefs>
</ds:datastoreItem>
</file>

<file path=customXml/itemProps2.xml><?xml version="1.0" encoding="utf-8"?>
<ds:datastoreItem xmlns:ds="http://schemas.openxmlformats.org/officeDocument/2006/customXml" ds:itemID="{11CBB0CC-A26D-4CB5-9186-B38FFEDA85DA}">
  <ds:schemaRefs>
    <ds:schemaRef ds:uri="http://purl.org/dc/elements/1.1/"/>
    <ds:schemaRef ds:uri="http://purl.org/dc/dcmitype/"/>
    <ds:schemaRef ds:uri="http://schemas.openxmlformats.org/package/2006/metadata/core-properties"/>
    <ds:schemaRef ds:uri="http://www.w3.org/XML/1998/namespace"/>
    <ds:schemaRef ds:uri="46689e31-b03d-4afa-a735-a1f8d7beadb1"/>
    <ds:schemaRef ds:uri="http://schemas.microsoft.com/office/2006/metadata/properties"/>
    <ds:schemaRef ds:uri="http://schemas.microsoft.com/office/2006/documentManagement/typ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EE10668F-FF81-4960-85D4-272612782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19634</TotalTime>
  <Words>5684</Words>
  <Application>Microsoft Office PowerPoint</Application>
  <PresentationFormat>画面に合わせる (4:3)</PresentationFormat>
  <Paragraphs>1747</Paragraphs>
  <Slides>28</Slides>
  <Notes>4</Notes>
  <HiddenSlides>0</HiddenSlides>
  <MMClips>0</MMClips>
  <ScaleCrop>false</ScaleCrop>
  <HeadingPairs>
    <vt:vector size="4" baseType="variant">
      <vt:variant>
        <vt:lpstr>テーマ</vt:lpstr>
      </vt:variant>
      <vt:variant>
        <vt:i4>5</vt:i4>
      </vt:variant>
      <vt:variant>
        <vt:lpstr>スライド タイトル</vt:lpstr>
      </vt:variant>
      <vt:variant>
        <vt:i4>28</vt:i4>
      </vt:variant>
    </vt:vector>
  </HeadingPairs>
  <TitlesOfParts>
    <vt:vector size="33" baseType="lpstr">
      <vt:lpstr>Office ​​テーマ</vt:lpstr>
      <vt:lpstr>1_Office ​​テーマ</vt:lpstr>
      <vt:lpstr>3_Office ​​テーマ</vt:lpstr>
      <vt:lpstr>4_Office ​​テーマ</vt:lpstr>
      <vt:lpstr>13_Office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池田　貴之</cp:lastModifiedBy>
  <cp:revision>1204</cp:revision>
  <cp:lastPrinted>2017-01-31T06:44:56Z</cp:lastPrinted>
  <dcterms:created xsi:type="dcterms:W3CDTF">2010-01-18T09:01:51Z</dcterms:created>
  <dcterms:modified xsi:type="dcterms:W3CDTF">2017-02-01T00:55:41Z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