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49" r:id="rId5"/>
    <p:sldMasterId id="2147483651" r:id="rId6"/>
    <p:sldMasterId id="2147483652" r:id="rId7"/>
    <p:sldMasterId id="2147483769" r:id="rId8"/>
  </p:sldMasterIdLst>
  <p:notesMasterIdLst>
    <p:notesMasterId r:id="rId23"/>
  </p:notesMasterIdLst>
  <p:sldIdLst>
    <p:sldId id="881" r:id="rId9"/>
    <p:sldId id="952" r:id="rId10"/>
    <p:sldId id="969" r:id="rId11"/>
    <p:sldId id="965" r:id="rId12"/>
    <p:sldId id="967" r:id="rId13"/>
    <p:sldId id="949" r:id="rId14"/>
    <p:sldId id="968" r:id="rId15"/>
    <p:sldId id="957" r:id="rId16"/>
    <p:sldId id="971" r:id="rId17"/>
    <p:sldId id="959" r:id="rId18"/>
    <p:sldId id="972" r:id="rId19"/>
    <p:sldId id="973" r:id="rId20"/>
    <p:sldId id="891" r:id="rId21"/>
    <p:sldId id="970" r:id="rId22"/>
  </p:sldIdLst>
  <p:sldSz cx="9144000" cy="6858000" type="screen4x3"/>
  <p:notesSz cx="9939338" cy="6807200"/>
  <p:defaultTextStyle>
    <a:defPPr>
      <a:defRPr lang="en-GB"/>
    </a:defPPr>
    <a:lvl1pPr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1pPr>
    <a:lvl2pPr marL="742950" indent="-28575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2pPr>
    <a:lvl3pPr marL="11430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3pPr>
    <a:lvl4pPr marL="16002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4pPr>
    <a:lvl5pPr marL="2057400" indent="-228600" algn="ctr" defTabSz="449263" rtl="0" fontAlgn="base">
      <a:spcBef>
        <a:spcPct val="0"/>
      </a:spcBef>
      <a:spcAft>
        <a:spcPct val="0"/>
      </a:spcAft>
      <a:buClr>
        <a:srgbClr val="000000"/>
      </a:buClr>
      <a:buSzPct val="100000"/>
      <a:buFont typeface="Times New Roman" pitchFamily="16" charset="0"/>
      <a:defRPr sz="1400" kern="1200">
        <a:solidFill>
          <a:schemeClr val="bg1"/>
        </a:solidFill>
        <a:latin typeface="Arial" charset="0"/>
        <a:ea typeface="ＭＳ Ｐゴシック" charset="-128"/>
        <a:cs typeface="+mn-cs"/>
      </a:defRPr>
    </a:lvl5pPr>
    <a:lvl6pPr marL="2286000" algn="l" defTabSz="914400" rtl="0" eaLnBrk="1" latinLnBrk="0" hangingPunct="1">
      <a:defRPr sz="1400" kern="1200">
        <a:solidFill>
          <a:schemeClr val="bg1"/>
        </a:solidFill>
        <a:latin typeface="Arial" charset="0"/>
        <a:ea typeface="ＭＳ Ｐゴシック" charset="-128"/>
        <a:cs typeface="+mn-cs"/>
      </a:defRPr>
    </a:lvl6pPr>
    <a:lvl7pPr marL="2743200" algn="l" defTabSz="914400" rtl="0" eaLnBrk="1" latinLnBrk="0" hangingPunct="1">
      <a:defRPr sz="1400" kern="1200">
        <a:solidFill>
          <a:schemeClr val="bg1"/>
        </a:solidFill>
        <a:latin typeface="Arial" charset="0"/>
        <a:ea typeface="ＭＳ Ｐゴシック" charset="-128"/>
        <a:cs typeface="+mn-cs"/>
      </a:defRPr>
    </a:lvl7pPr>
    <a:lvl8pPr marL="3200400" algn="l" defTabSz="914400" rtl="0" eaLnBrk="1" latinLnBrk="0" hangingPunct="1">
      <a:defRPr sz="1400" kern="1200">
        <a:solidFill>
          <a:schemeClr val="bg1"/>
        </a:solidFill>
        <a:latin typeface="Arial" charset="0"/>
        <a:ea typeface="ＭＳ Ｐゴシック" charset="-128"/>
        <a:cs typeface="+mn-cs"/>
      </a:defRPr>
    </a:lvl8pPr>
    <a:lvl9pPr marL="3657600" algn="l" defTabSz="914400" rtl="0" eaLnBrk="1" latinLnBrk="0" hangingPunct="1">
      <a:defRPr sz="1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CCFF"/>
    <a:srgbClr val="FF6600"/>
    <a:srgbClr val="FF9933"/>
    <a:srgbClr val="FF66CC"/>
    <a:srgbClr val="FFCC99"/>
    <a:srgbClr val="3399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8" autoAdjust="0"/>
    <p:restoredTop sz="99664" autoAdjust="0"/>
  </p:normalViewPr>
  <p:slideViewPr>
    <p:cSldViewPr>
      <p:cViewPr varScale="1">
        <p:scale>
          <a:sx n="74" d="100"/>
          <a:sy n="74" d="100"/>
        </p:scale>
        <p:origin x="-1176" y="-102"/>
      </p:cViewPr>
      <p:guideLst>
        <p:guide orient="horz" pos="2160"/>
        <p:guide pos="2880"/>
      </p:guideLst>
    </p:cSldViewPr>
  </p:slideViewPr>
  <p:outlineViewPr>
    <p:cViewPr varScale="1">
      <p:scale>
        <a:sx n="170" d="200"/>
        <a:sy n="170" d="200"/>
      </p:scale>
      <p:origin x="0" y="0"/>
    </p:cViewPr>
  </p:outlineViewPr>
  <p:notesTextViewPr>
    <p:cViewPr>
      <p:scale>
        <a:sx n="1" d="1"/>
        <a:sy n="1" d="1"/>
      </p:scale>
      <p:origin x="0" y="0"/>
    </p:cViewPr>
  </p:notesTextViewPr>
  <p:sorterViewPr>
    <p:cViewPr>
      <p:scale>
        <a:sx n="110" d="100"/>
        <a:sy n="110" d="100"/>
      </p:scale>
      <p:origin x="0" y="0"/>
    </p:cViewPr>
  </p:sorterViewPr>
  <p:notesViewPr>
    <p:cSldViewPr>
      <p:cViewPr varScale="1">
        <p:scale>
          <a:sx n="59" d="100"/>
          <a:sy n="59" d="100"/>
        </p:scale>
        <p:origin x="-1752" y="-72"/>
      </p:cViewPr>
      <p:guideLst>
        <p:guide orient="horz" pos="1972"/>
        <p:guide pos="315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ikedatakayuki\Desktop\&#37117;&#24066;&#22287;&#38306;&#20418;\&#12487;&#12540;&#12479;&#38598;\&#23398;&#34899;&#12539;&#30740;&#31350;\&#37117;&#36947;&#24220;&#30476;&#21029;&#12289;&#23398;&#26657;&#25968;&#12392;&#23398;&#29983;&#2596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pivotSource>
    <c:name>[都道府県別、学校数と学生数.xlsx]Sheet5!ﾋﾟﾎﾞｯﾄﾃｰﾌﾞﾙ3</c:name>
    <c:fmtId val="6"/>
  </c:pivotSource>
  <c:chart>
    <c:autoTitleDeleted val="0"/>
    <c:pivotFmts>
      <c:pivotFmt>
        <c:idx val="0"/>
        <c:spPr>
          <a:ln>
            <a:noFill/>
          </a:ln>
        </c:spPr>
        <c:marker>
          <c:spPr>
            <a:solidFill>
              <a:schemeClr val="accent6"/>
            </a:solidFill>
          </c:spPr>
        </c:marker>
      </c:pivotFmt>
      <c:pivotFmt>
        <c:idx val="1"/>
        <c:spPr>
          <a:solidFill>
            <a:schemeClr val="accent1"/>
          </a:solidFill>
        </c:spPr>
        <c:marker>
          <c:symbol val="none"/>
        </c:marker>
      </c:pivotFmt>
      <c:pivotFmt>
        <c:idx val="2"/>
        <c:spPr>
          <a:solidFill>
            <a:schemeClr val="accent1"/>
          </a:solidFill>
        </c:spPr>
        <c:marker>
          <c:symbol val="none"/>
        </c:marker>
      </c:pivotFmt>
      <c:pivotFmt>
        <c:idx val="3"/>
        <c:spPr>
          <a:ln>
            <a:noFill/>
          </a:ln>
        </c:spPr>
        <c:marker>
          <c:spPr>
            <a:solidFill>
              <a:schemeClr val="accent6"/>
            </a:solidFill>
          </c:spPr>
        </c:marker>
      </c:pivotFmt>
      <c:pivotFmt>
        <c:idx val="4"/>
        <c:spPr>
          <a:solidFill>
            <a:schemeClr val="accent1"/>
          </a:solidFill>
        </c:spPr>
        <c:marker>
          <c:symbol val="none"/>
        </c:marker>
      </c:pivotFmt>
      <c:pivotFmt>
        <c:idx val="5"/>
        <c:spPr>
          <a:ln>
            <a:noFill/>
          </a:ln>
        </c:spPr>
        <c:marker>
          <c:spPr>
            <a:solidFill>
              <a:schemeClr val="accent6"/>
            </a:solidFill>
          </c:spPr>
        </c:marker>
      </c:pivotFmt>
    </c:pivotFmts>
    <c:plotArea>
      <c:layout>
        <c:manualLayout>
          <c:layoutTarget val="inner"/>
          <c:xMode val="edge"/>
          <c:yMode val="edge"/>
          <c:x val="8.6716800792524834E-2"/>
          <c:y val="4.2416503094706286E-2"/>
          <c:w val="0.75885226239356895"/>
          <c:h val="0.87490928310741978"/>
        </c:manualLayout>
      </c:layout>
      <c:barChart>
        <c:barDir val="col"/>
        <c:grouping val="clustered"/>
        <c:varyColors val="0"/>
        <c:ser>
          <c:idx val="1"/>
          <c:order val="1"/>
          <c:tx>
            <c:strRef>
              <c:f>Sheet5!$C$3</c:f>
              <c:strCache>
                <c:ptCount val="1"/>
                <c:pt idx="0">
                  <c:v>学生数</c:v>
                </c:pt>
              </c:strCache>
            </c:strRef>
          </c:tx>
          <c:spPr>
            <a:solidFill>
              <a:schemeClr val="accent1"/>
            </a:solidFill>
          </c:spPr>
          <c:invertIfNegative val="0"/>
          <c:dLbls>
            <c:numFmt formatCode="#,##0_);[Red]\(#,##0\)" sourceLinked="0"/>
            <c:spPr>
              <a:solidFill>
                <a:schemeClr val="bg1"/>
              </a:solidFill>
              <a:ln w="22225">
                <a:solidFill>
                  <a:schemeClr val="accent1"/>
                </a:solidFill>
              </a:ln>
            </c:spPr>
            <c:dLblPos val="ctr"/>
            <c:showLegendKey val="0"/>
            <c:showVal val="1"/>
            <c:showCatName val="0"/>
            <c:showSerName val="0"/>
            <c:showPercent val="0"/>
            <c:showBubbleSize val="0"/>
            <c:showLeaderLines val="0"/>
          </c:dLbls>
          <c:cat>
            <c:strRef>
              <c:f>Sheet5!$A$4:$A$14</c:f>
              <c:strCache>
                <c:ptCount val="10"/>
                <c:pt idx="0">
                  <c:v>東京都</c:v>
                </c:pt>
                <c:pt idx="1">
                  <c:v>大阪府</c:v>
                </c:pt>
                <c:pt idx="2">
                  <c:v>神奈川県</c:v>
                </c:pt>
                <c:pt idx="3">
                  <c:v>愛知県</c:v>
                </c:pt>
                <c:pt idx="4">
                  <c:v>京都府</c:v>
                </c:pt>
                <c:pt idx="5">
                  <c:v>兵庫県</c:v>
                </c:pt>
                <c:pt idx="6">
                  <c:v>福岡県</c:v>
                </c:pt>
                <c:pt idx="7">
                  <c:v>埼玉県</c:v>
                </c:pt>
                <c:pt idx="8">
                  <c:v>千葉県</c:v>
                </c:pt>
                <c:pt idx="9">
                  <c:v>北海道</c:v>
                </c:pt>
              </c:strCache>
            </c:strRef>
          </c:cat>
          <c:val>
            <c:numRef>
              <c:f>Sheet5!$C$4:$C$14</c:f>
              <c:numCache>
                <c:formatCode>General</c:formatCode>
                <c:ptCount val="10"/>
                <c:pt idx="0">
                  <c:v>746381</c:v>
                </c:pt>
                <c:pt idx="1">
                  <c:v>236895</c:v>
                </c:pt>
                <c:pt idx="2">
                  <c:v>193725</c:v>
                </c:pt>
                <c:pt idx="3">
                  <c:v>191683</c:v>
                </c:pt>
                <c:pt idx="4">
                  <c:v>162972</c:v>
                </c:pt>
                <c:pt idx="5">
                  <c:v>123759</c:v>
                </c:pt>
                <c:pt idx="6">
                  <c:v>120069</c:v>
                </c:pt>
                <c:pt idx="7">
                  <c:v>119991</c:v>
                </c:pt>
                <c:pt idx="8">
                  <c:v>110948</c:v>
                </c:pt>
                <c:pt idx="9">
                  <c:v>88234</c:v>
                </c:pt>
              </c:numCache>
            </c:numRef>
          </c:val>
        </c:ser>
        <c:dLbls>
          <c:showLegendKey val="0"/>
          <c:showVal val="0"/>
          <c:showCatName val="0"/>
          <c:showSerName val="0"/>
          <c:showPercent val="0"/>
          <c:showBubbleSize val="0"/>
        </c:dLbls>
        <c:gapWidth val="150"/>
        <c:axId val="97499648"/>
        <c:axId val="70785792"/>
      </c:barChart>
      <c:lineChart>
        <c:grouping val="standard"/>
        <c:varyColors val="0"/>
        <c:ser>
          <c:idx val="0"/>
          <c:order val="0"/>
          <c:tx>
            <c:strRef>
              <c:f>Sheet5!$B$3</c:f>
              <c:strCache>
                <c:ptCount val="1"/>
                <c:pt idx="0">
                  <c:v>大学数</c:v>
                </c:pt>
              </c:strCache>
            </c:strRef>
          </c:tx>
          <c:spPr>
            <a:ln>
              <a:noFill/>
            </a:ln>
          </c:spPr>
          <c:marker>
            <c:symbol val="diamond"/>
            <c:size val="12"/>
            <c:spPr>
              <a:solidFill>
                <a:schemeClr val="accent6"/>
              </a:solidFill>
            </c:spPr>
          </c:marker>
          <c:dLbls>
            <c:txPr>
              <a:bodyPr/>
              <a:lstStyle/>
              <a:p>
                <a:pPr>
                  <a:defRPr sz="1400" b="1"/>
                </a:pPr>
                <a:endParaRPr lang="ja-JP"/>
              </a:p>
            </c:txPr>
            <c:dLblPos val="t"/>
            <c:showLegendKey val="0"/>
            <c:showVal val="1"/>
            <c:showCatName val="0"/>
            <c:showSerName val="0"/>
            <c:showPercent val="0"/>
            <c:showBubbleSize val="0"/>
            <c:showLeaderLines val="0"/>
          </c:dLbls>
          <c:cat>
            <c:strRef>
              <c:f>Sheet5!$A$4:$A$14</c:f>
              <c:strCache>
                <c:ptCount val="10"/>
                <c:pt idx="0">
                  <c:v>東京都</c:v>
                </c:pt>
                <c:pt idx="1">
                  <c:v>大阪府</c:v>
                </c:pt>
                <c:pt idx="2">
                  <c:v>神奈川県</c:v>
                </c:pt>
                <c:pt idx="3">
                  <c:v>愛知県</c:v>
                </c:pt>
                <c:pt idx="4">
                  <c:v>京都府</c:v>
                </c:pt>
                <c:pt idx="5">
                  <c:v>兵庫県</c:v>
                </c:pt>
                <c:pt idx="6">
                  <c:v>福岡県</c:v>
                </c:pt>
                <c:pt idx="7">
                  <c:v>埼玉県</c:v>
                </c:pt>
                <c:pt idx="8">
                  <c:v>千葉県</c:v>
                </c:pt>
                <c:pt idx="9">
                  <c:v>北海道</c:v>
                </c:pt>
              </c:strCache>
            </c:strRef>
          </c:cat>
          <c:val>
            <c:numRef>
              <c:f>Sheet5!$B$4:$B$14</c:f>
              <c:numCache>
                <c:formatCode>General</c:formatCode>
                <c:ptCount val="10"/>
                <c:pt idx="0">
                  <c:v>138</c:v>
                </c:pt>
                <c:pt idx="1">
                  <c:v>55</c:v>
                </c:pt>
                <c:pt idx="2">
                  <c:v>30</c:v>
                </c:pt>
                <c:pt idx="3">
                  <c:v>50</c:v>
                </c:pt>
                <c:pt idx="4">
                  <c:v>34</c:v>
                </c:pt>
                <c:pt idx="5">
                  <c:v>37</c:v>
                </c:pt>
                <c:pt idx="6">
                  <c:v>34</c:v>
                </c:pt>
                <c:pt idx="7">
                  <c:v>28</c:v>
                </c:pt>
                <c:pt idx="8">
                  <c:v>27</c:v>
                </c:pt>
                <c:pt idx="9">
                  <c:v>37</c:v>
                </c:pt>
              </c:numCache>
            </c:numRef>
          </c:val>
          <c:smooth val="0"/>
        </c:ser>
        <c:dLbls>
          <c:showLegendKey val="0"/>
          <c:showVal val="0"/>
          <c:showCatName val="0"/>
          <c:showSerName val="0"/>
          <c:showPercent val="0"/>
          <c:showBubbleSize val="0"/>
        </c:dLbls>
        <c:marker val="1"/>
        <c:smooth val="0"/>
        <c:axId val="97500160"/>
        <c:axId val="94872128"/>
      </c:lineChart>
      <c:catAx>
        <c:axId val="97499648"/>
        <c:scaling>
          <c:orientation val="minMax"/>
        </c:scaling>
        <c:delete val="0"/>
        <c:axPos val="b"/>
        <c:majorTickMark val="out"/>
        <c:minorTickMark val="none"/>
        <c:tickLblPos val="nextTo"/>
        <c:crossAx val="70785792"/>
        <c:crosses val="autoZero"/>
        <c:auto val="1"/>
        <c:lblAlgn val="ctr"/>
        <c:lblOffset val="100"/>
        <c:noMultiLvlLbl val="0"/>
      </c:catAx>
      <c:valAx>
        <c:axId val="70785792"/>
        <c:scaling>
          <c:orientation val="minMax"/>
        </c:scaling>
        <c:delete val="0"/>
        <c:axPos val="l"/>
        <c:majorGridlines/>
        <c:numFmt formatCode="#,##0_);[Red]\(#,##0\)" sourceLinked="0"/>
        <c:majorTickMark val="out"/>
        <c:minorTickMark val="none"/>
        <c:tickLblPos val="nextTo"/>
        <c:crossAx val="97499648"/>
        <c:crosses val="autoZero"/>
        <c:crossBetween val="between"/>
      </c:valAx>
      <c:valAx>
        <c:axId val="94872128"/>
        <c:scaling>
          <c:orientation val="minMax"/>
        </c:scaling>
        <c:delete val="0"/>
        <c:axPos val="r"/>
        <c:numFmt formatCode="General" sourceLinked="1"/>
        <c:majorTickMark val="out"/>
        <c:minorTickMark val="none"/>
        <c:tickLblPos val="nextTo"/>
        <c:crossAx val="97500160"/>
        <c:crosses val="max"/>
        <c:crossBetween val="between"/>
      </c:valAx>
      <c:catAx>
        <c:axId val="97500160"/>
        <c:scaling>
          <c:orientation val="minMax"/>
        </c:scaling>
        <c:delete val="1"/>
        <c:axPos val="b"/>
        <c:majorTickMark val="out"/>
        <c:minorTickMark val="none"/>
        <c:tickLblPos val="nextTo"/>
        <c:crossAx val="94872128"/>
        <c:crosses val="autoZero"/>
        <c:auto val="1"/>
        <c:lblAlgn val="ctr"/>
        <c:lblOffset val="100"/>
        <c:noMultiLvlLbl val="0"/>
      </c:catAx>
    </c:plotArea>
    <c:legend>
      <c:legendPos val="r"/>
      <c:layout>
        <c:manualLayout>
          <c:xMode val="edge"/>
          <c:yMode val="edge"/>
          <c:x val="0.8686307572724733"/>
          <c:y val="0.43685174942333216"/>
          <c:w val="0.12333654749719117"/>
          <c:h val="0.15987515731916813"/>
        </c:manualLayout>
      </c:layout>
      <c:overlay val="0"/>
      <c:txPr>
        <a:bodyPr/>
        <a:lstStyle/>
        <a:p>
          <a:pPr>
            <a:defRPr sz="1200"/>
          </a:pPr>
          <a:endParaRPr lang="ja-JP"/>
        </a:p>
      </c:txPr>
    </c:legend>
    <c:plotVisOnly val="1"/>
    <c:dispBlanksAs val="gap"/>
    <c:showDLblsOverMax val="0"/>
  </c:chart>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AutoShape 1"/>
          <p:cNvSpPr>
            <a:spLocks noChangeArrowheads="1"/>
          </p:cNvSpPr>
          <p:nvPr/>
        </p:nvSpPr>
        <p:spPr bwMode="auto">
          <a:xfrm>
            <a:off x="0" y="0"/>
            <a:ext cx="9939338" cy="6807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1" name="Text Box 2"/>
          <p:cNvSpPr txBox="1">
            <a:spLocks noChangeArrowheads="1"/>
          </p:cNvSpPr>
          <p:nvPr/>
        </p:nvSpPr>
        <p:spPr bwMode="auto">
          <a:xfrm>
            <a:off x="1" y="0"/>
            <a:ext cx="4309056" cy="340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2" name="Text Box 3"/>
          <p:cNvSpPr txBox="1">
            <a:spLocks noChangeArrowheads="1"/>
          </p:cNvSpPr>
          <p:nvPr/>
        </p:nvSpPr>
        <p:spPr bwMode="auto">
          <a:xfrm>
            <a:off x="5630284" y="0"/>
            <a:ext cx="4306737" cy="340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37893" name="Rectangle 4"/>
          <p:cNvSpPr>
            <a:spLocks noGrp="1" noRot="1" noChangeAspect="1" noChangeArrowheads="1"/>
          </p:cNvSpPr>
          <p:nvPr>
            <p:ph type="sldImg"/>
          </p:nvPr>
        </p:nvSpPr>
        <p:spPr bwMode="auto">
          <a:xfrm>
            <a:off x="3268663" y="511175"/>
            <a:ext cx="3400425" cy="2551113"/>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49" name="Rectangle 5"/>
          <p:cNvSpPr>
            <a:spLocks noGrp="1" noChangeArrowheads="1"/>
          </p:cNvSpPr>
          <p:nvPr>
            <p:ph type="body"/>
          </p:nvPr>
        </p:nvSpPr>
        <p:spPr bwMode="auto">
          <a:xfrm>
            <a:off x="992080" y="3233447"/>
            <a:ext cx="7952862" cy="306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endParaRPr lang="ja-JP" altLang="ja-JP" noProof="0" smtClean="0"/>
          </a:p>
        </p:txBody>
      </p:sp>
      <p:sp>
        <p:nvSpPr>
          <p:cNvPr id="37895" name="Text Box 6"/>
          <p:cNvSpPr txBox="1">
            <a:spLocks noChangeArrowheads="1"/>
          </p:cNvSpPr>
          <p:nvPr/>
        </p:nvSpPr>
        <p:spPr bwMode="auto">
          <a:xfrm>
            <a:off x="1" y="6465808"/>
            <a:ext cx="4309056" cy="34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6151" name="Rectangle 7"/>
          <p:cNvSpPr>
            <a:spLocks noGrp="1" noChangeArrowheads="1"/>
          </p:cNvSpPr>
          <p:nvPr>
            <p:ph type="sldNum"/>
          </p:nvPr>
        </p:nvSpPr>
        <p:spPr bwMode="auto">
          <a:xfrm>
            <a:off x="5630284" y="6465807"/>
            <a:ext cx="4304419" cy="339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215900" indent="-215900" algn="r">
              <a:buSzPct val="45000"/>
              <a:buFont typeface="Wingdings" charset="2"/>
              <a:buNone/>
              <a:tabLst>
                <a:tab pos="723900" algn="l"/>
                <a:tab pos="1447800" algn="l"/>
                <a:tab pos="2171700" algn="l"/>
                <a:tab pos="2895600" algn="l"/>
              </a:tabLst>
              <a:defRPr sz="1200" smtClean="0">
                <a:solidFill>
                  <a:srgbClr val="000000"/>
                </a:solidFill>
                <a:latin typeface="Times New Roman" pitchFamily="16" charset="0"/>
                <a:ea typeface="ＭＳ Ｐ明朝" charset="-128"/>
              </a:defRPr>
            </a:lvl1pPr>
          </a:lstStyle>
          <a:p>
            <a:pPr>
              <a:defRPr/>
            </a:pPr>
            <a:fld id="{933058F1-56A9-465E-9C1E-7C946A4C1912}" type="slidenum">
              <a:rPr lang="en-US" altLang="ja-JP"/>
              <a:pPr>
                <a:defRPr/>
              </a:pPr>
              <a:t>‹#›</a:t>
            </a:fld>
            <a:endParaRPr lang="en-US" altLang="ja-JP"/>
          </a:p>
        </p:txBody>
      </p:sp>
    </p:spTree>
    <p:extLst>
      <p:ext uri="{BB962C8B-B14F-4D97-AF65-F5344CB8AC3E}">
        <p14:creationId xmlns:p14="http://schemas.microsoft.com/office/powerpoint/2010/main" val="175490345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marL="215900" indent="-215900" eaLnBrk="0" hangingPunct="0">
              <a:tabLst>
                <a:tab pos="723900" algn="l"/>
                <a:tab pos="1447800" algn="l"/>
                <a:tab pos="2171700" algn="l"/>
                <a:tab pos="2895600" algn="l"/>
              </a:tabLst>
              <a:defRPr sz="1400">
                <a:solidFill>
                  <a:schemeClr val="bg1"/>
                </a:solidFill>
                <a:latin typeface="Arial" charset="0"/>
                <a:ea typeface="ＭＳ Ｐゴシック" charset="-128"/>
              </a:defRPr>
            </a:lvl1pPr>
            <a:lvl2pPr eaLnBrk="0" hangingPunct="0">
              <a:tabLst>
                <a:tab pos="723900" algn="l"/>
                <a:tab pos="1447800" algn="l"/>
                <a:tab pos="2171700" algn="l"/>
                <a:tab pos="2895600" algn="l"/>
              </a:tabLst>
              <a:defRPr sz="1400">
                <a:solidFill>
                  <a:schemeClr val="bg1"/>
                </a:solidFill>
                <a:latin typeface="Arial" charset="0"/>
                <a:ea typeface="ＭＳ Ｐゴシック" charset="-128"/>
              </a:defRPr>
            </a:lvl2pPr>
            <a:lvl3pPr eaLnBrk="0" hangingPunct="0">
              <a:tabLst>
                <a:tab pos="723900" algn="l"/>
                <a:tab pos="1447800" algn="l"/>
                <a:tab pos="2171700" algn="l"/>
                <a:tab pos="2895600" algn="l"/>
              </a:tabLst>
              <a:defRPr sz="1400">
                <a:solidFill>
                  <a:schemeClr val="bg1"/>
                </a:solidFill>
                <a:latin typeface="Arial" charset="0"/>
                <a:ea typeface="ＭＳ Ｐゴシック" charset="-128"/>
              </a:defRPr>
            </a:lvl3pPr>
            <a:lvl4pPr eaLnBrk="0" hangingPunct="0">
              <a:tabLst>
                <a:tab pos="723900" algn="l"/>
                <a:tab pos="1447800" algn="l"/>
                <a:tab pos="2171700" algn="l"/>
                <a:tab pos="2895600" algn="l"/>
              </a:tabLst>
              <a:defRPr sz="1400">
                <a:solidFill>
                  <a:schemeClr val="bg1"/>
                </a:solidFill>
                <a:latin typeface="Arial" charset="0"/>
                <a:ea typeface="ＭＳ Ｐゴシック" charset="-128"/>
              </a:defRPr>
            </a:lvl4pPr>
            <a:lvl5pPr eaLnBrk="0" hangingPunct="0">
              <a:tabLst>
                <a:tab pos="723900" algn="l"/>
                <a:tab pos="1447800" algn="l"/>
                <a:tab pos="2171700" algn="l"/>
                <a:tab pos="28956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sz="1400">
                <a:solidFill>
                  <a:schemeClr val="bg1"/>
                </a:solidFill>
                <a:latin typeface="Arial" charset="0"/>
                <a:ea typeface="ＭＳ Ｐゴシック" charset="-128"/>
              </a:defRPr>
            </a:lvl9pPr>
          </a:lstStyle>
          <a:p>
            <a:pPr eaLnBrk="1" hangingPunct="1"/>
            <a:fld id="{AC07C334-7FCC-48C2-A70A-E8963BDAD456}" type="slidenum">
              <a:rPr lang="en-US" altLang="ja-JP" sz="1200">
                <a:solidFill>
                  <a:srgbClr val="000000"/>
                </a:solidFill>
                <a:latin typeface="Times New Roman" pitchFamily="16" charset="0"/>
                <a:ea typeface="ＭＳ Ｐ明朝" charset="-128"/>
              </a:rPr>
              <a:pPr eaLnBrk="1" hangingPunct="1"/>
              <a:t>1</a:t>
            </a:fld>
            <a:endParaRPr lang="en-US" altLang="ja-JP" sz="1200">
              <a:solidFill>
                <a:srgbClr val="000000"/>
              </a:solidFill>
              <a:latin typeface="Times New Roman" pitchFamily="16" charset="0"/>
              <a:ea typeface="ＭＳ Ｐ明朝" charset="-128"/>
            </a:endParaRPr>
          </a:p>
        </p:txBody>
      </p:sp>
      <p:sp>
        <p:nvSpPr>
          <p:cNvPr id="38915" name="Text Box 1"/>
          <p:cNvSpPr txBox="1">
            <a:spLocks noChangeArrowheads="1"/>
          </p:cNvSpPr>
          <p:nvPr/>
        </p:nvSpPr>
        <p:spPr bwMode="auto">
          <a:xfrm>
            <a:off x="5630284" y="6465808"/>
            <a:ext cx="4306737" cy="340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r" eaLnBrk="1" hangingPunct="1">
              <a:buClrTx/>
              <a:buFontTx/>
              <a:buNone/>
            </a:pPr>
            <a:fld id="{2476E159-14FA-4943-90FB-43E05F535A1C}" type="slidenum">
              <a:rPr lang="en-US" altLang="ja-JP" sz="1200">
                <a:solidFill>
                  <a:srgbClr val="000000"/>
                </a:solidFill>
              </a:rPr>
              <a:pPr algn="r" eaLnBrk="1" hangingPunct="1">
                <a:buClrTx/>
                <a:buFontTx/>
                <a:buNone/>
              </a:pPr>
              <a:t>1</a:t>
            </a:fld>
            <a:endParaRPr lang="en-US" altLang="ja-JP" sz="1200">
              <a:solidFill>
                <a:srgbClr val="000000"/>
              </a:solidFill>
            </a:endParaRPr>
          </a:p>
        </p:txBody>
      </p:sp>
      <p:sp>
        <p:nvSpPr>
          <p:cNvPr id="38916" name="Rectangle 2"/>
          <p:cNvSpPr txBox="1">
            <a:spLocks noGrp="1" noRot="1" noChangeAspect="1" noChangeArrowheads="1" noTextEdit="1"/>
          </p:cNvSpPr>
          <p:nvPr>
            <p:ph type="sldImg"/>
          </p:nvPr>
        </p:nvSpPr>
        <p:spPr>
          <a:xfrm>
            <a:off x="3268663" y="511175"/>
            <a:ext cx="3402012" cy="255111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7" name="Rectangle 3"/>
          <p:cNvSpPr txBox="1">
            <a:spLocks noGrp="1" noChangeArrowheads="1"/>
          </p:cNvSpPr>
          <p:nvPr>
            <p:ph type="body" idx="1"/>
          </p:nvPr>
        </p:nvSpPr>
        <p:spPr>
          <a:xfrm>
            <a:off x="992080" y="3233447"/>
            <a:ext cx="7955179" cy="306275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prstClr val="black"/>
                </a:solidFill>
                <a:latin typeface="Arial" charset="0"/>
              </a:rPr>
              <a:pPr algn="r" eaLnBrk="1" hangingPunct="1">
                <a:spcBef>
                  <a:spcPct val="0"/>
                </a:spcBef>
              </a:pPr>
              <a:t>5</a:t>
            </a:fld>
            <a:endParaRPr kumimoji="1" lang="en-US" altLang="ja-JP">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3270250" y="512763"/>
            <a:ext cx="3398838" cy="2549525"/>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prstClr val="black"/>
                </a:solidFill>
                <a:latin typeface="Arial" charset="0"/>
              </a:rPr>
              <a:pPr algn="r" eaLnBrk="1" hangingPunct="1">
                <a:spcBef>
                  <a:spcPct val="0"/>
                </a:spcBef>
              </a:pPr>
              <a:t>6</a:t>
            </a:fld>
            <a:endParaRPr kumimoji="1" lang="en-US" altLang="ja-JP">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3270250" y="512763"/>
            <a:ext cx="3398838" cy="2549525"/>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prstClr val="black"/>
                </a:solidFill>
                <a:latin typeface="Arial" charset="0"/>
              </a:rPr>
              <a:pPr algn="r" eaLnBrk="1" hangingPunct="1">
                <a:spcBef>
                  <a:spcPct val="0"/>
                </a:spcBef>
              </a:pPr>
              <a:t>7</a:t>
            </a:fld>
            <a:endParaRPr kumimoji="1" lang="en-US" altLang="ja-JP">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3270250" y="512763"/>
            <a:ext cx="3398838" cy="2549525"/>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5DDA49F-19CE-401B-8FCC-92AB70ED4664}" type="slidenum">
              <a:rPr lang="ja-JP" altLang="en-US" smtClean="0">
                <a:solidFill>
                  <a:prstClr val="black"/>
                </a:solidFill>
              </a:rPr>
              <a:pPr/>
              <a:t>12</a:t>
            </a:fld>
            <a:endParaRPr lang="ja-JP" altLang="en-US">
              <a:solidFill>
                <a:prstClr val="black"/>
              </a:solidFill>
            </a:endParaRPr>
          </a:p>
        </p:txBody>
      </p:sp>
    </p:spTree>
    <p:extLst>
      <p:ext uri="{BB962C8B-B14F-4D97-AF65-F5344CB8AC3E}">
        <p14:creationId xmlns:p14="http://schemas.microsoft.com/office/powerpoint/2010/main" val="148537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prstClr val="black"/>
                </a:solidFill>
                <a:latin typeface="Arial" charset="0"/>
              </a:rPr>
              <a:pPr algn="r" eaLnBrk="1" hangingPunct="1">
                <a:spcBef>
                  <a:spcPct val="0"/>
                </a:spcBef>
              </a:pPr>
              <a:t>13</a:t>
            </a:fld>
            <a:endParaRPr kumimoji="1" lang="en-US" altLang="ja-JP">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lvl1pPr marL="215900" indent="-215900"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1pPr>
            <a:lvl2pPr marL="749300" indent="-28733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2pPr>
            <a:lvl3pPr marL="1152525"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3pPr>
            <a:lvl4pPr marL="1612900"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4pPr>
            <a:lvl5pPr marL="2074863" indent="-230188" algn="l" defTabSz="912813" eaLnBrk="0" hangingPunct="0">
              <a:spcBef>
                <a:spcPct val="30000"/>
              </a:spcBef>
              <a:tabLst>
                <a:tab pos="723900" algn="l"/>
                <a:tab pos="1447800" algn="l"/>
                <a:tab pos="2171700" algn="l"/>
                <a:tab pos="2895600" algn="l"/>
              </a:tabLst>
              <a:defRPr sz="1200">
                <a:solidFill>
                  <a:srgbClr val="000000"/>
                </a:solidFill>
                <a:latin typeface="Times New Roman" pitchFamily="16" charset="0"/>
              </a:defRPr>
            </a:lvl5pPr>
            <a:lvl6pPr marL="25320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892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464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903663" indent="-230188" defTabSz="91281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lgn="r" eaLnBrk="1" hangingPunct="1">
              <a:spcBef>
                <a:spcPct val="0"/>
              </a:spcBef>
            </a:pPr>
            <a:fld id="{7B7D0DB0-2704-4E11-B7A0-3C7BCFDABDEC}" type="slidenum">
              <a:rPr kumimoji="1" lang="en-US" altLang="ja-JP">
                <a:solidFill>
                  <a:prstClr val="black"/>
                </a:solidFill>
                <a:latin typeface="Arial" charset="0"/>
              </a:rPr>
              <a:pPr algn="r" eaLnBrk="1" hangingPunct="1">
                <a:spcBef>
                  <a:spcPct val="0"/>
                </a:spcBef>
              </a:pPr>
              <a:t>14</a:t>
            </a:fld>
            <a:endParaRPr kumimoji="1" lang="en-US" altLang="ja-JP">
              <a:solidFill>
                <a:prstClr val="black"/>
              </a:solidFill>
              <a:latin typeface="Arial" charset="0"/>
            </a:endParaRPr>
          </a:p>
        </p:txBody>
      </p:sp>
      <p:sp>
        <p:nvSpPr>
          <p:cNvPr id="41987" name="Rectangle 2"/>
          <p:cNvSpPr>
            <a:spLocks noGrp="1" noRot="1" noChangeAspect="1" noChangeArrowheads="1" noTextEdit="1"/>
          </p:cNvSpPr>
          <p:nvPr>
            <p:ph type="sldImg"/>
          </p:nvPr>
        </p:nvSpPr>
        <p:spPr>
          <a:xfrm>
            <a:off x="3268663" y="511175"/>
            <a:ext cx="3400425" cy="2551113"/>
          </a:xfrm>
          <a:ln/>
        </p:spPr>
      </p:sp>
      <p:sp>
        <p:nvSpPr>
          <p:cNvPr id="41988" name="Rectangle 3"/>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68E51E1B-F8F7-47F9-8990-2C89BAF36760}" type="slidenum">
              <a:rPr lang="en-US" altLang="ja-JP"/>
              <a:pPr>
                <a:defRPr/>
              </a:pPr>
              <a:t>‹#›</a:t>
            </a:fld>
            <a:endParaRPr lang="en-US" altLang="ja-JP"/>
          </a:p>
        </p:txBody>
      </p:sp>
    </p:spTree>
    <p:extLst>
      <p:ext uri="{BB962C8B-B14F-4D97-AF65-F5344CB8AC3E}">
        <p14:creationId xmlns:p14="http://schemas.microsoft.com/office/powerpoint/2010/main" val="71323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F36F46C-0255-449F-AD9C-A5C2ECFDBCC9}" type="slidenum">
              <a:rPr lang="en-US" altLang="ja-JP"/>
              <a:pPr>
                <a:defRPr/>
              </a:pPr>
              <a:t>‹#›</a:t>
            </a:fld>
            <a:endParaRPr lang="en-US" altLang="ja-JP"/>
          </a:p>
        </p:txBody>
      </p:sp>
    </p:spTree>
    <p:extLst>
      <p:ext uri="{BB962C8B-B14F-4D97-AF65-F5344CB8AC3E}">
        <p14:creationId xmlns:p14="http://schemas.microsoft.com/office/powerpoint/2010/main" val="286445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F551ED6-4A2C-475F-95D7-727533057150}" type="slidenum">
              <a:rPr lang="en-US" altLang="ja-JP"/>
              <a:pPr>
                <a:defRPr/>
              </a:pPr>
              <a:t>‹#›</a:t>
            </a:fld>
            <a:endParaRPr lang="en-US" altLang="ja-JP"/>
          </a:p>
        </p:txBody>
      </p:sp>
    </p:spTree>
    <p:extLst>
      <p:ext uri="{BB962C8B-B14F-4D97-AF65-F5344CB8AC3E}">
        <p14:creationId xmlns:p14="http://schemas.microsoft.com/office/powerpoint/2010/main" val="3824654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480331FB-53D1-4366-9B81-A5118569F907}" type="slidenum">
              <a:rPr lang="en-US" altLang="ja-JP"/>
              <a:pPr>
                <a:defRPr/>
              </a:pPr>
              <a:t>‹#›</a:t>
            </a:fld>
            <a:endParaRPr lang="en-US" altLang="ja-JP"/>
          </a:p>
        </p:txBody>
      </p:sp>
    </p:spTree>
    <p:extLst>
      <p:ext uri="{BB962C8B-B14F-4D97-AF65-F5344CB8AC3E}">
        <p14:creationId xmlns:p14="http://schemas.microsoft.com/office/powerpoint/2010/main" val="614261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3B4B6AF8-FD87-4825-B3BE-2856D1023EE0}" type="slidenum">
              <a:rPr lang="en-US" altLang="ja-JP"/>
              <a:pPr>
                <a:defRPr/>
              </a:pPr>
              <a:t>‹#›</a:t>
            </a:fld>
            <a:endParaRPr lang="en-US" altLang="ja-JP"/>
          </a:p>
        </p:txBody>
      </p:sp>
    </p:spTree>
    <p:extLst>
      <p:ext uri="{BB962C8B-B14F-4D97-AF65-F5344CB8AC3E}">
        <p14:creationId xmlns:p14="http://schemas.microsoft.com/office/powerpoint/2010/main" val="4292701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1D6750BD-D9E5-4DAA-BD16-5E3E5E0F05E5}" type="slidenum">
              <a:rPr lang="en-US" altLang="ja-JP"/>
              <a:pPr>
                <a:defRPr/>
              </a:pPr>
              <a:t>‹#›</a:t>
            </a:fld>
            <a:endParaRPr lang="en-US" altLang="ja-JP"/>
          </a:p>
        </p:txBody>
      </p:sp>
    </p:spTree>
    <p:extLst>
      <p:ext uri="{BB962C8B-B14F-4D97-AF65-F5344CB8AC3E}">
        <p14:creationId xmlns:p14="http://schemas.microsoft.com/office/powerpoint/2010/main" val="3581282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06D5DAE4-D9C3-4463-A12F-2BDF2242703A}" type="slidenum">
              <a:rPr lang="en-US" altLang="ja-JP"/>
              <a:pPr>
                <a:defRPr/>
              </a:pPr>
              <a:t>‹#›</a:t>
            </a:fld>
            <a:endParaRPr lang="en-US" altLang="ja-JP"/>
          </a:p>
        </p:txBody>
      </p:sp>
    </p:spTree>
    <p:extLst>
      <p:ext uri="{BB962C8B-B14F-4D97-AF65-F5344CB8AC3E}">
        <p14:creationId xmlns:p14="http://schemas.microsoft.com/office/powerpoint/2010/main" val="459376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E3510BA7-F558-4F77-B703-A080E5CF64B2}" type="slidenum">
              <a:rPr lang="en-US" altLang="ja-JP"/>
              <a:pPr>
                <a:defRPr/>
              </a:pPr>
              <a:t>‹#›</a:t>
            </a:fld>
            <a:endParaRPr lang="en-US" altLang="ja-JP"/>
          </a:p>
        </p:txBody>
      </p:sp>
    </p:spTree>
    <p:extLst>
      <p:ext uri="{BB962C8B-B14F-4D97-AF65-F5344CB8AC3E}">
        <p14:creationId xmlns:p14="http://schemas.microsoft.com/office/powerpoint/2010/main" val="1012373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E5406606-0EE4-4816-A61B-61C05857546D}" type="slidenum">
              <a:rPr lang="en-US" altLang="ja-JP"/>
              <a:pPr>
                <a:defRPr/>
              </a:pPr>
              <a:t>‹#›</a:t>
            </a:fld>
            <a:endParaRPr lang="en-US" altLang="ja-JP"/>
          </a:p>
        </p:txBody>
      </p:sp>
    </p:spTree>
    <p:extLst>
      <p:ext uri="{BB962C8B-B14F-4D97-AF65-F5344CB8AC3E}">
        <p14:creationId xmlns:p14="http://schemas.microsoft.com/office/powerpoint/2010/main" val="3208310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2773C8CF-1F4C-4D1A-8237-4675BCFEC3BC}" type="slidenum">
              <a:rPr lang="en-US" altLang="ja-JP"/>
              <a:pPr>
                <a:defRPr/>
              </a:pPr>
              <a:t>‹#›</a:t>
            </a:fld>
            <a:endParaRPr lang="en-US" altLang="ja-JP"/>
          </a:p>
        </p:txBody>
      </p:sp>
    </p:spTree>
    <p:extLst>
      <p:ext uri="{BB962C8B-B14F-4D97-AF65-F5344CB8AC3E}">
        <p14:creationId xmlns:p14="http://schemas.microsoft.com/office/powerpoint/2010/main" val="3156376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223F550D-4792-4087-A300-4213FD97A406}" type="slidenum">
              <a:rPr lang="en-US" altLang="ja-JP"/>
              <a:pPr>
                <a:defRPr/>
              </a:pPr>
              <a:t>‹#›</a:t>
            </a:fld>
            <a:endParaRPr lang="en-US" altLang="ja-JP"/>
          </a:p>
        </p:txBody>
      </p:sp>
    </p:spTree>
    <p:extLst>
      <p:ext uri="{BB962C8B-B14F-4D97-AF65-F5344CB8AC3E}">
        <p14:creationId xmlns:p14="http://schemas.microsoft.com/office/powerpoint/2010/main" val="262012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AC318868-BB00-4FA1-AF6A-D22EA3D6546A}" type="slidenum">
              <a:rPr lang="en-US" altLang="ja-JP"/>
              <a:pPr>
                <a:defRPr/>
              </a:pPr>
              <a:t>‹#›</a:t>
            </a:fld>
            <a:endParaRPr lang="en-US" altLang="ja-JP"/>
          </a:p>
        </p:txBody>
      </p:sp>
    </p:spTree>
    <p:extLst>
      <p:ext uri="{BB962C8B-B14F-4D97-AF65-F5344CB8AC3E}">
        <p14:creationId xmlns:p14="http://schemas.microsoft.com/office/powerpoint/2010/main" val="3255999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4106628A-39C3-42D4-9396-183A0084265C}" type="slidenum">
              <a:rPr lang="en-US" altLang="ja-JP"/>
              <a:pPr>
                <a:defRPr/>
              </a:pPr>
              <a:t>‹#›</a:t>
            </a:fld>
            <a:endParaRPr lang="en-US" altLang="ja-JP"/>
          </a:p>
        </p:txBody>
      </p:sp>
    </p:spTree>
    <p:extLst>
      <p:ext uri="{BB962C8B-B14F-4D97-AF65-F5344CB8AC3E}">
        <p14:creationId xmlns:p14="http://schemas.microsoft.com/office/powerpoint/2010/main" val="1955930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16A3461-A2F5-4D42-9E5D-7BE72989B7D7}" type="slidenum">
              <a:rPr lang="en-US" altLang="ja-JP"/>
              <a:pPr>
                <a:defRPr/>
              </a:pPr>
              <a:t>‹#›</a:t>
            </a:fld>
            <a:endParaRPr lang="en-US" altLang="ja-JP"/>
          </a:p>
        </p:txBody>
      </p:sp>
    </p:spTree>
    <p:extLst>
      <p:ext uri="{BB962C8B-B14F-4D97-AF65-F5344CB8AC3E}">
        <p14:creationId xmlns:p14="http://schemas.microsoft.com/office/powerpoint/2010/main" val="14648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BD179718-BE97-4CC1-809C-DC69C0198C04}" type="slidenum">
              <a:rPr lang="en-US" altLang="ja-JP"/>
              <a:pPr>
                <a:defRPr/>
              </a:pPr>
              <a:t>‹#›</a:t>
            </a:fld>
            <a:endParaRPr lang="en-US" altLang="ja-JP"/>
          </a:p>
        </p:txBody>
      </p:sp>
    </p:spTree>
    <p:extLst>
      <p:ext uri="{BB962C8B-B14F-4D97-AF65-F5344CB8AC3E}">
        <p14:creationId xmlns:p14="http://schemas.microsoft.com/office/powerpoint/2010/main" val="115756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CB43876F-0712-461A-B55D-5EDB28A31536}" type="slidenum">
              <a:rPr lang="en-US" altLang="ja-JP"/>
              <a:pPr>
                <a:defRPr/>
              </a:pPr>
              <a:t>‹#›</a:t>
            </a:fld>
            <a:endParaRPr lang="en-US" altLang="ja-JP"/>
          </a:p>
        </p:txBody>
      </p:sp>
    </p:spTree>
    <p:extLst>
      <p:ext uri="{BB962C8B-B14F-4D97-AF65-F5344CB8AC3E}">
        <p14:creationId xmlns:p14="http://schemas.microsoft.com/office/powerpoint/2010/main" val="1172251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E5289F0E-918D-4858-8067-8B426430EC80}" type="slidenum">
              <a:rPr lang="en-US" altLang="ja-JP"/>
              <a:pPr>
                <a:defRPr/>
              </a:pPr>
              <a:t>‹#›</a:t>
            </a:fld>
            <a:endParaRPr lang="en-US" altLang="ja-JP"/>
          </a:p>
        </p:txBody>
      </p:sp>
    </p:spTree>
    <p:extLst>
      <p:ext uri="{BB962C8B-B14F-4D97-AF65-F5344CB8AC3E}">
        <p14:creationId xmlns:p14="http://schemas.microsoft.com/office/powerpoint/2010/main" val="285996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3D24444D-F82D-425B-8BB9-04811F5487FA}" type="slidenum">
              <a:rPr lang="en-US" altLang="ja-JP"/>
              <a:pPr>
                <a:defRPr/>
              </a:pPr>
              <a:t>‹#›</a:t>
            </a:fld>
            <a:endParaRPr lang="en-US" altLang="ja-JP"/>
          </a:p>
        </p:txBody>
      </p:sp>
    </p:spTree>
    <p:extLst>
      <p:ext uri="{BB962C8B-B14F-4D97-AF65-F5344CB8AC3E}">
        <p14:creationId xmlns:p14="http://schemas.microsoft.com/office/powerpoint/2010/main" val="2280750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CED4700E-BB29-497B-9D5B-F7470D8158DC}" type="slidenum">
              <a:rPr lang="en-US" altLang="ja-JP"/>
              <a:pPr>
                <a:defRPr/>
              </a:pPr>
              <a:t>‹#›</a:t>
            </a:fld>
            <a:endParaRPr lang="en-US" altLang="ja-JP"/>
          </a:p>
        </p:txBody>
      </p:sp>
    </p:spTree>
    <p:extLst>
      <p:ext uri="{BB962C8B-B14F-4D97-AF65-F5344CB8AC3E}">
        <p14:creationId xmlns:p14="http://schemas.microsoft.com/office/powerpoint/2010/main" val="2796250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A0AEDF-7156-4811-A74F-409CAABBFADA}" type="slidenum">
              <a:rPr lang="en-US" altLang="ja-JP"/>
              <a:pPr>
                <a:defRPr/>
              </a:pPr>
              <a:t>‹#›</a:t>
            </a:fld>
            <a:endParaRPr lang="en-US" altLang="ja-JP"/>
          </a:p>
        </p:txBody>
      </p:sp>
    </p:spTree>
    <p:extLst>
      <p:ext uri="{BB962C8B-B14F-4D97-AF65-F5344CB8AC3E}">
        <p14:creationId xmlns:p14="http://schemas.microsoft.com/office/powerpoint/2010/main" val="28252358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1D6ED24F-0A7E-45B4-88E2-D3E8ECE211C6}" type="slidenum">
              <a:rPr lang="en-US" altLang="ja-JP"/>
              <a:pPr>
                <a:defRPr/>
              </a:pPr>
              <a:t>‹#›</a:t>
            </a:fld>
            <a:endParaRPr lang="en-US" altLang="ja-JP"/>
          </a:p>
        </p:txBody>
      </p:sp>
    </p:spTree>
    <p:extLst>
      <p:ext uri="{BB962C8B-B14F-4D97-AF65-F5344CB8AC3E}">
        <p14:creationId xmlns:p14="http://schemas.microsoft.com/office/powerpoint/2010/main" val="303070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B4BF70A0-E02E-4F9D-9EFB-1E2965F5108B}" type="slidenum">
              <a:rPr lang="en-US" altLang="ja-JP"/>
              <a:pPr>
                <a:defRPr/>
              </a:pPr>
              <a:t>‹#›</a:t>
            </a:fld>
            <a:endParaRPr lang="en-US" altLang="ja-JP"/>
          </a:p>
        </p:txBody>
      </p:sp>
    </p:spTree>
    <p:extLst>
      <p:ext uri="{BB962C8B-B14F-4D97-AF65-F5344CB8AC3E}">
        <p14:creationId xmlns:p14="http://schemas.microsoft.com/office/powerpoint/2010/main" val="3886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72B72365-4390-407F-9BA2-8E4C5C7F28B5}" type="slidenum">
              <a:rPr lang="en-US" altLang="ja-JP"/>
              <a:pPr>
                <a:defRPr/>
              </a:pPr>
              <a:t>‹#›</a:t>
            </a:fld>
            <a:endParaRPr lang="en-US" altLang="ja-JP"/>
          </a:p>
        </p:txBody>
      </p:sp>
    </p:spTree>
    <p:extLst>
      <p:ext uri="{BB962C8B-B14F-4D97-AF65-F5344CB8AC3E}">
        <p14:creationId xmlns:p14="http://schemas.microsoft.com/office/powerpoint/2010/main" val="717291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B02F8DC0-BC48-49FB-9E92-163F097136AD}" type="slidenum">
              <a:rPr lang="en-US" altLang="ja-JP"/>
              <a:pPr>
                <a:defRPr/>
              </a:pPr>
              <a:t>‹#›</a:t>
            </a:fld>
            <a:endParaRPr lang="en-US" altLang="ja-JP"/>
          </a:p>
        </p:txBody>
      </p:sp>
    </p:spTree>
    <p:extLst>
      <p:ext uri="{BB962C8B-B14F-4D97-AF65-F5344CB8AC3E}">
        <p14:creationId xmlns:p14="http://schemas.microsoft.com/office/powerpoint/2010/main" val="23417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ED544BD5-D823-486B-B7E2-5C583DDBF650}" type="slidenum">
              <a:rPr lang="en-US" altLang="ja-JP"/>
              <a:pPr>
                <a:defRPr/>
              </a:pPr>
              <a:t>‹#›</a:t>
            </a:fld>
            <a:endParaRPr lang="en-US" altLang="ja-JP"/>
          </a:p>
        </p:txBody>
      </p:sp>
    </p:spTree>
    <p:extLst>
      <p:ext uri="{BB962C8B-B14F-4D97-AF65-F5344CB8AC3E}">
        <p14:creationId xmlns:p14="http://schemas.microsoft.com/office/powerpoint/2010/main" val="51705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DE095BB2-96F5-4EAD-8C3B-197FC836A872}" type="slidenum">
              <a:rPr lang="en-US" altLang="ja-JP"/>
              <a:pPr>
                <a:defRPr/>
              </a:pPr>
              <a:t>‹#›</a:t>
            </a:fld>
            <a:endParaRPr lang="en-US" altLang="ja-JP"/>
          </a:p>
        </p:txBody>
      </p:sp>
    </p:spTree>
    <p:extLst>
      <p:ext uri="{BB962C8B-B14F-4D97-AF65-F5344CB8AC3E}">
        <p14:creationId xmlns:p14="http://schemas.microsoft.com/office/powerpoint/2010/main" val="2179816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89880788-A968-425D-8AAA-25B09738B92E}" type="slidenum">
              <a:rPr lang="en-US" altLang="ja-JP"/>
              <a:pPr>
                <a:defRPr/>
              </a:pPr>
              <a:t>‹#›</a:t>
            </a:fld>
            <a:endParaRPr lang="en-US" altLang="ja-JP"/>
          </a:p>
        </p:txBody>
      </p:sp>
    </p:spTree>
    <p:extLst>
      <p:ext uri="{BB962C8B-B14F-4D97-AF65-F5344CB8AC3E}">
        <p14:creationId xmlns:p14="http://schemas.microsoft.com/office/powerpoint/2010/main" val="118570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2D6D7582-620A-47EB-97E6-B5971D0E37A5}" type="slidenum">
              <a:rPr lang="en-US" altLang="ja-JP"/>
              <a:pPr>
                <a:defRPr/>
              </a:pPr>
              <a:t>‹#›</a:t>
            </a:fld>
            <a:endParaRPr lang="en-US" altLang="ja-JP"/>
          </a:p>
        </p:txBody>
      </p:sp>
    </p:spTree>
    <p:extLst>
      <p:ext uri="{BB962C8B-B14F-4D97-AF65-F5344CB8AC3E}">
        <p14:creationId xmlns:p14="http://schemas.microsoft.com/office/powerpoint/2010/main" val="3903104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B47BB92-88F9-4EEC-A5A7-4C03BB3C4543}" type="slidenum">
              <a:rPr lang="en-US" altLang="ja-JP"/>
              <a:pPr>
                <a:defRPr/>
              </a:pPr>
              <a:t>‹#›</a:t>
            </a:fld>
            <a:endParaRPr lang="en-US" altLang="ja-JP"/>
          </a:p>
        </p:txBody>
      </p:sp>
    </p:spTree>
    <p:extLst>
      <p:ext uri="{BB962C8B-B14F-4D97-AF65-F5344CB8AC3E}">
        <p14:creationId xmlns:p14="http://schemas.microsoft.com/office/powerpoint/2010/main" val="30766025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5"/>
          <p:cNvSpPr>
            <a:spLocks noGrp="1" noChangeArrowheads="1"/>
          </p:cNvSpPr>
          <p:nvPr>
            <p:ph type="sldNum" idx="10"/>
          </p:nvPr>
        </p:nvSpPr>
        <p:spPr>
          <a:ln/>
        </p:spPr>
        <p:txBody>
          <a:bodyPr/>
          <a:lstStyle>
            <a:lvl1pPr>
              <a:defRPr/>
            </a:lvl1pPr>
          </a:lstStyle>
          <a:p>
            <a:pPr>
              <a:defRPr/>
            </a:pPr>
            <a:fld id="{43A6D079-EA38-46CA-AF87-B0EB3D9A6C54}" type="slidenum">
              <a:rPr lang="en-US" altLang="ja-JP"/>
              <a:pPr>
                <a:defRPr/>
              </a:pPr>
              <a:t>‹#›</a:t>
            </a:fld>
            <a:endParaRPr lang="en-US" altLang="ja-JP"/>
          </a:p>
        </p:txBody>
      </p:sp>
    </p:spTree>
    <p:extLst>
      <p:ext uri="{BB962C8B-B14F-4D97-AF65-F5344CB8AC3E}">
        <p14:creationId xmlns:p14="http://schemas.microsoft.com/office/powerpoint/2010/main" val="53183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5D46817F-5A5E-42B2-9947-22B0A178D3EF}" type="slidenum">
              <a:rPr lang="en-US" altLang="ja-JP"/>
              <a:pPr>
                <a:defRPr/>
              </a:pPr>
              <a:t>‹#›</a:t>
            </a:fld>
            <a:endParaRPr lang="en-US" altLang="ja-JP"/>
          </a:p>
        </p:txBody>
      </p:sp>
    </p:spTree>
    <p:extLst>
      <p:ext uri="{BB962C8B-B14F-4D97-AF65-F5344CB8AC3E}">
        <p14:creationId xmlns:p14="http://schemas.microsoft.com/office/powerpoint/2010/main" val="350939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2EBE746A-5AD8-4C33-BB08-D08B56A9A842}" type="slidenum">
              <a:rPr lang="en-US" altLang="ja-JP"/>
              <a:pPr>
                <a:defRPr/>
              </a:pPr>
              <a:t>‹#›</a:t>
            </a:fld>
            <a:endParaRPr lang="en-US" altLang="ja-JP"/>
          </a:p>
        </p:txBody>
      </p:sp>
    </p:spTree>
    <p:extLst>
      <p:ext uri="{BB962C8B-B14F-4D97-AF65-F5344CB8AC3E}">
        <p14:creationId xmlns:p14="http://schemas.microsoft.com/office/powerpoint/2010/main" val="3775180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9AB27EA6-B600-4091-98B2-7A45557B033C}" type="slidenum">
              <a:rPr lang="en-US" altLang="ja-JP"/>
              <a:pPr>
                <a:defRPr/>
              </a:pPr>
              <a:t>‹#›</a:t>
            </a:fld>
            <a:endParaRPr lang="en-US" altLang="ja-JP"/>
          </a:p>
        </p:txBody>
      </p:sp>
    </p:spTree>
    <p:extLst>
      <p:ext uri="{BB962C8B-B14F-4D97-AF65-F5344CB8AC3E}">
        <p14:creationId xmlns:p14="http://schemas.microsoft.com/office/powerpoint/2010/main" val="3596198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1"/>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6613" y="1600201"/>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idx="10"/>
          </p:nvPr>
        </p:nvSpPr>
        <p:spPr>
          <a:ln/>
        </p:spPr>
        <p:txBody>
          <a:bodyPr/>
          <a:lstStyle>
            <a:lvl1pPr>
              <a:defRPr/>
            </a:lvl1pPr>
          </a:lstStyle>
          <a:p>
            <a:pPr>
              <a:defRPr/>
            </a:pPr>
            <a:fld id="{4770C128-8333-42F0-B03A-98E3AB19FB3D}" type="slidenum">
              <a:rPr lang="en-US" altLang="ja-JP"/>
              <a:pPr>
                <a:defRPr/>
              </a:pPr>
              <a:t>‹#›</a:t>
            </a:fld>
            <a:endParaRPr lang="en-US" altLang="ja-JP"/>
          </a:p>
        </p:txBody>
      </p:sp>
    </p:spTree>
    <p:extLst>
      <p:ext uri="{BB962C8B-B14F-4D97-AF65-F5344CB8AC3E}">
        <p14:creationId xmlns:p14="http://schemas.microsoft.com/office/powerpoint/2010/main" val="2871865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81E6CFC7-4993-479F-AE14-8789D47FA25E}" type="slidenum">
              <a:rPr lang="en-US" altLang="ja-JP"/>
              <a:pPr>
                <a:defRPr/>
              </a:pPr>
              <a:t>‹#›</a:t>
            </a:fld>
            <a:endParaRPr lang="en-US" altLang="ja-JP"/>
          </a:p>
        </p:txBody>
      </p:sp>
    </p:spTree>
    <p:extLst>
      <p:ext uri="{BB962C8B-B14F-4D97-AF65-F5344CB8AC3E}">
        <p14:creationId xmlns:p14="http://schemas.microsoft.com/office/powerpoint/2010/main" val="8529333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D77093CF-5401-4E8E-9371-C1D707249115}" type="slidenum">
              <a:rPr lang="en-US" altLang="ja-JP"/>
              <a:pPr>
                <a:defRPr/>
              </a:pPr>
              <a:t>‹#›</a:t>
            </a:fld>
            <a:endParaRPr lang="en-US" altLang="ja-JP"/>
          </a:p>
        </p:txBody>
      </p:sp>
    </p:spTree>
    <p:extLst>
      <p:ext uri="{BB962C8B-B14F-4D97-AF65-F5344CB8AC3E}">
        <p14:creationId xmlns:p14="http://schemas.microsoft.com/office/powerpoint/2010/main" val="36209603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73BF27A3-0BDC-4573-9B85-FAC04262CCA2}" type="slidenum">
              <a:rPr lang="en-US" altLang="ja-JP"/>
              <a:pPr>
                <a:defRPr/>
              </a:pPr>
              <a:t>‹#›</a:t>
            </a:fld>
            <a:endParaRPr lang="en-US" altLang="ja-JP"/>
          </a:p>
        </p:txBody>
      </p:sp>
    </p:spTree>
    <p:extLst>
      <p:ext uri="{BB962C8B-B14F-4D97-AF65-F5344CB8AC3E}">
        <p14:creationId xmlns:p14="http://schemas.microsoft.com/office/powerpoint/2010/main" val="20930747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238903F-6947-43CD-8B9F-301B4C2D2AE0}" type="slidenum">
              <a:rPr lang="en-US" altLang="ja-JP"/>
              <a:pPr>
                <a:defRPr/>
              </a:pPr>
              <a:t>‹#›</a:t>
            </a:fld>
            <a:endParaRPr lang="en-US" altLang="ja-JP"/>
          </a:p>
        </p:txBody>
      </p:sp>
    </p:spTree>
    <p:extLst>
      <p:ext uri="{BB962C8B-B14F-4D97-AF65-F5344CB8AC3E}">
        <p14:creationId xmlns:p14="http://schemas.microsoft.com/office/powerpoint/2010/main" val="2827127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5813" cy="5849937"/>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9"/>
            <a:ext cx="6019800" cy="58499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sldNum" idx="10"/>
          </p:nvPr>
        </p:nvSpPr>
        <p:spPr>
          <a:ln/>
        </p:spPr>
        <p:txBody>
          <a:bodyPr/>
          <a:lstStyle>
            <a:lvl1pPr>
              <a:defRPr/>
            </a:lvl1pPr>
          </a:lstStyle>
          <a:p>
            <a:pPr>
              <a:defRPr/>
            </a:pPr>
            <a:fld id="{97EFC220-A803-4817-A84F-6AB1FF912A84}" type="slidenum">
              <a:rPr lang="en-US" altLang="ja-JP"/>
              <a:pPr>
                <a:defRPr/>
              </a:pPr>
              <a:t>‹#›</a:t>
            </a:fld>
            <a:endParaRPr lang="en-US" altLang="ja-JP"/>
          </a:p>
        </p:txBody>
      </p:sp>
    </p:spTree>
    <p:extLst>
      <p:ext uri="{BB962C8B-B14F-4D97-AF65-F5344CB8AC3E}">
        <p14:creationId xmlns:p14="http://schemas.microsoft.com/office/powerpoint/2010/main" val="35933513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12C1C9D-189C-4A86-BCE7-D95C0B060934}" type="slidenum">
              <a:rPr lang="en-US" altLang="ja-JP" smtClean="0"/>
              <a:pPr>
                <a:defRPr/>
              </a:pPr>
              <a:t>‹#›</a:t>
            </a:fld>
            <a:endParaRPr lang="en-US" altLang="ja-JP"/>
          </a:p>
        </p:txBody>
      </p:sp>
    </p:spTree>
    <p:extLst>
      <p:ext uri="{BB962C8B-B14F-4D97-AF65-F5344CB8AC3E}">
        <p14:creationId xmlns:p14="http://schemas.microsoft.com/office/powerpoint/2010/main" val="33745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C68CEC56-89E7-4EDC-8ACA-685E8D2D367B}" type="slidenum">
              <a:rPr lang="en-US" altLang="ja-JP" smtClean="0"/>
              <a:pPr>
                <a:defRPr/>
              </a:pPr>
              <a:t>‹#›</a:t>
            </a:fld>
            <a:endParaRPr lang="en-US" altLang="ja-JP"/>
          </a:p>
        </p:txBody>
      </p:sp>
    </p:spTree>
    <p:extLst>
      <p:ext uri="{BB962C8B-B14F-4D97-AF65-F5344CB8AC3E}">
        <p14:creationId xmlns:p14="http://schemas.microsoft.com/office/powerpoint/2010/main" val="534365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3A5F6ECD-376B-431F-9A98-277F59E65769}" type="slidenum">
              <a:rPr lang="en-US" altLang="ja-JP" smtClean="0"/>
              <a:pPr>
                <a:defRPr/>
              </a:pPr>
              <a:t>‹#›</a:t>
            </a:fld>
            <a:endParaRPr lang="en-US" altLang="ja-JP"/>
          </a:p>
        </p:txBody>
      </p:sp>
    </p:spTree>
    <p:extLst>
      <p:ext uri="{BB962C8B-B14F-4D97-AF65-F5344CB8AC3E}">
        <p14:creationId xmlns:p14="http://schemas.microsoft.com/office/powerpoint/2010/main" val="18606574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39BC98ED-5654-4E2C-BA91-2CC397A53D82}" type="slidenum">
              <a:rPr lang="en-US" altLang="ja-JP" smtClean="0"/>
              <a:pPr>
                <a:defRPr/>
              </a:pPr>
              <a:t>‹#›</a:t>
            </a:fld>
            <a:endParaRPr lang="en-US" altLang="ja-JP"/>
          </a:p>
        </p:txBody>
      </p:sp>
    </p:spTree>
    <p:extLst>
      <p:ext uri="{BB962C8B-B14F-4D97-AF65-F5344CB8AC3E}">
        <p14:creationId xmlns:p14="http://schemas.microsoft.com/office/powerpoint/2010/main" val="2871134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pPr>
              <a:defRPr/>
            </a:pPr>
            <a:fld id="{9278BA52-8DA4-4247-9CF0-9E5F32B0C3E1}" type="slidenum">
              <a:rPr lang="en-US" altLang="ja-JP" smtClean="0"/>
              <a:pPr>
                <a:defRPr/>
              </a:pPr>
              <a:t>‹#›</a:t>
            </a:fld>
            <a:endParaRPr lang="en-US" altLang="ja-JP"/>
          </a:p>
        </p:txBody>
      </p:sp>
    </p:spTree>
    <p:extLst>
      <p:ext uri="{BB962C8B-B14F-4D97-AF65-F5344CB8AC3E}">
        <p14:creationId xmlns:p14="http://schemas.microsoft.com/office/powerpoint/2010/main" val="292295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5"/>
          <p:cNvSpPr>
            <a:spLocks noGrp="1" noChangeArrowheads="1"/>
          </p:cNvSpPr>
          <p:nvPr>
            <p:ph type="sldNum" idx="10"/>
          </p:nvPr>
        </p:nvSpPr>
        <p:spPr>
          <a:ln/>
        </p:spPr>
        <p:txBody>
          <a:bodyPr/>
          <a:lstStyle>
            <a:lvl1pPr>
              <a:defRPr/>
            </a:lvl1pPr>
          </a:lstStyle>
          <a:p>
            <a:pPr>
              <a:defRPr/>
            </a:pPr>
            <a:fld id="{4E77698D-F4BA-4DAA-915C-ACCCEE7A8E06}" type="slidenum">
              <a:rPr lang="en-US" altLang="ja-JP"/>
              <a:pPr>
                <a:defRPr/>
              </a:pPr>
              <a:t>‹#›</a:t>
            </a:fld>
            <a:endParaRPr lang="en-US" altLang="ja-JP"/>
          </a:p>
        </p:txBody>
      </p:sp>
    </p:spTree>
    <p:extLst>
      <p:ext uri="{BB962C8B-B14F-4D97-AF65-F5344CB8AC3E}">
        <p14:creationId xmlns:p14="http://schemas.microsoft.com/office/powerpoint/2010/main" val="10736941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pPr>
              <a:defRPr/>
            </a:pPr>
            <a:fld id="{96A84595-3689-4873-97D1-CB364B83EA85}" type="slidenum">
              <a:rPr lang="en-US" altLang="ja-JP" smtClean="0"/>
              <a:pPr>
                <a:defRPr/>
              </a:pPr>
              <a:t>‹#›</a:t>
            </a:fld>
            <a:endParaRPr lang="en-US" altLang="ja-JP"/>
          </a:p>
        </p:txBody>
      </p:sp>
    </p:spTree>
    <p:extLst>
      <p:ext uri="{BB962C8B-B14F-4D97-AF65-F5344CB8AC3E}">
        <p14:creationId xmlns:p14="http://schemas.microsoft.com/office/powerpoint/2010/main" val="957613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pPr>
              <a:defRPr/>
            </a:pPr>
            <a:fld id="{0BA6DDF6-35B3-4773-B42B-9E80D433814E}" type="slidenum">
              <a:rPr lang="en-US" altLang="ja-JP" smtClean="0"/>
              <a:pPr>
                <a:defRPr/>
              </a:pPr>
              <a:t>‹#›</a:t>
            </a:fld>
            <a:endParaRPr lang="en-US" altLang="ja-JP"/>
          </a:p>
        </p:txBody>
      </p:sp>
    </p:spTree>
    <p:extLst>
      <p:ext uri="{BB962C8B-B14F-4D97-AF65-F5344CB8AC3E}">
        <p14:creationId xmlns:p14="http://schemas.microsoft.com/office/powerpoint/2010/main" val="15775898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94F6B1B4-5050-46B3-8FF8-83F69C76651B}" type="slidenum">
              <a:rPr lang="en-US" altLang="ja-JP" smtClean="0"/>
              <a:pPr>
                <a:defRPr/>
              </a:pPr>
              <a:t>‹#›</a:t>
            </a:fld>
            <a:endParaRPr lang="en-US" altLang="ja-JP"/>
          </a:p>
        </p:txBody>
      </p:sp>
    </p:spTree>
    <p:extLst>
      <p:ext uri="{BB962C8B-B14F-4D97-AF65-F5344CB8AC3E}">
        <p14:creationId xmlns:p14="http://schemas.microsoft.com/office/powerpoint/2010/main" val="3234424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pPr>
              <a:defRPr/>
            </a:pPr>
            <a:fld id="{D799EC85-ABE3-4E38-BA79-9504F59259E7}" type="slidenum">
              <a:rPr lang="en-US" altLang="ja-JP" smtClean="0"/>
              <a:pPr>
                <a:defRPr/>
              </a:pPr>
              <a:t>‹#›</a:t>
            </a:fld>
            <a:endParaRPr lang="en-US" altLang="ja-JP"/>
          </a:p>
        </p:txBody>
      </p:sp>
    </p:spTree>
    <p:extLst>
      <p:ext uri="{BB962C8B-B14F-4D97-AF65-F5344CB8AC3E}">
        <p14:creationId xmlns:p14="http://schemas.microsoft.com/office/powerpoint/2010/main" val="22296047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2B2A0834-8CBC-4D5F-95C0-984B72E0ADE3}" type="slidenum">
              <a:rPr lang="en-US" altLang="ja-JP" smtClean="0"/>
              <a:pPr>
                <a:defRPr/>
              </a:pPr>
              <a:t>‹#›</a:t>
            </a:fld>
            <a:endParaRPr lang="en-US" altLang="ja-JP"/>
          </a:p>
        </p:txBody>
      </p:sp>
    </p:spTree>
    <p:extLst>
      <p:ext uri="{BB962C8B-B14F-4D97-AF65-F5344CB8AC3E}">
        <p14:creationId xmlns:p14="http://schemas.microsoft.com/office/powerpoint/2010/main" val="409856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pPr>
              <a:defRPr/>
            </a:pPr>
            <a:fld id="{7D6E3E8E-FD25-498B-AA01-F2EA2B82A14B}" type="slidenum">
              <a:rPr lang="en-US" altLang="ja-JP" smtClean="0"/>
              <a:pPr>
                <a:defRPr/>
              </a:pPr>
              <a:t>‹#›</a:t>
            </a:fld>
            <a:endParaRPr lang="en-US" altLang="ja-JP"/>
          </a:p>
        </p:txBody>
      </p:sp>
    </p:spTree>
    <p:extLst>
      <p:ext uri="{BB962C8B-B14F-4D97-AF65-F5344CB8AC3E}">
        <p14:creationId xmlns:p14="http://schemas.microsoft.com/office/powerpoint/2010/main" val="28461374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9"/>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3"/>
          <p:cNvSpPr>
            <a:spLocks noGrp="1"/>
          </p:cNvSpPr>
          <p:nvPr>
            <p:ph type="dt" sz="half" idx="10"/>
          </p:nvPr>
        </p:nvSpPr>
        <p:spPr>
          <a:xfrm>
            <a:off x="457200" y="6356351"/>
            <a:ext cx="2133600" cy="365125"/>
          </a:xfrm>
          <a:prstGeom prst="rect">
            <a:avLst/>
          </a:prstGeom>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pPr>
              <a:defRPr/>
            </a:pPr>
            <a:fld id="{4C4AE124-F07C-4949-85EC-055B3F0DE189}" type="slidenum">
              <a:rPr lang="en-US" altLang="ja-JP"/>
              <a:pPr>
                <a:defRPr/>
              </a:pPr>
              <a:t>‹#›</a:t>
            </a:fld>
            <a:endParaRPr lang="en-US" altLang="ja-JP"/>
          </a:p>
        </p:txBody>
      </p:sp>
    </p:spTree>
    <p:extLst>
      <p:ext uri="{BB962C8B-B14F-4D97-AF65-F5344CB8AC3E}">
        <p14:creationId xmlns:p14="http://schemas.microsoft.com/office/powerpoint/2010/main" val="390048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idx="10"/>
          </p:nvPr>
        </p:nvSpPr>
        <p:spPr>
          <a:ln/>
        </p:spPr>
        <p:txBody>
          <a:bodyPr/>
          <a:lstStyle>
            <a:lvl1pPr>
              <a:defRPr/>
            </a:lvl1pPr>
          </a:lstStyle>
          <a:p>
            <a:pPr>
              <a:defRPr/>
            </a:pPr>
            <a:fld id="{566244A1-64DE-438A-9DF3-7240F1C38F2F}" type="slidenum">
              <a:rPr lang="en-US" altLang="ja-JP"/>
              <a:pPr>
                <a:defRPr/>
              </a:pPr>
              <a:t>‹#›</a:t>
            </a:fld>
            <a:endParaRPr lang="en-US" altLang="ja-JP"/>
          </a:p>
        </p:txBody>
      </p:sp>
    </p:spTree>
    <p:extLst>
      <p:ext uri="{BB962C8B-B14F-4D97-AF65-F5344CB8AC3E}">
        <p14:creationId xmlns:p14="http://schemas.microsoft.com/office/powerpoint/2010/main" val="399556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D8F5AA55-61A6-42F7-9E70-022CCFC98C8F}" type="slidenum">
              <a:rPr lang="en-US" altLang="ja-JP"/>
              <a:pPr>
                <a:defRPr/>
              </a:pPr>
              <a:t>‹#›</a:t>
            </a:fld>
            <a:endParaRPr lang="en-US" altLang="ja-JP"/>
          </a:p>
        </p:txBody>
      </p:sp>
    </p:spTree>
    <p:extLst>
      <p:ext uri="{BB962C8B-B14F-4D97-AF65-F5344CB8AC3E}">
        <p14:creationId xmlns:p14="http://schemas.microsoft.com/office/powerpoint/2010/main" val="262309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60A1A1FE-FA55-4126-9246-3399F34B6E90}" type="slidenum">
              <a:rPr lang="en-US" altLang="ja-JP"/>
              <a:pPr>
                <a:defRPr/>
              </a:pPr>
              <a:t>‹#›</a:t>
            </a:fld>
            <a:endParaRPr lang="en-US" altLang="ja-JP"/>
          </a:p>
        </p:txBody>
      </p:sp>
    </p:spTree>
    <p:extLst>
      <p:ext uri="{BB962C8B-B14F-4D97-AF65-F5344CB8AC3E}">
        <p14:creationId xmlns:p14="http://schemas.microsoft.com/office/powerpoint/2010/main" val="2079240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5"/>
          <p:cNvSpPr>
            <a:spLocks noGrp="1" noChangeArrowheads="1"/>
          </p:cNvSpPr>
          <p:nvPr>
            <p:ph type="sldNum" idx="10"/>
          </p:nvPr>
        </p:nvSpPr>
        <p:spPr>
          <a:ln/>
        </p:spPr>
        <p:txBody>
          <a:bodyPr/>
          <a:lstStyle>
            <a:lvl1pPr>
              <a:defRPr/>
            </a:lvl1pPr>
          </a:lstStyle>
          <a:p>
            <a:pPr>
              <a:defRPr/>
            </a:pPr>
            <a:fld id="{FD297163-1802-49CE-A6D8-0E48767378A2}" type="slidenum">
              <a:rPr lang="en-US" altLang="ja-JP"/>
              <a:pPr>
                <a:defRPr/>
              </a:pPr>
              <a:t>‹#›</a:t>
            </a:fld>
            <a:endParaRPr lang="en-US" altLang="ja-JP"/>
          </a:p>
        </p:txBody>
      </p:sp>
    </p:spTree>
    <p:extLst>
      <p:ext uri="{BB962C8B-B14F-4D97-AF65-F5344CB8AC3E}">
        <p14:creationId xmlns:p14="http://schemas.microsoft.com/office/powerpoint/2010/main" val="203733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1027"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mtClean="0">
                <a:solidFill>
                  <a:srgbClr val="000000"/>
                </a:solidFill>
              </a:defRPr>
            </a:lvl1pPr>
          </a:lstStyle>
          <a:p>
            <a:pPr>
              <a:defRPr/>
            </a:pPr>
            <a:fld id="{A612AC24-6FEA-4F15-B3FA-62915DDDA06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2051"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2400" smtClean="0">
                <a:solidFill>
                  <a:srgbClr val="000000"/>
                </a:solidFill>
                <a:latin typeface="+mn-lt"/>
                <a:ea typeface="ＭＳ Ｐ明朝" charset="-128"/>
              </a:defRPr>
            </a:lvl1pPr>
          </a:lstStyle>
          <a:p>
            <a:pPr>
              <a:defRPr/>
            </a:pPr>
            <a:fld id="{0DFC45D8-68C7-47C9-BDE3-1C1069838D34}"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4099"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37356AB5-4FA6-45AF-A767-90D8F26DA05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9"/>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smtClean="0"/>
              <a:t>タイトルテキストの書式を編集するにはクリックします。</a:t>
            </a:r>
          </a:p>
        </p:txBody>
      </p:sp>
      <p:sp>
        <p:nvSpPr>
          <p:cNvPr id="5123" name="Rectangle 2"/>
          <p:cNvSpPr>
            <a:spLocks noGrp="1" noChangeArrowheads="1"/>
          </p:cNvSpPr>
          <p:nvPr>
            <p:ph type="body" idx="1"/>
          </p:nvPr>
        </p:nvSpPr>
        <p:spPr bwMode="auto">
          <a:xfrm>
            <a:off x="457200" y="1600201"/>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ja-JP" altLang="en-GB" smtClean="0"/>
              <a:t>アウトラインテキストの書式を編集するにはクリックします。</a:t>
            </a:r>
          </a:p>
          <a:p>
            <a:pPr lvl="1"/>
            <a:r>
              <a:rPr lang="en-GB" altLang="ja-JP" smtClean="0"/>
              <a:t>2</a:t>
            </a:r>
            <a:r>
              <a:rPr lang="ja-JP" altLang="en-GB" smtClean="0"/>
              <a:t>レベル目のアウトライン</a:t>
            </a:r>
          </a:p>
          <a:p>
            <a:pPr lvl="2"/>
            <a:r>
              <a:rPr lang="en-GB" altLang="ja-JP" smtClean="0"/>
              <a:t>3</a:t>
            </a:r>
            <a:r>
              <a:rPr lang="ja-JP" altLang="en-GB" smtClean="0"/>
              <a:t>レベル目のアウトライン</a:t>
            </a:r>
          </a:p>
          <a:p>
            <a:pPr lvl="3"/>
            <a:r>
              <a:rPr lang="en-GB" altLang="ja-JP" smtClean="0"/>
              <a:t>4</a:t>
            </a:r>
            <a:r>
              <a:rPr lang="ja-JP" altLang="en-GB" smtClean="0"/>
              <a:t>レベル目のアウトライン</a:t>
            </a:r>
          </a:p>
          <a:p>
            <a:pPr lvl="4"/>
            <a:r>
              <a:rPr lang="en-GB" altLang="ja-JP" smtClean="0"/>
              <a:t>5</a:t>
            </a:r>
            <a:r>
              <a:rPr lang="ja-JP" altLang="en-GB" smtClean="0"/>
              <a:t>レベル目のアウトライン</a:t>
            </a:r>
          </a:p>
          <a:p>
            <a:pPr lvl="4"/>
            <a:r>
              <a:rPr lang="en-GB" altLang="ja-JP" smtClean="0"/>
              <a:t>6</a:t>
            </a:r>
            <a:r>
              <a:rPr lang="ja-JP" altLang="en-GB" smtClean="0"/>
              <a:t>レベル目のアウトライン</a:t>
            </a:r>
          </a:p>
          <a:p>
            <a:pPr lvl="4"/>
            <a:r>
              <a:rPr lang="en-GB" altLang="ja-JP" smtClean="0"/>
              <a:t>7</a:t>
            </a:r>
            <a:r>
              <a:rPr lang="ja-JP" altLang="en-GB" smtClean="0"/>
              <a:t>レベル目のアウトライン</a:t>
            </a:r>
          </a:p>
          <a:p>
            <a:pPr lvl="4"/>
            <a:r>
              <a:rPr lang="en-GB" altLang="ja-JP" smtClean="0"/>
              <a:t>8</a:t>
            </a:r>
            <a:r>
              <a:rPr lang="ja-JP" altLang="en-GB" smtClean="0"/>
              <a:t>レベル目のアウトライン</a:t>
            </a:r>
          </a:p>
          <a:p>
            <a:pPr lvl="4"/>
            <a:r>
              <a:rPr lang="en-GB" altLang="ja-JP" smtClean="0"/>
              <a:t>9</a:t>
            </a:r>
            <a:r>
              <a:rPr lang="ja-JP" altLang="en-GB" smtClean="0"/>
              <a:t>レベル目のアウトライン</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200" smtClean="0">
                <a:solidFill>
                  <a:srgbClr val="000000"/>
                </a:solidFill>
                <a:latin typeface="+mn-lt"/>
                <a:ea typeface="ＭＳ Ｐ明朝" charset="-128"/>
              </a:defRPr>
            </a:lvl1pPr>
          </a:lstStyle>
          <a:p>
            <a:pPr>
              <a:defRPr/>
            </a:pPr>
            <a:fld id="{65BE2DB5-4180-4E13-9052-237FBB40C0F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2pPr>
      <a:lvl3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3pPr>
      <a:lvl4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4pPr>
      <a:lvl5pPr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600">
          <a:solidFill>
            <a:srgbClr val="000000"/>
          </a:solidFill>
          <a:latin typeface="Trebuchet MS" pitchFamily="32" charset="0"/>
          <a:ea typeface="ＭＳ Ｐゴシック" charset="-128"/>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itchFamily="16" charset="0"/>
        <a:defRPr>
          <a:solidFill>
            <a:srgbClr val="000000"/>
          </a:solidFill>
          <a:latin typeface="+mn-lt"/>
          <a:ea typeface="+mn-ea"/>
        </a:defRPr>
      </a:lvl4pPr>
      <a:lvl5pPr marL="20574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0" fontAlgn="base" hangingPunct="0">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6152-6983-477D-8583-3BF980C00C1A}" type="datetimeFigureOut">
              <a:rPr kumimoji="1" lang="ja-JP" altLang="en-US" smtClean="0"/>
              <a:t>2017/2/1</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612AC24-6FEA-4F15-B3FA-62915DDDA063}" type="slidenum">
              <a:rPr lang="en-US" altLang="ja-JP" smtClean="0"/>
              <a:pPr>
                <a:defRPr/>
              </a:pPr>
              <a:t>‹#›</a:t>
            </a:fld>
            <a:endParaRPr lang="en-US" altLang="ja-JP"/>
          </a:p>
        </p:txBody>
      </p:sp>
    </p:spTree>
    <p:extLst>
      <p:ext uri="{BB962C8B-B14F-4D97-AF65-F5344CB8AC3E}">
        <p14:creationId xmlns:p14="http://schemas.microsoft.com/office/powerpoint/2010/main" val="3249498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6.xml"/><Relationship Id="rId6" Type="http://schemas.microsoft.com/office/2007/relationships/hdphoto" Target="../media/hdphoto4.wdp"/><Relationship Id="rId5" Type="http://schemas.openxmlformats.org/officeDocument/2006/relationships/image" Target="../media/image11.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4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0" y="2204864"/>
            <a:ext cx="9144000" cy="2303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000000"/>
                </a:solidFill>
                <a:latin typeface="Arial" charset="0"/>
                <a:ea typeface="ＭＳ Ｐゴシック" charset="-128"/>
              </a:defRPr>
            </a:lvl9pPr>
          </a:lstStyle>
          <a:p>
            <a:pPr>
              <a:spcBef>
                <a:spcPts val="600"/>
              </a:spcBef>
              <a:buClrTx/>
              <a:buFontTx/>
              <a:buNone/>
              <a:defRPr/>
            </a:pPr>
            <a:r>
              <a:rPr lang="ja-JP" altLang="en-US" sz="3600" b="1" dirty="0" smtClean="0">
                <a:effectLst>
                  <a:outerShdw blurRad="38100" dist="38100" dir="2700000" algn="tl">
                    <a:srgbClr val="C0C0C0"/>
                  </a:outerShdw>
                </a:effectLst>
                <a:latin typeface="Calibri" pitchFamily="32" charset="0"/>
                <a:ea typeface="HG丸ｺﾞｼｯｸM-PRO" pitchFamily="48" charset="-128"/>
              </a:rPr>
              <a:t>②　学術・研究</a:t>
            </a:r>
            <a:endParaRPr lang="en-US" altLang="ja-JP" sz="3600" b="1" dirty="0" smtClean="0">
              <a:effectLst>
                <a:outerShdw blurRad="38100" dist="38100" dir="2700000" algn="tl">
                  <a:srgbClr val="C0C0C0"/>
                </a:outerShdw>
              </a:effectLst>
              <a:latin typeface="Calibri" pitchFamily="32" charset="0"/>
              <a:ea typeface="HG丸ｺﾞｼｯｸM-PRO" pitchFamily="48" charset="-128"/>
            </a:endParaRPr>
          </a:p>
        </p:txBody>
      </p:sp>
      <p:sp>
        <p:nvSpPr>
          <p:cNvPr id="3"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553183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6000" y="432000"/>
            <a:ext cx="9072000" cy="1200329"/>
          </a:xfrm>
          <a:prstGeom prst="rect">
            <a:avLst/>
          </a:prstGeom>
          <a:noFill/>
          <a:ln>
            <a:solidFill>
              <a:schemeClr val="tx1"/>
            </a:solidFill>
            <a:prstDash val="sysDot"/>
          </a:ln>
        </p:spPr>
        <p:txBody>
          <a:bodyPr wrap="square" rtlCol="0" anchor="t" anchorCtr="0">
            <a:spAutoFit/>
          </a:bodyPr>
          <a:lstStyle/>
          <a:p>
            <a:pPr marL="285750" indent="-285750" algn="l" defTabSz="914400" fontAlgn="auto">
              <a:spcBef>
                <a:spcPts val="0"/>
              </a:spcBef>
              <a:spcAft>
                <a:spcPts val="0"/>
              </a:spcAft>
              <a:buClrTx/>
              <a:buSzTx/>
              <a:buFont typeface="Arial" panose="020B0604020202020204" pitchFamily="34" charset="0"/>
              <a:buChar char="•"/>
            </a:pP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大阪北部地域におけるバイオクラスター形成の中核を担う</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エリアとして、バイオ</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・医薬・食品・コスメ・ヘルスケア等をはじめとする様々なライフサイエンス分野の研究・技術開発機能等を持つ施設並びにこれらに付随する関連施設（研究開発に伴う製品試作機能等を含む）のため</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の一大拠点を形成している。</a:t>
            </a:r>
          </a:p>
        </p:txBody>
      </p:sp>
      <p:sp>
        <p:nvSpPr>
          <p:cNvPr id="3" name="正方形/長方形 2"/>
          <p:cNvSpPr/>
          <p:nvPr/>
        </p:nvSpPr>
        <p:spPr>
          <a:xfrm>
            <a:off x="5292080" y="6615702"/>
            <a:ext cx="3175869" cy="253916"/>
          </a:xfrm>
          <a:prstGeom prst="rect">
            <a:avLst/>
          </a:prstGeom>
        </p:spPr>
        <p:txBody>
          <a:bodyPr wrap="none">
            <a:spAutoFit/>
          </a:bodyPr>
          <a:lstStyle/>
          <a:p>
            <a:pPr algn="l" defTabSz="914400" fontAlgn="auto">
              <a:spcBef>
                <a:spcPts val="0"/>
              </a:spcBef>
              <a:spcAft>
                <a:spcPts val="0"/>
              </a:spcAft>
              <a:buClrTx/>
              <a:buSzTx/>
              <a:buFontTx/>
              <a:buNone/>
            </a:pP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kumimoji="1"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彩都</a:t>
            </a:r>
            <a:r>
              <a:rPr kumimoji="1"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国際文化公園都市</a:t>
            </a:r>
            <a:r>
              <a:rPr kumimoji="1"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建設推進協</a:t>
            </a:r>
            <a:r>
              <a:rPr kumimoji="1"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議会</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endParaRPr kumimoji="1"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4400" fontAlgn="auto">
              <a:spcAft>
                <a:spcPts val="0"/>
              </a:spcAft>
              <a:buClrTx/>
              <a:buSzTx/>
              <a:buFontTx/>
              <a:buNone/>
            </a:pPr>
            <a:r>
              <a:rPr kumimoji="1" lang="ja-JP" altLang="en-US" sz="2000" b="1" dirty="0" smtClean="0">
                <a:latin typeface="HG丸ｺﾞｼｯｸM-PRO" panose="020F0600000000000000" pitchFamily="50" charset="-128"/>
                <a:ea typeface="HG丸ｺﾞｼｯｸM-PRO" panose="020F0600000000000000" pitchFamily="50" charset="-128"/>
              </a:rPr>
              <a:t>彩都</a:t>
            </a:r>
            <a:r>
              <a:rPr kumimoji="1" lang="ja-JP" altLang="en-US" sz="2000" b="1" dirty="0">
                <a:latin typeface="HG丸ｺﾞｼｯｸM-PRO" panose="020F0600000000000000" pitchFamily="50" charset="-128"/>
                <a:ea typeface="HG丸ｺﾞｼｯｸM-PRO" panose="020F0600000000000000" pitchFamily="50" charset="-128"/>
              </a:rPr>
              <a:t>ライフ</a:t>
            </a:r>
            <a:r>
              <a:rPr kumimoji="1" lang="ja-JP" altLang="en-US" sz="2000" b="1" dirty="0" smtClean="0">
                <a:latin typeface="HG丸ｺﾞｼｯｸM-PRO" panose="020F0600000000000000" pitchFamily="50" charset="-128"/>
                <a:ea typeface="HG丸ｺﾞｼｯｸM-PRO" panose="020F0600000000000000" pitchFamily="50" charset="-128"/>
              </a:rPr>
              <a:t>サイエンスパーク</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1259632" y="5949280"/>
            <a:ext cx="7056784" cy="646331"/>
          </a:xfrm>
          <a:prstGeom prst="rect">
            <a:avLst/>
          </a:prstGeom>
          <a:ln>
            <a:solidFill>
              <a:schemeClr val="tx1"/>
            </a:solidFill>
            <a:prstDash val="dash"/>
          </a:ln>
        </p:spPr>
        <p:txBody>
          <a:bodyPr wrap="square">
            <a:spAutoFit/>
          </a:bodyPr>
          <a:lstStyle/>
          <a:p>
            <a:pPr algn="l" defTabSz="914400" fontAlgn="auto">
              <a:spcBef>
                <a:spcPts val="0"/>
              </a:spcBef>
              <a:spcAft>
                <a:spcPts val="0"/>
              </a:spcAft>
              <a:buClrTx/>
              <a:buSzTx/>
              <a:buFontTx/>
              <a:buNone/>
            </a:pP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彩</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都周辺の</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主</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な大学・研究</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機関等</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algn="l" defTabSz="914400" fontAlgn="auto">
              <a:spcBef>
                <a:spcPts val="0"/>
              </a:spcBef>
              <a:spcAft>
                <a:spcPts val="0"/>
              </a:spcAft>
              <a:buClrTx/>
              <a:buSzTx/>
              <a:buFontTx/>
              <a:buNone/>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大学、大阪大学医学部附属</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病院、国立</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循環器病研究</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センター、大阪</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バイオサイエンス</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研究所、関西大学、産業</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技術総合研究所　関西センター　</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10</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pic>
        <p:nvPicPr>
          <p:cNvPr id="12" name="図 11"/>
          <p:cNvPicPr/>
          <p:nvPr/>
        </p:nvPicPr>
        <p:blipFill>
          <a:blip r:embed="rId2"/>
          <a:stretch>
            <a:fillRect/>
          </a:stretch>
        </p:blipFill>
        <p:spPr>
          <a:xfrm>
            <a:off x="1661744" y="1717080"/>
            <a:ext cx="5820512" cy="4088184"/>
          </a:xfrm>
          <a:prstGeom prst="rect">
            <a:avLst/>
          </a:prstGeom>
        </p:spPr>
      </p:pic>
    </p:spTree>
    <p:extLst>
      <p:ext uri="{BB962C8B-B14F-4D97-AF65-F5344CB8AC3E}">
        <p14:creationId xmlns:p14="http://schemas.microsoft.com/office/powerpoint/2010/main" val="1203875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健都（北大阪健康医療都市）</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①</a:t>
            </a:r>
            <a:r>
              <a:rPr kumimoji="1" lang="en-US" altLang="ja-JP"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再掲</a:t>
            </a:r>
            <a:r>
              <a:rPr kumimoji="1" lang="en-US" altLang="ja-JP"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3" descr="D:\ishiguroA\Desktop\ncvc_img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57" y="2348889"/>
            <a:ext cx="4093857" cy="26699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表 13"/>
          <p:cNvGraphicFramePr>
            <a:graphicFrameLocks noGrp="1"/>
          </p:cNvGraphicFramePr>
          <p:nvPr>
            <p:extLst>
              <p:ext uri="{D42A27DB-BD31-4B8C-83A1-F6EECF244321}">
                <p14:modId xmlns:p14="http://schemas.microsoft.com/office/powerpoint/2010/main" val="2312683500"/>
              </p:ext>
            </p:extLst>
          </p:nvPr>
        </p:nvGraphicFramePr>
        <p:xfrm>
          <a:off x="901701" y="5119466"/>
          <a:ext cx="3080767" cy="1405878"/>
        </p:xfrm>
        <a:graphic>
          <a:graphicData uri="http://schemas.openxmlformats.org/drawingml/2006/table">
            <a:tbl>
              <a:tblPr>
                <a:tableStyleId>{616DA210-FB5B-4158-B5E0-FEB733F419BA}</a:tableStyleId>
              </a:tblPr>
              <a:tblGrid>
                <a:gridCol w="2109987"/>
                <a:gridCol w="970780"/>
              </a:tblGrid>
              <a:tr h="318349">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時期</a:t>
                      </a:r>
                    </a:p>
                  </a:txBody>
                  <a:tcPr anchor="ctr">
                    <a:solidFill>
                      <a:schemeClr val="bg1"/>
                    </a:solidFill>
                  </a:tcPr>
                </a:tc>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内容</a:t>
                      </a:r>
                    </a:p>
                  </a:txBody>
                  <a:tcPr anchor="ctr">
                    <a:solidFill>
                      <a:schemeClr val="bg1"/>
                    </a:solidFill>
                  </a:tcPr>
                </a:tc>
              </a:tr>
              <a:tr h="318349">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実施設計</a:t>
                      </a:r>
                    </a:p>
                  </a:txBody>
                  <a:tcPr anchor="ctr">
                    <a:solidFill>
                      <a:schemeClr val="bg1"/>
                    </a:solidFill>
                  </a:tcPr>
                </a:tc>
              </a:tr>
              <a:tr h="478601">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）夏</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建設工事</a:t>
                      </a:r>
                    </a:p>
                  </a:txBody>
                  <a:tcPr anchor="ctr">
                    <a:solidFill>
                      <a:schemeClr val="bg1"/>
                    </a:solidFill>
                  </a:tcPr>
                </a:tc>
              </a:tr>
              <a:tr h="290579">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目途に</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完成</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solidFill>
                  </a:tcPr>
                </a:tc>
              </a:tr>
            </a:tbl>
          </a:graphicData>
        </a:graphic>
      </p:graphicFrame>
      <p:pic>
        <p:nvPicPr>
          <p:cNvPr id="16" name="Picture 4" descr="D:\ishiguroA\Desktop\hospital_img01.jpg"/>
          <p:cNvPicPr>
            <a:picLocks noChangeAspect="1" noChangeArrowheads="1"/>
          </p:cNvPicPr>
          <p:nvPr/>
        </p:nvPicPr>
        <p:blipFill rotWithShape="1">
          <a:blip r:embed="rId3">
            <a:extLst>
              <a:ext uri="{28A0092B-C50C-407E-A947-70E740481C1C}">
                <a14:useLocalDpi xmlns:a14="http://schemas.microsoft.com/office/drawing/2010/main" val="0"/>
              </a:ext>
            </a:extLst>
          </a:blip>
          <a:srcRect r="13983"/>
          <a:stretch/>
        </p:blipFill>
        <p:spPr bwMode="auto">
          <a:xfrm>
            <a:off x="4970810" y="2430353"/>
            <a:ext cx="3940973" cy="2416961"/>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p:cNvSpPr/>
          <p:nvPr/>
        </p:nvSpPr>
        <p:spPr>
          <a:xfrm>
            <a:off x="5070821" y="1932112"/>
            <a:ext cx="2031325" cy="369332"/>
          </a:xfrm>
          <a:prstGeom prst="rect">
            <a:avLst/>
          </a:prstGeom>
        </p:spPr>
        <p:txBody>
          <a:bodyPr wrap="none" lIns="91341" tIns="45675" rIns="91341" bIns="45675">
            <a:spAutoFit/>
          </a:bodyPr>
          <a:lstStyle/>
          <a:p>
            <a:pPr algn="l" defTabSz="913410" fontAlgn="auto">
              <a:spcBef>
                <a:spcPts val="0"/>
              </a:spcBef>
              <a:spcAft>
                <a:spcPts val="0"/>
              </a:spcAft>
              <a:buClrTx/>
              <a:buSzTx/>
            </a:pPr>
            <a:r>
              <a:rPr kumimoji="1"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市立吹田市民病院</a:t>
            </a:r>
          </a:p>
        </p:txBody>
      </p:sp>
      <p:graphicFrame>
        <p:nvGraphicFramePr>
          <p:cNvPr id="26" name="表 25"/>
          <p:cNvGraphicFramePr>
            <a:graphicFrameLocks noGrp="1"/>
          </p:cNvGraphicFramePr>
          <p:nvPr>
            <p:extLst>
              <p:ext uri="{D42A27DB-BD31-4B8C-83A1-F6EECF244321}">
                <p14:modId xmlns:p14="http://schemas.microsoft.com/office/powerpoint/2010/main" val="1968801266"/>
              </p:ext>
            </p:extLst>
          </p:nvPr>
        </p:nvGraphicFramePr>
        <p:xfrm>
          <a:off x="5292080" y="5128984"/>
          <a:ext cx="3456392" cy="1252344"/>
        </p:xfrm>
        <a:graphic>
          <a:graphicData uri="http://schemas.openxmlformats.org/drawingml/2006/table">
            <a:tbl>
              <a:tblPr>
                <a:tableStyleId>{616DA210-FB5B-4158-B5E0-FEB733F419BA}</a:tableStyleId>
              </a:tblPr>
              <a:tblGrid>
                <a:gridCol w="2200269"/>
                <a:gridCol w="1256123"/>
              </a:tblGrid>
              <a:tr h="313086">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時期</a:t>
                      </a:r>
                    </a:p>
                  </a:txBody>
                  <a:tcPr anchor="ctr"/>
                </a:tc>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内容</a:t>
                      </a:r>
                    </a:p>
                  </a:txBody>
                  <a:tcPr anchor="ctr"/>
                </a:tc>
              </a:tr>
              <a:tr h="313086">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p>
                  </a:txBody>
                  <a:tcPr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実施設計</a:t>
                      </a:r>
                    </a:p>
                  </a:txBody>
                  <a:tcPr anchor="ctr"/>
                </a:tc>
              </a:tr>
              <a:tr h="313086">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a:t>
                      </a:r>
                    </a:p>
                  </a:txBody>
                  <a:tcPr anchor="ctr"/>
                </a:tc>
                <a:tc>
                  <a:txBody>
                    <a:bodyPr/>
                    <a:lstStyle/>
                    <a:p>
                      <a:r>
                        <a:rPr lang="ja-JP" altLang="en-US" sz="1100">
                          <a:latin typeface="Meiryo UI" panose="020B0604030504040204" pitchFamily="50" charset="-128"/>
                          <a:ea typeface="Meiryo UI" panose="020B0604030504040204" pitchFamily="50" charset="-128"/>
                          <a:cs typeface="Meiryo UI" panose="020B0604030504040204" pitchFamily="50" charset="-128"/>
                        </a:rPr>
                        <a:t>建設工事着手</a:t>
                      </a:r>
                    </a:p>
                  </a:txBody>
                  <a:tcPr anchor="ctr"/>
                </a:tc>
              </a:tr>
              <a:tr h="313086">
                <a:tc>
                  <a:txBody>
                    <a:bodyPr/>
                    <a:lstStyle/>
                    <a:p>
                      <a:r>
                        <a:rPr lang="ja-JP" altLang="en-US" sz="110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a:latin typeface="Meiryo UI" panose="020B0604030504040204" pitchFamily="50" charset="-128"/>
                          <a:ea typeface="Meiryo UI" panose="020B0604030504040204" pitchFamily="50" charset="-128"/>
                          <a:cs typeface="Meiryo UI" panose="020B0604030504040204" pitchFamily="50" charset="-128"/>
                        </a:rPr>
                        <a:t>30</a:t>
                      </a:r>
                      <a:r>
                        <a:rPr lang="ja-JP" altLang="en-US" sz="1100">
                          <a:latin typeface="Meiryo UI" panose="020B0604030504040204" pitchFamily="50" charset="-128"/>
                          <a:ea typeface="Meiryo UI" panose="020B0604030504040204" pitchFamily="50" charset="-128"/>
                          <a:cs typeface="Meiryo UI" panose="020B0604030504040204" pitchFamily="50" charset="-128"/>
                        </a:rPr>
                        <a:t>年度（</a:t>
                      </a:r>
                      <a:r>
                        <a:rPr lang="en-US" altLang="ja-JP" sz="110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a:latin typeface="Meiryo UI" panose="020B0604030504040204" pitchFamily="50" charset="-128"/>
                          <a:ea typeface="Meiryo UI" panose="020B0604030504040204" pitchFamily="50" charset="-128"/>
                          <a:cs typeface="Meiryo UI" panose="020B0604030504040204" pitchFamily="50" charset="-128"/>
                        </a:rPr>
                        <a:t>年度）</a:t>
                      </a:r>
                    </a:p>
                  </a:txBody>
                  <a:tcPr anchor="ctr"/>
                </a:tc>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開院予定</a:t>
                      </a:r>
                    </a:p>
                  </a:txBody>
                  <a:tcPr anchor="ctr"/>
                </a:tc>
              </a:tr>
            </a:tbl>
          </a:graphicData>
        </a:graphic>
      </p:graphicFrame>
      <p:sp>
        <p:nvSpPr>
          <p:cNvPr id="27" name="正方形/長方形 26"/>
          <p:cNvSpPr/>
          <p:nvPr/>
        </p:nvSpPr>
        <p:spPr>
          <a:xfrm>
            <a:off x="107513" y="1916832"/>
            <a:ext cx="2839239" cy="369332"/>
          </a:xfrm>
          <a:prstGeom prst="rect">
            <a:avLst/>
          </a:prstGeom>
        </p:spPr>
        <p:txBody>
          <a:bodyPr wrap="none" lIns="91341" tIns="45675" rIns="91341" bIns="45675">
            <a:spAutoFit/>
          </a:bodyPr>
          <a:lstStyle/>
          <a:p>
            <a:pPr algn="l" defTabSz="913410" fontAlgn="auto">
              <a:spcBef>
                <a:spcPts val="0"/>
              </a:spcBef>
              <a:spcAft>
                <a:spcPts val="0"/>
              </a:spcAft>
              <a:buClrTx/>
              <a:buSzTx/>
            </a:pPr>
            <a:r>
              <a:rPr kumimoji="1"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国立循環器病研究センター</a:t>
            </a:r>
          </a:p>
        </p:txBody>
      </p:sp>
      <p:sp>
        <p:nvSpPr>
          <p:cNvPr id="28" name="正方形/長方形 27"/>
          <p:cNvSpPr/>
          <p:nvPr/>
        </p:nvSpPr>
        <p:spPr>
          <a:xfrm>
            <a:off x="7254539" y="6465363"/>
            <a:ext cx="1648008" cy="253825"/>
          </a:xfrm>
          <a:prstGeom prst="rect">
            <a:avLst/>
          </a:prstGeom>
        </p:spPr>
        <p:txBody>
          <a:bodyPr wrap="none" lIns="91341" tIns="45675" rIns="91341" bIns="45675">
            <a:spAutoFit/>
          </a:bodyPr>
          <a:lstStyle/>
          <a:p>
            <a:pPr algn="l"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0"/>
          <p:cNvSpPr>
            <a:spLocks noChangeArrowheads="1"/>
          </p:cNvSpPr>
          <p:nvPr/>
        </p:nvSpPr>
        <p:spPr bwMode="auto">
          <a:xfrm>
            <a:off x="36000" y="432000"/>
            <a:ext cx="9072000" cy="1200238"/>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eaLnBrk="1" hangingPunct="1">
              <a:spcBef>
                <a:spcPct val="0"/>
              </a:spcBef>
              <a:buFont typeface="Arial" panose="020B0604020202020204" pitchFamily="34" charset="0"/>
              <a:buChar char="•"/>
            </a:pP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健都（北大阪健康医療都市）では、</a:t>
            </a:r>
            <a:r>
              <a:rPr lang="en-US" altLang="ja-JP"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2018</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年度（平成</a:t>
            </a:r>
            <a:r>
              <a:rPr lang="en-US" altLang="ja-JP"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年度）を目途に国立循環器病研究センターが同地へ移転し、国立循環器病研究センターを中心として、市立吹田市民病院も移転、医療・健康関連の企業・研究機関等を誘致し、国際級の複合医療産業拠点（医療クラスター）の形成をめざしている。</a:t>
            </a:r>
          </a:p>
        </p:txBody>
      </p:sp>
      <p:sp>
        <p:nvSpPr>
          <p:cNvPr id="12"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11</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57559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0"/>
          <p:cNvSpPr>
            <a:spLocks noChangeArrowheads="1"/>
          </p:cNvSpPr>
          <p:nvPr/>
        </p:nvSpPr>
        <p:spPr bwMode="auto">
          <a:xfrm>
            <a:off x="0" y="0"/>
            <a:ext cx="9144000" cy="39207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健都（北大阪健康医療都市）</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②</a:t>
            </a:r>
            <a:r>
              <a:rPr kumimoji="1" lang="en-US" altLang="ja-JP"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再掲</a:t>
            </a:r>
            <a:r>
              <a:rPr kumimoji="1" lang="en-US" altLang="ja-JP"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98387" y="2459553"/>
            <a:ext cx="3265438" cy="369241"/>
          </a:xfrm>
          <a:prstGeom prst="rect">
            <a:avLst/>
          </a:prstGeom>
        </p:spPr>
        <p:txBody>
          <a:bodyPr wrap="none" lIns="91341" tIns="45675" rIns="91341" bIns="45675">
            <a:spAutoFit/>
          </a:bodyPr>
          <a:lstStyle/>
          <a:p>
            <a:pPr algn="l" defTabSz="913410" fontAlgn="auto">
              <a:spcBef>
                <a:spcPts val="0"/>
              </a:spcBef>
              <a:spcAft>
                <a:spcPts val="0"/>
              </a:spcAft>
              <a:buClrTx/>
              <a:buSzTx/>
            </a:pPr>
            <a:r>
              <a:rPr kumimoji="1"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kumimoji="1" lang="ja-JP" altLang="en-US" sz="1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イノベーションパークについて</a:t>
            </a:r>
            <a:endParaRPr kumimoji="1"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Picture 2" descr="①国立循環器病研究センターにとってオープンイノベーションの場であること ②市民にとって医療・健康関連の活動の場であるとともに、健康寿命の延伸の資する場であること ③地域企業にとってビジネスチャンスの拡大につながる場であること"/>
          <p:cNvPicPr>
            <a:picLocks noChangeAspect="1" noChangeArrowheads="1"/>
          </p:cNvPicPr>
          <p:nvPr/>
        </p:nvPicPr>
        <p:blipFill rotWithShape="1">
          <a:blip r:embed="rId3">
            <a:extLst>
              <a:ext uri="{28A0092B-C50C-407E-A947-70E740481C1C}">
                <a14:useLocalDpi xmlns:a14="http://schemas.microsoft.com/office/drawing/2010/main" val="0"/>
              </a:ext>
            </a:extLst>
          </a:blip>
          <a:srcRect l="9066" r="10486"/>
          <a:stretch/>
        </p:blipFill>
        <p:spPr bwMode="auto">
          <a:xfrm>
            <a:off x="107505" y="3400353"/>
            <a:ext cx="4474412" cy="23329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表 12"/>
          <p:cNvGraphicFramePr>
            <a:graphicFrameLocks noGrp="1"/>
          </p:cNvGraphicFramePr>
          <p:nvPr>
            <p:extLst>
              <p:ext uri="{D42A27DB-BD31-4B8C-83A1-F6EECF244321}">
                <p14:modId xmlns:p14="http://schemas.microsoft.com/office/powerpoint/2010/main" val="1839084298"/>
              </p:ext>
            </p:extLst>
          </p:nvPr>
        </p:nvGraphicFramePr>
        <p:xfrm>
          <a:off x="4733720" y="3452435"/>
          <a:ext cx="4255756" cy="1539240"/>
        </p:xfrm>
        <a:graphic>
          <a:graphicData uri="http://schemas.openxmlformats.org/drawingml/2006/table">
            <a:tbl>
              <a:tblPr>
                <a:tableStyleId>{616DA210-FB5B-4158-B5E0-FEB733F419BA}</a:tableStyleId>
              </a:tblPr>
              <a:tblGrid>
                <a:gridCol w="1841733"/>
                <a:gridCol w="2414023"/>
              </a:tblGrid>
              <a:tr h="259080">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時期</a:t>
                      </a:r>
                    </a:p>
                  </a:txBody>
                  <a:tcPr anchor="ctr"/>
                </a:tc>
                <a:tc>
                  <a:txBody>
                    <a:bodyPr/>
                    <a:lstStyle/>
                    <a:p>
                      <a:pPr algn="ctr"/>
                      <a:r>
                        <a:rPr lang="ja-JP" altLang="en-US" sz="1100" dirty="0">
                          <a:latin typeface="Meiryo UI" panose="020B0604030504040204" pitchFamily="50" charset="-128"/>
                          <a:ea typeface="Meiryo UI" panose="020B0604030504040204" pitchFamily="50" charset="-128"/>
                          <a:cs typeface="Meiryo UI" panose="020B0604030504040204" pitchFamily="50" charset="-128"/>
                        </a:rPr>
                        <a:t>内容</a:t>
                      </a:r>
                    </a:p>
                  </a:txBody>
                  <a:tcPr anchor="ctr"/>
                </a:tc>
              </a:tr>
              <a:tr h="259080">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イノベーションパークの基本計画を策定</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594360">
                <a:tc>
                  <a:txBody>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国立循環器病研究センター、大阪府、吹田市、摂津市等で「国循を核とした医療クラスター推進協議会」を立ち上げ</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募集条件等の検討</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59080">
                <a:tc>
                  <a:txBody>
                    <a:bodyPr/>
                    <a:lstStyle/>
                    <a:p>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a:txBody>
                  <a:tcPr anchor="ctr"/>
                </a:tc>
                <a:tc>
                  <a:txBody>
                    <a:bodyPr/>
                    <a:lstStyle/>
                    <a:p>
                      <a:r>
                        <a:rPr lang="zh-TW" altLang="en-US" sz="1100" dirty="0" smtClean="0">
                          <a:latin typeface="Meiryo UI" panose="020B0604030504040204" pitchFamily="50" charset="-128"/>
                          <a:ea typeface="Meiryo UI" panose="020B0604030504040204" pitchFamily="50" charset="-128"/>
                          <a:cs typeface="Meiryo UI" panose="020B0604030504040204" pitchFamily="50" charset="-128"/>
                        </a:rPr>
                        <a:t>事業者募集（予定）</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bl>
          </a:graphicData>
        </a:graphic>
      </p:graphicFrame>
      <p:sp>
        <p:nvSpPr>
          <p:cNvPr id="14" name="正方形/長方形 13"/>
          <p:cNvSpPr/>
          <p:nvPr/>
        </p:nvSpPr>
        <p:spPr>
          <a:xfrm>
            <a:off x="179512" y="2972810"/>
            <a:ext cx="4337616" cy="312174"/>
          </a:xfrm>
          <a:prstGeom prst="rect">
            <a:avLst/>
          </a:prstGeom>
        </p:spPr>
        <p:txBody>
          <a:bodyPr wrap="square" lIns="91341" tIns="45675" rIns="91341" bIns="45675">
            <a:spAutoFit/>
          </a:bodyPr>
          <a:lstStyle/>
          <a:p>
            <a:pPr algn="l" defTabSz="913410" fontAlgn="auto">
              <a:spcBef>
                <a:spcPts val="0"/>
              </a:spcBef>
              <a:spcAft>
                <a:spcPts val="0"/>
              </a:spcAft>
              <a:buClrTx/>
              <a:buSzTx/>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都イノベーションパークの利用に向けた３つの基本方針</a:t>
            </a:r>
          </a:p>
        </p:txBody>
      </p:sp>
      <p:sp>
        <p:nvSpPr>
          <p:cNvPr id="15" name="正方形/長方形 14"/>
          <p:cNvSpPr/>
          <p:nvPr/>
        </p:nvSpPr>
        <p:spPr>
          <a:xfrm>
            <a:off x="4634344" y="2972810"/>
            <a:ext cx="4337616" cy="312174"/>
          </a:xfrm>
          <a:prstGeom prst="rect">
            <a:avLst/>
          </a:prstGeom>
        </p:spPr>
        <p:txBody>
          <a:bodyPr wrap="square" lIns="91341" tIns="45675" rIns="91341" bIns="45675">
            <a:spAutoFit/>
          </a:bodyPr>
          <a:lstStyle/>
          <a:p>
            <a:pPr algn="l" defTabSz="913410" fontAlgn="auto">
              <a:spcBef>
                <a:spcPts val="0"/>
              </a:spcBef>
              <a:spcAft>
                <a:spcPts val="0"/>
              </a:spcAft>
              <a:buClrTx/>
              <a:buSzTx/>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■スケジュール</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7250396" y="6411793"/>
            <a:ext cx="1648008" cy="253825"/>
          </a:xfrm>
          <a:prstGeom prst="rect">
            <a:avLst/>
          </a:prstGeom>
        </p:spPr>
        <p:txBody>
          <a:bodyPr wrap="none" lIns="91341" tIns="45675" rIns="91341" bIns="45675">
            <a:spAutoFit/>
          </a:bodyPr>
          <a:lstStyle/>
          <a:p>
            <a:pPr algn="l"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：健都</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HP</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を基に作成</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0"/>
          <p:cNvSpPr>
            <a:spLocks noChangeArrowheads="1"/>
          </p:cNvSpPr>
          <p:nvPr/>
        </p:nvSpPr>
        <p:spPr bwMode="auto">
          <a:xfrm>
            <a:off x="36000" y="432000"/>
            <a:ext cx="9072000" cy="1477237"/>
          </a:xfrm>
          <a:prstGeom prst="rect">
            <a:avLst/>
          </a:prstGeom>
          <a:solidFill>
            <a:schemeClr val="bg1"/>
          </a:solidFill>
          <a:ln w="9525">
            <a:solidFill>
              <a:schemeClr val="tx1"/>
            </a:solidFill>
            <a:prstDash val="sysDot"/>
            <a:miter lim="800000"/>
            <a:headEnd/>
            <a:tailEnd/>
          </a:ln>
        </p:spPr>
        <p:txBody>
          <a:bodyPr wrap="square" lIns="91341" tIns="45675" rIns="91341" bIns="45675"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436" indent="-285436" eaLnBrk="1" hangingPunct="1">
              <a:spcBef>
                <a:spcPct val="0"/>
              </a:spcBef>
              <a:buFont typeface="Arial" panose="020B0604020202020204" pitchFamily="34" charset="0"/>
              <a:buChar char="•"/>
            </a:pPr>
            <a:r>
              <a:rPr lang="ja-JP" altLang="en-US" sz="1800" dirty="0">
                <a:solidFill>
                  <a:schemeClr val="tx1"/>
                </a:solidFill>
                <a:latin typeface="HG丸ｺﾞｼｯｸM-PRO" panose="020F0600000000000000" pitchFamily="50" charset="-128"/>
                <a:ea typeface="HG丸ｺﾞｼｯｸM-PRO" panose="020F0600000000000000" pitchFamily="50" charset="-128"/>
                <a:cs typeface="Meiryo UI" panose="020B0604030504040204" pitchFamily="50" charset="-128"/>
              </a:rPr>
              <a:t>国立循環器病研究センター移転用地に隣接する健都イノベーションパーク（摂津市千里丘新町）は、国立循環器病研究センターを中心として、医療及び健康関連の研究機関や企業等が集積する国際級の複合医療産業拠点（医療クラスター）の形成を図るため、企業や大学の研究機関、サテライトオフィス等の進出用地として位置付けている。</a:t>
            </a:r>
          </a:p>
        </p:txBody>
      </p:sp>
      <p:sp>
        <p:nvSpPr>
          <p:cNvPr id="19"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48941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086" r="27989"/>
          <a:stretch/>
        </p:blipFill>
        <p:spPr bwMode="auto">
          <a:xfrm>
            <a:off x="1302161" y="3284984"/>
            <a:ext cx="4854015" cy="348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70" name="Rectangle 20"/>
          <p:cNvSpPr>
            <a:spLocks noChangeArrowheads="1"/>
          </p:cNvSpPr>
          <p:nvPr/>
        </p:nvSpPr>
        <p:spPr bwMode="auto">
          <a:xfrm>
            <a:off x="36000" y="432000"/>
            <a:ext cx="9072000" cy="2585323"/>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285750" indent="-285750" eaLnBrk="1" hangingPunct="1">
              <a:spcBef>
                <a:spcPct val="0"/>
              </a:spcBef>
              <a:buFont typeface="Arial" panose="020B0604020202020204" pitchFamily="34" charset="0"/>
              <a:buChar cha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熊取町に立地する京都大学原子炉実験所では、</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1974</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年（昭和</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49</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年）から中性子を利用したがんの治療法、</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BNCT</a:t>
            </a:r>
            <a:r>
              <a:rPr kumimoji="1" lang="en-US" altLang="ja-JP" sz="1800" baseline="300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の研究を実施。</a:t>
            </a:r>
            <a:endPar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eaLnBrk="1" hangingPunct="1">
              <a:spcBef>
                <a:spcPct val="0"/>
              </a:spcBef>
              <a:buFont typeface="Arial" panose="020B0604020202020204" pitchFamily="34" charset="0"/>
              <a:buChar cha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京都大学原子炉実験所の将来構想「くまとりサイエンスパーク構想」は、人類社会と地域環境に調和した原子力の平和利用をめざして「アトムサイエンスコンソーシアム」を形成し、熊取キャンパスを地域に根ざし、世界に拡がる科学の郷「くまとりサイエンスパーク」へと進化させることをめざすのもの。</a:t>
            </a:r>
            <a:endPar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285750" indent="-285750" eaLnBrk="1" hangingPunct="1">
              <a:spcBef>
                <a:spcPct val="0"/>
              </a:spcBef>
              <a:buFont typeface="Arial" panose="020B0604020202020204" pitchFamily="34" charset="0"/>
              <a:buChar cha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「熊取アトムサイエンスパーク構想」は、「くまとりサイエンスパーク構想」を地域共生の観点から発展させた構想で、京都大学、大阪府、熊取町の三者でとりまとめ（</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2007</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年（平成</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19</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kumimoji="1" lang="en-US" altLang="ja-JP"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1</a:t>
            </a: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月）。</a:t>
            </a:r>
            <a:endParaRPr kumimoji="1" lang="ja-JP" altLang="en-US" sz="1800"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7" name="テキスト ボックス 6"/>
          <p:cNvSpPr txBox="1"/>
          <p:nvPr/>
        </p:nvSpPr>
        <p:spPr>
          <a:xfrm>
            <a:off x="6156176" y="6047710"/>
            <a:ext cx="6912768" cy="415498"/>
          </a:xfrm>
          <a:prstGeom prst="rect">
            <a:avLst/>
          </a:prstGeom>
          <a:noFill/>
        </p:spPr>
        <p:txBody>
          <a:bodyPr wrap="square" rtlCol="0">
            <a:spAutoFit/>
          </a:bodyPr>
          <a:lstStyle/>
          <a:p>
            <a:pPr algn="l"/>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出典：「熊取アトムサイエンスパーク構想」の</a:t>
            </a:r>
            <a:endPar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今後の推進に向けて（</a:t>
            </a:r>
            <a:r>
              <a:rPr kumimoji="1"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H27.3</a:t>
            </a:r>
            <a:r>
              <a:rPr kumimoji="1"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熊取町）</a:t>
            </a:r>
            <a:endPar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buFontTx/>
              <a:buNone/>
            </a:pPr>
            <a:r>
              <a:rPr lang="ja-JP" altLang="en-US" sz="2000" b="1" dirty="0" smtClean="0">
                <a:solidFill>
                  <a:srgbClr val="000000"/>
                </a:solidFill>
                <a:ea typeface="HG丸ｺﾞｼｯｸM-PRO" pitchFamily="48" charset="-128"/>
              </a:rPr>
              <a:t>熊取アトムサイエンスパーク構想</a:t>
            </a:r>
            <a:endParaRPr lang="ja-JP" altLang="en-US" sz="2000" b="1" dirty="0">
              <a:solidFill>
                <a:srgbClr val="000000"/>
              </a:solidFill>
              <a:ea typeface="HG丸ｺﾞｼｯｸM-PRO" pitchFamily="48" charset="-128"/>
            </a:endParaRPr>
          </a:p>
        </p:txBody>
      </p:sp>
      <p:sp>
        <p:nvSpPr>
          <p:cNvPr id="11"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8" name="正方形/長方形 7"/>
          <p:cNvSpPr/>
          <p:nvPr/>
        </p:nvSpPr>
        <p:spPr>
          <a:xfrm>
            <a:off x="1531180" y="3026096"/>
            <a:ext cx="7560840" cy="246221"/>
          </a:xfrm>
          <a:prstGeom prst="rect">
            <a:avLst/>
          </a:prstGeom>
        </p:spPr>
        <p:txBody>
          <a:bodyPr wrap="square">
            <a:spAutoFit/>
          </a:bodyPr>
          <a:lstStyle/>
          <a:p>
            <a:pPr algn="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BNCT</a:t>
            </a:r>
            <a:r>
              <a:rPr lang="en-US" altLang="ja-JP" sz="1000" baseline="30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Boron Neutron Capture </a:t>
            </a:r>
            <a:r>
              <a:rPr lang="en-US" altLang="ja-JP"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Therapy</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（ホウ素中性子捕捉療法のことで、最先端</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のがん</a:t>
            </a:r>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治療法）</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17169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a:xfrm>
            <a:off x="1115616" y="2097407"/>
            <a:ext cx="6895343" cy="4499945"/>
            <a:chOff x="0" y="1709739"/>
            <a:chExt cx="9684472" cy="6320148"/>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1709739"/>
              <a:ext cx="9634975" cy="328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104" y="4972898"/>
              <a:ext cx="9671368" cy="3056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prstClr val="black"/>
                </a:solidFill>
                <a:latin typeface="Arial" charset="0"/>
                <a:ea typeface="HG丸ｺﾞｼｯｸM-PRO" pitchFamily="48" charset="-128"/>
              </a:rPr>
              <a:t>大学・研究機関の広域連携の推進</a:t>
            </a:r>
            <a:endParaRPr kumimoji="1" lang="ja-JP" altLang="en-US" sz="2000" b="1" dirty="0">
              <a:solidFill>
                <a:prstClr val="black"/>
              </a:solidFill>
              <a:latin typeface="Arial" charset="0"/>
              <a:ea typeface="HG丸ｺﾞｼｯｸM-PRO" pitchFamily="48" charset="-128"/>
            </a:endParaRPr>
          </a:p>
        </p:txBody>
      </p:sp>
      <p:sp>
        <p:nvSpPr>
          <p:cNvPr id="11270" name="Rectangle 20"/>
          <p:cNvSpPr>
            <a:spLocks noChangeArrowheads="1"/>
          </p:cNvSpPr>
          <p:nvPr/>
        </p:nvSpPr>
        <p:spPr bwMode="auto">
          <a:xfrm>
            <a:off x="36000" y="432000"/>
            <a:ext cx="9072000" cy="1384995"/>
          </a:xfrm>
          <a:prstGeom prst="rect">
            <a:avLst/>
          </a:prstGeom>
          <a:solidFill>
            <a:schemeClr val="bg1"/>
          </a:solidFill>
          <a:ln w="9525">
            <a:solidFill>
              <a:schemeClr val="tx1"/>
            </a:solidFill>
            <a:prstDash val="sysDot"/>
            <a:miter lim="800000"/>
            <a:headEnd/>
            <a:tailEnd/>
          </a:ln>
        </p:spPr>
        <p:txBody>
          <a:bodyPr wrap="square" anchor="t" anchorCtr="0">
            <a:spAutoFit/>
          </a:bodyP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marL="1160463" indent="-1160463" eaLnBrk="1" hangingPunct="1">
              <a:spcBef>
                <a:spcPct val="0"/>
              </a:spcBef>
            </a:pPr>
            <a:r>
              <a:rPr kumimoji="1" lang="en-US" altLang="ja-JP" sz="1800"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800" b="1" dirty="0">
                <a:solidFill>
                  <a:prstClr val="black"/>
                </a:solidFill>
                <a:latin typeface="HG丸ｺﾞｼｯｸM-PRO" panose="020F0600000000000000" pitchFamily="50" charset="-128"/>
                <a:ea typeface="HG丸ｺﾞｼｯｸM-PRO" panose="020F0600000000000000" pitchFamily="50" charset="-128"/>
              </a:rPr>
              <a:t>報告書</a:t>
            </a:r>
            <a:r>
              <a:rPr kumimoji="1" lang="en-US" altLang="ja-JP" sz="1800" b="1"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800" b="1" dirty="0">
                <a:solidFill>
                  <a:prstClr val="black"/>
                </a:solidFill>
                <a:latin typeface="HG丸ｺﾞｼｯｸM-PRO" panose="020F0600000000000000" pitchFamily="50" charset="-128"/>
                <a:ea typeface="HG丸ｺﾞｼｯｸM-PRO" panose="020F0600000000000000" pitchFamily="50" charset="-128"/>
              </a:rPr>
              <a:t>地域における大学の</a:t>
            </a:r>
            <a:r>
              <a:rPr kumimoji="1" lang="ja-JP" altLang="en-US" sz="1800" b="1" dirty="0" smtClean="0">
                <a:solidFill>
                  <a:prstClr val="black"/>
                </a:solidFill>
                <a:latin typeface="HG丸ｺﾞｼｯｸM-PRO" panose="020F0600000000000000" pitchFamily="50" charset="-128"/>
                <a:ea typeface="HG丸ｺﾞｼｯｸM-PRO" panose="020F0600000000000000" pitchFamily="50" charset="-128"/>
              </a:rPr>
              <a:t>あり方</a:t>
            </a:r>
            <a:endParaRPr kumimoji="1" lang="en-US" altLang="ja-JP" sz="1800" b="1" dirty="0" smtClean="0">
              <a:solidFill>
                <a:prstClr val="black"/>
              </a:solidFill>
              <a:latin typeface="HG丸ｺﾞｼｯｸM-PRO" panose="020F0600000000000000" pitchFamily="50" charset="-128"/>
              <a:ea typeface="HG丸ｺﾞｼｯｸM-PRO" panose="020F0600000000000000" pitchFamily="50" charset="-128"/>
            </a:endParaRPr>
          </a:p>
          <a:p>
            <a:pPr marL="1160463" indent="-1160463" algn="r" eaLnBrk="1" hangingPunct="1">
              <a:spcBef>
                <a:spcPct val="0"/>
              </a:spcBef>
            </a:pPr>
            <a:r>
              <a:rPr kumimoji="1" lang="ja-JP" altLang="en-US" sz="1800" b="1"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800" b="1" dirty="0" smtClean="0">
                <a:solidFill>
                  <a:prstClr val="black"/>
                </a:solidFill>
                <a:latin typeface="HG丸ｺﾞｼｯｸM-PRO" panose="020F0600000000000000" pitchFamily="50" charset="-128"/>
                <a:ea typeface="HG丸ｺﾞｼｯｸM-PRO" panose="020F0600000000000000" pitchFamily="50" charset="-128"/>
              </a:rPr>
              <a:t>2015</a:t>
            </a:r>
            <a:r>
              <a:rPr kumimoji="1" lang="ja-JP" altLang="en-US" sz="1800" b="1"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b="1" dirty="0">
                <a:solidFill>
                  <a:prstClr val="black"/>
                </a:solidFill>
                <a:latin typeface="HG丸ｺﾞｼｯｸM-PRO" panose="020F0600000000000000" pitchFamily="50" charset="-128"/>
                <a:ea typeface="HG丸ｺﾞｼｯｸM-PRO" panose="020F0600000000000000" pitchFamily="50" charset="-128"/>
              </a:rPr>
              <a:t>27</a:t>
            </a:r>
            <a:r>
              <a:rPr kumimoji="1" lang="ja-JP" altLang="en-US" sz="1800" b="1" dirty="0" smtClean="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b="1" dirty="0" smtClean="0">
                <a:solidFill>
                  <a:prstClr val="black"/>
                </a:solidFill>
                <a:latin typeface="HG丸ｺﾞｼｯｸM-PRO" panose="020F0600000000000000" pitchFamily="50" charset="-128"/>
                <a:ea typeface="HG丸ｺﾞｼｯｸM-PRO" panose="020F0600000000000000" pitchFamily="50" charset="-128"/>
              </a:rPr>
              <a:t>12</a:t>
            </a:r>
            <a:r>
              <a:rPr kumimoji="1" lang="ja-JP" altLang="en-US" sz="1800" b="1" dirty="0" smtClean="0">
                <a:solidFill>
                  <a:prstClr val="black"/>
                </a:solidFill>
                <a:latin typeface="HG丸ｺﾞｼｯｸM-PRO" panose="020F0600000000000000" pitchFamily="50" charset="-128"/>
                <a:ea typeface="HG丸ｺﾞｼｯｸM-PRO" panose="020F0600000000000000" pitchFamily="50" charset="-128"/>
              </a:rPr>
              <a:t>月</a:t>
            </a:r>
            <a:r>
              <a:rPr kumimoji="1" lang="ja-JP" altLang="en-US" sz="1800" b="1" dirty="0">
                <a:solidFill>
                  <a:prstClr val="black"/>
                </a:solidFill>
                <a:latin typeface="HG丸ｺﾞｼｯｸM-PRO" panose="020F0600000000000000" pitchFamily="50" charset="-128"/>
                <a:ea typeface="HG丸ｺﾞｼｯｸM-PRO" panose="020F0600000000000000" pitchFamily="50" charset="-128"/>
              </a:rPr>
              <a:t>　関西経済連合会）について</a:t>
            </a:r>
          </a:p>
          <a:p>
            <a:pPr marL="450850" indent="-165100" eaLnBrk="1" hangingPunct="1">
              <a:spcBef>
                <a:spcPct val="0"/>
              </a:spcBef>
              <a:buFont typeface="Arial" panose="020B0604020202020204" pitchFamily="34" charset="0"/>
              <a:buChar char="•"/>
            </a:pP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rPr>
              <a:t>進学</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・就職の両面に</a:t>
            </a: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rPr>
              <a:t>かかわり、</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知の拠点として地域の発展に貢献する大学のあり方についてアジア太平洋研究所（</a:t>
            </a:r>
            <a:r>
              <a:rPr kumimoji="1" lang="en-US" altLang="ja-JP" sz="1600" dirty="0">
                <a:solidFill>
                  <a:prstClr val="black"/>
                </a:solidFill>
                <a:latin typeface="HG丸ｺﾞｼｯｸM-PRO" panose="020F0600000000000000" pitchFamily="50" charset="-128"/>
                <a:ea typeface="HG丸ｺﾞｼｯｸM-PRO" panose="020F0600000000000000" pitchFamily="50" charset="-128"/>
              </a:rPr>
              <a:t>APIR</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）と共同で調査・研究を行い</a:t>
            </a: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rPr>
              <a:t>、</a:t>
            </a:r>
            <a:r>
              <a:rPr kumimoji="1" lang="en-US" altLang="ja-JP" sz="1600" dirty="0" smtClean="0">
                <a:solidFill>
                  <a:prstClr val="black"/>
                </a:solidFill>
                <a:latin typeface="HG丸ｺﾞｼｯｸM-PRO" panose="020F0600000000000000" pitchFamily="50" charset="-128"/>
                <a:ea typeface="HG丸ｺﾞｼｯｸM-PRO" panose="020F0600000000000000" pitchFamily="50" charset="-128"/>
              </a:rPr>
              <a:t>2015</a:t>
            </a: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600" dirty="0" smtClean="0">
                <a:solidFill>
                  <a:prstClr val="black"/>
                </a:solidFill>
                <a:latin typeface="HG丸ｺﾞｼｯｸM-PRO" panose="020F0600000000000000" pitchFamily="50" charset="-128"/>
                <a:ea typeface="HG丸ｺﾞｼｯｸM-PRO" panose="020F0600000000000000" pitchFamily="50" charset="-128"/>
              </a:rPr>
              <a:t>27</a:t>
            </a: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600" dirty="0" smtClean="0">
                <a:solidFill>
                  <a:prstClr val="black"/>
                </a:solidFill>
                <a:latin typeface="HG丸ｺﾞｼｯｸM-PRO" panose="020F0600000000000000" pitchFamily="50" charset="-128"/>
                <a:ea typeface="HG丸ｺﾞｼｯｸM-PRO" panose="020F0600000000000000" pitchFamily="50" charset="-128"/>
              </a:rPr>
              <a:t>12</a:t>
            </a: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rPr>
              <a:t>月に報告書</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「地域における大学のあり方」</a:t>
            </a:r>
            <a:r>
              <a:rPr kumimoji="1" lang="ja-JP" altLang="en-US" sz="1600" dirty="0" smtClean="0">
                <a:solidFill>
                  <a:prstClr val="black"/>
                </a:solidFill>
                <a:latin typeface="HG丸ｺﾞｼｯｸM-PRO" panose="020F0600000000000000" pitchFamily="50" charset="-128"/>
                <a:ea typeface="HG丸ｺﾞｼｯｸM-PRO" panose="020F0600000000000000" pitchFamily="50" charset="-128"/>
              </a:rPr>
              <a:t>をとりまとめ</a:t>
            </a:r>
            <a:r>
              <a:rPr kumimoji="1" lang="ja-JP" altLang="en-US" sz="1600" dirty="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600" dirty="0" smtClean="0">
              <a:solidFill>
                <a:prstClr val="black"/>
              </a:solidFill>
              <a:latin typeface="HG丸ｺﾞｼｯｸM-PRO" panose="020F0600000000000000" pitchFamily="50" charset="-128"/>
              <a:ea typeface="HG丸ｺﾞｼｯｸM-PRO" panose="020F0600000000000000" pitchFamily="50" charset="-128"/>
            </a:endParaRPr>
          </a:p>
        </p:txBody>
      </p:sp>
      <p:sp>
        <p:nvSpPr>
          <p:cNvPr id="7" name="テキスト ボックス 6"/>
          <p:cNvSpPr txBox="1"/>
          <p:nvPr/>
        </p:nvSpPr>
        <p:spPr>
          <a:xfrm>
            <a:off x="1475656" y="6536377"/>
            <a:ext cx="7128792" cy="276999"/>
          </a:xfrm>
          <a:prstGeom prst="rect">
            <a:avLst/>
          </a:prstGeom>
          <a:noFill/>
        </p:spPr>
        <p:txBody>
          <a:bodyPr wrap="square" rtlCol="0">
            <a:spAutoFit/>
          </a:bodyPr>
          <a:lstStyle/>
          <a:p>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出典：関西経済連合会　経済人　関経連</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NOW2016</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年２月号　「地方大学から地域の発展を考える」</a:t>
            </a:r>
            <a:endPar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116376" y="5693149"/>
            <a:ext cx="6840000" cy="864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71600" y="1855857"/>
            <a:ext cx="2952328" cy="307777"/>
          </a:xfrm>
          <a:prstGeom prst="rect">
            <a:avLst/>
          </a:prstGeom>
          <a:noFill/>
        </p:spPr>
        <p:txBody>
          <a:bodyPr wrap="square" rtlCol="0">
            <a:spAutoFit/>
          </a:bodyPr>
          <a:lstStyle/>
          <a:p>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「地域における大学のあり方」の概要</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14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947152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00000" y="180000"/>
            <a:ext cx="6048672" cy="2400657"/>
          </a:xfrm>
          <a:prstGeom prst="rect">
            <a:avLst/>
          </a:prstGeom>
        </p:spPr>
        <p:txBody>
          <a:bodyPr wrap="square">
            <a:spAutoFit/>
          </a:bodyPr>
          <a:lstStyle/>
          <a:p>
            <a:pPr algn="l">
              <a:lnSpc>
                <a:spcPts val="2000"/>
              </a:lnSpc>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②学術・研究</a:t>
            </a:r>
            <a:endPar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国内有数の大学数、学生数</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盛んな研究・開発活動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大学・研究機関の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集積 </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うめ</a:t>
            </a: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きた</a:t>
            </a: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２期</a:t>
            </a:r>
            <a:r>
              <a:rPr kumimoji="1"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彩</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ライフサイエンスパーク</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１０</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 北大阪健康医療都市（健都）</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１１</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熊取アトムサイエンスパーク構想</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１３</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lnSpc>
                <a:spcPts val="2000"/>
              </a:lnSpc>
              <a:spcBef>
                <a:spcPts val="0"/>
              </a:spcBef>
            </a:pP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大学</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・研究機関の広域連携の</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１４</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2</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248516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extLst>
              <p:ext uri="{D42A27DB-BD31-4B8C-83A1-F6EECF244321}">
                <p14:modId xmlns:p14="http://schemas.microsoft.com/office/powerpoint/2010/main" val="3797935812"/>
              </p:ext>
            </p:extLst>
          </p:nvPr>
        </p:nvGraphicFramePr>
        <p:xfrm>
          <a:off x="179512" y="1666153"/>
          <a:ext cx="8964488" cy="4680771"/>
        </p:xfrm>
        <a:graphic>
          <a:graphicData uri="http://schemas.openxmlformats.org/drawingml/2006/chart">
            <c:chart xmlns:c="http://schemas.openxmlformats.org/drawingml/2006/chart" xmlns:r="http://schemas.openxmlformats.org/officeDocument/2006/relationships" r:id="rId2"/>
          </a:graphicData>
        </a:graphic>
      </p:graphicFrame>
      <p:sp>
        <p:nvSpPr>
          <p:cNvPr id="4" name="正方形/長方形 3"/>
          <p:cNvSpPr/>
          <p:nvPr/>
        </p:nvSpPr>
        <p:spPr>
          <a:xfrm>
            <a:off x="0" y="-576064"/>
            <a:ext cx="9144000" cy="476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fontAlgn="auto">
              <a:spcBef>
                <a:spcPts val="0"/>
              </a:spcBef>
              <a:spcAft>
                <a:spcPts val="0"/>
              </a:spcAft>
              <a:buClrTx/>
              <a:buSzTx/>
              <a:buFontTx/>
              <a:buNone/>
            </a:pPr>
            <a:r>
              <a:rPr kumimoji="1" lang="ja-JP" altLang="en-US"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優れた学術・研究の集積を活かす（</a:t>
            </a:r>
            <a:r>
              <a:rPr kumimoji="1" lang="ja-JP" altLang="en-US"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データ編）</a:t>
            </a:r>
            <a:endParaRPr kumimoji="1" lang="ja-JP" altLang="en-US"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73477"/>
            <a:ext cx="6912768" cy="338554"/>
          </a:xfrm>
          <a:prstGeom prst="rect">
            <a:avLst/>
          </a:prstGeom>
        </p:spPr>
        <p:txBody>
          <a:bodyPr wrap="square">
            <a:spAutoFit/>
          </a:bodyPr>
          <a:lstStyle/>
          <a:p>
            <a:pPr algn="l" defTabSz="914400" fontAlgn="auto">
              <a:spcBef>
                <a:spcPts val="0"/>
              </a:spcBef>
              <a:spcAft>
                <a:spcPts val="0"/>
              </a:spcAft>
              <a:buClrTx/>
              <a:buSzTx/>
              <a:buFontTx/>
              <a:buNone/>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□都道府県学生数上位１０都道府県による比較</a:t>
            </a:r>
            <a:endPar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511769" y="1352081"/>
            <a:ext cx="646331" cy="276999"/>
          </a:xfrm>
          <a:prstGeom prst="rect">
            <a:avLst/>
          </a:prstGeom>
        </p:spPr>
        <p:txBody>
          <a:bodyPr wrap="none">
            <a:spAutoFit/>
          </a:bodyPr>
          <a:lstStyle/>
          <a:p>
            <a:pPr algn="l" defTabSz="914400" fontAlgn="auto">
              <a:spcBef>
                <a:spcPts val="0"/>
              </a:spcBef>
              <a:spcAft>
                <a:spcPts val="0"/>
              </a:spcAft>
              <a:buClrTx/>
              <a:buSzTx/>
              <a:buFontTx/>
              <a:buNone/>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学生数</a:t>
            </a:r>
            <a:endPar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7437274" y="1352079"/>
            <a:ext cx="646331" cy="276999"/>
          </a:xfrm>
          <a:prstGeom prst="rect">
            <a:avLst/>
          </a:prstGeom>
        </p:spPr>
        <p:txBody>
          <a:bodyPr wrap="none">
            <a:spAutoFit/>
          </a:bodyPr>
          <a:lstStyle/>
          <a:p>
            <a:pPr algn="l" defTabSz="914400" fontAlgn="auto">
              <a:spcBef>
                <a:spcPts val="0"/>
              </a:spcBef>
              <a:spcAft>
                <a:spcPts val="0"/>
              </a:spcAft>
              <a:buClrTx/>
              <a:buSzTx/>
              <a:buFontTx/>
              <a:buNone/>
            </a:pP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大学数</a:t>
            </a:r>
            <a:endPar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4400" fontAlgn="auto">
              <a:spcAft>
                <a:spcPts val="0"/>
              </a:spcAft>
              <a:buClrTx/>
              <a:buSzTx/>
              <a:buFontTx/>
              <a:buNone/>
            </a:pPr>
            <a:r>
              <a:rPr kumimoji="1" lang="ja-JP" altLang="en-US" sz="2000" b="1" dirty="0" smtClean="0">
                <a:latin typeface="HG丸ｺﾞｼｯｸM-PRO" panose="020F0600000000000000" pitchFamily="50" charset="-128"/>
                <a:ea typeface="HG丸ｺﾞｼｯｸM-PRO" panose="020F0600000000000000" pitchFamily="50" charset="-128"/>
              </a:rPr>
              <a:t>国内有数の大学数、学生数</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644008" y="6407619"/>
            <a:ext cx="4363695" cy="276999"/>
          </a:xfrm>
          <a:prstGeom prst="rect">
            <a:avLst/>
          </a:prstGeom>
        </p:spPr>
        <p:txBody>
          <a:bodyPr wrap="none">
            <a:spAutoFit/>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文部科学省「平成</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８年度学校基本調査（速報値）」を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に作成</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1619672" y="4077073"/>
            <a:ext cx="648072" cy="230425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fontAlgn="auto">
              <a:spcBef>
                <a:spcPts val="0"/>
              </a:spcBef>
              <a:spcAft>
                <a:spcPts val="0"/>
              </a:spcAft>
              <a:buClrTx/>
              <a:buSzTx/>
              <a:buFontTx/>
              <a:buNone/>
            </a:pPr>
            <a:endParaRPr kumimoji="1" lang="ja-JP" altLang="en-US" sz="1800">
              <a:solidFill>
                <a:prstClr val="white"/>
              </a:solidFill>
            </a:endParaRPr>
          </a:p>
        </p:txBody>
      </p:sp>
      <p:sp>
        <p:nvSpPr>
          <p:cNvPr id="10"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3</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2670059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603448"/>
            <a:ext cx="9144000" cy="4766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fontAlgn="auto">
              <a:spcBef>
                <a:spcPts val="0"/>
              </a:spcBef>
              <a:spcAft>
                <a:spcPts val="0"/>
              </a:spcAft>
              <a:buClrTx/>
              <a:buSzTx/>
              <a:buFontTx/>
              <a:buNone/>
            </a:pPr>
            <a:r>
              <a:rPr kumimoji="1" lang="ja-JP" altLang="en-US"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優れた学術・研究の集積を活かす（</a:t>
            </a:r>
            <a:r>
              <a:rPr kumimoji="1" lang="ja-JP" altLang="en-US" sz="18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データ編）</a:t>
            </a:r>
            <a:endParaRPr kumimoji="1" lang="ja-JP" altLang="en-US" sz="18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4400" fontAlgn="auto">
              <a:spcAft>
                <a:spcPts val="0"/>
              </a:spcAft>
              <a:buClrTx/>
              <a:buSzTx/>
              <a:buFontTx/>
              <a:buNone/>
            </a:pPr>
            <a:r>
              <a:rPr kumimoji="1" lang="ja-JP" altLang="en-US" sz="2000" b="1" dirty="0">
                <a:latin typeface="HG丸ｺﾞｼｯｸM-PRO" panose="020F0600000000000000" pitchFamily="50" charset="-128"/>
                <a:ea typeface="HG丸ｺﾞｼｯｸM-PRO" panose="020F0600000000000000" pitchFamily="50" charset="-128"/>
              </a:rPr>
              <a:t>盛ん</a:t>
            </a:r>
            <a:r>
              <a:rPr kumimoji="1" lang="ja-JP" altLang="en-US" sz="2000" b="1" dirty="0" smtClean="0">
                <a:latin typeface="HG丸ｺﾞｼｯｸM-PRO" panose="020F0600000000000000" pitchFamily="50" charset="-128"/>
                <a:ea typeface="HG丸ｺﾞｼｯｸM-PRO" panose="020F0600000000000000" pitchFamily="50" charset="-128"/>
              </a:rPr>
              <a:t>な研究・開発活動</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4720862" y="1124744"/>
            <a:ext cx="3456384" cy="307777"/>
          </a:xfrm>
          <a:prstGeom prst="rect">
            <a:avLst/>
          </a:prstGeom>
        </p:spPr>
        <p:txBody>
          <a:bodyPr wrap="square">
            <a:spAutoFit/>
          </a:bodyPr>
          <a:lstStyle/>
          <a:p>
            <a:pPr algn="l" defTabSz="914400" fontAlgn="auto">
              <a:spcBef>
                <a:spcPts val="0"/>
              </a:spcBef>
              <a:spcAft>
                <a:spcPts val="0"/>
              </a:spcAft>
              <a:buClrTx/>
              <a:buSzTx/>
              <a:buFontTx/>
              <a:buNone/>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特許登録数上位１０都道府県による比較</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4842605" y="6471408"/>
            <a:ext cx="3575018" cy="276999"/>
          </a:xfrm>
          <a:prstGeom prst="rect">
            <a:avLst/>
          </a:prstGeom>
        </p:spPr>
        <p:txBody>
          <a:bodyPr wrap="none">
            <a:spAutoFit/>
          </a:bodyPr>
          <a:lstStyle/>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特許庁「</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特許</a:t>
            </a:r>
            <a:r>
              <a:rPr lang="zh-TW"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行政年次</a:t>
            </a:r>
            <a:r>
              <a:rPr lang="zh-TW"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報告書</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年版」を基に作成</a:t>
            </a:r>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51520" y="1124744"/>
            <a:ext cx="3988770" cy="307777"/>
          </a:xfrm>
          <a:prstGeom prst="rect">
            <a:avLst/>
          </a:prstGeom>
        </p:spPr>
        <p:txBody>
          <a:bodyPr wrap="square">
            <a:spAutoFit/>
          </a:bodyPr>
          <a:lstStyle/>
          <a:p>
            <a:pPr algn="l" defTabSz="914400" fontAlgn="auto">
              <a:spcBef>
                <a:spcPts val="0"/>
              </a:spcBef>
              <a:spcAft>
                <a:spcPts val="0"/>
              </a:spcAft>
              <a:buClrTx/>
              <a:buSzTx/>
              <a:buFontTx/>
              <a:buNone/>
            </a:pPr>
            <a:r>
              <a:rPr kumimoji="1"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特許申請数上位１０都道府県による比較</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314376650"/>
              </p:ext>
            </p:extLst>
          </p:nvPr>
        </p:nvGraphicFramePr>
        <p:xfrm>
          <a:off x="4788024" y="1500695"/>
          <a:ext cx="4109301" cy="3960443"/>
        </p:xfrm>
        <a:graphic>
          <a:graphicData uri="http://schemas.openxmlformats.org/drawingml/2006/table">
            <a:tbl>
              <a:tblPr>
                <a:tableStyleId>{5940675A-B579-460E-94D1-54222C63F5DA}</a:tableStyleId>
              </a:tblPr>
              <a:tblGrid>
                <a:gridCol w="821861"/>
                <a:gridCol w="1775273"/>
                <a:gridCol w="1512167"/>
              </a:tblGrid>
              <a:tr h="295423">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順位</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60000"/>
                        <a:lumOff val="40000"/>
                      </a:schemeClr>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都道府県別</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60000"/>
                        <a:lumOff val="40000"/>
                      </a:schemeClr>
                    </a:solidFill>
                  </a:tcPr>
                </a:tc>
                <a:tc>
                  <a:txBody>
                    <a:bodyPr/>
                    <a:lstStyle/>
                    <a:p>
                      <a:pPr algn="ct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60000"/>
                        <a:lumOff val="40000"/>
                      </a:schemeClr>
                    </a:solidFill>
                  </a:tcP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１</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東　　　京</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76,159</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２</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愛　　　知</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16,478</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３</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3"/>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大　　　阪</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3"/>
                    </a:solidFill>
                  </a:tcPr>
                </a:tc>
                <a:tc>
                  <a:txBody>
                    <a:bodyPr/>
                    <a:lstStyle/>
                    <a:p>
                      <a:pPr algn="ct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16,238</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3"/>
                    </a:solidFill>
                  </a:tcP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４</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a:effectLst/>
                          <a:latin typeface="Meiryo UI" panose="020B0604030504040204" pitchFamily="50" charset="-128"/>
                          <a:ea typeface="Meiryo UI" panose="020B0604030504040204" pitchFamily="50" charset="-128"/>
                          <a:cs typeface="Meiryo UI" panose="020B0604030504040204" pitchFamily="50" charset="-128"/>
                        </a:rPr>
                        <a:t>神　奈　川</a:t>
                      </a:r>
                      <a:endPar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10,185</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a:effectLst/>
                          <a:latin typeface="Meiryo UI" panose="020B0604030504040204" pitchFamily="50" charset="-128"/>
                          <a:ea typeface="Meiryo UI" panose="020B0604030504040204" pitchFamily="50" charset="-128"/>
                          <a:cs typeface="Meiryo UI" panose="020B0604030504040204" pitchFamily="50" charset="-128"/>
                        </a:rPr>
                        <a:t>京　　　都</a:t>
                      </a:r>
                      <a:endPar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4,813</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６</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a:effectLst/>
                          <a:latin typeface="Meiryo UI" panose="020B0604030504040204" pitchFamily="50" charset="-128"/>
                          <a:ea typeface="Meiryo UI" panose="020B0604030504040204" pitchFamily="50" charset="-128"/>
                          <a:cs typeface="Meiryo UI" panose="020B0604030504040204" pitchFamily="50" charset="-128"/>
                        </a:rPr>
                        <a:t>兵　　　庫</a:t>
                      </a:r>
                      <a:endPar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3,398</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７</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a:effectLst/>
                          <a:latin typeface="Meiryo UI" panose="020B0604030504040204" pitchFamily="50" charset="-128"/>
                          <a:ea typeface="Meiryo UI" panose="020B0604030504040204" pitchFamily="50" charset="-128"/>
                          <a:cs typeface="Meiryo UI" panose="020B0604030504040204" pitchFamily="50" charset="-128"/>
                        </a:rPr>
                        <a:t>静　　　岡</a:t>
                      </a:r>
                      <a:endPar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1,991</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８</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a:effectLst/>
                          <a:latin typeface="Meiryo UI" panose="020B0604030504040204" pitchFamily="50" charset="-128"/>
                          <a:ea typeface="Meiryo UI" panose="020B0604030504040204" pitchFamily="50" charset="-128"/>
                          <a:cs typeface="Meiryo UI" panose="020B0604030504040204" pitchFamily="50" charset="-128"/>
                        </a:rPr>
                        <a:t>埼　　　玉</a:t>
                      </a:r>
                      <a:endPar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1,646</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９</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a:effectLst/>
                          <a:latin typeface="Meiryo UI" panose="020B0604030504040204" pitchFamily="50" charset="-128"/>
                          <a:ea typeface="Meiryo UI" panose="020B0604030504040204" pitchFamily="50" charset="-128"/>
                          <a:cs typeface="Meiryo UI" panose="020B0604030504040204" pitchFamily="50" charset="-128"/>
                        </a:rPr>
                        <a:t>広　　　島</a:t>
                      </a:r>
                      <a:endPar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1,313</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１０</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茨　　　城</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en-US" altLang="ja-JP" sz="1800" u="none" strike="noStrike" dirty="0">
                          <a:effectLst/>
                          <a:latin typeface="Meiryo UI" panose="020B0604030504040204" pitchFamily="50" charset="-128"/>
                          <a:ea typeface="Meiryo UI" panose="020B0604030504040204" pitchFamily="50" charset="-128"/>
                          <a:cs typeface="Meiryo UI" panose="020B0604030504040204" pitchFamily="50" charset="-128"/>
                        </a:rPr>
                        <a:t>1,166</a:t>
                      </a:r>
                      <a:endParaRPr lang="en-US" altLang="ja-JP" sz="1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876929327"/>
              </p:ext>
            </p:extLst>
          </p:nvPr>
        </p:nvGraphicFramePr>
        <p:xfrm>
          <a:off x="263262" y="1500698"/>
          <a:ext cx="4109301" cy="3960443"/>
        </p:xfrm>
        <a:graphic>
          <a:graphicData uri="http://schemas.openxmlformats.org/drawingml/2006/table">
            <a:tbl>
              <a:tblPr>
                <a:tableStyleId>{5940675A-B579-460E-94D1-54222C63F5DA}</a:tableStyleId>
              </a:tblPr>
              <a:tblGrid>
                <a:gridCol w="821861"/>
                <a:gridCol w="1758685"/>
                <a:gridCol w="1528755"/>
              </a:tblGrid>
              <a:tr h="295423">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順位</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60000"/>
                        <a:lumOff val="40000"/>
                      </a:schemeClr>
                    </a:solidFill>
                  </a:tcPr>
                </a:tc>
                <a:tc>
                  <a:txBody>
                    <a:bodyPr/>
                    <a:lstStyle/>
                    <a:p>
                      <a:pPr algn="ctr" fontAlgn="ct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都道府県別</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60000"/>
                        <a:lumOff val="40000"/>
                      </a:schemeClr>
                    </a:solidFill>
                  </a:tcPr>
                </a:tc>
                <a:tc>
                  <a:txBody>
                    <a:bodyPr/>
                    <a:lstStyle/>
                    <a:p>
                      <a:pPr algn="ctr" fontAlgn="ctr"/>
                      <a:r>
                        <a:rPr lang="en-US" altLang="ja-JP" sz="1600" u="none" strike="noStrike" dirty="0">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600" u="none" strike="noStrike" dirty="0">
                          <a:effectLst/>
                          <a:latin typeface="Meiryo UI" panose="020B0604030504040204" pitchFamily="50" charset="-128"/>
                          <a:ea typeface="Meiryo UI" panose="020B0604030504040204" pitchFamily="50" charset="-128"/>
                          <a:cs typeface="Meiryo UI" panose="020B0604030504040204" pitchFamily="50" charset="-128"/>
                        </a:rPr>
                        <a:t>年</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1">
                        <a:lumMod val="60000"/>
                        <a:lumOff val="40000"/>
                      </a:schemeClr>
                    </a:solidFill>
                  </a:tcP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１</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　　　京</a:t>
                      </a:r>
                    </a:p>
                  </a:txBody>
                  <a:tcPr marL="9525" marR="9525" marT="9525" marB="0" anchor="ct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132,521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２</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3"/>
                    </a:solidFill>
                  </a:tcP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　　　阪</a:t>
                      </a:r>
                    </a:p>
                  </a:txBody>
                  <a:tcPr marL="9525" marR="9525" marT="9525" marB="0" anchor="ctr">
                    <a:solidFill>
                      <a:schemeClr val="accent3"/>
                    </a:solidFill>
                  </a:tcP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33,148</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solidFill>
                      <a:schemeClr val="accent3"/>
                    </a:solidFill>
                  </a:tcP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３</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愛　　　知</a:t>
                      </a:r>
                    </a:p>
                  </a:txBody>
                  <a:tcPr marL="9525" marR="9525" marT="9525" marB="0" anchor="ct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28,277</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４</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神　奈　川</a:t>
                      </a:r>
                    </a:p>
                  </a:txBody>
                  <a:tcPr marL="9525" marR="9525" marT="9525" marB="0" anchor="ct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15,152</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５</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京　　　都</a:t>
                      </a:r>
                    </a:p>
                  </a:txBody>
                  <a:tcPr marL="9525" marR="9525" marT="9525" marB="0" anchor="ct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8,614</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６</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兵　　　庫</a:t>
                      </a:r>
                    </a:p>
                  </a:txBody>
                  <a:tcPr marL="9525" marR="9525" marT="9525" marB="0" anchor="ct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5,711</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７</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静　　　岡</a:t>
                      </a:r>
                    </a:p>
                  </a:txBody>
                  <a:tcPr marL="9525" marR="9525" marT="9525" marB="0" anchor="ct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3,710</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８</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埼　　　玉</a:t>
                      </a:r>
                    </a:p>
                  </a:txBody>
                  <a:tcPr marL="9525" marR="9525" marT="9525" marB="0" anchor="ct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3,545</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９</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広　　　島</a:t>
                      </a:r>
                    </a:p>
                  </a:txBody>
                  <a:tcPr marL="9525" marR="9525" marT="9525" marB="0" anchor="ct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2,449</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r h="366502">
                <a:tc>
                  <a:txBody>
                    <a:bodyPr/>
                    <a:lstStyle/>
                    <a:p>
                      <a:pPr algn="ctr" fontAlgn="ctr"/>
                      <a:r>
                        <a:rPr lang="ja-JP" altLang="en-US" sz="16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１０</a:t>
                      </a:r>
                      <a:endPar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c>
                  <a:txBody>
                    <a:bodyPr/>
                    <a:lstStyle/>
                    <a:p>
                      <a:pPr algn="ctr" fontAlgn="ctr"/>
                      <a:r>
                        <a:rPr lang="ja-JP" altLang="en-US"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　　　岡</a:t>
                      </a:r>
                    </a:p>
                  </a:txBody>
                  <a:tcPr marL="9525" marR="9525" marT="9525" marB="0" anchor="ctr"/>
                </a:tc>
                <a:tc>
                  <a:txBody>
                    <a:bodyPr/>
                    <a:lstStyle/>
                    <a:p>
                      <a:pPr algn="ctr" fontAlgn="ctr"/>
                      <a:r>
                        <a:rPr lang="en-US" altLang="ja-JP" sz="16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2,097</a:t>
                      </a:r>
                      <a:endParaRPr lang="en-US" altLang="ja-JP" sz="16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tc>
              </a:tr>
            </a:tbl>
          </a:graphicData>
        </a:graphic>
      </p:graphicFrame>
      <p:sp>
        <p:nvSpPr>
          <p:cNvPr id="9"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4</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2" name="正方形/長方形 11"/>
          <p:cNvSpPr/>
          <p:nvPr/>
        </p:nvSpPr>
        <p:spPr>
          <a:xfrm>
            <a:off x="179512" y="692696"/>
            <a:ext cx="6912768" cy="338554"/>
          </a:xfrm>
          <a:prstGeom prst="rect">
            <a:avLst/>
          </a:prstGeom>
        </p:spPr>
        <p:txBody>
          <a:bodyPr wrap="square">
            <a:spAutoFit/>
          </a:bodyPr>
          <a:lstStyle/>
          <a:p>
            <a:pPr algn="l" defTabSz="914400" fontAlgn="auto">
              <a:spcBef>
                <a:spcPts val="0"/>
              </a:spcBef>
              <a:spcAft>
                <a:spcPts val="0"/>
              </a:spcAft>
              <a:buClrTx/>
              <a:buSzTx/>
              <a:buFontTx/>
              <a:buNone/>
            </a:pPr>
            <a:r>
              <a:rPr kumimoji="1"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□特許新整数、特許登録数について</a:t>
            </a:r>
            <a:endParaRPr kumimoji="1"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21513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prstClr val="black"/>
                </a:solidFill>
                <a:latin typeface="Arial" charset="0"/>
                <a:ea typeface="HG丸ｺﾞｼｯｸM-PRO" pitchFamily="48" charset="-128"/>
              </a:rPr>
              <a:t>大学</a:t>
            </a:r>
            <a:r>
              <a:rPr kumimoji="1" lang="ja-JP" altLang="en-US" sz="2000" b="1" dirty="0">
                <a:solidFill>
                  <a:prstClr val="black"/>
                </a:solidFill>
                <a:latin typeface="Arial" charset="0"/>
                <a:ea typeface="HG丸ｺﾞｼｯｸM-PRO" pitchFamily="48" charset="-128"/>
              </a:rPr>
              <a:t>・研究機関の</a:t>
            </a:r>
            <a:r>
              <a:rPr kumimoji="1" lang="ja-JP" altLang="en-US" sz="2000" b="1" dirty="0" smtClean="0">
                <a:solidFill>
                  <a:prstClr val="black"/>
                </a:solidFill>
                <a:latin typeface="Arial" charset="0"/>
                <a:ea typeface="HG丸ｺﾞｼｯｸM-PRO" pitchFamily="48" charset="-128"/>
              </a:rPr>
              <a:t>集積①</a:t>
            </a:r>
            <a:endParaRPr kumimoji="1" lang="ja-JP" altLang="en-US" sz="2000" b="1" dirty="0">
              <a:solidFill>
                <a:prstClr val="black"/>
              </a:solidFill>
              <a:latin typeface="Arial" charset="0"/>
              <a:ea typeface="HG丸ｺﾞｼｯｸM-PRO" pitchFamily="48" charset="-128"/>
            </a:endParaRPr>
          </a:p>
        </p:txBody>
      </p:sp>
      <p:sp>
        <p:nvSpPr>
          <p:cNvPr id="4" name="正方形/長方形 3"/>
          <p:cNvSpPr/>
          <p:nvPr/>
        </p:nvSpPr>
        <p:spPr>
          <a:xfrm>
            <a:off x="6516216" y="6492231"/>
            <a:ext cx="2268570" cy="276999"/>
          </a:xfrm>
          <a:prstGeom prst="rect">
            <a:avLst/>
          </a:prstGeom>
        </p:spPr>
        <p:txBody>
          <a:bodyPr wrap="none">
            <a:spAutoFit/>
          </a:bodyPr>
          <a:lstStyle/>
          <a:p>
            <a:r>
              <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冊子</a:t>
            </a: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「京都大学概要　</a:t>
            </a:r>
            <a:r>
              <a:rPr lang="en-US" altLang="ja-JP"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」より</a:t>
            </a:r>
            <a:endParaRPr lang="ja-JP" altLang="en-US" sz="12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5</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2" name="テキスト ボックス 1"/>
          <p:cNvSpPr txBox="1"/>
          <p:nvPr/>
        </p:nvSpPr>
        <p:spPr>
          <a:xfrm>
            <a:off x="35496" y="456927"/>
            <a:ext cx="1296144" cy="307777"/>
          </a:xfrm>
          <a:prstGeom prst="rect">
            <a:avLst/>
          </a:prstGeom>
          <a:solidFill>
            <a:schemeClr val="bg1"/>
          </a:solidFill>
        </p:spPr>
        <p:txBody>
          <a:bodyPr wrap="square" rtlCol="0">
            <a:spAutoFit/>
          </a:bodyPr>
          <a:lstStyle/>
          <a:p>
            <a:pPr algn="l"/>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京都大学</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644008" y="456927"/>
            <a:ext cx="1296144" cy="307777"/>
          </a:xfrm>
          <a:prstGeom prst="rect">
            <a:avLst/>
          </a:prstGeom>
          <a:solidFill>
            <a:schemeClr val="bg1"/>
          </a:solidFill>
        </p:spPr>
        <p:txBody>
          <a:bodyPr wrap="square" rtlCol="0">
            <a:spAutoFit/>
          </a:bodyPr>
          <a:lstStyle/>
          <a:p>
            <a:pPr algn="l"/>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844811801"/>
              </p:ext>
            </p:extLst>
          </p:nvPr>
        </p:nvGraphicFramePr>
        <p:xfrm>
          <a:off x="194770" y="1140316"/>
          <a:ext cx="4176000" cy="3035360"/>
        </p:xfrm>
        <a:graphic>
          <a:graphicData uri="http://schemas.openxmlformats.org/drawingml/2006/table">
            <a:tbl>
              <a:tblPr firstRow="1" bandRow="1">
                <a:tableStyleId>{5940675A-B579-460E-94D1-54222C63F5DA}</a:tableStyleId>
              </a:tblPr>
              <a:tblGrid>
                <a:gridCol w="947207"/>
                <a:gridCol w="1241218"/>
                <a:gridCol w="777233"/>
                <a:gridCol w="523363"/>
                <a:gridCol w="686979"/>
              </a:tblGrid>
              <a:tr h="29162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2">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国立大学法人　京都大学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hMerge="1">
                  <a:txBody>
                    <a:bodyPr/>
                    <a:lstStyle/>
                    <a:p>
                      <a:endParaRPr kumimoji="1" lang="ja-JP" altLang="en-US"/>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1887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r>
              <a:tr h="274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学生数</a:t>
                      </a:r>
                    </a:p>
                  </a:txBody>
                  <a:tcPr marL="45720" marR="45720"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22,657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2,767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74856">
                <a:tc rowSpan="3">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吉田キャンパス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京都市左京区吉田本町</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4856">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宇治キャンパス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京都府宇治市五ケ庄</a:t>
                      </a: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4856">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桂キャンパス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京都市西京区京都大学桂</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8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学部</a:t>
                      </a:r>
                    </a:p>
                  </a:txBody>
                  <a:tcPr marL="45720" marR="45720" anchor="ctr"/>
                </a:tc>
                <a:tc gridSpan="4">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（総合人間、文、教育、法、経済、理、医、薬、工、農）</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931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（文学、教育学、法学、経済学、理学、医学、薬学、工学、農学、人間・環境学、エネルギー科学、アジア・アフリカ地域、情報学、生命科学）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13" name="テキスト ボックス 12"/>
          <p:cNvSpPr txBox="1"/>
          <p:nvPr/>
        </p:nvSpPr>
        <p:spPr>
          <a:xfrm>
            <a:off x="92763" y="4501852"/>
            <a:ext cx="950843" cy="307777"/>
          </a:xfrm>
          <a:prstGeom prst="rect">
            <a:avLst/>
          </a:prstGeom>
          <a:noFill/>
        </p:spPr>
        <p:txBody>
          <a:bodyPr wrap="square" rtlCol="0">
            <a:spAutoFit/>
          </a:bodyP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07504" y="836712"/>
            <a:ext cx="1317990" cy="307777"/>
          </a:xfrm>
          <a:prstGeom prst="rect">
            <a:avLst/>
          </a:prstGeom>
          <a:noFill/>
        </p:spPr>
        <p:txBody>
          <a:bodyPr wrap="none" rtlCol="0">
            <a:spAutoFit/>
          </a:bodyP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143063616"/>
              </p:ext>
            </p:extLst>
          </p:nvPr>
        </p:nvGraphicFramePr>
        <p:xfrm>
          <a:off x="199887" y="4771393"/>
          <a:ext cx="4156089" cy="822960"/>
        </p:xfrm>
        <a:graphic>
          <a:graphicData uri="http://schemas.openxmlformats.org/drawingml/2006/table">
            <a:tbl>
              <a:tblPr firstRow="1" bandRow="1">
                <a:tableStyleId>{5940675A-B579-460E-94D1-54222C63F5DA}</a:tableStyleId>
              </a:tblPr>
              <a:tblGrid>
                <a:gridCol w="751342"/>
                <a:gridCol w="3404747"/>
              </a:tblGrid>
              <a:tr h="237728">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1887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京都帝国大学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6509">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京都大学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5157">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国立大学法人　京都大学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7" name="正方形/長方形 16"/>
          <p:cNvSpPr/>
          <p:nvPr/>
        </p:nvSpPr>
        <p:spPr>
          <a:xfrm>
            <a:off x="3065238" y="4190891"/>
            <a:ext cx="1290738"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８年５月時点</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771800" y="5877272"/>
            <a:ext cx="1584176" cy="246221"/>
          </a:xfrm>
          <a:prstGeom prst="rect">
            <a:avLst/>
          </a:prstGeom>
        </p:spPr>
        <p:txBody>
          <a:bodyPr wrap="square">
            <a:spAutoFit/>
          </a:bodyP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京都</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大学ＨＰを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に作成</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349522815"/>
              </p:ext>
            </p:extLst>
          </p:nvPr>
        </p:nvGraphicFramePr>
        <p:xfrm>
          <a:off x="4803282" y="1140316"/>
          <a:ext cx="4176000" cy="2852480"/>
        </p:xfrm>
        <a:graphic>
          <a:graphicData uri="http://schemas.openxmlformats.org/drawingml/2006/table">
            <a:tbl>
              <a:tblPr firstRow="1" bandRow="1">
                <a:tableStyleId>{5940675A-B579-460E-94D1-54222C63F5DA}</a:tableStyleId>
              </a:tblPr>
              <a:tblGrid>
                <a:gridCol w="947207"/>
                <a:gridCol w="1241218"/>
                <a:gridCol w="777233"/>
                <a:gridCol w="523363"/>
                <a:gridCol w="686979"/>
              </a:tblGrid>
              <a:tr h="29162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2">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国立大学法人　大阪大学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hMerge="1">
                  <a:txBody>
                    <a:bodyPr/>
                    <a:lstStyle/>
                    <a:p>
                      <a:endParaRPr kumimoji="1" lang="ja-JP" altLang="en-US"/>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r>
              <a:tr h="274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学生数</a:t>
                      </a:r>
                    </a:p>
                  </a:txBody>
                  <a:tcPr marL="45720" marR="45720"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23,371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3,181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457200">
                <a:tc rowSpan="3">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豊中キャンパス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豊中市待兼山町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57200">
                <a:tc vMerge="1">
                  <a:txBody>
                    <a:bodyPr/>
                    <a:lstStyle/>
                    <a:p>
                      <a:endParaRPr kumimoji="1" lang="ja-JP" altLang="en-US"/>
                    </a:p>
                  </a:txBody>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吹田キャンパス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吹田市山田丘、茨木市美穂ヶ丘</a:t>
                      </a: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457200">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箕面キャンパス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箕面市粟生間谷東</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8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学部</a:t>
                      </a:r>
                    </a:p>
                  </a:txBody>
                  <a:tcPr marL="45720" marR="45720" anchor="ctr"/>
                </a:tc>
                <a:tc gridSpan="4">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（文、人間科学、外国語、法、経済、理、医、歯、薬、工、基礎工）</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931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（文学、人間科学、法学、経済学、理学、医学、歯学、薬学、工学、基礎工学）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0" name="テキスト ボックス 19"/>
          <p:cNvSpPr txBox="1"/>
          <p:nvPr/>
        </p:nvSpPr>
        <p:spPr>
          <a:xfrm>
            <a:off x="4718698" y="4509120"/>
            <a:ext cx="902811" cy="307777"/>
          </a:xfrm>
          <a:prstGeom prst="rect">
            <a:avLst/>
          </a:prstGeom>
          <a:noFill/>
        </p:spPr>
        <p:txBody>
          <a:bodyPr wrap="none" rtlCol="0">
            <a:spAutoFit/>
          </a:bodyP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4716016" y="836712"/>
            <a:ext cx="1317990" cy="307777"/>
          </a:xfrm>
          <a:prstGeom prst="rect">
            <a:avLst/>
          </a:prstGeom>
          <a:noFill/>
        </p:spPr>
        <p:txBody>
          <a:bodyPr wrap="none" rtlCol="0">
            <a:spAutoFit/>
          </a:bodyP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3793437619"/>
              </p:ext>
            </p:extLst>
          </p:nvPr>
        </p:nvGraphicFramePr>
        <p:xfrm>
          <a:off x="4825821" y="4797152"/>
          <a:ext cx="4166084" cy="1097280"/>
        </p:xfrm>
        <a:graphic>
          <a:graphicData uri="http://schemas.openxmlformats.org/drawingml/2006/table">
            <a:tbl>
              <a:tblPr firstRow="1" bandRow="1">
                <a:tableStyleId>{5940675A-B579-460E-94D1-54222C63F5DA}</a:tableStyleId>
              </a:tblPr>
              <a:tblGrid>
                <a:gridCol w="753149"/>
                <a:gridCol w="3412935"/>
              </a:tblGrid>
              <a:tr h="274237">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1931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大阪帝国大学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6509">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5157">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国立大学法人　大阪大学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7">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大阪外国語大学と統合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3" name="正方形/長方形 22"/>
          <p:cNvSpPr/>
          <p:nvPr/>
        </p:nvSpPr>
        <p:spPr>
          <a:xfrm>
            <a:off x="7490790" y="6093750"/>
            <a:ext cx="1535997"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大阪大学ＨＰを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に作成</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236296" y="4005064"/>
            <a:ext cx="1755609" cy="400110"/>
          </a:xfrm>
          <a:prstGeom prst="rect">
            <a:avLst/>
          </a:prstGeom>
        </p:spPr>
        <p:txBody>
          <a:bodyPr wrap="none">
            <a:spAutoFit/>
          </a:bodyPr>
          <a:lstStyle/>
          <a:p>
            <a:pPr algn="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学生数は平成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年５月時点</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教員数は平成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年５月時点</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1951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prstClr val="black"/>
                </a:solidFill>
                <a:latin typeface="Arial" charset="0"/>
                <a:ea typeface="HG丸ｺﾞｼｯｸM-PRO" pitchFamily="48" charset="-128"/>
              </a:rPr>
              <a:t>大学</a:t>
            </a:r>
            <a:r>
              <a:rPr kumimoji="1" lang="ja-JP" altLang="en-US" sz="2000" b="1" dirty="0">
                <a:solidFill>
                  <a:prstClr val="black"/>
                </a:solidFill>
                <a:latin typeface="Arial" charset="0"/>
                <a:ea typeface="HG丸ｺﾞｼｯｸM-PRO" pitchFamily="48" charset="-128"/>
              </a:rPr>
              <a:t>・研究機関の</a:t>
            </a:r>
            <a:r>
              <a:rPr kumimoji="1" lang="ja-JP" altLang="en-US" sz="2000" b="1" dirty="0" smtClean="0">
                <a:solidFill>
                  <a:prstClr val="black"/>
                </a:solidFill>
                <a:latin typeface="Arial" charset="0"/>
                <a:ea typeface="HG丸ｺﾞｼｯｸM-PRO" pitchFamily="48" charset="-128"/>
              </a:rPr>
              <a:t>集積②</a:t>
            </a:r>
            <a:endParaRPr kumimoji="1" lang="ja-JP" altLang="en-US" sz="2000" b="1" dirty="0">
              <a:solidFill>
                <a:prstClr val="black"/>
              </a:solidFill>
              <a:latin typeface="Arial" charset="0"/>
              <a:ea typeface="HG丸ｺﾞｼｯｸM-PRO" pitchFamily="48" charset="-128"/>
            </a:endParaRPr>
          </a:p>
        </p:txBody>
      </p:sp>
      <p:sp>
        <p:nvSpPr>
          <p:cNvPr id="15" name="正方形/長方形 14"/>
          <p:cNvSpPr/>
          <p:nvPr/>
        </p:nvSpPr>
        <p:spPr>
          <a:xfrm>
            <a:off x="6484540" y="6608385"/>
            <a:ext cx="2268570"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冊子</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神戸</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大学概要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」より</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6</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1" name="テキスト ボックス 10"/>
          <p:cNvSpPr txBox="1"/>
          <p:nvPr/>
        </p:nvSpPr>
        <p:spPr>
          <a:xfrm>
            <a:off x="35496" y="456927"/>
            <a:ext cx="1296144" cy="307777"/>
          </a:xfrm>
          <a:prstGeom prst="rect">
            <a:avLst/>
          </a:prstGeom>
          <a:solidFill>
            <a:schemeClr val="bg1"/>
          </a:solidFill>
        </p:spPr>
        <p:txBody>
          <a:bodyPr wrap="square" rtlCol="0">
            <a:spAutoFit/>
          </a:bodyPr>
          <a:lstStyle/>
          <a:p>
            <a:pPr algn="l"/>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644008" y="456927"/>
            <a:ext cx="1512168" cy="307777"/>
          </a:xfrm>
          <a:prstGeom prst="rect">
            <a:avLst/>
          </a:prstGeom>
          <a:solidFill>
            <a:schemeClr val="bg1"/>
          </a:solidFill>
        </p:spPr>
        <p:txBody>
          <a:bodyPr wrap="square" rtlCol="0">
            <a:spAutoFit/>
          </a:bodyPr>
          <a:lstStyle/>
          <a:p>
            <a:pPr algn="l"/>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和歌山</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90828506"/>
              </p:ext>
            </p:extLst>
          </p:nvPr>
        </p:nvGraphicFramePr>
        <p:xfrm>
          <a:off x="194771" y="1097723"/>
          <a:ext cx="4176000" cy="3675440"/>
        </p:xfrm>
        <a:graphic>
          <a:graphicData uri="http://schemas.openxmlformats.org/drawingml/2006/table">
            <a:tbl>
              <a:tblPr firstRow="1" bandRow="1">
                <a:tableStyleId>{5940675A-B579-460E-94D1-54222C63F5DA}</a:tableStyleId>
              </a:tblPr>
              <a:tblGrid>
                <a:gridCol w="947209"/>
                <a:gridCol w="1241218"/>
                <a:gridCol w="777231"/>
                <a:gridCol w="523365"/>
                <a:gridCol w="686977"/>
              </a:tblGrid>
              <a:tr h="29162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2">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国立大学法人　神戸大学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hMerge="1">
                  <a:txBody>
                    <a:bodyPr/>
                    <a:lstStyle/>
                    <a:p>
                      <a:endParaRPr kumimoji="1" lang="ja-JP" altLang="en-US"/>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1902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r>
              <a:tr h="274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学生数</a:t>
                      </a:r>
                    </a:p>
                  </a:txBody>
                  <a:tcPr marL="45720" marR="45720"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16,029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1,305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74856">
                <a:tc rowSpan="4">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六甲台キャンパス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神戸市灘区六甲台町</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ほか</a:t>
                      </a: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4856">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楠キャンパス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神戸市中央区楠町</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丁目</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ほか</a:t>
                      </a: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4856">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名谷キャンパス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神戸市須磨区友が丘</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丁目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10-2</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4856">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深江キャンパス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神戸市東灘区深江南町</a:t>
                      </a:r>
                      <a:r>
                        <a:rPr kumimoji="1" lang="en-US" altLang="zh-TW" sz="12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丁目</a:t>
                      </a:r>
                      <a:r>
                        <a:rPr kumimoji="1" lang="en-US" altLang="zh-TW"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ほか</a:t>
                      </a: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8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学部</a:t>
                      </a:r>
                    </a:p>
                  </a:txBody>
                  <a:tcPr marL="45720" marR="45720" anchor="ctr"/>
                </a:tc>
                <a:tc gridSpan="4">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（文、国際文化、発達科学、法、経済、経営、理、医、工、農、海事科）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931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（人文学、国際文化学、人間発達環境学、法学、経済学、経営学、理学、医学、保健学、工学、システム情報学、農学、海事科学、国際協力、科学技術イノベーション）</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14" name="テキスト ボックス 13"/>
          <p:cNvSpPr txBox="1"/>
          <p:nvPr/>
        </p:nvSpPr>
        <p:spPr>
          <a:xfrm>
            <a:off x="107504" y="5022846"/>
            <a:ext cx="902811" cy="307777"/>
          </a:xfrm>
          <a:prstGeom prst="rect">
            <a:avLst/>
          </a:prstGeom>
          <a:noFill/>
        </p:spPr>
        <p:txBody>
          <a:bodyPr wrap="none" rtlCol="0">
            <a:spAutoFit/>
          </a:bodyP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107504" y="794119"/>
            <a:ext cx="1317990" cy="307777"/>
          </a:xfrm>
          <a:prstGeom prst="rect">
            <a:avLst/>
          </a:prstGeom>
          <a:noFill/>
        </p:spPr>
        <p:txBody>
          <a:bodyPr wrap="none" rtlCol="0">
            <a:spAutoFit/>
          </a:bodyP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802578823"/>
              </p:ext>
            </p:extLst>
          </p:nvPr>
        </p:nvGraphicFramePr>
        <p:xfrm>
          <a:off x="179092" y="5297760"/>
          <a:ext cx="4570716" cy="1371600"/>
        </p:xfrm>
        <a:graphic>
          <a:graphicData uri="http://schemas.openxmlformats.org/drawingml/2006/table">
            <a:tbl>
              <a:tblPr firstRow="1" bandRow="1">
                <a:tableStyleId>{5940675A-B579-460E-94D1-54222C63F5DA}</a:tableStyleId>
              </a:tblPr>
              <a:tblGrid>
                <a:gridCol w="826299"/>
                <a:gridCol w="3744417"/>
              </a:tblGrid>
              <a:tr h="26640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1902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神戸高等商業学校</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640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1929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神戸商業大学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6400">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神戸大学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神戸商船大学と統合</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6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国立大学法人　神戸大学</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9" name="正方形/長方形 18"/>
          <p:cNvSpPr/>
          <p:nvPr/>
        </p:nvSpPr>
        <p:spPr>
          <a:xfrm>
            <a:off x="3110903" y="4786473"/>
            <a:ext cx="1242649"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年５月時点</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2817555" y="6640759"/>
            <a:ext cx="1535997" cy="246221"/>
          </a:xfrm>
          <a:prstGeom prst="rect">
            <a:avLst/>
          </a:prstGeom>
        </p:spPr>
        <p:txBody>
          <a:bodyPr wrap="none">
            <a:spAutoFit/>
          </a:bodyP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神戸</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大学ＨＰを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に作成</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308661192"/>
              </p:ext>
            </p:extLst>
          </p:nvPr>
        </p:nvGraphicFramePr>
        <p:xfrm>
          <a:off x="4738004" y="1098960"/>
          <a:ext cx="4176000" cy="1389976"/>
        </p:xfrm>
        <a:graphic>
          <a:graphicData uri="http://schemas.openxmlformats.org/drawingml/2006/table">
            <a:tbl>
              <a:tblPr firstRow="1" bandRow="1">
                <a:tableStyleId>{5940675A-B579-460E-94D1-54222C63F5DA}</a:tableStyleId>
              </a:tblPr>
              <a:tblGrid>
                <a:gridCol w="917040"/>
                <a:gridCol w="1271387"/>
                <a:gridCol w="856914"/>
                <a:gridCol w="443682"/>
                <a:gridCol w="686977"/>
              </a:tblGrid>
              <a:tr h="29162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2">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国立大学法人</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和歌山</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hMerge="1">
                  <a:txBody>
                    <a:bodyPr/>
                    <a:lstStyle/>
                    <a:p>
                      <a:endParaRPr kumimoji="1" lang="ja-JP" altLang="en-US"/>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r>
              <a:tr h="274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学生数</a:t>
                      </a:r>
                    </a:p>
                  </a:txBody>
                  <a:tcPr marL="45720" marR="45720" anchor="ctr"/>
                </a:tc>
                <a:tc>
                  <a:txBody>
                    <a:bodyPr/>
                    <a:lstStyle/>
                    <a:p>
                      <a:pPr algn="ctr"/>
                      <a:r>
                        <a:rPr kumimoji="1" lang="en-US" altLang="ja-JP" sz="1200" dirty="0" err="1" smtClean="0">
                          <a:latin typeface="Meiryo UI" panose="020B0604030504040204" pitchFamily="50" charset="-128"/>
                          <a:ea typeface="Meiryo UI" panose="020B0604030504040204" pitchFamily="50" charset="-128"/>
                          <a:cs typeface="Meiryo UI" panose="020B0604030504040204" pitchFamily="50" charset="-128"/>
                        </a:rPr>
                        <a:t>4,575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296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74856">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和歌山県和歌山市栄谷</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930</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8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学部</a:t>
                      </a:r>
                    </a:p>
                  </a:txBody>
                  <a:tcPr marL="45720" marR="45720" anchor="ctr"/>
                </a:tc>
                <a:tc gridSpan="4">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４（教育、経済、システム工学、観光）</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931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４（教育学、経済学、システム工学、観光学）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3" name="テキスト ボックス 22"/>
          <p:cNvSpPr txBox="1"/>
          <p:nvPr/>
        </p:nvSpPr>
        <p:spPr>
          <a:xfrm>
            <a:off x="4650737" y="3099612"/>
            <a:ext cx="902811" cy="307777"/>
          </a:xfrm>
          <a:prstGeom prst="rect">
            <a:avLst/>
          </a:prstGeom>
          <a:noFill/>
        </p:spPr>
        <p:txBody>
          <a:bodyPr wrap="none" rtlCol="0">
            <a:spAutoFit/>
          </a:bodyP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650737" y="795356"/>
            <a:ext cx="1317990" cy="307777"/>
          </a:xfrm>
          <a:prstGeom prst="rect">
            <a:avLst/>
          </a:prstGeom>
          <a:noFill/>
        </p:spPr>
        <p:txBody>
          <a:bodyPr wrap="none" rtlCol="0">
            <a:spAutoFit/>
          </a:bodyP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1550498237"/>
              </p:ext>
            </p:extLst>
          </p:nvPr>
        </p:nvGraphicFramePr>
        <p:xfrm>
          <a:off x="4757381" y="3438017"/>
          <a:ext cx="4143724" cy="1097280"/>
        </p:xfrm>
        <a:graphic>
          <a:graphicData uri="http://schemas.openxmlformats.org/drawingml/2006/table">
            <a:tbl>
              <a:tblPr firstRow="1" bandRow="1">
                <a:tableStyleId>{5940675A-B579-460E-94D1-54222C63F5DA}</a:tableStyleId>
              </a:tblPr>
              <a:tblGrid>
                <a:gridCol w="749107"/>
                <a:gridCol w="3394617"/>
              </a:tblGrid>
              <a:tr h="274237">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1875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和歌山県師範学校</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6509">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1922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和歌山高等商業学校</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5157">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和歌山大学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国立大学法人　和歌山大学</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6" name="正方形/長方形 25"/>
          <p:cNvSpPr/>
          <p:nvPr/>
        </p:nvSpPr>
        <p:spPr>
          <a:xfrm>
            <a:off x="7248699" y="4789176"/>
            <a:ext cx="1664238" cy="246221"/>
          </a:xfrm>
          <a:prstGeom prst="rect">
            <a:avLst/>
          </a:prstGeom>
        </p:spPr>
        <p:txBody>
          <a:bodyPr wrap="none">
            <a:spAutoFit/>
          </a:bodyP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和歌山</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大学ＨＰを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に作成</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7110841" y="2483478"/>
            <a:ext cx="1802096" cy="400110"/>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学生数は平成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員数は平成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年９月時点</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264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eaLnBrk="1" hangingPunct="1">
              <a:spcBef>
                <a:spcPct val="0"/>
              </a:spcBef>
              <a:buFontTx/>
              <a:buNone/>
            </a:pPr>
            <a:r>
              <a:rPr kumimoji="1" lang="ja-JP" altLang="en-US" sz="2000" b="1" dirty="0" smtClean="0">
                <a:solidFill>
                  <a:prstClr val="black"/>
                </a:solidFill>
                <a:latin typeface="Arial" charset="0"/>
                <a:ea typeface="HG丸ｺﾞｼｯｸM-PRO" pitchFamily="48" charset="-128"/>
              </a:rPr>
              <a:t>大学</a:t>
            </a:r>
            <a:r>
              <a:rPr kumimoji="1" lang="ja-JP" altLang="en-US" sz="2000" b="1" dirty="0">
                <a:solidFill>
                  <a:prstClr val="black"/>
                </a:solidFill>
                <a:latin typeface="Arial" charset="0"/>
                <a:ea typeface="HG丸ｺﾞｼｯｸM-PRO" pitchFamily="48" charset="-128"/>
              </a:rPr>
              <a:t>・研究機関の</a:t>
            </a:r>
            <a:r>
              <a:rPr kumimoji="1" lang="ja-JP" altLang="en-US" sz="2000" b="1" dirty="0" smtClean="0">
                <a:solidFill>
                  <a:prstClr val="black"/>
                </a:solidFill>
                <a:latin typeface="Arial" charset="0"/>
                <a:ea typeface="HG丸ｺﾞｼｯｸM-PRO" pitchFamily="48" charset="-128"/>
              </a:rPr>
              <a:t>集積③</a:t>
            </a:r>
            <a:endParaRPr kumimoji="1" lang="ja-JP" altLang="en-US" sz="2000" b="1" dirty="0">
              <a:solidFill>
                <a:prstClr val="black"/>
              </a:solidFill>
              <a:latin typeface="Arial" charset="0"/>
              <a:ea typeface="HG丸ｺﾞｼｯｸM-PRO" pitchFamily="48" charset="-128"/>
            </a:endParaRPr>
          </a:p>
        </p:txBody>
      </p:sp>
      <p:sp>
        <p:nvSpPr>
          <p:cNvPr id="9"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7</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10" name="テキスト ボックス 9"/>
          <p:cNvSpPr txBox="1"/>
          <p:nvPr/>
        </p:nvSpPr>
        <p:spPr>
          <a:xfrm>
            <a:off x="36000" y="457200"/>
            <a:ext cx="1512168" cy="307777"/>
          </a:xfrm>
          <a:prstGeom prst="rect">
            <a:avLst/>
          </a:prstGeom>
          <a:solidFill>
            <a:schemeClr val="bg1"/>
          </a:solidFill>
        </p:spPr>
        <p:txBody>
          <a:bodyPr wrap="square" rtlCol="0">
            <a:spAutoFit/>
          </a:bodyPr>
          <a:lstStyle/>
          <a:p>
            <a:pPr algn="l"/>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a:t>
            </a:r>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644000" y="457200"/>
            <a:ext cx="1746759" cy="307777"/>
          </a:xfrm>
          <a:prstGeom prst="rect">
            <a:avLst/>
          </a:prstGeom>
          <a:solidFill>
            <a:schemeClr val="bg1"/>
          </a:solidFill>
        </p:spPr>
        <p:txBody>
          <a:bodyPr wrap="square" rtlCol="0">
            <a:spAutoFit/>
          </a:bodyPr>
          <a:lstStyle/>
          <a:p>
            <a:pPr algn="l"/>
            <a:r>
              <a:rPr kumimoji="1"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大阪市立大学</a:t>
            </a:r>
            <a:endPar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093598944"/>
              </p:ext>
            </p:extLst>
          </p:nvPr>
        </p:nvGraphicFramePr>
        <p:xfrm>
          <a:off x="194770" y="1140316"/>
          <a:ext cx="4176000" cy="3401120"/>
        </p:xfrm>
        <a:graphic>
          <a:graphicData uri="http://schemas.openxmlformats.org/drawingml/2006/table">
            <a:tbl>
              <a:tblPr firstRow="1" bandRow="1">
                <a:tableStyleId>{5940675A-B579-460E-94D1-54222C63F5DA}</a:tableStyleId>
              </a:tblPr>
              <a:tblGrid>
                <a:gridCol w="917038"/>
                <a:gridCol w="1271386"/>
                <a:gridCol w="856916"/>
                <a:gridCol w="443681"/>
                <a:gridCol w="686979"/>
              </a:tblGrid>
              <a:tr h="29162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2">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公立大学法人</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大阪府立大学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hMerge="1">
                  <a:txBody>
                    <a:bodyPr/>
                    <a:lstStyle/>
                    <a:p>
                      <a:endParaRPr kumimoji="1" lang="ja-JP" altLang="en-US"/>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1883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r>
              <a:tr h="274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学生数</a:t>
                      </a:r>
                    </a:p>
                  </a:txBody>
                  <a:tcPr marL="45720" marR="45720" anchor="ctr"/>
                </a:tc>
                <a:tc>
                  <a:txBody>
                    <a:bodyPr/>
                    <a:lstStyle/>
                    <a:p>
                      <a:pPr algn="ctr"/>
                      <a:r>
                        <a:rPr lang="en-US" altLang="ja-JP" sz="1200" b="0" i="0" u="none" strike="noStrike" baseline="0" dirty="0" smtClean="0">
                          <a:latin typeface="Meiryo UI" panose="020B0604030504040204" pitchFamily="50" charset="-128"/>
                          <a:ea typeface="Meiryo UI" panose="020B0604030504040204" pitchFamily="50" charset="-128"/>
                          <a:cs typeface="Meiryo UI" panose="020B0604030504040204" pitchFamily="50" charset="-128"/>
                        </a:rPr>
                        <a:t>7,746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646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74856">
                <a:tc rowSpan="3">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中百舌鳥キャンパス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堺市中区学園町</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番</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号</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4856">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羽曳野キャンパス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羽曳野市はびきの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丁目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番</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号</a:t>
                      </a: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4856">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りんくうキャンパス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泉佐野市りんくう往来北</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番地の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58</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8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学部・学域</a:t>
                      </a:r>
                    </a:p>
                  </a:txBody>
                  <a:tcPr marL="45720" marR="45720" anchor="ctr"/>
                </a:tc>
                <a:tc gridSpan="4">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学域　４（現代システム科、工、生命環境科、</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地域保健）</a:t>
                      </a: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学部　７（工、生命環境科、理、経済、人間社</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会、看護、総合リハビリテーション）</a:t>
                      </a: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931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７（工学、生命環境科学、理学系、経済学、人間社会システム科学、看護学、総合リハビリテーション学）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13" name="テキスト ボックス 12"/>
          <p:cNvSpPr txBox="1"/>
          <p:nvPr/>
        </p:nvSpPr>
        <p:spPr>
          <a:xfrm>
            <a:off x="97898" y="4869160"/>
            <a:ext cx="902811" cy="307777"/>
          </a:xfrm>
          <a:prstGeom prst="rect">
            <a:avLst/>
          </a:prstGeom>
          <a:noFill/>
        </p:spPr>
        <p:txBody>
          <a:bodyPr wrap="none" rtlCol="0">
            <a:spAutoFit/>
          </a:bodyP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07504" y="836712"/>
            <a:ext cx="1317990" cy="307777"/>
          </a:xfrm>
          <a:prstGeom prst="rect">
            <a:avLst/>
          </a:prstGeom>
          <a:noFill/>
        </p:spPr>
        <p:txBody>
          <a:bodyPr wrap="none" rtlCol="0">
            <a:spAutoFit/>
          </a:bodyP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1563626084"/>
              </p:ext>
            </p:extLst>
          </p:nvPr>
        </p:nvGraphicFramePr>
        <p:xfrm>
          <a:off x="205021" y="5155165"/>
          <a:ext cx="4169468" cy="1280160"/>
        </p:xfrm>
        <a:graphic>
          <a:graphicData uri="http://schemas.openxmlformats.org/drawingml/2006/table">
            <a:tbl>
              <a:tblPr firstRow="1" bandRow="1">
                <a:tableStyleId>{5940675A-B579-460E-94D1-54222C63F5DA}</a:tableStyleId>
              </a:tblPr>
              <a:tblGrid>
                <a:gridCol w="753761"/>
                <a:gridCol w="3415707"/>
              </a:tblGrid>
              <a:tr h="274237">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1883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獣医学講習所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浪速大学</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1955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大阪府立大学に改名</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大阪女子大学、大阪府立看護大学と統合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公立大学法人　大阪府立大学</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8" name="正方形/長方形 17"/>
          <p:cNvSpPr/>
          <p:nvPr/>
        </p:nvSpPr>
        <p:spPr>
          <a:xfrm>
            <a:off x="2585955" y="6453336"/>
            <a:ext cx="1792478" cy="246221"/>
          </a:xfrm>
          <a:prstGeom prst="rect">
            <a:avLst/>
          </a:prstGeom>
        </p:spPr>
        <p:txBody>
          <a:bodyPr wrap="none">
            <a:spAutoFit/>
          </a:bodyPr>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大学ＨＰを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に作成</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131840" y="4552161"/>
            <a:ext cx="1242649"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年５月時点</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2857193963"/>
              </p:ext>
            </p:extLst>
          </p:nvPr>
        </p:nvGraphicFramePr>
        <p:xfrm>
          <a:off x="4803282" y="1140316"/>
          <a:ext cx="4176000" cy="2212400"/>
        </p:xfrm>
        <a:graphic>
          <a:graphicData uri="http://schemas.openxmlformats.org/drawingml/2006/table">
            <a:tbl>
              <a:tblPr firstRow="1" bandRow="1">
                <a:tableStyleId>{5940675A-B579-460E-94D1-54222C63F5DA}</a:tableStyleId>
              </a:tblPr>
              <a:tblGrid>
                <a:gridCol w="917038"/>
                <a:gridCol w="1271386"/>
                <a:gridCol w="856916"/>
                <a:gridCol w="443681"/>
                <a:gridCol w="686979"/>
              </a:tblGrid>
              <a:tr h="291624">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2">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公立大学法人</a:t>
                      </a:r>
                      <a:r>
                        <a:rPr kumimoji="1" lang="ja-JP" altLang="en-US" sz="12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大阪市立大学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hMerge="1">
                  <a:txBody>
                    <a:bodyPr/>
                    <a:lstStyle/>
                    <a:p>
                      <a:endParaRPr kumimoji="1" lang="ja-JP" altLang="en-US"/>
                    </a:p>
                  </a:txBody>
                  <a:tcP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設立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1880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r>
              <a:tr h="274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学生数</a:t>
                      </a:r>
                    </a:p>
                  </a:txBody>
                  <a:tcPr marL="45720" marR="45720" anchor="ct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8,279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教員数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p>
                  </a:txBody>
                  <a:tcPr anchor="ctr"/>
                </a:tc>
                <a:tc hMerge="1">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74856">
                <a:tc rowSpan="2">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キャンパス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杉本キャンパス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大阪市住吉区杉本</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3-3-138</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74856">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阿倍野キャンパス</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zh-CN" altLang="en-US" sz="1200" dirty="0" smtClean="0">
                          <a:latin typeface="Meiryo UI" panose="020B0604030504040204" pitchFamily="50" charset="-128"/>
                          <a:ea typeface="Meiryo UI" panose="020B0604030504040204" pitchFamily="50" charset="-128"/>
                          <a:cs typeface="Meiryo UI" panose="020B0604030504040204" pitchFamily="50" charset="-128"/>
                        </a:rPr>
                        <a:t>大阪市阿倍野区旭町</a:t>
                      </a:r>
                      <a:r>
                        <a:rPr kumimoji="1" lang="en-US" altLang="zh-CN" sz="1200" dirty="0" smtClean="0">
                          <a:latin typeface="Meiryo UI" panose="020B0604030504040204" pitchFamily="50" charset="-128"/>
                          <a:ea typeface="Meiryo UI" panose="020B0604030504040204" pitchFamily="50" charset="-128"/>
                          <a:cs typeface="Meiryo UI" panose="020B0604030504040204" pitchFamily="50" charset="-128"/>
                        </a:rPr>
                        <a:t>1-4-3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ほか</a:t>
                      </a: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580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学部</a:t>
                      </a:r>
                    </a:p>
                  </a:txBody>
                  <a:tcPr marL="45720" marR="45720" anchor="ctr"/>
                </a:tc>
                <a:tc gridSpan="4">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（商、経、法、文、理、工、医、生活科学）</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9312">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研究科</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45720" marR="45720" anchor="ctr"/>
                </a:tc>
                <a:tc gridSpan="4">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（経済学、経営学、法学、文学、理学、工学、医学、看護学、生活科学、創造都市）</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22" name="テキスト ボックス 21"/>
          <p:cNvSpPr txBox="1"/>
          <p:nvPr/>
        </p:nvSpPr>
        <p:spPr>
          <a:xfrm>
            <a:off x="4706410" y="3861048"/>
            <a:ext cx="902811" cy="307777"/>
          </a:xfrm>
          <a:prstGeom prst="rect">
            <a:avLst/>
          </a:prstGeom>
          <a:noFill/>
        </p:spPr>
        <p:txBody>
          <a:bodyPr wrap="none" rtlCol="0">
            <a:spAutoFit/>
          </a:bodyPr>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沿革＞</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4716016" y="836712"/>
            <a:ext cx="1317990" cy="307777"/>
          </a:xfrm>
          <a:prstGeom prst="rect">
            <a:avLst/>
          </a:prstGeom>
          <a:noFill/>
        </p:spPr>
        <p:txBody>
          <a:bodyPr wrap="none" rtlCol="0">
            <a:spAutoFit/>
          </a:bodyPr>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＜基礎データ＞</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550060788"/>
              </p:ext>
            </p:extLst>
          </p:nvPr>
        </p:nvGraphicFramePr>
        <p:xfrm>
          <a:off x="4813533" y="4201685"/>
          <a:ext cx="4150955" cy="1920240"/>
        </p:xfrm>
        <a:graphic>
          <a:graphicData uri="http://schemas.openxmlformats.org/drawingml/2006/table">
            <a:tbl>
              <a:tblPr firstRow="1" bandRow="1">
                <a:tableStyleId>{5940675A-B579-460E-94D1-54222C63F5DA}</a:tableStyleId>
              </a:tblPr>
              <a:tblGrid>
                <a:gridCol w="750414"/>
                <a:gridCol w="3400541"/>
              </a:tblGrid>
              <a:tr h="274237">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1880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zh-TW" altLang="en-US" sz="1200" dirty="0" smtClean="0">
                          <a:latin typeface="Meiryo UI" panose="020B0604030504040204" pitchFamily="50" charset="-128"/>
                          <a:ea typeface="Meiryo UI" panose="020B0604030504040204" pitchFamily="50" charset="-128"/>
                          <a:cs typeface="Meiryo UI" panose="020B0604030504040204" pitchFamily="50" charset="-128"/>
                        </a:rPr>
                        <a:t>大阪商業講習所</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6509">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1889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市立大阪商業学校へ発展</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5157">
                <a:tc>
                  <a:txBody>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1901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市立大阪高等商業学校へ昇格</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1928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大阪商科大学</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1949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大阪市立大学</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1955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大阪市立医科大学を編入</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903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公立大学法人　大阪市立大学</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5" name="正方形/長方形 24"/>
          <p:cNvSpPr/>
          <p:nvPr/>
        </p:nvSpPr>
        <p:spPr>
          <a:xfrm>
            <a:off x="7190523" y="6216861"/>
            <a:ext cx="1792478"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大阪市立大学ＨＰを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に作成</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7740352" y="3356992"/>
            <a:ext cx="1242649" cy="246221"/>
          </a:xfrm>
          <a:prstGeom prst="rect">
            <a:avLst/>
          </a:prstGeom>
        </p:spPr>
        <p:txBody>
          <a:bodyPr wrap="none">
            <a:spAutoFit/>
          </a:bodyPr>
          <a:lstStyle/>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年５月時点</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8501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396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l" eaLnBrk="1" hangingPunct="1">
              <a:buClrTx/>
            </a:pPr>
            <a:r>
              <a:rPr lang="ja-JP" altLang="en-US" sz="2000" b="1" dirty="0" smtClean="0">
                <a:solidFill>
                  <a:srgbClr val="000000"/>
                </a:solidFill>
                <a:ea typeface="HG丸ｺﾞｼｯｸM-PRO" pitchFamily="48" charset="-128"/>
              </a:rPr>
              <a:t>大学</a:t>
            </a:r>
            <a:r>
              <a:rPr lang="ja-JP" altLang="en-US" sz="2000" b="1" dirty="0">
                <a:solidFill>
                  <a:srgbClr val="000000"/>
                </a:solidFill>
                <a:ea typeface="HG丸ｺﾞｼｯｸM-PRO" pitchFamily="48" charset="-128"/>
              </a:rPr>
              <a:t>・研究機関の</a:t>
            </a:r>
            <a:r>
              <a:rPr lang="ja-JP" altLang="en-US" sz="2000" b="1" dirty="0" smtClean="0">
                <a:solidFill>
                  <a:srgbClr val="000000"/>
                </a:solidFill>
                <a:ea typeface="HG丸ｺﾞｼｯｸM-PRO" pitchFamily="48" charset="-128"/>
              </a:rPr>
              <a:t>集積④</a:t>
            </a:r>
            <a:endParaRPr lang="ja-JP" altLang="en-US" sz="2000" b="1" dirty="0">
              <a:solidFill>
                <a:srgbClr val="000000"/>
              </a:solidFill>
              <a:ea typeface="HG丸ｺﾞｼｯｸM-PRO" pitchFamily="48" charset="-128"/>
            </a:endParaRPr>
          </a:p>
        </p:txBody>
      </p:sp>
      <p:sp>
        <p:nvSpPr>
          <p:cNvPr id="5" name="正方形/長方形 4"/>
          <p:cNvSpPr/>
          <p:nvPr/>
        </p:nvSpPr>
        <p:spPr>
          <a:xfrm>
            <a:off x="68789" y="524088"/>
            <a:ext cx="1244251" cy="307777"/>
          </a:xfrm>
          <a:prstGeom prst="rect">
            <a:avLst/>
          </a:prstGeom>
        </p:spPr>
        <p:txBody>
          <a:bodyPr wrap="none">
            <a:spAutoFit/>
          </a:bodyPr>
          <a:lstStyle/>
          <a:p>
            <a:pPr lvl="0" algn="l" fontAlgn="base">
              <a:spcBef>
                <a:spcPct val="0"/>
              </a:spcBef>
              <a:spcAft>
                <a:spcPct val="0"/>
              </a:spcAft>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主な研究機関</a:t>
            </a:r>
            <a:endPar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9"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25646" t="30790" r="37246" b="32631"/>
          <a:stretch/>
        </p:blipFill>
        <p:spPr bwMode="auto">
          <a:xfrm>
            <a:off x="4716016" y="1524000"/>
            <a:ext cx="4339084" cy="4406900"/>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111" name="テキスト ボックス 110"/>
          <p:cNvSpPr txBox="1"/>
          <p:nvPr/>
        </p:nvSpPr>
        <p:spPr>
          <a:xfrm>
            <a:off x="5988949" y="6237826"/>
            <a:ext cx="1110524" cy="287443"/>
          </a:xfrm>
          <a:prstGeom prst="roundRect">
            <a:avLst>
              <a:gd name="adj" fmla="val 50000"/>
            </a:avLst>
          </a:prstGeom>
          <a:noFill/>
          <a:ln>
            <a:noFill/>
          </a:ln>
        </p:spPr>
        <p:txBody>
          <a:bodyPr wrap="square" lIns="0" tIns="0" rIns="0" bIns="0" rtlCol="0" anchor="ctr">
            <a:noAutofit/>
          </a:bodyPr>
          <a:lstStyle/>
          <a:p>
            <a:pPr algn="ctr" defTabSz="91231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大阪府立産業技術</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231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総合研究所</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テキスト ボックス 111"/>
          <p:cNvSpPr txBox="1"/>
          <p:nvPr/>
        </p:nvSpPr>
        <p:spPr>
          <a:xfrm>
            <a:off x="5420313" y="3994290"/>
            <a:ext cx="1327282" cy="194756"/>
          </a:xfrm>
          <a:prstGeom prst="roundRect">
            <a:avLst>
              <a:gd name="adj" fmla="val 50000"/>
            </a:avLst>
          </a:prstGeom>
          <a:noFill/>
          <a:ln>
            <a:noFill/>
          </a:ln>
        </p:spPr>
        <p:txBody>
          <a:bodyPr wrap="square" lIns="0" tIns="0" rIns="0" bIns="0" rtlCol="0" anchor="ctr">
            <a:spAutoFit/>
          </a:bodyPr>
          <a:lstStyle/>
          <a:p>
            <a:pPr algn="ctr" defTabSz="91231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3" name="テキスト ボックス 112"/>
          <p:cNvSpPr txBox="1"/>
          <p:nvPr/>
        </p:nvSpPr>
        <p:spPr>
          <a:xfrm>
            <a:off x="7812360" y="3739717"/>
            <a:ext cx="1418510" cy="360215"/>
          </a:xfrm>
          <a:prstGeom prst="roundRect">
            <a:avLst>
              <a:gd name="adj" fmla="val 0"/>
            </a:avLst>
          </a:prstGeom>
          <a:noFill/>
          <a:ln>
            <a:noFill/>
          </a:ln>
        </p:spPr>
        <p:txBody>
          <a:bodyPr wrap="square" lIns="0" tIns="0" rIns="0" bIns="0" rtlCol="0" anchor="ctr">
            <a:noAutofit/>
          </a:bodyPr>
          <a:lstStyle/>
          <a:p>
            <a:pPr algn="ctr" defTabSz="91231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関西光科学研究所</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テキスト ボックス 113"/>
          <p:cNvSpPr txBox="1"/>
          <p:nvPr/>
        </p:nvSpPr>
        <p:spPr>
          <a:xfrm>
            <a:off x="6328457" y="1346285"/>
            <a:ext cx="1173144" cy="138499"/>
          </a:xfrm>
          <a:prstGeom prst="roundRect">
            <a:avLst>
              <a:gd name="adj" fmla="val 50000"/>
            </a:avLst>
          </a:prstGeom>
          <a:solidFill>
            <a:schemeClr val="bg1"/>
          </a:solidFill>
          <a:ln>
            <a:noFill/>
          </a:ln>
        </p:spPr>
        <p:txBody>
          <a:bodyPr wrap="square" lIns="0" tIns="0" rIns="0" bIns="0" rtlCol="0" anchor="ctr">
            <a:noAutofit/>
          </a:bodyPr>
          <a:lstStyle/>
          <a:p>
            <a:pPr algn="ctr" defTabSz="912310"/>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医薬</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基盤研究所</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テキスト ボックス 114"/>
          <p:cNvSpPr txBox="1"/>
          <p:nvPr/>
        </p:nvSpPr>
        <p:spPr>
          <a:xfrm>
            <a:off x="5249892" y="2348880"/>
            <a:ext cx="1846828" cy="138499"/>
          </a:xfrm>
          <a:prstGeom prst="roundRect">
            <a:avLst>
              <a:gd name="adj" fmla="val 50000"/>
            </a:avLst>
          </a:prstGeom>
          <a:solidFill>
            <a:schemeClr val="bg1"/>
          </a:solidFill>
          <a:ln>
            <a:noFill/>
          </a:ln>
        </p:spPr>
        <p:txBody>
          <a:bodyPr wrap="square" lIns="0" tIns="0" rIns="0" bIns="0" rtlCol="0" anchor="ctr">
            <a:noAutofit/>
          </a:bodyPr>
          <a:lstStyle/>
          <a:p>
            <a:pPr algn="ctr" defTabSz="91231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産業技術総合研究所関西センター</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テキスト ボックス 115"/>
          <p:cNvSpPr txBox="1"/>
          <p:nvPr/>
        </p:nvSpPr>
        <p:spPr>
          <a:xfrm>
            <a:off x="5011688" y="3068960"/>
            <a:ext cx="1869008" cy="293789"/>
          </a:xfrm>
          <a:prstGeom prst="roundRect">
            <a:avLst>
              <a:gd name="adj" fmla="val 50000"/>
            </a:avLst>
          </a:prstGeom>
          <a:noFill/>
          <a:ln>
            <a:noFill/>
          </a:ln>
        </p:spPr>
        <p:txBody>
          <a:bodyPr wrap="square" lIns="0" tIns="0" rIns="0" bIns="0" rtlCol="0" anchor="ctr">
            <a:noAutofit/>
          </a:bodyPr>
          <a:lstStyle/>
          <a:p>
            <a:pPr algn="ctr" defTabSz="91231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理化学研究所</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2310"/>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多細胞システム形成研究センター</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フリーフォーム 123"/>
          <p:cNvSpPr/>
          <p:nvPr/>
        </p:nvSpPr>
        <p:spPr>
          <a:xfrm>
            <a:off x="5215544" y="2548606"/>
            <a:ext cx="2039993" cy="315262"/>
          </a:xfrm>
          <a:custGeom>
            <a:avLst/>
            <a:gdLst>
              <a:gd name="connsiteX0" fmla="*/ 0 w 228600"/>
              <a:gd name="connsiteY0" fmla="*/ 0 h 107950"/>
              <a:gd name="connsiteX1" fmla="*/ 146050 w 228600"/>
              <a:gd name="connsiteY1" fmla="*/ 0 h 107950"/>
              <a:gd name="connsiteX2" fmla="*/ 228600 w 228600"/>
              <a:gd name="connsiteY2" fmla="*/ 107950 h 107950"/>
              <a:gd name="connsiteX0" fmla="*/ 0 w 1965960"/>
              <a:gd name="connsiteY0" fmla="*/ 31595 h 107950"/>
              <a:gd name="connsiteX1" fmla="*/ 1883410 w 1965960"/>
              <a:gd name="connsiteY1" fmla="*/ 0 h 107950"/>
              <a:gd name="connsiteX2" fmla="*/ 1965960 w 1965960"/>
              <a:gd name="connsiteY2" fmla="*/ 107950 h 107950"/>
              <a:gd name="connsiteX0" fmla="*/ 0 w 1953976"/>
              <a:gd name="connsiteY0" fmla="*/ 1154 h 107950"/>
              <a:gd name="connsiteX1" fmla="*/ 1871426 w 1953976"/>
              <a:gd name="connsiteY1" fmla="*/ 0 h 107950"/>
              <a:gd name="connsiteX2" fmla="*/ 1953976 w 1953976"/>
              <a:gd name="connsiteY2" fmla="*/ 107950 h 107950"/>
              <a:gd name="connsiteX0" fmla="*/ 0 w 1965960"/>
              <a:gd name="connsiteY0" fmla="*/ 0 h 111145"/>
              <a:gd name="connsiteX1" fmla="*/ 1883410 w 1965960"/>
              <a:gd name="connsiteY1" fmla="*/ 3195 h 111145"/>
              <a:gd name="connsiteX2" fmla="*/ 1965960 w 1965960"/>
              <a:gd name="connsiteY2" fmla="*/ 111145 h 111145"/>
              <a:gd name="connsiteX0" fmla="*/ 0 w 1628269"/>
              <a:gd name="connsiteY0" fmla="*/ 1478 h 107950"/>
              <a:gd name="connsiteX1" fmla="*/ 1545719 w 1628269"/>
              <a:gd name="connsiteY1" fmla="*/ 0 h 107950"/>
              <a:gd name="connsiteX2" fmla="*/ 1628269 w 1628269"/>
              <a:gd name="connsiteY2" fmla="*/ 107950 h 107950"/>
            </a:gdLst>
            <a:ahLst/>
            <a:cxnLst>
              <a:cxn ang="0">
                <a:pos x="connsiteX0" y="connsiteY0"/>
              </a:cxn>
              <a:cxn ang="0">
                <a:pos x="connsiteX1" y="connsiteY1"/>
              </a:cxn>
              <a:cxn ang="0">
                <a:pos x="connsiteX2" y="connsiteY2"/>
              </a:cxn>
            </a:cxnLst>
            <a:rect l="l" t="t" r="r" b="b"/>
            <a:pathLst>
              <a:path w="1628269" h="107950">
                <a:moveTo>
                  <a:pt x="0" y="1478"/>
                </a:moveTo>
                <a:lnTo>
                  <a:pt x="1545719" y="0"/>
                </a:lnTo>
                <a:lnTo>
                  <a:pt x="1628269" y="107950"/>
                </a:ln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5" name="フリーフォーム 124"/>
          <p:cNvSpPr/>
          <p:nvPr/>
        </p:nvSpPr>
        <p:spPr>
          <a:xfrm>
            <a:off x="5639318" y="2115904"/>
            <a:ext cx="1800369" cy="865404"/>
          </a:xfrm>
          <a:custGeom>
            <a:avLst/>
            <a:gdLst>
              <a:gd name="connsiteX0" fmla="*/ 0 w 285750"/>
              <a:gd name="connsiteY0" fmla="*/ 0 h 412750"/>
              <a:gd name="connsiteX1" fmla="*/ 139700 w 285750"/>
              <a:gd name="connsiteY1" fmla="*/ 0 h 412750"/>
              <a:gd name="connsiteX2" fmla="*/ 285750 w 285750"/>
              <a:gd name="connsiteY2" fmla="*/ 412750 h 412750"/>
              <a:gd name="connsiteX0" fmla="*/ 0 w 346710"/>
              <a:gd name="connsiteY0" fmla="*/ 0 h 603250"/>
              <a:gd name="connsiteX1" fmla="*/ 139700 w 346710"/>
              <a:gd name="connsiteY1" fmla="*/ 0 h 603250"/>
              <a:gd name="connsiteX2" fmla="*/ 346710 w 346710"/>
              <a:gd name="connsiteY2" fmla="*/ 603250 h 603250"/>
              <a:gd name="connsiteX0" fmla="*/ 0 w 2448867"/>
              <a:gd name="connsiteY0" fmla="*/ 10577 h 603250"/>
              <a:gd name="connsiteX1" fmla="*/ 2241857 w 2448867"/>
              <a:gd name="connsiteY1" fmla="*/ 0 h 603250"/>
              <a:gd name="connsiteX2" fmla="*/ 2448867 w 2448867"/>
              <a:gd name="connsiteY2" fmla="*/ 603250 h 603250"/>
            </a:gdLst>
            <a:ahLst/>
            <a:cxnLst>
              <a:cxn ang="0">
                <a:pos x="connsiteX0" y="connsiteY0"/>
              </a:cxn>
              <a:cxn ang="0">
                <a:pos x="connsiteX1" y="connsiteY1"/>
              </a:cxn>
              <a:cxn ang="0">
                <a:pos x="connsiteX2" y="connsiteY2"/>
              </a:cxn>
            </a:cxnLst>
            <a:rect l="l" t="t" r="r" b="b"/>
            <a:pathLst>
              <a:path w="2448867" h="603250">
                <a:moveTo>
                  <a:pt x="0" y="10577"/>
                </a:moveTo>
                <a:lnTo>
                  <a:pt x="2241857" y="0"/>
                </a:lnTo>
                <a:cubicBezTo>
                  <a:pt x="2290540" y="137583"/>
                  <a:pt x="2400184" y="465667"/>
                  <a:pt x="2448867" y="603250"/>
                </a:cubicBez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6" name="フリーフォーム 125"/>
          <p:cNvSpPr/>
          <p:nvPr/>
        </p:nvSpPr>
        <p:spPr>
          <a:xfrm>
            <a:off x="6406371" y="1524000"/>
            <a:ext cx="1386205" cy="1183809"/>
          </a:xfrm>
          <a:custGeom>
            <a:avLst/>
            <a:gdLst>
              <a:gd name="connsiteX0" fmla="*/ 0 w 508000"/>
              <a:gd name="connsiteY0" fmla="*/ 0 h 584200"/>
              <a:gd name="connsiteX1" fmla="*/ 203200 w 508000"/>
              <a:gd name="connsiteY1" fmla="*/ 0 h 584200"/>
              <a:gd name="connsiteX2" fmla="*/ 508000 w 508000"/>
              <a:gd name="connsiteY2" fmla="*/ 584200 h 584200"/>
              <a:gd name="connsiteX3" fmla="*/ 508000 w 508000"/>
              <a:gd name="connsiteY3" fmla="*/ 584200 h 584200"/>
              <a:gd name="connsiteX4" fmla="*/ 508000 w 508000"/>
              <a:gd name="connsiteY4" fmla="*/ 584200 h 584200"/>
              <a:gd name="connsiteX0" fmla="*/ 0 w 508000"/>
              <a:gd name="connsiteY0" fmla="*/ 0 h 584200"/>
              <a:gd name="connsiteX1" fmla="*/ 203200 w 508000"/>
              <a:gd name="connsiteY1" fmla="*/ 0 h 584200"/>
              <a:gd name="connsiteX2" fmla="*/ 508000 w 508000"/>
              <a:gd name="connsiteY2" fmla="*/ 584200 h 584200"/>
              <a:gd name="connsiteX3" fmla="*/ 508000 w 508000"/>
              <a:gd name="connsiteY3" fmla="*/ 584200 h 584200"/>
              <a:gd name="connsiteX0" fmla="*/ 0 w 508000"/>
              <a:gd name="connsiteY0" fmla="*/ 0 h 683260"/>
              <a:gd name="connsiteX1" fmla="*/ 203200 w 508000"/>
              <a:gd name="connsiteY1" fmla="*/ 0 h 683260"/>
              <a:gd name="connsiteX2" fmla="*/ 508000 w 508000"/>
              <a:gd name="connsiteY2" fmla="*/ 584200 h 683260"/>
              <a:gd name="connsiteX3" fmla="*/ 508000 w 508000"/>
              <a:gd name="connsiteY3" fmla="*/ 683260 h 683260"/>
              <a:gd name="connsiteX0" fmla="*/ 0 w 508000"/>
              <a:gd name="connsiteY0" fmla="*/ 0 h 584200"/>
              <a:gd name="connsiteX1" fmla="*/ 203200 w 508000"/>
              <a:gd name="connsiteY1" fmla="*/ 0 h 584200"/>
              <a:gd name="connsiteX2" fmla="*/ 508000 w 508000"/>
              <a:gd name="connsiteY2" fmla="*/ 584200 h 584200"/>
              <a:gd name="connsiteX0" fmla="*/ 0 w 492760"/>
              <a:gd name="connsiteY0" fmla="*/ 0 h 675640"/>
              <a:gd name="connsiteX1" fmla="*/ 203200 w 492760"/>
              <a:gd name="connsiteY1" fmla="*/ 0 h 675640"/>
              <a:gd name="connsiteX2" fmla="*/ 492760 w 492760"/>
              <a:gd name="connsiteY2" fmla="*/ 675640 h 675640"/>
              <a:gd name="connsiteX0" fmla="*/ 0 w 502285"/>
              <a:gd name="connsiteY0" fmla="*/ 0 h 704215"/>
              <a:gd name="connsiteX1" fmla="*/ 203200 w 502285"/>
              <a:gd name="connsiteY1" fmla="*/ 0 h 704215"/>
              <a:gd name="connsiteX2" fmla="*/ 502285 w 502285"/>
              <a:gd name="connsiteY2" fmla="*/ 704215 h 704215"/>
              <a:gd name="connsiteX0" fmla="*/ 0 w 1386205"/>
              <a:gd name="connsiteY0" fmla="*/ 0 h 704215"/>
              <a:gd name="connsiteX1" fmla="*/ 1087120 w 1386205"/>
              <a:gd name="connsiteY1" fmla="*/ 0 h 704215"/>
              <a:gd name="connsiteX2" fmla="*/ 1386205 w 1386205"/>
              <a:gd name="connsiteY2" fmla="*/ 704215 h 704215"/>
            </a:gdLst>
            <a:ahLst/>
            <a:cxnLst>
              <a:cxn ang="0">
                <a:pos x="connsiteX0" y="connsiteY0"/>
              </a:cxn>
              <a:cxn ang="0">
                <a:pos x="connsiteX1" y="connsiteY1"/>
              </a:cxn>
              <a:cxn ang="0">
                <a:pos x="connsiteX2" y="connsiteY2"/>
              </a:cxn>
            </a:cxnLst>
            <a:rect l="l" t="t" r="r" b="b"/>
            <a:pathLst>
              <a:path w="1386205" h="704215">
                <a:moveTo>
                  <a:pt x="0" y="0"/>
                </a:moveTo>
                <a:lnTo>
                  <a:pt x="1087120" y="0"/>
                </a:lnTo>
                <a:cubicBezTo>
                  <a:pt x="1183640" y="225213"/>
                  <a:pt x="1289685" y="479002"/>
                  <a:pt x="1386205" y="704215"/>
                </a:cubicBez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8" name="テキスト ボックス 127"/>
          <p:cNvSpPr txBox="1"/>
          <p:nvPr/>
        </p:nvSpPr>
        <p:spPr>
          <a:xfrm>
            <a:off x="7585015" y="5481647"/>
            <a:ext cx="1212453" cy="314157"/>
          </a:xfrm>
          <a:prstGeom prst="roundRect">
            <a:avLst>
              <a:gd name="adj" fmla="val 50000"/>
            </a:avLst>
          </a:prstGeom>
          <a:noFill/>
          <a:ln>
            <a:noFill/>
          </a:ln>
        </p:spPr>
        <p:txBody>
          <a:bodyPr wrap="square" lIns="0" tIns="0" rIns="0" bIns="0" rtlCol="0" anchor="ctr">
            <a:noAutofit/>
          </a:bodyPr>
          <a:lstStyle/>
          <a:p>
            <a:pPr algn="ctr" defTabSz="91231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大阪府立環境農林</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231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水産総合研究所</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テキスト ボックス 129"/>
          <p:cNvSpPr txBox="1"/>
          <p:nvPr/>
        </p:nvSpPr>
        <p:spPr>
          <a:xfrm>
            <a:off x="5583368" y="1916832"/>
            <a:ext cx="1657368" cy="153524"/>
          </a:xfrm>
          <a:prstGeom prst="roundRect">
            <a:avLst>
              <a:gd name="adj" fmla="val 50000"/>
            </a:avLst>
          </a:prstGeom>
          <a:noFill/>
          <a:ln>
            <a:noFill/>
          </a:ln>
        </p:spPr>
        <p:txBody>
          <a:bodyPr wrap="square" lIns="0" tIns="0" rIns="0" bIns="0" rtlCol="0" anchor="ctr">
            <a:noAutofit/>
          </a:bodyPr>
          <a:lstStyle/>
          <a:p>
            <a:pPr algn="ctr" defTabSz="912310"/>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国立循環器病研究センター</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テキスト ボックス 130"/>
          <p:cNvSpPr txBox="1"/>
          <p:nvPr/>
        </p:nvSpPr>
        <p:spPr>
          <a:xfrm>
            <a:off x="5394582" y="2648271"/>
            <a:ext cx="1532067" cy="265314"/>
          </a:xfrm>
          <a:prstGeom prst="roundRect">
            <a:avLst>
              <a:gd name="adj" fmla="val 50000"/>
            </a:avLst>
          </a:prstGeom>
          <a:noFill/>
          <a:ln>
            <a:noFill/>
          </a:ln>
        </p:spPr>
        <p:txBody>
          <a:bodyPr wrap="square" lIns="0" tIns="0" rIns="0" bIns="0" rtlCol="0" anchor="ctr">
            <a:noAutofit/>
          </a:bodyPr>
          <a:lstStyle/>
          <a:p>
            <a:pPr algn="ctr" defTabSz="91231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理化学研究所</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231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生命システム研究センター</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フリーフォーム 138"/>
          <p:cNvSpPr/>
          <p:nvPr/>
        </p:nvSpPr>
        <p:spPr>
          <a:xfrm>
            <a:off x="7592988" y="3183761"/>
            <a:ext cx="963814" cy="414203"/>
          </a:xfrm>
          <a:custGeom>
            <a:avLst/>
            <a:gdLst>
              <a:gd name="connsiteX0" fmla="*/ 0 w 790575"/>
              <a:gd name="connsiteY0" fmla="*/ 0 h 390525"/>
              <a:gd name="connsiteX1" fmla="*/ 185737 w 790575"/>
              <a:gd name="connsiteY1" fmla="*/ 390525 h 390525"/>
              <a:gd name="connsiteX2" fmla="*/ 790575 w 790575"/>
              <a:gd name="connsiteY2" fmla="*/ 390525 h 390525"/>
              <a:gd name="connsiteX0" fmla="*/ 0 w 738187"/>
              <a:gd name="connsiteY0" fmla="*/ 0 h 390525"/>
              <a:gd name="connsiteX1" fmla="*/ 185737 w 738187"/>
              <a:gd name="connsiteY1" fmla="*/ 390525 h 390525"/>
              <a:gd name="connsiteX2" fmla="*/ 738187 w 738187"/>
              <a:gd name="connsiteY2" fmla="*/ 385763 h 390525"/>
              <a:gd name="connsiteX0" fmla="*/ 0 w 733424"/>
              <a:gd name="connsiteY0" fmla="*/ 0 h 395288"/>
              <a:gd name="connsiteX1" fmla="*/ 185737 w 733424"/>
              <a:gd name="connsiteY1" fmla="*/ 390525 h 395288"/>
              <a:gd name="connsiteX2" fmla="*/ 733424 w 733424"/>
              <a:gd name="connsiteY2" fmla="*/ 395288 h 395288"/>
              <a:gd name="connsiteX0" fmla="*/ 0 w 733424"/>
              <a:gd name="connsiteY0" fmla="*/ 0 h 390525"/>
              <a:gd name="connsiteX1" fmla="*/ 185737 w 733424"/>
              <a:gd name="connsiteY1" fmla="*/ 390525 h 390525"/>
              <a:gd name="connsiteX2" fmla="*/ 733424 w 733424"/>
              <a:gd name="connsiteY2" fmla="*/ 390525 h 390525"/>
              <a:gd name="connsiteX0" fmla="*/ 0 w 1741292"/>
              <a:gd name="connsiteY0" fmla="*/ 0 h 400727"/>
              <a:gd name="connsiteX1" fmla="*/ 185737 w 1741292"/>
              <a:gd name="connsiteY1" fmla="*/ 390525 h 400727"/>
              <a:gd name="connsiteX2" fmla="*/ 1741292 w 1741292"/>
              <a:gd name="connsiteY2" fmla="*/ 400727 h 400727"/>
              <a:gd name="connsiteX0" fmla="*/ 0 w 1741292"/>
              <a:gd name="connsiteY0" fmla="*/ 0 h 390525"/>
              <a:gd name="connsiteX1" fmla="*/ 185737 w 1741292"/>
              <a:gd name="connsiteY1" fmla="*/ 390525 h 390525"/>
              <a:gd name="connsiteX2" fmla="*/ 1741292 w 1741292"/>
              <a:gd name="connsiteY2" fmla="*/ 390525 h 390525"/>
              <a:gd name="connsiteX0" fmla="*/ 244705 w 1555555"/>
              <a:gd name="connsiteY0" fmla="*/ 0 h 492543"/>
              <a:gd name="connsiteX1" fmla="*/ 0 w 1555555"/>
              <a:gd name="connsiteY1" fmla="*/ 492543 h 492543"/>
              <a:gd name="connsiteX2" fmla="*/ 1555555 w 1555555"/>
              <a:gd name="connsiteY2" fmla="*/ 492543 h 492543"/>
            </a:gdLst>
            <a:ahLst/>
            <a:cxnLst>
              <a:cxn ang="0">
                <a:pos x="connsiteX0" y="connsiteY0"/>
              </a:cxn>
              <a:cxn ang="0">
                <a:pos x="connsiteX1" y="connsiteY1"/>
              </a:cxn>
              <a:cxn ang="0">
                <a:pos x="connsiteX2" y="connsiteY2"/>
              </a:cxn>
            </a:cxnLst>
            <a:rect l="l" t="t" r="r" b="b"/>
            <a:pathLst>
              <a:path w="1555555" h="492543">
                <a:moveTo>
                  <a:pt x="244705" y="0"/>
                </a:moveTo>
                <a:lnTo>
                  <a:pt x="0" y="492543"/>
                </a:lnTo>
                <a:lnTo>
                  <a:pt x="1555555" y="492543"/>
                </a:ln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7" name="円/楕円 316"/>
          <p:cNvSpPr/>
          <p:nvPr/>
        </p:nvSpPr>
        <p:spPr>
          <a:xfrm>
            <a:off x="7242048" y="473734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8" name="円/楕円 317"/>
          <p:cNvSpPr/>
          <p:nvPr/>
        </p:nvSpPr>
        <p:spPr>
          <a:xfrm>
            <a:off x="7816386" y="4281448"/>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9" name="円/楕円 318"/>
          <p:cNvSpPr/>
          <p:nvPr/>
        </p:nvSpPr>
        <p:spPr>
          <a:xfrm>
            <a:off x="7593580" y="3641327"/>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0" name="円/楕円 319"/>
          <p:cNvSpPr/>
          <p:nvPr/>
        </p:nvSpPr>
        <p:spPr>
          <a:xfrm>
            <a:off x="8604448" y="3284984"/>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1" name="円/楕円 320"/>
          <p:cNvSpPr/>
          <p:nvPr/>
        </p:nvSpPr>
        <p:spPr>
          <a:xfrm>
            <a:off x="7773889" y="2681370"/>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2" name="円/楕円 321"/>
          <p:cNvSpPr/>
          <p:nvPr/>
        </p:nvSpPr>
        <p:spPr>
          <a:xfrm>
            <a:off x="7477906" y="3105467"/>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3" name="円/楕円 322"/>
          <p:cNvSpPr/>
          <p:nvPr/>
        </p:nvSpPr>
        <p:spPr>
          <a:xfrm>
            <a:off x="7405898" y="293714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4" name="円/楕円 323"/>
          <p:cNvSpPr/>
          <p:nvPr/>
        </p:nvSpPr>
        <p:spPr>
          <a:xfrm>
            <a:off x="7242048" y="2849239"/>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5" name="円/楕円 324"/>
          <p:cNvSpPr/>
          <p:nvPr/>
        </p:nvSpPr>
        <p:spPr>
          <a:xfrm>
            <a:off x="6365533" y="3745588"/>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5" name="フリーフォーム 1024"/>
          <p:cNvSpPr/>
          <p:nvPr/>
        </p:nvSpPr>
        <p:spPr>
          <a:xfrm>
            <a:off x="7471916" y="4313927"/>
            <a:ext cx="1358900" cy="1502673"/>
          </a:xfrm>
          <a:custGeom>
            <a:avLst/>
            <a:gdLst>
              <a:gd name="connsiteX0" fmla="*/ 203200 w 1181100"/>
              <a:gd name="connsiteY0" fmla="*/ 0 h 1511300"/>
              <a:gd name="connsiteX1" fmla="*/ 0 w 1181100"/>
              <a:gd name="connsiteY1" fmla="*/ 1511300 h 1511300"/>
              <a:gd name="connsiteX2" fmla="*/ 1181100 w 1181100"/>
              <a:gd name="connsiteY2" fmla="*/ 1511300 h 1511300"/>
              <a:gd name="connsiteX0" fmla="*/ 323164 w 1181100"/>
              <a:gd name="connsiteY0" fmla="*/ 0 h 1502673"/>
              <a:gd name="connsiteX1" fmla="*/ 0 w 1181100"/>
              <a:gd name="connsiteY1" fmla="*/ 1502673 h 1502673"/>
              <a:gd name="connsiteX2" fmla="*/ 1181100 w 1181100"/>
              <a:gd name="connsiteY2" fmla="*/ 1502673 h 1502673"/>
            </a:gdLst>
            <a:ahLst/>
            <a:cxnLst>
              <a:cxn ang="0">
                <a:pos x="connsiteX0" y="connsiteY0"/>
              </a:cxn>
              <a:cxn ang="0">
                <a:pos x="connsiteX1" y="connsiteY1"/>
              </a:cxn>
              <a:cxn ang="0">
                <a:pos x="connsiteX2" y="connsiteY2"/>
              </a:cxn>
            </a:cxnLst>
            <a:rect l="l" t="t" r="r" b="b"/>
            <a:pathLst>
              <a:path w="1181100" h="1502673">
                <a:moveTo>
                  <a:pt x="323164" y="0"/>
                </a:moveTo>
                <a:lnTo>
                  <a:pt x="0" y="1502673"/>
                </a:lnTo>
                <a:lnTo>
                  <a:pt x="1181100" y="1502673"/>
                </a:ln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フリーフォーム 1026"/>
          <p:cNvSpPr/>
          <p:nvPr/>
        </p:nvSpPr>
        <p:spPr>
          <a:xfrm>
            <a:off x="6125716" y="4775200"/>
            <a:ext cx="1155700" cy="1750144"/>
          </a:xfrm>
          <a:custGeom>
            <a:avLst/>
            <a:gdLst>
              <a:gd name="connsiteX0" fmla="*/ 1155700 w 1155700"/>
              <a:gd name="connsiteY0" fmla="*/ 0 h 1181100"/>
              <a:gd name="connsiteX1" fmla="*/ 927100 w 1155700"/>
              <a:gd name="connsiteY1" fmla="*/ 1181100 h 1181100"/>
              <a:gd name="connsiteX2" fmla="*/ 0 w 1155700"/>
              <a:gd name="connsiteY2" fmla="*/ 1181100 h 1181100"/>
            </a:gdLst>
            <a:ahLst/>
            <a:cxnLst>
              <a:cxn ang="0">
                <a:pos x="connsiteX0" y="connsiteY0"/>
              </a:cxn>
              <a:cxn ang="0">
                <a:pos x="connsiteX1" y="connsiteY1"/>
              </a:cxn>
              <a:cxn ang="0">
                <a:pos x="connsiteX2" y="connsiteY2"/>
              </a:cxn>
            </a:cxnLst>
            <a:rect l="l" t="t" r="r" b="b"/>
            <a:pathLst>
              <a:path w="1155700" h="1181100">
                <a:moveTo>
                  <a:pt x="1155700" y="0"/>
                </a:moveTo>
                <a:lnTo>
                  <a:pt x="927100" y="1181100"/>
                </a:lnTo>
                <a:lnTo>
                  <a:pt x="0" y="1181100"/>
                </a:ln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p:cNvGraphicFramePr>
            <a:graphicFrameLocks noGrp="1"/>
          </p:cNvGraphicFramePr>
          <p:nvPr>
            <p:extLst>
              <p:ext uri="{D42A27DB-BD31-4B8C-83A1-F6EECF244321}">
                <p14:modId xmlns:p14="http://schemas.microsoft.com/office/powerpoint/2010/main" val="3403169479"/>
              </p:ext>
            </p:extLst>
          </p:nvPr>
        </p:nvGraphicFramePr>
        <p:xfrm>
          <a:off x="68789" y="812120"/>
          <a:ext cx="4968551" cy="5857240"/>
        </p:xfrm>
        <a:graphic>
          <a:graphicData uri="http://schemas.openxmlformats.org/drawingml/2006/table">
            <a:tbl>
              <a:tblPr firstRow="1" bandRow="1">
                <a:tableStyleId>{5C22544A-7EE6-4342-B048-85BDC9FD1C3A}</a:tableStyleId>
              </a:tblPr>
              <a:tblGrid>
                <a:gridCol w="2109933"/>
                <a:gridCol w="884810"/>
                <a:gridCol w="1973808"/>
              </a:tblGrid>
              <a:tr h="370840">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研究所名</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所在地</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主な研究内容</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r>
              <a:tr h="2576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国立研究開発法人</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医薬基盤・健康・栄養研究所</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医薬基盤研究所</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茨木市</a:t>
                      </a:r>
                    </a:p>
                  </a:txBody>
                  <a:tcPr anchor="ctr"/>
                </a:tc>
                <a:tc>
                  <a:txBody>
                    <a:bodyPr/>
                    <a:lstStyle/>
                    <a:p>
                      <a:r>
                        <a:rPr kumimoji="1"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難病治療、新規ワクチンなど</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1993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国立循環器病研究センター</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吹田市</a:t>
                      </a:r>
                    </a:p>
                  </a:txBody>
                  <a:tcPr anchor="ctr"/>
                </a:tc>
                <a:tc>
                  <a:txBody>
                    <a:bodyPr/>
                    <a:lstStyle/>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循環器病（主に脳卒中、心臓病）に関する診断・治療、調査・研究</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130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zh-CN" altLang="en-US" sz="1050" dirty="0" smtClean="0">
                          <a:latin typeface="Meiryo UI" panose="020B0604030504040204" pitchFamily="50" charset="-128"/>
                          <a:ea typeface="Meiryo UI" panose="020B0604030504040204" pitchFamily="50" charset="-128"/>
                          <a:cs typeface="Meiryo UI" panose="020B0604030504040204" pitchFamily="50" charset="-128"/>
                        </a:rPr>
                        <a:t>理化学研究所</a:t>
                      </a:r>
                      <a:endParaRPr kumimoji="1" lang="en-US" altLang="zh-CN"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生命システム研究センター</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吹田市</a:t>
                      </a: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再生医療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3707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zh-CN" altLang="en-US" sz="1050" dirty="0" smtClean="0">
                          <a:latin typeface="Meiryo UI" panose="020B0604030504040204" pitchFamily="50" charset="-128"/>
                          <a:ea typeface="Meiryo UI" panose="020B0604030504040204" pitchFamily="50" charset="-128"/>
                          <a:cs typeface="Meiryo UI" panose="020B0604030504040204" pitchFamily="50" charset="-128"/>
                        </a:rPr>
                        <a:t>理化学研究所</a:t>
                      </a:r>
                      <a:endParaRPr kumimoji="1" lang="en-US" altLang="zh-CN"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多細胞システム形成研究センター</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神戸市</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中央区</a:t>
                      </a: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再生医療</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370790">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国立研究開発法人</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産業技術総合研究所</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関西センター</a:t>
                      </a: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池田市</a:t>
                      </a: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リチウムイオン電池、医療技術（診断機器等）など</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22666">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国立研究開発法人</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量子科学技術開発研究機構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関西光科学研究所</a:t>
                      </a: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京都府</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木津川市</a:t>
                      </a: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高強度レーザーの技術開発およびその応用研究</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164370">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国立研究開発法人</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情報通信研究機構</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ﾕﾆﾊﾞｰｻﾙｺﾐｭﾆｹｰｼｮﾝ研究所</a:t>
                      </a:r>
                    </a:p>
                  </a:txBody>
                  <a:tcPr anchor="ct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京都府</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精華町</a:t>
                      </a: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ユニバーサルコミュニケーション技術（遠隔医療等）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地方独立行政法人</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rPr>
                        <a:t>大阪府立環境農林水産</a:t>
                      </a:r>
                      <a:endParaRPr kumimoji="1" lang="en-US" altLang="zh-TW"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rPr>
                        <a:t>総合研究所</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zh-CN" altLang="en-US" sz="1050" dirty="0" smtClean="0">
                          <a:latin typeface="Meiryo UI" panose="020B0604030504040204" pitchFamily="50" charset="-128"/>
                          <a:ea typeface="Meiryo UI" panose="020B0604030504040204" pitchFamily="50" charset="-128"/>
                          <a:cs typeface="Meiryo UI" panose="020B0604030504040204" pitchFamily="50" charset="-128"/>
                        </a:rPr>
                        <a:t>羽曳野市</a:t>
                      </a:r>
                      <a:endParaRPr kumimoji="1" lang="en-US" altLang="zh-CN"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zh-CN" altLang="en-US" sz="1050" dirty="0" smtClean="0">
                          <a:latin typeface="Meiryo UI" panose="020B0604030504040204" pitchFamily="50" charset="-128"/>
                          <a:ea typeface="Meiryo UI" panose="020B0604030504040204" pitchFamily="50" charset="-128"/>
                          <a:cs typeface="Meiryo UI" panose="020B0604030504040204" pitchFamily="50" charset="-128"/>
                        </a:rPr>
                        <a:t>寝屋川</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zh-CN"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zh-CN" altLang="en-US" sz="1050" dirty="0" smtClean="0">
                          <a:latin typeface="Meiryo UI" panose="020B0604030504040204" pitchFamily="50" charset="-128"/>
                          <a:ea typeface="Meiryo UI" panose="020B0604030504040204" pitchFamily="50" charset="-128"/>
                          <a:cs typeface="Meiryo UI" panose="020B0604030504040204" pitchFamily="50" charset="-128"/>
                        </a:rPr>
                        <a:t>岬町</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府域の環境保全に係る調査研究、農林水産及び食品産業に係る調査研究</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3204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地方独立行政法人</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rPr>
                        <a:t>大阪府立産業技術総合研究所</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和泉市</a:t>
                      </a:r>
                      <a:endPar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金属材料、加工、繊維等の研究および中小企業の研究支援</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地方独立行政法人</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zh-TW" altLang="en-US" sz="1050" dirty="0" smtClean="0">
                          <a:latin typeface="Meiryo UI" panose="020B0604030504040204" pitchFamily="50" charset="-128"/>
                          <a:ea typeface="Meiryo UI" panose="020B0604030504040204" pitchFamily="50" charset="-128"/>
                          <a:cs typeface="Meiryo UI" panose="020B0604030504040204" pitchFamily="50" charset="-128"/>
                        </a:rPr>
                        <a:t>大阪市立工業研究所</a:t>
                      </a:r>
                      <a:endPar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城東区</a:t>
                      </a: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化学、高分子、バイオ等の研究および中小企業の研究支援</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tc>
              </a:tr>
              <a:tr h="288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京都大学原子炉実験所</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熊取町</a:t>
                      </a:r>
                    </a:p>
                  </a:txBody>
                  <a:tcPr anchor="ct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核エネルギーと放射線の利用に関する研究・教育（</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BNCT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等）</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tc>
              </a:tr>
            </a:tbl>
          </a:graphicData>
        </a:graphic>
      </p:graphicFrame>
      <p:sp>
        <p:nvSpPr>
          <p:cNvPr id="40"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8</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
        <p:nvSpPr>
          <p:cNvPr id="42" name="円/楕円 41"/>
          <p:cNvSpPr/>
          <p:nvPr/>
        </p:nvSpPr>
        <p:spPr>
          <a:xfrm>
            <a:off x="6160616" y="530121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円/楕円 42"/>
          <p:cNvSpPr/>
          <p:nvPr/>
        </p:nvSpPr>
        <p:spPr>
          <a:xfrm>
            <a:off x="7744792" y="3140968"/>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5174298" y="4766672"/>
            <a:ext cx="1020226" cy="314157"/>
          </a:xfrm>
          <a:prstGeom prst="roundRect">
            <a:avLst>
              <a:gd name="adj" fmla="val 50000"/>
            </a:avLst>
          </a:prstGeom>
          <a:noFill/>
          <a:ln>
            <a:noFill/>
          </a:ln>
        </p:spPr>
        <p:txBody>
          <a:bodyPr wrap="square" lIns="0" tIns="0" rIns="0" bIns="0" rtlCol="0" anchor="ctr">
            <a:noAutofit/>
          </a:bodyPr>
          <a:lstStyle/>
          <a:p>
            <a:pPr algn="ctr" defTabSz="912310"/>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大阪府立環境農林</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2310"/>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水産総合研究所</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2310"/>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水産技術センター</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7635429" y="3260035"/>
            <a:ext cx="969019" cy="312981"/>
          </a:xfrm>
          <a:prstGeom prst="roundRect">
            <a:avLst>
              <a:gd name="adj" fmla="val 50000"/>
            </a:avLst>
          </a:prstGeom>
          <a:noFill/>
          <a:ln>
            <a:noFill/>
          </a:ln>
        </p:spPr>
        <p:txBody>
          <a:bodyPr wrap="square" lIns="0" tIns="0" rIns="0" bIns="0" rtlCol="0" anchor="ctr">
            <a:noAutofit/>
          </a:bodyPr>
          <a:lstStyle/>
          <a:p>
            <a:pPr algn="ctr" defTabSz="912310"/>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大阪府立環境農林</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2310"/>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水産総合研究所</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2310"/>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水生生物センター</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リーフォーム 8"/>
          <p:cNvSpPr/>
          <p:nvPr/>
        </p:nvSpPr>
        <p:spPr>
          <a:xfrm>
            <a:off x="5433842" y="2955235"/>
            <a:ext cx="2067339" cy="198782"/>
          </a:xfrm>
          <a:custGeom>
            <a:avLst/>
            <a:gdLst>
              <a:gd name="connsiteX0" fmla="*/ 0 w 2067339"/>
              <a:gd name="connsiteY0" fmla="*/ 0 h 198782"/>
              <a:gd name="connsiteX1" fmla="*/ 1616765 w 2067339"/>
              <a:gd name="connsiteY1" fmla="*/ 0 h 198782"/>
              <a:gd name="connsiteX2" fmla="*/ 2067339 w 2067339"/>
              <a:gd name="connsiteY2" fmla="*/ 198782 h 198782"/>
            </a:gdLst>
            <a:ahLst/>
            <a:cxnLst>
              <a:cxn ang="0">
                <a:pos x="connsiteX0" y="connsiteY0"/>
              </a:cxn>
              <a:cxn ang="0">
                <a:pos x="connsiteX1" y="connsiteY1"/>
              </a:cxn>
              <a:cxn ang="0">
                <a:pos x="connsiteX2" y="connsiteY2"/>
              </a:cxn>
            </a:cxnLst>
            <a:rect l="l" t="t" r="r" b="b"/>
            <a:pathLst>
              <a:path w="2067339" h="198782">
                <a:moveTo>
                  <a:pt x="0" y="0"/>
                </a:moveTo>
                <a:lnTo>
                  <a:pt x="1616765" y="0"/>
                </a:lnTo>
                <a:lnTo>
                  <a:pt x="2067339" y="198782"/>
                </a:ln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5142294" y="3405809"/>
            <a:ext cx="1577009" cy="384313"/>
          </a:xfrm>
          <a:custGeom>
            <a:avLst/>
            <a:gdLst>
              <a:gd name="connsiteX0" fmla="*/ 0 w 1577009"/>
              <a:gd name="connsiteY0" fmla="*/ 0 h 384313"/>
              <a:gd name="connsiteX1" fmla="*/ 1577009 w 1577009"/>
              <a:gd name="connsiteY1" fmla="*/ 0 h 384313"/>
              <a:gd name="connsiteX2" fmla="*/ 1258957 w 1577009"/>
              <a:gd name="connsiteY2" fmla="*/ 384313 h 384313"/>
            </a:gdLst>
            <a:ahLst/>
            <a:cxnLst>
              <a:cxn ang="0">
                <a:pos x="connsiteX0" y="connsiteY0"/>
              </a:cxn>
              <a:cxn ang="0">
                <a:pos x="connsiteX1" y="connsiteY1"/>
              </a:cxn>
              <a:cxn ang="0">
                <a:pos x="connsiteX2" y="connsiteY2"/>
              </a:cxn>
            </a:cxnLst>
            <a:rect l="l" t="t" r="r" b="b"/>
            <a:pathLst>
              <a:path w="1577009" h="384313">
                <a:moveTo>
                  <a:pt x="0" y="0"/>
                </a:moveTo>
                <a:lnTo>
                  <a:pt x="1577009" y="0"/>
                </a:lnTo>
                <a:lnTo>
                  <a:pt x="1258957" y="384313"/>
                </a:ln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10"/>
          <p:cNvSpPr/>
          <p:nvPr/>
        </p:nvSpPr>
        <p:spPr>
          <a:xfrm>
            <a:off x="5380833" y="3697357"/>
            <a:ext cx="2239618" cy="516834"/>
          </a:xfrm>
          <a:custGeom>
            <a:avLst/>
            <a:gdLst>
              <a:gd name="connsiteX0" fmla="*/ 0 w 2239618"/>
              <a:gd name="connsiteY0" fmla="*/ 516834 h 516834"/>
              <a:gd name="connsiteX1" fmla="*/ 1338470 w 2239618"/>
              <a:gd name="connsiteY1" fmla="*/ 516834 h 516834"/>
              <a:gd name="connsiteX2" fmla="*/ 2239618 w 2239618"/>
              <a:gd name="connsiteY2" fmla="*/ 0 h 516834"/>
            </a:gdLst>
            <a:ahLst/>
            <a:cxnLst>
              <a:cxn ang="0">
                <a:pos x="connsiteX0" y="connsiteY0"/>
              </a:cxn>
              <a:cxn ang="0">
                <a:pos x="connsiteX1" y="connsiteY1"/>
              </a:cxn>
              <a:cxn ang="0">
                <a:pos x="connsiteX2" y="connsiteY2"/>
              </a:cxn>
            </a:cxnLst>
            <a:rect l="l" t="t" r="r" b="b"/>
            <a:pathLst>
              <a:path w="2239618" h="516834">
                <a:moveTo>
                  <a:pt x="0" y="516834"/>
                </a:moveTo>
                <a:lnTo>
                  <a:pt x="1338470" y="516834"/>
                </a:lnTo>
                <a:lnTo>
                  <a:pt x="2239618" y="0"/>
                </a:ln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flipH="1">
            <a:off x="8021024" y="3471737"/>
            <a:ext cx="1002043" cy="534516"/>
          </a:xfrm>
          <a:custGeom>
            <a:avLst/>
            <a:gdLst>
              <a:gd name="connsiteX0" fmla="*/ 1073426 w 1073426"/>
              <a:gd name="connsiteY0" fmla="*/ 569844 h 569844"/>
              <a:gd name="connsiteX1" fmla="*/ 0 w 1073426"/>
              <a:gd name="connsiteY1" fmla="*/ 569844 h 569844"/>
              <a:gd name="connsiteX2" fmla="*/ 424070 w 1073426"/>
              <a:gd name="connsiteY2" fmla="*/ 0 h 569844"/>
              <a:gd name="connsiteX0" fmla="*/ 1073426 w 1073426"/>
              <a:gd name="connsiteY0" fmla="*/ 562224 h 562224"/>
              <a:gd name="connsiteX1" fmla="*/ 0 w 1073426"/>
              <a:gd name="connsiteY1" fmla="*/ 562224 h 562224"/>
              <a:gd name="connsiteX2" fmla="*/ 482512 w 1073426"/>
              <a:gd name="connsiteY2" fmla="*/ 0 h 562224"/>
              <a:gd name="connsiteX0" fmla="*/ 1073426 w 1073426"/>
              <a:gd name="connsiteY0" fmla="*/ 714624 h 714624"/>
              <a:gd name="connsiteX1" fmla="*/ 0 w 1073426"/>
              <a:gd name="connsiteY1" fmla="*/ 714624 h 714624"/>
              <a:gd name="connsiteX2" fmla="*/ 119955 w 1073426"/>
              <a:gd name="connsiteY2" fmla="*/ 0 h 714624"/>
              <a:gd name="connsiteX0" fmla="*/ 1073426 w 1073426"/>
              <a:gd name="connsiteY0" fmla="*/ 714624 h 714624"/>
              <a:gd name="connsiteX1" fmla="*/ 0 w 1073426"/>
              <a:gd name="connsiteY1" fmla="*/ 714624 h 714624"/>
              <a:gd name="connsiteX2" fmla="*/ 119955 w 1073426"/>
              <a:gd name="connsiteY2" fmla="*/ 0 h 714624"/>
              <a:gd name="connsiteX0" fmla="*/ 1073426 w 1073426"/>
              <a:gd name="connsiteY0" fmla="*/ 714624 h 714624"/>
              <a:gd name="connsiteX1" fmla="*/ 0 w 1073426"/>
              <a:gd name="connsiteY1" fmla="*/ 714624 h 714624"/>
              <a:gd name="connsiteX2" fmla="*/ 119955 w 1073426"/>
              <a:gd name="connsiteY2" fmla="*/ 0 h 714624"/>
              <a:gd name="connsiteX0" fmla="*/ 1073426 w 1073426"/>
              <a:gd name="connsiteY0" fmla="*/ 714624 h 714624"/>
              <a:gd name="connsiteX1" fmla="*/ 0 w 1073426"/>
              <a:gd name="connsiteY1" fmla="*/ 714624 h 714624"/>
              <a:gd name="connsiteX2" fmla="*/ 119955 w 1073426"/>
              <a:gd name="connsiteY2" fmla="*/ 0 h 714624"/>
              <a:gd name="connsiteX0" fmla="*/ 1224943 w 1224943"/>
              <a:gd name="connsiteY0" fmla="*/ 714624 h 714624"/>
              <a:gd name="connsiteX1" fmla="*/ 0 w 1224943"/>
              <a:gd name="connsiteY1" fmla="*/ 714624 h 714624"/>
              <a:gd name="connsiteX2" fmla="*/ 119955 w 1224943"/>
              <a:gd name="connsiteY2" fmla="*/ 0 h 714624"/>
            </a:gdLst>
            <a:ahLst/>
            <a:cxnLst>
              <a:cxn ang="0">
                <a:pos x="connsiteX0" y="connsiteY0"/>
              </a:cxn>
              <a:cxn ang="0">
                <a:pos x="connsiteX1" y="connsiteY1"/>
              </a:cxn>
              <a:cxn ang="0">
                <a:pos x="connsiteX2" y="connsiteY2"/>
              </a:cxn>
            </a:cxnLst>
            <a:rect l="l" t="t" r="r" b="b"/>
            <a:pathLst>
              <a:path w="1224943" h="714624">
                <a:moveTo>
                  <a:pt x="1224943" y="714624"/>
                </a:moveTo>
                <a:lnTo>
                  <a:pt x="0" y="714624"/>
                </a:lnTo>
                <a:cubicBezTo>
                  <a:pt x="52611" y="419266"/>
                  <a:pt x="72755" y="295358"/>
                  <a:pt x="119955" y="0"/>
                </a:cubicBez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5195188" y="5098544"/>
            <a:ext cx="982980" cy="236220"/>
          </a:xfrm>
          <a:custGeom>
            <a:avLst/>
            <a:gdLst>
              <a:gd name="connsiteX0" fmla="*/ 0 w 982980"/>
              <a:gd name="connsiteY0" fmla="*/ 0 h 236220"/>
              <a:gd name="connsiteX1" fmla="*/ 876300 w 982980"/>
              <a:gd name="connsiteY1" fmla="*/ 0 h 236220"/>
              <a:gd name="connsiteX2" fmla="*/ 982980 w 982980"/>
              <a:gd name="connsiteY2" fmla="*/ 236220 h 236220"/>
            </a:gdLst>
            <a:ahLst/>
            <a:cxnLst>
              <a:cxn ang="0">
                <a:pos x="connsiteX0" y="connsiteY0"/>
              </a:cxn>
              <a:cxn ang="0">
                <a:pos x="connsiteX1" y="connsiteY1"/>
              </a:cxn>
              <a:cxn ang="0">
                <a:pos x="connsiteX2" y="connsiteY2"/>
              </a:cxn>
            </a:cxnLst>
            <a:rect l="l" t="t" r="r" b="b"/>
            <a:pathLst>
              <a:path w="982980" h="236220">
                <a:moveTo>
                  <a:pt x="0" y="0"/>
                </a:moveTo>
                <a:lnTo>
                  <a:pt x="876300" y="0"/>
                </a:lnTo>
                <a:lnTo>
                  <a:pt x="982980" y="236220"/>
                </a:ln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円/楕円 46"/>
          <p:cNvSpPr/>
          <p:nvPr/>
        </p:nvSpPr>
        <p:spPr>
          <a:xfrm>
            <a:off x="8869628" y="3429008"/>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p:nvSpPr>
        <p:spPr>
          <a:xfrm>
            <a:off x="7141334" y="497587"/>
            <a:ext cx="1922834" cy="353943"/>
          </a:xfrm>
          <a:prstGeom prst="rect">
            <a:avLst/>
          </a:prstGeom>
        </p:spPr>
        <p:txBody>
          <a:bodyPr wrap="square">
            <a:spAutoFit/>
          </a:bodyPr>
          <a:lstStyle/>
          <a:p>
            <a:pPr defTabSz="912310"/>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情報通信研究機構</a:t>
            </a:r>
            <a:endParaRPr lang="en-US"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12310"/>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ユニバーサルコミュニケーション研究所</a:t>
            </a: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フリーフォーム 14"/>
          <p:cNvSpPr/>
          <p:nvPr/>
        </p:nvSpPr>
        <p:spPr>
          <a:xfrm>
            <a:off x="7150100" y="851530"/>
            <a:ext cx="1854200" cy="2463170"/>
          </a:xfrm>
          <a:custGeom>
            <a:avLst/>
            <a:gdLst>
              <a:gd name="connsiteX0" fmla="*/ 685800 w 1041400"/>
              <a:gd name="connsiteY0" fmla="*/ 368300 h 368300"/>
              <a:gd name="connsiteX1" fmla="*/ 1041400 w 1041400"/>
              <a:gd name="connsiteY1" fmla="*/ 0 h 368300"/>
              <a:gd name="connsiteX2" fmla="*/ 0 w 1041400"/>
              <a:gd name="connsiteY2" fmla="*/ 0 h 368300"/>
              <a:gd name="connsiteX0" fmla="*/ 1117600 w 1473200"/>
              <a:gd name="connsiteY0" fmla="*/ 368300 h 368300"/>
              <a:gd name="connsiteX1" fmla="*/ 1473200 w 1473200"/>
              <a:gd name="connsiteY1" fmla="*/ 0 h 368300"/>
              <a:gd name="connsiteX2" fmla="*/ 0 w 1473200"/>
              <a:gd name="connsiteY2" fmla="*/ 0 h 368300"/>
              <a:gd name="connsiteX0" fmla="*/ 1498600 w 1854200"/>
              <a:gd name="connsiteY0" fmla="*/ 368300 h 368300"/>
              <a:gd name="connsiteX1" fmla="*/ 1854200 w 1854200"/>
              <a:gd name="connsiteY1" fmla="*/ 0 h 368300"/>
              <a:gd name="connsiteX2" fmla="*/ 0 w 1854200"/>
              <a:gd name="connsiteY2" fmla="*/ 0 h 368300"/>
            </a:gdLst>
            <a:ahLst/>
            <a:cxnLst>
              <a:cxn ang="0">
                <a:pos x="connsiteX0" y="connsiteY0"/>
              </a:cxn>
              <a:cxn ang="0">
                <a:pos x="connsiteX1" y="connsiteY1"/>
              </a:cxn>
              <a:cxn ang="0">
                <a:pos x="connsiteX2" y="connsiteY2"/>
              </a:cxn>
            </a:cxnLst>
            <a:rect l="l" t="t" r="r" b="b"/>
            <a:pathLst>
              <a:path w="1854200" h="368300">
                <a:moveTo>
                  <a:pt x="1498600" y="368300"/>
                </a:moveTo>
                <a:lnTo>
                  <a:pt x="1854200" y="0"/>
                </a:lnTo>
                <a:lnTo>
                  <a:pt x="0" y="0"/>
                </a:ln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6939756" y="5025876"/>
            <a:ext cx="72000" cy="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フリーフォーム 50"/>
          <p:cNvSpPr/>
          <p:nvPr/>
        </p:nvSpPr>
        <p:spPr>
          <a:xfrm>
            <a:off x="6083955" y="5070475"/>
            <a:ext cx="883136" cy="815975"/>
          </a:xfrm>
          <a:custGeom>
            <a:avLst/>
            <a:gdLst>
              <a:gd name="connsiteX0" fmla="*/ 1155700 w 1155700"/>
              <a:gd name="connsiteY0" fmla="*/ 0 h 1181100"/>
              <a:gd name="connsiteX1" fmla="*/ 927100 w 1155700"/>
              <a:gd name="connsiteY1" fmla="*/ 1181100 h 1181100"/>
              <a:gd name="connsiteX2" fmla="*/ 0 w 1155700"/>
              <a:gd name="connsiteY2" fmla="*/ 1181100 h 1181100"/>
            </a:gdLst>
            <a:ahLst/>
            <a:cxnLst>
              <a:cxn ang="0">
                <a:pos x="connsiteX0" y="connsiteY0"/>
              </a:cxn>
              <a:cxn ang="0">
                <a:pos x="connsiteX1" y="connsiteY1"/>
              </a:cxn>
              <a:cxn ang="0">
                <a:pos x="connsiteX2" y="connsiteY2"/>
              </a:cxn>
            </a:cxnLst>
            <a:rect l="l" t="t" r="r" b="b"/>
            <a:pathLst>
              <a:path w="1155700" h="1181100">
                <a:moveTo>
                  <a:pt x="1155700" y="0"/>
                </a:moveTo>
                <a:lnTo>
                  <a:pt x="927100" y="1181100"/>
                </a:lnTo>
                <a:lnTo>
                  <a:pt x="0" y="1181100"/>
                </a:lnTo>
              </a:path>
            </a:pathLst>
          </a:custGeom>
          <a:noFill/>
          <a:ln w="9525">
            <a:solidFill>
              <a:schemeClr val="tx1">
                <a:lumMod val="65000"/>
                <a:lumOff val="35000"/>
              </a:schemeClr>
            </a:solidFill>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5870506" y="5604164"/>
            <a:ext cx="1110524" cy="287443"/>
          </a:xfrm>
          <a:prstGeom prst="roundRect">
            <a:avLst>
              <a:gd name="adj" fmla="val 50000"/>
            </a:avLst>
          </a:prstGeom>
          <a:noFill/>
          <a:ln>
            <a:noFill/>
          </a:ln>
        </p:spPr>
        <p:txBody>
          <a:bodyPr wrap="square" lIns="0" tIns="0" rIns="0" bIns="0" rtlCol="0" anchor="ctr">
            <a:noAutofit/>
          </a:bodyPr>
          <a:lstStyle/>
          <a:p>
            <a:pPr algn="ctr" defTabSz="912310"/>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京都大学</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12310"/>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原子</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炉実験所</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2131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
          <p:cNvSpPr>
            <a:spLocks noChangeArrowheads="1"/>
          </p:cNvSpPr>
          <p:nvPr/>
        </p:nvSpPr>
        <p:spPr bwMode="auto">
          <a:xfrm>
            <a:off x="0" y="0"/>
            <a:ext cx="9144000" cy="39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341" tIns="45675" rIns="91341" bIns="45675" anchor="ctr"/>
          <a:lstStyle>
            <a:lvl1pPr algn="l" eaLnBrk="0" hangingPunct="0">
              <a:spcBef>
                <a:spcPts val="800"/>
              </a:spcBef>
              <a:defRPr sz="3200">
                <a:solidFill>
                  <a:srgbClr val="000000"/>
                </a:solidFill>
                <a:latin typeface="Calibri" pitchFamily="32" charset="0"/>
                <a:ea typeface="ＭＳ Ｐゴシック" charset="-128"/>
              </a:defRPr>
            </a:lvl1pPr>
            <a:lvl2pPr algn="l" eaLnBrk="0" hangingPunct="0">
              <a:spcBef>
                <a:spcPts val="700"/>
              </a:spcBef>
              <a:defRPr sz="2800">
                <a:solidFill>
                  <a:srgbClr val="000000"/>
                </a:solidFill>
                <a:latin typeface="Calibri" pitchFamily="32" charset="0"/>
                <a:ea typeface="ＭＳ Ｐゴシック" charset="-128"/>
              </a:defRPr>
            </a:lvl2pPr>
            <a:lvl3pPr algn="l" eaLnBrk="0" hangingPunct="0">
              <a:spcBef>
                <a:spcPts val="600"/>
              </a:spcBef>
              <a:defRPr sz="2400">
                <a:solidFill>
                  <a:srgbClr val="000000"/>
                </a:solidFill>
                <a:latin typeface="Calibri" pitchFamily="32" charset="0"/>
                <a:ea typeface="ＭＳ Ｐゴシック" charset="-128"/>
              </a:defRPr>
            </a:lvl3pPr>
            <a:lvl4pPr algn="l" eaLnBrk="0" hangingPunct="0">
              <a:spcBef>
                <a:spcPts val="500"/>
              </a:spcBef>
              <a:defRPr sz="2000">
                <a:solidFill>
                  <a:srgbClr val="000000"/>
                </a:solidFill>
                <a:latin typeface="Calibri" pitchFamily="32" charset="0"/>
                <a:ea typeface="ＭＳ Ｐゴシック" charset="-128"/>
              </a:defRPr>
            </a:lvl4pPr>
            <a:lvl5pPr algn="l" eaLnBrk="0" hangingPunct="0">
              <a:spcBef>
                <a:spcPts val="500"/>
              </a:spcBef>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defRPr sz="2000">
                <a:solidFill>
                  <a:srgbClr val="000000"/>
                </a:solidFill>
                <a:latin typeface="Calibri" pitchFamily="32" charset="0"/>
                <a:ea typeface="ＭＳ Ｐゴシック" charset="-128"/>
              </a:defRPr>
            </a:lvl9pPr>
          </a:lstStyle>
          <a:p>
            <a:pPr defTabSz="913410" fontAlgn="auto">
              <a:spcAft>
                <a:spcPts val="0"/>
              </a:spcAft>
              <a:buClrTx/>
              <a:buSzTx/>
            </a:pP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うめきた</a:t>
            </a:r>
            <a:r>
              <a:rPr kumimoji="1" lang="ja-JP" altLang="en-US" sz="2000" b="1"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２期</a:t>
            </a:r>
            <a:r>
              <a:rPr kumimoji="1" lang="en-US" altLang="ja-JP"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再掲</a:t>
            </a:r>
            <a:r>
              <a:rPr kumimoji="1" lang="en-US" altLang="ja-JP" sz="20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36000" y="432009"/>
            <a:ext cx="9072000" cy="1477237"/>
          </a:xfrm>
          <a:prstGeom prst="rect">
            <a:avLst/>
          </a:prstGeom>
          <a:noFill/>
          <a:ln w="9525">
            <a:solidFill>
              <a:schemeClr val="tx1"/>
            </a:solidFill>
            <a:prstDash val="sysDot"/>
          </a:ln>
        </p:spPr>
        <p:txBody>
          <a:bodyPr wrap="square" lIns="91341" tIns="45675" rIns="91341" bIns="45675" rtlCol="0">
            <a:spAutoFit/>
          </a:bodyPr>
          <a:lstStyle/>
          <a:p>
            <a:pPr marL="285436" indent="-285436" algn="l" defTabSz="913410" fontAlgn="auto">
              <a:spcBef>
                <a:spcPts val="0"/>
              </a:spcBef>
              <a:spcAft>
                <a:spcPts val="0"/>
              </a:spcAft>
              <a:buClrTx/>
              <a:buSzTx/>
              <a:buFont typeface="Arial" panose="020B0604020202020204" pitchFamily="34" charset="0"/>
              <a:buChar char="•"/>
            </a:pP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うめきた地区は、「グランドデザイン・大阪」（大阪府・大阪市、</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2012</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24</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6</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月策定）や「国家戦略特区提案」（大阪府・大阪市、</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2013</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年（平成</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25</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年）</a:t>
            </a:r>
            <a:r>
              <a:rPr kumimoji="1" lang="en-US" altLang="ja-JP" sz="1800" spc="-100" dirty="0">
                <a:solidFill>
                  <a:prstClr val="black"/>
                </a:solidFill>
                <a:latin typeface="HG丸ｺﾞｼｯｸM-PRO" panose="020F0600000000000000" pitchFamily="50" charset="-128"/>
                <a:ea typeface="HG丸ｺﾞｼｯｸM-PRO" panose="020F0600000000000000" pitchFamily="50" charset="-128"/>
              </a:rPr>
              <a:t>9</a:t>
            </a:r>
            <a:r>
              <a:rPr kumimoji="1" lang="ja-JP" altLang="en-US" sz="1800" spc="-100" dirty="0">
                <a:solidFill>
                  <a:prstClr val="black"/>
                </a:solidFill>
                <a:latin typeface="HG丸ｺﾞｼｯｸM-PRO" panose="020F0600000000000000" pitchFamily="50" charset="-128"/>
                <a:ea typeface="HG丸ｺﾞｼｯｸM-PRO" panose="020F0600000000000000" pitchFamily="50" charset="-128"/>
              </a:rPr>
              <a:t>月提出）で位置づけられた、関西の発展を牽引するリーディングプロジェクトである。</a:t>
            </a:r>
            <a:endParaRPr kumimoji="1" lang="en-US" altLang="ja-JP" sz="1800" spc="-100" dirty="0">
              <a:solidFill>
                <a:prstClr val="black"/>
              </a:solidFill>
              <a:latin typeface="HG丸ｺﾞｼｯｸM-PRO" panose="020F0600000000000000" pitchFamily="50" charset="-128"/>
              <a:ea typeface="HG丸ｺﾞｼｯｸM-PRO" panose="020F0600000000000000" pitchFamily="50" charset="-128"/>
            </a:endParaRPr>
          </a:p>
          <a:p>
            <a:pPr marL="285436" indent="-285436" algn="l" defTabSz="913410" fontAlgn="auto">
              <a:spcBef>
                <a:spcPts val="0"/>
              </a:spcBef>
              <a:spcAft>
                <a:spcPts val="0"/>
              </a:spcAft>
              <a:buClrTx/>
              <a:buSzTx/>
              <a:buFont typeface="Arial" panose="020B0604020202020204" pitchFamily="34" charset="0"/>
              <a:buChar char="•"/>
            </a:pPr>
            <a:r>
              <a:rPr kumimoji="1" lang="ja-JP" altLang="en-US" sz="1800" dirty="0" smtClean="0">
                <a:solidFill>
                  <a:prstClr val="black"/>
                </a:solidFill>
                <a:latin typeface="HG丸ｺﾞｼｯｸM-PRO" panose="020F0600000000000000" pitchFamily="50" charset="-128"/>
                <a:ea typeface="HG丸ｺﾞｼｯｸM-PRO" panose="020F0600000000000000" pitchFamily="50" charset="-128"/>
              </a:rPr>
              <a:t>うめ</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きた</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2</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期（</a:t>
            </a:r>
            <a:r>
              <a:rPr kumimoji="1" lang="en-US" altLang="ja-JP" sz="1800" dirty="0">
                <a:solidFill>
                  <a:prstClr val="black"/>
                </a:solidFill>
                <a:latin typeface="HG丸ｺﾞｼｯｸM-PRO" panose="020F0600000000000000" pitchFamily="50" charset="-128"/>
                <a:ea typeface="HG丸ｺﾞｼｯｸM-PRO" panose="020F0600000000000000" pitchFamily="50" charset="-128"/>
              </a:rPr>
              <a:t>16ha</a:t>
            </a:r>
            <a:r>
              <a:rPr kumimoji="1" lang="ja-JP" altLang="en-US" sz="1800" dirty="0">
                <a:solidFill>
                  <a:prstClr val="black"/>
                </a:solidFill>
                <a:latin typeface="HG丸ｺﾞｼｯｸM-PRO" panose="020F0600000000000000" pitchFamily="50" charset="-128"/>
                <a:ea typeface="HG丸ｺﾞｼｯｸM-PRO" panose="020F0600000000000000" pitchFamily="50" charset="-128"/>
              </a:rPr>
              <a:t>）のまちづくりでは、民間提案募集とあわせて、以下の基盤整備事業を進めている。</a:t>
            </a:r>
            <a:endParaRPr kumimoji="1" lang="en-US" altLang="ja-JP" sz="18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1" name="Picture 2" descr="基盤整備"/>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63714" y="1979387"/>
            <a:ext cx="4218552" cy="45982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000" y="1943403"/>
            <a:ext cx="4646305" cy="443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5558766" y="6505599"/>
            <a:ext cx="2601794" cy="253825"/>
          </a:xfrm>
          <a:prstGeom prst="rect">
            <a:avLst/>
          </a:prstGeom>
        </p:spPr>
        <p:txBody>
          <a:bodyPr wrap="none" lIns="91341" tIns="45675" rIns="91341" bIns="45675">
            <a:spAutoFit/>
          </a:bodyPr>
          <a:lstStyle/>
          <a:p>
            <a:pPr algn="r" defTabSz="913410" fontAlgn="auto">
              <a:spcBef>
                <a:spcPts val="0"/>
              </a:spcBef>
              <a:spcAft>
                <a:spcPts val="0"/>
              </a:spcAft>
              <a:buClrTx/>
              <a:buSzTx/>
            </a:pPr>
            <a:r>
              <a:rPr kumimoji="1"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出典：「うめきた２期区域まちづくりの方針」</a:t>
            </a:r>
          </a:p>
        </p:txBody>
      </p:sp>
      <p:sp>
        <p:nvSpPr>
          <p:cNvPr id="14" name="スライド番号プレースホルダー 3"/>
          <p:cNvSpPr>
            <a:spLocks noGrp="1"/>
          </p:cNvSpPr>
          <p:nvPr>
            <p:ph type="sldNum" sz="quarter" idx="12"/>
          </p:nvPr>
        </p:nvSpPr>
        <p:spPr>
          <a:xfrm>
            <a:off x="7164288" y="6592267"/>
            <a:ext cx="2057400" cy="365125"/>
          </a:xfrm>
        </p:spPr>
        <p:txBody>
          <a:bodyPr/>
          <a:lstStyle/>
          <a:p>
            <a:r>
              <a:rPr lang="en-US" altLang="ja-JP"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3</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r>
              <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②</a:t>
            </a:r>
            <a:r>
              <a:rPr lang="en-US" altLang="ja-JP" dirty="0"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t>-</a:t>
            </a:r>
            <a:fld id="{7D07D035-9A21-4A69-B216-DE650805782D}" type="slidenum">
              <a:rPr lang="ja-JP" altLang="en-US" smtClean="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rPr>
              <a:pPr/>
              <a:t>9</a:t>
            </a:fld>
            <a:endParaRPr lang="ja-JP" altLang="en-US" dirty="0">
              <a:solidFill>
                <a:prstClr val="black"/>
              </a:solidFill>
              <a:latin typeface="HGSｺﾞｼｯｸM" panose="020B0600000000000000" pitchFamily="50" charset="-128"/>
              <a:ea typeface="HGSｺﾞｼｯｸM" panose="020B0600000000000000" pitchFamily="50" charset="-128"/>
              <a:cs typeface="Meiryo UI" panose="020B0604030504040204" pitchFamily="50" charset="-128"/>
            </a:endParaRPr>
          </a:p>
        </p:txBody>
      </p:sp>
    </p:spTree>
    <p:extLst>
      <p:ext uri="{BB962C8B-B14F-4D97-AF65-F5344CB8AC3E}">
        <p14:creationId xmlns:p14="http://schemas.microsoft.com/office/powerpoint/2010/main" val="39721592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テーマ">
  <a:themeElements>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ja-JP" sz="1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テーマ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lumMod val="65000"/>
              <a:lumOff val="35000"/>
            </a:schemeClr>
          </a:solidFill>
          <a:tailEnd type="none" w="sm" len="sm"/>
        </a:ln>
      </a:spPr>
      <a:bodyPr rtlCol="0" anchor="ctr"/>
      <a:lstStyle>
        <a:defPPr algn="ctr">
          <a:defRPr>
            <a:solidFill>
              <a:prstClr val="white"/>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369D80-ACE0-45BD-9451-F065517843B5}">
  <ds:schemaRefs>
    <ds:schemaRef ds:uri="http://schemas.microsoft.com/sharepoint/v3/contenttype/forms"/>
  </ds:schemaRefs>
</ds:datastoreItem>
</file>

<file path=customXml/itemProps2.xml><?xml version="1.0" encoding="utf-8"?>
<ds:datastoreItem xmlns:ds="http://schemas.openxmlformats.org/officeDocument/2006/customXml" ds:itemID="{11CBB0CC-A26D-4CB5-9186-B38FFEDA85DA}">
  <ds:schemaRefs>
    <ds:schemaRef ds:uri="http://purl.org/dc/terms/"/>
    <ds:schemaRef ds:uri="46689e31-b03d-4afa-a735-a1f8d7beadb1"/>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E10668F-FF81-4960-85D4-272612782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18051</TotalTime>
  <Words>2150</Words>
  <Application>Microsoft Office PowerPoint</Application>
  <PresentationFormat>画面に合わせる (4:3)</PresentationFormat>
  <Paragraphs>454</Paragraphs>
  <Slides>14</Slides>
  <Notes>7</Notes>
  <HiddenSlides>0</HiddenSlides>
  <MMClips>0</MMClips>
  <ScaleCrop>false</ScaleCrop>
  <HeadingPairs>
    <vt:vector size="4" baseType="variant">
      <vt:variant>
        <vt:lpstr>テーマ</vt:lpstr>
      </vt:variant>
      <vt:variant>
        <vt:i4>5</vt:i4>
      </vt:variant>
      <vt:variant>
        <vt:lpstr>スライド タイトル</vt:lpstr>
      </vt:variant>
      <vt:variant>
        <vt:i4>14</vt:i4>
      </vt:variant>
    </vt:vector>
  </HeadingPairs>
  <TitlesOfParts>
    <vt:vector size="19" baseType="lpstr">
      <vt:lpstr>Office ​​テーマ</vt:lpstr>
      <vt:lpstr>1_Office ​​テーマ</vt:lpstr>
      <vt:lpstr>3_Office ​​テーマ</vt:lpstr>
      <vt:lpstr>4_Office ​​テーマ</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０　大阪府の人口データ</dc:title>
  <dc:creator>大阪府職員端末機１７年度１２月調達</dc:creator>
  <cp:lastModifiedBy>池田　貴之</cp:lastModifiedBy>
  <cp:revision>1088</cp:revision>
  <cp:lastPrinted>2016-08-29T01:14:11Z</cp:lastPrinted>
  <dcterms:created xsi:type="dcterms:W3CDTF">2010-01-18T09:01:51Z</dcterms:created>
  <dcterms:modified xsi:type="dcterms:W3CDTF">2017-02-01T00:55:27Z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