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 id="2147483783" r:id="rId9"/>
    <p:sldMasterId id="2147484229" r:id="rId10"/>
    <p:sldMasterId id="2147484267" r:id="rId11"/>
    <p:sldMasterId id="2147484279" r:id="rId12"/>
  </p:sldMasterIdLst>
  <p:notesMasterIdLst>
    <p:notesMasterId r:id="rId43"/>
  </p:notesMasterIdLst>
  <p:sldIdLst>
    <p:sldId id="834" r:id="rId13"/>
    <p:sldId id="963" r:id="rId14"/>
    <p:sldId id="1022" r:id="rId15"/>
    <p:sldId id="837" r:id="rId16"/>
    <p:sldId id="851" r:id="rId17"/>
    <p:sldId id="1003" r:id="rId18"/>
    <p:sldId id="989" r:id="rId19"/>
    <p:sldId id="1029" r:id="rId20"/>
    <p:sldId id="1030" r:id="rId21"/>
    <p:sldId id="1034" r:id="rId22"/>
    <p:sldId id="1026" r:id="rId23"/>
    <p:sldId id="839" r:id="rId24"/>
    <p:sldId id="1021" r:id="rId25"/>
    <p:sldId id="1025" r:id="rId26"/>
    <p:sldId id="1017" r:id="rId27"/>
    <p:sldId id="962" r:id="rId28"/>
    <p:sldId id="1041" r:id="rId29"/>
    <p:sldId id="975" r:id="rId30"/>
    <p:sldId id="1005" r:id="rId31"/>
    <p:sldId id="1027" r:id="rId32"/>
    <p:sldId id="1036" r:id="rId33"/>
    <p:sldId id="859" r:id="rId34"/>
    <p:sldId id="1035" r:id="rId35"/>
    <p:sldId id="997" r:id="rId36"/>
    <p:sldId id="852" r:id="rId37"/>
    <p:sldId id="1039" r:id="rId38"/>
    <p:sldId id="1040" r:id="rId39"/>
    <p:sldId id="1014" r:id="rId40"/>
    <p:sldId id="866" r:id="rId41"/>
    <p:sldId id="865" r:id="rId42"/>
  </p:sldIdLst>
  <p:sldSz cx="9144000" cy="6858000" type="screen4x3"/>
  <p:notesSz cx="9939338" cy="6807200"/>
  <p:defaultTextStyle>
    <a:defPPr>
      <a:defRPr lang="en-GB"/>
    </a:defPPr>
    <a:lvl1pPr algn="ctr" defTabSz="448777"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149" indent="-285436" algn="ctr" defTabSz="448777"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1767" indent="-228353" algn="ctr" defTabSz="448777"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598472" indent="-228353" algn="ctr" defTabSz="448777"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5178" indent="-228353" algn="ctr" defTabSz="448777"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3531" algn="l" defTabSz="913410" rtl="0" eaLnBrk="1" latinLnBrk="0" hangingPunct="1">
      <a:defRPr sz="1400" kern="1200">
        <a:solidFill>
          <a:schemeClr val="bg1"/>
        </a:solidFill>
        <a:latin typeface="Arial" charset="0"/>
        <a:ea typeface="ＭＳ Ｐゴシック" charset="-128"/>
        <a:cs typeface="+mn-cs"/>
      </a:defRPr>
    </a:lvl6pPr>
    <a:lvl7pPr marL="2740239" algn="l" defTabSz="913410" rtl="0" eaLnBrk="1" latinLnBrk="0" hangingPunct="1">
      <a:defRPr sz="1400" kern="1200">
        <a:solidFill>
          <a:schemeClr val="bg1"/>
        </a:solidFill>
        <a:latin typeface="Arial" charset="0"/>
        <a:ea typeface="ＭＳ Ｐゴシック" charset="-128"/>
        <a:cs typeface="+mn-cs"/>
      </a:defRPr>
    </a:lvl7pPr>
    <a:lvl8pPr marL="3196944" algn="l" defTabSz="913410" rtl="0" eaLnBrk="1" latinLnBrk="0" hangingPunct="1">
      <a:defRPr sz="1400" kern="1200">
        <a:solidFill>
          <a:schemeClr val="bg1"/>
        </a:solidFill>
        <a:latin typeface="Arial" charset="0"/>
        <a:ea typeface="ＭＳ Ｐゴシック" charset="-128"/>
        <a:cs typeface="+mn-cs"/>
      </a:defRPr>
    </a:lvl8pPr>
    <a:lvl9pPr marL="3653652" algn="l" defTabSz="91341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C1"/>
    <a:srgbClr val="FFCCCC"/>
    <a:srgbClr val="FC4B28"/>
    <a:srgbClr val="FD8A73"/>
    <a:srgbClr val="FC2704"/>
    <a:srgbClr val="FF9393"/>
    <a:srgbClr val="99CCFF"/>
    <a:srgbClr val="FF6600"/>
    <a:srgbClr val="FF993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0" autoAdjust="0"/>
    <p:restoredTop sz="99625" autoAdjust="0"/>
  </p:normalViewPr>
  <p:slideViewPr>
    <p:cSldViewPr>
      <p:cViewPr varScale="1">
        <p:scale>
          <a:sx n="75" d="100"/>
          <a:sy n="75" d="100"/>
        </p:scale>
        <p:origin x="-1062" y="-84"/>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7950"/>
    </p:cViewPr>
  </p:sorterViewPr>
  <p:notesViewPr>
    <p:cSldViewPr>
      <p:cViewPr varScale="1">
        <p:scale>
          <a:sx n="59" d="100"/>
          <a:sy n="59" d="100"/>
        </p:scale>
        <p:origin x="-1752" y="-72"/>
      </p:cViewPr>
      <p:guideLst>
        <p:guide orient="horz" pos="1972"/>
        <p:guide pos="315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8\01_&#12487;&#12540;&#12479;&#38598;\&#12487;&#12540;&#12479;&#12391;&#12415;&#12427;&#31532;&#65298;&#31456;\&#65300;&#12288;&#12450;&#12472;&#12450;&#27963;&#21147;\&#22806;&#36031;&#23450;&#26399;&#12467;&#12531;&#12486;&#12490;&#33322;&#36335;&#12539;&#12467;&#12531;&#12486;&#12490;&#25968;&#12398;&#12464;&#12521;&#1250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kikaku\10&#35336;&#30011;&#12464;&#12523;&#12540;&#12503;&#65288;23.7.12&#65374;&#65289;\04&#25104;&#38263;&#25126;&#30053;\H28\01_&#12487;&#12540;&#12479;&#38598;\&#12487;&#12540;&#12479;&#12391;&#12415;&#12427;&#31532;&#65297;&#31456;\3.&#38598;&#23458;&#20154;&#21729;&#29289;&#27969;\&#65308;P.23&#65310;&#12304;&#12414;&#12392;&#12417;&#12305;&#38442;&#31070;&#28207;&#12392;&#20182;&#28207;&#12392;&#12398;&#36031;&#26131;&#38989;&#27604;&#366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6217403678207"/>
          <c:y val="0.22529251800305017"/>
          <c:w val="0.7638109445888106"/>
          <c:h val="0.68614787750855966"/>
        </c:manualLayout>
      </c:layout>
      <c:barChart>
        <c:barDir val="col"/>
        <c:grouping val="clustered"/>
        <c:varyColors val="0"/>
        <c:ser>
          <c:idx val="0"/>
          <c:order val="0"/>
          <c:tx>
            <c:strRef>
              <c:f>'[＜P.54＞3(1)製造品出荷額データ【2011年データ削除・医療機器削除・医薬品製剤製造業のみバージョン】.xlsx]医療品の工業出荷額・従業者数推移'!$A$46</c:f>
              <c:strCache>
                <c:ptCount val="1"/>
                <c:pt idx="0">
                  <c:v>大阪</c:v>
                </c:pt>
              </c:strCache>
            </c:strRef>
          </c:tx>
          <c:spPr>
            <a:solidFill>
              <a:schemeClr val="tx2">
                <a:lumMod val="40000"/>
                <a:lumOff val="60000"/>
              </a:schemeClr>
            </a:solidFill>
            <a:ln w="25400">
              <a:solidFill>
                <a:srgbClr val="31446F"/>
              </a:solidFill>
              <a:prstDash val="solid"/>
            </a:ln>
          </c:spPr>
          <c:invertIfNegative val="0"/>
          <c:dLbls>
            <c:dLbl>
              <c:idx val="0"/>
              <c:layout>
                <c:manualLayout>
                  <c:x val="7.2869954107265813E-3"/>
                  <c:y val="2.9006870719512672E-2"/>
                </c:manualLayout>
              </c:layout>
              <c:showLegendKey val="0"/>
              <c:showVal val="1"/>
              <c:showCatName val="0"/>
              <c:showSerName val="0"/>
              <c:showPercent val="0"/>
              <c:showBubbleSize val="0"/>
            </c:dLbl>
            <c:dLbl>
              <c:idx val="1"/>
              <c:layout>
                <c:manualLayout>
                  <c:x val="2.9360819218424072E-3"/>
                  <c:y val="1.6411116921968019E-2"/>
                </c:manualLayout>
              </c:layout>
              <c:showLegendKey val="0"/>
              <c:showVal val="1"/>
              <c:showCatName val="0"/>
              <c:showSerName val="0"/>
              <c:showPercent val="0"/>
              <c:showBubbleSize val="0"/>
            </c:dLbl>
            <c:dLbl>
              <c:idx val="2"/>
              <c:layout>
                <c:manualLayout>
                  <c:x val="-3.3248683863349128E-3"/>
                  <c:y val="1.9628433200058248E-2"/>
                </c:manualLayout>
              </c:layout>
              <c:showLegendKey val="0"/>
              <c:showVal val="1"/>
              <c:showCatName val="0"/>
              <c:showSerName val="0"/>
              <c:showPercent val="0"/>
              <c:showBubbleSize val="0"/>
            </c:dLbl>
            <c:dLbl>
              <c:idx val="3"/>
              <c:layout>
                <c:manualLayout>
                  <c:x val="-2.6098952802223671E-3"/>
                  <c:y val="1.5419010224764922E-2"/>
                </c:manualLayout>
              </c:layout>
              <c:showLegendKey val="0"/>
              <c:showVal val="1"/>
              <c:showCatName val="0"/>
              <c:showSerName val="0"/>
              <c:showPercent val="0"/>
              <c:showBubbleSize val="0"/>
            </c:dLbl>
            <c:dLbl>
              <c:idx val="4"/>
              <c:layout>
                <c:manualLayout>
                  <c:x val="-4.5306009905147882E-2"/>
                  <c:y val="-2.8019810518213152E-2"/>
                </c:manualLayout>
              </c:layout>
              <c:showLegendKey val="0"/>
              <c:showVal val="1"/>
              <c:showCatName val="0"/>
              <c:showSerName val="0"/>
              <c:showPercent val="0"/>
              <c:showBubbleSize val="0"/>
            </c:dLbl>
            <c:dLbl>
              <c:idx val="5"/>
              <c:layout>
                <c:manualLayout>
                  <c:x val="-5.5374167121760243E-2"/>
                  <c:y val="3.9423932787764585E-2"/>
                </c:manualLayout>
              </c:layout>
              <c:showLegendKey val="0"/>
              <c:showVal val="1"/>
              <c:showCatName val="0"/>
              <c:showSerName val="0"/>
              <c:showPercent val="0"/>
              <c:showBubbleSize val="0"/>
            </c:dLbl>
            <c:dLbl>
              <c:idx val="6"/>
              <c:layout>
                <c:manualLayout>
                  <c:x val="-5.2108886389201352E-2"/>
                  <c:y val="-3.8675753766073358E-2"/>
                </c:manualLayout>
              </c:layout>
              <c:showLegendKey val="0"/>
              <c:showVal val="1"/>
              <c:showCatName val="0"/>
              <c:showSerName val="0"/>
              <c:showPercent val="0"/>
              <c:showBubbleSize val="0"/>
            </c:dLbl>
            <c:dLbl>
              <c:idx val="8"/>
              <c:layout>
                <c:manualLayout>
                  <c:x val="2.5141908455982254E-4"/>
                  <c:y val="3.7348272642390291E-3"/>
                </c:manualLayout>
              </c:layout>
              <c:showLegendKey val="0"/>
              <c:showVal val="1"/>
              <c:showCatName val="0"/>
              <c:showSerName val="0"/>
              <c:showPercent val="0"/>
              <c:showBubbleSize val="0"/>
            </c:dLbl>
            <c:dLbl>
              <c:idx val="9"/>
              <c:layout>
                <c:manualLayout>
                  <c:x val="-3.9032001446704233E-2"/>
                  <c:y val="4.4817927170868348E-2"/>
                </c:manualLayout>
              </c:layout>
              <c:showLegendKey val="0"/>
              <c:showVal val="1"/>
              <c:showCatName val="0"/>
              <c:showSerName val="0"/>
              <c:showPercent val="0"/>
              <c:showBubbleSize val="0"/>
            </c:dLbl>
            <c:dLbl>
              <c:idx val="10"/>
              <c:layout>
                <c:manualLayout>
                  <c:x val="-3.653825609443212E-2"/>
                  <c:y val="-5.2287581699346407E-2"/>
                </c:manualLayout>
              </c:layout>
              <c:showLegendKey val="0"/>
              <c:showVal val="1"/>
              <c:showCatName val="0"/>
              <c:showSerName val="0"/>
              <c:showPercent val="0"/>
              <c:showBubbleSize val="0"/>
            </c:dLbl>
            <c:dLbl>
              <c:idx val="11"/>
              <c:layout>
                <c:manualLayout>
                  <c:x val="-2.8554214097719657E-2"/>
                  <c:y val="-4.4817927170868348E-2"/>
                </c:manualLayout>
              </c:layout>
              <c:showLegendKey val="0"/>
              <c:showVal val="1"/>
              <c:showCatName val="0"/>
              <c:showSerName val="0"/>
              <c:showPercent val="0"/>
              <c:showBubbleSize val="0"/>
            </c:dLbl>
            <c:dLbl>
              <c:idx val="12"/>
              <c:layout>
                <c:manualLayout>
                  <c:x val="-3.6405005688282137E-2"/>
                  <c:y val="-4.8552754435107377E-2"/>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'[＜P.54＞3(1)製造品出荷額データ【2011年データ削除・医療機器削除・医薬品製剤製造業のみバージョン】.xlsx]医療品の工業出荷額・従業者数推移'!$J$46:$N$46</c:f>
              <c:numCache>
                <c:formatCode>#,##0_);[Red]\(#,##0\)</c:formatCode>
                <c:ptCount val="4"/>
                <c:pt idx="0">
                  <c:v>746285.58</c:v>
                </c:pt>
                <c:pt idx="1">
                  <c:v>668406.63</c:v>
                </c:pt>
                <c:pt idx="2">
                  <c:v>642738.93999999994</c:v>
                </c:pt>
                <c:pt idx="3">
                  <c:v>647129.51</c:v>
                </c:pt>
              </c:numCache>
            </c:numRef>
          </c:val>
        </c:ser>
        <c:ser>
          <c:idx val="2"/>
          <c:order val="1"/>
          <c:tx>
            <c:strRef>
              <c:f>'[＜P.54＞3(1)製造品出荷額データ【2011年データ削除・医療機器削除・医薬品製剤製造業のみバージョン】.xlsx]医療品の工業出荷額・従業者数推移'!$A$48</c:f>
              <c:strCache>
                <c:ptCount val="1"/>
                <c:pt idx="0">
                  <c:v>愛知</c:v>
                </c:pt>
              </c:strCache>
            </c:strRef>
          </c:tx>
          <c:spPr>
            <a:pattFill prst="wdDnDiag">
              <a:fgClr>
                <a:schemeClr val="accent3">
                  <a:lumMod val="75000"/>
                </a:schemeClr>
              </a:fgClr>
              <a:bgClr>
                <a:schemeClr val="bg1"/>
              </a:bgClr>
            </a:pattFill>
            <a:ln w="19050">
              <a:solidFill>
                <a:srgbClr val="93354B"/>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'[＜P.54＞3(1)製造品出荷額データ【2011年データ削除・医療機器削除・医薬品製剤製造業のみバージョン】.xlsx]医療品の工業出荷額・従業者数推移'!$J$48:$N$48</c:f>
              <c:numCache>
                <c:formatCode>#,##0_);[Red]\(#,##0\)</c:formatCode>
                <c:ptCount val="4"/>
                <c:pt idx="0">
                  <c:v>334648.77</c:v>
                </c:pt>
                <c:pt idx="1">
                  <c:v>178037.22</c:v>
                </c:pt>
                <c:pt idx="2">
                  <c:v>198266.49</c:v>
                </c:pt>
                <c:pt idx="3">
                  <c:v>153062.85</c:v>
                </c:pt>
              </c:numCache>
            </c:numRef>
          </c:val>
        </c:ser>
        <c:ser>
          <c:idx val="1"/>
          <c:order val="2"/>
          <c:tx>
            <c:strRef>
              <c:f>'[＜P.54＞3(1)製造品出荷額データ【2011年データ削除・医療機器削除・医薬品製剤製造業のみバージョン】.xlsx]医療品の工業出荷額・従業者数推移'!$A$47</c:f>
              <c:strCache>
                <c:ptCount val="1"/>
                <c:pt idx="0">
                  <c:v>東京</c:v>
                </c:pt>
              </c:strCache>
            </c:strRef>
          </c:tx>
          <c:spPr>
            <a:pattFill prst="pct5">
              <a:fgClr>
                <a:schemeClr val="accent3">
                  <a:lumMod val="75000"/>
                </a:schemeClr>
              </a:fgClr>
              <a:bgClr>
                <a:schemeClr val="bg1"/>
              </a:bgClr>
            </a:pattFill>
            <a:ln w="25400">
              <a:solidFill>
                <a:schemeClr val="accent3">
                  <a:lumMod val="75000"/>
                </a:schemeClr>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'[＜P.54＞3(1)製造品出荷額データ【2011年データ削除・医療機器削除・医薬品製剤製造業のみバージョン】.xlsx]医療品の工業出荷額・従業者数推移'!$J$47:$N$47</c:f>
              <c:numCache>
                <c:formatCode>#,##0_);[Red]\(#,##0\)</c:formatCode>
                <c:ptCount val="4"/>
                <c:pt idx="0">
                  <c:v>80052.88</c:v>
                </c:pt>
                <c:pt idx="1">
                  <c:v>66275.86</c:v>
                </c:pt>
                <c:pt idx="2">
                  <c:v>61940.02</c:v>
                </c:pt>
                <c:pt idx="3">
                  <c:v>63802.77</c:v>
                </c:pt>
              </c:numCache>
            </c:numRef>
          </c:val>
        </c:ser>
        <c:dLbls>
          <c:showLegendKey val="0"/>
          <c:showVal val="0"/>
          <c:showCatName val="0"/>
          <c:showSerName val="0"/>
          <c:showPercent val="0"/>
          <c:showBubbleSize val="0"/>
        </c:dLbls>
        <c:gapWidth val="150"/>
        <c:axId val="32788992"/>
        <c:axId val="106748096"/>
      </c:barChart>
      <c:lineChart>
        <c:grouping val="standard"/>
        <c:varyColors val="0"/>
        <c:ser>
          <c:idx val="3"/>
          <c:order val="3"/>
          <c:tx>
            <c:strRef>
              <c:f>'[＜P.54＞3(1)製造品出荷額データ【2011年データ削除・医療機器削除・医薬品製剤製造業のみバージョン】.xlsx]医療品の工業出荷額・従業者数推移'!$A$49</c:f>
              <c:strCache>
                <c:ptCount val="1"/>
                <c:pt idx="0">
                  <c:v>大阪府シェア</c:v>
                </c:pt>
              </c:strCache>
            </c:strRef>
          </c:tx>
          <c:spPr>
            <a:ln w="19050">
              <a:solidFill>
                <a:schemeClr val="tx2">
                  <a:lumMod val="75000"/>
                </a:schemeClr>
              </a:solidFill>
              <a:prstDash val="solid"/>
            </a:ln>
          </c:spPr>
          <c:marker>
            <c:symbol val="square"/>
            <c:size val="5"/>
          </c:marker>
          <c:dLbls>
            <c:dLbl>
              <c:idx val="0"/>
              <c:layout>
                <c:manualLayout>
                  <c:x val="-1.8541735759198257E-2"/>
                  <c:y val="-3.4829416760847789E-2"/>
                </c:manualLayout>
              </c:layout>
              <c:showLegendKey val="0"/>
              <c:showVal val="1"/>
              <c:showCatName val="0"/>
              <c:showSerName val="0"/>
              <c:showPercent val="0"/>
              <c:showBubbleSize val="0"/>
            </c:dLbl>
            <c:dLbl>
              <c:idx val="1"/>
              <c:layout>
                <c:manualLayout>
                  <c:x val="-1.9025999890263427E-2"/>
                  <c:y val="-3.1346475084763008E-2"/>
                </c:manualLayout>
              </c:layout>
              <c:showLegendKey val="0"/>
              <c:showVal val="1"/>
              <c:showCatName val="0"/>
              <c:showSerName val="0"/>
              <c:showPercent val="0"/>
              <c:showBubbleSize val="0"/>
            </c:dLbl>
            <c:dLbl>
              <c:idx val="2"/>
              <c:layout>
                <c:manualLayout>
                  <c:x val="-1.1891249931414641E-2"/>
                  <c:y val="-3.8312358436932564E-2"/>
                </c:manualLayout>
              </c:layout>
              <c:showLegendKey val="0"/>
              <c:showVal val="1"/>
              <c:showCatName val="0"/>
              <c:showSerName val="0"/>
              <c:showPercent val="0"/>
              <c:showBubbleSize val="0"/>
            </c:dLbl>
            <c:dLbl>
              <c:idx val="3"/>
              <c:layout>
                <c:manualLayout>
                  <c:x val="-1.2523265183674867E-2"/>
                  <c:y val="-4.1053735208124963E-2"/>
                </c:manualLayout>
              </c:layout>
              <c:showLegendKey val="0"/>
              <c:showVal val="1"/>
              <c:showCatName val="0"/>
              <c:showSerName val="0"/>
              <c:showPercent val="0"/>
              <c:showBubbleSize val="0"/>
            </c:dLbl>
            <c:dLbl>
              <c:idx val="4"/>
              <c:layout>
                <c:manualLayout>
                  <c:x val="1.2021234251851428E-3"/>
                  <c:y val="-1.2153559957632045E-3"/>
                </c:manualLayout>
              </c:layout>
              <c:showLegendKey val="0"/>
              <c:showVal val="1"/>
              <c:showCatName val="0"/>
              <c:showSerName val="0"/>
              <c:showPercent val="0"/>
              <c:showBubbleSize val="0"/>
            </c:dLbl>
            <c:dLbl>
              <c:idx val="5"/>
              <c:layout>
                <c:manualLayout>
                  <c:x val="6.5799342283794451E-4"/>
                  <c:y val="-5.1566127178403996E-3"/>
                </c:manualLayout>
              </c:layout>
              <c:showLegendKey val="0"/>
              <c:showVal val="1"/>
              <c:showCatName val="0"/>
              <c:showSerName val="0"/>
              <c:showPercent val="0"/>
              <c:showBubbleSize val="0"/>
            </c:dLbl>
            <c:dLbl>
              <c:idx val="6"/>
              <c:layout>
                <c:manualLayout>
                  <c:x val="2.0184288933399628E-3"/>
                  <c:y val="-4.4387689352000902E-3"/>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'[＜P.54＞3(1)製造品出荷額データ【2011年データ削除・医療機器削除・医薬品製剤製造業のみバージョン】.xlsx]医療品の工業出荷額・従業者数推移'!$J$49:$N$49</c:f>
              <c:numCache>
                <c:formatCode>0.0_ </c:formatCode>
                <c:ptCount val="4"/>
                <c:pt idx="0">
                  <c:v>11.36461648089878</c:v>
                </c:pt>
                <c:pt idx="1">
                  <c:v>9.801869218742679</c:v>
                </c:pt>
                <c:pt idx="2">
                  <c:v>9.5738469964783484</c:v>
                </c:pt>
                <c:pt idx="3">
                  <c:v>9.6877564117174586</c:v>
                </c:pt>
              </c:numCache>
            </c:numRef>
          </c:val>
          <c:smooth val="0"/>
        </c:ser>
        <c:ser>
          <c:idx val="5"/>
          <c:order val="4"/>
          <c:tx>
            <c:strRef>
              <c:f>'[＜P.54＞3(1)製造品出荷額データ【2011年データ削除・医療機器削除・医薬品製剤製造業のみバージョン】.xlsx]医療品の工業出荷額・従業者数推移'!$A$51</c:f>
              <c:strCache>
                <c:ptCount val="1"/>
                <c:pt idx="0">
                  <c:v>愛知県シェア</c:v>
                </c:pt>
              </c:strCache>
            </c:strRef>
          </c:tx>
          <c:spPr>
            <a:ln w="19050">
              <a:solidFill>
                <a:srgbClr val="808080"/>
              </a:solidFill>
              <a:prstDash val="solid"/>
            </a:ln>
          </c:spPr>
          <c:marker>
            <c:symbol val="diamond"/>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'[＜P.54＞3(1)製造品出荷額データ【2011年データ削除・医療機器削除・医薬品製剤製造業のみバージョン】.xlsx]医療品の工業出荷額・従業者数推移'!$J$51:$N$51</c:f>
              <c:numCache>
                <c:formatCode>0.0_ </c:formatCode>
                <c:ptCount val="4"/>
                <c:pt idx="0">
                  <c:v>5.0961120364331638</c:v>
                </c:pt>
                <c:pt idx="1">
                  <c:v>2.6108321913391532</c:v>
                </c:pt>
                <c:pt idx="2">
                  <c:v>2.9532566360283146</c:v>
                </c:pt>
                <c:pt idx="3">
                  <c:v>2.2914047089016969</c:v>
                </c:pt>
              </c:numCache>
            </c:numRef>
          </c:val>
          <c:smooth val="0"/>
        </c:ser>
        <c:ser>
          <c:idx val="4"/>
          <c:order val="5"/>
          <c:tx>
            <c:strRef>
              <c:f>'[＜P.54＞3(1)製造品出荷額データ【2011年データ削除・医療機器削除・医薬品製剤製造業のみバージョン】.xlsx]医療品の工業出荷額・従業者数推移'!$A$50</c:f>
              <c:strCache>
                <c:ptCount val="1"/>
                <c:pt idx="0">
                  <c:v>東京都シェア</c:v>
                </c:pt>
              </c:strCache>
            </c:strRef>
          </c:tx>
          <c:spPr>
            <a:ln w="19050">
              <a:solidFill>
                <a:srgbClr val="808080"/>
              </a:solidFill>
              <a:prstDash val="solid"/>
            </a:ln>
          </c:spPr>
          <c:marker>
            <c:symbol val="triangle"/>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'[＜P.54＞3(1)製造品出荷額データ【2011年データ削除・医療機器削除・医薬品製剤製造業のみバージョン】.xlsx]医療品の工業出荷額・従業者数推移'!$J$50:$N$50</c:f>
              <c:numCache>
                <c:formatCode>0.0_ </c:formatCode>
                <c:ptCount val="4"/>
                <c:pt idx="0">
                  <c:v>1.2190645294143461</c:v>
                </c:pt>
                <c:pt idx="1">
                  <c:v>0.97190435121761021</c:v>
                </c:pt>
                <c:pt idx="2">
                  <c:v>0.92262073687150326</c:v>
                </c:pt>
                <c:pt idx="3">
                  <c:v>0.95514991141855721</c:v>
                </c:pt>
              </c:numCache>
            </c:numRef>
          </c:val>
          <c:smooth val="0"/>
        </c:ser>
        <c:dLbls>
          <c:showLegendKey val="0"/>
          <c:showVal val="0"/>
          <c:showCatName val="0"/>
          <c:showSerName val="0"/>
          <c:showPercent val="0"/>
          <c:showBubbleSize val="0"/>
        </c:dLbls>
        <c:marker val="1"/>
        <c:smooth val="0"/>
        <c:axId val="32789504"/>
        <c:axId val="106748672"/>
      </c:lineChart>
      <c:catAx>
        <c:axId val="32788992"/>
        <c:scaling>
          <c:orientation val="minMax"/>
        </c:scaling>
        <c:delete val="0"/>
        <c:axPos val="b"/>
        <c:numFmt formatCode="General" sourceLinked="1"/>
        <c:majorTickMark val="in"/>
        <c:minorTickMark val="none"/>
        <c:tickLblPos val="nextTo"/>
        <c:spPr>
          <a:ln w="3175">
            <a:solidFill>
              <a:srgbClr val="969696"/>
            </a:solidFill>
            <a:prstDash val="solid"/>
          </a:ln>
        </c:spPr>
        <c:txPr>
          <a:bodyPr rot="0" vert="horz"/>
          <a:lstStyle/>
          <a:p>
            <a:pPr>
              <a:defRPr sz="800"/>
            </a:pPr>
            <a:endParaRPr lang="ja-JP"/>
          </a:p>
        </c:txPr>
        <c:crossAx val="106748096"/>
        <c:crosses val="autoZero"/>
        <c:auto val="1"/>
        <c:lblAlgn val="ctr"/>
        <c:lblOffset val="100"/>
        <c:tickLblSkip val="1"/>
        <c:tickMarkSkip val="1"/>
        <c:noMultiLvlLbl val="0"/>
      </c:catAx>
      <c:valAx>
        <c:axId val="106748096"/>
        <c:scaling>
          <c:orientation val="minMax"/>
        </c:scaling>
        <c:delete val="0"/>
        <c:axPos val="l"/>
        <c:majorGridlines>
          <c:spPr>
            <a:ln w="3175">
              <a:solidFill>
                <a:srgbClr val="808080"/>
              </a:solidFill>
              <a:prstDash val="solid"/>
            </a:ln>
          </c:spPr>
        </c:majorGridlines>
        <c:numFmt formatCode="#,##0_);[Red]\(#,##0\)" sourceLinked="1"/>
        <c:majorTickMark val="in"/>
        <c:minorTickMark val="none"/>
        <c:tickLblPos val="nextTo"/>
        <c:spPr>
          <a:ln w="3175">
            <a:solidFill>
              <a:srgbClr val="808080"/>
            </a:solidFill>
            <a:prstDash val="solid"/>
          </a:ln>
        </c:spPr>
        <c:txPr>
          <a:bodyPr rot="0" vert="horz"/>
          <a:lstStyle/>
          <a:p>
            <a:pPr>
              <a:defRPr/>
            </a:pPr>
            <a:endParaRPr lang="ja-JP"/>
          </a:p>
        </c:txPr>
        <c:crossAx val="32788992"/>
        <c:crosses val="autoZero"/>
        <c:crossBetween val="between"/>
      </c:valAx>
      <c:catAx>
        <c:axId val="32789504"/>
        <c:scaling>
          <c:orientation val="minMax"/>
        </c:scaling>
        <c:delete val="1"/>
        <c:axPos val="b"/>
        <c:numFmt formatCode="General" sourceLinked="1"/>
        <c:majorTickMark val="out"/>
        <c:minorTickMark val="none"/>
        <c:tickLblPos val="nextTo"/>
        <c:crossAx val="106748672"/>
        <c:crosses val="autoZero"/>
        <c:auto val="1"/>
        <c:lblAlgn val="ctr"/>
        <c:lblOffset val="100"/>
        <c:noMultiLvlLbl val="0"/>
      </c:catAx>
      <c:valAx>
        <c:axId val="106748672"/>
        <c:scaling>
          <c:orientation val="minMax"/>
          <c:max val="24"/>
          <c:min val="0"/>
        </c:scaling>
        <c:delete val="0"/>
        <c:axPos val="r"/>
        <c:numFmt formatCode="0.0_ " sourceLinked="1"/>
        <c:majorTickMark val="in"/>
        <c:minorTickMark val="none"/>
        <c:tickLblPos val="nextTo"/>
        <c:spPr>
          <a:ln w="3175">
            <a:solidFill>
              <a:srgbClr val="969696"/>
            </a:solidFill>
            <a:prstDash val="solid"/>
          </a:ln>
        </c:spPr>
        <c:txPr>
          <a:bodyPr rot="0" vert="horz"/>
          <a:lstStyle/>
          <a:p>
            <a:pPr>
              <a:defRPr/>
            </a:pPr>
            <a:endParaRPr lang="ja-JP"/>
          </a:p>
        </c:txPr>
        <c:crossAx val="32789504"/>
        <c:crosses val="max"/>
        <c:crossBetween val="between"/>
        <c:majorUnit val="4"/>
        <c:minorUnit val="0.4"/>
      </c:valAx>
      <c:spPr>
        <a:noFill/>
        <a:ln w="12700">
          <a:solidFill>
            <a:srgbClr val="808080"/>
          </a:solidFill>
          <a:prstDash val="solid"/>
        </a:ln>
      </c:spPr>
    </c:plotArea>
    <c:legend>
      <c:legendPos val="r"/>
      <c:layout>
        <c:manualLayout>
          <c:xMode val="edge"/>
          <c:yMode val="edge"/>
          <c:x val="9.9047819022622163E-2"/>
          <c:y val="1.4005602240896359E-2"/>
          <c:w val="0.88571588551431069"/>
          <c:h val="0.1210866090636394"/>
        </c:manualLayout>
      </c:layout>
      <c:overlay val="0"/>
      <c:spPr>
        <a:solidFill>
          <a:srgbClr val="FFFFFF"/>
        </a:solidFill>
        <a:ln w="25400">
          <a:noFill/>
        </a:ln>
      </c:spPr>
      <c:txPr>
        <a:bodyPr/>
        <a:lstStyle/>
        <a:p>
          <a:pPr>
            <a:lnSpc>
              <a:spcPts val="1000"/>
            </a:lnSpc>
            <a:defRPr sz="1000"/>
          </a:pPr>
          <a:endParaRPr lang="ja-JP"/>
        </a:p>
      </c:txPr>
    </c:legend>
    <c:plotVisOnly val="1"/>
    <c:dispBlanksAs val="gap"/>
    <c:showDLblsOverMax val="0"/>
  </c:chart>
  <c:spPr>
    <a:noFill/>
    <a:ln w="9525">
      <a:noFill/>
    </a:ln>
  </c:spPr>
  <c:txPr>
    <a:bodyPr/>
    <a:lstStyle/>
    <a:p>
      <a:pPr>
        <a:defRPr sz="92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外貿定期コンテナ航路（近海・東南アジア）</a:t>
            </a:r>
            <a:endParaRPr lang="en-US" altLang="ja-JP" sz="1200" b="0" dirty="0" smtClean="0"/>
          </a:p>
          <a:p>
            <a:pPr>
              <a:defRPr sz="1200" b="0"/>
            </a:pPr>
            <a:r>
              <a:rPr lang="zh-TW" altLang="en-US" sz="1200" b="0" dirty="0" smtClean="0">
                <a:latin typeface="ＭＳ Ｐゴシック" panose="020B0600070205080204" pitchFamily="50" charset="-128"/>
                <a:ea typeface="ＭＳ Ｐゴシック" panose="020B0600070205080204" pitchFamily="50" charset="-128"/>
              </a:rPr>
              <a:t>（４月１日現在）</a:t>
            </a:r>
          </a:p>
        </c:rich>
      </c:tx>
      <c:overlay val="0"/>
    </c:title>
    <c:autoTitleDeleted val="0"/>
    <c:plotArea>
      <c:layout/>
      <c:lineChart>
        <c:grouping val="standard"/>
        <c:varyColors val="0"/>
        <c:ser>
          <c:idx val="0"/>
          <c:order val="0"/>
          <c:tx>
            <c:strRef>
              <c:f>外貿定期コンテナ航路!$D$4</c:f>
              <c:strCache>
                <c:ptCount val="1"/>
                <c:pt idx="0">
                  <c:v>東京港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外貿定期コンテナ航路!$D$6:$D$20</c:f>
              <c:numCache>
                <c:formatCode>General</c:formatCode>
                <c:ptCount val="15"/>
                <c:pt idx="0">
                  <c:v>55</c:v>
                </c:pt>
                <c:pt idx="1">
                  <c:v>54</c:v>
                </c:pt>
                <c:pt idx="2">
                  <c:v>47</c:v>
                </c:pt>
                <c:pt idx="3">
                  <c:v>50</c:v>
                </c:pt>
                <c:pt idx="4">
                  <c:v>98</c:v>
                </c:pt>
                <c:pt idx="5">
                  <c:v>84</c:v>
                </c:pt>
                <c:pt idx="6">
                  <c:v>83</c:v>
                </c:pt>
                <c:pt idx="7">
                  <c:v>78</c:v>
                </c:pt>
                <c:pt idx="8">
                  <c:v>76</c:v>
                </c:pt>
                <c:pt idx="9">
                  <c:v>74</c:v>
                </c:pt>
                <c:pt idx="10">
                  <c:v>82</c:v>
                </c:pt>
                <c:pt idx="11">
                  <c:v>82</c:v>
                </c:pt>
                <c:pt idx="12">
                  <c:v>81</c:v>
                </c:pt>
                <c:pt idx="13">
                  <c:v>60</c:v>
                </c:pt>
                <c:pt idx="14">
                  <c:v>81</c:v>
                </c:pt>
              </c:numCache>
            </c:numRef>
          </c:val>
          <c:smooth val="0"/>
        </c:ser>
        <c:ser>
          <c:idx val="1"/>
          <c:order val="1"/>
          <c:tx>
            <c:strRef>
              <c:f>外貿定期コンテナ航路!$E$4</c:f>
              <c:strCache>
                <c:ptCount val="1"/>
                <c:pt idx="0">
                  <c:v>横浜港</c:v>
                </c:pt>
              </c:strCache>
            </c:strRef>
          </c:tx>
          <c:spPr>
            <a:ln w="19050"/>
          </c:spPr>
          <c:marker>
            <c:symbol val="circle"/>
            <c:size val="5"/>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外貿定期コンテナ航路!$E$6:$E$20</c:f>
              <c:numCache>
                <c:formatCode>General</c:formatCode>
                <c:ptCount val="15"/>
                <c:pt idx="0">
                  <c:v>92</c:v>
                </c:pt>
                <c:pt idx="1">
                  <c:v>84</c:v>
                </c:pt>
                <c:pt idx="2">
                  <c:v>58</c:v>
                </c:pt>
                <c:pt idx="3">
                  <c:v>63</c:v>
                </c:pt>
                <c:pt idx="4">
                  <c:v>100</c:v>
                </c:pt>
                <c:pt idx="5">
                  <c:v>90</c:v>
                </c:pt>
                <c:pt idx="6">
                  <c:v>79</c:v>
                </c:pt>
                <c:pt idx="7">
                  <c:v>73</c:v>
                </c:pt>
                <c:pt idx="8">
                  <c:v>72</c:v>
                </c:pt>
                <c:pt idx="9">
                  <c:v>71</c:v>
                </c:pt>
                <c:pt idx="10">
                  <c:v>84</c:v>
                </c:pt>
                <c:pt idx="11">
                  <c:v>68</c:v>
                </c:pt>
                <c:pt idx="12">
                  <c:v>72.5</c:v>
                </c:pt>
                <c:pt idx="13">
                  <c:v>57</c:v>
                </c:pt>
                <c:pt idx="14">
                  <c:v>74</c:v>
                </c:pt>
              </c:numCache>
            </c:numRef>
          </c:val>
          <c:smooth val="0"/>
        </c:ser>
        <c:ser>
          <c:idx val="2"/>
          <c:order val="2"/>
          <c:tx>
            <c:strRef>
              <c:f>外貿定期コンテナ航路!$F$4</c:f>
              <c:strCache>
                <c:ptCount val="1"/>
                <c:pt idx="0">
                  <c:v>名古屋港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外貿定期コンテナ航路!$F$6:$F$20</c:f>
              <c:numCache>
                <c:formatCode>General</c:formatCode>
                <c:ptCount val="15"/>
                <c:pt idx="0">
                  <c:v>76</c:v>
                </c:pt>
                <c:pt idx="1">
                  <c:v>71</c:v>
                </c:pt>
                <c:pt idx="2">
                  <c:v>53</c:v>
                </c:pt>
                <c:pt idx="3">
                  <c:v>50</c:v>
                </c:pt>
                <c:pt idx="4">
                  <c:v>87</c:v>
                </c:pt>
                <c:pt idx="5">
                  <c:v>82</c:v>
                </c:pt>
                <c:pt idx="6">
                  <c:v>70</c:v>
                </c:pt>
                <c:pt idx="7">
                  <c:v>63</c:v>
                </c:pt>
                <c:pt idx="8">
                  <c:v>63</c:v>
                </c:pt>
                <c:pt idx="9">
                  <c:v>60</c:v>
                </c:pt>
                <c:pt idx="10">
                  <c:v>75</c:v>
                </c:pt>
                <c:pt idx="11">
                  <c:v>76</c:v>
                </c:pt>
                <c:pt idx="12">
                  <c:v>68.5</c:v>
                </c:pt>
                <c:pt idx="13">
                  <c:v>54.4</c:v>
                </c:pt>
                <c:pt idx="14">
                  <c:v>70.5</c:v>
                </c:pt>
              </c:numCache>
            </c:numRef>
          </c:val>
          <c:smooth val="0"/>
        </c:ser>
        <c:ser>
          <c:idx val="3"/>
          <c:order val="3"/>
          <c:tx>
            <c:strRef>
              <c:f>外貿定期コンテナ航路!$G$4</c:f>
              <c:strCache>
                <c:ptCount val="1"/>
                <c:pt idx="0">
                  <c:v>大阪港</c:v>
                </c:pt>
              </c:strCache>
            </c:strRef>
          </c:tx>
          <c:spPr>
            <a:ln w="38100"/>
          </c:spPr>
          <c:marker>
            <c:symbol val="square"/>
            <c:size val="6"/>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外貿定期コンテナ航路!$G$6:$G$20</c:f>
              <c:numCache>
                <c:formatCode>General</c:formatCode>
                <c:ptCount val="15"/>
                <c:pt idx="0">
                  <c:v>92</c:v>
                </c:pt>
                <c:pt idx="1">
                  <c:v>87</c:v>
                </c:pt>
                <c:pt idx="2">
                  <c:v>63</c:v>
                </c:pt>
                <c:pt idx="3">
                  <c:v>74</c:v>
                </c:pt>
                <c:pt idx="4">
                  <c:v>110</c:v>
                </c:pt>
                <c:pt idx="5">
                  <c:v>89</c:v>
                </c:pt>
                <c:pt idx="6">
                  <c:v>74</c:v>
                </c:pt>
                <c:pt idx="7">
                  <c:v>69</c:v>
                </c:pt>
                <c:pt idx="8">
                  <c:v>65</c:v>
                </c:pt>
                <c:pt idx="9">
                  <c:v>65</c:v>
                </c:pt>
                <c:pt idx="10">
                  <c:v>74</c:v>
                </c:pt>
                <c:pt idx="11">
                  <c:v>74</c:v>
                </c:pt>
                <c:pt idx="12">
                  <c:v>70.7</c:v>
                </c:pt>
                <c:pt idx="13">
                  <c:v>62.6</c:v>
                </c:pt>
                <c:pt idx="14">
                  <c:v>65.5</c:v>
                </c:pt>
              </c:numCache>
            </c:numRef>
          </c:val>
          <c:smooth val="0"/>
        </c:ser>
        <c:ser>
          <c:idx val="4"/>
          <c:order val="4"/>
          <c:tx>
            <c:strRef>
              <c:f>外貿定期コンテナ航路!$H$4</c:f>
              <c:strCache>
                <c:ptCount val="1"/>
                <c:pt idx="0">
                  <c:v>神戸港</c:v>
                </c:pt>
              </c:strCache>
            </c:strRef>
          </c:tx>
          <c:spPr>
            <a:ln w="3810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外貿定期コンテナ航路!$H$6:$H$20</c:f>
              <c:numCache>
                <c:formatCode>General</c:formatCode>
                <c:ptCount val="15"/>
                <c:pt idx="0">
                  <c:v>91</c:v>
                </c:pt>
                <c:pt idx="1">
                  <c:v>81</c:v>
                </c:pt>
                <c:pt idx="2">
                  <c:v>63</c:v>
                </c:pt>
                <c:pt idx="3">
                  <c:v>69</c:v>
                </c:pt>
                <c:pt idx="4">
                  <c:v>87</c:v>
                </c:pt>
                <c:pt idx="5">
                  <c:v>78</c:v>
                </c:pt>
                <c:pt idx="6">
                  <c:v>76</c:v>
                </c:pt>
                <c:pt idx="7">
                  <c:v>68</c:v>
                </c:pt>
                <c:pt idx="8">
                  <c:v>67</c:v>
                </c:pt>
                <c:pt idx="9">
                  <c:v>67</c:v>
                </c:pt>
                <c:pt idx="10">
                  <c:v>69</c:v>
                </c:pt>
                <c:pt idx="11">
                  <c:v>69</c:v>
                </c:pt>
                <c:pt idx="12">
                  <c:v>72</c:v>
                </c:pt>
                <c:pt idx="13">
                  <c:v>62.6</c:v>
                </c:pt>
                <c:pt idx="14">
                  <c:v>69.2</c:v>
                </c:pt>
              </c:numCache>
            </c:numRef>
          </c:val>
          <c:smooth val="0"/>
        </c:ser>
        <c:dLbls>
          <c:showLegendKey val="0"/>
          <c:showVal val="0"/>
          <c:showCatName val="0"/>
          <c:showSerName val="0"/>
          <c:showPercent val="0"/>
          <c:showBubbleSize val="0"/>
        </c:dLbls>
        <c:marker val="1"/>
        <c:smooth val="0"/>
        <c:axId val="106302976"/>
        <c:axId val="53196416"/>
      </c:lineChart>
      <c:catAx>
        <c:axId val="106302976"/>
        <c:scaling>
          <c:orientation val="minMax"/>
        </c:scaling>
        <c:delete val="0"/>
        <c:axPos val="b"/>
        <c:numFmt formatCode="General" sourceLinked="1"/>
        <c:majorTickMark val="out"/>
        <c:minorTickMark val="none"/>
        <c:tickLblPos val="nextTo"/>
        <c:txPr>
          <a:bodyPr rot="0" vert="horz"/>
          <a:lstStyle/>
          <a:p>
            <a:pPr>
              <a:defRPr sz="900"/>
            </a:pPr>
            <a:endParaRPr lang="ja-JP"/>
          </a:p>
        </c:txPr>
        <c:crossAx val="53196416"/>
        <c:crosses val="autoZero"/>
        <c:auto val="1"/>
        <c:lblAlgn val="ctr"/>
        <c:lblOffset val="100"/>
        <c:tickLblSkip val="1"/>
        <c:noMultiLvlLbl val="0"/>
      </c:catAx>
      <c:valAx>
        <c:axId val="53196416"/>
        <c:scaling>
          <c:orientation val="minMax"/>
          <c:max val="110"/>
          <c:min val="40"/>
        </c:scaling>
        <c:delete val="0"/>
        <c:axPos val="l"/>
        <c:majorGridlines/>
        <c:title>
          <c:tx>
            <c:rich>
              <a:bodyPr rot="0" vert="eaVert"/>
              <a:lstStyle/>
              <a:p>
                <a:pPr>
                  <a:defRPr b="0"/>
                </a:pPr>
                <a:r>
                  <a:rPr lang="ja-JP" altLang="en-US" b="0"/>
                  <a:t>週／便</a:t>
                </a:r>
              </a:p>
            </c:rich>
          </c:tx>
          <c:overlay val="0"/>
        </c:title>
        <c:numFmt formatCode="General" sourceLinked="1"/>
        <c:majorTickMark val="out"/>
        <c:minorTickMark val="none"/>
        <c:tickLblPos val="nextTo"/>
        <c:crossAx val="106302976"/>
        <c:crosses val="autoZero"/>
        <c:crossBetween val="between"/>
      </c:valAx>
      <c:spPr>
        <a:noFill/>
        <a:ln>
          <a:noFill/>
        </a:ln>
      </c:spPr>
    </c:plotArea>
    <c:legend>
      <c:legendPos val="b"/>
      <c:overlay val="0"/>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7202903381105"/>
          <c:y val="3.6337323978415499E-2"/>
          <c:w val="0.70761859793356296"/>
          <c:h val="0.74140663048839117"/>
        </c:manualLayout>
      </c:layout>
      <c:barChart>
        <c:barDir val="col"/>
        <c:grouping val="clustered"/>
        <c:varyColors val="0"/>
        <c:ser>
          <c:idx val="0"/>
          <c:order val="0"/>
          <c:tx>
            <c:strRef>
              <c:f>'[＜P.23＞【まとめ】阪神港と他港との貿易額比較.xlsx]阪神港合計（全国との比較） (3)'!$S$13:$S$14</c:f>
              <c:strCache>
                <c:ptCount val="1"/>
                <c:pt idx="0">
                  <c:v>大阪港</c:v>
                </c:pt>
              </c:strCache>
            </c:strRef>
          </c:tx>
          <c:spPr>
            <a:pattFill prst="pct50">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(3)'!$S$15:$S$20</c:f>
              <c:numCache>
                <c:formatCode>#,##0_);[Red]\(#,##0\)</c:formatCode>
                <c:ptCount val="6"/>
                <c:pt idx="0">
                  <c:v>70182.710000000006</c:v>
                </c:pt>
                <c:pt idx="1">
                  <c:v>73289.990000000005</c:v>
                </c:pt>
                <c:pt idx="2">
                  <c:v>69200.39</c:v>
                </c:pt>
                <c:pt idx="3">
                  <c:v>78655.89</c:v>
                </c:pt>
                <c:pt idx="4">
                  <c:v>84101.79</c:v>
                </c:pt>
                <c:pt idx="5">
                  <c:v>84211.51</c:v>
                </c:pt>
              </c:numCache>
            </c:numRef>
          </c:val>
        </c:ser>
        <c:ser>
          <c:idx val="2"/>
          <c:order val="1"/>
          <c:tx>
            <c:strRef>
              <c:f>'[＜P.23＞【まとめ】阪神港と他港との貿易額比較.xlsx]阪神港合計（全国との比較） (3)'!$T$13:$T$14</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(3)'!$T$15:$T$20</c:f>
              <c:numCache>
                <c:formatCode>#,##0_);[Red]\(#,##0\)</c:formatCode>
                <c:ptCount val="6"/>
                <c:pt idx="0">
                  <c:v>75585.173479999998</c:v>
                </c:pt>
                <c:pt idx="1">
                  <c:v>80802.381659999999</c:v>
                </c:pt>
                <c:pt idx="2">
                  <c:v>76334.321129999997</c:v>
                </c:pt>
                <c:pt idx="3">
                  <c:v>81639.844589999993</c:v>
                </c:pt>
                <c:pt idx="4">
                  <c:v>86273.696400000001</c:v>
                </c:pt>
                <c:pt idx="5">
                  <c:v>88170.35553999999</c:v>
                </c:pt>
              </c:numCache>
            </c:numRef>
          </c:val>
        </c:ser>
        <c:ser>
          <c:idx val="4"/>
          <c:order val="2"/>
          <c:tx>
            <c:strRef>
              <c:f>'[＜P.23＞【まとめ】阪神港と他港との貿易額比較.xlsx]阪神港合計（全国との比較） (3)'!$U$13:$U$14</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(3)'!$U$15:$U$20</c:f>
              <c:numCache>
                <c:formatCode>#,##0_);[Red]\(#,##0\)</c:formatCode>
                <c:ptCount val="6"/>
                <c:pt idx="0">
                  <c:v>145768.06380512009</c:v>
                </c:pt>
                <c:pt idx="1">
                  <c:v>154092.41593415241</c:v>
                </c:pt>
                <c:pt idx="2">
                  <c:v>145534.65532974678</c:v>
                </c:pt>
                <c:pt idx="3">
                  <c:v>160295.8712294033</c:v>
                </c:pt>
                <c:pt idx="4">
                  <c:v>170375.55563702725</c:v>
                </c:pt>
                <c:pt idx="5">
                  <c:v>172381.86684460955</c:v>
                </c:pt>
              </c:numCache>
            </c:numRef>
          </c:val>
        </c:ser>
        <c:ser>
          <c:idx val="1"/>
          <c:order val="3"/>
          <c:tx>
            <c:strRef>
              <c:f>'[＜P.23＞【まとめ】阪神港と他港との貿易額比較.xlsx]阪神港合計（全国との比較） (3)'!$V$13:$V$14</c:f>
              <c:strCache>
                <c:ptCount val="1"/>
                <c:pt idx="0">
                  <c:v>東京港</c:v>
                </c:pt>
              </c:strCache>
            </c:strRef>
          </c:tx>
          <c:spPr>
            <a:solidFill>
              <a:srgbClr val="92D050"/>
            </a:solidFill>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(3)'!$V$15:$V$20</c:f>
              <c:numCache>
                <c:formatCode>#,##0_);[Red]\(#,##0\)</c:formatCode>
                <c:ptCount val="6"/>
                <c:pt idx="0">
                  <c:v>121341.49314999999</c:v>
                </c:pt>
                <c:pt idx="1">
                  <c:v>128486.98611</c:v>
                </c:pt>
                <c:pt idx="2">
                  <c:v>131462.48043999998</c:v>
                </c:pt>
                <c:pt idx="3">
                  <c:v>155129.46841999999</c:v>
                </c:pt>
                <c:pt idx="4">
                  <c:v>171416.25015000001</c:v>
                </c:pt>
                <c:pt idx="5">
                  <c:v>176118.85441999999</c:v>
                </c:pt>
              </c:numCache>
            </c:numRef>
          </c:val>
        </c:ser>
        <c:ser>
          <c:idx val="3"/>
          <c:order val="4"/>
          <c:tx>
            <c:strRef>
              <c:f>'[＜P.23＞【まとめ】阪神港と他港との貿易額比較.xlsx]阪神港合計（全国との比較） (3)'!$W$13:$W$14</c:f>
              <c:strCache>
                <c:ptCount val="1"/>
                <c:pt idx="0">
                  <c:v>横浜港</c:v>
                </c:pt>
              </c:strCache>
            </c:strRef>
          </c:tx>
          <c:spPr>
            <a:pattFill prst="lgCheck">
              <a:fgClr>
                <a:srgbClr val="7030A0"/>
              </a:fgClr>
              <a:bgClr>
                <a:schemeClr val="bg1"/>
              </a:bgClr>
            </a:pattFill>
            <a:ln>
              <a:solidFill>
                <a:srgbClr val="7030A0"/>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(3)'!$W$15:$W$20</c:f>
              <c:numCache>
                <c:formatCode>#,##0_);[Red]\(#,##0\)</c:formatCode>
                <c:ptCount val="6"/>
                <c:pt idx="0">
                  <c:v>103359.65972</c:v>
                </c:pt>
                <c:pt idx="1">
                  <c:v>107839.20621000002</c:v>
                </c:pt>
                <c:pt idx="2">
                  <c:v>104443.52770999999</c:v>
                </c:pt>
                <c:pt idx="3">
                  <c:v>109216.56294999999</c:v>
                </c:pt>
                <c:pt idx="4">
                  <c:v>117349.36657</c:v>
                </c:pt>
                <c:pt idx="5">
                  <c:v>121539.47748</c:v>
                </c:pt>
              </c:numCache>
            </c:numRef>
          </c:val>
        </c:ser>
        <c:ser>
          <c:idx val="5"/>
          <c:order val="5"/>
          <c:tx>
            <c:strRef>
              <c:f>'[＜P.23＞【まとめ】阪神港と他港との貿易額比較.xlsx]阪神港合計（全国との比較） (3)'!$X$13:$X$14</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(3)'!$X$15:$X$20</c:f>
              <c:numCache>
                <c:formatCode>#,##0_);[Red]\(#,##0\)</c:formatCode>
                <c:ptCount val="6"/>
                <c:pt idx="0">
                  <c:v>127103.10532</c:v>
                </c:pt>
                <c:pt idx="1">
                  <c:v>134479.03578999999</c:v>
                </c:pt>
                <c:pt idx="2">
                  <c:v>143151.00737000001</c:v>
                </c:pt>
                <c:pt idx="3">
                  <c:v>163103.27348999999</c:v>
                </c:pt>
                <c:pt idx="4">
                  <c:v>170912.67370000001</c:v>
                </c:pt>
                <c:pt idx="5">
                  <c:v>168705.64212</c:v>
                </c:pt>
              </c:numCache>
            </c:numRef>
          </c:val>
        </c:ser>
        <c:dLbls>
          <c:showLegendKey val="0"/>
          <c:showVal val="0"/>
          <c:showCatName val="0"/>
          <c:showSerName val="0"/>
          <c:showPercent val="0"/>
          <c:showBubbleSize val="0"/>
        </c:dLbls>
        <c:gapWidth val="150"/>
        <c:axId val="106427904"/>
        <c:axId val="53198144"/>
      </c:barChart>
      <c:lineChart>
        <c:grouping val="standard"/>
        <c:varyColors val="0"/>
        <c:ser>
          <c:idx val="6"/>
          <c:order val="6"/>
          <c:tx>
            <c:strRef>
              <c:f>'[＜P.23＞【まとめ】阪神港と他港との貿易額比較.xlsx]阪神港合計（全国との比較） (3)'!$Y$13:$Y$14</c:f>
              <c:strCache>
                <c:ptCount val="1"/>
                <c:pt idx="0">
                  <c:v>全国</c:v>
                </c:pt>
              </c:strCache>
            </c:strRef>
          </c:tx>
          <c:spPr>
            <a:ln w="19050">
              <a:solidFill>
                <a:schemeClr val="tx1"/>
              </a:solidFill>
            </a:ln>
          </c:spPr>
          <c:cat>
            <c:strRef>
              <c:f>'[＜P.23＞【まとめ】阪神港と他港との貿易額比較.xlsx]阪神港合計（全国との比較） (3)'!$Q$15:$Q$20</c:f>
              <c:strCache>
                <c:ptCount val="6"/>
                <c:pt idx="0">
                  <c:v>2010年</c:v>
                </c:pt>
                <c:pt idx="1">
                  <c:v>2011年</c:v>
                </c:pt>
                <c:pt idx="2">
                  <c:v>2012年</c:v>
                </c:pt>
                <c:pt idx="3">
                  <c:v>2013年</c:v>
                </c:pt>
                <c:pt idx="4">
                  <c:v>2014年</c:v>
                </c:pt>
                <c:pt idx="5">
                  <c:v>2015年</c:v>
                </c:pt>
              </c:strCache>
            </c:strRef>
          </c:cat>
          <c:val>
            <c:numRef>
              <c:f>'[＜P.23＞【まとめ】阪神港と他港との貿易額比較.xlsx]阪神港合計（全国との比較） (3)'!$Y$15:$Y$20</c:f>
              <c:numCache>
                <c:formatCode>#,##0_);[Red]\(#,##0\)</c:formatCode>
                <c:ptCount val="6"/>
                <c:pt idx="0">
                  <c:v>1281645.8400000001</c:v>
                </c:pt>
                <c:pt idx="1">
                  <c:v>1336576.6200000001</c:v>
                </c:pt>
                <c:pt idx="2">
                  <c:v>1344362.04</c:v>
                </c:pt>
                <c:pt idx="3">
                  <c:v>1510167.38</c:v>
                </c:pt>
                <c:pt idx="4">
                  <c:v>1590021.41</c:v>
                </c:pt>
                <c:pt idx="5">
                  <c:v>1540194.65</c:v>
                </c:pt>
              </c:numCache>
            </c:numRef>
          </c:val>
          <c:smooth val="0"/>
        </c:ser>
        <c:dLbls>
          <c:showLegendKey val="0"/>
          <c:showVal val="0"/>
          <c:showCatName val="0"/>
          <c:showSerName val="0"/>
          <c:showPercent val="0"/>
          <c:showBubbleSize val="0"/>
        </c:dLbls>
        <c:marker val="1"/>
        <c:smooth val="0"/>
        <c:axId val="106428416"/>
        <c:axId val="76766528"/>
      </c:lineChart>
      <c:catAx>
        <c:axId val="106427904"/>
        <c:scaling>
          <c:orientation val="minMax"/>
        </c:scaling>
        <c:delete val="0"/>
        <c:axPos val="b"/>
        <c:majorTickMark val="out"/>
        <c:minorTickMark val="none"/>
        <c:tickLblPos val="nextTo"/>
        <c:crossAx val="53198144"/>
        <c:crosses val="autoZero"/>
        <c:auto val="1"/>
        <c:lblAlgn val="ctr"/>
        <c:lblOffset val="100"/>
        <c:noMultiLvlLbl val="0"/>
      </c:catAx>
      <c:valAx>
        <c:axId val="53198144"/>
        <c:scaling>
          <c:orientation val="minMax"/>
          <c:min val="50000"/>
        </c:scaling>
        <c:delete val="0"/>
        <c:axPos val="l"/>
        <c:majorGridlines/>
        <c:numFmt formatCode="#,##0_);[Red]\(#,##0\)" sourceLinked="1"/>
        <c:majorTickMark val="out"/>
        <c:minorTickMark val="none"/>
        <c:tickLblPos val="nextTo"/>
        <c:crossAx val="106427904"/>
        <c:crosses val="autoZero"/>
        <c:crossBetween val="between"/>
      </c:valAx>
      <c:valAx>
        <c:axId val="76766528"/>
        <c:scaling>
          <c:orientation val="minMax"/>
        </c:scaling>
        <c:delete val="0"/>
        <c:axPos val="r"/>
        <c:numFmt formatCode="#,##0_);[Red]\(#,##0\)" sourceLinked="1"/>
        <c:majorTickMark val="out"/>
        <c:minorTickMark val="none"/>
        <c:tickLblPos val="nextTo"/>
        <c:crossAx val="106428416"/>
        <c:crosses val="max"/>
        <c:crossBetween val="between"/>
      </c:valAx>
      <c:catAx>
        <c:axId val="106428416"/>
        <c:scaling>
          <c:orientation val="minMax"/>
        </c:scaling>
        <c:delete val="1"/>
        <c:axPos val="b"/>
        <c:majorTickMark val="out"/>
        <c:minorTickMark val="none"/>
        <c:tickLblPos val="nextTo"/>
        <c:crossAx val="76766528"/>
        <c:crosses val="autoZero"/>
        <c:auto val="1"/>
        <c:lblAlgn val="ctr"/>
        <c:lblOffset val="100"/>
        <c:noMultiLvlLbl val="0"/>
      </c:catAx>
    </c:plotArea>
    <c:legend>
      <c:legendPos val="b"/>
      <c:layout>
        <c:manualLayout>
          <c:xMode val="edge"/>
          <c:yMode val="edge"/>
          <c:x val="6.4955745657889863E-2"/>
          <c:y val="0.85051124300432879"/>
          <c:w val="0.87008850868422027"/>
          <c:h val="0.14948875699567127"/>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0.00548</cdr:x>
      <cdr:y>0.13636</cdr:y>
    </cdr:from>
    <cdr:to>
      <cdr:x>0.14028</cdr:x>
      <cdr:y>0.19687</cdr:y>
    </cdr:to>
    <cdr:sp macro="" textlink="">
      <cdr:nvSpPr>
        <cdr:cNvPr id="69633" name="Rectangle 1"/>
        <cdr:cNvSpPr>
          <a:spLocks xmlns:a="http://schemas.openxmlformats.org/drawingml/2006/main" noChangeArrowheads="1"/>
        </cdr:cNvSpPr>
      </cdr:nvSpPr>
      <cdr:spPr bwMode="auto">
        <a:xfrm xmlns:a="http://schemas.openxmlformats.org/drawingml/2006/main">
          <a:off x="26653" y="432048"/>
          <a:ext cx="656121"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（百万円）</a:t>
          </a:r>
        </a:p>
      </cdr:txBody>
    </cdr:sp>
  </cdr:relSizeAnchor>
  <cdr:relSizeAnchor xmlns:cdr="http://schemas.openxmlformats.org/drawingml/2006/chartDrawing">
    <cdr:from>
      <cdr:x>0.91654</cdr:x>
      <cdr:y>0.13636</cdr:y>
    </cdr:from>
    <cdr:to>
      <cdr:x>0.9982</cdr:x>
      <cdr:y>0.19687</cdr:y>
    </cdr:to>
    <cdr:sp macro="" textlink="">
      <cdr:nvSpPr>
        <cdr:cNvPr id="69634" name="Rectangle 2"/>
        <cdr:cNvSpPr>
          <a:spLocks xmlns:a="http://schemas.openxmlformats.org/drawingml/2006/main" noChangeArrowheads="1"/>
        </cdr:cNvSpPr>
      </cdr:nvSpPr>
      <cdr:spPr bwMode="auto">
        <a:xfrm xmlns:a="http://schemas.openxmlformats.org/drawingml/2006/main">
          <a:off x="4461138" y="432048"/>
          <a:ext cx="397469"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0.18333</cdr:x>
      <cdr:y>0.03665</cdr:y>
    </cdr:from>
    <cdr:to>
      <cdr:x>0.57135</cdr:x>
      <cdr:y>0.1062</cdr:y>
    </cdr:to>
    <cdr:sp macro="" textlink="">
      <cdr:nvSpPr>
        <cdr:cNvPr id="2" name="テキスト ボックス 17"/>
        <cdr:cNvSpPr txBox="1"/>
      </cdr:nvSpPr>
      <cdr:spPr>
        <a:xfrm xmlns:a="http://schemas.openxmlformats.org/drawingml/2006/main">
          <a:off x="821688" y="129741"/>
          <a:ext cx="1739112"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全国（線グラフ・右目盛）</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0.23132</cdr:x>
      <cdr:y>0.11075</cdr:y>
    </cdr:from>
    <cdr:to>
      <cdr:x>0.24799</cdr:x>
      <cdr:y>0.24043</cdr:y>
    </cdr:to>
    <cdr:cxnSp macro="">
      <cdr:nvCxnSpPr>
        <cdr:cNvPr id="3" name="直線矢印コネクタ 2"/>
        <cdr:cNvCxnSpPr/>
      </cdr:nvCxnSpPr>
      <cdr:spPr>
        <a:xfrm xmlns:a="http://schemas.openxmlformats.org/drawingml/2006/main">
          <a:off x="999400" y="430464"/>
          <a:ext cx="72046" cy="50407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1" y="1"/>
            <a:ext cx="9939338" cy="6807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3" tIns="45717" rIns="91433" bIns="45717" anchor="ctr"/>
          <a:lstStyle/>
          <a:p>
            <a:endParaRPr lang="ja-JP" altLang="en-US"/>
          </a:p>
        </p:txBody>
      </p:sp>
      <p:sp>
        <p:nvSpPr>
          <p:cNvPr id="37891" name="Text Box 2"/>
          <p:cNvSpPr txBox="1">
            <a:spLocks noChangeArrowheads="1"/>
          </p:cNvSpPr>
          <p:nvPr/>
        </p:nvSpPr>
        <p:spPr bwMode="auto">
          <a:xfrm>
            <a:off x="1" y="0"/>
            <a:ext cx="4309056"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3" tIns="45717" rIns="91433" bIns="45717" anchor="ctr"/>
          <a:lstStyle/>
          <a:p>
            <a:endParaRPr lang="ja-JP" altLang="en-US"/>
          </a:p>
        </p:txBody>
      </p:sp>
      <p:sp>
        <p:nvSpPr>
          <p:cNvPr id="37892" name="Text Box 3"/>
          <p:cNvSpPr txBox="1">
            <a:spLocks noChangeArrowheads="1"/>
          </p:cNvSpPr>
          <p:nvPr/>
        </p:nvSpPr>
        <p:spPr bwMode="auto">
          <a:xfrm>
            <a:off x="5630285" y="0"/>
            <a:ext cx="4306737"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3" tIns="45717" rIns="91433" bIns="45717" anchor="ctr"/>
          <a:lstStyle/>
          <a:p>
            <a:endParaRPr lang="ja-JP" altLang="en-US"/>
          </a:p>
        </p:txBody>
      </p:sp>
      <p:sp>
        <p:nvSpPr>
          <p:cNvPr id="37893" name="Rectangle 4"/>
          <p:cNvSpPr>
            <a:spLocks noGrp="1" noRot="1" noChangeAspect="1" noChangeArrowheads="1"/>
          </p:cNvSpPr>
          <p:nvPr>
            <p:ph type="sldImg"/>
          </p:nvPr>
        </p:nvSpPr>
        <p:spPr bwMode="auto">
          <a:xfrm>
            <a:off x="3268663" y="511175"/>
            <a:ext cx="3400425" cy="25511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992081" y="3233448"/>
            <a:ext cx="7952862" cy="306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1" y="6465809"/>
            <a:ext cx="4309056"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3" tIns="45717" rIns="91433" bIns="45717" anchor="ctr"/>
          <a:lstStyle/>
          <a:p>
            <a:endParaRPr lang="ja-JP" altLang="en-US"/>
          </a:p>
        </p:txBody>
      </p:sp>
      <p:sp>
        <p:nvSpPr>
          <p:cNvPr id="6151" name="Rectangle 7"/>
          <p:cNvSpPr>
            <a:spLocks noGrp="1" noChangeArrowheads="1"/>
          </p:cNvSpPr>
          <p:nvPr>
            <p:ph type="sldNum"/>
          </p:nvPr>
        </p:nvSpPr>
        <p:spPr bwMode="auto">
          <a:xfrm>
            <a:off x="5630285" y="6465807"/>
            <a:ext cx="4304419" cy="339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marL="215883" indent="-215883" algn="r">
              <a:buSzPct val="45000"/>
              <a:buFont typeface="Wingdings" charset="2"/>
              <a:buNone/>
              <a:tabLst>
                <a:tab pos="723844" algn="l"/>
                <a:tab pos="1447686" algn="l"/>
                <a:tab pos="2171530" algn="l"/>
                <a:tab pos="2895373"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8777"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149" indent="-285436" algn="l" defTabSz="448777"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1767" indent="-228353" algn="l" defTabSz="448777"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8472" indent="-228353" algn="l" defTabSz="448777"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5178" indent="-228353" algn="l" defTabSz="448777"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3531" algn="l" defTabSz="913410" rtl="0" eaLnBrk="1" latinLnBrk="0" hangingPunct="1">
      <a:defRPr kumimoji="1" sz="1200" kern="1200">
        <a:solidFill>
          <a:schemeClr val="tx1"/>
        </a:solidFill>
        <a:latin typeface="+mn-lt"/>
        <a:ea typeface="+mn-ea"/>
        <a:cs typeface="+mn-cs"/>
      </a:defRPr>
    </a:lvl6pPr>
    <a:lvl7pPr marL="2740239" algn="l" defTabSz="913410" rtl="0" eaLnBrk="1" latinLnBrk="0" hangingPunct="1">
      <a:defRPr kumimoji="1" sz="1200" kern="1200">
        <a:solidFill>
          <a:schemeClr val="tx1"/>
        </a:solidFill>
        <a:latin typeface="+mn-lt"/>
        <a:ea typeface="+mn-ea"/>
        <a:cs typeface="+mn-cs"/>
      </a:defRPr>
    </a:lvl7pPr>
    <a:lvl8pPr marL="3196944" algn="l" defTabSz="913410" rtl="0" eaLnBrk="1" latinLnBrk="0" hangingPunct="1">
      <a:defRPr kumimoji="1" sz="1200" kern="1200">
        <a:solidFill>
          <a:schemeClr val="tx1"/>
        </a:solidFill>
        <a:latin typeface="+mn-lt"/>
        <a:ea typeface="+mn-ea"/>
        <a:cs typeface="+mn-cs"/>
      </a:defRPr>
    </a:lvl8pPr>
    <a:lvl9pPr marL="3653652" algn="l" defTabSz="91341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883" indent="-215883" eaLnBrk="0" hangingPunct="0">
              <a:tabLst>
                <a:tab pos="723844" algn="l"/>
                <a:tab pos="1447686" algn="l"/>
                <a:tab pos="2171530" algn="l"/>
                <a:tab pos="2895373" algn="l"/>
              </a:tabLst>
              <a:defRPr sz="1400">
                <a:solidFill>
                  <a:schemeClr val="bg1"/>
                </a:solidFill>
                <a:latin typeface="Arial" charset="0"/>
                <a:ea typeface="ＭＳ Ｐゴシック" charset="-128"/>
              </a:defRPr>
            </a:lvl1pPr>
            <a:lvl2pPr eaLnBrk="0" hangingPunct="0">
              <a:tabLst>
                <a:tab pos="723844" algn="l"/>
                <a:tab pos="1447686" algn="l"/>
                <a:tab pos="2171530" algn="l"/>
                <a:tab pos="2895373" algn="l"/>
              </a:tabLst>
              <a:defRPr sz="1400">
                <a:solidFill>
                  <a:schemeClr val="bg1"/>
                </a:solidFill>
                <a:latin typeface="Arial" charset="0"/>
                <a:ea typeface="ＭＳ Ｐゴシック" charset="-128"/>
              </a:defRPr>
            </a:lvl2pPr>
            <a:lvl3pPr eaLnBrk="0" hangingPunct="0">
              <a:tabLst>
                <a:tab pos="723844" algn="l"/>
                <a:tab pos="1447686" algn="l"/>
                <a:tab pos="2171530" algn="l"/>
                <a:tab pos="2895373" algn="l"/>
              </a:tabLst>
              <a:defRPr sz="1400">
                <a:solidFill>
                  <a:schemeClr val="bg1"/>
                </a:solidFill>
                <a:latin typeface="Arial" charset="0"/>
                <a:ea typeface="ＭＳ Ｐゴシック" charset="-128"/>
              </a:defRPr>
            </a:lvl3pPr>
            <a:lvl4pPr eaLnBrk="0" hangingPunct="0">
              <a:tabLst>
                <a:tab pos="723844" algn="l"/>
                <a:tab pos="1447686" algn="l"/>
                <a:tab pos="2171530" algn="l"/>
                <a:tab pos="2895373" algn="l"/>
              </a:tabLst>
              <a:defRPr sz="1400">
                <a:solidFill>
                  <a:schemeClr val="bg1"/>
                </a:solidFill>
                <a:latin typeface="Arial" charset="0"/>
                <a:ea typeface="ＭＳ Ｐゴシック" charset="-128"/>
              </a:defRPr>
            </a:lvl4pPr>
            <a:lvl5pPr eaLnBrk="0" hangingPunct="0">
              <a:tabLst>
                <a:tab pos="723844" algn="l"/>
                <a:tab pos="1447686" algn="l"/>
                <a:tab pos="2171530" algn="l"/>
                <a:tab pos="2895373" algn="l"/>
              </a:tabLst>
              <a:defRPr sz="1400">
                <a:solidFill>
                  <a:schemeClr val="bg1"/>
                </a:solidFill>
                <a:latin typeface="Arial" charset="0"/>
                <a:ea typeface="ＭＳ Ｐゴシック" charset="-128"/>
              </a:defRPr>
            </a:lvl5pPr>
            <a:lvl6pPr marL="2514403" indent="-228582" algn="ctr" defTabSz="449228" eaLnBrk="0" fontAlgn="base" hangingPunct="0">
              <a:spcBef>
                <a:spcPct val="0"/>
              </a:spcBef>
              <a:spcAft>
                <a:spcPct val="0"/>
              </a:spcAft>
              <a:buClr>
                <a:srgbClr val="000000"/>
              </a:buClr>
              <a:buSzPct val="100000"/>
              <a:buFont typeface="Times New Roman" pitchFamily="16" charset="0"/>
              <a:tabLst>
                <a:tab pos="723844" algn="l"/>
                <a:tab pos="1447686" algn="l"/>
                <a:tab pos="2171530" algn="l"/>
                <a:tab pos="2895373" algn="l"/>
              </a:tabLst>
              <a:defRPr sz="1400">
                <a:solidFill>
                  <a:schemeClr val="bg1"/>
                </a:solidFill>
                <a:latin typeface="Arial" charset="0"/>
                <a:ea typeface="ＭＳ Ｐゴシック" charset="-128"/>
              </a:defRPr>
            </a:lvl6pPr>
            <a:lvl7pPr marL="2971567" indent="-228582" algn="ctr" defTabSz="449228" eaLnBrk="0" fontAlgn="base" hangingPunct="0">
              <a:spcBef>
                <a:spcPct val="0"/>
              </a:spcBef>
              <a:spcAft>
                <a:spcPct val="0"/>
              </a:spcAft>
              <a:buClr>
                <a:srgbClr val="000000"/>
              </a:buClr>
              <a:buSzPct val="100000"/>
              <a:buFont typeface="Times New Roman" pitchFamily="16" charset="0"/>
              <a:tabLst>
                <a:tab pos="723844" algn="l"/>
                <a:tab pos="1447686" algn="l"/>
                <a:tab pos="2171530" algn="l"/>
                <a:tab pos="2895373" algn="l"/>
              </a:tabLst>
              <a:defRPr sz="1400">
                <a:solidFill>
                  <a:schemeClr val="bg1"/>
                </a:solidFill>
                <a:latin typeface="Arial" charset="0"/>
                <a:ea typeface="ＭＳ Ｐゴシック" charset="-128"/>
              </a:defRPr>
            </a:lvl7pPr>
            <a:lvl8pPr marL="3428731" indent="-228582" algn="ctr" defTabSz="449228" eaLnBrk="0" fontAlgn="base" hangingPunct="0">
              <a:spcBef>
                <a:spcPct val="0"/>
              </a:spcBef>
              <a:spcAft>
                <a:spcPct val="0"/>
              </a:spcAft>
              <a:buClr>
                <a:srgbClr val="000000"/>
              </a:buClr>
              <a:buSzPct val="100000"/>
              <a:buFont typeface="Times New Roman" pitchFamily="16" charset="0"/>
              <a:tabLst>
                <a:tab pos="723844" algn="l"/>
                <a:tab pos="1447686" algn="l"/>
                <a:tab pos="2171530" algn="l"/>
                <a:tab pos="2895373" algn="l"/>
              </a:tabLst>
              <a:defRPr sz="1400">
                <a:solidFill>
                  <a:schemeClr val="bg1"/>
                </a:solidFill>
                <a:latin typeface="Arial" charset="0"/>
                <a:ea typeface="ＭＳ Ｐゴシック" charset="-128"/>
              </a:defRPr>
            </a:lvl8pPr>
            <a:lvl9pPr marL="3885895" indent="-228582" algn="ctr" defTabSz="449228" eaLnBrk="0" fontAlgn="base" hangingPunct="0">
              <a:spcBef>
                <a:spcPct val="0"/>
              </a:spcBef>
              <a:spcAft>
                <a:spcPct val="0"/>
              </a:spcAft>
              <a:buClr>
                <a:srgbClr val="000000"/>
              </a:buClr>
              <a:buSzPct val="100000"/>
              <a:buFont typeface="Times New Roman" pitchFamily="16" charset="0"/>
              <a:tabLst>
                <a:tab pos="723844" algn="l"/>
                <a:tab pos="1447686" algn="l"/>
                <a:tab pos="2171530" algn="l"/>
                <a:tab pos="2895373"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630285" y="6465809"/>
            <a:ext cx="4306737"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70250" y="511175"/>
            <a:ext cx="3398838"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92081" y="3233448"/>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5DDA49F-19CE-401B-8FCC-92AB70ED4664}"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48537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48000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82B3EE-BC72-451A-BE03-3A142336D181}"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76313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5DDA49F-19CE-401B-8FCC-92AB70ED4664}"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48537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ABBB3F-564E-4892-B021-7ACF6534F956}"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43114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ABBB3F-564E-4892-B021-7ACF6534F956}"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43114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883" indent="-215883"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1pPr>
            <a:lvl2pPr marL="749242" indent="-287315"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2pPr>
            <a:lvl3pPr marL="1152435" indent="-230170"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3pPr>
            <a:lvl4pPr marL="1612774" indent="-230170"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4pPr>
            <a:lvl5pPr marL="2074700" indent="-230170"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5pPr>
            <a:lvl6pPr marL="2531865"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6pPr>
            <a:lvl7pPr marL="2989029"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7pPr>
            <a:lvl8pPr marL="3446193"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8pPr>
            <a:lvl9pPr marL="3903357"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28</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883" indent="-215883"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1pPr>
            <a:lvl2pPr marL="749242" indent="-287315"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2pPr>
            <a:lvl3pPr marL="1152435" indent="-230170"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3pPr>
            <a:lvl4pPr marL="1612774" indent="-230170"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4pPr>
            <a:lvl5pPr marL="2074700" indent="-230170" algn="l" defTabSz="912742" eaLnBrk="0" hangingPunct="0">
              <a:spcBef>
                <a:spcPct val="30000"/>
              </a:spcBef>
              <a:tabLst>
                <a:tab pos="723844" algn="l"/>
                <a:tab pos="1447686" algn="l"/>
                <a:tab pos="2171530" algn="l"/>
                <a:tab pos="2895373" algn="l"/>
              </a:tabLst>
              <a:defRPr sz="1200">
                <a:solidFill>
                  <a:srgbClr val="000000"/>
                </a:solidFill>
                <a:latin typeface="Times New Roman" pitchFamily="16" charset="0"/>
              </a:defRPr>
            </a:lvl5pPr>
            <a:lvl6pPr marL="2531865"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6pPr>
            <a:lvl7pPr marL="2989029"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7pPr>
            <a:lvl8pPr marL="3446193"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8pPr>
            <a:lvl9pPr marL="3903357" indent="-230170" defTabSz="912742" eaLnBrk="0" fontAlgn="base" hangingPunct="0">
              <a:spcBef>
                <a:spcPct val="30000"/>
              </a:spcBef>
              <a:spcAft>
                <a:spcPct val="0"/>
              </a:spcAft>
              <a:buClr>
                <a:srgbClr val="000000"/>
              </a:buClr>
              <a:buSzPct val="100000"/>
              <a:buFont typeface="Times New Roman" pitchFamily="16" charset="0"/>
              <a:tabLst>
                <a:tab pos="723844" algn="l"/>
                <a:tab pos="1447686" algn="l"/>
                <a:tab pos="2171530" algn="l"/>
                <a:tab pos="2895373"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29</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6705" indent="0" algn="ctr">
              <a:buNone/>
              <a:defRPr/>
            </a:lvl2pPr>
            <a:lvl3pPr marL="913410" indent="0" algn="ctr">
              <a:buNone/>
              <a:defRPr/>
            </a:lvl3pPr>
            <a:lvl4pPr marL="1370116" indent="0" algn="ctr">
              <a:buNone/>
              <a:defRPr/>
            </a:lvl4pPr>
            <a:lvl5pPr marL="1826821" indent="0" algn="ctr">
              <a:buNone/>
              <a:defRPr/>
            </a:lvl5pPr>
            <a:lvl6pPr marL="2283531" indent="0" algn="ctr">
              <a:buNone/>
              <a:defRPr/>
            </a:lvl6pPr>
            <a:lvl7pPr marL="2740239" indent="0" algn="ctr">
              <a:buNone/>
              <a:defRPr/>
            </a:lvl7pPr>
            <a:lvl8pPr marL="3196944" indent="0" algn="ctr">
              <a:buNone/>
              <a:defRPr/>
            </a:lvl8pPr>
            <a:lvl9pPr marL="3653652"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482944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676619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5D9FF1F-6A81-49E3-B056-9AEE4FD1358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397830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835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6705" indent="0" algn="ctr">
              <a:buNone/>
              <a:defRPr/>
            </a:lvl2pPr>
            <a:lvl3pPr marL="913410" indent="0" algn="ctr">
              <a:buNone/>
              <a:defRPr/>
            </a:lvl3pPr>
            <a:lvl4pPr marL="1370116" indent="0" algn="ctr">
              <a:buNone/>
              <a:defRPr/>
            </a:lvl4pPr>
            <a:lvl5pPr marL="1826821" indent="0" algn="ctr">
              <a:buNone/>
              <a:defRPr/>
            </a:lvl5pPr>
            <a:lvl6pPr marL="2283531" indent="0" algn="ctr">
              <a:buNone/>
              <a:defRPr/>
            </a:lvl6pPr>
            <a:lvl7pPr marL="2740239" indent="0" algn="ctr">
              <a:buNone/>
              <a:defRPr/>
            </a:lvl7pPr>
            <a:lvl8pPr marL="3196944" indent="0" algn="ctr">
              <a:buNone/>
              <a:defRPr/>
            </a:lvl8pPr>
            <a:lvl9pPr marL="3653652"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6705" indent="0">
              <a:buNone/>
              <a:defRPr sz="1800"/>
            </a:lvl2pPr>
            <a:lvl3pPr marL="913410" indent="0">
              <a:buNone/>
              <a:defRPr sz="1600"/>
            </a:lvl3pPr>
            <a:lvl4pPr marL="1370116" indent="0">
              <a:buNone/>
              <a:defRPr sz="1400"/>
            </a:lvl4pPr>
            <a:lvl5pPr marL="1826821" indent="0">
              <a:buNone/>
              <a:defRPr sz="1400"/>
            </a:lvl5pPr>
            <a:lvl6pPr marL="2283531" indent="0">
              <a:buNone/>
              <a:defRPr sz="1400"/>
            </a:lvl6pPr>
            <a:lvl7pPr marL="2740239" indent="0">
              <a:buNone/>
              <a:defRPr sz="1400"/>
            </a:lvl7pPr>
            <a:lvl8pPr marL="3196944" indent="0">
              <a:buNone/>
              <a:defRPr sz="1400"/>
            </a:lvl8pPr>
            <a:lvl9pPr marL="3653652"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1" y="160021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1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5"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40"/>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6705" indent="0" algn="ctr">
              <a:buNone/>
              <a:defRPr/>
            </a:lvl2pPr>
            <a:lvl3pPr marL="913410" indent="0" algn="ctr">
              <a:buNone/>
              <a:defRPr/>
            </a:lvl3pPr>
            <a:lvl4pPr marL="1370116" indent="0" algn="ctr">
              <a:buNone/>
              <a:defRPr/>
            </a:lvl4pPr>
            <a:lvl5pPr marL="1826821" indent="0" algn="ctr">
              <a:buNone/>
              <a:defRPr/>
            </a:lvl5pPr>
            <a:lvl6pPr marL="2283531" indent="0" algn="ctr">
              <a:buNone/>
              <a:defRPr/>
            </a:lvl6pPr>
            <a:lvl7pPr marL="2740239" indent="0" algn="ctr">
              <a:buNone/>
              <a:defRPr/>
            </a:lvl7pPr>
            <a:lvl8pPr marL="3196944" indent="0" algn="ctr">
              <a:buNone/>
              <a:defRPr/>
            </a:lvl8pPr>
            <a:lvl9pPr marL="3653652"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6705" indent="0">
              <a:buNone/>
              <a:defRPr sz="1800"/>
            </a:lvl2pPr>
            <a:lvl3pPr marL="913410" indent="0">
              <a:buNone/>
              <a:defRPr sz="1600"/>
            </a:lvl3pPr>
            <a:lvl4pPr marL="1370116" indent="0">
              <a:buNone/>
              <a:defRPr sz="1400"/>
            </a:lvl4pPr>
            <a:lvl5pPr marL="1826821" indent="0">
              <a:buNone/>
              <a:defRPr sz="1400"/>
            </a:lvl5pPr>
            <a:lvl6pPr marL="2283531" indent="0">
              <a:buNone/>
              <a:defRPr sz="1400"/>
            </a:lvl6pPr>
            <a:lvl7pPr marL="2740239" indent="0">
              <a:buNone/>
              <a:defRPr sz="1400"/>
            </a:lvl7pPr>
            <a:lvl8pPr marL="3196944" indent="0">
              <a:buNone/>
              <a:defRPr sz="1400"/>
            </a:lvl8pPr>
            <a:lvl9pPr marL="3653652"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1" y="160021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1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5"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6705" indent="0">
              <a:buNone/>
              <a:defRPr sz="1800"/>
            </a:lvl2pPr>
            <a:lvl3pPr marL="913410" indent="0">
              <a:buNone/>
              <a:defRPr sz="1600"/>
            </a:lvl3pPr>
            <a:lvl4pPr marL="1370116" indent="0">
              <a:buNone/>
              <a:defRPr sz="1400"/>
            </a:lvl4pPr>
            <a:lvl5pPr marL="1826821" indent="0">
              <a:buNone/>
              <a:defRPr sz="1400"/>
            </a:lvl5pPr>
            <a:lvl6pPr marL="2283531" indent="0">
              <a:buNone/>
              <a:defRPr sz="1400"/>
            </a:lvl6pPr>
            <a:lvl7pPr marL="2740239" indent="0">
              <a:buNone/>
              <a:defRPr sz="1400"/>
            </a:lvl7pPr>
            <a:lvl8pPr marL="3196944" indent="0">
              <a:buNone/>
              <a:defRPr sz="1400"/>
            </a:lvl8pPr>
            <a:lvl9pPr marL="3653652"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40"/>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6705" indent="0" algn="ctr">
              <a:buNone/>
              <a:defRPr/>
            </a:lvl2pPr>
            <a:lvl3pPr marL="913410" indent="0" algn="ctr">
              <a:buNone/>
              <a:defRPr/>
            </a:lvl3pPr>
            <a:lvl4pPr marL="1370116" indent="0" algn="ctr">
              <a:buNone/>
              <a:defRPr/>
            </a:lvl4pPr>
            <a:lvl5pPr marL="1826821" indent="0" algn="ctr">
              <a:buNone/>
              <a:defRPr/>
            </a:lvl5pPr>
            <a:lvl6pPr marL="2283531" indent="0" algn="ctr">
              <a:buNone/>
              <a:defRPr/>
            </a:lvl6pPr>
            <a:lvl7pPr marL="2740239" indent="0" algn="ctr">
              <a:buNone/>
              <a:defRPr/>
            </a:lvl7pPr>
            <a:lvl8pPr marL="3196944" indent="0" algn="ctr">
              <a:buNone/>
              <a:defRPr/>
            </a:lvl8pPr>
            <a:lvl9pPr marL="3653652"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6705" indent="0">
              <a:buNone/>
              <a:defRPr sz="1800"/>
            </a:lvl2pPr>
            <a:lvl3pPr marL="913410" indent="0">
              <a:buNone/>
              <a:defRPr sz="1600"/>
            </a:lvl3pPr>
            <a:lvl4pPr marL="1370116" indent="0">
              <a:buNone/>
              <a:defRPr sz="1400"/>
            </a:lvl4pPr>
            <a:lvl5pPr marL="1826821" indent="0">
              <a:buNone/>
              <a:defRPr sz="1400"/>
            </a:lvl5pPr>
            <a:lvl6pPr marL="2283531" indent="0">
              <a:buNone/>
              <a:defRPr sz="1400"/>
            </a:lvl6pPr>
            <a:lvl7pPr marL="2740239" indent="0">
              <a:buNone/>
              <a:defRPr sz="1400"/>
            </a:lvl7pPr>
            <a:lvl8pPr marL="3196944" indent="0">
              <a:buNone/>
              <a:defRPr sz="1400"/>
            </a:lvl8pPr>
            <a:lvl9pPr marL="3653652"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1" y="160021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1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5"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1" y="160021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1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40"/>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5" indent="0" algn="ctr">
              <a:buNone/>
              <a:defRPr>
                <a:solidFill>
                  <a:schemeClr val="tx1">
                    <a:tint val="75000"/>
                  </a:schemeClr>
                </a:solidFill>
              </a:defRPr>
            </a:lvl2pPr>
            <a:lvl3pPr marL="913410" indent="0" algn="ctr">
              <a:buNone/>
              <a:defRPr>
                <a:solidFill>
                  <a:schemeClr val="tx1">
                    <a:tint val="75000"/>
                  </a:schemeClr>
                </a:solidFill>
              </a:defRPr>
            </a:lvl3pPr>
            <a:lvl4pPr marL="1370116" indent="0" algn="ctr">
              <a:buNone/>
              <a:defRPr>
                <a:solidFill>
                  <a:schemeClr val="tx1">
                    <a:tint val="75000"/>
                  </a:schemeClr>
                </a:solidFill>
              </a:defRPr>
            </a:lvl4pPr>
            <a:lvl5pPr marL="1826821" indent="0" algn="ctr">
              <a:buNone/>
              <a:defRPr>
                <a:solidFill>
                  <a:schemeClr val="tx1">
                    <a:tint val="75000"/>
                  </a:schemeClr>
                </a:solidFill>
              </a:defRPr>
            </a:lvl5pPr>
            <a:lvl6pPr marL="2283531" indent="0" algn="ctr">
              <a:buNone/>
              <a:defRPr>
                <a:solidFill>
                  <a:schemeClr val="tx1">
                    <a:tint val="75000"/>
                  </a:schemeClr>
                </a:solidFill>
              </a:defRPr>
            </a:lvl6pPr>
            <a:lvl7pPr marL="2740239" indent="0" algn="ctr">
              <a:buNone/>
              <a:defRPr>
                <a:solidFill>
                  <a:schemeClr val="tx1">
                    <a:tint val="75000"/>
                  </a:schemeClr>
                </a:solidFill>
              </a:defRPr>
            </a:lvl7pPr>
            <a:lvl8pPr marL="3196944" indent="0" algn="ctr">
              <a:buNone/>
              <a:defRPr>
                <a:solidFill>
                  <a:schemeClr val="tx1">
                    <a:tint val="75000"/>
                  </a:schemeClr>
                </a:solidFill>
              </a:defRPr>
            </a:lvl8pPr>
            <a:lvl9pPr marL="365365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705" indent="0">
              <a:buNone/>
              <a:defRPr sz="1800">
                <a:solidFill>
                  <a:schemeClr val="tx1">
                    <a:tint val="75000"/>
                  </a:schemeClr>
                </a:solidFill>
              </a:defRPr>
            </a:lvl2pPr>
            <a:lvl3pPr marL="913410" indent="0">
              <a:buNone/>
              <a:defRPr sz="1600">
                <a:solidFill>
                  <a:schemeClr val="tx1">
                    <a:tint val="75000"/>
                  </a:schemeClr>
                </a:solidFill>
              </a:defRPr>
            </a:lvl3pPr>
            <a:lvl4pPr marL="1370116" indent="0">
              <a:buNone/>
              <a:defRPr sz="1400">
                <a:solidFill>
                  <a:schemeClr val="tx1">
                    <a:tint val="75000"/>
                  </a:schemeClr>
                </a:solidFill>
              </a:defRPr>
            </a:lvl4pPr>
            <a:lvl5pPr marL="1826821" indent="0">
              <a:buNone/>
              <a:defRPr sz="1400">
                <a:solidFill>
                  <a:schemeClr val="tx1">
                    <a:tint val="75000"/>
                  </a:schemeClr>
                </a:solidFill>
              </a:defRPr>
            </a:lvl5pPr>
            <a:lvl6pPr marL="2283531" indent="0">
              <a:buNone/>
              <a:defRPr sz="1400">
                <a:solidFill>
                  <a:schemeClr val="tx1">
                    <a:tint val="75000"/>
                  </a:schemeClr>
                </a:solidFill>
              </a:defRPr>
            </a:lvl6pPr>
            <a:lvl7pPr marL="2740239" indent="0">
              <a:buNone/>
              <a:defRPr sz="1400">
                <a:solidFill>
                  <a:schemeClr val="tx1">
                    <a:tint val="75000"/>
                  </a:schemeClr>
                </a:solidFill>
              </a:defRPr>
            </a:lvl7pPr>
            <a:lvl8pPr marL="3196944" indent="0">
              <a:buNone/>
              <a:defRPr sz="1400">
                <a:solidFill>
                  <a:schemeClr val="tx1">
                    <a:tint val="75000"/>
                  </a:schemeClr>
                </a:solidFill>
              </a:defRPr>
            </a:lvl8pPr>
            <a:lvl9pPr marL="3653652"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5"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5"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40"/>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a:p>
        </p:txBody>
      </p:sp>
    </p:spTree>
    <p:extLst>
      <p:ext uri="{BB962C8B-B14F-4D97-AF65-F5344CB8AC3E}">
        <p14:creationId xmlns:p14="http://schemas.microsoft.com/office/powerpoint/2010/main" val="2846137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60"/>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60"/>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900489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5" indent="0" algn="ctr">
              <a:buNone/>
              <a:defRPr>
                <a:solidFill>
                  <a:schemeClr val="tx1">
                    <a:tint val="75000"/>
                  </a:schemeClr>
                </a:solidFill>
              </a:defRPr>
            </a:lvl2pPr>
            <a:lvl3pPr marL="913410" indent="0" algn="ctr">
              <a:buNone/>
              <a:defRPr>
                <a:solidFill>
                  <a:schemeClr val="tx1">
                    <a:tint val="75000"/>
                  </a:schemeClr>
                </a:solidFill>
              </a:defRPr>
            </a:lvl3pPr>
            <a:lvl4pPr marL="1370116" indent="0" algn="ctr">
              <a:buNone/>
              <a:defRPr>
                <a:solidFill>
                  <a:schemeClr val="tx1">
                    <a:tint val="75000"/>
                  </a:schemeClr>
                </a:solidFill>
              </a:defRPr>
            </a:lvl4pPr>
            <a:lvl5pPr marL="1826821" indent="0" algn="ctr">
              <a:buNone/>
              <a:defRPr>
                <a:solidFill>
                  <a:schemeClr val="tx1">
                    <a:tint val="75000"/>
                  </a:schemeClr>
                </a:solidFill>
              </a:defRPr>
            </a:lvl5pPr>
            <a:lvl6pPr marL="2283531" indent="0" algn="ctr">
              <a:buNone/>
              <a:defRPr>
                <a:solidFill>
                  <a:schemeClr val="tx1">
                    <a:tint val="75000"/>
                  </a:schemeClr>
                </a:solidFill>
              </a:defRPr>
            </a:lvl6pPr>
            <a:lvl7pPr marL="2740239" indent="0" algn="ctr">
              <a:buNone/>
              <a:defRPr>
                <a:solidFill>
                  <a:schemeClr val="tx1">
                    <a:tint val="75000"/>
                  </a:schemeClr>
                </a:solidFill>
              </a:defRPr>
            </a:lvl7pPr>
            <a:lvl8pPr marL="3196944" indent="0" algn="ctr">
              <a:buNone/>
              <a:defRPr>
                <a:solidFill>
                  <a:schemeClr val="tx1">
                    <a:tint val="75000"/>
                  </a:schemeClr>
                </a:solidFill>
              </a:defRPr>
            </a:lvl8pPr>
            <a:lvl9pPr marL="365365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8310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0876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705" indent="0">
              <a:buNone/>
              <a:defRPr sz="1800">
                <a:solidFill>
                  <a:schemeClr val="tx1">
                    <a:tint val="75000"/>
                  </a:schemeClr>
                </a:solidFill>
              </a:defRPr>
            </a:lvl2pPr>
            <a:lvl3pPr marL="913410" indent="0">
              <a:buNone/>
              <a:defRPr sz="1600">
                <a:solidFill>
                  <a:schemeClr val="tx1">
                    <a:tint val="75000"/>
                  </a:schemeClr>
                </a:solidFill>
              </a:defRPr>
            </a:lvl3pPr>
            <a:lvl4pPr marL="1370116" indent="0">
              <a:buNone/>
              <a:defRPr sz="1400">
                <a:solidFill>
                  <a:schemeClr val="tx1">
                    <a:tint val="75000"/>
                  </a:schemeClr>
                </a:solidFill>
              </a:defRPr>
            </a:lvl4pPr>
            <a:lvl5pPr marL="1826821" indent="0">
              <a:buNone/>
              <a:defRPr sz="1400">
                <a:solidFill>
                  <a:schemeClr val="tx1">
                    <a:tint val="75000"/>
                  </a:schemeClr>
                </a:solidFill>
              </a:defRPr>
            </a:lvl5pPr>
            <a:lvl6pPr marL="2283531" indent="0">
              <a:buNone/>
              <a:defRPr sz="1400">
                <a:solidFill>
                  <a:schemeClr val="tx1">
                    <a:tint val="75000"/>
                  </a:schemeClr>
                </a:solidFill>
              </a:defRPr>
            </a:lvl6pPr>
            <a:lvl7pPr marL="2740239" indent="0">
              <a:buNone/>
              <a:defRPr sz="1400">
                <a:solidFill>
                  <a:schemeClr val="tx1">
                    <a:tint val="75000"/>
                  </a:schemeClr>
                </a:solidFill>
              </a:defRPr>
            </a:lvl7pPr>
            <a:lvl8pPr marL="3196944" indent="0">
              <a:buNone/>
              <a:defRPr sz="1400">
                <a:solidFill>
                  <a:schemeClr val="tx1">
                    <a:tint val="75000"/>
                  </a:schemeClr>
                </a:solidFill>
              </a:defRPr>
            </a:lvl8pPr>
            <a:lvl9pPr marL="3653652"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966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055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4"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3246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1911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817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2633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3192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710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539BD0-1709-458B-8952-213E62EF9D3B}"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8700A40-C1C6-429E-A12C-4C4DDA0F014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2853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5" indent="0" algn="ctr">
              <a:buNone/>
              <a:defRPr>
                <a:solidFill>
                  <a:schemeClr val="tx1">
                    <a:tint val="75000"/>
                  </a:schemeClr>
                </a:solidFill>
              </a:defRPr>
            </a:lvl2pPr>
            <a:lvl3pPr marL="913410" indent="0" algn="ctr">
              <a:buNone/>
              <a:defRPr>
                <a:solidFill>
                  <a:schemeClr val="tx1">
                    <a:tint val="75000"/>
                  </a:schemeClr>
                </a:solidFill>
              </a:defRPr>
            </a:lvl3pPr>
            <a:lvl4pPr marL="1370116" indent="0" algn="ctr">
              <a:buNone/>
              <a:defRPr>
                <a:solidFill>
                  <a:schemeClr val="tx1">
                    <a:tint val="75000"/>
                  </a:schemeClr>
                </a:solidFill>
              </a:defRPr>
            </a:lvl4pPr>
            <a:lvl5pPr marL="1826821" indent="0" algn="ctr">
              <a:buNone/>
              <a:defRPr>
                <a:solidFill>
                  <a:schemeClr val="tx1">
                    <a:tint val="75000"/>
                  </a:schemeClr>
                </a:solidFill>
              </a:defRPr>
            </a:lvl5pPr>
            <a:lvl6pPr marL="2283531" indent="0" algn="ctr">
              <a:buNone/>
              <a:defRPr>
                <a:solidFill>
                  <a:schemeClr val="tx1">
                    <a:tint val="75000"/>
                  </a:schemeClr>
                </a:solidFill>
              </a:defRPr>
            </a:lvl6pPr>
            <a:lvl7pPr marL="2740239" indent="0" algn="ctr">
              <a:buNone/>
              <a:defRPr>
                <a:solidFill>
                  <a:schemeClr val="tx1">
                    <a:tint val="75000"/>
                  </a:schemeClr>
                </a:solidFill>
              </a:defRPr>
            </a:lvl7pPr>
            <a:lvl8pPr marL="3196944" indent="0" algn="ctr">
              <a:buNone/>
              <a:defRPr>
                <a:solidFill>
                  <a:schemeClr val="tx1">
                    <a:tint val="75000"/>
                  </a:schemeClr>
                </a:solidFill>
              </a:defRPr>
            </a:lvl8pPr>
            <a:lvl9pPr marL="365365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130047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371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705" indent="0">
              <a:buNone/>
              <a:defRPr sz="1800">
                <a:solidFill>
                  <a:schemeClr val="tx1">
                    <a:tint val="75000"/>
                  </a:schemeClr>
                </a:solidFill>
              </a:defRPr>
            </a:lvl2pPr>
            <a:lvl3pPr marL="913410" indent="0">
              <a:buNone/>
              <a:defRPr sz="1600">
                <a:solidFill>
                  <a:schemeClr val="tx1">
                    <a:tint val="75000"/>
                  </a:schemeClr>
                </a:solidFill>
              </a:defRPr>
            </a:lvl3pPr>
            <a:lvl4pPr marL="1370116" indent="0">
              <a:buNone/>
              <a:defRPr sz="1400">
                <a:solidFill>
                  <a:schemeClr val="tx1">
                    <a:tint val="75000"/>
                  </a:schemeClr>
                </a:solidFill>
              </a:defRPr>
            </a:lvl4pPr>
            <a:lvl5pPr marL="1826821" indent="0">
              <a:buNone/>
              <a:defRPr sz="1400">
                <a:solidFill>
                  <a:schemeClr val="tx1">
                    <a:tint val="75000"/>
                  </a:schemeClr>
                </a:solidFill>
              </a:defRPr>
            </a:lvl5pPr>
            <a:lvl6pPr marL="2283531" indent="0">
              <a:buNone/>
              <a:defRPr sz="1400">
                <a:solidFill>
                  <a:schemeClr val="tx1">
                    <a:tint val="75000"/>
                  </a:schemeClr>
                </a:solidFill>
              </a:defRPr>
            </a:lvl6pPr>
            <a:lvl7pPr marL="2740239" indent="0">
              <a:buNone/>
              <a:defRPr sz="1400">
                <a:solidFill>
                  <a:schemeClr val="tx1">
                    <a:tint val="75000"/>
                  </a:schemeClr>
                </a:solidFill>
              </a:defRPr>
            </a:lvl7pPr>
            <a:lvl8pPr marL="3196944" indent="0">
              <a:buNone/>
              <a:defRPr sz="1400">
                <a:solidFill>
                  <a:schemeClr val="tx1">
                    <a:tint val="75000"/>
                  </a:schemeClr>
                </a:solidFill>
              </a:defRPr>
            </a:lvl8pPr>
            <a:lvl9pPr marL="3653652"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42784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76653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5"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876596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27291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76274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8281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40"/>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919068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34006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0338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97"/>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97"/>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a:xfrm>
            <a:off x="457200" y="6356359"/>
            <a:ext cx="2133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a:xfrm>
            <a:off x="3124200" y="6356359"/>
            <a:ext cx="2895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5D9FF1F-6A81-49E3-B056-9AEE4FD1358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8538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5" indent="0" algn="ctr">
              <a:buNone/>
              <a:defRPr>
                <a:solidFill>
                  <a:schemeClr val="tx1">
                    <a:tint val="75000"/>
                  </a:schemeClr>
                </a:solidFill>
              </a:defRPr>
            </a:lvl2pPr>
            <a:lvl3pPr marL="913410" indent="0" algn="ctr">
              <a:buNone/>
              <a:defRPr>
                <a:solidFill>
                  <a:schemeClr val="tx1">
                    <a:tint val="75000"/>
                  </a:schemeClr>
                </a:solidFill>
              </a:defRPr>
            </a:lvl3pPr>
            <a:lvl4pPr marL="1370116" indent="0" algn="ctr">
              <a:buNone/>
              <a:defRPr>
                <a:solidFill>
                  <a:schemeClr val="tx1">
                    <a:tint val="75000"/>
                  </a:schemeClr>
                </a:solidFill>
              </a:defRPr>
            </a:lvl4pPr>
            <a:lvl5pPr marL="1826821" indent="0" algn="ctr">
              <a:buNone/>
              <a:defRPr>
                <a:solidFill>
                  <a:schemeClr val="tx1">
                    <a:tint val="75000"/>
                  </a:schemeClr>
                </a:solidFill>
              </a:defRPr>
            </a:lvl5pPr>
            <a:lvl6pPr marL="2283531" indent="0" algn="ctr">
              <a:buNone/>
              <a:defRPr>
                <a:solidFill>
                  <a:schemeClr val="tx1">
                    <a:tint val="75000"/>
                  </a:schemeClr>
                </a:solidFill>
              </a:defRPr>
            </a:lvl6pPr>
            <a:lvl7pPr marL="2740239" indent="0" algn="ctr">
              <a:buNone/>
              <a:defRPr>
                <a:solidFill>
                  <a:schemeClr val="tx1">
                    <a:tint val="75000"/>
                  </a:schemeClr>
                </a:solidFill>
              </a:defRPr>
            </a:lvl7pPr>
            <a:lvl8pPr marL="3196944" indent="0" algn="ctr">
              <a:buNone/>
              <a:defRPr>
                <a:solidFill>
                  <a:schemeClr val="tx1">
                    <a:tint val="75000"/>
                  </a:schemeClr>
                </a:solidFill>
              </a:defRPr>
            </a:lvl8pPr>
            <a:lvl9pPr marL="365365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93400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8555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705" indent="0">
              <a:buNone/>
              <a:defRPr sz="1800">
                <a:solidFill>
                  <a:schemeClr val="tx1">
                    <a:tint val="75000"/>
                  </a:schemeClr>
                </a:solidFill>
              </a:defRPr>
            </a:lvl2pPr>
            <a:lvl3pPr marL="913410" indent="0">
              <a:buNone/>
              <a:defRPr sz="1600">
                <a:solidFill>
                  <a:schemeClr val="tx1">
                    <a:tint val="75000"/>
                  </a:schemeClr>
                </a:solidFill>
              </a:defRPr>
            </a:lvl3pPr>
            <a:lvl4pPr marL="1370116" indent="0">
              <a:buNone/>
              <a:defRPr sz="1400">
                <a:solidFill>
                  <a:schemeClr val="tx1">
                    <a:tint val="75000"/>
                  </a:schemeClr>
                </a:solidFill>
              </a:defRPr>
            </a:lvl4pPr>
            <a:lvl5pPr marL="1826821" indent="0">
              <a:buNone/>
              <a:defRPr sz="1400">
                <a:solidFill>
                  <a:schemeClr val="tx1">
                    <a:tint val="75000"/>
                  </a:schemeClr>
                </a:solidFill>
              </a:defRPr>
            </a:lvl5pPr>
            <a:lvl6pPr marL="2283531" indent="0">
              <a:buNone/>
              <a:defRPr sz="1400">
                <a:solidFill>
                  <a:schemeClr val="tx1">
                    <a:tint val="75000"/>
                  </a:schemeClr>
                </a:solidFill>
              </a:defRPr>
            </a:lvl6pPr>
            <a:lvl7pPr marL="2740239" indent="0">
              <a:buNone/>
              <a:defRPr sz="1400">
                <a:solidFill>
                  <a:schemeClr val="tx1">
                    <a:tint val="75000"/>
                  </a:schemeClr>
                </a:solidFill>
              </a:defRPr>
            </a:lvl7pPr>
            <a:lvl8pPr marL="3196944" indent="0">
              <a:buNone/>
              <a:defRPr sz="1400">
                <a:solidFill>
                  <a:schemeClr val="tx1">
                    <a:tint val="75000"/>
                  </a:schemeClr>
                </a:solidFill>
              </a:defRPr>
            </a:lvl8pPr>
            <a:lvl9pPr marL="3653652"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0609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2762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4" y="1535113"/>
            <a:ext cx="4041775" cy="639762"/>
          </a:xfrm>
        </p:spPr>
        <p:txBody>
          <a:bodyPr anchor="b"/>
          <a:lstStyle>
            <a:lvl1pPr marL="0" indent="0">
              <a:buNone/>
              <a:defRPr sz="2400" b="1"/>
            </a:lvl1pPr>
            <a:lvl2pPr marL="456705" indent="0">
              <a:buNone/>
              <a:defRPr sz="2000" b="1"/>
            </a:lvl2pPr>
            <a:lvl3pPr marL="913410" indent="0">
              <a:buNone/>
              <a:defRPr sz="1800" b="1"/>
            </a:lvl3pPr>
            <a:lvl4pPr marL="1370116" indent="0">
              <a:buNone/>
              <a:defRPr sz="1600" b="1"/>
            </a:lvl4pPr>
            <a:lvl5pPr marL="1826821" indent="0">
              <a:buNone/>
              <a:defRPr sz="1600" b="1"/>
            </a:lvl5pPr>
            <a:lvl6pPr marL="2283531" indent="0">
              <a:buNone/>
              <a:defRPr sz="1600" b="1"/>
            </a:lvl6pPr>
            <a:lvl7pPr marL="2740239" indent="0">
              <a:buNone/>
              <a:defRPr sz="1600" b="1"/>
            </a:lvl7pPr>
            <a:lvl8pPr marL="3196944" indent="0">
              <a:buNone/>
              <a:defRPr sz="1600" b="1"/>
            </a:lvl8pPr>
            <a:lvl9pPr marL="365365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40648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843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98364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96772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8973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581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2"/>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05" indent="0">
              <a:buNone/>
              <a:defRPr sz="2800"/>
            </a:lvl2pPr>
            <a:lvl3pPr marL="913410" indent="0">
              <a:buNone/>
              <a:defRPr sz="2400"/>
            </a:lvl3pPr>
            <a:lvl4pPr marL="1370116" indent="0">
              <a:buNone/>
              <a:defRPr sz="2000"/>
            </a:lvl4pPr>
            <a:lvl5pPr marL="1826821" indent="0">
              <a:buNone/>
              <a:defRPr sz="2000"/>
            </a:lvl5pPr>
            <a:lvl6pPr marL="2283531" indent="0">
              <a:buNone/>
              <a:defRPr sz="2000"/>
            </a:lvl6pPr>
            <a:lvl7pPr marL="2740239" indent="0">
              <a:buNone/>
              <a:defRPr sz="2000"/>
            </a:lvl7pPr>
            <a:lvl8pPr marL="3196944" indent="0">
              <a:buNone/>
              <a:defRPr sz="2000"/>
            </a:lvl8pPr>
            <a:lvl9pPr marL="3653652"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40"/>
            <a:ext cx="5486400" cy="804862"/>
          </a:xfrm>
        </p:spPr>
        <p:txBody>
          <a:bodyPr/>
          <a:lstStyle>
            <a:lvl1pPr marL="0" indent="0">
              <a:buNone/>
              <a:defRPr sz="1400"/>
            </a:lvl1pPr>
            <a:lvl2pPr marL="456705" indent="0">
              <a:buNone/>
              <a:defRPr sz="1200"/>
            </a:lvl2pPr>
            <a:lvl3pPr marL="913410" indent="0">
              <a:buNone/>
              <a:defRPr sz="1000"/>
            </a:lvl3pPr>
            <a:lvl4pPr marL="1370116" indent="0">
              <a:buNone/>
              <a:defRPr sz="900"/>
            </a:lvl4pPr>
            <a:lvl5pPr marL="1826821" indent="0">
              <a:buNone/>
              <a:defRPr sz="900"/>
            </a:lvl5pPr>
            <a:lvl6pPr marL="2283531" indent="0">
              <a:buNone/>
              <a:defRPr sz="900"/>
            </a:lvl6pPr>
            <a:lvl7pPr marL="2740239" indent="0">
              <a:buNone/>
              <a:defRPr sz="900"/>
            </a:lvl7pPr>
            <a:lvl8pPr marL="3196944" indent="0">
              <a:buNone/>
              <a:defRPr sz="900"/>
            </a:lvl8pPr>
            <a:lvl9pPr marL="3653652"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01614C-4E4D-4872-A6D2-874A9ED6C3C8}" type="datetimeFigureOut">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823B8B-6480-4405-ACA8-005026B257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091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862441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4587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074124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783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002708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131509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621441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55847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5942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1" y="274640"/>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1" y="160021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2" name="Rectangle 5"/>
          <p:cNvSpPr>
            <a:spLocks noGrp="1" noChangeArrowheads="1"/>
          </p:cNvSpPr>
          <p:nvPr>
            <p:ph type="sldNum"/>
          </p:nvPr>
        </p:nvSpPr>
        <p:spPr bwMode="auto">
          <a:xfrm>
            <a:off x="6553201" y="6245226"/>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lvl1pPr>
              <a:buClrTx/>
              <a:buFontTx/>
              <a:buNone/>
              <a:tabLst>
                <a:tab pos="0" algn="l"/>
                <a:tab pos="913410" algn="l"/>
                <a:tab pos="1826821" algn="l"/>
                <a:tab pos="2740239" algn="l"/>
                <a:tab pos="3653652" algn="l"/>
                <a:tab pos="4567065" algn="l"/>
                <a:tab pos="5480478" algn="l"/>
                <a:tab pos="6393890" algn="l"/>
                <a:tab pos="7307305" algn="l"/>
                <a:tab pos="8220716" algn="l"/>
                <a:tab pos="9134128" algn="l"/>
                <a:tab pos="10047541"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1884"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68591"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5299"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2006"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531" indent="-342531" algn="l" defTabSz="448777"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149" indent="-285436" algn="l" defTabSz="448777"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1767" indent="-228353" algn="l" defTabSz="448777"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598472" indent="-228353" algn="l" defTabSz="448777"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5178"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1884"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68591"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5299"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2006"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1" y="274640"/>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1" y="160021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2" name="Rectangle 5"/>
          <p:cNvSpPr>
            <a:spLocks noGrp="1" noChangeArrowheads="1"/>
          </p:cNvSpPr>
          <p:nvPr>
            <p:ph type="sldNum"/>
          </p:nvPr>
        </p:nvSpPr>
        <p:spPr bwMode="auto">
          <a:xfrm>
            <a:off x="6553201" y="6245226"/>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lvl1pPr algn="r">
              <a:buClrTx/>
              <a:buFontTx/>
              <a:buNone/>
              <a:tabLst>
                <a:tab pos="723118" algn="l"/>
                <a:tab pos="1446237"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1884"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68591"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5299"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2006"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531" indent="-342531" algn="l" defTabSz="448777"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149" indent="-285436" algn="l" defTabSz="448777"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1767" indent="-228353" algn="l" defTabSz="448777"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598472" indent="-228353" algn="l" defTabSz="448777"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5178"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1884"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68591"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5299"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2006"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1" y="274640"/>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1" y="160021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2" name="Rectangle 5"/>
          <p:cNvSpPr>
            <a:spLocks noGrp="1" noChangeArrowheads="1"/>
          </p:cNvSpPr>
          <p:nvPr>
            <p:ph type="sldNum"/>
          </p:nvPr>
        </p:nvSpPr>
        <p:spPr bwMode="auto">
          <a:xfrm>
            <a:off x="6553201" y="6245226"/>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lvl1pPr algn="r">
              <a:buClrTx/>
              <a:buFontTx/>
              <a:buNone/>
              <a:tabLst>
                <a:tab pos="723118" algn="l"/>
                <a:tab pos="1446237"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1884"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68591"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5299"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2006"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531" indent="-342531" algn="l" defTabSz="448777"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149" indent="-285436" algn="l" defTabSz="448777"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1767" indent="-228353" algn="l" defTabSz="448777"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598472" indent="-228353" algn="l" defTabSz="448777"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5178"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1884"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68591"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5299"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2006"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1" y="274640"/>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1" y="160021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41" tIns="45675" rIns="91341" bIns="45675" anchor="ctr"/>
          <a:lstStyle/>
          <a:p>
            <a:endParaRPr lang="ja-JP" altLang="en-US"/>
          </a:p>
        </p:txBody>
      </p:sp>
      <p:sp>
        <p:nvSpPr>
          <p:cNvPr id="2" name="Rectangle 5"/>
          <p:cNvSpPr>
            <a:spLocks noGrp="1" noChangeArrowheads="1"/>
          </p:cNvSpPr>
          <p:nvPr>
            <p:ph type="sldNum"/>
          </p:nvPr>
        </p:nvSpPr>
        <p:spPr bwMode="auto">
          <a:xfrm>
            <a:off x="6553201" y="6245226"/>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1" tIns="46754" rIns="89901" bIns="46754" numCol="1" anchor="t" anchorCtr="0" compatLnSpc="1">
            <a:prstTxWarp prst="textNoShape">
              <a:avLst/>
            </a:prstTxWarp>
          </a:bodyPr>
          <a:lstStyle>
            <a:lvl1pPr algn="r">
              <a:buClrTx/>
              <a:buFontTx/>
              <a:buNone/>
              <a:tabLst>
                <a:tab pos="723118" algn="l"/>
                <a:tab pos="1446237"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1884"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68591"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5299"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2006" indent="-228353" algn="ctr" defTabSz="448777"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531" indent="-342531" algn="l" defTabSz="448777"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149" indent="-285436" algn="l" defTabSz="448777"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1767" indent="-228353" algn="l" defTabSz="448777"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598472" indent="-228353" algn="l" defTabSz="448777"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5178"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1884"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68591"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5299"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2006" indent="-228353" algn="l" defTabSz="448777"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341" tIns="45675" rIns="91341" bIns="4567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341" tIns="45675" rIns="91341" bIns="4567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60"/>
            <a:ext cx="2133600" cy="365125"/>
          </a:xfrm>
          <a:prstGeom prst="rect">
            <a:avLst/>
          </a:prstGeom>
        </p:spPr>
        <p:txBody>
          <a:bodyPr vert="horz" lIns="91341" tIns="45675" rIns="91341" bIns="45675" rtlCol="0" anchor="ctr"/>
          <a:lstStyle>
            <a:lvl1pPr algn="l">
              <a:defRPr sz="1200">
                <a:solidFill>
                  <a:schemeClr val="tx1">
                    <a:tint val="75000"/>
                  </a:schemeClr>
                </a:solidFill>
              </a:defRPr>
            </a:lvl1p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3"/>
          </p:nvPr>
        </p:nvSpPr>
        <p:spPr>
          <a:xfrm>
            <a:off x="3124200" y="6356360"/>
            <a:ext cx="2895600" cy="365125"/>
          </a:xfrm>
          <a:prstGeom prst="rect">
            <a:avLst/>
          </a:prstGeom>
        </p:spPr>
        <p:txBody>
          <a:bodyPr vert="horz" lIns="91341" tIns="45675" rIns="91341" bIns="4567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0"/>
            <a:ext cx="2133600" cy="365125"/>
          </a:xfrm>
          <a:prstGeom prst="rect">
            <a:avLst/>
          </a:prstGeom>
        </p:spPr>
        <p:txBody>
          <a:bodyPr vert="horz" lIns="91341" tIns="45675" rIns="91341" bIns="45675"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3410" rtl="0" eaLnBrk="1" latinLnBrk="0" hangingPunct="1">
        <a:spcBef>
          <a:spcPct val="0"/>
        </a:spcBef>
        <a:buNone/>
        <a:defRPr kumimoji="1" sz="4400" kern="1200">
          <a:solidFill>
            <a:schemeClr val="tx1"/>
          </a:solidFill>
          <a:latin typeface="+mj-lt"/>
          <a:ea typeface="+mj-ea"/>
          <a:cs typeface="+mj-cs"/>
        </a:defRPr>
      </a:lvl1pPr>
    </p:titleStyle>
    <p:bodyStyle>
      <a:lvl1pPr marL="342531" indent="-342531" algn="l" defTabSz="9134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49" indent="-285436" algn="l" defTabSz="91341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767" indent="-228353" algn="l" defTabSz="91341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472"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178"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1884"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591"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299"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06"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341" tIns="45675" rIns="91341" bIns="4567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341" tIns="45675" rIns="91341" bIns="4567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9"/>
            <a:ext cx="2133600" cy="365125"/>
          </a:xfrm>
          <a:prstGeom prst="rect">
            <a:avLst/>
          </a:prstGeom>
        </p:spPr>
        <p:txBody>
          <a:bodyPr vert="horz" lIns="91341" tIns="45675" rIns="91341" bIns="45675" rtlCol="0" anchor="ctr"/>
          <a:lstStyle>
            <a:lvl1pPr algn="l">
              <a:defRPr sz="1200">
                <a:solidFill>
                  <a:schemeClr val="tx1">
                    <a:tint val="75000"/>
                  </a:schemeClr>
                </a:solidFill>
              </a:defRPr>
            </a:lvl1pPr>
          </a:lstStyle>
          <a:p>
            <a:pPr defTabSz="913410" fontAlgn="auto">
              <a:spcBef>
                <a:spcPts val="0"/>
              </a:spcBef>
              <a:spcAft>
                <a:spcPts val="0"/>
              </a:spcAft>
              <a:buClrTx/>
              <a:buSzTx/>
            </a:pPr>
            <a:fld id="{F2539BD0-1709-458B-8952-213E62EF9D3B}" type="datetimeFigureOut">
              <a:rPr kumimoji="1" lang="ja-JP" altLang="en-US" smtClean="0">
                <a:solidFill>
                  <a:prstClr val="black">
                    <a:tint val="75000"/>
                  </a:prstClr>
                </a:solidFill>
                <a:latin typeface="Calibri"/>
                <a:ea typeface="ＭＳ Ｐゴシック"/>
              </a:rPr>
              <a:pPr defTabSz="913410" fontAlgn="auto">
                <a:spcBef>
                  <a:spcPts val="0"/>
                </a:spcBef>
                <a:spcAft>
                  <a:spcPts val="0"/>
                </a:spcAft>
                <a:buClrTx/>
                <a:buSzTx/>
              </a:pPr>
              <a:t>2017/2/1</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9"/>
            <a:ext cx="2895600" cy="365125"/>
          </a:xfrm>
          <a:prstGeom prst="rect">
            <a:avLst/>
          </a:prstGeom>
        </p:spPr>
        <p:txBody>
          <a:bodyPr vert="horz" lIns="91341" tIns="45675" rIns="91341" bIns="45675" rtlCol="0" anchor="ctr"/>
          <a:lstStyle>
            <a:lvl1pPr algn="ctr">
              <a:defRPr sz="1200">
                <a:solidFill>
                  <a:schemeClr val="tx1">
                    <a:tint val="75000"/>
                  </a:schemeClr>
                </a:solidFill>
              </a:defRPr>
            </a:lvl1pPr>
          </a:lstStyle>
          <a:p>
            <a:pPr defTabSz="913410" fontAlgn="auto">
              <a:spcBef>
                <a:spcPts val="0"/>
              </a:spcBef>
              <a:spcAft>
                <a:spcPts val="0"/>
              </a:spcAft>
              <a:buClrTx/>
              <a:buSzTx/>
            </a:pPr>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9"/>
            <a:ext cx="2133600" cy="365125"/>
          </a:xfrm>
          <a:prstGeom prst="rect">
            <a:avLst/>
          </a:prstGeom>
        </p:spPr>
        <p:txBody>
          <a:bodyPr vert="horz" lIns="91341" tIns="45675" rIns="91341" bIns="45675" rtlCol="0" anchor="ctr"/>
          <a:lstStyle>
            <a:lvl1pPr algn="r">
              <a:defRPr sz="1200">
                <a:solidFill>
                  <a:schemeClr val="tx1">
                    <a:tint val="75000"/>
                  </a:schemeClr>
                </a:solidFill>
              </a:defRPr>
            </a:lvl1pPr>
          </a:lstStyle>
          <a:p>
            <a:pPr defTabSz="913410" fontAlgn="auto">
              <a:spcBef>
                <a:spcPts val="0"/>
              </a:spcBef>
              <a:spcAft>
                <a:spcPts val="0"/>
              </a:spcAft>
              <a:buClrTx/>
              <a:buSzTx/>
            </a:pPr>
            <a:fld id="{18700A40-C1C6-429E-A12C-4C4DDA0F014A}" type="slidenum">
              <a:rPr kumimoji="1" lang="ja-JP" altLang="en-US" smtClean="0">
                <a:solidFill>
                  <a:prstClr val="black">
                    <a:tint val="75000"/>
                  </a:prstClr>
                </a:solidFill>
                <a:latin typeface="Calibri"/>
                <a:ea typeface="ＭＳ Ｐゴシック"/>
              </a:rPr>
              <a:pPr defTabSz="913410" fontAlgn="auto">
                <a:spcBef>
                  <a:spcPts val="0"/>
                </a:spcBef>
                <a:spcAft>
                  <a:spcPts val="0"/>
                </a:spcAft>
                <a:buClrTx/>
                <a:buSzTx/>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7228270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3410" rtl="0" eaLnBrk="1" latinLnBrk="0" hangingPunct="1">
        <a:spcBef>
          <a:spcPct val="0"/>
        </a:spcBef>
        <a:buNone/>
        <a:defRPr kumimoji="1" sz="4400" kern="1200">
          <a:solidFill>
            <a:schemeClr val="tx1"/>
          </a:solidFill>
          <a:latin typeface="+mj-lt"/>
          <a:ea typeface="+mj-ea"/>
          <a:cs typeface="+mj-cs"/>
        </a:defRPr>
      </a:lvl1pPr>
    </p:titleStyle>
    <p:bodyStyle>
      <a:lvl1pPr marL="342531" indent="-342531" algn="l" defTabSz="9134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49" indent="-285436" algn="l" defTabSz="91341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767" indent="-228353" algn="l" defTabSz="91341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472"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178"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1884"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591"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299"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06"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341" tIns="45675" rIns="91341" bIns="4567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341" tIns="45675" rIns="91341" bIns="4567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60"/>
            <a:ext cx="2133600" cy="365125"/>
          </a:xfrm>
          <a:prstGeom prst="rect">
            <a:avLst/>
          </a:prstGeom>
        </p:spPr>
        <p:txBody>
          <a:bodyPr vert="horz" lIns="91341" tIns="45675" rIns="91341" bIns="45675" rtlCol="0" anchor="ctr"/>
          <a:lstStyle>
            <a:lvl1pPr algn="l">
              <a:defRPr sz="1200">
                <a:solidFill>
                  <a:schemeClr val="tx1">
                    <a:tint val="75000"/>
                  </a:schemeClr>
                </a:solidFill>
              </a:defRPr>
            </a:lvl1p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60"/>
            <a:ext cx="2895600" cy="365125"/>
          </a:xfrm>
          <a:prstGeom prst="rect">
            <a:avLst/>
          </a:prstGeom>
        </p:spPr>
        <p:txBody>
          <a:bodyPr vert="horz" lIns="91341" tIns="45675" rIns="91341" bIns="45675"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60"/>
            <a:ext cx="2133600" cy="365125"/>
          </a:xfrm>
          <a:prstGeom prst="rect">
            <a:avLst/>
          </a:prstGeom>
        </p:spPr>
        <p:txBody>
          <a:bodyPr vert="horz" lIns="91341" tIns="45675" rIns="91341" bIns="45675" rtlCol="0" anchor="ctr"/>
          <a:lstStyle>
            <a:lvl1pPr algn="r">
              <a:defRPr sz="1200">
                <a:solidFill>
                  <a:schemeClr val="tx1">
                    <a:tint val="75000"/>
                  </a:schemeClr>
                </a:solidFill>
              </a:defRPr>
            </a:lvl1pPr>
          </a:lstStyle>
          <a:p>
            <a:pPr>
              <a:defRPr/>
            </a:pPr>
            <a:fld id="{A612AC24-6FEA-4F15-B3FA-62915DDDA06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75173106"/>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2" r:id="rId12"/>
  </p:sldLayoutIdLst>
  <p:txStyles>
    <p:titleStyle>
      <a:lvl1pPr algn="ctr" defTabSz="913410" rtl="0" eaLnBrk="1" latinLnBrk="0" hangingPunct="1">
        <a:spcBef>
          <a:spcPct val="0"/>
        </a:spcBef>
        <a:buNone/>
        <a:defRPr kumimoji="1" sz="4400" kern="1200">
          <a:solidFill>
            <a:schemeClr val="tx1"/>
          </a:solidFill>
          <a:latin typeface="+mj-lt"/>
          <a:ea typeface="+mj-ea"/>
          <a:cs typeface="+mj-cs"/>
        </a:defRPr>
      </a:lvl1pPr>
    </p:titleStyle>
    <p:bodyStyle>
      <a:lvl1pPr marL="342531" indent="-342531" algn="l" defTabSz="9134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49" indent="-285436" algn="l" defTabSz="91341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767" indent="-228353" algn="l" defTabSz="91341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472"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178"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1884"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591"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299"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06"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341" tIns="45675" rIns="91341" bIns="4567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341" tIns="45675" rIns="91341" bIns="4567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9"/>
            <a:ext cx="2133600" cy="365125"/>
          </a:xfrm>
          <a:prstGeom prst="rect">
            <a:avLst/>
          </a:prstGeom>
        </p:spPr>
        <p:txBody>
          <a:bodyPr vert="horz" lIns="91341" tIns="45675" rIns="91341" bIns="45675" rtlCol="0" anchor="ctr"/>
          <a:lstStyle>
            <a:lvl1pPr algn="l">
              <a:defRPr sz="1200">
                <a:solidFill>
                  <a:schemeClr val="tx1">
                    <a:tint val="75000"/>
                  </a:schemeClr>
                </a:solidFill>
              </a:defRPr>
            </a:lvl1pPr>
          </a:lstStyle>
          <a:p>
            <a:pPr defTabSz="913410" fontAlgn="auto">
              <a:spcBef>
                <a:spcPts val="0"/>
              </a:spcBef>
              <a:spcAft>
                <a:spcPts val="0"/>
              </a:spcAft>
              <a:buClrTx/>
              <a:buSzTx/>
            </a:pPr>
            <a:fld id="{0D01614C-4E4D-4872-A6D2-874A9ED6C3C8}" type="datetimeFigureOut">
              <a:rPr kumimoji="1" lang="ja-JP" altLang="en-US" smtClean="0">
                <a:solidFill>
                  <a:prstClr val="black">
                    <a:tint val="75000"/>
                  </a:prstClr>
                </a:solidFill>
                <a:latin typeface="Calibri"/>
                <a:ea typeface="ＭＳ Ｐゴシック"/>
              </a:rPr>
              <a:pPr defTabSz="913410" fontAlgn="auto">
                <a:spcBef>
                  <a:spcPts val="0"/>
                </a:spcBef>
                <a:spcAft>
                  <a:spcPts val="0"/>
                </a:spcAft>
                <a:buClrTx/>
                <a:buSzTx/>
              </a:pPr>
              <a:t>2017/2/1</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9"/>
            <a:ext cx="2895600" cy="365125"/>
          </a:xfrm>
          <a:prstGeom prst="rect">
            <a:avLst/>
          </a:prstGeom>
        </p:spPr>
        <p:txBody>
          <a:bodyPr vert="horz" lIns="91341" tIns="45675" rIns="91341" bIns="45675" rtlCol="0" anchor="ctr"/>
          <a:lstStyle>
            <a:lvl1pPr algn="ctr">
              <a:defRPr sz="1200">
                <a:solidFill>
                  <a:schemeClr val="tx1">
                    <a:tint val="75000"/>
                  </a:schemeClr>
                </a:solidFill>
              </a:defRPr>
            </a:lvl1pPr>
          </a:lstStyle>
          <a:p>
            <a:pPr defTabSz="913410" fontAlgn="auto">
              <a:spcBef>
                <a:spcPts val="0"/>
              </a:spcBef>
              <a:spcAft>
                <a:spcPts val="0"/>
              </a:spcAft>
              <a:buClrTx/>
              <a:buSzTx/>
            </a:pPr>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9"/>
            <a:ext cx="2133600" cy="365125"/>
          </a:xfrm>
          <a:prstGeom prst="rect">
            <a:avLst/>
          </a:prstGeom>
        </p:spPr>
        <p:txBody>
          <a:bodyPr vert="horz" lIns="91341" tIns="45675" rIns="91341" bIns="45675" rtlCol="0" anchor="ctr"/>
          <a:lstStyle>
            <a:lvl1pPr algn="r">
              <a:defRPr sz="1200">
                <a:solidFill>
                  <a:schemeClr val="tx1">
                    <a:tint val="75000"/>
                  </a:schemeClr>
                </a:solidFill>
              </a:defRPr>
            </a:lvl1pPr>
          </a:lstStyle>
          <a:p>
            <a:pPr defTabSz="913410" fontAlgn="auto">
              <a:spcBef>
                <a:spcPts val="0"/>
              </a:spcBef>
              <a:spcAft>
                <a:spcPts val="0"/>
              </a:spcAft>
              <a:buClrTx/>
              <a:buSzTx/>
            </a:pPr>
            <a:fld id="{2D823B8B-6480-4405-ACA8-005026B2575F}" type="slidenum">
              <a:rPr kumimoji="1" lang="ja-JP" altLang="en-US" smtClean="0">
                <a:solidFill>
                  <a:prstClr val="black">
                    <a:tint val="75000"/>
                  </a:prstClr>
                </a:solidFill>
                <a:latin typeface="Calibri"/>
                <a:ea typeface="ＭＳ Ｐゴシック"/>
              </a:rPr>
              <a:pPr defTabSz="913410" fontAlgn="auto">
                <a:spcBef>
                  <a:spcPts val="0"/>
                </a:spcBef>
                <a:spcAft>
                  <a:spcPts val="0"/>
                </a:spcAft>
                <a:buClrTx/>
                <a:buSzTx/>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45991243"/>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defTabSz="913410" rtl="0" eaLnBrk="1" latinLnBrk="0" hangingPunct="1">
        <a:spcBef>
          <a:spcPct val="0"/>
        </a:spcBef>
        <a:buNone/>
        <a:defRPr kumimoji="1" sz="4400" kern="1200">
          <a:solidFill>
            <a:schemeClr val="tx1"/>
          </a:solidFill>
          <a:latin typeface="+mj-lt"/>
          <a:ea typeface="+mj-ea"/>
          <a:cs typeface="+mj-cs"/>
        </a:defRPr>
      </a:lvl1pPr>
    </p:titleStyle>
    <p:bodyStyle>
      <a:lvl1pPr marL="342531" indent="-342531" algn="l" defTabSz="9134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149" indent="-285436" algn="l" defTabSz="91341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767" indent="-228353" algn="l" defTabSz="91341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472"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178"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1884"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8591"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299"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006" indent="-228353" algn="l" defTabSz="91341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410" rtl="0" eaLnBrk="1" latinLnBrk="0" hangingPunct="1">
        <a:defRPr kumimoji="1" sz="1800" kern="1200">
          <a:solidFill>
            <a:schemeClr val="tx1"/>
          </a:solidFill>
          <a:latin typeface="+mn-lt"/>
          <a:ea typeface="+mn-ea"/>
          <a:cs typeface="+mn-cs"/>
        </a:defRPr>
      </a:lvl1pPr>
      <a:lvl2pPr marL="456705" algn="l" defTabSz="913410" rtl="0" eaLnBrk="1" latinLnBrk="0" hangingPunct="1">
        <a:defRPr kumimoji="1" sz="1800" kern="1200">
          <a:solidFill>
            <a:schemeClr val="tx1"/>
          </a:solidFill>
          <a:latin typeface="+mn-lt"/>
          <a:ea typeface="+mn-ea"/>
          <a:cs typeface="+mn-cs"/>
        </a:defRPr>
      </a:lvl2pPr>
      <a:lvl3pPr marL="913410" algn="l" defTabSz="913410" rtl="0" eaLnBrk="1" latinLnBrk="0" hangingPunct="1">
        <a:defRPr kumimoji="1" sz="1800" kern="1200">
          <a:solidFill>
            <a:schemeClr val="tx1"/>
          </a:solidFill>
          <a:latin typeface="+mn-lt"/>
          <a:ea typeface="+mn-ea"/>
          <a:cs typeface="+mn-cs"/>
        </a:defRPr>
      </a:lvl3pPr>
      <a:lvl4pPr marL="1370116" algn="l" defTabSz="913410" rtl="0" eaLnBrk="1" latinLnBrk="0" hangingPunct="1">
        <a:defRPr kumimoji="1" sz="1800" kern="1200">
          <a:solidFill>
            <a:schemeClr val="tx1"/>
          </a:solidFill>
          <a:latin typeface="+mn-lt"/>
          <a:ea typeface="+mn-ea"/>
          <a:cs typeface="+mn-cs"/>
        </a:defRPr>
      </a:lvl4pPr>
      <a:lvl5pPr marL="1826821" algn="l" defTabSz="913410" rtl="0" eaLnBrk="1" latinLnBrk="0" hangingPunct="1">
        <a:defRPr kumimoji="1" sz="1800" kern="1200">
          <a:solidFill>
            <a:schemeClr val="tx1"/>
          </a:solidFill>
          <a:latin typeface="+mn-lt"/>
          <a:ea typeface="+mn-ea"/>
          <a:cs typeface="+mn-cs"/>
        </a:defRPr>
      </a:lvl5pPr>
      <a:lvl6pPr marL="2283531" algn="l" defTabSz="913410" rtl="0" eaLnBrk="1" latinLnBrk="0" hangingPunct="1">
        <a:defRPr kumimoji="1" sz="1800" kern="1200">
          <a:solidFill>
            <a:schemeClr val="tx1"/>
          </a:solidFill>
          <a:latin typeface="+mn-lt"/>
          <a:ea typeface="+mn-ea"/>
          <a:cs typeface="+mn-cs"/>
        </a:defRPr>
      </a:lvl6pPr>
      <a:lvl7pPr marL="2740239" algn="l" defTabSz="913410" rtl="0" eaLnBrk="1" latinLnBrk="0" hangingPunct="1">
        <a:defRPr kumimoji="1" sz="1800" kern="1200">
          <a:solidFill>
            <a:schemeClr val="tx1"/>
          </a:solidFill>
          <a:latin typeface="+mn-lt"/>
          <a:ea typeface="+mn-ea"/>
          <a:cs typeface="+mn-cs"/>
        </a:defRPr>
      </a:lvl7pPr>
      <a:lvl8pPr marL="3196944" algn="l" defTabSz="913410" rtl="0" eaLnBrk="1" latinLnBrk="0" hangingPunct="1">
        <a:defRPr kumimoji="1" sz="1800" kern="1200">
          <a:solidFill>
            <a:schemeClr val="tx1"/>
          </a:solidFill>
          <a:latin typeface="+mn-lt"/>
          <a:ea typeface="+mn-ea"/>
          <a:cs typeface="+mn-cs"/>
        </a:defRPr>
      </a:lvl8pPr>
      <a:lvl9pPr marL="3653652" algn="l" defTabSz="91341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49263"/>
            <a:fld id="{6A246152-6983-477D-8583-3BF980C00C1A}" type="datetimeFigureOut">
              <a:rPr kumimoji="1" lang="ja-JP" altLang="en-US" smtClean="0">
                <a:solidFill>
                  <a:prstClr val="black">
                    <a:tint val="75000"/>
                  </a:prstClr>
                </a:solidFill>
              </a:rPr>
              <a:pPr defTabSz="449263"/>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49263"/>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49263">
              <a:defRPr/>
            </a:pPr>
            <a:fld id="{A612AC24-6FEA-4F15-B3FA-62915DDDA063}" type="slidenum">
              <a:rPr lang="en-US" altLang="ja-JP" smtClean="0">
                <a:solidFill>
                  <a:prstClr val="black">
                    <a:tint val="75000"/>
                  </a:prstClr>
                </a:solidFill>
              </a:rPr>
              <a:pPr defTabSz="449263">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4050975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8.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jp/url?sa=i&amp;rct=j&amp;q=&amp;esrc=s&amp;source=images&amp;cd=&amp;cad=rja&amp;uact=8&amp;ved=0ahUKEwi92_nQ2JfOAhXHjpQKHXm5CG8QjRwIBw&amp;url=https://www.keihanna-plaza.co.jp/special/&amp;psig=AFQjCNEFeP4YqqarLWjG3gPSo-iSLCg6Vw&amp;ust=1469847994553964" TargetMode="External"/><Relationship Id="rId1" Type="http://schemas.openxmlformats.org/officeDocument/2006/relationships/slideLayout" Target="../slideLayouts/slideLayout5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58.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8.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41" tIns="45675" rIns="91341" bIns="45675"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defRPr/>
            </a:pPr>
            <a:r>
              <a:rPr lang="ja-JP" altLang="en-US" sz="3600" b="1" dirty="0">
                <a:effectLst>
                  <a:outerShdw blurRad="38100" dist="38100" dir="2700000" algn="tl">
                    <a:srgbClr val="C0C0C0"/>
                  </a:outerShdw>
                </a:effectLst>
                <a:latin typeface="Calibri" pitchFamily="32" charset="0"/>
                <a:ea typeface="HG丸ｺﾞｼｯｸM-PRO" pitchFamily="48" charset="-128"/>
              </a:rPr>
              <a:t>３．地域資源（ストック・ポテンシャル）</a:t>
            </a:r>
            <a:endParaRPr lang="en-US" altLang="ja-JP" sz="3600" b="1" dirty="0">
              <a:effectLst>
                <a:outerShdw blurRad="38100" dist="38100" dir="2700000" algn="tl">
                  <a:srgbClr val="C0C0C0"/>
                </a:outerShdw>
              </a:effectLst>
              <a:latin typeface="Calibri" pitchFamily="32" charset="0"/>
              <a:ea typeface="HG丸ｺﾞｼｯｸM-PRO" pitchFamily="48" charset="-128"/>
            </a:endParaRPr>
          </a:p>
          <a:p>
            <a:pPr>
              <a:spcBef>
                <a:spcPts val="600"/>
              </a:spcBef>
              <a:buClrTx/>
              <a:defRPr/>
            </a:pPr>
            <a:endParaRPr lang="en-US" altLang="ja-JP" sz="3600" b="1" dirty="0">
              <a:effectLst>
                <a:outerShdw blurRad="38100" dist="38100" dir="2700000" algn="tl">
                  <a:srgbClr val="C0C0C0"/>
                </a:outerShdw>
              </a:effectLst>
              <a:latin typeface="Calibri" pitchFamily="32" charset="0"/>
              <a:ea typeface="HG丸ｺﾞｼｯｸM-PRO" pitchFamily="48" charset="-128"/>
            </a:endParaRPr>
          </a:p>
          <a:p>
            <a:pPr>
              <a:spcBef>
                <a:spcPts val="600"/>
              </a:spcBef>
              <a:buClrTx/>
              <a:defRPr/>
            </a:pPr>
            <a:r>
              <a:rPr lang="ja-JP" altLang="en-US" sz="3600" b="1" dirty="0">
                <a:effectLst>
                  <a:outerShdw blurRad="38100" dist="38100" dir="2700000" algn="tl">
                    <a:srgbClr val="C0C0C0"/>
                  </a:outerShdw>
                </a:effectLst>
                <a:latin typeface="Calibri" pitchFamily="32" charset="0"/>
                <a:ea typeface="HG丸ｺﾞｼｯｸM-PRO" pitchFamily="48" charset="-128"/>
              </a:rPr>
              <a:t>①　産業</a:t>
            </a:r>
            <a:endParaRPr lang="en-US" altLang="ja-JP" sz="3600" b="1" dirty="0">
              <a:effectLst>
                <a:outerShdw blurRad="38100" dist="38100" dir="2700000" algn="tl">
                  <a:srgbClr val="C0C0C0"/>
                </a:outerShdw>
              </a:effectLst>
              <a:latin typeface="Calibri" pitchFamily="32" charset="0"/>
              <a:ea typeface="HG丸ｺﾞｼｯｸM-PRO" pitchFamily="48" charset="-128"/>
            </a:endParaRPr>
          </a:p>
        </p:txBody>
      </p:sp>
      <p:sp>
        <p:nvSpPr>
          <p:cNvPr id="4"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890751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716079" y="5859269"/>
            <a:ext cx="3816361" cy="1015663"/>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その他大学・研究関係施設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大学環境イノベーションデザインセンター</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地域共創ラボうめきた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ＮＩＣＴうめきた超臨場感・超高速ネットワーク実験施設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慶応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　関西大学　関西学院大学等</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643975" y="3939980"/>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グランフロントの医薬・医療関係入居者</a:t>
            </a:r>
            <a:endParaRPr lang="ja-JP" altLang="en-US" sz="1200" dirty="0">
              <a:solidFill>
                <a:prstClr val="black"/>
              </a:solidFill>
              <a:latin typeface="HGPｺﾞｼｯｸE" pitchFamily="50" charset="-128"/>
              <a:ea typeface="HGPｺﾞｼｯｸE"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260187"/>
            <a:ext cx="424847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71500" y="3864816"/>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「グランフロント大阪」開業後の実績（</a:t>
            </a:r>
            <a:r>
              <a:rPr lang="en-US" altLang="ja-JP" sz="1200" dirty="0" smtClean="0">
                <a:solidFill>
                  <a:prstClr val="black"/>
                </a:solidFill>
                <a:latin typeface="HGPｺﾞｼｯｸE" pitchFamily="50" charset="-128"/>
                <a:ea typeface="HGPｺﾞｼｯｸE" pitchFamily="50" charset="-128"/>
              </a:rPr>
              <a:t>2013.4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sp>
        <p:nvSpPr>
          <p:cNvPr id="17" name="正方形/長方形 16"/>
          <p:cNvSpPr/>
          <p:nvPr/>
        </p:nvSpPr>
        <p:spPr>
          <a:xfrm>
            <a:off x="71500" y="5748057"/>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「ナレッジキャピタル」開業後の実績（</a:t>
            </a:r>
            <a:r>
              <a:rPr lang="en-US" altLang="ja-JP" sz="1200" dirty="0">
                <a:solidFill>
                  <a:prstClr val="black"/>
                </a:solidFill>
                <a:latin typeface="HGPｺﾞｼｯｸE" pitchFamily="50" charset="-128"/>
                <a:ea typeface="HGPｺﾞｼｯｸE" pitchFamily="50" charset="-128"/>
              </a:rPr>
              <a:t>2013</a:t>
            </a:r>
            <a:r>
              <a:rPr lang="en-US" altLang="ja-JP" sz="1200" dirty="0" smtClean="0">
                <a:solidFill>
                  <a:prstClr val="black"/>
                </a:solidFill>
                <a:latin typeface="HGPｺﾞｼｯｸE" pitchFamily="50" charset="-128"/>
                <a:ea typeface="HGPｺﾞｼｯｸE" pitchFamily="50" charset="-128"/>
              </a:rPr>
              <a:t>.4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0" y="4152848"/>
            <a:ext cx="4448910" cy="155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034953"/>
            <a:ext cx="4464496"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うめきた</a:t>
            </a:r>
            <a:endPar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Rectangle 20"/>
          <p:cNvSpPr>
            <a:spLocks noChangeArrowheads="1"/>
          </p:cNvSpPr>
          <p:nvPr/>
        </p:nvSpPr>
        <p:spPr bwMode="auto">
          <a:xfrm>
            <a:off x="35496" y="432000"/>
            <a:ext cx="9072000" cy="3416229"/>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a:spcBef>
                <a:spcPts val="0"/>
              </a:spcBef>
              <a:buFont typeface="Arial" panose="020B0604020202020204" pitchFamily="34" charset="0"/>
              <a:buChar char="•"/>
              <a:defRPr/>
            </a:pPr>
            <a:r>
              <a:rPr lang="ja-JP" altLang="en-US" sz="1800" spc="-15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うめきた先行開発区域」のグランフロント大阪は、</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2016</a:t>
            </a:r>
            <a:r>
              <a:rPr lang="ja-JP" altLang="en-US" sz="1800" spc="-15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800" spc="-15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800" spc="-15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800" spc="-15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a:t>
            </a:r>
            <a:r>
              <a:rPr lang="ja-JP" altLang="en-US" sz="1800" spc="-150" dirty="0" err="1">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ちびらき</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周年を迎え、</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年間の累計来場者数は</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億</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5</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千万人を突破。産学連携拠点「ナレッジキャピタル」も会員制サロンの会員数が</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千人にのぼり、知的交流拠点として定着。</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PMDA</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医薬品医療機器総合機構</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AMED</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日本医療研究開発機構</a:t>
            </a:r>
            <a:r>
              <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の設置など、医療関連産業のビジネス基盤が整い、企業や研究機関、大学の関連施設など「知の集積」が進んでいる。</a:t>
            </a:r>
            <a:endParaRPr lang="en-US" altLang="ja-JP" sz="1800" spc="-15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spcBef>
                <a:spcPts val="0"/>
              </a:spcBef>
              <a:buFont typeface="Arial" panose="020B0604020202020204" pitchFamily="34" charset="0"/>
              <a:buChar char="•"/>
              <a:defRPr/>
            </a:pPr>
            <a:r>
              <a:rPr lang="ja-JP" altLang="en-US" sz="1800" spc="-11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民間主体の質の高い公共的空間の創出及び維持発展を目的としたエリアマネジメント活動を促進しており、</a:t>
            </a:r>
            <a:r>
              <a:rPr lang="en-US" altLang="ja-JP" sz="1800" spc="-11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2016</a:t>
            </a:r>
            <a:r>
              <a:rPr lang="ja-JP" altLang="en-US" sz="1800" spc="-11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800" spc="-11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800" spc="-11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800" spc="-11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800" spc="-11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en-US" altLang="ja-JP" sz="1800" spc="-11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800" spc="-11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は、グランフロント大阪において、大阪からの魅力発信、来街・交流促進、地域コミュニティの活性化等を目的として、国家戦略特区における道路法の特例を活用した公道の道路占用によるイベント等を開催</a:t>
            </a:r>
            <a:r>
              <a:rPr lang="ja-JP" altLang="en-US" sz="1800" spc="-11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800" spc="-11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spcBef>
                <a:spcPts val="0"/>
              </a:spcBef>
              <a:buFont typeface="Arial" panose="020B0604020202020204" pitchFamily="34" charset="0"/>
              <a:buChar char="•"/>
              <a:defRPr/>
            </a:pPr>
            <a:r>
              <a:rPr lang="en-US" altLang="ja-JP" sz="18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2016</a:t>
            </a: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8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8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z="18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月には、都市型</a:t>
            </a:r>
            <a:r>
              <a:rPr lang="en-US" altLang="ja-JP" sz="18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MI</a:t>
            </a:r>
            <a:r>
              <a:rPr lang="en-US" altLang="ja-JP"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CE</a:t>
            </a:r>
            <a:r>
              <a:rPr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開催地として、国際不動産見本市「</a:t>
            </a:r>
            <a:r>
              <a:rPr lang="en-US" altLang="ja-JP"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MIPIM</a:t>
            </a:r>
            <a:r>
              <a:rPr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JAPAN‐ASIA</a:t>
            </a:r>
            <a:r>
              <a:rPr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PACIFIC </a:t>
            </a:r>
            <a:r>
              <a:rPr lang="en-US" altLang="ja-JP"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2016</a:t>
            </a:r>
            <a:r>
              <a:rPr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」を開催し、世界に向けて「うめきた」「臨海部」等の都市開発を</a:t>
            </a:r>
            <a:r>
              <a:rPr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PR</a:t>
            </a:r>
            <a:r>
              <a:rPr lang="ja-JP" altLang="en-US" sz="1800" spc="-100" dirty="0" err="1">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正方形/長方形 12"/>
          <p:cNvSpPr/>
          <p:nvPr/>
        </p:nvSpPr>
        <p:spPr>
          <a:xfrm>
            <a:off x="395536" y="6631559"/>
            <a:ext cx="3952478" cy="253825"/>
          </a:xfrm>
          <a:prstGeom prst="rect">
            <a:avLst/>
          </a:prstGeom>
        </p:spPr>
        <p:txBody>
          <a:bodyPr wrap="square" lIns="91341" tIns="45675" rIns="91341" bIns="45675">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
        <p:nvSpPr>
          <p:cNvPr id="14"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16556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6000" y="432005"/>
            <a:ext cx="9072000" cy="2031234"/>
          </a:xfrm>
          <a:prstGeom prst="rect">
            <a:avLst/>
          </a:prstGeom>
          <a:noFill/>
          <a:ln>
            <a:solidFill>
              <a:schemeClr val="tx1"/>
            </a:solidFill>
            <a:prstDash val="sysDot"/>
          </a:ln>
        </p:spPr>
        <p:txBody>
          <a:bodyPr wrap="square" lIns="91341" tIns="45675" rIns="91341" bIns="45675" rtlCol="0" anchor="t" anchorCtr="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err="1">
                <a:solidFill>
                  <a:prstClr val="black"/>
                </a:solidFill>
                <a:latin typeface="HG丸ｺﾞｼｯｸM-PRO" panose="020F0600000000000000" pitchFamily="50" charset="-128"/>
                <a:ea typeface="HG丸ｺﾞｼｯｸM-PRO" panose="020F0600000000000000" pitchFamily="50" charset="-128"/>
              </a:rPr>
              <a:t>けいはんな</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学研都市（正式名称：関西文化学術研究都市）とは、京都・大阪･奈良の３府県にまたがる京阪奈の緑豊かな丘陵において、関西文化学術研究都市建設促進法に基づき建設・整備を進めているサイエンスシティである。</a:t>
            </a: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東の「つくば研究学園都市」とともに国家プロジェクトに位置づけられ、総面積は約</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15,000ha</a:t>
            </a:r>
            <a:r>
              <a:rPr kumimoji="1" lang="ja-JP" altLang="en-US" sz="1800" spc="-100" dirty="0" err="1">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そこに</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12</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の文化学術研究地区（約</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3,600ha</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）を分散配置している。</a:t>
            </a: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京都市・大阪市の中心部から</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ｋｍ、奈良市の中心部から</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10</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ｋｍの圏内に位置し、</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130</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を超える研究</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施設、大学施設、文化施設などが立地し、成果をあげている。</a:t>
            </a: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err="1">
                <a:latin typeface="HG丸ｺﾞｼｯｸM-PRO" panose="020F0600000000000000" pitchFamily="50" charset="-128"/>
                <a:ea typeface="HG丸ｺﾞｼｯｸM-PRO" panose="020F0600000000000000" pitchFamily="50" charset="-128"/>
                <a:cs typeface="Meiryo UI" panose="020B0604030504040204" pitchFamily="50" charset="-128"/>
              </a:rPr>
              <a:t>けいはんな</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学研都市（関西文化学術研究都市）</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descr="https://www.keihanna-plaza.co.jp/shared/images/special/img_ovevie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146" y="3177426"/>
            <a:ext cx="3856334" cy="201527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186463" y="6453336"/>
            <a:ext cx="4994049" cy="256363"/>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出典：公益財団法人関西文化学術研究都市機構「</a:t>
            </a:r>
            <a:r>
              <a:rPr kumimoji="1"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けいはんな</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学研都市・都市概要」　</a:t>
            </a:r>
            <a:endPar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9" name="グループ化 8"/>
          <p:cNvGrpSpPr/>
          <p:nvPr/>
        </p:nvGrpSpPr>
        <p:grpSpPr>
          <a:xfrm>
            <a:off x="179512" y="2545740"/>
            <a:ext cx="4829089" cy="4046536"/>
            <a:chOff x="179512" y="2545740"/>
            <a:chExt cx="4829089" cy="4046536"/>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76" y="3068960"/>
              <a:ext cx="45815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79512" y="2545740"/>
              <a:ext cx="4006951" cy="523220"/>
            </a:xfrm>
            <a:prstGeom prst="rect">
              <a:avLst/>
            </a:prstGeom>
            <a:noFill/>
          </p:spPr>
          <p:txBody>
            <a:bodyPr wrap="square" rtlCol="0">
              <a:spAutoFit/>
            </a:bodyPr>
            <a:lstStyle/>
            <a:p>
              <a:r>
                <a:rPr kumimoji="1"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けいはんな</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学研都市各クラスターの整備状況（</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51" y="5471549"/>
              <a:ext cx="1408620" cy="112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27076" y="3356992"/>
              <a:ext cx="760548" cy="307777"/>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3657621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高い技術を持つものづくり中小企業の集積</a:t>
            </a:r>
            <a:endParaRPr lang="ja-JP" altLang="en-US" sz="2000" b="1" dirty="0">
              <a:ea typeface="HG丸ｺﾞｼｯｸM-PRO" pitchFamily="48" charset="-128"/>
            </a:endParaRPr>
          </a:p>
        </p:txBody>
      </p:sp>
      <p:sp>
        <p:nvSpPr>
          <p:cNvPr id="19" name="Rectangle 20"/>
          <p:cNvSpPr>
            <a:spLocks noChangeArrowheads="1"/>
          </p:cNvSpPr>
          <p:nvPr/>
        </p:nvSpPr>
        <p:spPr bwMode="auto">
          <a:xfrm>
            <a:off x="35496" y="431999"/>
            <a:ext cx="9072000" cy="1200238"/>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defTabSz="913410" fontAlgn="t">
              <a:spcBef>
                <a:spcPts val="0"/>
              </a:spcBef>
              <a:spcAft>
                <a:spcPts val="0"/>
              </a:spcAft>
              <a:buClrTx/>
              <a:buSzTx/>
              <a:buFont typeface="Arial" panose="020B0604020202020204" pitchFamily="34" charset="0"/>
              <a:buChar char="•"/>
            </a:pPr>
            <a:r>
              <a:rPr kumimoji="1" lang="ja-JP" altLang="en-US" sz="1800" dirty="0">
                <a:latin typeface="HG丸ｺﾞｼｯｸM-PRO" panose="020F0600000000000000" pitchFamily="50" charset="-128"/>
                <a:ea typeface="HG丸ｺﾞｼｯｸM-PRO" panose="020F0600000000000000" pitchFamily="50" charset="-128"/>
              </a:rPr>
              <a:t>大阪には、繊維・衣服、機械金属、生活用品等の幅広い業種にわたる多様な地場産業が集積しており、約</a:t>
            </a:r>
            <a:r>
              <a:rPr kumimoji="1" lang="en-US" altLang="ja-JP" sz="1800" dirty="0">
                <a:latin typeface="HG丸ｺﾞｼｯｸM-PRO" panose="020F0600000000000000" pitchFamily="50" charset="-128"/>
                <a:ea typeface="HG丸ｺﾞｼｯｸM-PRO" panose="020F0600000000000000" pitchFamily="50" charset="-128"/>
              </a:rPr>
              <a:t>30</a:t>
            </a:r>
            <a:r>
              <a:rPr kumimoji="1" lang="ja-JP" altLang="en-US" sz="1800" dirty="0">
                <a:latin typeface="HG丸ｺﾞｼｯｸM-PRO" panose="020F0600000000000000" pitchFamily="50" charset="-128"/>
                <a:ea typeface="HG丸ｺﾞｼｯｸM-PRO" panose="020F0600000000000000" pitchFamily="50" charset="-128"/>
              </a:rPr>
              <a:t>万の中小企業が立地している。</a:t>
            </a:r>
            <a:endParaRPr kumimoji="1" lang="en-US" altLang="ja-JP" sz="1800" dirty="0">
              <a:latin typeface="HG丸ｺﾞｼｯｸM-PRO" panose="020F0600000000000000" pitchFamily="50" charset="-128"/>
              <a:ea typeface="HG丸ｺﾞｼｯｸM-PRO" panose="020F0600000000000000" pitchFamily="50" charset="-128"/>
            </a:endParaRPr>
          </a:p>
          <a:p>
            <a:pPr marL="285436" indent="-285436" defTabSz="913410" fontAlgn="t">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全国から高い技術力を持った中小企業を集めた「全国の元気なモノ作り中小企業</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300</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社」（経済産業省）には、大阪から</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26</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社が選ばれている。</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6665328" y="4094828"/>
            <a:ext cx="2803216" cy="276999"/>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出典：中小企業白書（</a:t>
            </a:r>
            <a:r>
              <a:rPr kumimoji="1"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Rectangle 5"/>
          <p:cNvSpPr>
            <a:spLocks noChangeArrowheads="1"/>
          </p:cNvSpPr>
          <p:nvPr/>
        </p:nvSpPr>
        <p:spPr bwMode="auto">
          <a:xfrm>
            <a:off x="4971430" y="4725041"/>
            <a:ext cx="2768922" cy="1077212"/>
          </a:xfrm>
          <a:prstGeom prst="rect">
            <a:avLst/>
          </a:prstGeom>
          <a:noFill/>
          <a:ln w="9525">
            <a:noFill/>
            <a:prstDash val="sysDash"/>
            <a:miter lim="800000"/>
            <a:headEnd/>
            <a:tailEnd/>
          </a:ln>
          <a:effectLst/>
        </p:spPr>
        <p:txBody>
          <a:bodyPr wrap="square" lIns="91336" tIns="45672" rIns="91336" bIns="45672">
            <a:spAutoFit/>
          </a:bodyPr>
          <a:lstStyle/>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6,043</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      </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2,709</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     </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　　　　　　</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1,492</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八尾市　　　 　</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1,451</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25215" y="4431277"/>
            <a:ext cx="3816424" cy="312174"/>
          </a:xfrm>
          <a:prstGeom prst="rect">
            <a:avLst/>
          </a:prstGeom>
        </p:spPr>
        <p:txBody>
          <a:bodyPr wrap="square" lIns="91341" tIns="45675" rIns="91341" bIns="45675">
            <a:spAutoFit/>
          </a:bodyPr>
          <a:lstStyle/>
          <a:p>
            <a:pPr marL="177609" indent="-177609" algn="l"/>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「全国の元気なモノ作り中小企業</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社」の内訳</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79604" y="6022758"/>
            <a:ext cx="4327953" cy="751854"/>
          </a:xfrm>
          <a:prstGeom prst="rect">
            <a:avLst/>
          </a:prstGeom>
          <a:ln>
            <a:solidFill>
              <a:schemeClr val="tx1"/>
            </a:solidFill>
          </a:ln>
        </p:spPr>
        <p:txBody>
          <a:bodyPr wrap="square" lIns="91341" tIns="45675" rIns="91341" bIns="45675">
            <a:spAutoFit/>
          </a:bodyPr>
          <a:lstStyle/>
          <a:p>
            <a:pPr marL="71924" indent="-177609" algn="l"/>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数では東京の次だが、中小企業数あたりで比較すると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1924" indent="-177609" algn="l"/>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大阪の中小企業の方が「元気なモノ作り中小企業」に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1924" indent="-177609" algn="l"/>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選定されている割合が高い</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71800" y="5768842"/>
            <a:ext cx="2078840" cy="261600"/>
          </a:xfrm>
          <a:prstGeom prst="rect">
            <a:avLst/>
          </a:prstGeom>
          <a:noFill/>
        </p:spPr>
        <p:txBody>
          <a:bodyPr wrap="square" lIns="91341" tIns="45675" rIns="91341" bIns="45675" rtlCol="0">
            <a:spAutoFit/>
          </a:bodyPr>
          <a:lstStyle/>
          <a:p>
            <a:pPr marL="355217" indent="-355217" algn="l"/>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出典：中小企業庁</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309975" y="4416987"/>
            <a:ext cx="3430378" cy="312174"/>
          </a:xfrm>
          <a:prstGeom prst="rect">
            <a:avLst/>
          </a:prstGeom>
          <a:noFill/>
        </p:spPr>
        <p:txBody>
          <a:bodyPr wrap="square" lIns="91341" tIns="45675" rIns="91341" bIns="45675" rtlCol="0">
            <a:spAutoFit/>
          </a:bodyP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中小企業が</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事業所以上集積する市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5"/>
          <p:cNvSpPr>
            <a:spLocks noChangeArrowheads="1"/>
          </p:cNvSpPr>
          <p:nvPr/>
        </p:nvSpPr>
        <p:spPr bwMode="auto">
          <a:xfrm>
            <a:off x="949909" y="4677419"/>
            <a:ext cx="1882407" cy="1323433"/>
          </a:xfrm>
          <a:prstGeom prst="rect">
            <a:avLst/>
          </a:prstGeom>
          <a:noFill/>
          <a:ln w="9525">
            <a:noFill/>
            <a:prstDash val="sysDash"/>
            <a:miter lim="800000"/>
            <a:headEnd/>
            <a:tailEnd/>
          </a:ln>
          <a:effectLst/>
        </p:spPr>
        <p:txBody>
          <a:bodyPr wrap="square" lIns="91336" tIns="45672" rIns="91336" bIns="45672">
            <a:spAutoFit/>
          </a:bodyPr>
          <a:lstStyle/>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　京　 ３４社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２６社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　知　 １８社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神奈川　１７社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a:spcBef>
                <a:spcPts val="0"/>
              </a:spcBef>
              <a:buClrTx/>
              <a:buSzTx/>
              <a:defRPr/>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　岡　 　 ９社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825802" y="5895802"/>
            <a:ext cx="3096344" cy="253825"/>
          </a:xfrm>
          <a:prstGeom prst="rect">
            <a:avLst/>
          </a:prstGeom>
          <a:noFill/>
        </p:spPr>
        <p:txBody>
          <a:bodyPr wrap="square" lIns="91341" tIns="45675" rIns="91341" bIns="45675" rtlCol="0">
            <a:spAutoFit/>
          </a:bodyPr>
          <a:lstStyle/>
          <a:p>
            <a:pPr marL="355217" indent="-355217" algn="l"/>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大阪府統計年鑑（</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5" name="グループ化 4"/>
          <p:cNvGrpSpPr/>
          <p:nvPr/>
        </p:nvGrpSpPr>
        <p:grpSpPr>
          <a:xfrm>
            <a:off x="619125" y="1893120"/>
            <a:ext cx="7904163" cy="2209800"/>
            <a:chOff x="619125" y="1893120"/>
            <a:chExt cx="7904163" cy="220980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893120"/>
              <a:ext cx="790416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19125" y="1893120"/>
              <a:ext cx="7904163" cy="2201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31910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83460" y="4236"/>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948090742"/>
              </p:ext>
            </p:extLst>
          </p:nvPr>
        </p:nvGraphicFramePr>
        <p:xfrm>
          <a:off x="36251" y="3113584"/>
          <a:ext cx="4325626" cy="3555776"/>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4328246" y="1772816"/>
            <a:ext cx="4913517"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港湾別の輸出入貿易額推移（</a:t>
            </a:r>
            <a:r>
              <a:rPr lang="ja-JP" altLang="en-US" sz="1400" dirty="0">
                <a:latin typeface="HGPｺﾞｼｯｸE" pitchFamily="50" charset="-128"/>
                <a:ea typeface="HGPｺﾞｼｯｸE" pitchFamily="50" charset="-128"/>
              </a:rPr>
              <a:t>阪神</a:t>
            </a:r>
            <a:r>
              <a:rPr lang="ja-JP" altLang="en-US" sz="1400" dirty="0" smtClean="0">
                <a:latin typeface="HGPｺﾞｼｯｸE" pitchFamily="50" charset="-128"/>
                <a:ea typeface="HGPｺﾞｼｯｸE" pitchFamily="50" charset="-128"/>
              </a:rPr>
              <a:t>・東京・横浜・名古屋）</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a:t>
            </a:r>
            <a:r>
              <a:rPr lang="ja-JP" altLang="en-US" sz="1200" dirty="0">
                <a:latin typeface="HGPｺﾞｼｯｸE" pitchFamily="50" charset="-128"/>
                <a:ea typeface="HGPｺﾞｼｯｸE" pitchFamily="50" charset="-128"/>
              </a:rPr>
              <a:t>単位</a:t>
            </a:r>
            <a:r>
              <a:rPr lang="ja-JP" altLang="en-US" sz="1200" dirty="0" smtClean="0">
                <a:latin typeface="HGPｺﾞｼｯｸE" pitchFamily="50" charset="-128"/>
                <a:ea typeface="HGPｺﾞｼｯｸE" pitchFamily="50" charset="-128"/>
              </a:rPr>
              <a:t>：億円</a:t>
            </a:r>
            <a:r>
              <a:rPr lang="ja-JP" altLang="en-US" sz="1200" dirty="0">
                <a:latin typeface="HGPｺﾞｼｯｸE" pitchFamily="50" charset="-128"/>
                <a:ea typeface="HGPｺﾞｼｯｸE" pitchFamily="50" charset="-128"/>
              </a:rPr>
              <a:t>）</a:t>
            </a:r>
            <a:endParaRPr lang="en-US" altLang="ja-JP" sz="1400" dirty="0">
              <a:latin typeface="HGPｺﾞｼｯｸE" pitchFamily="50" charset="-128"/>
              <a:ea typeface="HGPｺﾞｼｯｸE"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197258837"/>
              </p:ext>
            </p:extLst>
          </p:nvPr>
        </p:nvGraphicFramePr>
        <p:xfrm>
          <a:off x="4482472" y="3029963"/>
          <a:ext cx="4482016" cy="354000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物流基盤の充実（阪神港）</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0"/>
          <p:cNvSpPr>
            <a:spLocks noChangeArrowheads="1"/>
          </p:cNvSpPr>
          <p:nvPr/>
        </p:nvSpPr>
        <p:spPr bwMode="auto">
          <a:xfrm>
            <a:off x="35494" y="432000"/>
            <a:ext cx="9072000" cy="1477237"/>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a:spcBef>
                <a:spcPts val="0"/>
              </a:spcBef>
              <a:buFont typeface="Arial" panose="020B0604020202020204" pitchFamily="34" charset="0"/>
              <a:buChar char="•"/>
            </a:pPr>
            <a:r>
              <a:rPr lang="ja-JP" altLang="en-US" sz="1800" dirty="0" smtClean="0">
                <a:latin typeface="HG丸ｺﾞｼｯｸM-PRO" panose="020F0600000000000000" pitchFamily="50" charset="-128"/>
                <a:ea typeface="HG丸ｺﾞｼｯｸM-PRO" panose="020F0600000000000000" pitchFamily="50" charset="-128"/>
              </a:rPr>
              <a:t>阪神港</a:t>
            </a:r>
            <a:r>
              <a:rPr lang="ja-JP" altLang="en-US" sz="1800" dirty="0">
                <a:latin typeface="HG丸ｺﾞｼｯｸM-PRO" panose="020F0600000000000000" pitchFamily="50" charset="-128"/>
                <a:ea typeface="HG丸ｺﾞｼｯｸM-PRO" panose="020F0600000000000000" pitchFamily="50" charset="-128"/>
              </a:rPr>
              <a:t>の外貿定期コンテナ航路（近海・東南アジア）の推移については、増減を繰り返しながらも近年はほぼ横ばい。輸出入貿易額については、近年増加しており、</a:t>
            </a:r>
            <a:r>
              <a:rPr lang="en-US" altLang="ja-JP" sz="1800" dirty="0">
                <a:latin typeface="HG丸ｺﾞｼｯｸM-PRO" panose="020F0600000000000000" pitchFamily="50" charset="-128"/>
                <a:ea typeface="HG丸ｺﾞｼｯｸM-PRO" panose="020F0600000000000000" pitchFamily="50" charset="-128"/>
              </a:rPr>
              <a:t>2015</a:t>
            </a:r>
            <a:r>
              <a:rPr lang="ja-JP" altLang="en-US" sz="1800" dirty="0" smtClean="0">
                <a:latin typeface="HG丸ｺﾞｼｯｸM-PRO" panose="020F0600000000000000" pitchFamily="50" charset="-128"/>
                <a:ea typeface="HG丸ｺﾞｼｯｸM-PRO" panose="020F0600000000000000" pitchFamily="50" charset="-128"/>
              </a:rPr>
              <a:t>年（平成</a:t>
            </a:r>
            <a:r>
              <a:rPr lang="en-US" altLang="ja-JP" sz="1800" dirty="0" smtClean="0">
                <a:latin typeface="HG丸ｺﾞｼｯｸM-PRO" panose="020F0600000000000000" pitchFamily="50" charset="-128"/>
                <a:ea typeface="HG丸ｺﾞｼｯｸM-PRO" panose="020F0600000000000000" pitchFamily="50" charset="-128"/>
              </a:rPr>
              <a:t>27</a:t>
            </a:r>
            <a:r>
              <a:rPr lang="ja-JP" altLang="en-US" sz="1800" dirty="0" smtClean="0">
                <a:latin typeface="HG丸ｺﾞｼｯｸM-PRO" panose="020F0600000000000000" pitchFamily="50" charset="-128"/>
                <a:ea typeface="HG丸ｺﾞｼｯｸM-PRO" panose="020F0600000000000000" pitchFamily="50" charset="-128"/>
              </a:rPr>
              <a:t>年）は</a:t>
            </a:r>
            <a:r>
              <a:rPr lang="ja-JP" altLang="en-US" sz="1800" dirty="0">
                <a:latin typeface="HG丸ｺﾞｼｯｸM-PRO" panose="020F0600000000000000" pitchFamily="50" charset="-128"/>
                <a:ea typeface="HG丸ｺﾞｼｯｸM-PRO" panose="020F0600000000000000" pitchFamily="50" charset="-128"/>
              </a:rPr>
              <a:t>過去最高。 </a:t>
            </a:r>
          </a:p>
          <a:p>
            <a:pPr marL="285750" indent="-285750">
              <a:spcBef>
                <a:spcPts val="0"/>
              </a:spcBef>
              <a:buFont typeface="Arial" panose="020B0604020202020204" pitchFamily="34" charset="0"/>
              <a:buChar char="•"/>
            </a:pPr>
            <a:r>
              <a:rPr lang="ja-JP" altLang="en-US" sz="1800" dirty="0" smtClean="0">
                <a:latin typeface="HG丸ｺﾞｼｯｸM-PRO" panose="020F0600000000000000" pitchFamily="50" charset="-128"/>
                <a:ea typeface="HG丸ｺﾞｼｯｸM-PRO" panose="020F0600000000000000" pitchFamily="50" charset="-128"/>
              </a:rPr>
              <a:t>国際</a:t>
            </a:r>
            <a:r>
              <a:rPr lang="ja-JP" altLang="en-US" sz="1800" dirty="0">
                <a:latin typeface="HG丸ｺﾞｼｯｸM-PRO" panose="020F0600000000000000" pitchFamily="50" charset="-128"/>
                <a:ea typeface="HG丸ｺﾞｼｯｸM-PRO" panose="020F0600000000000000" pitchFamily="50" charset="-128"/>
              </a:rPr>
              <a:t>コンテナ戦略港湾として、国による利用促進策も活用しながら、国際競争力強化を図っている。 </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16"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正方形/長方形 16"/>
          <p:cNvSpPr/>
          <p:nvPr/>
        </p:nvSpPr>
        <p:spPr>
          <a:xfrm>
            <a:off x="35496" y="2276872"/>
            <a:ext cx="4490081" cy="707886"/>
          </a:xfrm>
          <a:prstGeom prst="rect">
            <a:avLst/>
          </a:prstGeom>
        </p:spPr>
        <p:txBody>
          <a:bodyPr wrap="square">
            <a:spAutoFit/>
          </a:bodyPr>
          <a:lstStyle/>
          <a:p>
            <a:pPr marL="177800" indent="-177800" algn="l"/>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阪神港のネットワーク</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（出典：国土交通省「港湾別コンテナ取扱量（</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）ランキング</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「日本に就航する外貿定期コンテナ航路便数（便</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525577" y="2288485"/>
            <a:ext cx="4716185" cy="492443"/>
          </a:xfrm>
          <a:prstGeom prst="rect">
            <a:avLst/>
          </a:prstGeom>
        </p:spPr>
        <p:txBody>
          <a:bodyPr wrap="square">
            <a:spAutoFit/>
          </a:bodyPr>
          <a:lstStyle/>
          <a:p>
            <a:pPr marL="177800" indent="-177800" algn="l"/>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港湾別の輸出入貿易額推移（</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・東京・横浜・名古屋）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940002" y="6623774"/>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Tree>
    <p:extLst>
      <p:ext uri="{BB962C8B-B14F-4D97-AF65-F5344CB8AC3E}">
        <p14:creationId xmlns:p14="http://schemas.microsoft.com/office/powerpoint/2010/main" val="183661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124" y="4110553"/>
            <a:ext cx="2040372" cy="183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78630"/>
            <a:ext cx="2673682" cy="1733709"/>
          </a:xfrm>
          <a:prstGeom prst="rect">
            <a:avLst/>
          </a:prstGeom>
          <a:noFill/>
          <a:ln>
            <a:noFill/>
          </a:ln>
        </p:spPr>
      </p:pic>
      <p:pic>
        <p:nvPicPr>
          <p:cNvPr id="16" name="図 15"/>
          <p:cNvPicPr/>
          <p:nvPr/>
        </p:nvPicPr>
        <p:blipFill>
          <a:blip r:embed="rId4">
            <a:extLst>
              <a:ext uri="{28A0092B-C50C-407E-A947-70E740481C1C}">
                <a14:useLocalDpi xmlns:a14="http://schemas.microsoft.com/office/drawing/2010/main" val="0"/>
              </a:ext>
            </a:extLst>
          </a:blip>
          <a:srcRect/>
          <a:stretch>
            <a:fillRect/>
          </a:stretch>
        </p:blipFill>
        <p:spPr bwMode="auto">
          <a:xfrm>
            <a:off x="4829886" y="4110553"/>
            <a:ext cx="2406410" cy="1982743"/>
          </a:xfrm>
          <a:prstGeom prst="rect">
            <a:avLst/>
          </a:prstGeom>
          <a:noFill/>
          <a:ln>
            <a:noFill/>
          </a:ln>
        </p:spPr>
      </p:pic>
      <p:pic>
        <p:nvPicPr>
          <p:cNvPr id="17" name="図 16"/>
          <p:cNvPicPr/>
          <p:nvPr/>
        </p:nvPicPr>
        <p:blipFill>
          <a:blip r:embed="rId5">
            <a:extLst>
              <a:ext uri="{28A0092B-C50C-407E-A947-70E740481C1C}">
                <a14:useLocalDpi xmlns:a14="http://schemas.microsoft.com/office/drawing/2010/main" val="0"/>
              </a:ext>
            </a:extLst>
          </a:blip>
          <a:srcRect/>
          <a:stretch>
            <a:fillRect/>
          </a:stretch>
        </p:blipFill>
        <p:spPr bwMode="auto">
          <a:xfrm>
            <a:off x="7236296" y="2288244"/>
            <a:ext cx="1754069" cy="1053249"/>
          </a:xfrm>
          <a:prstGeom prst="rect">
            <a:avLst/>
          </a:prstGeom>
          <a:noFill/>
          <a:ln>
            <a:noFill/>
          </a:ln>
        </p:spPr>
      </p:pic>
      <p:sp>
        <p:nvSpPr>
          <p:cNvPr id="5" name="テキスト ボックス 4"/>
          <p:cNvSpPr txBox="1"/>
          <p:nvPr/>
        </p:nvSpPr>
        <p:spPr>
          <a:xfrm>
            <a:off x="6505163" y="1916832"/>
            <a:ext cx="2734262"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フェデックス北太平洋地区ハブ拠点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08698"/>
            <a:ext cx="4757878" cy="314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105014" y="2162367"/>
            <a:ext cx="4178954" cy="461665"/>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空港別の輸出入貿易額推移（関空・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　（単位：億円）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物流基盤の充実（関西国際</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空港）</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6000" y="432000"/>
            <a:ext cx="9072000" cy="1118164"/>
          </a:xfrm>
          <a:prstGeom prst="rect">
            <a:avLst/>
          </a:prstGeom>
          <a:noFill/>
          <a:ln w="9525">
            <a:solidFill>
              <a:schemeClr val="tx1"/>
            </a:solidFill>
            <a:prstDash val="sysDot"/>
          </a:ln>
        </p:spPr>
        <p:txBody>
          <a:bodyPr wrap="square" lIns="91341" tIns="45675" rIns="91341" bIns="45675" rtlCol="0" anchor="t" anchorCtr="0">
            <a:spAutoFit/>
          </a:bodyPr>
          <a:lstStyle/>
          <a:p>
            <a:pPr marL="285750" indent="-285750" algn="just">
              <a:lnSpc>
                <a:spcPts val="2000"/>
              </a:lnSpc>
              <a:buFont typeface="Arial" panose="020B0604020202020204" pitchFamily="34" charset="0"/>
              <a:buChar char="•"/>
            </a:pP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貨物</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取扱量は横ばい傾向にあるものの、貿易額は</a:t>
            </a:r>
            <a:r>
              <a:rPr lang="en-US" altLang="ja-JP"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9.2</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兆円と過去最高を記録。医薬品や食の取扱額に</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ついて</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は、長期的に増加傾向にある。</a:t>
            </a:r>
            <a:endParaRPr lang="en-US" altLang="ja-JP"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just">
              <a:lnSpc>
                <a:spcPts val="2000"/>
              </a:lnSpc>
              <a:buFont typeface="Arial" panose="020B0604020202020204" pitchFamily="34" charset="0"/>
              <a:buChar char="•"/>
            </a:pP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フェデックス</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の北太平洋地区ハブ拠点が</a:t>
            </a:r>
            <a:r>
              <a:rPr lang="en-US" altLang="ja-JP"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2014</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月に稼働し、国際中継貨物は開設前と比べて約</a:t>
            </a:r>
            <a:r>
              <a:rPr lang="en-US" altLang="ja-JP"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70</a:t>
            </a:r>
            <a:r>
              <a:rPr lang="en-US" altLang="ja-JP"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増加</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した。</a:t>
            </a:r>
            <a:endParaRPr lang="en-US" altLang="ja-JP"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テキスト ボックス 2"/>
          <p:cNvSpPr txBox="1"/>
          <p:nvPr/>
        </p:nvSpPr>
        <p:spPr>
          <a:xfrm>
            <a:off x="4716016" y="4857160"/>
            <a:ext cx="321449" cy="816089"/>
          </a:xfrm>
          <a:prstGeom prst="rect">
            <a:avLst/>
          </a:prstGeom>
          <a:solidFill>
            <a:schemeClr val="bg1"/>
          </a:solidFill>
        </p:spPr>
        <p:txBody>
          <a:bodyPr vert="eaVert" wrap="square" rtlCol="0">
            <a:spAutoFit/>
          </a:bodyPr>
          <a:lstStyle/>
          <a:p>
            <a:endParaRPr kumimoji="1" lang="ja-JP" altLang="en-US" dirty="0"/>
          </a:p>
        </p:txBody>
      </p:sp>
      <p:sp>
        <p:nvSpPr>
          <p:cNvPr id="19"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正方形/長方形 19"/>
          <p:cNvSpPr/>
          <p:nvPr/>
        </p:nvSpPr>
        <p:spPr>
          <a:xfrm>
            <a:off x="4940002" y="6551766"/>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Tree>
    <p:extLst>
      <p:ext uri="{BB962C8B-B14F-4D97-AF65-F5344CB8AC3E}">
        <p14:creationId xmlns:p14="http://schemas.microsoft.com/office/powerpoint/2010/main" val="58064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505766" y="2350712"/>
            <a:ext cx="4602738" cy="4318648"/>
            <a:chOff x="4505766" y="2350712"/>
            <a:chExt cx="4602738" cy="4318648"/>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309" y="2350712"/>
              <a:ext cx="4293195" cy="43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7890142" y="5149241"/>
              <a:ext cx="1074346" cy="230832"/>
            </a:xfrm>
            <a:prstGeom prst="rect">
              <a:avLst/>
            </a:prstGeom>
            <a:solidFill>
              <a:schemeClr val="bg1"/>
            </a:solidFill>
          </p:spPr>
          <p:txBody>
            <a:bodyPr wrap="square" rtlCol="0">
              <a:spAutoFit/>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西名阪自動車道</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441870" y="2910136"/>
              <a:ext cx="1074346" cy="230832"/>
            </a:xfrm>
            <a:prstGeom prst="rect">
              <a:avLst/>
            </a:prstGeom>
            <a:solidFill>
              <a:schemeClr val="bg1"/>
            </a:solidFill>
          </p:spPr>
          <p:txBody>
            <a:bodyPr wrap="square" rtlCol="0">
              <a:spAutoFit/>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中国自動車道</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076378" y="3709081"/>
              <a:ext cx="237387" cy="786196"/>
            </a:xfrm>
            <a:prstGeom prst="rect">
              <a:avLst/>
            </a:prstGeom>
            <a:solidFill>
              <a:schemeClr val="bg1"/>
            </a:solidFill>
          </p:spPr>
          <p:txBody>
            <a:bodyPr vert="eaVert" wrap="square" rtlCol="0">
              <a:spAutoFit/>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近畿自動車道</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rot="1774463">
              <a:off x="6154863" y="5477049"/>
              <a:ext cx="230406" cy="786196"/>
            </a:xfrm>
            <a:prstGeom prst="rect">
              <a:avLst/>
            </a:prstGeom>
            <a:solidFill>
              <a:schemeClr val="bg1"/>
            </a:solidFill>
          </p:spPr>
          <p:txBody>
            <a:bodyPr vert="eaVert" wrap="square" rtlCol="0">
              <a:spAutoFit/>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阪和自動車道</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505766" y="5646440"/>
              <a:ext cx="1074346" cy="230832"/>
            </a:xfrm>
            <a:prstGeom prst="rect">
              <a:avLst/>
            </a:prstGeom>
            <a:solidFill>
              <a:schemeClr val="bg1"/>
            </a:solidFill>
          </p:spPr>
          <p:txBody>
            <a:bodyPr wrap="square" rtlCol="0">
              <a:spAutoFit/>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491798" y="6535009"/>
            <a:ext cx="2971554" cy="261600"/>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北大阪流通業務地区</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6000" y="432000"/>
            <a:ext cx="9072000" cy="1754236"/>
          </a:xfrm>
          <a:prstGeom prst="rect">
            <a:avLst/>
          </a:prstGeom>
          <a:noFill/>
          <a:ln w="9525">
            <a:solidFill>
              <a:schemeClr val="tx1"/>
            </a:solidFill>
            <a:prstDash val="sysDot"/>
          </a:ln>
        </p:spPr>
        <p:txBody>
          <a:bodyPr wrap="square" lIns="91341" tIns="45675" rIns="91341" bIns="45675" rtlCol="0" anchor="t" anchorCtr="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流通業務市街地とは、流通業務施設を集約的に立地させることにより、流通をスムーズに行うことを目的として作られた地域のこと。</a:t>
            </a: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流通業務市街地は、地域地区としての「流通業務地区」および都市施設である「流通業務団地」により構成される。流通業務地区では、健全な流通業務市街地を育成するため、原則として、流通業務施設および流通業務に関連する施設のみが立地できる。大阪府内には、東大阪市と茨木市の２箇所に流通業務地区がある。</a:t>
            </a:r>
          </a:p>
        </p:txBody>
      </p:sp>
      <p:sp>
        <p:nvSpPr>
          <p:cNvPr id="8" name="Rectangle 20"/>
          <p:cNvSpPr>
            <a:spLocks noChangeArrowheads="1"/>
          </p:cNvSpPr>
          <p:nvPr/>
        </p:nvSpPr>
        <p:spPr bwMode="auto">
          <a:xfrm>
            <a:off x="0" y="-4984"/>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物流基盤の充実（北</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大阪・東大阪流通</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業務</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地区）</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12629"/>
            <a:ext cx="3717628" cy="271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6964854" y="6597352"/>
            <a:ext cx="1495578" cy="256446"/>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5496" y="2924944"/>
            <a:ext cx="5976664" cy="830906"/>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＜東大阪流通業務地区＞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fontAlgn="auto">
              <a:spcBef>
                <a:spcPts val="0"/>
              </a:spcBef>
              <a:spcAft>
                <a:spcPts val="0"/>
              </a:spcAft>
              <a:buClrTx/>
              <a:buSzTx/>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自動車道、大阪中央環状線、国道</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308</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号などの主要道路の</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結節点に</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位置し、大阪市内、大阪港からも近い。</a:t>
            </a:r>
          </a:p>
          <a:p>
            <a:pPr algn="l" defTabSz="913410" fontAlgn="auto">
              <a:spcBef>
                <a:spcPts val="0"/>
              </a:spcBef>
              <a:spcAft>
                <a:spcPts val="0"/>
              </a:spcAft>
              <a:buClrTx/>
              <a:buSzTx/>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周辺</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に機械、紙・文具、ビニールなどの卸売業団地をはじめ多数の企業</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5496" y="2278704"/>
            <a:ext cx="5832648" cy="64624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流通業務地区＞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fontAlgn="auto">
              <a:spcBef>
                <a:spcPts val="0"/>
              </a:spcBef>
              <a:spcAft>
                <a:spcPts val="0"/>
              </a:spcAft>
              <a:buClrTx/>
              <a:buSzTx/>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市内から約</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ｋｍの国土軸に位置し、名神、中国、近畿自動車道など主要道路に近接しており、幹線輸送拠点だけでなく、京阪神の配送拠点として最適の立地となっている。</a:t>
            </a:r>
          </a:p>
        </p:txBody>
      </p:sp>
      <p:sp>
        <p:nvSpPr>
          <p:cNvPr id="2" name="テキスト ボックス 1"/>
          <p:cNvSpPr txBox="1"/>
          <p:nvPr/>
        </p:nvSpPr>
        <p:spPr>
          <a:xfrm rot="19983377">
            <a:off x="6933440" y="2526618"/>
            <a:ext cx="1046736" cy="230832"/>
          </a:xfrm>
          <a:prstGeom prst="rect">
            <a:avLst/>
          </a:prstGeom>
          <a:solidFill>
            <a:schemeClr val="bg1"/>
          </a:solidFill>
        </p:spPr>
        <p:txBody>
          <a:bodyPr wrap="square" rtlCol="0">
            <a:spAutoFit/>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名神高速道路</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1761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496" y="432000"/>
            <a:ext cx="9072000" cy="923330"/>
          </a:xfrm>
          <a:prstGeom prst="rect">
            <a:avLst/>
          </a:prstGeom>
          <a:noFill/>
          <a:ln w="9525">
            <a:solidFill>
              <a:schemeClr val="tx1"/>
            </a:solidFill>
            <a:prstDash val="sysDot"/>
          </a:ln>
        </p:spPr>
        <p:txBody>
          <a:bodyPr wrap="square" lIns="91341" tIns="45675" rIns="91341" bIns="45675" rtlCol="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産業用地は、土地の利用目的によって、商業業務ゾーン、流通・製造・加工ゾーン、住宅関連ゾーン、空港関連産業ゾーン、工業団地ゾーンの５つのゾーンに分かれ、契約率は全体で</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98.5%</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となっている。</a:t>
            </a:r>
          </a:p>
        </p:txBody>
      </p:sp>
      <p:sp>
        <p:nvSpPr>
          <p:cNvPr id="13" name="テキスト ボックス 12"/>
          <p:cNvSpPr txBox="1"/>
          <p:nvPr/>
        </p:nvSpPr>
        <p:spPr>
          <a:xfrm>
            <a:off x="88278" y="6505599"/>
            <a:ext cx="2971554" cy="26160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a:t>
            </a:r>
            <a:r>
              <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りんくうタウン</a:t>
            </a:r>
          </a:p>
        </p:txBody>
      </p:sp>
      <p:graphicFrame>
        <p:nvGraphicFramePr>
          <p:cNvPr id="3" name="表 2"/>
          <p:cNvGraphicFramePr>
            <a:graphicFrameLocks noGrp="1"/>
          </p:cNvGraphicFramePr>
          <p:nvPr>
            <p:extLst>
              <p:ext uri="{D42A27DB-BD31-4B8C-83A1-F6EECF244321}">
                <p14:modId xmlns:p14="http://schemas.microsoft.com/office/powerpoint/2010/main" val="2324657758"/>
              </p:ext>
            </p:extLst>
          </p:nvPr>
        </p:nvGraphicFramePr>
        <p:xfrm>
          <a:off x="251529" y="1554470"/>
          <a:ext cx="8687801" cy="2594610"/>
        </p:xfrm>
        <a:graphic>
          <a:graphicData uri="http://schemas.openxmlformats.org/drawingml/2006/table">
            <a:tbl>
              <a:tblPr firstRow="1" firstCol="1" bandRow="1">
                <a:tableStyleId>{5C22544A-7EE6-4342-B048-85BDC9FD1C3A}</a:tableStyleId>
              </a:tblPr>
              <a:tblGrid>
                <a:gridCol w="1514387"/>
                <a:gridCol w="1293925"/>
                <a:gridCol w="1224136"/>
                <a:gridCol w="1296144"/>
                <a:gridCol w="1224136"/>
                <a:gridCol w="936104"/>
                <a:gridCol w="1198969"/>
              </a:tblGrid>
              <a:tr h="788670">
                <a:tc>
                  <a:txBody>
                    <a:bodyPr/>
                    <a:lstStyle/>
                    <a:p>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計画面積</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
                      </a:r>
                      <a:b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b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(ha)</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分譲</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契約</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面積</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(ha)</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定期借地契約面積</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(ha)</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契約</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合計</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(ha)</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契約率</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
                      </a:r>
                      <a:br>
                        <a:rPr lang="en-US" sz="1600" kern="100">
                          <a:effectLst/>
                          <a:latin typeface="Meiryo UI" panose="020B0604030504040204" pitchFamily="50" charset="-128"/>
                          <a:ea typeface="Meiryo UI" panose="020B0604030504040204" pitchFamily="50" charset="-128"/>
                          <a:cs typeface="Meiryo UI" panose="020B0604030504040204" pitchFamily="50" charset="-128"/>
                        </a:rPr>
                      </a:br>
                      <a:r>
                        <a:rPr lang="en-US" sz="1600" kern="10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立地決定を含む場合の契約率</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r h="300990">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商業業務</a:t>
                      </a: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29.6</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6.0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23.6</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29.6</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100.0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100.0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r h="300990">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流通製造加工</a:t>
                      </a: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15.6</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15.4</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0.3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15.6</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100.0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100.0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r h="300990">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住宅関連</a:t>
                      </a: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7.7</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7.1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7.1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92.2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92.2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r h="300990">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空港関連産業</a:t>
                      </a: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14.3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8.3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6.0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14.3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100.0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100.0</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r h="300990">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工場団地</a:t>
                      </a: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63.6</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39.</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9</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22.</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62.2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97.8</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97.8</a:t>
                      </a:r>
                      <a:endParaRPr lang="ja-JP" sz="16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r h="300990">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合計</a:t>
                      </a: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130.8</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76.</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52.</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128.9</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98.5</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c>
                  <a:txBody>
                    <a:bodyPr/>
                    <a:lstStyle/>
                    <a:p>
                      <a:pPr algn="ctr">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98.5</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75" marR="28575" marT="28575" marB="28575" anchor="ctr"/>
                </a:tc>
              </a:tr>
            </a:tbl>
          </a:graphicData>
        </a:graphic>
      </p:graphicFrame>
      <p:sp>
        <p:nvSpPr>
          <p:cNvPr id="9" name="Rectangle 1"/>
          <p:cNvSpPr>
            <a:spLocks noChangeArrowheads="1"/>
          </p:cNvSpPr>
          <p:nvPr/>
        </p:nvSpPr>
        <p:spPr bwMode="auto">
          <a:xfrm>
            <a:off x="5846199" y="1332284"/>
            <a:ext cx="31902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41" tIns="45675" rIns="91341" bIns="45675" numCol="1" anchor="ctr" anchorCtr="0" compatLnSpc="1">
            <a:prstTxWarp prst="textNoShape">
              <a:avLst/>
            </a:prstTxWarp>
            <a:spAutoFit/>
          </a:bodyPr>
          <a:lstStyle/>
          <a:p>
            <a:pPr algn="l" defTabSz="913410">
              <a:buClrTx/>
              <a:buSzTx/>
            </a:pPr>
            <a:r>
              <a:rPr kumimoji="1" lang="ja-JP" altLang="ja-JP" sz="1000" dirty="0">
                <a:solidFill>
                  <a:prstClr val="black"/>
                </a:solidFill>
                <a:latin typeface="Meiryo UI" pitchFamily="50" charset="-128"/>
                <a:ea typeface="Meiryo UI" pitchFamily="50" charset="-128"/>
                <a:cs typeface="Meiryo UI" pitchFamily="50" charset="-128"/>
              </a:rPr>
              <a:t>分譲・定期借地の契約状況（平成</a:t>
            </a:r>
            <a:r>
              <a:rPr kumimoji="1" lang="en-US" altLang="ja-JP" sz="1000" dirty="0">
                <a:solidFill>
                  <a:prstClr val="black"/>
                </a:solidFill>
                <a:latin typeface="Meiryo UI" pitchFamily="50" charset="-128"/>
                <a:ea typeface="Meiryo UI" pitchFamily="50" charset="-128"/>
                <a:cs typeface="Meiryo UI" pitchFamily="50" charset="-128"/>
              </a:rPr>
              <a:t>28</a:t>
            </a:r>
            <a:r>
              <a:rPr kumimoji="1" lang="ja-JP" altLang="en-US" sz="1000" dirty="0">
                <a:solidFill>
                  <a:prstClr val="black"/>
                </a:solidFill>
                <a:latin typeface="Meiryo UI" pitchFamily="50" charset="-128"/>
                <a:ea typeface="Meiryo UI" pitchFamily="50" charset="-128"/>
                <a:cs typeface="Meiryo UI" pitchFamily="50" charset="-128"/>
              </a:rPr>
              <a:t>年</a:t>
            </a:r>
            <a:r>
              <a:rPr kumimoji="1" lang="en-US" altLang="ja-JP" sz="1000" dirty="0">
                <a:solidFill>
                  <a:prstClr val="black"/>
                </a:solidFill>
                <a:latin typeface="Meiryo UI" pitchFamily="50" charset="-128"/>
                <a:ea typeface="Meiryo UI" pitchFamily="50" charset="-128"/>
                <a:cs typeface="Meiryo UI" pitchFamily="50" charset="-128"/>
              </a:rPr>
              <a:t>6</a:t>
            </a:r>
            <a:r>
              <a:rPr kumimoji="1" lang="ja-JP" altLang="en-US" sz="1000" dirty="0">
                <a:solidFill>
                  <a:prstClr val="black"/>
                </a:solidFill>
                <a:latin typeface="Meiryo UI" pitchFamily="50" charset="-128"/>
                <a:ea typeface="Meiryo UI" pitchFamily="50" charset="-128"/>
                <a:cs typeface="Meiryo UI" pitchFamily="50" charset="-128"/>
              </a:rPr>
              <a:t>月</a:t>
            </a:r>
            <a:r>
              <a:rPr kumimoji="1" lang="en-US" altLang="ja-JP" sz="1000" dirty="0">
                <a:solidFill>
                  <a:prstClr val="black"/>
                </a:solidFill>
                <a:latin typeface="Meiryo UI" pitchFamily="50" charset="-128"/>
                <a:ea typeface="Meiryo UI" pitchFamily="50" charset="-128"/>
                <a:cs typeface="Meiryo UI" pitchFamily="50" charset="-128"/>
              </a:rPr>
              <a:t>30</a:t>
            </a:r>
            <a:r>
              <a:rPr kumimoji="1" lang="ja-JP" altLang="en-US" sz="1000" dirty="0">
                <a:solidFill>
                  <a:prstClr val="black"/>
                </a:solidFill>
                <a:latin typeface="Meiryo UI" pitchFamily="50" charset="-128"/>
                <a:ea typeface="Meiryo UI" pitchFamily="50" charset="-128"/>
                <a:cs typeface="Meiryo UI" pitchFamily="50" charset="-128"/>
              </a:rPr>
              <a:t>日現在）</a:t>
            </a:r>
            <a:endParaRPr kumimoji="1" lang="ja-JP" altLang="en-US" sz="1800" dirty="0">
              <a:solidFill>
                <a:prstClr val="black"/>
              </a:solidFill>
              <a:latin typeface="Arial" pitchFamily="34" charset="0"/>
              <a:ea typeface="ＭＳ Ｐゴシック" pitchFamily="50" charset="-128"/>
              <a:cs typeface="ＭＳ Ｐゴシック" pitchFamily="50" charset="-128"/>
            </a:endParaRPr>
          </a:p>
        </p:txBody>
      </p:sp>
      <p:pic>
        <p:nvPicPr>
          <p:cNvPr id="16" name="図 15" descr="http://www.pref.osaka.lg.jp/rinkai/site/about/img/kita.gif"/>
          <p:cNvPicPr/>
          <p:nvPr/>
        </p:nvPicPr>
        <p:blipFill>
          <a:blip r:embed="rId2">
            <a:extLst>
              <a:ext uri="{28A0092B-C50C-407E-A947-70E740481C1C}">
                <a14:useLocalDpi xmlns:a14="http://schemas.microsoft.com/office/drawing/2010/main" val="0"/>
              </a:ext>
            </a:extLst>
          </a:blip>
          <a:srcRect/>
          <a:stretch>
            <a:fillRect/>
          </a:stretch>
        </p:blipFill>
        <p:spPr bwMode="auto">
          <a:xfrm>
            <a:off x="242032" y="4211805"/>
            <a:ext cx="4041936" cy="2064431"/>
          </a:xfrm>
          <a:prstGeom prst="rect">
            <a:avLst/>
          </a:prstGeom>
          <a:noFill/>
          <a:ln>
            <a:noFill/>
          </a:ln>
        </p:spPr>
      </p:pic>
      <p:pic>
        <p:nvPicPr>
          <p:cNvPr id="17" name="図 16" descr="http://www.pref.osaka.lg.jp/rinkai/site/about/img/tyuunan.gif"/>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211796"/>
            <a:ext cx="3960440" cy="2107283"/>
          </a:xfrm>
          <a:prstGeom prst="rect">
            <a:avLst/>
          </a:prstGeom>
          <a:noFill/>
          <a:ln>
            <a:noFill/>
          </a:ln>
        </p:spPr>
      </p:pic>
      <p:sp>
        <p:nvSpPr>
          <p:cNvPr id="21" name="テキスト ボックス 20"/>
          <p:cNvSpPr txBox="1"/>
          <p:nvPr/>
        </p:nvSpPr>
        <p:spPr>
          <a:xfrm>
            <a:off x="4875798" y="6252731"/>
            <a:ext cx="3528392" cy="312174"/>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中南地区　工業団地エリア</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E-4</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971600" y="6228021"/>
            <a:ext cx="3384376" cy="312174"/>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地区　工業団地エリア</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E-1</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561904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4098" y="4502722"/>
            <a:ext cx="4680520" cy="237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5" rIns="91341" bIns="45675" rtlCol="0" anchor="ctr"/>
          <a:lstStyle/>
          <a:p>
            <a:pPr algn="ctr"/>
            <a:endParaRPr kumimoji="1" lang="ja-JP" altLang="en-US"/>
          </a:p>
        </p:txBody>
      </p:sp>
      <p:sp>
        <p:nvSpPr>
          <p:cNvPr id="4" name="テキスト ボックス 3"/>
          <p:cNvSpPr txBox="1"/>
          <p:nvPr/>
        </p:nvSpPr>
        <p:spPr>
          <a:xfrm>
            <a:off x="36000" y="432009"/>
            <a:ext cx="9072000" cy="1754236"/>
          </a:xfrm>
          <a:prstGeom prst="rect">
            <a:avLst/>
          </a:prstGeom>
          <a:noFill/>
          <a:ln w="9525">
            <a:solidFill>
              <a:schemeClr val="tx1"/>
            </a:solidFill>
            <a:prstDash val="sysDot"/>
          </a:ln>
        </p:spPr>
        <p:txBody>
          <a:bodyPr wrap="square" lIns="91341" tIns="45675" rIns="91341" bIns="45675" rtlCol="0" anchor="t" anchorCtr="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大阪と和歌山の間、阪和</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道泉南</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IC</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から</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第二阪和</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国道箱作ランプ</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すぐの位置にあり、どちらへのアクセスも優れている</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80" dirty="0" smtClean="0">
                <a:solidFill>
                  <a:prstClr val="black"/>
                </a:solidFill>
                <a:latin typeface="HG丸ｺﾞｼｯｸM-PRO" panose="020F0600000000000000" pitchFamily="50" charset="-128"/>
                <a:ea typeface="HG丸ｺﾞｼｯｸM-PRO" panose="020F0600000000000000" pitchFamily="50" charset="-128"/>
              </a:rPr>
              <a:t>面積</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は約</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171ha</a:t>
            </a:r>
            <a:r>
              <a:rPr kumimoji="1" lang="ja-JP" altLang="en-US" sz="1800" spc="-80" dirty="0" err="1">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1,632</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世帯、</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4,812</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人が入居して</a:t>
            </a:r>
            <a:r>
              <a:rPr kumimoji="1" lang="ja-JP" altLang="en-US" sz="1800" spc="-80" dirty="0" smtClean="0">
                <a:solidFill>
                  <a:prstClr val="black"/>
                </a:solidFill>
                <a:latin typeface="HG丸ｺﾞｼｯｸM-PRO" panose="020F0600000000000000" pitchFamily="50" charset="-128"/>
                <a:ea typeface="HG丸ｺﾞｼｯｸM-PRO" panose="020F0600000000000000" pitchFamily="50" charset="-128"/>
              </a:rPr>
              <a:t>いる</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2016</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28</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月末現在</a:t>
            </a:r>
            <a:r>
              <a:rPr kumimoji="1" lang="ja-JP" altLang="en-US" sz="1800" spc="-80" dirty="0" smtClean="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800" spc="-80" dirty="0" smtClean="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80" dirty="0" smtClean="0">
                <a:solidFill>
                  <a:prstClr val="black"/>
                </a:solidFill>
                <a:latin typeface="HG丸ｺﾞｼｯｸM-PRO" panose="020F0600000000000000" pitchFamily="50" charset="-128"/>
                <a:ea typeface="HG丸ｺﾞｼｯｸM-PRO" panose="020F0600000000000000" pitchFamily="50" charset="-128"/>
              </a:rPr>
              <a:t>産業</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用地は、約</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25ha</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で、契約率は</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92.4</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％となって</a:t>
            </a:r>
            <a:r>
              <a:rPr kumimoji="1" lang="ja-JP" altLang="en-US" sz="1800" spc="-80" dirty="0" smtClean="0">
                <a:solidFill>
                  <a:prstClr val="black"/>
                </a:solidFill>
                <a:latin typeface="HG丸ｺﾞｼｯｸM-PRO" panose="020F0600000000000000" pitchFamily="50" charset="-128"/>
                <a:ea typeface="HG丸ｺﾞｼｯｸM-PRO" panose="020F0600000000000000" pitchFamily="50" charset="-128"/>
              </a:rPr>
              <a:t>いる</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2016</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28</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8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800" spc="-80" dirty="0">
                <a:solidFill>
                  <a:prstClr val="black"/>
                </a:solidFill>
                <a:latin typeface="HG丸ｺﾞｼｯｸM-PRO" panose="020F0600000000000000" pitchFamily="50" charset="-128"/>
                <a:ea typeface="HG丸ｺﾞｼｯｸM-PRO" panose="020F0600000000000000" pitchFamily="50" charset="-128"/>
              </a:rPr>
              <a:t>月末現在</a:t>
            </a:r>
            <a:r>
              <a:rPr kumimoji="1" lang="ja-JP" altLang="en-US" sz="1800" spc="-80" dirty="0" smtClean="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800" spc="-8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阪南スカイタウン</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テキスト ボックス 9"/>
          <p:cNvSpPr txBox="1"/>
          <p:nvPr/>
        </p:nvSpPr>
        <p:spPr>
          <a:xfrm>
            <a:off x="6012160" y="6597352"/>
            <a:ext cx="1872208" cy="26160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出典：阪南</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スカイタウン</a:t>
            </a:r>
            <a:r>
              <a:rPr kumimoji="1"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67270" y="2283247"/>
            <a:ext cx="9210114" cy="3960440"/>
            <a:chOff x="88536" y="2315146"/>
            <a:chExt cx="9210114" cy="396044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6" y="2315146"/>
              <a:ext cx="90194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8192090" y="5784559"/>
              <a:ext cx="1065638" cy="123111"/>
            </a:xfrm>
            <a:prstGeom prst="rect">
              <a:avLst/>
            </a:prstGeom>
            <a:solidFill>
              <a:schemeClr val="bg1"/>
            </a:solidFill>
          </p:spPr>
          <p:txBody>
            <a:bodyPr wrap="square" lIns="0" tIns="0" rIns="0" bIns="0" rtlCol="0">
              <a:spAutoFit/>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業務系施設用地</a:t>
              </a:r>
            </a:p>
          </p:txBody>
        </p:sp>
        <p:sp>
          <p:nvSpPr>
            <p:cNvPr id="12" name="テキスト ボックス 11"/>
            <p:cNvSpPr txBox="1"/>
            <p:nvPr/>
          </p:nvSpPr>
          <p:spPr>
            <a:xfrm>
              <a:off x="8191294" y="6012007"/>
              <a:ext cx="1107356" cy="123111"/>
            </a:xfrm>
            <a:prstGeom prst="rect">
              <a:avLst/>
            </a:prstGeom>
            <a:solidFill>
              <a:schemeClr val="bg1"/>
            </a:solidFill>
          </p:spPr>
          <p:txBody>
            <a:bodyPr wrap="square" lIns="0" tIns="0" rIns="0" bIns="0" rtlCol="0">
              <a:spAutoFit/>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契約中または商談中</a:t>
              </a:r>
            </a:p>
          </p:txBody>
        </p:sp>
      </p:grpSp>
      <p:sp>
        <p:nvSpPr>
          <p:cNvPr id="13"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正方形/長方形 13"/>
          <p:cNvSpPr/>
          <p:nvPr/>
        </p:nvSpPr>
        <p:spPr>
          <a:xfrm>
            <a:off x="124098" y="4799138"/>
            <a:ext cx="4231878" cy="179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5" rIns="91341" bIns="45675"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17" y="4680438"/>
            <a:ext cx="3189619" cy="212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74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 y="2636912"/>
            <a:ext cx="5457394" cy="42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6000" y="432000"/>
            <a:ext cx="9072000" cy="2308233"/>
          </a:xfrm>
          <a:prstGeom prst="rect">
            <a:avLst/>
          </a:prstGeom>
          <a:noFill/>
          <a:ln w="9525">
            <a:solidFill>
              <a:schemeClr val="tx1"/>
            </a:solidFill>
            <a:prstDash val="sysDot"/>
          </a:ln>
        </p:spPr>
        <p:txBody>
          <a:bodyPr wrap="square" lIns="91341" tIns="45675" rIns="91341" bIns="45675" rtlCol="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ja-JP" sz="1800" dirty="0">
                <a:solidFill>
                  <a:prstClr val="black"/>
                </a:solidFill>
                <a:latin typeface="HG丸ｺﾞｼｯｸM-PRO" panose="020F0600000000000000" pitchFamily="50" charset="-128"/>
                <a:ea typeface="HG丸ｺﾞｼｯｸM-PRO" panose="020F0600000000000000" pitchFamily="50" charset="-128"/>
              </a:rPr>
              <a:t>阪和自動車道堺IC-岸和田和泉IC間開通</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1993</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5</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や</a:t>
            </a:r>
            <a:r>
              <a:rPr kumimoji="1" lang="ja-JP" altLang="ja-JP" sz="1800" dirty="0">
                <a:solidFill>
                  <a:prstClr val="black"/>
                </a:solidFill>
                <a:latin typeface="HG丸ｺﾞｼｯｸM-PRO" panose="020F0600000000000000" pitchFamily="50" charset="-128"/>
                <a:ea typeface="HG丸ｺﾞｼｯｸM-PRO" panose="020F0600000000000000" pitchFamily="50" charset="-128"/>
              </a:rPr>
              <a:t>泉北高速鉄道和泉中央駅開業</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1995</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7</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ja-JP" altLang="ja-JP" sz="1800" dirty="0">
                <a:solidFill>
                  <a:prstClr val="black"/>
                </a:solidFill>
                <a:latin typeface="HG丸ｺﾞｼｯｸM-PRO" panose="020F0600000000000000" pitchFamily="50" charset="-128"/>
                <a:ea typeface="HG丸ｺﾞｼｯｸM-PRO" panose="020F0600000000000000" pitchFamily="50" charset="-128"/>
              </a:rPr>
              <a:t>を</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機に、和泉市が南松尾地区に誘致をはじめた工業団地である。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開発地域の総面積は</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103.4ha</a:t>
            </a:r>
            <a:r>
              <a:rPr kumimoji="1" lang="ja-JP" altLang="en-US" sz="1800" dirty="0" err="1">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産業用地は約</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61ha</a:t>
            </a:r>
            <a:r>
              <a:rPr kumimoji="1" lang="ja-JP" altLang="en-US" sz="1800" dirty="0" err="1">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総区画</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130</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区画である。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ja-JP" sz="1800" spc="-40" dirty="0">
                <a:solidFill>
                  <a:prstClr val="black"/>
                </a:solidFill>
                <a:latin typeface="HG丸ｺﾞｼｯｸM-PRO" panose="020F0600000000000000" pitchFamily="50" charset="-128"/>
                <a:ea typeface="HG丸ｺﾞｼｯｸM-PRO" panose="020F0600000000000000" pitchFamily="50" charset="-128"/>
              </a:rPr>
              <a:t>泉北地域の第2のニュータウンであるトリヴェール和泉の南西に位置し、岸和田和泉ICと国道170号（大阪外環状線）に近接</a:t>
            </a:r>
            <a:r>
              <a:rPr kumimoji="1" lang="ja-JP" altLang="en-US" sz="1800" spc="-40" dirty="0">
                <a:solidFill>
                  <a:prstClr val="black"/>
                </a:solidFill>
                <a:latin typeface="HG丸ｺﾞｼｯｸM-PRO" panose="020F0600000000000000" pitchFamily="50" charset="-128"/>
                <a:ea typeface="HG丸ｺﾞｼｯｸM-PRO" panose="020F0600000000000000" pitchFamily="50" charset="-128"/>
              </a:rPr>
              <a:t>し</a:t>
            </a:r>
            <a:r>
              <a:rPr kumimoji="1" lang="ja-JP" altLang="ja-JP" sz="1800" spc="-40" dirty="0">
                <a:solidFill>
                  <a:prstClr val="black"/>
                </a:solidFill>
                <a:latin typeface="HG丸ｺﾞｼｯｸM-PRO" panose="020F0600000000000000" pitchFamily="50" charset="-128"/>
                <a:ea typeface="HG丸ｺﾞｼｯｸM-PRO" panose="020F0600000000000000" pitchFamily="50" charset="-128"/>
              </a:rPr>
              <a:t>、トリヴェール和泉の人口増加も相まって次第に企業の進出が進み、現在では多くの企業が立地し、大阪府下の郊外型工業団地としては有数の規模を誇る</a:t>
            </a:r>
            <a:r>
              <a:rPr kumimoji="1" lang="ja-JP" altLang="en-US" sz="1800" spc="-4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rPr>
              <a:t>テクノステージ和泉</a:t>
            </a:r>
            <a:endPar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テキスト ボックス 8"/>
          <p:cNvSpPr txBox="1"/>
          <p:nvPr/>
        </p:nvSpPr>
        <p:spPr>
          <a:xfrm>
            <a:off x="2911386" y="6520913"/>
            <a:ext cx="2862075" cy="26160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出典：テクノステージ和泉</a:t>
            </a:r>
            <a:r>
              <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企業誘致が進む「テクノステージ和泉」110社を越す企業の進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504" y="4005064"/>
            <a:ext cx="3996000" cy="2197800"/>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6245925" y="6202864"/>
            <a:ext cx="2862075" cy="261600"/>
          </a:xfrm>
          <a:prstGeom prst="rect">
            <a:avLst/>
          </a:prstGeom>
          <a:noFill/>
        </p:spPr>
        <p:txBody>
          <a:bodyPr wrap="square" lIns="91341" tIns="45675" rIns="91341" bIns="45675" rtlCol="0">
            <a:spAutoFit/>
          </a:bodyPr>
          <a:lstStyle/>
          <a:p>
            <a:pPr algn="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a:t>
            </a:r>
            <a:r>
              <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5903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 y="432000"/>
            <a:ext cx="9072000" cy="1754236"/>
          </a:xfrm>
          <a:prstGeom prst="rect">
            <a:avLst/>
          </a:prstGeom>
          <a:noFill/>
          <a:ln w="9525">
            <a:solidFill>
              <a:schemeClr val="tx1"/>
            </a:solidFill>
            <a:prstDash val="sysDot"/>
          </a:ln>
        </p:spPr>
        <p:txBody>
          <a:bodyPr wrap="square" lIns="91341" tIns="45675" rIns="91341" bIns="45675" rtlCol="0">
            <a:spAutoFit/>
          </a:bodyPr>
          <a:lstStyle/>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第３</a:t>
            </a:r>
            <a:r>
              <a:rPr lang="ja-JP" altLang="en-US" sz="1800" dirty="0">
                <a:solidFill>
                  <a:schemeClr val="tx1"/>
                </a:solidFill>
                <a:latin typeface="HG丸ｺﾞｼｯｸM-PRO" panose="020F0600000000000000" pitchFamily="50" charset="-128"/>
                <a:ea typeface="HG丸ｺﾞｼｯｸM-PRO" panose="020F0600000000000000" pitchFamily="50" charset="-128"/>
              </a:rPr>
              <a:t>区域（企業用地）は、新名神高速道路の（仮称）</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箕面</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IC</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に</a:t>
            </a:r>
            <a:r>
              <a:rPr lang="ja-JP" altLang="en-US" sz="1800" dirty="0">
                <a:solidFill>
                  <a:schemeClr val="tx1"/>
                </a:solidFill>
                <a:latin typeface="HG丸ｺﾞｼｯｸM-PRO" panose="020F0600000000000000" pitchFamily="50" charset="-128"/>
                <a:ea typeface="HG丸ｺﾞｼｯｸM-PRO" panose="020F0600000000000000" pitchFamily="50" charset="-128"/>
              </a:rPr>
              <a:t>隣接し、大阪中心部へも直結する産業用地。</a:t>
            </a:r>
          </a:p>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第</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1800" dirty="0">
                <a:solidFill>
                  <a:schemeClr val="tx1"/>
                </a:solidFill>
                <a:latin typeface="HG丸ｺﾞｼｯｸM-PRO" panose="020F0600000000000000" pitchFamily="50" charset="-128"/>
                <a:ea typeface="HG丸ｺﾞｼｯｸM-PRO" panose="020F0600000000000000" pitchFamily="50" charset="-128"/>
              </a:rPr>
              <a:t>期として</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2015</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年度（</a:t>
            </a:r>
            <a:r>
              <a:rPr lang="ja-JP" altLang="en-US" sz="18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年度）から</a:t>
            </a:r>
            <a:r>
              <a:rPr lang="en-US" altLang="ja-JP" sz="1800" dirty="0">
                <a:solidFill>
                  <a:schemeClr val="tx1"/>
                </a:solidFill>
                <a:latin typeface="HG丸ｺﾞｼｯｸM-PRO" panose="020F0600000000000000" pitchFamily="50" charset="-128"/>
                <a:ea typeface="HG丸ｺﾞｼｯｸM-PRO" panose="020F0600000000000000" pitchFamily="50" charset="-128"/>
              </a:rPr>
              <a:t>20</a:t>
            </a:r>
            <a:r>
              <a:rPr lang="ja-JP" altLang="en-US" sz="1800" dirty="0">
                <a:solidFill>
                  <a:schemeClr val="tx1"/>
                </a:solidFill>
                <a:latin typeface="HG丸ｺﾞｼｯｸM-PRO" panose="020F0600000000000000" pitchFamily="50" charset="-128"/>
                <a:ea typeface="HG丸ｺﾞｼｯｸM-PRO" panose="020F0600000000000000" pitchFamily="50" charset="-128"/>
              </a:rPr>
              <a:t>区画の公募を開始、物流施設や製造加工施設等が進出を決定し、契約率（価格ベース）は</a:t>
            </a:r>
            <a:r>
              <a:rPr lang="en-US" altLang="ja-JP" sz="1800" dirty="0">
                <a:solidFill>
                  <a:schemeClr val="tx1"/>
                </a:solidFill>
                <a:latin typeface="HG丸ｺﾞｼｯｸM-PRO" panose="020F0600000000000000" pitchFamily="50" charset="-128"/>
                <a:ea typeface="HG丸ｺﾞｼｯｸM-PRO" panose="020F0600000000000000" pitchFamily="50" charset="-128"/>
              </a:rPr>
              <a:t>85.9</a:t>
            </a:r>
            <a:r>
              <a:rPr lang="ja-JP" altLang="en-US" sz="1800" dirty="0">
                <a:solidFill>
                  <a:schemeClr val="tx1"/>
                </a:solidFill>
                <a:latin typeface="HG丸ｺﾞｼｯｸM-PRO" panose="020F0600000000000000" pitchFamily="50" charset="-128"/>
                <a:ea typeface="HG丸ｺﾞｼｯｸM-PRO" panose="020F0600000000000000" pitchFamily="50" charset="-128"/>
              </a:rPr>
              <a:t>％となっている</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2016</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8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28</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11</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月</a:t>
            </a:r>
            <a:r>
              <a:rPr lang="ja-JP" altLang="en-US" sz="1800" dirty="0">
                <a:solidFill>
                  <a:schemeClr val="tx1"/>
                </a:solidFill>
                <a:latin typeface="HG丸ｺﾞｼｯｸM-PRO" panose="020F0600000000000000" pitchFamily="50" charset="-128"/>
                <a:ea typeface="HG丸ｺﾞｼｯｸM-PRO" panose="020F0600000000000000" pitchFamily="50" charset="-128"/>
              </a:rPr>
              <a:t>時点）。</a:t>
            </a:r>
          </a:p>
          <a:p>
            <a:pPr marL="285750" indent="-285750" algn="l">
              <a:buFont typeface="Arial" panose="020B0604020202020204" pitchFamily="34" charset="0"/>
              <a:buChar char="•"/>
            </a:pP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2017</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年度（平成</a:t>
            </a:r>
            <a:r>
              <a:rPr lang="en-US" altLang="ja-JP" sz="1800" dirty="0">
                <a:solidFill>
                  <a:schemeClr val="tx1"/>
                </a:solidFill>
                <a:latin typeface="HG丸ｺﾞｼｯｸM-PRO" panose="020F0600000000000000" pitchFamily="50" charset="-128"/>
                <a:ea typeface="HG丸ｺﾞｼｯｸM-PRO" panose="020F0600000000000000" pitchFamily="50" charset="-128"/>
              </a:rPr>
              <a:t>29</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年度）から</a:t>
            </a:r>
            <a:r>
              <a:rPr lang="ja-JP" altLang="en-US" sz="1800" dirty="0">
                <a:solidFill>
                  <a:schemeClr val="tx1"/>
                </a:solidFill>
                <a:latin typeface="HG丸ｺﾞｼｯｸM-PRO" panose="020F0600000000000000" pitchFamily="50" charset="-128"/>
                <a:ea typeface="HG丸ｺﾞｼｯｸM-PRO" panose="020F0600000000000000" pitchFamily="50" charset="-128"/>
              </a:rPr>
              <a:t>順次土地の引き渡しを行う予定</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箕面森町（水と緑の健康都市</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70093334"/>
              </p:ext>
            </p:extLst>
          </p:nvPr>
        </p:nvGraphicFramePr>
        <p:xfrm>
          <a:off x="351488" y="2303904"/>
          <a:ext cx="8468984" cy="1341120"/>
        </p:xfrm>
        <a:graphic>
          <a:graphicData uri="http://schemas.openxmlformats.org/drawingml/2006/table">
            <a:tbl>
              <a:tblPr firstRow="1" bandRow="1">
                <a:tableStyleId>{5C22544A-7EE6-4342-B048-85BDC9FD1C3A}</a:tableStyleId>
              </a:tblPr>
              <a:tblGrid>
                <a:gridCol w="1700654"/>
                <a:gridCol w="1900732"/>
                <a:gridCol w="2300884"/>
                <a:gridCol w="2566714"/>
              </a:tblGrid>
              <a:tr h="324000">
                <a:tc>
                  <a:txBody>
                    <a:bodyPr/>
                    <a:lstStyle/>
                    <a:p>
                      <a:pPr algn="ctr"/>
                      <a:r>
                        <a:rPr kumimoji="1" lang="ja-JP" altLang="ja-JP" sz="1600" b="0" kern="1200" dirty="0" smtClean="0">
                          <a:solidFill>
                            <a:schemeClr val="lt1"/>
                          </a:solidFill>
                          <a:effectLst/>
                          <a:latin typeface="Meiryo UI" panose="020B0604030504040204" pitchFamily="50" charset="-128"/>
                          <a:ea typeface="Meiryo UI" panose="020B0604030504040204" pitchFamily="50" charset="-128"/>
                          <a:cs typeface="Meiryo UI" panose="020B0604030504040204" pitchFamily="50" charset="-128"/>
                        </a:rPr>
                        <a:t>街区番号</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spcAft>
                          <a:spcPts val="0"/>
                        </a:spcAft>
                      </a:pPr>
                      <a:r>
                        <a:rPr lang="ja-JP" sz="1600" b="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区画番号</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600" b="0" kern="100" dirty="0" smtClean="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地積</a:t>
                      </a:r>
                      <a:r>
                        <a:rPr lang="ja-JP" altLang="en-US" sz="1600" b="0" kern="100" dirty="0" smtClean="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kern="100" dirty="0" smtClean="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公募者</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24000">
                <a:tc>
                  <a:txBody>
                    <a:bodyPr/>
                    <a:lstStyle/>
                    <a:p>
                      <a:pPr algn="ct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Ⅲ-4</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11,500</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Ⅲ-4</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8</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28,193</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ctr"/>
                      <a:endParaRPr kumimoji="1" lang="ja-JP" altLang="en-US" sz="1600" dirty="0">
                        <a:latin typeface="+mn-ea"/>
                        <a:ea typeface="+mn-ea"/>
                      </a:endParaRPr>
                    </a:p>
                  </a:txBody>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Ⅲ-8</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spcAft>
                          <a:spcPts val="0"/>
                        </a:spcAft>
                      </a:pP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alt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5,862</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ja-JP" sz="1600" b="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大阪府住宅供給公社</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0"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3" name="Picture 6" descr="航空写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717032"/>
            <a:ext cx="3881116" cy="291083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267744" y="6639550"/>
            <a:ext cx="2971554" cy="261600"/>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a:t>
            </a:r>
            <a:r>
              <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220072" y="6623784"/>
            <a:ext cx="3168352" cy="253825"/>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と大阪府住宅供給公社</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a:picLocks noChangeAspect="1"/>
          </p:cNvPicPr>
          <p:nvPr/>
        </p:nvPicPr>
        <p:blipFill rotWithShape="1">
          <a:blip r:embed="rId3"/>
          <a:srcRect l="40488" t="12632" r="12214" b="20172"/>
          <a:stretch/>
        </p:blipFill>
        <p:spPr>
          <a:xfrm>
            <a:off x="5004048" y="3705761"/>
            <a:ext cx="3672408" cy="2933379"/>
          </a:xfrm>
          <a:prstGeom prst="rect">
            <a:avLst/>
          </a:prstGeom>
        </p:spPr>
      </p:pic>
    </p:spTree>
    <p:extLst>
      <p:ext uri="{BB962C8B-B14F-4D97-AF65-F5344CB8AC3E}">
        <p14:creationId xmlns:p14="http://schemas.microsoft.com/office/powerpoint/2010/main" val="82324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6000" y="179999"/>
            <a:ext cx="4392000" cy="6504254"/>
          </a:xfrm>
          <a:prstGeom prst="rect">
            <a:avLst/>
          </a:prstGeom>
        </p:spPr>
        <p:txBody>
          <a:bodyPr wrap="square" lIns="91341" tIns="45675" rIns="91341" bIns="45675">
            <a:spAutoFit/>
          </a:bodyPr>
          <a:lstStyle/>
          <a:p>
            <a:pPr algn="l">
              <a:lnSpc>
                <a:spcPts val="2000"/>
              </a:lnSpc>
              <a:spcBef>
                <a:spcPts val="0"/>
              </a:spcBef>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産業</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医薬品・製剤製造業</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環境・新エネルギー産業の集積</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彩都（国際文化公園都市</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彩都中部地区</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彩都東部地区</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健都（北大阪健康医療都市）</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うめきた</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けいはんな</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学研</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（関西文化学術研究都市）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高い</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技術を</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もつ</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p>
          <a:p>
            <a:pPr algn="l">
              <a:lnSpc>
                <a:spcPts val="2000"/>
              </a:lnSpc>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物流基盤の充実（阪神港）</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物流基盤の充実（関西</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物流基盤の充実</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（北大阪・東大阪流通業務地区</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タウン</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阪南</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スカイタウン</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・１７</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テクノステージ</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・１８</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箕面森町（水と緑の健康都市）</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開発</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許可制度による市街化調整区域</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おける</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産業立地規制の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第二京阪道路</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沿道のまちづくり</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大阪外</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環状線等沿道のまちづくり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・２２</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608512" y="180000"/>
            <a:ext cx="4392000" cy="3939449"/>
          </a:xfrm>
          <a:prstGeom prst="rect">
            <a:avLst/>
          </a:prstGeom>
        </p:spPr>
        <p:txBody>
          <a:bodyPr lIns="91341" tIns="45675" rIns="91341" bIns="45675">
            <a:spAutoFit/>
          </a:bodyPr>
          <a:lstStyle/>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産業集積に向けた企業の</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操業</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（大阪府「産業集積促進税制」）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・２３</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集積に向けた企業</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操業</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東大阪市「住工共生まちづくり条例」</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２期</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・２５</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・２６</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環境</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なエネルギー社会の構築</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企業間の連携強化の推進①</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匠の技」と最先端技術</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が融合する関西クラスター</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algn="l">
              <a:lnSpc>
                <a:spcPts val="2000"/>
              </a:lnSpc>
              <a:spcBef>
                <a:spcPts val="0"/>
              </a:spcBef>
            </a:pP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・・・・・２９</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企業間の連携強化の推進②</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第４次</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革命（</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インダストリー</a:t>
            </a:r>
            <a:r>
              <a:rPr kumimoji="1" lang="en-US" altLang="ja-JP"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642008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95376" y="4538712"/>
            <a:ext cx="787854" cy="2000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72053" y="3563813"/>
            <a:ext cx="3307724" cy="3600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市街化区域における開発許可</a:t>
            </a:r>
          </a:p>
        </p:txBody>
      </p:sp>
      <p:sp>
        <p:nvSpPr>
          <p:cNvPr id="17" name="Rectangle 20"/>
          <p:cNvSpPr>
            <a:spLocks noChangeArrowheads="1"/>
          </p:cNvSpPr>
          <p:nvPr/>
        </p:nvSpPr>
        <p:spPr bwMode="auto">
          <a:xfrm>
            <a:off x="0" y="0"/>
            <a:ext cx="9144000" cy="39207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開発許可制度による市街化調整区域における産業立地規制の緩和</a:t>
            </a:r>
            <a:endPar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正方形/長方形 9"/>
          <p:cNvSpPr/>
          <p:nvPr/>
        </p:nvSpPr>
        <p:spPr>
          <a:xfrm>
            <a:off x="779242" y="3923853"/>
            <a:ext cx="7177134" cy="523220"/>
          </a:xfrm>
          <a:prstGeom prst="rect">
            <a:avLst/>
          </a:prstGeom>
        </p:spPr>
        <p:txBody>
          <a:bodyPr wrap="square">
            <a:spAutoFit/>
          </a:bodyPr>
          <a:lstStyle/>
          <a:p>
            <a:pPr algn="l"/>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面積が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開発行為は許可が必要　⇒「技術基準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」に適合</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注：３大都市圏以外は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p:txBody>
      </p:sp>
      <p:sp>
        <p:nvSpPr>
          <p:cNvPr id="27" name="角丸四角形 26"/>
          <p:cNvSpPr/>
          <p:nvPr/>
        </p:nvSpPr>
        <p:spPr>
          <a:xfrm>
            <a:off x="760220" y="5021188"/>
            <a:ext cx="3307724" cy="3600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市街化調整区域における開発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許可</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04159" y="5381228"/>
            <a:ext cx="6576153" cy="584775"/>
          </a:xfrm>
          <a:prstGeom prst="rect">
            <a:avLst/>
          </a:prstGeom>
        </p:spPr>
        <p:txBody>
          <a:bodyPr wrap="square">
            <a:spAutoFit/>
          </a:bodyPr>
          <a:lstStyle/>
          <a:p>
            <a:pPr algn="l"/>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一定の開発行為以外は認められていない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例外的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に許可する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技術基準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立地基準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」に適合</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36712" y="4485481"/>
            <a:ext cx="6462464" cy="307777"/>
          </a:xfrm>
          <a:prstGeom prst="rect">
            <a:avLst/>
          </a:prstGeom>
        </p:spPr>
        <p:txBody>
          <a:bodyPr wrap="square">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技術基準：道路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・公園・給排水施設等の確保、防災上の措置等に関する基準</a:t>
            </a:r>
          </a:p>
        </p:txBody>
      </p:sp>
      <p:sp>
        <p:nvSpPr>
          <p:cNvPr id="15" name="正方形/長方形 14"/>
          <p:cNvSpPr/>
          <p:nvPr/>
        </p:nvSpPr>
        <p:spPr>
          <a:xfrm>
            <a:off x="895376" y="6087787"/>
            <a:ext cx="787854" cy="2000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9418" y="6021328"/>
            <a:ext cx="7992888" cy="360000"/>
          </a:xfrm>
          <a:prstGeom prst="rect">
            <a:avLst/>
          </a:prstGeom>
        </p:spPr>
        <p:txBody>
          <a:bodyPr wrap="square">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立地基準：市街化</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を抑制すべき区域という市街化調整区域の性格から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、許可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できる開発行為の類型を限定</a:t>
            </a:r>
          </a:p>
        </p:txBody>
      </p:sp>
      <p:sp>
        <p:nvSpPr>
          <p:cNvPr id="6" name="正方形/長方形 5"/>
          <p:cNvSpPr/>
          <p:nvPr/>
        </p:nvSpPr>
        <p:spPr>
          <a:xfrm>
            <a:off x="760220" y="4437112"/>
            <a:ext cx="7929781" cy="360000"/>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79242" y="5990951"/>
            <a:ext cx="7910760" cy="360000"/>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20"/>
          <p:cNvSpPr>
            <a:spLocks noChangeArrowheads="1"/>
          </p:cNvSpPr>
          <p:nvPr/>
        </p:nvSpPr>
        <p:spPr bwMode="auto">
          <a:xfrm>
            <a:off x="36000" y="432000"/>
            <a:ext cx="9072000" cy="646240"/>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開発許可</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制度とは、</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都市</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計画区域内において、開発行為をしようとする者は、あらかじめ都道府県知事等の許可を受けなければ</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ならないという制度。</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Rectangle 2"/>
          <p:cNvSpPr>
            <a:spLocks noChangeArrowheads="1"/>
          </p:cNvSpPr>
          <p:nvPr/>
        </p:nvSpPr>
        <p:spPr bwMode="auto">
          <a:xfrm>
            <a:off x="605689" y="1760746"/>
            <a:ext cx="14253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marL="457200" algn="l">
              <a:defRPr kumimoji="1">
                <a:solidFill>
                  <a:schemeClr val="tx1"/>
                </a:solidFill>
                <a:latin typeface="Arial" pitchFamily="34" charset="0"/>
                <a:ea typeface="ＭＳ Ｐゴシック" pitchFamily="50" charset="-128"/>
                <a:cs typeface="ＭＳ Ｐゴシック" pitchFamily="50" charset="-128"/>
              </a:defRPr>
            </a:lvl2pPr>
            <a:lvl3pPr marL="914400" algn="l">
              <a:defRPr kumimoji="1">
                <a:solidFill>
                  <a:schemeClr val="tx1"/>
                </a:solidFill>
                <a:latin typeface="Arial" pitchFamily="34" charset="0"/>
                <a:ea typeface="ＭＳ Ｐゴシック" pitchFamily="50" charset="-128"/>
                <a:cs typeface="ＭＳ Ｐゴシック" pitchFamily="50" charset="-128"/>
              </a:defRPr>
            </a:lvl3pPr>
            <a:lvl4pPr marL="1371600" algn="l">
              <a:defRPr kumimoji="1">
                <a:solidFill>
                  <a:schemeClr val="tx1"/>
                </a:solidFill>
                <a:latin typeface="Arial" pitchFamily="34" charset="0"/>
                <a:ea typeface="ＭＳ Ｐゴシック" pitchFamily="50" charset="-128"/>
                <a:cs typeface="ＭＳ Ｐゴシック" pitchFamily="50" charset="-128"/>
              </a:defRPr>
            </a:lvl4pPr>
            <a:lvl5pPr marL="1828800" algn="l">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都市計画区域</a:t>
            </a:r>
            <a:endParaRPr kumimoji="1" lang="ja-JP" altLang="en-US" sz="3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p:cNvSpPr>
            <a:spLocks noChangeArrowheads="1"/>
          </p:cNvSpPr>
          <p:nvPr/>
        </p:nvSpPr>
        <p:spPr bwMode="auto">
          <a:xfrm>
            <a:off x="2303748" y="1760746"/>
            <a:ext cx="16004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marL="457200" algn="l">
              <a:defRPr kumimoji="1">
                <a:solidFill>
                  <a:schemeClr val="tx1"/>
                </a:solidFill>
                <a:latin typeface="Arial" pitchFamily="34" charset="0"/>
                <a:ea typeface="ＭＳ Ｐゴシック" pitchFamily="50" charset="-128"/>
                <a:cs typeface="ＭＳ Ｐゴシック" pitchFamily="50" charset="-128"/>
              </a:defRPr>
            </a:lvl2pPr>
            <a:lvl3pPr marL="914400" algn="l">
              <a:defRPr kumimoji="1">
                <a:solidFill>
                  <a:schemeClr val="tx1"/>
                </a:solidFill>
                <a:latin typeface="Arial" pitchFamily="34" charset="0"/>
                <a:ea typeface="ＭＳ Ｐゴシック" pitchFamily="50" charset="-128"/>
                <a:cs typeface="ＭＳ Ｐゴシック" pitchFamily="50" charset="-128"/>
              </a:defRPr>
            </a:lvl3pPr>
            <a:lvl4pPr marL="1371600" algn="l">
              <a:defRPr kumimoji="1">
                <a:solidFill>
                  <a:schemeClr val="tx1"/>
                </a:solidFill>
                <a:latin typeface="Arial" pitchFamily="34" charset="0"/>
                <a:ea typeface="ＭＳ Ｐゴシック" pitchFamily="50" charset="-128"/>
                <a:cs typeface="ＭＳ Ｐゴシック" pitchFamily="50" charset="-128"/>
              </a:defRPr>
            </a:lvl4pPr>
            <a:lvl5pPr marL="1828800" algn="l">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市街化区域</a:t>
            </a:r>
            <a:endParaRPr kumimoji="1" lang="ja-JP" altLang="en-US" sz="3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2"/>
          <p:cNvSpPr>
            <a:spLocks noChangeArrowheads="1"/>
          </p:cNvSpPr>
          <p:nvPr/>
        </p:nvSpPr>
        <p:spPr bwMode="auto">
          <a:xfrm>
            <a:off x="4355976" y="1514524"/>
            <a:ext cx="47708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marL="457200" algn="l">
              <a:defRPr kumimoji="1">
                <a:solidFill>
                  <a:schemeClr val="tx1"/>
                </a:solidFill>
                <a:latin typeface="Arial" pitchFamily="34" charset="0"/>
                <a:ea typeface="ＭＳ Ｐゴシック" pitchFamily="50" charset="-128"/>
                <a:cs typeface="ＭＳ Ｐゴシック" pitchFamily="50" charset="-128"/>
              </a:defRPr>
            </a:lvl2pPr>
            <a:lvl3pPr marL="914400" algn="l">
              <a:defRPr kumimoji="1">
                <a:solidFill>
                  <a:schemeClr val="tx1"/>
                </a:solidFill>
                <a:latin typeface="Arial" pitchFamily="34" charset="0"/>
                <a:ea typeface="ＭＳ Ｐゴシック" pitchFamily="50" charset="-128"/>
                <a:cs typeface="ＭＳ Ｐゴシック" pitchFamily="50" charset="-128"/>
              </a:defRPr>
            </a:lvl3pPr>
            <a:lvl4pPr marL="1371600" algn="l">
              <a:defRPr kumimoji="1">
                <a:solidFill>
                  <a:schemeClr val="tx1"/>
                </a:solidFill>
                <a:latin typeface="Arial" pitchFamily="34" charset="0"/>
                <a:ea typeface="ＭＳ Ｐゴシック" pitchFamily="50" charset="-128"/>
                <a:cs typeface="ＭＳ Ｐゴシック" pitchFamily="50" charset="-128"/>
              </a:defRPr>
            </a:lvl4pPr>
            <a:lvl5pPr marL="1828800" algn="l">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・既に市街地を形成している区域</a:t>
            </a:r>
            <a:endPar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・概ね</a:t>
            </a: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年以内に優先かつ計画的に市街化を図る区域</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283289" y="2502535"/>
            <a:ext cx="1620957" cy="338554"/>
          </a:xfrm>
          <a:prstGeom prst="rect">
            <a:avLst/>
          </a:prstGeom>
        </p:spPr>
        <p:txBody>
          <a:bodyPr wrap="none">
            <a:spAutoFit/>
          </a:bodyPr>
          <a:lstStyle/>
          <a:p>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市街化調整</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355976" y="2502535"/>
            <a:ext cx="3062057" cy="338554"/>
          </a:xfrm>
          <a:prstGeom prst="rect">
            <a:avLst/>
          </a:prstGeom>
        </p:spPr>
        <p:txBody>
          <a:bodyPr wrap="none">
            <a:spAutoFit/>
          </a:bodyPr>
          <a:lstStyle/>
          <a:p>
            <a:pPr algn="l"/>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原則として市街化を抑制する区域</a:t>
            </a:r>
          </a:p>
        </p:txBody>
      </p:sp>
      <p:sp>
        <p:nvSpPr>
          <p:cNvPr id="14" name="正方形/長方形 13"/>
          <p:cNvSpPr/>
          <p:nvPr/>
        </p:nvSpPr>
        <p:spPr>
          <a:xfrm>
            <a:off x="192275" y="1340768"/>
            <a:ext cx="3677610" cy="338554"/>
          </a:xfrm>
          <a:prstGeom prst="rect">
            <a:avLst/>
          </a:prstGeom>
        </p:spPr>
        <p:txBody>
          <a:bodyPr wrap="none">
            <a:spAutoFit/>
          </a:bodyPr>
          <a:lstStyle/>
          <a:p>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□市街化</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区域と市街化調整</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区域について</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stCxn id="7" idx="3"/>
            <a:endCxn id="23" idx="1"/>
          </p:cNvCxnSpPr>
          <p:nvPr/>
        </p:nvCxnSpPr>
        <p:spPr>
          <a:xfrm>
            <a:off x="2031079" y="1930023"/>
            <a:ext cx="2726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7" idx="3"/>
            <a:endCxn id="12" idx="1"/>
          </p:cNvCxnSpPr>
          <p:nvPr/>
        </p:nvCxnSpPr>
        <p:spPr>
          <a:xfrm>
            <a:off x="2031079" y="1930023"/>
            <a:ext cx="252210" cy="741789"/>
          </a:xfrm>
          <a:prstGeom prst="bentConnector3">
            <a:avLst>
              <a:gd name="adj1"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640884" y="2049001"/>
            <a:ext cx="1338828"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（都市計画法５条）</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279384" y="2048724"/>
            <a:ext cx="1595309"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（都市計画法７条２項）</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431784" y="2789292"/>
            <a:ext cx="1595309"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（都市計画法７条３項）</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2"/>
          <p:cNvSpPr>
            <a:spLocks noChangeArrowheads="1"/>
          </p:cNvSpPr>
          <p:nvPr/>
        </p:nvSpPr>
        <p:spPr bwMode="auto">
          <a:xfrm>
            <a:off x="232217" y="3162454"/>
            <a:ext cx="18085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marL="457200" algn="l">
              <a:defRPr kumimoji="1">
                <a:solidFill>
                  <a:schemeClr val="tx1"/>
                </a:solidFill>
                <a:latin typeface="Arial" pitchFamily="34" charset="0"/>
                <a:ea typeface="ＭＳ Ｐゴシック" pitchFamily="50" charset="-128"/>
                <a:cs typeface="ＭＳ Ｐゴシック" pitchFamily="50" charset="-128"/>
              </a:defRPr>
            </a:lvl2pPr>
            <a:lvl3pPr marL="914400" algn="l">
              <a:defRPr kumimoji="1">
                <a:solidFill>
                  <a:schemeClr val="tx1"/>
                </a:solidFill>
                <a:latin typeface="Arial" pitchFamily="34" charset="0"/>
                <a:ea typeface="ＭＳ Ｐゴシック" pitchFamily="50" charset="-128"/>
                <a:cs typeface="ＭＳ Ｐゴシック" pitchFamily="50" charset="-128"/>
              </a:defRPr>
            </a:lvl3pPr>
            <a:lvl4pPr marL="1371600" algn="l">
              <a:defRPr kumimoji="1">
                <a:solidFill>
                  <a:schemeClr val="tx1"/>
                </a:solidFill>
                <a:latin typeface="Arial" pitchFamily="34" charset="0"/>
                <a:ea typeface="ＭＳ Ｐゴシック" pitchFamily="50" charset="-128"/>
                <a:cs typeface="ＭＳ Ｐゴシック" pitchFamily="50" charset="-128"/>
              </a:defRPr>
            </a:lvl4pPr>
            <a:lvl5pPr marL="1828800" algn="l">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□開発行為の許可</a:t>
            </a:r>
          </a:p>
        </p:txBody>
      </p:sp>
      <p:sp>
        <p:nvSpPr>
          <p:cNvPr id="37" name="正方形/長方形 36"/>
          <p:cNvSpPr/>
          <p:nvPr/>
        </p:nvSpPr>
        <p:spPr>
          <a:xfrm>
            <a:off x="1850077" y="3208432"/>
            <a:ext cx="1370888"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（都市計画法</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993199" y="3620722"/>
            <a:ext cx="1370888"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（都市計画法</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993199" y="5078097"/>
            <a:ext cx="1370889"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（都市計画法</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a:stCxn id="23" idx="3"/>
            <a:endCxn id="24" idx="1"/>
          </p:cNvCxnSpPr>
          <p:nvPr/>
        </p:nvCxnSpPr>
        <p:spPr>
          <a:xfrm>
            <a:off x="3904246" y="1930023"/>
            <a:ext cx="45173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12" idx="3"/>
            <a:endCxn id="13" idx="1"/>
          </p:cNvCxnSpPr>
          <p:nvPr/>
        </p:nvCxnSpPr>
        <p:spPr>
          <a:xfrm>
            <a:off x="3904246" y="2671812"/>
            <a:ext cx="45173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344959" y="6440592"/>
            <a:ext cx="1378704" cy="253825"/>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4680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995936" y="6590969"/>
            <a:ext cx="4464496" cy="276999"/>
          </a:xfrm>
          <a:prstGeom prst="rect">
            <a:avLst/>
          </a:prstGeom>
          <a:noFill/>
        </p:spPr>
        <p:txBody>
          <a:bodyPr wrap="square" rtlCol="0">
            <a:spAutoFit/>
          </a:bodyPr>
          <a:lstStyle/>
          <a:p>
            <a:r>
              <a:rPr kumimoji="1" lang="zh-TW" altLang="en-US" sz="1200" dirty="0" smtClean="0">
                <a:solidFill>
                  <a:prstClr val="black"/>
                </a:solidFill>
                <a:latin typeface="HGPｺﾞｼｯｸM" panose="020B0600000000000000" pitchFamily="50" charset="-128"/>
                <a:ea typeface="HGPｺﾞｼｯｸM" panose="020B0600000000000000" pitchFamily="50" charset="-128"/>
              </a:rPr>
              <a:t>「</a:t>
            </a:r>
            <a:r>
              <a:rPr kumimoji="1" lang="zh-TW" altLang="en-US" sz="1200" dirty="0">
                <a:solidFill>
                  <a:prstClr val="black"/>
                </a:solidFill>
                <a:latin typeface="HGPｺﾞｼｯｸM" panose="020B0600000000000000" pitchFamily="50" charset="-128"/>
                <a:ea typeface="HGPｺﾞｼｯｸM" panose="020B0600000000000000" pitchFamily="50" charset="-128"/>
              </a:rPr>
              <a:t>大阪府都市整備中期計画（案）</a:t>
            </a:r>
            <a:r>
              <a:rPr kumimoji="1" lang="zh-TW" altLang="en-US" sz="1200" dirty="0" smtClean="0">
                <a:solidFill>
                  <a:prstClr val="black"/>
                </a:solidFill>
                <a:latin typeface="HGPｺﾞｼｯｸM" panose="020B0600000000000000" pitchFamily="50" charset="-128"/>
                <a:ea typeface="HGPｺﾞｼｯｸM" panose="020B0600000000000000" pitchFamily="50" charset="-128"/>
              </a:rPr>
              <a:t>」</a:t>
            </a:r>
            <a:r>
              <a:rPr kumimoji="1" lang="ja-JP" altLang="en-US" sz="1200" dirty="0" smtClean="0">
                <a:solidFill>
                  <a:prstClr val="black"/>
                </a:solidFill>
                <a:latin typeface="HGPｺﾞｼｯｸM" panose="020B0600000000000000" pitchFamily="50" charset="-128"/>
                <a:ea typeface="HGPｺﾞｼｯｸM" panose="020B0600000000000000" pitchFamily="50" charset="-128"/>
              </a:rPr>
              <a:t>（</a:t>
            </a:r>
            <a:r>
              <a:rPr kumimoji="1" lang="zh-TW" altLang="en-US" sz="1200" dirty="0" smtClean="0">
                <a:solidFill>
                  <a:prstClr val="black"/>
                </a:solidFill>
                <a:latin typeface="HGPｺﾞｼｯｸM" panose="020B0600000000000000" pitchFamily="50" charset="-128"/>
                <a:ea typeface="HGPｺﾞｼｯｸM" panose="020B0600000000000000" pitchFamily="50" charset="-128"/>
              </a:rPr>
              <a:t>平成</a:t>
            </a:r>
            <a:r>
              <a:rPr kumimoji="1" lang="en-US" altLang="zh-TW" sz="1200" dirty="0">
                <a:solidFill>
                  <a:prstClr val="black"/>
                </a:solidFill>
                <a:latin typeface="HGPｺﾞｼｯｸM" panose="020B0600000000000000" pitchFamily="50" charset="-128"/>
                <a:ea typeface="HGPｺﾞｼｯｸM" panose="020B0600000000000000" pitchFamily="50" charset="-128"/>
              </a:rPr>
              <a:t>28</a:t>
            </a:r>
            <a:r>
              <a:rPr kumimoji="1" lang="zh-TW" altLang="en-US" sz="1200" dirty="0">
                <a:solidFill>
                  <a:prstClr val="black"/>
                </a:solidFill>
                <a:latin typeface="HGPｺﾞｼｯｸM" panose="020B0600000000000000" pitchFamily="50" charset="-128"/>
                <a:ea typeface="HGPｺﾞｼｯｸM" panose="020B0600000000000000" pitchFamily="50" charset="-128"/>
              </a:rPr>
              <a:t>年</a:t>
            </a:r>
            <a:r>
              <a:rPr kumimoji="1" lang="en-US" altLang="zh-TW" sz="1200" dirty="0">
                <a:solidFill>
                  <a:prstClr val="black"/>
                </a:solidFill>
                <a:latin typeface="HGPｺﾞｼｯｸM" panose="020B0600000000000000" pitchFamily="50" charset="-128"/>
                <a:ea typeface="HGPｺﾞｼｯｸM" panose="020B0600000000000000" pitchFamily="50" charset="-128"/>
              </a:rPr>
              <a:t>3</a:t>
            </a:r>
            <a:r>
              <a:rPr kumimoji="1" lang="zh-TW" altLang="en-US" sz="1200" dirty="0">
                <a:solidFill>
                  <a:prstClr val="black"/>
                </a:solidFill>
                <a:latin typeface="HGPｺﾞｼｯｸM" panose="020B0600000000000000" pitchFamily="50" charset="-128"/>
                <a:ea typeface="HGPｺﾞｼｯｸM" panose="020B0600000000000000" pitchFamily="50" charset="-128"/>
              </a:rPr>
              <a:t>月</a:t>
            </a:r>
            <a:r>
              <a:rPr kumimoji="1" lang="zh-TW" altLang="en-US" sz="1200" dirty="0" smtClean="0">
                <a:solidFill>
                  <a:prstClr val="black"/>
                </a:solidFill>
                <a:latin typeface="HGPｺﾞｼｯｸM" panose="020B0600000000000000" pitchFamily="50" charset="-128"/>
                <a:ea typeface="HGPｺﾞｼｯｸM" panose="020B0600000000000000" pitchFamily="50" charset="-128"/>
              </a:rPr>
              <a:t>改訂</a:t>
            </a:r>
            <a:r>
              <a:rPr kumimoji="1" lang="ja-JP" altLang="en-US" sz="1200" dirty="0" smtClean="0">
                <a:solidFill>
                  <a:prstClr val="black"/>
                </a:solidFill>
                <a:latin typeface="HGPｺﾞｼｯｸM" panose="020B0600000000000000" pitchFamily="50" charset="-128"/>
                <a:ea typeface="HGPｺﾞｼｯｸM" panose="020B0600000000000000" pitchFamily="50" charset="-128"/>
              </a:rPr>
              <a:t>）を基に作成</a:t>
            </a:r>
            <a:endParaRPr kumimoji="1" lang="ja-JP" altLang="en-US" sz="1200" dirty="0">
              <a:solidFill>
                <a:prstClr val="black"/>
              </a:solidFill>
              <a:latin typeface="HGPｺﾞｼｯｸM" panose="020B0600000000000000" pitchFamily="50" charset="-128"/>
              <a:ea typeface="HGPｺﾞｼｯｸM" panose="020B0600000000000000" pitchFamily="50" charset="-128"/>
            </a:endParaRPr>
          </a:p>
        </p:txBody>
      </p:sp>
      <p:sp>
        <p:nvSpPr>
          <p:cNvPr id="10"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01" tIns="46754" rIns="89901" bIns="4675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a:solidFill>
                  <a:srgbClr val="000000"/>
                </a:solidFill>
                <a:ea typeface="HG丸ｺﾞｼｯｸM-PRO" pitchFamily="48" charset="-128"/>
              </a:rPr>
              <a:t>第二京阪道路沿道のまちづくり</a:t>
            </a:r>
          </a:p>
        </p:txBody>
      </p:sp>
      <p:sp>
        <p:nvSpPr>
          <p:cNvPr id="11" name="Rectangle 20"/>
          <p:cNvSpPr>
            <a:spLocks noChangeArrowheads="1"/>
          </p:cNvSpPr>
          <p:nvPr/>
        </p:nvSpPr>
        <p:spPr bwMode="auto">
          <a:xfrm>
            <a:off x="36000" y="432000"/>
            <a:ext cx="9072000" cy="2031234"/>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第二京阪道路</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沿道において良好なまちづくりが進められるよう、国・府および沿道</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5</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市</a:t>
            </a:r>
            <a:r>
              <a:rPr kumimoji="1" lang="en-US" altLang="ja-JP" sz="1800" baseline="3000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等で構成</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する「第二</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京阪道路沿道まちづくり検討会」において、「</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第二京阪沿道まちづくり方針</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」を</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2009</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21</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12</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月に策定した。</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endParaRPr>
          </a:p>
          <a:p>
            <a:pPr marL="285436" indent="-285436" eaLnBrk="1" hangingPunct="1">
              <a:spcBef>
                <a:spcPct val="0"/>
              </a:spcBef>
              <a:buFont typeface="Arial" panose="020B0604020202020204" pitchFamily="34" charset="0"/>
              <a:buChar char="•"/>
            </a:pPr>
            <a:r>
              <a:rPr kumimoji="1" lang="ja-JP" altLang="en-US" sz="1800" spc="-140" dirty="0">
                <a:solidFill>
                  <a:prstClr val="black"/>
                </a:solidFill>
                <a:latin typeface="HG丸ｺﾞｼｯｸM-PRO" panose="020F0600000000000000" pitchFamily="50" charset="-128"/>
                <a:ea typeface="HG丸ｺﾞｼｯｸM-PRO" panose="020F0600000000000000" pitchFamily="50" charset="-128"/>
              </a:rPr>
              <a:t>「第二京阪沿道まちづくり方針</a:t>
            </a:r>
            <a:r>
              <a:rPr kumimoji="1" lang="ja-JP" altLang="en-US" sz="1800" spc="-140" dirty="0" smtClean="0">
                <a:solidFill>
                  <a:prstClr val="black"/>
                </a:solidFill>
                <a:latin typeface="HG丸ｺﾞｼｯｸM-PRO" panose="020F0600000000000000" pitchFamily="50" charset="-128"/>
                <a:ea typeface="HG丸ｺﾞｼｯｸM-PRO" panose="020F0600000000000000" pitchFamily="50" charset="-128"/>
              </a:rPr>
              <a:t>」においては、まちづくりを推進していく地区として、</a:t>
            </a:r>
            <a:r>
              <a:rPr kumimoji="1" lang="en-US" altLang="ja-JP" sz="1800" spc="-140" dirty="0" smtClean="0">
                <a:solidFill>
                  <a:prstClr val="black"/>
                </a:solidFill>
                <a:latin typeface="HG丸ｺﾞｼｯｸM-PRO" panose="020F0600000000000000" pitchFamily="50" charset="-128"/>
                <a:ea typeface="HG丸ｺﾞｼｯｸM-PRO" panose="020F0600000000000000" pitchFamily="50" charset="-128"/>
              </a:rPr>
              <a:t>13</a:t>
            </a:r>
            <a:r>
              <a:rPr kumimoji="1" lang="ja-JP" altLang="en-US" sz="1800" spc="-140" dirty="0" smtClean="0">
                <a:solidFill>
                  <a:prstClr val="black"/>
                </a:solidFill>
                <a:latin typeface="HG丸ｺﾞｼｯｸM-PRO" panose="020F0600000000000000" pitchFamily="50" charset="-128"/>
                <a:ea typeface="HG丸ｺﾞｼｯｸM-PRO" panose="020F0600000000000000" pitchFamily="50" charset="-128"/>
              </a:rPr>
              <a:t>地区が定められており、そのうち、</a:t>
            </a:r>
            <a:r>
              <a:rPr kumimoji="1" lang="ja-JP" altLang="en-US" sz="1800" spc="-140" dirty="0">
                <a:solidFill>
                  <a:prstClr val="black"/>
                </a:solidFill>
                <a:latin typeface="HG丸ｺﾞｼｯｸM-PRO" panose="020F0600000000000000" pitchFamily="50" charset="-128"/>
                <a:ea typeface="HG丸ｺﾞｼｯｸM-PRO" panose="020F0600000000000000" pitchFamily="50" charset="-128"/>
              </a:rPr>
              <a:t>５</a:t>
            </a:r>
            <a:r>
              <a:rPr kumimoji="1" lang="ja-JP" altLang="en-US" sz="1800" spc="-140" dirty="0" smtClean="0">
                <a:solidFill>
                  <a:prstClr val="black"/>
                </a:solidFill>
                <a:latin typeface="HG丸ｺﾞｼｯｸM-PRO" panose="020F0600000000000000" pitchFamily="50" charset="-128"/>
                <a:ea typeface="HG丸ｺﾞｼｯｸM-PRO" panose="020F0600000000000000" pitchFamily="50" charset="-128"/>
              </a:rPr>
              <a:t>地区では、既に計画的な取組が進められている。</a:t>
            </a:r>
            <a:endParaRPr kumimoji="1" lang="en-US" altLang="ja-JP" sz="1800" spc="-140" dirty="0" smtClean="0">
              <a:solidFill>
                <a:prstClr val="black"/>
              </a:solidFill>
              <a:latin typeface="HG丸ｺﾞｼｯｸM-PRO" panose="020F0600000000000000" pitchFamily="50" charset="-128"/>
              <a:ea typeface="HG丸ｺﾞｼｯｸM-PRO" panose="020F0600000000000000" pitchFamily="50" charset="-128"/>
            </a:endParaRPr>
          </a:p>
          <a:p>
            <a:pPr marL="285750" indent="-285750" defTabSz="914400" fontAlgn="auto">
              <a:spcBef>
                <a:spcPts val="0"/>
              </a:spcBef>
              <a:spcAft>
                <a:spcPts val="0"/>
              </a:spcAft>
              <a:buClrTx/>
              <a:buSzTx/>
              <a:buFont typeface="Arial" panose="020B0604020202020204" pitchFamily="34" charset="0"/>
              <a:buChar char="•"/>
            </a:pPr>
            <a:r>
              <a:rPr kumimoji="1" lang="ja-JP" altLang="en-US" sz="1800" spc="-11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緑豊かで活力ある土地利用をめざすなど、農空間の保全に配慮しつつ、広域商業施設・流通業務施設等の立地を中心とした計画的なまちづくりを推進している。</a:t>
            </a:r>
            <a:endParaRPr kumimoji="1" lang="en-US" altLang="ja-JP" sz="1800" spc="-11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 name="正方形/長方形 3"/>
          <p:cNvSpPr/>
          <p:nvPr/>
        </p:nvSpPr>
        <p:spPr>
          <a:xfrm>
            <a:off x="508488" y="2506544"/>
            <a:ext cx="4926350" cy="307777"/>
          </a:xfrm>
          <a:prstGeom prst="rect">
            <a:avLst/>
          </a:prstGeom>
        </p:spPr>
        <p:txBody>
          <a:bodyPr wrap="none">
            <a:spAutoFit/>
          </a:bodyPr>
          <a:lstStyle/>
          <a:p>
            <a:r>
              <a:rPr kumimoji="1" lang="ja-JP" altLang="en-US" dirty="0">
                <a:solidFill>
                  <a:prstClr val="black"/>
                </a:solidFill>
                <a:latin typeface="HG丸ｺﾞｼｯｸM-PRO" panose="020F0600000000000000" pitchFamily="50" charset="-128"/>
                <a:ea typeface="HG丸ｺﾞｼｯｸM-PRO" panose="020F0600000000000000" pitchFamily="50" charset="-128"/>
              </a:rPr>
              <a:t>沿道</a:t>
            </a:r>
            <a:r>
              <a:rPr kumimoji="1" lang="en-US" altLang="ja-JP"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dirty="0">
                <a:solidFill>
                  <a:prstClr val="black"/>
                </a:solidFill>
                <a:latin typeface="HG丸ｺﾞｼｯｸM-PRO" panose="020F0600000000000000" pitchFamily="50" charset="-128"/>
                <a:ea typeface="HG丸ｺﾞｼｯｸM-PRO" panose="020F0600000000000000" pitchFamily="50" charset="-128"/>
              </a:rPr>
              <a:t>市</a:t>
            </a:r>
            <a:r>
              <a:rPr kumimoji="1" lang="en-US" altLang="ja-JP" baseline="3000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rPr>
              <a:t>：枚方市、寝屋川市、門真市、四條畷市、交野市</a:t>
            </a:r>
            <a:endParaRPr lang="ja-JP" altLang="en-US" dirty="0"/>
          </a:p>
        </p:txBody>
      </p:sp>
      <p:sp>
        <p:nvSpPr>
          <p:cNvPr id="13"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852936"/>
            <a:ext cx="8945360" cy="365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54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01" tIns="46754" rIns="89901" bIns="4675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a:solidFill>
                  <a:srgbClr val="000000"/>
                </a:solidFill>
                <a:ea typeface="HG丸ｺﾞｼｯｸM-PRO" pitchFamily="48" charset="-128"/>
              </a:rPr>
              <a:t>大阪外環状線等沿道のまちづくり</a:t>
            </a:r>
          </a:p>
        </p:txBody>
      </p:sp>
      <p:sp>
        <p:nvSpPr>
          <p:cNvPr id="24" name="Rectangle 20"/>
          <p:cNvSpPr>
            <a:spLocks noChangeArrowheads="1"/>
          </p:cNvSpPr>
          <p:nvPr/>
        </p:nvSpPr>
        <p:spPr bwMode="auto">
          <a:xfrm>
            <a:off x="36000" y="432000"/>
            <a:ext cx="9072000" cy="1477237"/>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Arial" charset="0"/>
                <a:ea typeface="HG丸ｺﾞｼｯｸM-PRO" pitchFamily="48" charset="-128"/>
              </a:rPr>
              <a:t>大阪外環状線等の沿道では、無秩序な土地利用を解消し計画的な土地利用を進めるための方針を示した「外環状線等</a:t>
            </a:r>
            <a:r>
              <a:rPr kumimoji="1" lang="ja-JP" altLang="en-US" sz="1800" dirty="0" smtClean="0">
                <a:solidFill>
                  <a:prstClr val="black"/>
                </a:solidFill>
                <a:latin typeface="Arial" charset="0"/>
                <a:ea typeface="HG丸ｺﾞｼｯｸM-PRO" pitchFamily="48" charset="-128"/>
              </a:rPr>
              <a:t>沿道のま</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ちづくりの方針（</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2016</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28</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月）」</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に基づき、農空間の保全・活用を図り、周辺環境や景観に配慮しながら、公民が連携して、都市的土地利用と農的土</a:t>
            </a:r>
            <a:r>
              <a:rPr kumimoji="1" lang="ja-JP" altLang="en-US" sz="1800" dirty="0">
                <a:solidFill>
                  <a:prstClr val="black"/>
                </a:solidFill>
                <a:latin typeface="Arial" charset="0"/>
                <a:ea typeface="HG丸ｺﾞｼｯｸM-PRO" pitchFamily="48" charset="-128"/>
              </a:rPr>
              <a:t>地利用が調和したまちづくりを進めていく。</a:t>
            </a:r>
          </a:p>
        </p:txBody>
      </p:sp>
      <p:sp>
        <p:nvSpPr>
          <p:cNvPr id="25" name="テキスト ボックス 24"/>
          <p:cNvSpPr txBox="1"/>
          <p:nvPr/>
        </p:nvSpPr>
        <p:spPr>
          <a:xfrm>
            <a:off x="3635896" y="6631913"/>
            <a:ext cx="4824536" cy="253825"/>
          </a:xfrm>
          <a:prstGeom prst="rect">
            <a:avLst/>
          </a:prstGeom>
          <a:noFill/>
        </p:spPr>
        <p:txBody>
          <a:bodyPr wrap="square" lIns="91341" tIns="45675" rIns="91341" bIns="45675" rtlCol="0">
            <a:spAutoFit/>
          </a:bodyPr>
          <a:lstStyle/>
          <a:p>
            <a:r>
              <a:rPr kumimoji="1"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大阪府都市整備中期計画（案</a:t>
            </a:r>
            <a:r>
              <a:rPr kumimoji="1"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改訂</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9" name="図 8" descr="H271218_外環等沿道まちづくり取り組み検討地区" title="大阪外環状線等沿道まちづくりの取組状況イメージ"/>
          <p:cNvPicPr>
            <a:picLocks noChangeAspect="1"/>
          </p:cNvPicPr>
          <p:nvPr/>
        </p:nvPicPr>
        <p:blipFill>
          <a:blip r:embed="rId2">
            <a:extLst>
              <a:ext uri="{28A0092B-C50C-407E-A947-70E740481C1C}">
                <a14:useLocalDpi xmlns:a14="http://schemas.microsoft.com/office/drawing/2010/main" val="0"/>
              </a:ext>
            </a:extLst>
          </a:blip>
          <a:srcRect l="15863" t="18047" r="11664" b="16975"/>
          <a:stretch>
            <a:fillRect/>
          </a:stretch>
        </p:blipFill>
        <p:spPr bwMode="auto">
          <a:xfrm>
            <a:off x="774647" y="1985072"/>
            <a:ext cx="7901809" cy="4675354"/>
          </a:xfrm>
          <a:prstGeom prst="rect">
            <a:avLst/>
          </a:prstGeom>
          <a:noFill/>
          <a:ln>
            <a:noFill/>
          </a:ln>
        </p:spPr>
      </p:pic>
      <p:sp>
        <p:nvSpPr>
          <p:cNvPr id="2" name="テキスト ボックス 1"/>
          <p:cNvSpPr txBox="1"/>
          <p:nvPr/>
        </p:nvSpPr>
        <p:spPr>
          <a:xfrm>
            <a:off x="7535830" y="3027189"/>
            <a:ext cx="1144463" cy="509966"/>
          </a:xfrm>
          <a:prstGeom prst="rect">
            <a:avLst/>
          </a:prstGeom>
          <a:solidFill>
            <a:schemeClr val="bg1"/>
          </a:solidFill>
          <a:ln>
            <a:solidFill>
              <a:schemeClr val="tx1"/>
            </a:solidFill>
          </a:ln>
        </p:spPr>
        <p:txBody>
          <a:bodyPr wrap="square" rtlCol="0" anchor="ctr">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富田林市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西板持地区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890875" y="2180920"/>
            <a:ext cx="1144463" cy="475654"/>
          </a:xfrm>
          <a:prstGeom prst="rect">
            <a:avLst/>
          </a:prstGeom>
          <a:solidFill>
            <a:schemeClr val="bg1"/>
          </a:solidFill>
          <a:ln>
            <a:solidFill>
              <a:schemeClr val="tx1"/>
            </a:solidFill>
          </a:ln>
        </p:spPr>
        <p:txBody>
          <a:bodyPr wrap="square" rtlCol="0" anchor="ctr">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富田林市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喜志</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駅前地区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339964" y="2877596"/>
            <a:ext cx="1216780" cy="535980"/>
          </a:xfrm>
          <a:prstGeom prst="rect">
            <a:avLst/>
          </a:prstGeom>
          <a:solidFill>
            <a:schemeClr val="bg1"/>
          </a:solidFill>
          <a:ln>
            <a:solidFill>
              <a:schemeClr val="tx1"/>
            </a:solidFill>
          </a:ln>
        </p:spPr>
        <p:txBody>
          <a:bodyPr wrap="square" rtlCol="0" anchor="ctr">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富田林市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新家・錦織地区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84002" y="4677538"/>
            <a:ext cx="1292312" cy="499918"/>
          </a:xfrm>
          <a:prstGeom prst="rect">
            <a:avLst/>
          </a:prstGeom>
          <a:solidFill>
            <a:schemeClr val="bg1"/>
          </a:solidFill>
          <a:ln>
            <a:solidFill>
              <a:schemeClr val="tx1"/>
            </a:solidFill>
          </a:ln>
        </p:spPr>
        <p:txBody>
          <a:bodyPr wrap="square" rtlCol="0" anchor="ctr">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上原・高向地区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419872" y="6009657"/>
            <a:ext cx="1584176" cy="499918"/>
          </a:xfrm>
          <a:prstGeom prst="rect">
            <a:avLst/>
          </a:prstGeom>
          <a:solidFill>
            <a:schemeClr val="bg1"/>
          </a:solidFill>
          <a:ln>
            <a:solidFill>
              <a:schemeClr val="tx1"/>
            </a:solidFill>
          </a:ln>
        </p:spPr>
        <p:txBody>
          <a:bodyPr wrap="square" rtlCol="0" anchor="ctr">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外環状線沿道</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238063" y="4771641"/>
            <a:ext cx="1584176" cy="541340"/>
          </a:xfrm>
          <a:prstGeom prst="rect">
            <a:avLst/>
          </a:prstGeom>
          <a:solidFill>
            <a:schemeClr val="bg1"/>
          </a:solidFill>
          <a:ln>
            <a:solidFill>
              <a:schemeClr val="tx1"/>
            </a:solidFill>
          </a:ln>
        </p:spPr>
        <p:txBody>
          <a:bodyPr wrap="square" rtlCol="0" anchor="ctr">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外環状線沿道</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50896" y="4042472"/>
            <a:ext cx="1099807" cy="520217"/>
          </a:xfrm>
          <a:prstGeom prst="rect">
            <a:avLst/>
          </a:prstGeom>
          <a:solidFill>
            <a:schemeClr val="bg1"/>
          </a:solidFill>
          <a:ln>
            <a:solidFill>
              <a:schemeClr val="tx1"/>
            </a:solidFill>
          </a:ln>
        </p:spPr>
        <p:txBody>
          <a:bodyPr wrap="square" rtlCol="0" anchor="ctr">
            <a:spAutoFit/>
          </a:bodyP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三田町地区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0712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spc="-100" dirty="0">
                <a:latin typeface="HG丸ｺﾞｼｯｸM-PRO" panose="020F0600000000000000" pitchFamily="50" charset="-128"/>
                <a:ea typeface="HG丸ｺﾞｼｯｸM-PRO" panose="020F0600000000000000" pitchFamily="50" charset="-128"/>
                <a:cs typeface="Meiryo UI" panose="020B0604030504040204" pitchFamily="50" charset="-128"/>
              </a:rPr>
              <a:t>産業集積に向けた企業</a:t>
            </a:r>
            <a:r>
              <a:rPr kumimoji="1" lang="ja-JP" altLang="en-US" sz="2000" b="1" spc="-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kumimoji="1" lang="ja-JP" altLang="en-US" sz="2000" b="1" spc="-100" dirty="0">
                <a:latin typeface="HG丸ｺﾞｼｯｸM-PRO" panose="020F0600000000000000" pitchFamily="50" charset="-128"/>
                <a:ea typeface="HG丸ｺﾞｼｯｸM-PRO" panose="020F0600000000000000" pitchFamily="50" charset="-128"/>
                <a:cs typeface="Meiryo UI" panose="020B0604030504040204" pitchFamily="50" charset="-128"/>
              </a:rPr>
              <a:t>操業</a:t>
            </a:r>
            <a:r>
              <a:rPr kumimoji="1" lang="ja-JP" altLang="en-US" sz="2000" b="1" spc="-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環境づくり</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「産業集積</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促進税制」）</a:t>
            </a:r>
            <a:endPar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Rectangle 20"/>
          <p:cNvSpPr>
            <a:spLocks noChangeArrowheads="1"/>
          </p:cNvSpPr>
          <p:nvPr/>
        </p:nvSpPr>
        <p:spPr bwMode="auto">
          <a:xfrm>
            <a:off x="36000" y="432000"/>
            <a:ext cx="9072000" cy="1772864"/>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大阪府では、府内における産業集積を税制面から促進するため、産業集積促進地域における土地や家屋（工場、研究所等）の取得に係る不動産取得税を軽減する特例措置を設けている。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府内</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17</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市町で地域を指定して</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いる。（</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2016</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28</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10</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月</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14</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日</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現在</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　　堺市、岸和田市、豊中市、吹田市、高槻市、貝塚市、八尾市、枚方市、高石市、</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　　大東市、和泉市、東大阪市、泉南市、阪南市、田尻町、岬町、泉大津市</a:t>
            </a:r>
            <a:endParaRPr kumimoji="1" lang="ja-JP" altLang="en-US" sz="1400" dirty="0">
              <a:solidFill>
                <a:prstClr val="black"/>
              </a:solidFill>
              <a:latin typeface="Arial" charset="0"/>
              <a:ea typeface="HG丸ｺﾞｼｯｸM-PRO" pitchFamily="48" charset="-128"/>
            </a:endParaRPr>
          </a:p>
        </p:txBody>
      </p:sp>
      <p:sp>
        <p:nvSpPr>
          <p:cNvPr id="7" name="正方形/長方形 6"/>
          <p:cNvSpPr/>
          <p:nvPr/>
        </p:nvSpPr>
        <p:spPr>
          <a:xfrm>
            <a:off x="6495628" y="6526241"/>
            <a:ext cx="1584176" cy="253825"/>
          </a:xfrm>
          <a:prstGeom prst="rect">
            <a:avLst/>
          </a:prstGeom>
        </p:spPr>
        <p:txBody>
          <a:bodyPr wrap="square" lIns="91341" tIns="45675" rIns="91341" bIns="45675">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lang="ja-JP" altLang="en-US" sz="1050" dirty="0">
              <a:solidFill>
                <a:prstClr val="black"/>
              </a:solidFill>
            </a:endParaRPr>
          </a:p>
        </p:txBody>
      </p:sp>
      <p:sp>
        <p:nvSpPr>
          <p:cNvPr id="2" name="大かっこ 1"/>
          <p:cNvSpPr/>
          <p:nvPr/>
        </p:nvSpPr>
        <p:spPr>
          <a:xfrm flipH="1">
            <a:off x="476286" y="1607135"/>
            <a:ext cx="8344186" cy="51261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41" tIns="45675" rIns="91341" bIns="45675" rtlCol="0" anchor="ctr"/>
          <a:lstStyle/>
          <a:p>
            <a:pPr algn="ctr"/>
            <a:endParaRPr kumimoji="1" lang="ja-JP" altLang="en-US"/>
          </a:p>
        </p:txBody>
      </p:sp>
      <p:sp>
        <p:nvSpPr>
          <p:cNvPr id="10"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Rectangle 1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13"/>
          <p:cNvSpPr>
            <a:spLocks noChangeArrowheads="1"/>
          </p:cNvSpPr>
          <p:nvPr/>
        </p:nvSpPr>
        <p:spPr bwMode="auto">
          <a:xfrm>
            <a:off x="136634" y="2276872"/>
            <a:ext cx="8812088"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marL="457200" algn="l">
              <a:defRPr kumimoji="1">
                <a:solidFill>
                  <a:schemeClr val="tx1"/>
                </a:solidFill>
                <a:latin typeface="Arial" pitchFamily="34" charset="0"/>
                <a:ea typeface="ＭＳ Ｐゴシック" pitchFamily="50" charset="-128"/>
                <a:cs typeface="ＭＳ Ｐゴシック" pitchFamily="50" charset="-128"/>
              </a:defRPr>
            </a:lvl2pPr>
            <a:lvl3pPr marL="914400" algn="l">
              <a:defRPr kumimoji="1">
                <a:solidFill>
                  <a:schemeClr val="tx1"/>
                </a:solidFill>
                <a:latin typeface="Arial" pitchFamily="34" charset="0"/>
                <a:ea typeface="ＭＳ Ｐゴシック" pitchFamily="50" charset="-128"/>
                <a:cs typeface="ＭＳ Ｐゴシック" pitchFamily="50" charset="-128"/>
              </a:defRPr>
            </a:lvl3pPr>
            <a:lvl4pPr marL="1371600" algn="l">
              <a:defRPr kumimoji="1">
                <a:solidFill>
                  <a:schemeClr val="tx1"/>
                </a:solidFill>
                <a:latin typeface="Arial" pitchFamily="34" charset="0"/>
                <a:ea typeface="ＭＳ Ｐゴシック" pitchFamily="50" charset="-128"/>
                <a:cs typeface="ＭＳ Ｐゴシック" pitchFamily="50" charset="-128"/>
              </a:defRPr>
            </a:lvl4pPr>
            <a:lvl5pPr marL="1828800" algn="l">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defTabSz="914400">
              <a:buClrTx/>
              <a:buSzTx/>
            </a:pPr>
            <a:r>
              <a:rPr lang="ja-JP" altLang="ja-JP" sz="1600" b="1" u="sng" dirty="0" smtClean="0">
                <a:latin typeface="Meiryo UI" panose="020B0604030504040204" pitchFamily="50" charset="-128"/>
                <a:ea typeface="Meiryo UI" panose="020B0604030504040204" pitchFamily="50" charset="-128"/>
                <a:cs typeface="Meiryo UI" panose="020B0604030504040204" pitchFamily="50" charset="-128"/>
              </a:rPr>
              <a:t>対象</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不動産</a:t>
            </a:r>
            <a:endParaRPr kumimoji="1" lang="ja-JP" altLang="ja-JP" sz="1600" b="1"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各産業集積促進地域の対象期間中に、当該地域内において取得した工場、研究所及び倉庫の家屋（＊１）又はその敷地である土地（＊２）</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（＊１）対象家屋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・自己の事業（風俗営業等及び風俗営業等に利用させる目的で不動産を貸し付ける事業を除く。）として工場、研究</a:t>
            </a:r>
            <a:endParaRPr kumimoji="1" lang="en-US"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所、倉庫等の用に供するものに限る。なお、住宅を除く。</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１．家屋を建築（新築、増築、改築）した場合は、対象期間中に建設の着手が行われた場合に限る。 </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２．建築以外（売買、交換、贈与等）の場合は、対象期間中に取得したものに限る。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３．</a:t>
            </a:r>
            <a:r>
              <a:rPr kumimoji="1" lang="ja-JP" altLang="ja-JP"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倉庫は、都市計画法（昭和四十三年法律第百号）第二章の規定により臨港地区として定められた地区又は港</a:t>
            </a:r>
            <a:endParaRPr kumimoji="1" lang="en-US" altLang="ja-JP"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湾法（昭和二十五年法律第二百十八号）第三十八条の規定により港湾管理者が定めた地区に所在するものに限</a:t>
            </a:r>
            <a:endParaRPr kumimoji="1" lang="en-US" altLang="ja-JP"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（＊２）対象土地</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・対象期間中に取得し、かつ、その取得の日の翌日から起算して１年以内に以下のいずれかが行われた場合に限る。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１．対象家屋の建設（新築又は増築に限る。）の着手が行われた場合 </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２．対象家屋を取得（建築した場合を除く。）した場合</a:t>
            </a:r>
          </a:p>
        </p:txBody>
      </p:sp>
      <p:sp>
        <p:nvSpPr>
          <p:cNvPr id="19" name="Rectangle 15"/>
          <p:cNvSpPr>
            <a:spLocks noChangeArrowheads="1"/>
          </p:cNvSpPr>
          <p:nvPr/>
        </p:nvSpPr>
        <p:spPr bwMode="auto">
          <a:xfrm>
            <a:off x="152400" y="5733256"/>
            <a:ext cx="59317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81000" algn="l">
              <a:defRPr kumimoji="1">
                <a:solidFill>
                  <a:schemeClr val="tx1"/>
                </a:solidFill>
                <a:latin typeface="Arial" pitchFamily="34" charset="0"/>
                <a:ea typeface="ＭＳ Ｐゴシック" pitchFamily="50" charset="-128"/>
                <a:cs typeface="ＭＳ Ｐゴシック" pitchFamily="50" charset="-128"/>
              </a:defRPr>
            </a:lvl1pPr>
            <a:lvl2pPr marL="457200" algn="l">
              <a:defRPr kumimoji="1">
                <a:solidFill>
                  <a:schemeClr val="tx1"/>
                </a:solidFill>
                <a:latin typeface="Arial" pitchFamily="34" charset="0"/>
                <a:ea typeface="ＭＳ Ｐゴシック" pitchFamily="50" charset="-128"/>
                <a:cs typeface="ＭＳ Ｐゴシック" pitchFamily="50" charset="-128"/>
              </a:defRPr>
            </a:lvl2pPr>
            <a:lvl3pPr marL="914400" algn="l">
              <a:defRPr kumimoji="1">
                <a:solidFill>
                  <a:schemeClr val="tx1"/>
                </a:solidFill>
                <a:latin typeface="Arial" pitchFamily="34" charset="0"/>
                <a:ea typeface="ＭＳ Ｐゴシック" pitchFamily="50" charset="-128"/>
                <a:cs typeface="ＭＳ Ｐゴシック" pitchFamily="50" charset="-128"/>
              </a:defRPr>
            </a:lvl3pPr>
            <a:lvl4pPr marL="1371600" algn="l">
              <a:defRPr kumimoji="1">
                <a:solidFill>
                  <a:schemeClr val="tx1"/>
                </a:solidFill>
                <a:latin typeface="Arial" pitchFamily="34" charset="0"/>
                <a:ea typeface="ＭＳ Ｐゴシック" pitchFamily="50" charset="-128"/>
                <a:cs typeface="ＭＳ Ｐゴシック" pitchFamily="50" charset="-128"/>
              </a:defRPr>
            </a:lvl4pPr>
            <a:lvl5pPr marL="1828800" algn="l">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defTabSz="914400" eaLnBrk="0" hangingPunct="0">
              <a:buClrTx/>
              <a:buSzTx/>
            </a:pPr>
            <a:r>
              <a:rPr lang="ja-JP" altLang="ja-JP" sz="1600" b="1" u="sng" dirty="0" smtClean="0">
                <a:latin typeface="Meiryo UI" panose="020B0604030504040204" pitchFamily="50" charset="-128"/>
                <a:ea typeface="Meiryo UI" panose="020B0604030504040204" pitchFamily="50" charset="-128"/>
                <a:cs typeface="Meiryo UI" panose="020B0604030504040204" pitchFamily="50" charset="-128"/>
              </a:rPr>
              <a:t>軽</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　減　額</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対象不動産の取得に係る不動産取得税の２分の１に相当する金額</a:t>
            </a:r>
          </a:p>
          <a:p>
            <a:pPr marL="0" marR="0" lvl="0" indent="38100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軽減する金額の上限は、産業集積促進地域ごとに２億円とな</a:t>
            </a: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kumimoji="1" lang="ja-JP" altLang="ja-JP"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076958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427984" y="6631468"/>
            <a:ext cx="5184576" cy="261600"/>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「住工共生のまちづくり条例パンフレット</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spc="-100" dirty="0">
                <a:latin typeface="HG丸ｺﾞｼｯｸM-PRO" panose="020F0600000000000000" pitchFamily="50" charset="-128"/>
                <a:ea typeface="HG丸ｺﾞｼｯｸM-PRO" panose="020F0600000000000000" pitchFamily="50" charset="-128"/>
                <a:cs typeface="Meiryo UI" panose="020B0604030504040204" pitchFamily="50" charset="-128"/>
              </a:rPr>
              <a:t>産業集積に向けた企業</a:t>
            </a:r>
            <a:r>
              <a:rPr kumimoji="1" lang="ja-JP" altLang="en-US" sz="2000" b="1" spc="-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kumimoji="1" lang="ja-JP" altLang="en-US" sz="2000" b="1" spc="-100" dirty="0">
                <a:latin typeface="HG丸ｺﾞｼｯｸM-PRO" panose="020F0600000000000000" pitchFamily="50" charset="-128"/>
                <a:ea typeface="HG丸ｺﾞｼｯｸM-PRO" panose="020F0600000000000000" pitchFamily="50" charset="-128"/>
                <a:cs typeface="Meiryo UI" panose="020B0604030504040204" pitchFamily="50" charset="-128"/>
              </a:rPr>
              <a:t>操業</a:t>
            </a:r>
            <a:r>
              <a:rPr kumimoji="1" lang="ja-JP" altLang="en-US" sz="2000" b="1" spc="-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環境づくり（東大阪市</a:t>
            </a:r>
            <a:r>
              <a:rPr kumimoji="1" lang="ja-JP" altLang="en-US" sz="2000" b="1" spc="-100" dirty="0">
                <a:latin typeface="HG丸ｺﾞｼｯｸM-PRO" panose="020F0600000000000000" pitchFamily="50" charset="-128"/>
                <a:ea typeface="HG丸ｺﾞｼｯｸM-PRO" panose="020F0600000000000000" pitchFamily="50" charset="-128"/>
                <a:cs typeface="Meiryo UI" panose="020B0604030504040204" pitchFamily="50" charset="-128"/>
              </a:rPr>
              <a:t>「住工共生まちづくり条例</a:t>
            </a:r>
            <a:r>
              <a:rPr kumimoji="1" lang="ja-JP" altLang="en-US" sz="2000" b="1" spc="-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20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0"/>
          <p:cNvSpPr>
            <a:spLocks noChangeArrowheads="1"/>
          </p:cNvSpPr>
          <p:nvPr/>
        </p:nvSpPr>
        <p:spPr bwMode="auto">
          <a:xfrm>
            <a:off x="36000" y="432000"/>
            <a:ext cx="9072000" cy="1477237"/>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東大阪市は</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、モノづくり中小企業が多数集積する工業</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都市として注目されており、市民の良好な住環境とモノづくり企業の操業環境を保全・創出する「住工共生のまちづくり」を総合的に推進する</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ため、「住工</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共生まちづくり条例」を制定し</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2013</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25</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年）４月</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日より</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施行している。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事業者に対して、工場移転支援補助金などの支援を行っている。</a:t>
            </a:r>
            <a:endParaRPr kumimoji="1"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930757810"/>
              </p:ext>
            </p:extLst>
          </p:nvPr>
        </p:nvGraphicFramePr>
        <p:xfrm>
          <a:off x="179512" y="4182614"/>
          <a:ext cx="8712968" cy="2433320"/>
        </p:xfrm>
        <a:graphic>
          <a:graphicData uri="http://schemas.openxmlformats.org/drawingml/2006/table">
            <a:tbl>
              <a:tblPr firstRow="1" bandRow="1">
                <a:tableStyleId>{5C22544A-7EE6-4342-B048-85BDC9FD1C3A}</a:tableStyleId>
              </a:tblPr>
              <a:tblGrid>
                <a:gridCol w="3578541"/>
                <a:gridCol w="5134427"/>
              </a:tblGrid>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補助金の種類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工場移転支援補助金 </a:t>
                      </a:r>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工場移転に対して補助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相隣環境対策支援補助金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騒音、振動等への改善対策に対する補助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住工共生コミュニティ活動支援補助金 </a:t>
                      </a: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住民等へのイベント等に対する補助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事業用地継承支援対策補助金 </a:t>
                      </a:r>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既存の製造業の事業用地を引き続き事業用地として利用する場合を補助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モノづくり立地促進補助金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固定資産税や都市計画税の一部を補助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77396460"/>
              </p:ext>
            </p:extLst>
          </p:nvPr>
        </p:nvGraphicFramePr>
        <p:xfrm>
          <a:off x="179512" y="2047706"/>
          <a:ext cx="8712968" cy="2002472"/>
        </p:xfrm>
        <a:graphic>
          <a:graphicData uri="http://schemas.openxmlformats.org/drawingml/2006/table">
            <a:tbl>
              <a:tblPr firstRow="1" bandRow="1">
                <a:tableStyleId>{5940675A-B579-460E-94D1-54222C63F5DA}</a:tableStyleId>
              </a:tblPr>
              <a:tblGrid>
                <a:gridCol w="1872208"/>
                <a:gridCol w="6840760"/>
              </a:tblGrid>
              <a:tr h="1130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条例の目的</a:t>
                      </a:r>
                      <a:endPar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工共生のまちづくりについての基本理念を定め、市民、モノづくり企業、建築主等、関係者及び市の責務を明らかにするとともに、住工共生のまちづくりの推進に関する基本的な事項等を定め、市民の良好な住環境及びモノづくり企業の操業環境を保全し、創出することにより、住工共生のまちの実現に寄与することを目的としてい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872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指定されたモノづくり</a:t>
                      </a:r>
                      <a:endPar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推進地域</a:t>
                      </a:r>
                      <a:endPar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日に「モノづくり推進地域」として市内全ての工業地域を指定し、平成</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日からは、市内準工業地域の約</a:t>
                      </a:r>
                      <a:r>
                        <a:rPr kumimoji="1" lang="en-US" altLang="ja-JP"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91</a:t>
                      </a:r>
                      <a:r>
                        <a:rPr kumimoji="1" lang="ja-JP" altLang="en-US" sz="16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％をモノづくり推進地域に指定している。</a:t>
                      </a:r>
                      <a:endParaRPr kumimoji="1" lang="en-US" altLang="ja-JP" sz="16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0"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24031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 y="432009"/>
            <a:ext cx="9072000" cy="1477237"/>
          </a:xfrm>
          <a:prstGeom prst="rect">
            <a:avLst/>
          </a:prstGeom>
          <a:noFill/>
          <a:ln w="9525">
            <a:solidFill>
              <a:schemeClr val="tx1"/>
            </a:solidFill>
            <a:prstDash val="sysDot"/>
          </a:ln>
        </p:spPr>
        <p:txBody>
          <a:bodyPr wrap="square" lIns="91341" tIns="45675" rIns="91341" bIns="45675" rtlCol="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うめきた地区は、「グランドデザイン・大阪」（大阪府・大阪市</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2012</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24</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6</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月策定）や「国家戦略特区提案」（大阪府・大阪市</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2013</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25</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9</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月</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提出）で位置づけられた、関西の発展を牽引するリーディングプロジェクトである。</a:t>
            </a:r>
            <a:endParaRPr kumimoji="1" lang="en-US" altLang="ja-JP" sz="1800" spc="-1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うめきた</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期（</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16ha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）のまちづくりでは、民間提案募集とあわせて、以下の基盤整備事業を進めている。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うめきた２期</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506" y="1943403"/>
            <a:ext cx="4646305" cy="443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558766" y="6505599"/>
            <a:ext cx="2601794"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出典：「うめきた２期区域まちづくりの方針」</a:t>
            </a:r>
          </a:p>
        </p:txBody>
      </p:sp>
      <p:sp>
        <p:nvSpPr>
          <p:cNvPr id="10"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75" y="1984347"/>
            <a:ext cx="4417773" cy="481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タイトル 1"/>
          <p:cNvSpPr txBox="1">
            <a:spLocks/>
          </p:cNvSpPr>
          <p:nvPr/>
        </p:nvSpPr>
        <p:spPr>
          <a:xfrm>
            <a:off x="2076179" y="6417571"/>
            <a:ext cx="2511723" cy="331748"/>
          </a:xfrm>
          <a:prstGeom prst="rect">
            <a:avLst/>
          </a:prstGeom>
          <a:solidFill>
            <a:schemeClr val="bg1"/>
          </a:solidFill>
          <a:ln w="9525">
            <a:solidFill>
              <a:schemeClr val="tx1"/>
            </a:solidFill>
            <a:prstDash val="solid"/>
          </a:ln>
        </p:spPr>
        <p:txBody>
          <a:bodyPr vert="horz" lIns="91341" tIns="45675" rIns="91341" bIns="45675" rtlCol="0" anchor="ctr">
            <a:normAutofit fontScale="92500"/>
          </a:bodyPr>
          <a:lstStyle>
            <a:lvl1pPr algn="ctr" defTabSz="91341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buClrTx/>
              <a:buSzTx/>
              <a:buFontTx/>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大阪駅北大深西地区土地区画整理事業区域</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ーー</a:t>
            </a:r>
            <a:r>
              <a:rPr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ーーー</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期区域提案募集の対象</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8242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7"/>
          <p:cNvSpPr txBox="1"/>
          <p:nvPr/>
        </p:nvSpPr>
        <p:spPr>
          <a:xfrm>
            <a:off x="2879999" y="828000"/>
            <a:ext cx="6228000" cy="5764276"/>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72000" rIns="91440" bIns="45720" numCol="1" spcCol="0" rtlCol="0" fromWordArt="0" anchor="t" anchorCtr="0" forceAA="0" compatLnSpc="1">
            <a:prstTxWarp prst="textNoShape">
              <a:avLst/>
            </a:prstTxWarp>
            <a:noAutofit/>
          </a:bodyPr>
          <a:lstStyle/>
          <a:p>
            <a:pPr algn="l" defTabSz="449263">
              <a:spcBef>
                <a:spcPts val="60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テーマ</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spc="22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800" b="1" u="sng" spc="2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の健康・長寿への</a:t>
            </a:r>
            <a:r>
              <a:rPr lang="ja-JP" altLang="en-US" sz="1800" b="1" u="sng" spc="22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挑戦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英語仮題）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Our Health ,  Our </a:t>
            </a:r>
            <a:r>
              <a:rPr 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Future</a:t>
            </a:r>
            <a:r>
              <a:rPr 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健康」とは、</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「世界中のあらゆる人が、年齢、性別、障がいの有無、</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生まれた場所</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、社会的・経済的状況にかかわらず</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、与えられた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人生を、その</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人らしく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楽しく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いきいきと過ごすこと」と</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健康」を支える分野は、</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子どもから高齢者にいたるまで生活を豊かに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する、充実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させる分野すべてにわたり、そのすそ野は</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と解題共有できるよう</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、３つ</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のサブテーマ</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「科学と技術の発展・応用」「生活と文化の多様性の尊重</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地球環境の保全と共生」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を設定　</a:t>
            </a:r>
          </a:p>
          <a:p>
            <a:pPr algn="l" defTabSz="449263">
              <a:spcBef>
                <a:spcPts val="60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に基づく事業展開がイメージしやすいよう、「健康に貢献する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次産業</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革命」の視点を提示</a:t>
            </a:r>
          </a:p>
          <a:p>
            <a:pPr defTabSz="449263">
              <a:spcBef>
                <a:spcPts val="600"/>
              </a:spcBef>
              <a:spcAft>
                <a:spcPts val="0"/>
              </a:spcAft>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01" tIns="46754" rIns="89901" bIns="4675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defTabSz="449263"/>
            <a:r>
              <a:rPr lang="ja-JP" altLang="ja-JP" sz="2000" b="1"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2000" b="1" dirty="0">
                <a:solidFill>
                  <a:prstClr val="black"/>
                </a:solidFill>
                <a:latin typeface="HG丸ｺﾞｼｯｸM-PRO" panose="020F0600000000000000" pitchFamily="50" charset="-128"/>
                <a:ea typeface="HG丸ｺﾞｼｯｸM-PRO" panose="020F0600000000000000" pitchFamily="50" charset="-128"/>
              </a:rPr>
              <a:t>2025</a:t>
            </a:r>
            <a:r>
              <a:rPr lang="ja-JP" altLang="ja-JP" sz="2000" b="1" dirty="0">
                <a:solidFill>
                  <a:prstClr val="black"/>
                </a:solidFill>
                <a:latin typeface="HG丸ｺﾞｼｯｸM-PRO" panose="020F0600000000000000" pitchFamily="50" charset="-128"/>
                <a:ea typeface="HG丸ｺﾞｼｯｸM-PRO" panose="020F0600000000000000" pitchFamily="50" charset="-128"/>
              </a:rPr>
              <a:t>日本万国博覧会」基本構想</a:t>
            </a:r>
            <a:r>
              <a:rPr lang="ja-JP" altLang="ja-JP" sz="2000" b="1" dirty="0" smtClean="0">
                <a:solidFill>
                  <a:prstClr val="black"/>
                </a:solidFill>
                <a:latin typeface="HG丸ｺﾞｼｯｸM-PRO" panose="020F0600000000000000" pitchFamily="50" charset="-128"/>
                <a:ea typeface="HG丸ｺﾞｼｯｸM-PRO" panose="020F0600000000000000" pitchFamily="50" charset="-128"/>
              </a:rPr>
              <a:t>案</a:t>
            </a:r>
            <a:r>
              <a:rPr lang="en-US" altLang="ja-JP" sz="20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①</a:t>
            </a:r>
            <a:endParaRPr lang="ja-JP"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4140539" y="6597352"/>
            <a:ext cx="3372838"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26"/>
          <p:cNvSpPr txBox="1"/>
          <p:nvPr/>
        </p:nvSpPr>
        <p:spPr>
          <a:xfrm>
            <a:off x="36000" y="828000"/>
            <a:ext cx="2736000" cy="5764276"/>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defTabSz="449263">
              <a:spcBef>
                <a:spcPts val="600"/>
              </a:spcBef>
              <a:spcAft>
                <a:spcPts val="600"/>
              </a:spcAft>
              <a:buFont typeface="Meiryo UI" panose="020B0604030504040204" pitchFamily="50" charset="-128"/>
              <a:buChar char="◇"/>
            </a:pPr>
            <a:r>
              <a:rPr 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世紀の健康の問題は、世界全体の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の波は、先進国から世界各国へ</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r>
              <a:rPr 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8288" algn="l" defTabSz="449263">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本格的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な超高齢社会や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超スマート社会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の到来など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な社会に向けた変革期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85750" indent="-285750" algn="l" defTabSz="449263">
              <a:spcBef>
                <a:spcPts val="600"/>
              </a:spcBef>
              <a:spcAft>
                <a:spcPts val="600"/>
              </a:spcAft>
              <a:buFont typeface="Meiryo UI" panose="020B0604030504040204" pitchFamily="50" charset="-128"/>
              <a:buChar char="◇"/>
            </a:pP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600"/>
              </a:spcAft>
              <a:buFont typeface="Meiryo UI" panose="020B0604030504040204" pitchFamily="50" charset="-128"/>
              <a:buChar char="◇"/>
            </a:pP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lvl="1" indent="0" algn="l" defTabSz="449263">
              <a:spcBef>
                <a:spcPts val="600"/>
              </a:spcBef>
              <a:spcAft>
                <a:spcPts val="600"/>
              </a:spcAft>
            </a:pP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社会の発展に貢献する　“新しい国際博覧会”</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6"/>
          <p:cNvSpPr txBox="1"/>
          <p:nvPr/>
        </p:nvSpPr>
        <p:spPr>
          <a:xfrm>
            <a:off x="36000" y="432000"/>
            <a:ext cx="2736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defTabSz="449263">
              <a:spcAft>
                <a:spcPts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基本理念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80000" y="3424602"/>
            <a:ext cx="2448000" cy="1732590"/>
          </a:xfrm>
          <a:prstGeom prst="roundRect">
            <a:avLst>
              <a:gd name="adj" fmla="val 11178"/>
            </a:avLst>
          </a:prstGeom>
          <a:solidFill>
            <a:srgbClr val="1F497D">
              <a:lumMod val="20000"/>
              <a:lumOff val="80000"/>
            </a:srgbClr>
          </a:solidFill>
          <a:ln w="12700" cap="flat" cmpd="sng" algn="ctr">
            <a:solidFill>
              <a:srgbClr val="4F81BD">
                <a:shade val="50000"/>
              </a:srgbClr>
            </a:solid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spAutoFit/>
          </a:bodyPr>
          <a:lstStyle/>
          <a:p>
            <a:pPr algn="l" defTabSz="449263">
              <a:spcAft>
                <a:spcPts val="0"/>
              </a:spcAft>
            </a:pPr>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人類の知を結集し</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Aft>
                <a:spcPts val="0"/>
              </a:spcAft>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に関する</a:t>
            </a:r>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課題解決に向けた挑戦を重ねる</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世界中</a:t>
            </a:r>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の人がよりよく生きる社会の実現をめざして</a:t>
            </a:r>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いく契機</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にしたい</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70780" y="5688000"/>
            <a:ext cx="216000" cy="504000"/>
          </a:xfrm>
          <a:prstGeom prst="rightArrow">
            <a:avLst>
              <a:gd name="adj1" fmla="val 50000"/>
              <a:gd name="adj2" fmla="val 68811"/>
            </a:avLst>
          </a:prstGeom>
          <a:solidFill>
            <a:srgbClr val="F79646"/>
          </a:solidFill>
          <a:ln w="25400" cap="flat" cmpd="sng" algn="ctr">
            <a:noFill/>
            <a:prstDash val="solid"/>
          </a:ln>
          <a:effectLst/>
        </p:spPr>
        <p:txBody>
          <a:bodyPr rtlCol="0" anchor="ctr"/>
          <a:lstStyle/>
          <a:p>
            <a:pPr defTabSz="449263"/>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44"/>
          <p:cNvSpPr txBox="1"/>
          <p:nvPr/>
        </p:nvSpPr>
        <p:spPr>
          <a:xfrm>
            <a:off x="2879999" y="432000"/>
            <a:ext cx="6228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defTabSz="449263">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024000" y="1515454"/>
            <a:ext cx="5940000" cy="2422676"/>
          </a:xfrm>
          <a:prstGeom prst="roundRect">
            <a:avLst>
              <a:gd name="adj" fmla="val 11178"/>
            </a:avLst>
          </a:prstGeom>
          <a:solidFill>
            <a:srgbClr val="1F497D">
              <a:lumMod val="20000"/>
              <a:lumOff val="80000"/>
            </a:srgbClr>
          </a:solidFill>
          <a:ln w="12700" cap="flat" cmpd="sng" algn="ctr">
            <a:solidFill>
              <a:srgbClr val="4F81BD">
                <a:shade val="50000"/>
              </a:srgbClr>
            </a:solid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spAutoFit/>
          </a:bodyPr>
          <a:lstStyle/>
          <a:p>
            <a:pPr algn="l" defTabSz="449263">
              <a:spcBef>
                <a:spcPts val="600"/>
              </a:spcBef>
            </a:pP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【基本理念に基づいたテーマ案の考え方】</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buFont typeface="Wingdings" panose="05000000000000000000" pitchFamily="2" charset="2"/>
              <a:buChar char="p"/>
            </a:pPr>
            <a:r>
              <a:rPr lang="ja-JP"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世界中</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の人々が、健康にかかる様々な課題を克服し、よりよい生活を</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送る</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ことができるよう、その先にある「人生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年時代」における</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新しい生き方や社会・都市のあり方、その広がる可能性</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について、世界から知を集め、</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新たなモデルとして広く世界に発信</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することで、未来社会に向けた行動を</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呼びかける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buFont typeface="Wingdings" panose="05000000000000000000" pitchFamily="2" charset="2"/>
              <a:buChar char="p"/>
            </a:pPr>
            <a:r>
              <a:rPr lang="ja-JP"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健康」を次世代へとシームレスにつなぎ</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、次世代を担う</a:t>
            </a:r>
            <a:r>
              <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若者への明るい未来のメッセージ</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940704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8"/>
          <p:cNvSpPr txBox="1"/>
          <p:nvPr/>
        </p:nvSpPr>
        <p:spPr>
          <a:xfrm>
            <a:off x="35496" y="828000"/>
            <a:ext cx="4500000" cy="1304673"/>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開催期間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を核とした期間</a:t>
            </a:r>
            <a:r>
              <a:rPr lang="ja-JP" altLang="en-US"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開催主体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が認めた法人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a:t>
            </a:r>
          </a:p>
          <a:p>
            <a:pPr indent="165735" algn="l" defTabSz="449263">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交通利便性やインバウンド効果もあり、さらなる</a:t>
            </a:r>
            <a:r>
              <a:rPr lang="ja-JP" altLang="en-US" sz="11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来場者数の増加が見込まれる</a:t>
            </a:r>
            <a:endParaRPr lang="ja-JP" altLang="en-US" sz="11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65735" algn="l" defTabSz="449263">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＊海外からより多くの人々が来場する万博を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01" tIns="46754" rIns="89901" bIns="4675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defTabSz="449263"/>
            <a:r>
              <a:rPr lang="ja-JP" altLang="ja-JP" sz="2000" b="1"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2000" b="1" dirty="0">
                <a:solidFill>
                  <a:prstClr val="black"/>
                </a:solidFill>
                <a:latin typeface="HG丸ｺﾞｼｯｸM-PRO" panose="020F0600000000000000" pitchFamily="50" charset="-128"/>
                <a:ea typeface="HG丸ｺﾞｼｯｸM-PRO" panose="020F0600000000000000" pitchFamily="50" charset="-128"/>
              </a:rPr>
              <a:t>2025</a:t>
            </a:r>
            <a:r>
              <a:rPr lang="ja-JP" altLang="ja-JP" sz="2000" b="1" dirty="0">
                <a:solidFill>
                  <a:prstClr val="black"/>
                </a:solidFill>
                <a:latin typeface="HG丸ｺﾞｼｯｸM-PRO" panose="020F0600000000000000" pitchFamily="50" charset="-128"/>
                <a:ea typeface="HG丸ｺﾞｼｯｸM-PRO" panose="020F0600000000000000" pitchFamily="50" charset="-128"/>
              </a:rPr>
              <a:t>日本万国博覧会」基本構想</a:t>
            </a:r>
            <a:r>
              <a:rPr lang="ja-JP" altLang="ja-JP" sz="2000" b="1" dirty="0" smtClean="0">
                <a:solidFill>
                  <a:prstClr val="black"/>
                </a:solidFill>
                <a:latin typeface="HG丸ｺﾞｼｯｸM-PRO" panose="020F0600000000000000" pitchFamily="50" charset="-128"/>
                <a:ea typeface="HG丸ｺﾞｼｯｸM-PRO" panose="020F0600000000000000" pitchFamily="50" charset="-128"/>
              </a:rPr>
              <a:t>案</a:t>
            </a:r>
            <a:r>
              <a:rPr lang="en-US" altLang="ja-JP" sz="20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②</a:t>
            </a:r>
            <a:endParaRPr lang="ja-JP"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テキスト ボックス 4"/>
          <p:cNvSpPr txBox="1"/>
          <p:nvPr/>
        </p:nvSpPr>
        <p:spPr>
          <a:xfrm>
            <a:off x="36000" y="2628000"/>
            <a:ext cx="4500000" cy="3996000"/>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defTabSz="449263">
              <a:spcBef>
                <a:spcPts val="600"/>
              </a:spcBef>
              <a:spcAft>
                <a:spcPts val="0"/>
              </a:spcAft>
              <a:buFont typeface="Meiryo UI" panose="020B0604030504040204" pitchFamily="50" charset="-128"/>
              <a:buChar char="◇"/>
            </a:pP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大阪市臨海部の「夢洲」を</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会場規模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万博会場として約</a:t>
            </a:r>
            <a:r>
              <a:rPr 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ｈａを想定</a:t>
            </a:r>
          </a:p>
          <a:p>
            <a:pPr marL="355600" indent="-84138" algn="l" defTabSz="449263">
              <a:spcBef>
                <a:spcPts val="0"/>
              </a:spcBef>
              <a:spcAft>
                <a:spcPts val="0"/>
              </a:spcAft>
              <a:buFont typeface="Arial" panose="020B0604020202020204" pitchFamily="34" charset="0"/>
              <a:buChar char="•"/>
            </a:pP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を含む夢洲まちづくり構想の進展の状況を踏まえ、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具体的な区域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設定や利用計画を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100ha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のうち約</a:t>
            </a:r>
            <a:r>
              <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60ha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の用地にはテーマ館や参加各国の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、園路等の配置を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場内を楽しく歩きたくなるような、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アクティブデザイン（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）による施設整備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49263">
              <a:spcBef>
                <a:spcPts val="6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活動的なライフスタイルを目指して建物や通り</a:t>
            </a:r>
            <a:r>
              <a:rPr lang="ja-JP" altLang="ja-JP" sz="11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デザインを変える</a:t>
            </a:r>
            <a:r>
              <a:rPr lang="ja-JP" altLang="ja-JP" sz="11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地下鉄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中央線</a:t>
            </a:r>
            <a:r>
              <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北港テクノポート線</a:t>
            </a:r>
            <a:r>
              <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の延伸に伴う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夢洲駅（</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のアクセスを軸とし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要駅や会場周辺に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設ける駐車場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シャトルバス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defTabSz="449263">
              <a:spcBef>
                <a:spcPts val="0"/>
              </a:spcBef>
              <a:spcAft>
                <a:spcPts val="0"/>
              </a:spcAft>
              <a:buFont typeface="Arial" panose="020B0604020202020204" pitchFamily="34" charset="0"/>
              <a:buChar char="•"/>
            </a:pP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来場者</a:t>
            </a:r>
            <a:r>
              <a:rPr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の宿泊は、府域と近隣府県市の宿泊施設の活用により</a:t>
            </a:r>
            <a:r>
              <a:rPr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配慮</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万博会場づくり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では、自然環境等に十分配慮した会場整備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や環境の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負荷の少ない施設整備を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・世界初をめざした最先端の技術・ノウハウを結集し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なまちを実現</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36"/>
          <p:cNvSpPr txBox="1"/>
          <p:nvPr/>
        </p:nvSpPr>
        <p:spPr>
          <a:xfrm>
            <a:off x="36000" y="432000"/>
            <a:ext cx="4500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defTabSz="449263">
              <a:spcAft>
                <a:spcPts val="0"/>
              </a:spcAft>
            </a:pPr>
            <a:r>
              <a:rPr lang="ja-JP" altLang="en-US" sz="1600" b="1" dirty="0">
                <a:solidFill>
                  <a:prstClr val="black"/>
                </a:solidFill>
                <a:ea typeface="Meiryo UI"/>
                <a:cs typeface="Times New Roman"/>
              </a:rPr>
              <a:t>開催期間・入場者想定規模</a:t>
            </a:r>
          </a:p>
        </p:txBody>
      </p:sp>
      <p:sp>
        <p:nvSpPr>
          <p:cNvPr id="25" name="テキスト ボックス 36"/>
          <p:cNvSpPr txBox="1"/>
          <p:nvPr/>
        </p:nvSpPr>
        <p:spPr>
          <a:xfrm>
            <a:off x="36000" y="2232000"/>
            <a:ext cx="4500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defTabSz="449263">
              <a:spcAft>
                <a:spcPts val="0"/>
              </a:spcAft>
            </a:pPr>
            <a:r>
              <a:rPr lang="ja-JP" altLang="en-US" sz="1600" b="1" dirty="0">
                <a:solidFill>
                  <a:prstClr val="black"/>
                </a:solidFill>
                <a:ea typeface="Meiryo UI"/>
                <a:cs typeface="Times New Roman"/>
              </a:rPr>
              <a:t>開催場所・会場規模等</a:t>
            </a:r>
          </a:p>
        </p:txBody>
      </p:sp>
      <p:sp>
        <p:nvSpPr>
          <p:cNvPr id="26" name="テキスト ボックス 25"/>
          <p:cNvSpPr txBox="1"/>
          <p:nvPr/>
        </p:nvSpPr>
        <p:spPr>
          <a:xfrm>
            <a:off x="4608000" y="828001"/>
            <a:ext cx="4500000" cy="5796000"/>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社会・参加国への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国際社会へ健康についての課題解決策を提示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アジェンダ</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「あらゆる年齢のすべての人々の健康的な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を確保」に寄与</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国の文化・技術・メッセージを世界に発信する機会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交流による国際社会の平和的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国（日本）への効果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地位の確立（ジャパンブランドの確立等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年オリンピック後の経済成長の維持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国民</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の健康増進等（健康寿命の延伸、その結果として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社会保障費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の増加抑制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449263">
              <a:spcBef>
                <a:spcPts val="600"/>
              </a:spcBef>
              <a:spcAft>
                <a:spcPts val="0"/>
              </a:spcAft>
              <a:buFont typeface="Meiryo UI" panose="020B0604030504040204" pitchFamily="50" charset="-128"/>
              <a:buChar char="◇"/>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開催地</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・大阪の発展に寄与し、東西二極の一極として、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けん引</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defTabSz="449263">
              <a:spcBef>
                <a:spcPts val="0"/>
              </a:spcBef>
              <a:spcAft>
                <a:spcPts val="0"/>
              </a:spcAft>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の健康の向上</a:t>
            </a:r>
          </a:p>
          <a:p>
            <a:pPr marL="126365" indent="38100" algn="l" defTabSz="449263">
              <a:spcBef>
                <a:spcPts val="600"/>
              </a:spcBef>
              <a:spcAft>
                <a:spcPts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7" name="テキスト ボックス 20"/>
          <p:cNvSpPr txBox="1"/>
          <p:nvPr/>
        </p:nvSpPr>
        <p:spPr>
          <a:xfrm>
            <a:off x="5641707" y="3866098"/>
            <a:ext cx="2571750" cy="216000"/>
          </a:xfrm>
          <a:prstGeom prst="rect">
            <a:avLst/>
          </a:prstGeom>
          <a:solidFill>
            <a:sysClr val="window" lastClr="FFFFFF"/>
          </a:solidFill>
          <a:ln w="12700" cap="flat" cmpd="sng" algn="ctr">
            <a:solidFill>
              <a:srgbClr val="4F81BD"/>
            </a:solidFill>
            <a:prstDash val="solid"/>
            <a:miter lim="800000"/>
          </a:ln>
          <a:effectLst/>
        </p:spPr>
        <p:txBody>
          <a:bodyPr rot="0" spcFirstLastPara="0" vert="horz" wrap="square" lIns="91440" tIns="36000" rIns="91440" bIns="36000" numCol="1" spcCol="0" rtlCol="0" fromWordArt="0" anchor="t" anchorCtr="0" forceAA="0" compatLnSpc="1">
            <a:prstTxWarp prst="textNoShape">
              <a:avLst/>
            </a:prstTxWarp>
            <a:spAutoFit/>
          </a:bodyPr>
          <a:lstStyle/>
          <a:p>
            <a:pPr defTabSz="449263">
              <a:spcAft>
                <a:spcPts val="0"/>
              </a:spcAft>
            </a:pPr>
            <a:r>
              <a:rPr lang="ja-JP" altLang="en-US" sz="1050" dirty="0">
                <a:solidFill>
                  <a:prstClr val="black"/>
                </a:solidFill>
                <a:latin typeface="Century"/>
                <a:ea typeface="Meiryo UI"/>
                <a:cs typeface="Times New Roman"/>
              </a:rPr>
              <a:t>全国への経済波及効果　　約</a:t>
            </a:r>
            <a:r>
              <a:rPr lang="ja-JP" altLang="en-US" sz="1050" dirty="0" smtClean="0">
                <a:solidFill>
                  <a:prstClr val="black"/>
                </a:solidFill>
                <a:latin typeface="Century"/>
                <a:ea typeface="Meiryo UI"/>
                <a:cs typeface="Times New Roman"/>
              </a:rPr>
              <a:t>６兆円</a:t>
            </a:r>
            <a:endParaRPr lang="ja-JP" altLang="en-US" sz="1200" dirty="0">
              <a:solidFill>
                <a:prstClr val="black"/>
              </a:solidFill>
              <a:latin typeface="Century"/>
              <a:ea typeface="ＭＳ 明朝"/>
              <a:cs typeface="Times New Roman"/>
            </a:endParaRPr>
          </a:p>
        </p:txBody>
      </p:sp>
      <p:pic>
        <p:nvPicPr>
          <p:cNvPr id="28"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362" y="4115171"/>
            <a:ext cx="3008637" cy="2470923"/>
          </a:xfrm>
          <a:prstGeom prst="rect">
            <a:avLst/>
          </a:prstGeom>
          <a:noFill/>
          <a:ln>
            <a:noFill/>
          </a:ln>
        </p:spPr>
      </p:pic>
      <p:sp>
        <p:nvSpPr>
          <p:cNvPr id="29" name="テキスト ボックス 36"/>
          <p:cNvSpPr txBox="1"/>
          <p:nvPr/>
        </p:nvSpPr>
        <p:spPr>
          <a:xfrm>
            <a:off x="4608000" y="432000"/>
            <a:ext cx="4500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defTabSz="449263">
              <a:spcAft>
                <a:spcPts val="0"/>
              </a:spcAft>
            </a:pPr>
            <a:r>
              <a:rPr lang="ja-JP" altLang="en-US" sz="1600" b="1" dirty="0">
                <a:solidFill>
                  <a:prstClr val="black"/>
                </a:solidFill>
                <a:ea typeface="Meiryo UI"/>
                <a:cs typeface="Times New Roman"/>
              </a:rPr>
              <a:t>国際社会・参加国・日本・大阪への効果　</a:t>
            </a:r>
          </a:p>
        </p:txBody>
      </p:sp>
      <p:sp>
        <p:nvSpPr>
          <p:cNvPr id="30" name="正方形/長方形 29"/>
          <p:cNvSpPr/>
          <p:nvPr/>
        </p:nvSpPr>
        <p:spPr>
          <a:xfrm>
            <a:off x="4140539" y="6597352"/>
            <a:ext cx="3372838"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319957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322810" y="4135101"/>
            <a:ext cx="4263988" cy="338463"/>
          </a:xfrm>
          <a:prstGeom prst="rect">
            <a:avLst/>
          </a:prstGeom>
          <a:solidFill>
            <a:schemeClr val="bg1"/>
          </a:solidFill>
        </p:spPr>
        <p:txBody>
          <a:bodyPr wrap="square" lIns="91341" tIns="45675" rIns="91341" bIns="45675">
            <a:spAutoFit/>
          </a:bodyPr>
          <a:lstStyle/>
          <a:p>
            <a:pPr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■地中熱・エネルギー面的利用における取組</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83296" y="4170657"/>
            <a:ext cx="2892560" cy="338463"/>
          </a:xfrm>
          <a:prstGeom prst="rect">
            <a:avLst/>
          </a:prstGeom>
          <a:solidFill>
            <a:schemeClr val="bg1"/>
          </a:solidFill>
        </p:spPr>
        <p:txBody>
          <a:bodyPr wrap="square" lIns="91341" tIns="45675" rIns="91341" bIns="45675">
            <a:spAutoFit/>
          </a:bodyPr>
          <a:lstStyle/>
          <a:p>
            <a:pPr algn="l"/>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■中央卸売市場の燃料</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a:solidFill>
                  <a:prstClr val="black"/>
                </a:solidFill>
                <a:latin typeface="Arial" charset="0"/>
                <a:ea typeface="HG丸ｺﾞｼｯｸM-PRO" pitchFamily="48" charset="-128"/>
              </a:rPr>
              <a:t>環境・新エネルギー産業　新たなエネルギー社会の構築</a:t>
            </a:r>
          </a:p>
        </p:txBody>
      </p:sp>
      <p:sp>
        <p:nvSpPr>
          <p:cNvPr id="6" name="正方形/長方形 5"/>
          <p:cNvSpPr/>
          <p:nvPr/>
        </p:nvSpPr>
        <p:spPr>
          <a:xfrm>
            <a:off x="156468" y="6595040"/>
            <a:ext cx="3472897" cy="281802"/>
          </a:xfrm>
          <a:prstGeom prst="rect">
            <a:avLst/>
          </a:prstGeom>
        </p:spPr>
        <p:txBody>
          <a:bodyPr wrap="square" lIns="91341" tIns="45675" rIns="91341" bIns="45675">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月）を基に作成</a:t>
            </a:r>
            <a:endParaRPr lang="ja-JP" altLang="en-US" sz="1050" dirty="0">
              <a:solidFill>
                <a:prstClr val="black"/>
              </a:solidFill>
            </a:endParaRPr>
          </a:p>
        </p:txBody>
      </p:sp>
      <p:sp>
        <p:nvSpPr>
          <p:cNvPr id="11" name="テキスト ボックス 10"/>
          <p:cNvSpPr txBox="1"/>
          <p:nvPr/>
        </p:nvSpPr>
        <p:spPr>
          <a:xfrm>
            <a:off x="35496" y="430487"/>
            <a:ext cx="9072000" cy="3693228"/>
          </a:xfrm>
          <a:prstGeom prst="rect">
            <a:avLst/>
          </a:prstGeom>
          <a:solidFill>
            <a:schemeClr val="bg1"/>
          </a:solidFill>
          <a:ln>
            <a:solidFill>
              <a:schemeClr val="tx1"/>
            </a:solidFill>
            <a:prstDash val="sysDot"/>
          </a:ln>
        </p:spPr>
        <p:txBody>
          <a:bodyPr wrap="square" lIns="91341" tIns="45675" rIns="91341" bIns="45675" rtlCol="0" anchor="t" anchorCtr="0">
            <a:spAutoFit/>
          </a:bodyPr>
          <a:lstStyle/>
          <a:p>
            <a:pPr marL="285750" indent="-285750" algn="l">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rPr>
              <a:t>大阪府では、新エネルギー機器等の公共施設での先導的な導入・活用事例の創出・</a:t>
            </a:r>
            <a:r>
              <a:rPr lang="en-US" altLang="ja-JP" sz="1800" dirty="0">
                <a:solidFill>
                  <a:schemeClr val="tx1"/>
                </a:solidFill>
                <a:latin typeface="HG丸ｺﾞｼｯｸM-PRO" panose="020F0600000000000000" pitchFamily="50" charset="-128"/>
                <a:ea typeface="HG丸ｺﾞｼｯｸM-PRO" panose="020F0600000000000000" pitchFamily="50" charset="-128"/>
              </a:rPr>
              <a:t>PR</a:t>
            </a:r>
            <a:r>
              <a:rPr lang="ja-JP" altLang="en-US" sz="1800" dirty="0">
                <a:solidFill>
                  <a:schemeClr val="tx1"/>
                </a:solidFill>
                <a:latin typeface="HG丸ｺﾞｼｯｸM-PRO" panose="020F0600000000000000" pitchFamily="50" charset="-128"/>
                <a:ea typeface="HG丸ｺﾞｼｯｸM-PRO" panose="020F0600000000000000" pitchFamily="50" charset="-128"/>
              </a:rPr>
              <a:t>を通じてさらなる新エネルギー関連ビジネスの普及・市場拡大につとめており、水素ステーション整備に取り組む民間事業者に、大阪の都心部に位置する府有地の貸し付けを実施。また、大阪府中央卸売市場に国内最大級の燃料電池を設置し、新エネルギー等を利用した安定的電源の導入実証を実施。 </a:t>
            </a:r>
          </a:p>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また</a:t>
            </a:r>
            <a:r>
              <a:rPr lang="ja-JP" altLang="en-US" sz="1800" dirty="0">
                <a:solidFill>
                  <a:schemeClr val="tx1"/>
                </a:solidFill>
                <a:latin typeface="HG丸ｺﾞｼｯｸM-PRO" panose="020F0600000000000000" pitchFamily="50" charset="-128"/>
                <a:ea typeface="HG丸ｺﾞｼｯｸM-PRO" panose="020F0600000000000000" pitchFamily="50" charset="-128"/>
              </a:rPr>
              <a:t>関空では、我が国初となる空港施設への大規模な水素エネルギーの導入に向けて、水素燃料電池フォークリフトの開発・運用実証や水素ステーションの整備の取組みを進めている。 </a:t>
            </a:r>
          </a:p>
          <a:p>
            <a:pPr marL="285750" indent="-285750" algn="l">
              <a:buFont typeface="Arial" panose="020B0604020202020204" pitchFamily="34" charset="0"/>
              <a:buChar char="•"/>
            </a:pPr>
            <a:r>
              <a:rPr lang="en-US" altLang="ja-JP" sz="1800" spc="-70" dirty="0" smtClean="0">
                <a:solidFill>
                  <a:schemeClr val="tx1"/>
                </a:solidFill>
                <a:latin typeface="HG丸ｺﾞｼｯｸM-PRO" panose="020F0600000000000000" pitchFamily="50" charset="-128"/>
                <a:ea typeface="HG丸ｺﾞｼｯｸM-PRO" panose="020F0600000000000000" pitchFamily="50" charset="-128"/>
              </a:rPr>
              <a:t>2016</a:t>
            </a:r>
            <a:r>
              <a:rPr lang="ja-JP" altLang="en-US" sz="1800" spc="-70" dirty="0" smtClean="0">
                <a:solidFill>
                  <a:schemeClr val="tx1"/>
                </a:solidFill>
                <a:latin typeface="HG丸ｺﾞｼｯｸM-PRO" panose="020F0600000000000000" pitchFamily="50" charset="-128"/>
                <a:ea typeface="HG丸ｺﾞｼｯｸM-PRO" panose="020F0600000000000000" pitchFamily="50" charset="-128"/>
              </a:rPr>
              <a:t>年（平成</a:t>
            </a:r>
            <a:r>
              <a:rPr lang="en-US" altLang="ja-JP" sz="1800" spc="-70" dirty="0">
                <a:solidFill>
                  <a:schemeClr val="tx1"/>
                </a:solidFill>
                <a:latin typeface="HG丸ｺﾞｼｯｸM-PRO" panose="020F0600000000000000" pitchFamily="50" charset="-128"/>
                <a:ea typeface="HG丸ｺﾞｼｯｸM-PRO" panose="020F0600000000000000" pitchFamily="50" charset="-128"/>
              </a:rPr>
              <a:t>28</a:t>
            </a:r>
            <a:r>
              <a:rPr lang="ja-JP" altLang="en-US" sz="1800" spc="-70"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sz="1800" spc="-70" dirty="0" smtClean="0">
                <a:solidFill>
                  <a:schemeClr val="tx1"/>
                </a:solidFill>
                <a:latin typeface="HG丸ｺﾞｼｯｸM-PRO" panose="020F0600000000000000" pitchFamily="50" charset="-128"/>
                <a:ea typeface="HG丸ｺﾞｼｯｸM-PRO" panose="020F0600000000000000" pitchFamily="50" charset="-128"/>
              </a:rPr>
              <a:t>3</a:t>
            </a:r>
            <a:r>
              <a:rPr lang="ja-JP" altLang="en-US" sz="1800" spc="-70" dirty="0">
                <a:solidFill>
                  <a:schemeClr val="tx1"/>
                </a:solidFill>
                <a:latin typeface="HG丸ｺﾞｼｯｸM-PRO" panose="020F0600000000000000" pitchFamily="50" charset="-128"/>
                <a:ea typeface="HG丸ｺﾞｼｯｸM-PRO" panose="020F0600000000000000" pitchFamily="50" charset="-128"/>
              </a:rPr>
              <a:t>月には、新たな製品・サービスの実用化により水素利用の幅の拡大を図るため、水素関連事業の取組みの方向性を示した「</a:t>
            </a:r>
            <a:r>
              <a:rPr lang="en-US" altLang="ja-JP" sz="1800" spc="-70" dirty="0">
                <a:solidFill>
                  <a:schemeClr val="tx1"/>
                </a:solidFill>
                <a:latin typeface="HG丸ｺﾞｼｯｸM-PRO" panose="020F0600000000000000" pitchFamily="50" charset="-128"/>
                <a:ea typeface="HG丸ｺﾞｼｯｸM-PRO" panose="020F0600000000000000" pitchFamily="50" charset="-128"/>
              </a:rPr>
              <a:t>H2Osaka</a:t>
            </a:r>
            <a:r>
              <a:rPr lang="ja-JP" altLang="en-US" sz="1800" spc="-70" dirty="0">
                <a:solidFill>
                  <a:schemeClr val="tx1"/>
                </a:solidFill>
                <a:latin typeface="HG丸ｺﾞｼｯｸM-PRO" panose="020F0600000000000000" pitchFamily="50" charset="-128"/>
                <a:ea typeface="HG丸ｺﾞｼｯｸM-PRO" panose="020F0600000000000000" pitchFamily="50" charset="-128"/>
              </a:rPr>
              <a:t>ビジョン」を策定。ビジョンに基づき、今後は府市連携で新たなプロジェクト創出等を図っていく。 </a:t>
            </a:r>
          </a:p>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大阪市</a:t>
            </a:r>
            <a:r>
              <a:rPr lang="ja-JP" altLang="en-US" sz="1800" dirty="0">
                <a:solidFill>
                  <a:schemeClr val="tx1"/>
                </a:solidFill>
                <a:latin typeface="HG丸ｺﾞｼｯｸM-PRO" panose="020F0600000000000000" pitchFamily="50" charset="-128"/>
                <a:ea typeface="HG丸ｺﾞｼｯｸM-PRO" panose="020F0600000000000000" pitchFamily="50" charset="-128"/>
              </a:rPr>
              <a:t>では、地中熱利用の促進や建物間で電気や熱の融通を行うエネルギー面的利用の促進などの取組みを進めている。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77" y="4491820"/>
            <a:ext cx="3341635" cy="210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801104" y="4460640"/>
            <a:ext cx="5307400" cy="2254463"/>
          </a:xfrm>
          <a:prstGeom prst="rect">
            <a:avLst/>
          </a:prstGeom>
          <a:noFill/>
          <a:ln w="6350">
            <a:solidFill>
              <a:schemeClr val="accent6">
                <a:lumMod val="75000"/>
              </a:schemeClr>
            </a:solidFill>
            <a:prstDash val="solid"/>
          </a:ln>
        </p:spPr>
        <p:txBody>
          <a:bodyPr wrap="square" rtlCol="0">
            <a:spAutoFit/>
          </a:bodyPr>
          <a:lstStyle/>
          <a:p>
            <a:pPr algn="l"/>
            <a:r>
              <a:rPr kumimoji="1" lang="ja-JP" altLang="en-US" sz="1600" b="1"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地中熱等導入促進事業</a:t>
            </a:r>
            <a:endParaRPr kumimoji="1" lang="en-US" altLang="ja-JP" sz="1600" b="1"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大都市</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特有</a:t>
            </a:r>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の未利用熱である地中熱利用の促進に向けて、市内における地中熱エネルギーの分布に関する情報を整理し、</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先行</a:t>
            </a:r>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事例として市施設への導入検討を進めるとともに、市内中心部において実証実験を実施している。</a:t>
            </a:r>
            <a:endParaRPr kumimoji="1" lang="en-US" altLang="ja-JP"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5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b="1"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エネルギー面的利用</a:t>
            </a:r>
            <a:r>
              <a:rPr kumimoji="1" lang="ja-JP" altLang="en-US" sz="1600" b="1"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600" b="1"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en-US" altLang="ja-JP" sz="1600" b="1"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分散型</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電源</a:t>
            </a:r>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建物間熱融通等のエネルギー面的利用促進に向け、市内中心部業務集積地区である船場地区をモデルエリアに、地区内における事業の有効性を調査するとともに、導入に向けた新たな制度設計の検討、及び事業機会の創出に向けた仕組みづくりを進めている。</a:t>
            </a:r>
            <a:endPar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21307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kumimoji="1" lang="ja-JP" altLang="en-US" sz="2000" b="1" dirty="0">
                <a:solidFill>
                  <a:prstClr val="black"/>
                </a:solidFill>
                <a:latin typeface="Arial" charset="0"/>
                <a:ea typeface="HG丸ｺﾞｼｯｸM-PRO" pitchFamily="48" charset="-128"/>
              </a:rPr>
              <a:t>企業間の連携強化の推進①</a:t>
            </a: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「匠の技」と最先端技術が融合する関西クラスター</a:t>
            </a:r>
            <a:endParaRPr kumimoji="1" lang="en-US" altLang="ja-JP" sz="20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852179"/>
            <a:ext cx="9105900" cy="495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0"/>
          <p:cNvSpPr>
            <a:spLocks noChangeArrowheads="1"/>
          </p:cNvSpPr>
          <p:nvPr/>
        </p:nvSpPr>
        <p:spPr bwMode="auto">
          <a:xfrm>
            <a:off x="36000" y="432000"/>
            <a:ext cx="9072000" cy="1224136"/>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人工知能（ＡＩ）やＩＴなど最先端技術の効果的な活用により、ものづくりの復権を目指すべきだとする提言を発表。</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eaLnBrk="1" hangingPunct="1">
              <a:spcBef>
                <a:spcPct val="0"/>
              </a:spcBef>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強固な基盤を持つ関西のものづくり産業をＩＴと融合させて競争力を高め、日本経済をけん引する姿を描いている。</a:t>
            </a:r>
          </a:p>
        </p:txBody>
      </p:sp>
      <p:sp>
        <p:nvSpPr>
          <p:cNvPr id="2" name="テキスト ボックス 1"/>
          <p:cNvSpPr txBox="1"/>
          <p:nvPr/>
        </p:nvSpPr>
        <p:spPr>
          <a:xfrm>
            <a:off x="4572000" y="6165304"/>
            <a:ext cx="4536000" cy="576990"/>
          </a:xfrm>
          <a:prstGeom prst="rect">
            <a:avLst/>
          </a:prstGeom>
          <a:noFill/>
        </p:spPr>
        <p:txBody>
          <a:bodyPr wrap="square" lIns="91341" tIns="45675" rIns="91341" bIns="45675" rtlCol="0">
            <a:spAutoFit/>
          </a:bodyPr>
          <a:lstStyle/>
          <a:p>
            <a:pPr algn="l"/>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出典：関西経済同友会</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提言</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「匠の技」と最先端技術が融合する関西クラスターの</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84382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4"/>
          <p:cNvSpPr>
            <a:spLocks noChangeArrowheads="1"/>
          </p:cNvSpPr>
          <p:nvPr/>
        </p:nvSpPr>
        <p:spPr bwMode="auto">
          <a:xfrm>
            <a:off x="4771976" y="2276872"/>
            <a:ext cx="4336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l" eaLnBrk="1" hangingPunct="1"/>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医薬品製剤製造業における事業所数・従業員数・製造品出荷額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出典：経済産業省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工業統計調査」 ）</a:t>
            </a:r>
          </a:p>
        </p:txBody>
      </p:sp>
      <p:graphicFrame>
        <p:nvGraphicFramePr>
          <p:cNvPr id="4" name="表 3"/>
          <p:cNvGraphicFramePr>
            <a:graphicFrameLocks noGrp="1"/>
          </p:cNvGraphicFramePr>
          <p:nvPr>
            <p:extLst>
              <p:ext uri="{D42A27DB-BD31-4B8C-83A1-F6EECF244321}">
                <p14:modId xmlns:p14="http://schemas.microsoft.com/office/powerpoint/2010/main" val="2796607791"/>
              </p:ext>
            </p:extLst>
          </p:nvPr>
        </p:nvGraphicFramePr>
        <p:xfrm>
          <a:off x="4896287" y="2800092"/>
          <a:ext cx="4140209" cy="3473415"/>
        </p:xfrm>
        <a:graphic>
          <a:graphicData uri="http://schemas.openxmlformats.org/drawingml/2006/table">
            <a:tbl>
              <a:tblPr firstRow="1" bandRow="1">
                <a:tableStyleId>{5C22544A-7EE6-4342-B048-85BDC9FD1C3A}</a:tableStyleId>
              </a:tblPr>
              <a:tblGrid>
                <a:gridCol w="683825"/>
                <a:gridCol w="576064"/>
                <a:gridCol w="648072"/>
                <a:gridCol w="720080"/>
                <a:gridCol w="864096"/>
                <a:gridCol w="648072"/>
              </a:tblGrid>
              <a:tr h="66632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事業所数順位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都府県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従業員数</a:t>
                      </a:r>
                      <a:endParaRPr lang="en-US" altLang="zh-TW"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zh-TW"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zh-TW"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製造品</a:t>
                      </a:r>
                      <a:endPar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出荷額</a:t>
                      </a:r>
                      <a:endPar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zh-TW"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341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製造品</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341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出荷額</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341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373,052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6,275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647,130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5,166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790,068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39,588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523,631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63,803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005">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3410" rtl="0" eaLnBrk="1" fontAlgn="b"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3410" rtl="0" eaLnBrk="1" fontAlgn="b"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802">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153,063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7473">
                <a:tc gridSpan="2">
                  <a:txBody>
                    <a:bodyPr/>
                    <a:lstStyle/>
                    <a:p>
                      <a:pPr algn="ctr" fontAlgn="b"/>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525</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6,679,870 </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altLang="ja-JP"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5"/>
          <p:cNvSpPr>
            <a:spLocks/>
          </p:cNvSpPr>
          <p:nvPr/>
        </p:nvSpPr>
        <p:spPr bwMode="auto">
          <a:xfrm>
            <a:off x="0" y="2204864"/>
            <a:ext cx="4771976" cy="864096"/>
          </a:xfrm>
          <a:prstGeom prst="rect">
            <a:avLst/>
          </a:prstGeom>
          <a:noFill/>
          <a:ln>
            <a:noFill/>
          </a:ln>
          <a:extLst/>
        </p:spPr>
        <p:txBody>
          <a:bodyPr lIns="0" tIns="72000" rIns="0" b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63538" indent="-185738" defTabSz="59055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製造品</a:t>
            </a:r>
            <a:r>
              <a:rPr kumimoji="0" lang="zh-TW" altLang="en-US" sz="14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出荷</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額</a:t>
            </a:r>
            <a:r>
              <a:rPr kumimoji="0"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医薬品</a:t>
            </a:r>
            <a:r>
              <a:rPr kumimoji="0" lang="ja-JP"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製剤</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製造業）</a:t>
            </a:r>
            <a:endParaRPr kumimoji="0" lang="en-US" altLang="zh-TW"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pPr marL="363538" indent="-185738" algn="r" defTabSz="590550"/>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年工業統計調査</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endParaRPr kumimoji="0" lang="en-US" altLang="ja-JP"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pPr marL="685800" lvl="1" indent="-147638" defTabSz="590550"/>
            <a:r>
              <a:rPr kumimoji="0" lang="en-US" altLang="ja-JP"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※2011</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年は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工業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統計</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の代わりに「</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経済センサス調査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」を実施して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いるが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、一部の数値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秘匿されているため記載しない。</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p:txBody>
      </p:sp>
      <p:graphicFrame>
        <p:nvGraphicFramePr>
          <p:cNvPr id="17" name="グラフ 16"/>
          <p:cNvGraphicFramePr>
            <a:graphicFrameLocks/>
          </p:cNvGraphicFramePr>
          <p:nvPr>
            <p:extLst>
              <p:ext uri="{D42A27DB-BD31-4B8C-83A1-F6EECF244321}">
                <p14:modId xmlns:p14="http://schemas.microsoft.com/office/powerpoint/2010/main" val="2810570785"/>
              </p:ext>
            </p:extLst>
          </p:nvPr>
        </p:nvGraphicFramePr>
        <p:xfrm>
          <a:off x="-23133" y="3068960"/>
          <a:ext cx="4867371"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 2"/>
          <p:cNvGraphicFramePr>
            <a:graphicFrameLocks noGrp="1"/>
          </p:cNvGraphicFramePr>
          <p:nvPr>
            <p:extLst>
              <p:ext uri="{D42A27DB-BD31-4B8C-83A1-F6EECF244321}">
                <p14:modId xmlns:p14="http://schemas.microsoft.com/office/powerpoint/2010/main" val="2985477438"/>
              </p:ext>
            </p:extLst>
          </p:nvPr>
        </p:nvGraphicFramePr>
        <p:xfrm>
          <a:off x="27689" y="6237312"/>
          <a:ext cx="4427982" cy="370840"/>
        </p:xfrm>
        <a:graphic>
          <a:graphicData uri="http://schemas.openxmlformats.org/drawingml/2006/table">
            <a:tbl>
              <a:tblPr firstRow="1" bandRow="1">
                <a:tableStyleId>{5940675A-B579-460E-94D1-54222C63F5DA}</a:tableStyleId>
              </a:tblPr>
              <a:tblGrid>
                <a:gridCol w="801514"/>
                <a:gridCol w="906617"/>
                <a:gridCol w="906617"/>
                <a:gridCol w="906617"/>
                <a:gridCol w="906617"/>
              </a:tblGrid>
              <a:tr h="37084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全国出荷額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6,566,747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6,819,175</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6,713,487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6,679,870</a:t>
                      </a:r>
                    </a:p>
                  </a:txBody>
                  <a:tcPr anchor="ctr"/>
                </a:tc>
              </a:tr>
            </a:tbl>
          </a:graphicData>
        </a:graphic>
      </p:graphicFrame>
      <p:sp>
        <p:nvSpPr>
          <p:cNvPr id="11"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lvl="1" indent="0" defTabSz="913410" eaLnBrk="1" fontAlgn="auto" hangingPunct="1">
              <a:spcBef>
                <a:spcPct val="0"/>
              </a:spcBef>
              <a:spcAft>
                <a:spcPts val="0"/>
              </a:spcAft>
              <a:buClrTx/>
              <a:buSzTx/>
            </a:pP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医薬品・製剤製造業の集積</a:t>
            </a:r>
            <a:endParaRPr kumimoji="1" lang="en-US" altLang="ja-JP" sz="2000"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Rectangle 20"/>
          <p:cNvSpPr>
            <a:spLocks noChangeArrowheads="1"/>
          </p:cNvSpPr>
          <p:nvPr/>
        </p:nvSpPr>
        <p:spPr bwMode="auto">
          <a:xfrm>
            <a:off x="36000" y="432000"/>
            <a:ext cx="9072000" cy="1200238"/>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algn="just">
              <a:spcBef>
                <a:spcPts val="0"/>
              </a:spcBef>
              <a:buFont typeface="Arial" panose="020B0604020202020204" pitchFamily="34" charset="0"/>
              <a:buChar char="•"/>
            </a:pPr>
            <a:r>
              <a:rPr lang="ja-JP" altLang="en-US" sz="1800" kern="1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a:t>
            </a: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zh-TW"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医薬品</a:t>
            </a: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製剤</a:t>
            </a:r>
            <a:r>
              <a:rPr lang="zh-TW"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製造業</a:t>
            </a: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における製造品出荷額は、東京都、愛知県と</a:t>
            </a:r>
            <a:r>
              <a:rPr lang="ja-JP" altLang="en-US" sz="1800" kern="1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比べ、高い</a:t>
            </a: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シェアを持っている。全国の出荷額が低下傾向にある中、大阪は約</a:t>
            </a:r>
            <a:r>
              <a:rPr lang="en-US" altLang="ja-JP"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割のシェアを堅持。</a:t>
            </a:r>
            <a:endParaRPr lang="en-US" altLang="ja-JP"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just">
              <a:spcBef>
                <a:spcPts val="0"/>
              </a:spcBef>
              <a:buFont typeface="Arial" panose="020B0604020202020204" pitchFamily="34" charset="0"/>
              <a:buChar char="•"/>
            </a:pP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大阪の医薬品製剤製造</a:t>
            </a:r>
            <a:r>
              <a:rPr lang="ja-JP" altLang="en-US" sz="1800" kern="1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業の製造品出荷額は全国</a:t>
            </a:r>
            <a:r>
              <a:rPr lang="ja-JP" altLang="en-US"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２位。関西他府県の事業所数・出荷額もシェアが高く、大阪・関西圏において大きなポテンシャルがあるといえる</a:t>
            </a:r>
            <a:r>
              <a:rPr lang="ja-JP" altLang="en-US" sz="1800" kern="100" spc="-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800" kern="100" spc="-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4795072" y="6513228"/>
            <a:ext cx="3952478" cy="253825"/>
          </a:xfrm>
          <a:prstGeom prst="rect">
            <a:avLst/>
          </a:prstGeom>
        </p:spPr>
        <p:txBody>
          <a:bodyPr wrap="square" lIns="91341" tIns="45675" rIns="91341" bIns="45675">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月）を基に作成</a:t>
            </a:r>
            <a:endParaRPr lang="ja-JP" altLang="en-US" sz="1050" dirty="0">
              <a:solidFill>
                <a:prstClr val="black"/>
              </a:solidFill>
            </a:endParaRPr>
          </a:p>
        </p:txBody>
      </p:sp>
    </p:spTree>
    <p:extLst>
      <p:ext uri="{BB962C8B-B14F-4D97-AF65-F5344CB8AC3E}">
        <p14:creationId xmlns:p14="http://schemas.microsoft.com/office/powerpoint/2010/main" val="3004470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企業間の連携強化の推進②　第</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次産業革命（インダストリー</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4.0</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496" y="432009"/>
            <a:ext cx="9072000" cy="1200329"/>
          </a:xfrm>
          <a:prstGeom prst="rect">
            <a:avLst/>
          </a:prstGeom>
          <a:solidFill>
            <a:schemeClr val="bg1"/>
          </a:solidFill>
          <a:ln>
            <a:solidFill>
              <a:schemeClr val="tx1"/>
            </a:solidFill>
            <a:prstDash val="sysDot"/>
          </a:ln>
        </p:spPr>
        <p:txBody>
          <a:bodyPr wrap="square" lIns="91341" tIns="45675" rIns="91341" bIns="45675" rtlCol="0" anchor="t" anchorCtr="0">
            <a:spAutoFit/>
          </a:bodyPr>
          <a:lstStyle/>
          <a:p>
            <a:pPr marL="342531" indent="-342531"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「インダストリー</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4.0</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（第</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次産業革命）」とはスマート工場の実現を目ざすもので、ものに取り付けたセンサーからの多量のデータをコンピューターで解析、見える化等をし、現在よりさらに良いものをつくるものである。インターネットを通じデータ等を企業間で共有し、異なる業種同士が連携して新しい事業を創出す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正方形/長方形 24"/>
          <p:cNvSpPr/>
          <p:nvPr/>
        </p:nvSpPr>
        <p:spPr>
          <a:xfrm>
            <a:off x="72000" y="4502150"/>
            <a:ext cx="9000000" cy="892552"/>
          </a:xfrm>
          <a:prstGeom prst="rect">
            <a:avLst/>
          </a:prstGeom>
          <a:ln w="6350">
            <a:solidFill>
              <a:srgbClr val="0070C0"/>
            </a:solidFill>
          </a:ln>
        </p:spPr>
        <p:txBody>
          <a:bodyPr wrap="square" lIns="35956" tIns="45675" rIns="35956" bIns="45675">
            <a:spAutoFit/>
          </a:bodyPr>
          <a:lstStyle/>
          <a:p>
            <a:pPr algn="l" defTabSz="913410" fontAlgn="auto">
              <a:spcBef>
                <a:spcPts val="0"/>
              </a:spcBef>
              <a:spcAft>
                <a:spcPts val="0"/>
              </a:spcAft>
              <a:buClrTx/>
              <a:buSzTx/>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＜オムロンの例＞</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fontAlgn="auto">
              <a:spcBef>
                <a:spcPts val="0"/>
              </a:spcBef>
              <a:spcAft>
                <a:spcPts val="0"/>
              </a:spcAft>
              <a:buClrTx/>
              <a:buSzTx/>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基板実装ラインに、生産ビッグデータを活用したみえる化システムを導入、実装ラインの全ての装置データを製品個体と紐付けることで生産状態をみえる化し、ロスの改善を進めることで生産性を</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割高めることに成功している。</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008" y="1829200"/>
            <a:ext cx="9000000" cy="246389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41" tIns="45675" rIns="91341" bIns="45675" rtlCol="0" anchor="ctr"/>
          <a:lstStyle/>
          <a:p>
            <a:pPr defTabSz="913410" fontAlgn="auto">
              <a:spcBef>
                <a:spcPts val="0"/>
              </a:spcBef>
              <a:spcAft>
                <a:spcPts val="0"/>
              </a:spcAft>
              <a:buClrTx/>
              <a:buSzTx/>
            </a:pPr>
            <a:endParaRPr kumimoji="1" lang="ja-JP" altLang="en-US" sz="1800">
              <a:solidFill>
                <a:prstClr val="white"/>
              </a:solidFill>
            </a:endParaRPr>
          </a:p>
        </p:txBody>
      </p:sp>
      <p:grpSp>
        <p:nvGrpSpPr>
          <p:cNvPr id="12" name="グループ化 11"/>
          <p:cNvGrpSpPr/>
          <p:nvPr/>
        </p:nvGrpSpPr>
        <p:grpSpPr>
          <a:xfrm>
            <a:off x="135333" y="1922238"/>
            <a:ext cx="8878039" cy="2255776"/>
            <a:chOff x="135074" y="1556792"/>
            <a:chExt cx="8843008" cy="2255776"/>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557" y="1678968"/>
              <a:ext cx="4581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135074" y="1556792"/>
              <a:ext cx="4436926" cy="1877437"/>
            </a:xfrm>
            <a:prstGeom prst="rect">
              <a:avLst/>
            </a:prstGeom>
          </p:spPr>
          <p:txBody>
            <a:bodyPr wrap="square">
              <a:spAutoFit/>
            </a:bodyPr>
            <a:lstStyle/>
            <a:p>
              <a:pPr algn="l" defTabSz="913410" fontAlgn="auto">
                <a:spcBef>
                  <a:spcPts val="0"/>
                </a:spcBef>
                <a:spcAft>
                  <a:spcPts val="0"/>
                </a:spcAft>
                <a:buClrTx/>
                <a:buSzTx/>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＜東芝機械の例＞</a:t>
              </a:r>
              <a:endPar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fontAlgn="auto">
                <a:spcBef>
                  <a:spcPts val="0"/>
                </a:spcBef>
                <a:spcAft>
                  <a:spcPts val="0"/>
                </a:spcAft>
                <a:buClrTx/>
                <a:buSzTx/>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納品した産業機械に</a:t>
              </a:r>
              <a:r>
                <a:rPr kumimoji="1" lang="en-US" altLang="ja-JP"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の仕組みを実装し、ヒーターの温度やモーターの電流等の</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稼動状況</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に関するデータをインターネット経由で、監視センターに送信。東芝機械は稼動状況に関するデータを把握しているため、原因の特定に要する時間が大幅に短縮された。</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410" fontAlgn="auto">
                <a:spcBef>
                  <a:spcPts val="0"/>
                </a:spcBef>
                <a:spcAft>
                  <a:spcPts val="0"/>
                </a:spcAft>
                <a:buClrTx/>
                <a:buSzTx/>
              </a:pP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=Internet of Things</a:t>
              </a:r>
            </a:p>
          </p:txBody>
        </p:sp>
      </p:grpSp>
      <p:sp>
        <p:nvSpPr>
          <p:cNvPr id="28" name="テキスト ボックス 27"/>
          <p:cNvSpPr txBox="1"/>
          <p:nvPr/>
        </p:nvSpPr>
        <p:spPr>
          <a:xfrm>
            <a:off x="6583671" y="5666622"/>
            <a:ext cx="2506799" cy="26160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経済同友会</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30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601227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28274"/>
            <a:ext cx="8856984" cy="4409038"/>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lvl="1" indent="0" defTabSz="913410" eaLnBrk="1" fontAlgn="auto" hangingPunct="1">
              <a:spcBef>
                <a:spcPct val="0"/>
              </a:spcBef>
              <a:spcAft>
                <a:spcPts val="0"/>
              </a:spcAft>
              <a:buClrTx/>
              <a:buSzTx/>
            </a:pP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環境・新エネルギー産業の集積</a:t>
            </a:r>
            <a:endParaRPr kumimoji="1" lang="en-US" altLang="ja-JP" sz="2000"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9" name="Rectangle 20"/>
          <p:cNvSpPr>
            <a:spLocks noChangeArrowheads="1"/>
          </p:cNvSpPr>
          <p:nvPr/>
        </p:nvSpPr>
        <p:spPr bwMode="auto">
          <a:xfrm>
            <a:off x="36000" y="432000"/>
            <a:ext cx="9072000" cy="1200238"/>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defTabSz="913410" fontAlgn="t">
              <a:spcAft>
                <a:spcPts val="0"/>
              </a:spcAft>
              <a:buClrTx/>
              <a:buSzTx/>
              <a:buFont typeface="Arial" panose="020B0604020202020204" pitchFamily="34" charset="0"/>
              <a:buChar char="•"/>
            </a:pPr>
            <a:r>
              <a:rPr kumimoji="1" lang="ja-JP" altLang="en-US" sz="1800" dirty="0">
                <a:latin typeface="HG丸ｺﾞｼｯｸM-PRO" panose="020F0600000000000000" pitchFamily="50" charset="-128"/>
                <a:ea typeface="HG丸ｺﾞｼｯｸM-PRO" panose="020F0600000000000000" pitchFamily="50" charset="-128"/>
              </a:rPr>
              <a:t>大阪･関西には、リチウムイオン電池や太陽光電池の生産拠点が多数立地しており、国内生産に</a:t>
            </a:r>
            <a:r>
              <a:rPr kumimoji="1" lang="ja-JP" altLang="en-US" sz="1800" dirty="0" smtClean="0">
                <a:latin typeface="HG丸ｺﾞｼｯｸM-PRO" panose="020F0600000000000000" pitchFamily="50" charset="-128"/>
                <a:ea typeface="HG丸ｺﾞｼｯｸM-PRO" panose="020F0600000000000000" pitchFamily="50" charset="-128"/>
              </a:rPr>
              <a:t>おける関西</a:t>
            </a:r>
            <a:r>
              <a:rPr kumimoji="1" lang="ja-JP" altLang="en-US" sz="1800" dirty="0">
                <a:latin typeface="HG丸ｺﾞｼｯｸM-PRO" panose="020F0600000000000000" pitchFamily="50" charset="-128"/>
                <a:ea typeface="HG丸ｺﾞｼｯｸM-PRO" panose="020F0600000000000000" pitchFamily="50" charset="-128"/>
              </a:rPr>
              <a:t>のシェアは、リチウムイオン電池で</a:t>
            </a:r>
            <a:r>
              <a:rPr kumimoji="1" lang="en-US" altLang="ja-JP" sz="1800" dirty="0">
                <a:latin typeface="HG丸ｺﾞｼｯｸM-PRO" panose="020F0600000000000000" pitchFamily="50" charset="-128"/>
                <a:ea typeface="HG丸ｺﾞｼｯｸM-PRO" panose="020F0600000000000000" pitchFamily="50" charset="-128"/>
              </a:rPr>
              <a:t>61.3%</a:t>
            </a:r>
            <a:r>
              <a:rPr kumimoji="1" lang="ja-JP" altLang="en-US" sz="1800" dirty="0" err="1">
                <a:latin typeface="HG丸ｺﾞｼｯｸM-PRO" panose="020F0600000000000000" pitchFamily="50" charset="-128"/>
                <a:ea typeface="HG丸ｺﾞｼｯｸM-PRO" panose="020F0600000000000000" pitchFamily="50" charset="-128"/>
              </a:rPr>
              <a:t>、</a:t>
            </a:r>
            <a:r>
              <a:rPr kumimoji="1" lang="ja-JP" altLang="en-US" sz="1800" dirty="0">
                <a:latin typeface="HG丸ｺﾞｼｯｸM-PRO" panose="020F0600000000000000" pitchFamily="50" charset="-128"/>
                <a:ea typeface="HG丸ｺﾞｼｯｸM-PRO" panose="020F0600000000000000" pitchFamily="50" charset="-128"/>
              </a:rPr>
              <a:t>太陽電池で</a:t>
            </a:r>
            <a:r>
              <a:rPr kumimoji="1" lang="en-US" altLang="ja-JP" sz="1800" dirty="0">
                <a:latin typeface="HG丸ｺﾞｼｯｸM-PRO" panose="020F0600000000000000" pitchFamily="50" charset="-128"/>
                <a:ea typeface="HG丸ｺﾞｼｯｸM-PRO" panose="020F0600000000000000" pitchFamily="50" charset="-128"/>
              </a:rPr>
              <a:t>59.6%</a:t>
            </a:r>
            <a:r>
              <a:rPr kumimoji="1" lang="ja-JP" altLang="en-US" sz="1800" dirty="0">
                <a:latin typeface="HG丸ｺﾞｼｯｸM-PRO" panose="020F0600000000000000" pitchFamily="50" charset="-128"/>
                <a:ea typeface="HG丸ｺﾞｼｯｸM-PRO" panose="020F0600000000000000" pitchFamily="50" charset="-128"/>
              </a:rPr>
              <a:t>を占めている。また、世界シェアにおいても、それぞれ</a:t>
            </a:r>
            <a:r>
              <a:rPr kumimoji="1" lang="en-US" altLang="ja-JP" sz="1800" dirty="0">
                <a:latin typeface="HG丸ｺﾞｼｯｸM-PRO" panose="020F0600000000000000" pitchFamily="50" charset="-128"/>
                <a:ea typeface="HG丸ｺﾞｼｯｸM-PRO" panose="020F0600000000000000" pitchFamily="50" charset="-128"/>
              </a:rPr>
              <a:t>12.7%</a:t>
            </a:r>
            <a:r>
              <a:rPr kumimoji="1" lang="ja-JP" altLang="en-US" sz="1800" dirty="0" err="1">
                <a:latin typeface="HG丸ｺﾞｼｯｸM-PRO" panose="020F0600000000000000" pitchFamily="50" charset="-128"/>
                <a:ea typeface="HG丸ｺﾞｼｯｸM-PRO" panose="020F0600000000000000" pitchFamily="50" charset="-128"/>
              </a:rPr>
              <a:t>、</a:t>
            </a:r>
            <a:r>
              <a:rPr kumimoji="1" lang="en-US" altLang="ja-JP" sz="1800" dirty="0">
                <a:latin typeface="HG丸ｺﾞｼｯｸM-PRO" panose="020F0600000000000000" pitchFamily="50" charset="-128"/>
                <a:ea typeface="HG丸ｺﾞｼｯｸM-PRO" panose="020F0600000000000000" pitchFamily="50" charset="-128"/>
              </a:rPr>
              <a:t>7.4%</a:t>
            </a:r>
            <a:r>
              <a:rPr kumimoji="1" lang="ja-JP" altLang="en-US" sz="1800" dirty="0">
                <a:latin typeface="HG丸ｺﾞｼｯｸM-PRO" panose="020F0600000000000000" pitchFamily="50" charset="-128"/>
                <a:ea typeface="HG丸ｺﾞｼｯｸM-PRO" panose="020F0600000000000000" pitchFamily="50" charset="-128"/>
              </a:rPr>
              <a:t>を占めている。</a:t>
            </a:r>
          </a:p>
        </p:txBody>
      </p:sp>
      <p:sp>
        <p:nvSpPr>
          <p:cNvPr id="10" name="テキスト ボックス 9"/>
          <p:cNvSpPr txBox="1"/>
          <p:nvPr/>
        </p:nvSpPr>
        <p:spPr>
          <a:xfrm>
            <a:off x="2288332" y="6309320"/>
            <a:ext cx="6748164" cy="261600"/>
          </a:xfrm>
          <a:prstGeom prst="rect">
            <a:avLst/>
          </a:prstGeom>
          <a:noFill/>
        </p:spPr>
        <p:txBody>
          <a:bodyPr wrap="square" lIns="91341" tIns="45675" rIns="91341" bIns="45675" rtlCol="0">
            <a:spAutoFit/>
          </a:bodyPr>
          <a:lstStyle/>
          <a:p>
            <a:pPr marL="355217" indent="-355217"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における都市計画のあり方（答申）基礎データ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627237" y="4797152"/>
            <a:ext cx="4409259" cy="261519"/>
          </a:xfrm>
          <a:prstGeom prst="rect">
            <a:avLst/>
          </a:prstGeom>
          <a:solidFill>
            <a:schemeClr val="bg1"/>
          </a:solidFill>
        </p:spPr>
        <p:txBody>
          <a:bodyPr wrap="square" lIns="91341" tIns="45675" rIns="91341" bIns="45675" rtlCol="0">
            <a:spAutoFit/>
          </a:bodyPr>
          <a:lstStyle/>
          <a:p>
            <a:pPr algn="l"/>
            <a:r>
              <a:rPr kumimoji="1" lang="ja-JP" altLang="en-US" sz="1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注：ここでの関西は福井県、滋賀県、京都府、兵庫県、</a:t>
            </a:r>
            <a:r>
              <a:rPr kumimoji="1" lang="ja-JP" altLang="en-US" sz="11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和歌山県、奈良県の</a:t>
            </a:r>
            <a:r>
              <a:rPr kumimoji="1" lang="ja-JP" altLang="en-US" sz="1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合計</a:t>
            </a:r>
          </a:p>
        </p:txBody>
      </p:sp>
      <p:sp>
        <p:nvSpPr>
          <p:cNvPr id="4" name="テキスト ボックス 3"/>
          <p:cNvSpPr txBox="1"/>
          <p:nvPr/>
        </p:nvSpPr>
        <p:spPr>
          <a:xfrm>
            <a:off x="827585" y="4418989"/>
            <a:ext cx="1368152" cy="261600"/>
          </a:xfrm>
          <a:prstGeom prst="rect">
            <a:avLst/>
          </a:prstGeom>
          <a:solidFill>
            <a:schemeClr val="bg1"/>
          </a:solidFill>
        </p:spPr>
        <p:txBody>
          <a:bodyPr wrap="square" lIns="91341" tIns="45675" rIns="91341" bIns="45675" rtlCol="0">
            <a:spAutoFit/>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リチウムイオン電池</a:t>
            </a:r>
          </a:p>
        </p:txBody>
      </p:sp>
      <p:sp>
        <p:nvSpPr>
          <p:cNvPr id="13" name="テキスト ボックス 12"/>
          <p:cNvSpPr txBox="1"/>
          <p:nvPr/>
        </p:nvSpPr>
        <p:spPr>
          <a:xfrm>
            <a:off x="5220073" y="4415138"/>
            <a:ext cx="1368152" cy="261600"/>
          </a:xfrm>
          <a:prstGeom prst="rect">
            <a:avLst/>
          </a:prstGeom>
          <a:solidFill>
            <a:schemeClr val="bg1"/>
          </a:solidFill>
        </p:spPr>
        <p:txBody>
          <a:bodyPr wrap="square" lIns="91341" tIns="45675" rIns="91341" bIns="45675" rtlCol="0">
            <a:spAutoFit/>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リチウムイオン電池</a:t>
            </a:r>
          </a:p>
        </p:txBody>
      </p:sp>
      <p:sp>
        <p:nvSpPr>
          <p:cNvPr id="14" name="テキスト ボックス 13"/>
          <p:cNvSpPr txBox="1"/>
          <p:nvPr/>
        </p:nvSpPr>
        <p:spPr>
          <a:xfrm>
            <a:off x="2709318" y="4443102"/>
            <a:ext cx="1368152" cy="261600"/>
          </a:xfrm>
          <a:prstGeom prst="rect">
            <a:avLst/>
          </a:prstGeom>
          <a:solidFill>
            <a:schemeClr val="bg1"/>
          </a:solidFill>
        </p:spPr>
        <p:txBody>
          <a:bodyPr wrap="square" lIns="91341" tIns="45675" rIns="91341" bIns="45675" rtlCol="0">
            <a:spAutoFit/>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太陽光電池</a:t>
            </a:r>
          </a:p>
        </p:txBody>
      </p:sp>
      <p:sp>
        <p:nvSpPr>
          <p:cNvPr id="15" name="テキスト ボックス 14"/>
          <p:cNvSpPr txBox="1"/>
          <p:nvPr/>
        </p:nvSpPr>
        <p:spPr>
          <a:xfrm>
            <a:off x="7043193" y="4424052"/>
            <a:ext cx="1368152" cy="261600"/>
          </a:xfrm>
          <a:prstGeom prst="rect">
            <a:avLst/>
          </a:prstGeom>
          <a:solidFill>
            <a:schemeClr val="bg1"/>
          </a:solidFill>
        </p:spPr>
        <p:txBody>
          <a:bodyPr wrap="square" lIns="91341" tIns="45675" rIns="91341" bIns="45675" rtlCol="0">
            <a:spAutoFit/>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太陽光電池</a:t>
            </a:r>
          </a:p>
        </p:txBody>
      </p:sp>
      <p:sp>
        <p:nvSpPr>
          <p:cNvPr id="16"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テキスト ボックス 11"/>
          <p:cNvSpPr txBox="1"/>
          <p:nvPr/>
        </p:nvSpPr>
        <p:spPr>
          <a:xfrm>
            <a:off x="340944" y="5076330"/>
            <a:ext cx="8676456" cy="1061829"/>
          </a:xfrm>
          <a:prstGeom prst="rect">
            <a:avLst/>
          </a:prstGeom>
          <a:solidFill>
            <a:schemeClr val="bg1"/>
          </a:solidFill>
        </p:spPr>
        <p:txBody>
          <a:bodyPr wrap="square" rtlCol="0">
            <a:spAutoFit/>
          </a:bodyPr>
          <a:lstStyle/>
          <a:p>
            <a:pPr marL="355600" indent="-355600" algn="l"/>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出典：一般財団法人　大阪国際経済振興センター国際部</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IBPC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日本エコノミックセンター「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リチウムイオン電池業界の実態と将来展望」、中日者「電子部品年鑑」、経済産業省「機械統計」、近畿経済産業局「主要製品生産実績」より大阪府作成</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endPar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5576" y="2080598"/>
            <a:ext cx="3528392" cy="276908"/>
          </a:xfrm>
          <a:prstGeom prst="rect">
            <a:avLst/>
          </a:prstGeom>
          <a:solidFill>
            <a:schemeClr val="bg1"/>
          </a:solidFill>
        </p:spPr>
        <p:txBody>
          <a:bodyPr wrap="square" lIns="91341" tIns="45675" rIns="91341" bIns="45675" rtlCol="0">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関西の電池生産　　日本国内シェア（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18668" y="2080598"/>
            <a:ext cx="3528392" cy="276908"/>
          </a:xfrm>
          <a:prstGeom prst="rect">
            <a:avLst/>
          </a:prstGeom>
          <a:solidFill>
            <a:schemeClr val="bg1"/>
          </a:solidFill>
        </p:spPr>
        <p:txBody>
          <a:bodyPr wrap="square" lIns="91341" tIns="45675" rIns="91341" bIns="45675" rtlCol="0">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関西の電池生産　　世界シェア（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34018" y="2950083"/>
            <a:ext cx="681598" cy="461665"/>
          </a:xfrm>
          <a:prstGeom prst="rect">
            <a:avLst/>
          </a:prstGeom>
          <a:solidFill>
            <a:schemeClr val="bg1"/>
          </a:solidFill>
          <a:ln w="3175">
            <a:solidFill>
              <a:schemeClr val="tx1"/>
            </a:solidFill>
          </a:ln>
        </p:spPr>
        <p:txBody>
          <a:bodyPr wrap="none" rtlCol="0">
            <a:spAutoFit/>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1,090</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38.7</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17347" y="3199068"/>
            <a:ext cx="681598" cy="338554"/>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935755" y="3413287"/>
            <a:ext cx="681598" cy="461665"/>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1,726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339752" y="2929831"/>
            <a:ext cx="681598" cy="461665"/>
          </a:xfrm>
          <a:prstGeom prst="rect">
            <a:avLst/>
          </a:prstGeom>
          <a:solidFill>
            <a:schemeClr val="bg1"/>
          </a:solidFill>
          <a:ln w="3175">
            <a:solidFill>
              <a:schemeClr val="tx1"/>
            </a:solidFill>
          </a:ln>
        </p:spPr>
        <p:txBody>
          <a:bodyPr wrap="none" rtlCol="0">
            <a:spAutoFit/>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114864" y="3188637"/>
            <a:ext cx="681598" cy="338554"/>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3,479</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837812" y="3469984"/>
            <a:ext cx="681598" cy="461665"/>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2,074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084884" y="3811216"/>
            <a:ext cx="745718" cy="461665"/>
          </a:xfrm>
          <a:prstGeom prst="rect">
            <a:avLst/>
          </a:prstGeom>
          <a:solidFill>
            <a:schemeClr val="bg1"/>
          </a:solidFill>
          <a:ln w="3175">
            <a:solidFill>
              <a:schemeClr val="tx1"/>
            </a:solidFill>
          </a:ln>
        </p:spPr>
        <p:txBody>
          <a:bodyPr wrap="none" rtlCol="0">
            <a:spAutoFit/>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11,874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87.3</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490807" y="3186169"/>
            <a:ext cx="792000" cy="338554"/>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13,600</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　</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7029100" y="3806292"/>
            <a:ext cx="745718" cy="461665"/>
          </a:xfrm>
          <a:prstGeom prst="rect">
            <a:avLst/>
          </a:prstGeom>
          <a:solidFill>
            <a:schemeClr val="bg1"/>
          </a:solidFill>
          <a:ln w="3175">
            <a:solidFill>
              <a:schemeClr val="tx1"/>
            </a:solidFill>
          </a:ln>
        </p:spPr>
        <p:txBody>
          <a:bodyPr wrap="none" rtlCol="0">
            <a:spAutoFit/>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25,926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92.6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7352592" y="3199692"/>
            <a:ext cx="864000" cy="338554"/>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28,000</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　　</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flipV="1">
            <a:off x="7801884" y="2454368"/>
            <a:ext cx="0" cy="46166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8004810" y="2560459"/>
            <a:ext cx="182830" cy="41451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910626" y="2471901"/>
            <a:ext cx="0" cy="46166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6204967" y="2743200"/>
            <a:ext cx="338708" cy="32576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686403" y="2444870"/>
            <a:ext cx="681598" cy="461665"/>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1,726</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12.7</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525092" y="2391271"/>
            <a:ext cx="681598" cy="461665"/>
          </a:xfrm>
          <a:prstGeom prst="rect">
            <a:avLst/>
          </a:prstGeom>
          <a:solidFill>
            <a:schemeClr val="bg1"/>
          </a:solidFill>
          <a:ln w="3175">
            <a:solidFill>
              <a:schemeClr val="tx1"/>
            </a:solidFill>
          </a:ln>
        </p:spPr>
        <p:txBody>
          <a:bodyPr wrap="none" rtlCol="0">
            <a:spAutoFit/>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2,074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0889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 y="432000"/>
            <a:ext cx="9072000" cy="2308233"/>
          </a:xfrm>
          <a:prstGeom prst="rect">
            <a:avLst/>
          </a:prstGeom>
          <a:noFill/>
          <a:ln w="9525">
            <a:solidFill>
              <a:schemeClr val="tx1"/>
            </a:solidFill>
            <a:prstDash val="sysDot"/>
          </a:ln>
        </p:spPr>
        <p:txBody>
          <a:bodyPr wrap="square" lIns="91341" tIns="45675" rIns="91341" bIns="45675" rtlCol="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大阪都心部から</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20km</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圏内の茨木市北部から箕面市東部 にかけての緑に恵まれた丘陵地に位置</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する。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西部地区</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313</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）、中部地区（</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63ha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）、東部地区（</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367ha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）の</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800" dirty="0" err="1">
                <a:solidFill>
                  <a:prstClr val="black"/>
                </a:solidFill>
                <a:latin typeface="HG丸ｺﾞｼｯｸM-PRO" panose="020F0600000000000000" pitchFamily="50" charset="-128"/>
                <a:ea typeface="HG丸ｺﾞｼｯｸM-PRO" panose="020F0600000000000000" pitchFamily="50" charset="-128"/>
              </a:rPr>
              <a:t>つの</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地区からなる。</a:t>
            </a: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計画面積は、約</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743ha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（茨木市域約</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579ha</a:t>
            </a:r>
            <a:r>
              <a:rPr kumimoji="1" lang="ja-JP" altLang="en-US" sz="1800" dirty="0" err="1">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箕面市域約</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164ha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である</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a:t>
            </a: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シンボルゾーンであるライフサイエンスパークには、独立行政法人医薬基盤研究所や彩都バイオインキュベータなど、バイオや医薬等をはじめとする様々なライフサイエンス関連分野の研究・開発機能等を持つ研究所や企業が集積している。</a:t>
            </a:r>
          </a:p>
        </p:txBody>
      </p:sp>
      <p:sp>
        <p:nvSpPr>
          <p:cNvPr id="10" name="テキスト ボックス 9"/>
          <p:cNvSpPr txBox="1"/>
          <p:nvPr/>
        </p:nvSpPr>
        <p:spPr>
          <a:xfrm>
            <a:off x="2290741" y="6237312"/>
            <a:ext cx="4590267" cy="261600"/>
          </a:xfrm>
          <a:prstGeom prst="rect">
            <a:avLst/>
          </a:prstGeom>
          <a:noFill/>
        </p:spPr>
        <p:txBody>
          <a:bodyPr wrap="square" lIns="91341" tIns="45675" rIns="91341" bIns="45675" rtlCol="0">
            <a:spAutoFit/>
          </a:bodyPr>
          <a:lstStyle/>
          <a:p>
            <a:pPr algn="r"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彩</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都（国際文化公園都市）建設推進協</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議会提供</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彩都（国際文化公園都市）</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9" name="図 8"/>
          <p:cNvPicPr/>
          <p:nvPr/>
        </p:nvPicPr>
        <p:blipFill>
          <a:blip r:embed="rId2" cstate="print">
            <a:extLst>
              <a:ext uri="{28A0092B-C50C-407E-A947-70E740481C1C}">
                <a14:useLocalDpi xmlns:a14="http://schemas.microsoft.com/office/drawing/2010/main" val="0"/>
              </a:ext>
            </a:extLst>
          </a:blip>
          <a:stretch>
            <a:fillRect/>
          </a:stretch>
        </p:blipFill>
        <p:spPr>
          <a:xfrm>
            <a:off x="2285947" y="3068960"/>
            <a:ext cx="4572105" cy="3139788"/>
          </a:xfrm>
          <a:prstGeom prst="rect">
            <a:avLst/>
          </a:prstGeom>
        </p:spPr>
      </p:pic>
    </p:spTree>
    <p:extLst>
      <p:ext uri="{BB962C8B-B14F-4D97-AF65-F5344CB8AC3E}">
        <p14:creationId xmlns:p14="http://schemas.microsoft.com/office/powerpoint/2010/main" val="317514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 y="432009"/>
            <a:ext cx="9072000" cy="1477237"/>
          </a:xfrm>
          <a:prstGeom prst="rect">
            <a:avLst/>
          </a:prstGeom>
          <a:noFill/>
          <a:ln w="9525">
            <a:solidFill>
              <a:schemeClr val="tx1"/>
            </a:solidFill>
            <a:prstDash val="sysDot"/>
          </a:ln>
        </p:spPr>
        <p:txBody>
          <a:bodyPr wrap="square" lIns="91341" tIns="45675" rIns="91341" bIns="45675" rtlCol="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彩都中部地区は、西部地区の彩都ライフサイエンスパークと並ぶ彩都の</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シンボルゾーンで</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、国際的な自然文化・学術研究の新しい交流拠点の整備と併せて、ライフサイエンス分野やイノベーショナルな企業の集積をめざしている。</a:t>
            </a:r>
          </a:p>
          <a:p>
            <a:pPr marL="285436" indent="-285436" algn="l" defTabSz="913410" fontAlgn="auto">
              <a:spcBef>
                <a:spcPts val="0"/>
              </a:spcBef>
              <a:spcAft>
                <a:spcPts val="0"/>
              </a:spcAft>
              <a:buClrTx/>
              <a:buSzTx/>
              <a:buFont typeface="Arial" panose="020B0604020202020204" pitchFamily="34" charset="0"/>
              <a:buChar char="•"/>
            </a:pP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2016</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28</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10</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月</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現在、</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全</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10</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区画中</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８</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区画</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で企業立地が決定しており、立地企業による建築工事が進捗している。</a:t>
            </a: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彩都中部地区</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6331394" cy="418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251520" y="6525344"/>
            <a:ext cx="4590267" cy="26160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彩</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都（国際文化公園都市）建設推進協</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議会提供</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6505999" y="6367473"/>
            <a:ext cx="2622323" cy="342451"/>
          </a:xfrm>
          <a:prstGeom prst="rect">
            <a:avLst/>
          </a:prstGeom>
          <a:noFill/>
        </p:spPr>
        <p:txBody>
          <a:bodyPr wrap="square" lIns="91341" tIns="45675" rIns="91341" bIns="45675" rtlCol="0">
            <a:spAutoFit/>
          </a:bodyPr>
          <a:lstStyle/>
          <a:p>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三井不動産㈱　ロジスティックパーク</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茨木</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descr="D:\ishiguroA\Desktop\外観鳥瞰_プレス発表用_0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136" y="5161099"/>
            <a:ext cx="2376000" cy="1256944"/>
          </a:xfrm>
          <a:prstGeom prst="rect">
            <a:avLst/>
          </a:prstGeom>
          <a:noFill/>
          <a:ln w="25400">
            <a:noFill/>
          </a:ln>
          <a:extLst>
            <a:ext uri="{909E8E84-426E-40DD-AFC4-6F175D3DCCD1}">
              <a14:hiddenFill xmlns:a14="http://schemas.microsoft.com/office/drawing/2010/main">
                <a:solidFill>
                  <a:srgbClr val="FFFFFF"/>
                </a:solidFill>
              </a14:hiddenFill>
            </a:ext>
          </a:extLst>
        </p:spPr>
      </p:pic>
      <p:pic>
        <p:nvPicPr>
          <p:cNvPr id="13" name="図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0460" y="3548691"/>
            <a:ext cx="2304415" cy="1296670"/>
          </a:xfrm>
          <a:prstGeom prst="rect">
            <a:avLst/>
          </a:prstGeom>
          <a:noFill/>
          <a:ln>
            <a:noFill/>
          </a:ln>
        </p:spPr>
      </p:pic>
      <p:sp>
        <p:nvSpPr>
          <p:cNvPr id="14" name="テキスト ボックス 13"/>
          <p:cNvSpPr txBox="1"/>
          <p:nvPr/>
        </p:nvSpPr>
        <p:spPr>
          <a:xfrm>
            <a:off x="6917952" y="4808185"/>
            <a:ext cx="1965017" cy="276999"/>
          </a:xfrm>
          <a:prstGeom prst="rect">
            <a:avLst/>
          </a:prstGeom>
          <a:noFill/>
        </p:spPr>
        <p:txBody>
          <a:bodyPr wrap="square" lIns="91341" tIns="45675" rIns="91341" bIns="45675" rtlCol="0">
            <a:spAutoFit/>
          </a:bodyP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プロロジスパーク</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茨木</a:t>
            </a:r>
          </a:p>
        </p:txBody>
      </p:sp>
      <p:pic>
        <p:nvPicPr>
          <p:cNvPr id="17"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001" y="1988984"/>
            <a:ext cx="2304000" cy="1296000"/>
          </a:xfrm>
          <a:prstGeom prst="rect">
            <a:avLst/>
          </a:prstGeom>
          <a:noFill/>
          <a:ln>
            <a:noFill/>
          </a:ln>
          <a:extLst/>
        </p:spPr>
      </p:pic>
      <p:sp>
        <p:nvSpPr>
          <p:cNvPr id="3" name="正方形/長方形 2"/>
          <p:cNvSpPr/>
          <p:nvPr/>
        </p:nvSpPr>
        <p:spPr>
          <a:xfrm>
            <a:off x="6957417" y="3241489"/>
            <a:ext cx="1835759" cy="276999"/>
          </a:xfrm>
          <a:prstGeom prst="rect">
            <a:avLst/>
          </a:prstGeom>
        </p:spPr>
        <p:txBody>
          <a:bodyPr wrap="none">
            <a:spAutoFit/>
          </a:bodyPr>
          <a:lstStyle/>
          <a:p>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㈱万代　彩都物流センター</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2352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29" y="2232160"/>
            <a:ext cx="8635135"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6000" y="432000"/>
            <a:ext cx="9072000" cy="1754236"/>
          </a:xfrm>
          <a:prstGeom prst="rect">
            <a:avLst/>
          </a:prstGeom>
          <a:noFill/>
          <a:ln w="9525">
            <a:solidFill>
              <a:schemeClr val="tx1"/>
            </a:solidFill>
            <a:prstDash val="sysDot"/>
          </a:ln>
        </p:spPr>
        <p:txBody>
          <a:bodyPr wrap="square" lIns="91341" tIns="45675" rIns="91341" bIns="45675" rtlCol="0">
            <a:spAutoFit/>
          </a:bodyPr>
          <a:lstStyle/>
          <a:p>
            <a:pPr marL="285750" indent="-285750" algn="l">
              <a:buFont typeface="Arial" panose="020B0604020202020204" pitchFamily="34" charset="0"/>
              <a:buChar char="•"/>
            </a:pPr>
            <a:r>
              <a:rPr lang="ja-JP" altLang="ja-JP" sz="1800" spc="-100" dirty="0">
                <a:solidFill>
                  <a:schemeClr val="tx1"/>
                </a:solidFill>
                <a:latin typeface="HG丸ｺﾞｼｯｸM-PRO" panose="020F0600000000000000" pitchFamily="50" charset="-128"/>
                <a:ea typeface="HG丸ｺﾞｼｯｸM-PRO" panose="020F0600000000000000" pitchFamily="50" charset="-128"/>
              </a:rPr>
              <a:t>彩都東部地区は、現在工事中</a:t>
            </a:r>
            <a:r>
              <a:rPr lang="ja-JP" altLang="ja-JP" sz="1800" spc="-100"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800" spc="-100" dirty="0" smtClean="0">
                <a:solidFill>
                  <a:schemeClr val="tx1"/>
                </a:solidFill>
                <a:latin typeface="HG丸ｺﾞｼｯｸM-PRO" panose="020F0600000000000000" pitchFamily="50" charset="-128"/>
                <a:ea typeface="HG丸ｺﾞｼｯｸM-PRO" panose="020F0600000000000000" pitchFamily="50" charset="-128"/>
              </a:rPr>
              <a:t>2017</a:t>
            </a: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ja-JP" sz="1800" spc="-100" dirty="0" smtClean="0">
                <a:solidFill>
                  <a:schemeClr val="tx1"/>
                </a:solidFill>
                <a:latin typeface="HG丸ｺﾞｼｯｸM-PRO" panose="020F0600000000000000" pitchFamily="50" charset="-128"/>
                <a:ea typeface="HG丸ｺﾞｼｯｸM-PRO" panose="020F0600000000000000" pitchFamily="50" charset="-128"/>
              </a:rPr>
              <a:t>平成</a:t>
            </a:r>
            <a:r>
              <a:rPr lang="en-US" altLang="ja-JP" sz="1800" spc="-100" dirty="0">
                <a:solidFill>
                  <a:schemeClr val="tx1"/>
                </a:solidFill>
                <a:latin typeface="HG丸ｺﾞｼｯｸM-PRO" panose="020F0600000000000000" pitchFamily="50" charset="-128"/>
                <a:ea typeface="HG丸ｺﾞｼｯｸM-PRO" panose="020F0600000000000000" pitchFamily="50" charset="-128"/>
              </a:rPr>
              <a:t>29</a:t>
            </a:r>
            <a:r>
              <a:rPr lang="ja-JP" altLang="ja-JP" sz="1800" spc="-1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1800" spc="-100" dirty="0" smtClean="0">
                <a:solidFill>
                  <a:schemeClr val="tx1"/>
                </a:solidFill>
                <a:latin typeface="HG丸ｺﾞｼｯｸM-PRO" panose="020F0600000000000000" pitchFamily="50" charset="-128"/>
                <a:ea typeface="HG丸ｺﾞｼｯｸM-PRO" panose="020F0600000000000000" pitchFamily="50" charset="-128"/>
              </a:rPr>
              <a:t>秋</a:t>
            </a:r>
            <a:r>
              <a:rPr lang="ja-JP" altLang="ja-JP" sz="1800" spc="-100" dirty="0">
                <a:solidFill>
                  <a:schemeClr val="tx1"/>
                </a:solidFill>
                <a:latin typeface="HG丸ｺﾞｼｯｸM-PRO" panose="020F0600000000000000" pitchFamily="50" charset="-128"/>
                <a:ea typeface="HG丸ｺﾞｼｯｸM-PRO" panose="020F0600000000000000" pitchFamily="50" charset="-128"/>
              </a:rPr>
              <a:t>頃開通目標の新名神高速道路の茨木</a:t>
            </a:r>
            <a:r>
              <a:rPr lang="ja-JP" altLang="ja-JP" sz="1800" spc="-100" dirty="0" smtClean="0">
                <a:solidFill>
                  <a:schemeClr val="tx1"/>
                </a:solidFill>
                <a:latin typeface="HG丸ｺﾞｼｯｸM-PRO" panose="020F0600000000000000" pitchFamily="50" charset="-128"/>
                <a:ea typeface="HG丸ｺﾞｼｯｸM-PRO" panose="020F0600000000000000" pitchFamily="50" charset="-128"/>
              </a:rPr>
              <a:t>北</a:t>
            </a:r>
            <a:r>
              <a:rPr lang="en-US" altLang="ja-JP" sz="1800" spc="-100" dirty="0" smtClean="0">
                <a:solidFill>
                  <a:schemeClr val="tx1"/>
                </a:solidFill>
                <a:latin typeface="HG丸ｺﾞｼｯｸM-PRO" panose="020F0600000000000000" pitchFamily="50" charset="-128"/>
                <a:ea typeface="HG丸ｺﾞｼｯｸM-PRO" panose="020F0600000000000000" pitchFamily="50" charset="-128"/>
              </a:rPr>
              <a:t>IC</a:t>
            </a:r>
            <a:r>
              <a:rPr lang="ja-JP" altLang="ja-JP" sz="1800" spc="-1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1800" spc="-100" dirty="0">
                <a:solidFill>
                  <a:schemeClr val="tx1"/>
                </a:solidFill>
                <a:latin typeface="HG丸ｺﾞｼｯｸM-PRO" panose="020F0600000000000000" pitchFamily="50" charset="-128"/>
                <a:ea typeface="HG丸ｺﾞｼｯｸM-PRO" panose="020F0600000000000000" pitchFamily="50" charset="-128"/>
              </a:rPr>
              <a:t>仮称）に隣接する交通至便な立地である。</a:t>
            </a: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彩都東部地区検討会」及び「彩都東部地区まちづくり有識者会議」において土地利用の考え方やまちづくりの方向性について幅広く検討し</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2015</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27</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rPr>
              <a:t>11</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月に土地利用ゾーニング（素案）を取りまとめている。</a:t>
            </a:r>
            <a:endParaRPr kumimoji="1" lang="en-US" altLang="ja-JP" sz="1800" spc="-1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現在、中央東地区、山麓線周辺地区において、土地区画整理事業が進められている。</a:t>
            </a:r>
          </a:p>
        </p:txBody>
      </p:sp>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彩都東部地区</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テキスト ボックス 8"/>
          <p:cNvSpPr txBox="1"/>
          <p:nvPr/>
        </p:nvSpPr>
        <p:spPr>
          <a:xfrm>
            <a:off x="126743" y="6602037"/>
            <a:ext cx="4590267" cy="261600"/>
          </a:xfrm>
          <a:prstGeom prst="rect">
            <a:avLst/>
          </a:prstGeom>
          <a:noFill/>
        </p:spPr>
        <p:txBody>
          <a:bodyPr wrap="square" lIns="91341" tIns="45675" rIns="91341" bIns="45675" rtlCol="0">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彩</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都（国際文化公園都市）建設推進協</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議会提供</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8336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ishiguroA\Desktop\ncvc_im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57" y="2348889"/>
            <a:ext cx="4093857" cy="26699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ext uri="{D42A27DB-BD31-4B8C-83A1-F6EECF244321}">
                <p14:modId xmlns:p14="http://schemas.microsoft.com/office/powerpoint/2010/main" val="2233283402"/>
              </p:ext>
            </p:extLst>
          </p:nvPr>
        </p:nvGraphicFramePr>
        <p:xfrm>
          <a:off x="901701" y="5119466"/>
          <a:ext cx="3080767" cy="1405878"/>
        </p:xfrm>
        <a:graphic>
          <a:graphicData uri="http://schemas.openxmlformats.org/drawingml/2006/table">
            <a:tbl>
              <a:tblPr>
                <a:tableStyleId>{616DA210-FB5B-4158-B5E0-FEB733F419BA}</a:tableStyleId>
              </a:tblPr>
              <a:tblGrid>
                <a:gridCol w="2109987"/>
                <a:gridCol w="970780"/>
              </a:tblGrid>
              <a:tr h="318349">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時期</a:t>
                      </a:r>
                    </a:p>
                  </a:txBody>
                  <a:tcPr anchor="ctr">
                    <a:solidFill>
                      <a:schemeClr val="bg1"/>
                    </a:solidFill>
                  </a:tcPr>
                </a:tc>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solidFill>
                      <a:schemeClr val="bg1"/>
                    </a:solidFill>
                  </a:tcPr>
                </a:tc>
              </a:tr>
              <a:tr h="318349">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実施設計</a:t>
                      </a:r>
                    </a:p>
                  </a:txBody>
                  <a:tcPr anchor="ctr">
                    <a:solidFill>
                      <a:schemeClr val="bg1"/>
                    </a:solidFill>
                  </a:tcPr>
                </a:tc>
              </a:tr>
              <a:tr h="478601">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）夏</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建設工事</a:t>
                      </a:r>
                    </a:p>
                  </a:txBody>
                  <a:tcPr anchor="ctr">
                    <a:solidFill>
                      <a:schemeClr val="bg1"/>
                    </a:solidFill>
                  </a:tcPr>
                </a:tc>
              </a:tr>
              <a:tr h="290579">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目途に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完成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pic>
        <p:nvPicPr>
          <p:cNvPr id="4100" name="Picture 4" descr="D:\ishiguroA\Desktop\hospital_img01.jpg"/>
          <p:cNvPicPr>
            <a:picLocks noChangeAspect="1" noChangeArrowheads="1"/>
          </p:cNvPicPr>
          <p:nvPr/>
        </p:nvPicPr>
        <p:blipFill rotWithShape="1">
          <a:blip r:embed="rId4">
            <a:extLst>
              <a:ext uri="{28A0092B-C50C-407E-A947-70E740481C1C}">
                <a14:useLocalDpi xmlns:a14="http://schemas.microsoft.com/office/drawing/2010/main" val="0"/>
              </a:ext>
            </a:extLst>
          </a:blip>
          <a:srcRect r="13983"/>
          <a:stretch/>
        </p:blipFill>
        <p:spPr bwMode="auto">
          <a:xfrm>
            <a:off x="4970810" y="2430353"/>
            <a:ext cx="3940973" cy="241696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070821" y="1932112"/>
            <a:ext cx="2031325" cy="369332"/>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市立吹田市民病院</a:t>
            </a:r>
          </a:p>
        </p:txBody>
      </p:sp>
      <p:graphicFrame>
        <p:nvGraphicFramePr>
          <p:cNvPr id="6" name="表 5"/>
          <p:cNvGraphicFramePr>
            <a:graphicFrameLocks noGrp="1"/>
          </p:cNvGraphicFramePr>
          <p:nvPr>
            <p:extLst>
              <p:ext uri="{D42A27DB-BD31-4B8C-83A1-F6EECF244321}">
                <p14:modId xmlns:p14="http://schemas.microsoft.com/office/powerpoint/2010/main" val="317984216"/>
              </p:ext>
            </p:extLst>
          </p:nvPr>
        </p:nvGraphicFramePr>
        <p:xfrm>
          <a:off x="5292080" y="5128984"/>
          <a:ext cx="3456392" cy="1252344"/>
        </p:xfrm>
        <a:graphic>
          <a:graphicData uri="http://schemas.openxmlformats.org/drawingml/2006/table">
            <a:tbl>
              <a:tblPr>
                <a:tableStyleId>{616DA210-FB5B-4158-B5E0-FEB733F419BA}</a:tableStyleId>
              </a:tblPr>
              <a:tblGrid>
                <a:gridCol w="2200269"/>
                <a:gridCol w="1256123"/>
              </a:tblGrid>
              <a:tr h="313086">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時期</a:t>
                      </a:r>
                    </a:p>
                  </a:txBody>
                  <a:tcPr anchor="ctr"/>
                </a:tc>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tr>
              <a:tr h="313086">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実施設計</a:t>
                      </a:r>
                    </a:p>
                  </a:txBody>
                  <a:tcPr anchor="ctr"/>
                </a:tc>
              </a:tr>
              <a:tr h="313086">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建設工事着手</a:t>
                      </a:r>
                    </a:p>
                  </a:txBody>
                  <a:tcPr anchor="ctr"/>
                </a:tc>
              </a:tr>
              <a:tr h="313086">
                <a:tc>
                  <a:txBody>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a:latin typeface="Meiryo UI" panose="020B0604030504040204" pitchFamily="50" charset="-128"/>
                          <a:ea typeface="Meiryo UI" panose="020B0604030504040204" pitchFamily="50" charset="-128"/>
                          <a:cs typeface="Meiryo UI" panose="020B0604030504040204" pitchFamily="50" charset="-128"/>
                        </a:rPr>
                        <a:t>30</a:t>
                      </a:r>
                      <a:r>
                        <a:rPr lang="ja-JP" altLang="en-US" sz="110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開院予定</a:t>
                      </a:r>
                    </a:p>
                  </a:txBody>
                  <a:tcPr anchor="ctr"/>
                </a:tc>
              </a:tr>
            </a:tbl>
          </a:graphicData>
        </a:graphic>
      </p:graphicFrame>
      <p:sp>
        <p:nvSpPr>
          <p:cNvPr id="7" name="正方形/長方形 6"/>
          <p:cNvSpPr/>
          <p:nvPr/>
        </p:nvSpPr>
        <p:spPr>
          <a:xfrm>
            <a:off x="107513" y="1916832"/>
            <a:ext cx="2839239" cy="369332"/>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a:t>
            </a:r>
          </a:p>
        </p:txBody>
      </p:sp>
      <p:sp>
        <p:nvSpPr>
          <p:cNvPr id="17" name="Rectangle 20"/>
          <p:cNvSpPr>
            <a:spLocks noChangeArrowheads="1"/>
          </p:cNvSpPr>
          <p:nvPr/>
        </p:nvSpPr>
        <p:spPr bwMode="auto">
          <a:xfrm>
            <a:off x="0" y="0"/>
            <a:ext cx="9144000" cy="39207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健都（北大阪健康医療都市</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）①</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6" name="正方形/長方形 25"/>
          <p:cNvSpPr/>
          <p:nvPr/>
        </p:nvSpPr>
        <p:spPr>
          <a:xfrm>
            <a:off x="7254539" y="6465363"/>
            <a:ext cx="1244051" cy="253825"/>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0"/>
          <p:cNvSpPr>
            <a:spLocks noChangeArrowheads="1"/>
          </p:cNvSpPr>
          <p:nvPr/>
        </p:nvSpPr>
        <p:spPr bwMode="auto">
          <a:xfrm>
            <a:off x="36000" y="432000"/>
            <a:ext cx="9072000" cy="1200238"/>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健</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北</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大阪健康医療</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では</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2018</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年度（平成</a:t>
            </a:r>
            <a:r>
              <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目途に国立循環器病研究センターが同地へ移転し、国立循環器病研究センターを中心として、市立吹田市民病院も移転、医療・健康関連の企業・研究機関等を誘致し、国際級の複合医療産業拠点（医療クラスター）の形成</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めざ</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している。</a:t>
            </a:r>
            <a:endPar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56262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98387" y="2459553"/>
            <a:ext cx="3265438" cy="369241"/>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kumimoji="1"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イノベーションパークについて</a:t>
            </a:r>
            <a:endPar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①国立循環器病研究センターにとってオープンイノベーションの場であること ②市民にとって医療・健康関連の活動の場であるとともに、健康寿命の延伸の資する場であること ③地域企業にとってビジネスチャンスの拡大につながる場であること"/>
          <p:cNvPicPr>
            <a:picLocks noChangeAspect="1" noChangeArrowheads="1"/>
          </p:cNvPicPr>
          <p:nvPr/>
        </p:nvPicPr>
        <p:blipFill rotWithShape="1">
          <a:blip r:embed="rId2">
            <a:extLst>
              <a:ext uri="{28A0092B-C50C-407E-A947-70E740481C1C}">
                <a14:useLocalDpi xmlns:a14="http://schemas.microsoft.com/office/drawing/2010/main" val="0"/>
              </a:ext>
            </a:extLst>
          </a:blip>
          <a:srcRect l="9066" r="10486"/>
          <a:stretch/>
        </p:blipFill>
        <p:spPr bwMode="auto">
          <a:xfrm>
            <a:off x="107505" y="3400353"/>
            <a:ext cx="4474412" cy="2332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表 13"/>
          <p:cNvGraphicFramePr>
            <a:graphicFrameLocks noGrp="1"/>
          </p:cNvGraphicFramePr>
          <p:nvPr>
            <p:extLst>
              <p:ext uri="{D42A27DB-BD31-4B8C-83A1-F6EECF244321}">
                <p14:modId xmlns:p14="http://schemas.microsoft.com/office/powerpoint/2010/main" val="4027481870"/>
              </p:ext>
            </p:extLst>
          </p:nvPr>
        </p:nvGraphicFramePr>
        <p:xfrm>
          <a:off x="4733720" y="3452435"/>
          <a:ext cx="4255756" cy="1539240"/>
        </p:xfrm>
        <a:graphic>
          <a:graphicData uri="http://schemas.openxmlformats.org/drawingml/2006/table">
            <a:tbl>
              <a:tblPr>
                <a:tableStyleId>{616DA210-FB5B-4158-B5E0-FEB733F419BA}</a:tableStyleId>
              </a:tblPr>
              <a:tblGrid>
                <a:gridCol w="1841733"/>
                <a:gridCol w="2414023"/>
              </a:tblGrid>
              <a:tr h="259080">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時期</a:t>
                      </a:r>
                    </a:p>
                  </a:txBody>
                  <a:tcPr anchor="ctr"/>
                </a:tc>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tr>
              <a:tr h="259080">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イノベーションパークの基本計画を策定</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94360">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国立循環器病研究センター、大阪府、吹田市、摂津市等で「国循を核とした医療クラスター推進協議会」を立ち上げ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募集条件等の検討</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59080">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事業者募集（予定）</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3" name="正方形/長方形 12"/>
          <p:cNvSpPr/>
          <p:nvPr/>
        </p:nvSpPr>
        <p:spPr>
          <a:xfrm>
            <a:off x="179512" y="2972810"/>
            <a:ext cx="4337616" cy="312174"/>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都イノベーションパークの利用に向けた３つの基本方針</a:t>
            </a:r>
          </a:p>
        </p:txBody>
      </p:sp>
      <p:sp>
        <p:nvSpPr>
          <p:cNvPr id="16" name="正方形/長方形 15"/>
          <p:cNvSpPr/>
          <p:nvPr/>
        </p:nvSpPr>
        <p:spPr>
          <a:xfrm>
            <a:off x="4634344" y="2972810"/>
            <a:ext cx="4337616" cy="312174"/>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■スケジュール</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健都（北大阪健康医療都市</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）②</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7250396" y="6411793"/>
            <a:ext cx="1244051" cy="253825"/>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a:spLocks noGrp="1"/>
          </p:cNvSpPr>
          <p:nvPr/>
        </p:nvSpPr>
        <p:spPr>
          <a:xfrm>
            <a:off x="7051104" y="6592276"/>
            <a:ext cx="2057400" cy="365125"/>
          </a:xfrm>
          <a:prstGeom prst="rect">
            <a:avLst/>
          </a:prstGeom>
        </p:spPr>
        <p:txBody>
          <a:bodyPr vert="horz" lIns="91341" tIns="45675" rIns="91341" bIns="45675" rtlCol="0" anchor="ctr"/>
          <a:lstStyle>
            <a:defPPr>
              <a:defRPr lang="en-GB"/>
            </a:defPPr>
            <a:lvl1pPr algn="r" defTabSz="449263" rtl="0" fontAlgn="base">
              <a:spcBef>
                <a:spcPct val="0"/>
              </a:spcBef>
              <a:spcAft>
                <a:spcPct val="0"/>
              </a:spcAft>
              <a:buClr>
                <a:srgbClr val="000000"/>
              </a:buClr>
              <a:buSzPct val="100000"/>
              <a:buFont typeface="Times New Roman" pitchFamily="16" charset="0"/>
              <a:defRPr sz="1200" kern="1200">
                <a:solidFill>
                  <a:schemeClr val="tx1">
                    <a:tint val="75000"/>
                  </a:schemeClr>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①</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Rectangle 20"/>
          <p:cNvSpPr>
            <a:spLocks noChangeArrowheads="1"/>
          </p:cNvSpPr>
          <p:nvPr/>
        </p:nvSpPr>
        <p:spPr bwMode="auto">
          <a:xfrm>
            <a:off x="36000" y="432000"/>
            <a:ext cx="9072000" cy="1477237"/>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国立循環器病研究センター移転用地に隣接する健都イノベーションパーク（摂津市千里丘新町）は、国立循環器病研究センターを中心として、医療及び健康関連の研究機関や企業等が集積する国際級の複合医療産業拠点（医療クラスター）の形成を図るため、企業や大学の研究機関、サテライトオフィス等の進出用地として位置付けている。</a:t>
            </a:r>
          </a:p>
        </p:txBody>
      </p:sp>
    </p:spTree>
    <p:extLst>
      <p:ext uri="{BB962C8B-B14F-4D97-AF65-F5344CB8AC3E}">
        <p14:creationId xmlns:p14="http://schemas.microsoft.com/office/powerpoint/2010/main" val="1829130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Props1.xml><?xml version="1.0" encoding="utf-8"?>
<ds:datastoreItem xmlns:ds="http://schemas.openxmlformats.org/officeDocument/2006/customXml" ds:itemID="{2D369D80-ACE0-45BD-9451-F065517843B5}">
  <ds:schemaRefs>
    <ds:schemaRef ds:uri="http://schemas.microsoft.com/sharepoint/v3/contenttype/forms"/>
  </ds:schemaRefs>
</ds:datastoreItem>
</file>

<file path=customXml/itemProps2.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CBB0CC-A26D-4CB5-9186-B38FFEDA85DA}">
  <ds:schemaRefs>
    <ds:schemaRef ds:uri="46689e31-b03d-4afa-a735-a1f8d7beadb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20163</TotalTime>
  <Words>5053</Words>
  <Application>Microsoft Office PowerPoint</Application>
  <PresentationFormat>画面に合わせる (4:3)</PresentationFormat>
  <Paragraphs>633</Paragraphs>
  <Slides>30</Slides>
  <Notes>9</Notes>
  <HiddenSlides>0</HiddenSlides>
  <MMClips>0</MMClips>
  <ScaleCrop>false</ScaleCrop>
  <HeadingPairs>
    <vt:vector size="4" baseType="variant">
      <vt:variant>
        <vt:lpstr>テーマ</vt:lpstr>
      </vt:variant>
      <vt:variant>
        <vt:i4>9</vt:i4>
      </vt:variant>
      <vt:variant>
        <vt:lpstr>スライド タイトル</vt:lpstr>
      </vt:variant>
      <vt:variant>
        <vt:i4>30</vt:i4>
      </vt:variant>
    </vt:vector>
  </HeadingPairs>
  <TitlesOfParts>
    <vt:vector size="39" baseType="lpstr">
      <vt:lpstr>Office ​​テーマ</vt:lpstr>
      <vt:lpstr>1_Office ​​テーマ</vt:lpstr>
      <vt:lpstr>3_Office ​​テーマ</vt:lpstr>
      <vt:lpstr>4_Office ​​テーマ</vt:lpstr>
      <vt:lpstr>2_Office ​​テーマ</vt:lpstr>
      <vt:lpstr>5_Office ​​テーマ</vt:lpstr>
      <vt:lpstr>14_Office ​​テーマ</vt:lpstr>
      <vt:lpstr>8_Office ​​テーマ</vt:lpstr>
      <vt:lpstr>13_Office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1466</cp:revision>
  <cp:lastPrinted>2017-01-16T05:31:15Z</cp:lastPrinted>
  <dcterms:created xsi:type="dcterms:W3CDTF">2010-01-18T09:01:51Z</dcterms:created>
  <dcterms:modified xsi:type="dcterms:W3CDTF">2017-02-01T00:55:16Z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