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25"/>
  </p:notesMasterIdLst>
  <p:sldIdLst>
    <p:sldId id="396" r:id="rId9"/>
    <p:sldId id="670" r:id="rId10"/>
    <p:sldId id="476" r:id="rId11"/>
    <p:sldId id="492" r:id="rId12"/>
    <p:sldId id="375" r:id="rId13"/>
    <p:sldId id="494" r:id="rId14"/>
    <p:sldId id="672" r:id="rId15"/>
    <p:sldId id="377" r:id="rId16"/>
    <p:sldId id="378" r:id="rId17"/>
    <p:sldId id="473" r:id="rId18"/>
    <p:sldId id="474" r:id="rId19"/>
    <p:sldId id="379" r:id="rId20"/>
    <p:sldId id="434" r:id="rId21"/>
    <p:sldId id="460" r:id="rId22"/>
    <p:sldId id="671" r:id="rId23"/>
    <p:sldId id="673" r:id="rId24"/>
  </p:sldIdLst>
  <p:sldSz cx="9144000" cy="6858000" type="screen4x3"/>
  <p:notesSz cx="9939338" cy="6807200"/>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99CCFF"/>
    <a:srgbClr val="FF6600"/>
    <a:srgbClr val="FF9933"/>
    <a:srgbClr val="FF66CC"/>
    <a:srgbClr val="FFCC99"/>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9625" autoAdjust="0"/>
  </p:normalViewPr>
  <p:slideViewPr>
    <p:cSldViewPr>
      <p:cViewPr varScale="1">
        <p:scale>
          <a:sx n="74" d="100"/>
          <a:sy n="74" d="100"/>
        </p:scale>
        <p:origin x="-1176" y="-10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1972"/>
        <p:guide pos="3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LIB\07)&#12464;&#12521;&#12531;&#12489;&#12487;&#12470;&#12452;&#12531;&#12539;&#22823;&#38442;&#37117;&#24066;&#22287;\&#9632;&#27083;&#25104;&#26696;H25.10~\8%20&#24193;&#20869;&#26908;&#35342;\&#9632;&#9632;&#23460;&#20869;PT&#65288;H27&#24180;&#24230;&#65289;\H28&#24180;&#24230;&#29256;_&#36039;&#26009;&#38598;&#9733;\&#9675;&#20154;&#21475;\&#20154;&#21475;&#38306;&#20418;&#28155;&#20184;&#22259;&#12539;&#34920;&#12539;&#12464;&#12521;&#12501;\&#37117;&#24066;&#12408;&#12398;&#20154;&#21475;&#38598;&#20013;&#65288;&#19990;&#30028;&#12539;&#26085;&#26412;&#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LIB\07)&#12464;&#12521;&#12531;&#12489;&#12487;&#12470;&#12452;&#12531;&#12539;&#22823;&#38442;&#37117;&#24066;&#22287;\&#9632;&#27083;&#25104;&#26696;H25.10~\8%20&#24193;&#20869;&#26908;&#35342;\&#9632;&#9632;&#23460;&#20869;PT&#65288;H27&#24180;&#24230;&#65289;\H28&#24180;&#24230;&#29256;_&#36039;&#26009;&#38598;&#9733;\&#9675;&#20154;&#21475;\&#20154;&#21475;&#38306;&#20418;&#28155;&#20184;&#22259;&#12539;&#34920;&#12539;&#12464;&#12521;&#12501;\&#37117;&#24066;&#12408;&#12398;&#20154;&#21475;&#38598;&#20013;&#65288;&#19990;&#30028;&#12539;&#26085;&#26412;&#6528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shiguroA\AppData\Local\Temp\13\Temp1_alldata.zip\&#20840;&#12390;&#12398;&#12487;&#12540;&#12479;\&#65296;&#65297;&#65294;&#20154;&#21475;\001&#32207;&#20154;&#2147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LIB\07)&#12464;&#12521;&#12531;&#12489;&#12487;&#12470;&#12452;&#12531;&#12539;&#22823;&#38442;&#37117;&#24066;&#22287;\&#9632;&#27083;&#25104;&#26696;H25.10~\8%20&#24193;&#20869;&#26908;&#35342;\&#9632;&#9632;&#23460;&#20869;PT&#65288;H27&#24180;&#24230;&#65289;\H28&#24180;&#24230;&#29256;_&#36039;&#26009;&#38598;&#9733;\&#9675;&#20154;&#21475;\&#20154;&#21475;&#38306;&#20418;&#28155;&#20184;&#22259;&#12539;&#34920;&#12539;&#12464;&#12521;&#12501;\&#22823;&#38442;&#24220;&#12398;&#20154;&#21475;&#65288;&#30707;&#40658;&#20316;&#2510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b="1"/>
              <a:t>世界の都市及び地方の人口予測ならびに都市人口割合</a:t>
            </a:r>
            <a:endParaRPr lang="ja-JP" sz="1400" b="1"/>
          </a:p>
        </c:rich>
      </c:tx>
      <c:layout>
        <c:manualLayout>
          <c:xMode val="edge"/>
          <c:yMode val="edge"/>
          <c:x val="9.8261659600242274E-2"/>
          <c:y val="1.5904572564612324E-2"/>
        </c:manualLayout>
      </c:layout>
      <c:overlay val="0"/>
    </c:title>
    <c:autoTitleDeleted val="0"/>
    <c:plotArea>
      <c:layout>
        <c:manualLayout>
          <c:layoutTarget val="inner"/>
          <c:xMode val="edge"/>
          <c:yMode val="edge"/>
          <c:x val="4.8233884059290272E-2"/>
          <c:y val="0.11868652996857289"/>
          <c:w val="0.89552824683041787"/>
          <c:h val="0.69056668659849729"/>
        </c:manualLayout>
      </c:layout>
      <c:barChart>
        <c:barDir val="col"/>
        <c:grouping val="clustered"/>
        <c:varyColors val="0"/>
        <c:ser>
          <c:idx val="1"/>
          <c:order val="1"/>
          <c:tx>
            <c:strRef>
              <c:f>'[都市への人口集中（世界・日本）.xls]世界'!$B$10</c:f>
              <c:strCache>
                <c:ptCount val="1"/>
                <c:pt idx="0">
                  <c:v>都市人口</c:v>
                </c:pt>
              </c:strCache>
            </c:strRef>
          </c:tx>
          <c:invertIfNegative val="0"/>
          <c:cat>
            <c:strRef>
              <c:f>'[都市への人口集中（世界・日本）.xls]世界'!$E$14:$Y$14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'[都市への人口集中（世界・日本）.xls]世界'!$E$11:$Y$11</c:f>
              <c:numCache>
                <c:formatCode>#,##0.000_ </c:formatCode>
                <c:ptCount val="21"/>
                <c:pt idx="0">
                  <c:v>7.4648126800000014</c:v>
                </c:pt>
                <c:pt idx="1">
                  <c:v>8.7213396900000006</c:v>
                </c:pt>
                <c:pt idx="2">
                  <c:v>10.19494911</c:v>
                </c:pt>
                <c:pt idx="3">
                  <c:v>11.839102790000002</c:v>
                </c:pt>
                <c:pt idx="4">
                  <c:v>13.502807890000001</c:v>
                </c:pt>
                <c:pt idx="5">
                  <c:v>15.34721238</c:v>
                </c:pt>
                <c:pt idx="6">
                  <c:v>17.495392720000002</c:v>
                </c:pt>
                <c:pt idx="7">
                  <c:v>20.030497950000001</c:v>
                </c:pt>
                <c:pt idx="8">
                  <c:v>22.850309040000003</c:v>
                </c:pt>
                <c:pt idx="9">
                  <c:v>25.680629840000005</c:v>
                </c:pt>
                <c:pt idx="10">
                  <c:v>28.561310720000005</c:v>
                </c:pt>
                <c:pt idx="11">
                  <c:v>31.990130760000003</c:v>
                </c:pt>
                <c:pt idx="12">
                  <c:v>35.712721670000001</c:v>
                </c:pt>
                <c:pt idx="13">
                  <c:v>39.572850129999999</c:v>
                </c:pt>
                <c:pt idx="14">
                  <c:v>43.380149240000001</c:v>
                </c:pt>
                <c:pt idx="15">
                  <c:v>47.057735760000007</c:v>
                </c:pt>
                <c:pt idx="16">
                  <c:v>50.581584600000006</c:v>
                </c:pt>
                <c:pt idx="17">
                  <c:v>53.942347120000008</c:v>
                </c:pt>
                <c:pt idx="18">
                  <c:v>57.154130290000005</c:v>
                </c:pt>
                <c:pt idx="19">
                  <c:v>60.309240650000007</c:v>
                </c:pt>
                <c:pt idx="20">
                  <c:v>63.386114920000004</c:v>
                </c:pt>
              </c:numCache>
            </c:numRef>
          </c:val>
        </c:ser>
        <c:ser>
          <c:idx val="2"/>
          <c:order val="2"/>
          <c:tx>
            <c:strRef>
              <c:f>'[都市への人口集中（世界・日本）.xls]世界'!$B$15</c:f>
              <c:strCache>
                <c:ptCount val="1"/>
                <c:pt idx="0">
                  <c:v>地方人口</c:v>
                </c:pt>
              </c:strCache>
            </c:strRef>
          </c:tx>
          <c:spPr>
            <a:ln>
              <a:solidFill>
                <a:schemeClr val="tx1"/>
              </a:solidFill>
            </a:ln>
          </c:spPr>
          <c:invertIfNegative val="0"/>
          <c:cat>
            <c:strRef>
              <c:f>'[都市への人口集中（世界・日本）.xls]世界'!$E$14:$Y$14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'[都市への人口集中（世界・日本）.xls]世界'!$E$16:$Y$16</c:f>
              <c:numCache>
                <c:formatCode>#,##0.000_ </c:formatCode>
                <c:ptCount val="21"/>
                <c:pt idx="0">
                  <c:v>17.792974010000002</c:v>
                </c:pt>
                <c:pt idx="1">
                  <c:v>18.895170120000003</c:v>
                </c:pt>
                <c:pt idx="2">
                  <c:v>20.065080310000003</c:v>
                </c:pt>
                <c:pt idx="3">
                  <c:v>21.452122000000003</c:v>
                </c:pt>
                <c:pt idx="4">
                  <c:v>23.408918270000001</c:v>
                </c:pt>
                <c:pt idx="5">
                  <c:v>25.362991960000002</c:v>
                </c:pt>
                <c:pt idx="6">
                  <c:v>26.995095260000003</c:v>
                </c:pt>
                <c:pt idx="7">
                  <c:v>28.605517220000003</c:v>
                </c:pt>
                <c:pt idx="8">
                  <c:v>30.357857630000002</c:v>
                </c:pt>
                <c:pt idx="9">
                  <c:v>31.73759428</c:v>
                </c:pt>
                <c:pt idx="10">
                  <c:v>32.715693560000005</c:v>
                </c:pt>
                <c:pt idx="11">
                  <c:v>33.150815290000004</c:v>
                </c:pt>
                <c:pt idx="12">
                  <c:v>33.449113150000002</c:v>
                </c:pt>
                <c:pt idx="13">
                  <c:v>33.67497212</c:v>
                </c:pt>
                <c:pt idx="14">
                  <c:v>33.787341179999999</c:v>
                </c:pt>
                <c:pt idx="15">
                  <c:v>33.776391830000001</c:v>
                </c:pt>
                <c:pt idx="16">
                  <c:v>33.667790140000001</c:v>
                </c:pt>
                <c:pt idx="17">
                  <c:v>33.492122400000007</c:v>
                </c:pt>
                <c:pt idx="18">
                  <c:v>33.232741220000001</c:v>
                </c:pt>
                <c:pt idx="19">
                  <c:v>32.775141130000002</c:v>
                </c:pt>
                <c:pt idx="20">
                  <c:v>32.123333990000006</c:v>
                </c:pt>
              </c:numCache>
            </c:numRef>
          </c:val>
        </c:ser>
        <c:dLbls>
          <c:showLegendKey val="0"/>
          <c:showVal val="0"/>
          <c:showCatName val="0"/>
          <c:showSerName val="0"/>
          <c:showPercent val="0"/>
          <c:showBubbleSize val="0"/>
        </c:dLbls>
        <c:gapWidth val="75"/>
        <c:overlap val="-25"/>
        <c:axId val="104062976"/>
        <c:axId val="100966976"/>
      </c:barChart>
      <c:lineChart>
        <c:grouping val="standard"/>
        <c:varyColors val="0"/>
        <c:ser>
          <c:idx val="0"/>
          <c:order val="0"/>
          <c:tx>
            <c:strRef>
              <c:f>'[都市への人口集中（世界・日本）.xls]世界'!$B$5</c:f>
              <c:strCache>
                <c:ptCount val="1"/>
                <c:pt idx="0">
                  <c:v>都市人口割合</c:v>
                </c:pt>
              </c:strCache>
            </c:strRef>
          </c:tx>
          <c:spPr>
            <a:ln w="19050"/>
          </c:spPr>
          <c:marker>
            <c:symbol val="circle"/>
            <c:size val="8"/>
            <c:spPr>
              <a:solidFill>
                <a:schemeClr val="bg1"/>
              </a:solidFill>
            </c:spPr>
          </c:marker>
          <c:cat>
            <c:strRef>
              <c:f>'[都市への人口集中（世界・日本）.xls]世界'!$E$14:$Y$14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'[都市への人口集中（世界・日本）.xls]世界'!$E$5:$Y$5</c:f>
              <c:numCache>
                <c:formatCode>##0.0;\-##0.0;0</c:formatCode>
                <c:ptCount val="21"/>
                <c:pt idx="0">
                  <c:v>29.5545004462147</c:v>
                </c:pt>
                <c:pt idx="1">
                  <c:v>31.580166175966198</c:v>
                </c:pt>
                <c:pt idx="2">
                  <c:v>33.691140773517503</c:v>
                </c:pt>
                <c:pt idx="3">
                  <c:v>35.562232584354298</c:v>
                </c:pt>
                <c:pt idx="4">
                  <c:v>36.581350412792503</c:v>
                </c:pt>
                <c:pt idx="5">
                  <c:v>37.698686677729398</c:v>
                </c:pt>
                <c:pt idx="6">
                  <c:v>39.323894869089301</c:v>
                </c:pt>
                <c:pt idx="7">
                  <c:v>41.184496468278397</c:v>
                </c:pt>
                <c:pt idx="8">
                  <c:v>42.945116267055099</c:v>
                </c:pt>
                <c:pt idx="9">
                  <c:v>44.725573167030198</c:v>
                </c:pt>
                <c:pt idx="10">
                  <c:v>46.610161602371299</c:v>
                </c:pt>
                <c:pt idx="11">
                  <c:v>49.109097579647496</c:v>
                </c:pt>
                <c:pt idx="12">
                  <c:v>51.636457828144103</c:v>
                </c:pt>
                <c:pt idx="13">
                  <c:v>54.025974990676197</c:v>
                </c:pt>
                <c:pt idx="14">
                  <c:v>56.2155760202834</c:v>
                </c:pt>
                <c:pt idx="15">
                  <c:v>58.2151835653899</c:v>
                </c:pt>
                <c:pt idx="16">
                  <c:v>60.037934710018497</c:v>
                </c:pt>
                <c:pt idx="17">
                  <c:v>61.694601015061998</c:v>
                </c:pt>
                <c:pt idx="18">
                  <c:v>63.232778538724801</c:v>
                </c:pt>
                <c:pt idx="19">
                  <c:v>64.7898600138288</c:v>
                </c:pt>
                <c:pt idx="20">
                  <c:v>66.366328822323794</c:v>
                </c:pt>
              </c:numCache>
            </c:numRef>
          </c:val>
          <c:smooth val="0"/>
        </c:ser>
        <c:dLbls>
          <c:showLegendKey val="0"/>
          <c:showVal val="0"/>
          <c:showCatName val="0"/>
          <c:showSerName val="0"/>
          <c:showPercent val="0"/>
          <c:showBubbleSize val="0"/>
        </c:dLbls>
        <c:marker val="1"/>
        <c:smooth val="0"/>
        <c:axId val="104064000"/>
        <c:axId val="100967552"/>
      </c:lineChart>
      <c:catAx>
        <c:axId val="104062976"/>
        <c:scaling>
          <c:orientation val="minMax"/>
        </c:scaling>
        <c:delete val="0"/>
        <c:axPos val="b"/>
        <c:numFmt formatCode="General" sourceLinked="1"/>
        <c:majorTickMark val="in"/>
        <c:minorTickMark val="none"/>
        <c:tickLblPos val="nextTo"/>
        <c:txPr>
          <a:bodyPr rot="-5400000" vert="horz"/>
          <a:lstStyle/>
          <a:p>
            <a:pPr>
              <a:defRPr sz="1200"/>
            </a:pPr>
            <a:endParaRPr lang="ja-JP"/>
          </a:p>
        </c:txPr>
        <c:crossAx val="100966976"/>
        <c:crosses val="autoZero"/>
        <c:auto val="1"/>
        <c:lblAlgn val="ctr"/>
        <c:lblOffset val="100"/>
        <c:noMultiLvlLbl val="0"/>
      </c:catAx>
      <c:valAx>
        <c:axId val="100966976"/>
        <c:scaling>
          <c:orientation val="minMax"/>
          <c:min val="0"/>
        </c:scaling>
        <c:delete val="0"/>
        <c:axPos val="l"/>
        <c:majorGridlines/>
        <c:title>
          <c:tx>
            <c:rich>
              <a:bodyPr rot="0" vert="horz"/>
              <a:lstStyle/>
              <a:p>
                <a:pPr>
                  <a:defRPr/>
                </a:pPr>
                <a:r>
                  <a:rPr lang="ja-JP" altLang="en-US" b="0"/>
                  <a:t>（億人）</a:t>
                </a:r>
              </a:p>
            </c:rich>
          </c:tx>
          <c:layout>
            <c:manualLayout>
              <c:xMode val="edge"/>
              <c:yMode val="edge"/>
              <c:x val="0"/>
              <c:y val="4.1004784938661991E-2"/>
            </c:manualLayout>
          </c:layout>
          <c:overlay val="0"/>
        </c:title>
        <c:numFmt formatCode="#,##0_);[Red]\(#,##0\)" sourceLinked="0"/>
        <c:majorTickMark val="in"/>
        <c:minorTickMark val="none"/>
        <c:tickLblPos val="nextTo"/>
        <c:spPr>
          <a:ln w="9525">
            <a:noFill/>
          </a:ln>
        </c:spPr>
        <c:txPr>
          <a:bodyPr/>
          <a:lstStyle/>
          <a:p>
            <a:pPr>
              <a:defRPr sz="1200"/>
            </a:pPr>
            <a:endParaRPr lang="ja-JP"/>
          </a:p>
        </c:txPr>
        <c:crossAx val="104062976"/>
        <c:crosses val="autoZero"/>
        <c:crossBetween val="between"/>
      </c:valAx>
      <c:catAx>
        <c:axId val="104064000"/>
        <c:scaling>
          <c:orientation val="minMax"/>
        </c:scaling>
        <c:delete val="1"/>
        <c:axPos val="b"/>
        <c:majorTickMark val="out"/>
        <c:minorTickMark val="none"/>
        <c:tickLblPos val="nextTo"/>
        <c:crossAx val="100967552"/>
        <c:crosses val="autoZero"/>
        <c:auto val="1"/>
        <c:lblAlgn val="ctr"/>
        <c:lblOffset val="100"/>
        <c:noMultiLvlLbl val="0"/>
      </c:catAx>
      <c:valAx>
        <c:axId val="100967552"/>
        <c:scaling>
          <c:orientation val="minMax"/>
          <c:max val="70"/>
          <c:min val="0"/>
        </c:scaling>
        <c:delete val="0"/>
        <c:axPos val="r"/>
        <c:title>
          <c:tx>
            <c:rich>
              <a:bodyPr rot="0" vert="horz"/>
              <a:lstStyle/>
              <a:p>
                <a:pPr>
                  <a:defRPr b="0"/>
                </a:pPr>
                <a:r>
                  <a:rPr lang="ja-JP" altLang="en-US" b="0"/>
                  <a:t>（</a:t>
                </a:r>
                <a:r>
                  <a:rPr lang="en-US" altLang="ja-JP" b="0"/>
                  <a:t>%</a:t>
                </a:r>
                <a:r>
                  <a:rPr lang="ja-JP" altLang="en-US" b="0"/>
                  <a:t>）</a:t>
                </a:r>
              </a:p>
            </c:rich>
          </c:tx>
          <c:layout>
            <c:manualLayout>
              <c:xMode val="edge"/>
              <c:yMode val="edge"/>
              <c:x val="0.9317040259080519"/>
              <c:y val="3.5698042714839569E-2"/>
            </c:manualLayout>
          </c:layout>
          <c:overlay val="0"/>
        </c:title>
        <c:numFmt formatCode="General" sourceLinked="0"/>
        <c:majorTickMark val="in"/>
        <c:minorTickMark val="none"/>
        <c:tickLblPos val="nextTo"/>
        <c:crossAx val="104064000"/>
        <c:crosses val="max"/>
        <c:crossBetween val="between"/>
      </c:valAx>
      <c:spPr>
        <a:ln w="9525">
          <a:solidFill>
            <a:schemeClr val="tx1"/>
          </a:solidFill>
        </a:ln>
      </c:spPr>
    </c:plotArea>
    <c:legend>
      <c:legendPos val="b"/>
      <c:layout/>
      <c:overlay val="0"/>
    </c:legend>
    <c:plotVisOnly val="1"/>
    <c:dispBlanksAs val="gap"/>
    <c:showDLblsOverMax val="0"/>
  </c:chart>
  <c:spPr>
    <a:ln>
      <a:noFill/>
    </a:ln>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b="1"/>
              <a:t>日本の都市及び地方の人口予測ならびに都市人口割合</a:t>
            </a:r>
            <a:endParaRPr lang="ja-JP" sz="1400" b="1"/>
          </a:p>
        </c:rich>
      </c:tx>
      <c:layout>
        <c:manualLayout>
          <c:xMode val="edge"/>
          <c:yMode val="edge"/>
          <c:x val="9.8028242337476396E-2"/>
          <c:y val="2.6507620941020544E-3"/>
        </c:manualLayout>
      </c:layout>
      <c:overlay val="0"/>
    </c:title>
    <c:autoTitleDeleted val="0"/>
    <c:plotArea>
      <c:layout>
        <c:manualLayout>
          <c:layoutTarget val="inner"/>
          <c:xMode val="edge"/>
          <c:yMode val="edge"/>
          <c:x val="0.10603736516406524"/>
          <c:y val="0.11868652996857289"/>
          <c:w val="0.83772474721651524"/>
          <c:h val="0.69056668659849729"/>
        </c:manualLayout>
      </c:layout>
      <c:barChart>
        <c:barDir val="col"/>
        <c:grouping val="clustered"/>
        <c:varyColors val="0"/>
        <c:ser>
          <c:idx val="1"/>
          <c:order val="1"/>
          <c:tx>
            <c:strRef>
              <c:f>'[都市への人口集中（世界・日本）.xls]日本'!$B$10</c:f>
              <c:strCache>
                <c:ptCount val="1"/>
                <c:pt idx="0">
                  <c:v>都市人口</c:v>
                </c:pt>
              </c:strCache>
            </c:strRef>
          </c:tx>
          <c:invertIfNegative val="0"/>
          <c:cat>
            <c:strRef>
              <c:f>'[都市への人口集中（世界・日本）.xls]日本'!$E$14:$Y$14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'[都市への人口集中（世界・日本）.xls]日本'!$E$10:$Y$10</c:f>
              <c:numCache>
                <c:formatCode>_(* #,##0_);_(* \(#,##0\);_(* "-"_);_(@_)</c:formatCode>
                <c:ptCount val="21"/>
                <c:pt idx="0">
                  <c:v>43896.324999999997</c:v>
                </c:pt>
                <c:pt idx="1">
                  <c:v>51638.281000000003</c:v>
                </c:pt>
                <c:pt idx="2">
                  <c:v>58527.313000000002</c:v>
                </c:pt>
                <c:pt idx="3">
                  <c:v>66062.395999999993</c:v>
                </c:pt>
                <c:pt idx="4">
                  <c:v>74541.626000000004</c:v>
                </c:pt>
                <c:pt idx="5">
                  <c:v>83896.5</c:v>
                </c:pt>
                <c:pt idx="6">
                  <c:v>88296.601999999999</c:v>
                </c:pt>
                <c:pt idx="7">
                  <c:v>92046.282999999996</c:v>
                </c:pt>
                <c:pt idx="8">
                  <c:v>94545.801999999996</c:v>
                </c:pt>
                <c:pt idx="9">
                  <c:v>97116.987999999998</c:v>
                </c:pt>
                <c:pt idx="10">
                  <c:v>98872.892999999996</c:v>
                </c:pt>
                <c:pt idx="11">
                  <c:v>109173.97500000001</c:v>
                </c:pt>
                <c:pt idx="12">
                  <c:v>115282.49099999999</c:v>
                </c:pt>
                <c:pt idx="13">
                  <c:v>118572.46799999999</c:v>
                </c:pt>
                <c:pt idx="14">
                  <c:v>119444.444</c:v>
                </c:pt>
                <c:pt idx="15">
                  <c:v>118715.243</c:v>
                </c:pt>
                <c:pt idx="16">
                  <c:v>116917.69899999999</c:v>
                </c:pt>
                <c:pt idx="17">
                  <c:v>114422.798</c:v>
                </c:pt>
                <c:pt idx="18">
                  <c:v>111531.927</c:v>
                </c:pt>
                <c:pt idx="19">
                  <c:v>108602.45299999999</c:v>
                </c:pt>
                <c:pt idx="20">
                  <c:v>105783.802</c:v>
                </c:pt>
              </c:numCache>
            </c:numRef>
          </c:val>
        </c:ser>
        <c:ser>
          <c:idx val="2"/>
          <c:order val="2"/>
          <c:tx>
            <c:strRef>
              <c:f>'[都市への人口集中（世界・日本）.xls]日本'!$B$15</c:f>
              <c:strCache>
                <c:ptCount val="1"/>
                <c:pt idx="0">
                  <c:v>地方人口</c:v>
                </c:pt>
              </c:strCache>
            </c:strRef>
          </c:tx>
          <c:spPr>
            <a:ln w="6350">
              <a:solidFill>
                <a:schemeClr val="tx1"/>
              </a:solidFill>
            </a:ln>
          </c:spPr>
          <c:invertIfNegative val="0"/>
          <c:cat>
            <c:strRef>
              <c:f>'[都市への人口集中（世界・日本）.xls]日本'!$E$14:$Y$14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'[都市への人口集中（世界・日本）.xls]日本'!$E$15:$Y$15</c:f>
              <c:numCache>
                <c:formatCode>#\ ###\ ###\ ##0;\-#\ ###\ ###\ ##0;0</c:formatCode>
                <c:ptCount val="21"/>
                <c:pt idx="0">
                  <c:v>38303.144999999997</c:v>
                </c:pt>
                <c:pt idx="1">
                  <c:v>36751.713000000003</c:v>
                </c:pt>
                <c:pt idx="2">
                  <c:v>33973.440999999999</c:v>
                </c:pt>
                <c:pt idx="3">
                  <c:v>31279.455999999998</c:v>
                </c:pt>
                <c:pt idx="4">
                  <c:v>29165.911</c:v>
                </c:pt>
                <c:pt idx="5">
                  <c:v>26908.019</c:v>
                </c:pt>
                <c:pt idx="6">
                  <c:v>27615.502</c:v>
                </c:pt>
                <c:pt idx="7">
                  <c:v>27942.38</c:v>
                </c:pt>
                <c:pt idx="8">
                  <c:v>27703.483</c:v>
                </c:pt>
                <c:pt idx="9">
                  <c:v>27366.316999999999</c:v>
                </c:pt>
                <c:pt idx="10">
                  <c:v>26841.780999999999</c:v>
                </c:pt>
                <c:pt idx="11">
                  <c:v>17804.778999999999</c:v>
                </c:pt>
                <c:pt idx="12">
                  <c:v>12070.342000000001</c:v>
                </c:pt>
                <c:pt idx="13">
                  <c:v>8245.5509999999995</c:v>
                </c:pt>
                <c:pt idx="14">
                  <c:v>5937.28</c:v>
                </c:pt>
                <c:pt idx="15">
                  <c:v>4541.2520000000004</c:v>
                </c:pt>
                <c:pt idx="16">
                  <c:v>3707.0390000000002</c:v>
                </c:pt>
                <c:pt idx="17">
                  <c:v>3239.826</c:v>
                </c:pt>
                <c:pt idx="18">
                  <c:v>2985.3310000000001</c:v>
                </c:pt>
                <c:pt idx="19">
                  <c:v>2756.2429999999999</c:v>
                </c:pt>
                <c:pt idx="20">
                  <c:v>2545.549</c:v>
                </c:pt>
              </c:numCache>
            </c:numRef>
          </c:val>
        </c:ser>
        <c:dLbls>
          <c:showLegendKey val="0"/>
          <c:showVal val="0"/>
          <c:showCatName val="0"/>
          <c:showSerName val="0"/>
          <c:showPercent val="0"/>
          <c:showBubbleSize val="0"/>
        </c:dLbls>
        <c:gapWidth val="75"/>
        <c:overlap val="-25"/>
        <c:axId val="136506880"/>
        <c:axId val="100969280"/>
      </c:barChart>
      <c:lineChart>
        <c:grouping val="standard"/>
        <c:varyColors val="0"/>
        <c:ser>
          <c:idx val="0"/>
          <c:order val="0"/>
          <c:tx>
            <c:strRef>
              <c:f>'[都市への人口集中（世界・日本）.xls]日本'!$B$5</c:f>
              <c:strCache>
                <c:ptCount val="1"/>
                <c:pt idx="0">
                  <c:v>都市人口割合</c:v>
                </c:pt>
              </c:strCache>
            </c:strRef>
          </c:tx>
          <c:spPr>
            <a:ln w="19050"/>
          </c:spPr>
          <c:marker>
            <c:symbol val="circle"/>
            <c:size val="8"/>
            <c:spPr>
              <a:solidFill>
                <a:schemeClr val="bg1"/>
              </a:solidFill>
            </c:spPr>
          </c:marker>
          <c:cat>
            <c:strRef>
              <c:f>'[都市への人口集中（世界・日本）.xls]日本'!$E$14:$Y$14</c:f>
              <c:strCach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strCache>
            </c:strRef>
          </c:cat>
          <c:val>
            <c:numRef>
              <c:f>'[都市への人口集中（世界・日本）.xls]日本'!$E$5:$Y$5</c:f>
              <c:numCache>
                <c:formatCode>##0.0;\-##0.0;0</c:formatCode>
                <c:ptCount val="21"/>
                <c:pt idx="0">
                  <c:v>53.402000000000001</c:v>
                </c:pt>
                <c:pt idx="1">
                  <c:v>58.420999999999999</c:v>
                </c:pt>
                <c:pt idx="2">
                  <c:v>63.271999999999998</c:v>
                </c:pt>
                <c:pt idx="3">
                  <c:v>67.866</c:v>
                </c:pt>
                <c:pt idx="4">
                  <c:v>71.876999999999995</c:v>
                </c:pt>
                <c:pt idx="5">
                  <c:v>75.715999999999994</c:v>
                </c:pt>
                <c:pt idx="6">
                  <c:v>76.174999999999997</c:v>
                </c:pt>
                <c:pt idx="7">
                  <c:v>76.712000000000003</c:v>
                </c:pt>
                <c:pt idx="8">
                  <c:v>77.338999999999999</c:v>
                </c:pt>
                <c:pt idx="9">
                  <c:v>78.016000000000005</c:v>
                </c:pt>
                <c:pt idx="10">
                  <c:v>78.649000000000001</c:v>
                </c:pt>
                <c:pt idx="11">
                  <c:v>85.977999999999994</c:v>
                </c:pt>
                <c:pt idx="12">
                  <c:v>90.522000000000006</c:v>
                </c:pt>
                <c:pt idx="13">
                  <c:v>93.498000000000005</c:v>
                </c:pt>
                <c:pt idx="14">
                  <c:v>95.265000000000001</c:v>
                </c:pt>
                <c:pt idx="15">
                  <c:v>96.316000000000003</c:v>
                </c:pt>
                <c:pt idx="16">
                  <c:v>96.927000000000007</c:v>
                </c:pt>
                <c:pt idx="17">
                  <c:v>97.247</c:v>
                </c:pt>
                <c:pt idx="18">
                  <c:v>97.393000000000001</c:v>
                </c:pt>
                <c:pt idx="19">
                  <c:v>97.525000000000006</c:v>
                </c:pt>
                <c:pt idx="20">
                  <c:v>97.65</c:v>
                </c:pt>
              </c:numCache>
            </c:numRef>
          </c:val>
          <c:smooth val="0"/>
        </c:ser>
        <c:dLbls>
          <c:showLegendKey val="0"/>
          <c:showVal val="0"/>
          <c:showCatName val="0"/>
          <c:showSerName val="0"/>
          <c:showPercent val="0"/>
          <c:showBubbleSize val="0"/>
        </c:dLbls>
        <c:marker val="1"/>
        <c:smooth val="0"/>
        <c:axId val="136657408"/>
        <c:axId val="100969856"/>
      </c:lineChart>
      <c:catAx>
        <c:axId val="136506880"/>
        <c:scaling>
          <c:orientation val="minMax"/>
        </c:scaling>
        <c:delete val="0"/>
        <c:axPos val="b"/>
        <c:numFmt formatCode="General" sourceLinked="1"/>
        <c:majorTickMark val="in"/>
        <c:minorTickMark val="none"/>
        <c:tickLblPos val="nextTo"/>
        <c:txPr>
          <a:bodyPr rot="-5400000" vert="horz"/>
          <a:lstStyle/>
          <a:p>
            <a:pPr>
              <a:defRPr sz="1200"/>
            </a:pPr>
            <a:endParaRPr lang="ja-JP"/>
          </a:p>
        </c:txPr>
        <c:crossAx val="100969280"/>
        <c:crosses val="autoZero"/>
        <c:auto val="1"/>
        <c:lblAlgn val="ctr"/>
        <c:lblOffset val="100"/>
        <c:noMultiLvlLbl val="0"/>
      </c:catAx>
      <c:valAx>
        <c:axId val="100969280"/>
        <c:scaling>
          <c:orientation val="minMax"/>
          <c:min val="0"/>
        </c:scaling>
        <c:delete val="0"/>
        <c:axPos val="l"/>
        <c:majorGridlines/>
        <c:title>
          <c:tx>
            <c:rich>
              <a:bodyPr rot="0" vert="horz"/>
              <a:lstStyle/>
              <a:p>
                <a:pPr>
                  <a:defRPr/>
                </a:pPr>
                <a:r>
                  <a:rPr lang="ja-JP" altLang="en-US" b="0" dirty="0"/>
                  <a:t>（千人）</a:t>
                </a:r>
              </a:p>
            </c:rich>
          </c:tx>
          <c:layout>
            <c:manualLayout>
              <c:xMode val="edge"/>
              <c:yMode val="edge"/>
              <c:x val="0"/>
              <c:y val="4.1004784938661991E-2"/>
            </c:manualLayout>
          </c:layout>
          <c:overlay val="0"/>
        </c:title>
        <c:numFmt formatCode="#,##0_);[Red]\(#,##0\)" sourceLinked="0"/>
        <c:majorTickMark val="in"/>
        <c:minorTickMark val="none"/>
        <c:tickLblPos val="nextTo"/>
        <c:spPr>
          <a:ln w="9525">
            <a:noFill/>
          </a:ln>
        </c:spPr>
        <c:txPr>
          <a:bodyPr/>
          <a:lstStyle/>
          <a:p>
            <a:pPr>
              <a:defRPr sz="1200"/>
            </a:pPr>
            <a:endParaRPr lang="ja-JP"/>
          </a:p>
        </c:txPr>
        <c:crossAx val="136506880"/>
        <c:crosses val="autoZero"/>
        <c:crossBetween val="between"/>
      </c:valAx>
      <c:catAx>
        <c:axId val="136657408"/>
        <c:scaling>
          <c:orientation val="minMax"/>
        </c:scaling>
        <c:delete val="1"/>
        <c:axPos val="b"/>
        <c:majorTickMark val="out"/>
        <c:minorTickMark val="none"/>
        <c:tickLblPos val="nextTo"/>
        <c:crossAx val="100969856"/>
        <c:crosses val="autoZero"/>
        <c:auto val="1"/>
        <c:lblAlgn val="ctr"/>
        <c:lblOffset val="100"/>
        <c:noMultiLvlLbl val="0"/>
      </c:catAx>
      <c:valAx>
        <c:axId val="100969856"/>
        <c:scaling>
          <c:orientation val="minMax"/>
          <c:max val="100"/>
          <c:min val="30"/>
        </c:scaling>
        <c:delete val="0"/>
        <c:axPos val="r"/>
        <c:title>
          <c:tx>
            <c:rich>
              <a:bodyPr rot="0" vert="horz"/>
              <a:lstStyle/>
              <a:p>
                <a:pPr>
                  <a:defRPr b="0"/>
                </a:pPr>
                <a:r>
                  <a:rPr lang="ja-JP" altLang="en-US" b="0"/>
                  <a:t>（</a:t>
                </a:r>
                <a:r>
                  <a:rPr lang="en-US" altLang="ja-JP" b="0"/>
                  <a:t>%</a:t>
                </a:r>
                <a:r>
                  <a:rPr lang="ja-JP" altLang="en-US" b="0"/>
                  <a:t>）</a:t>
                </a:r>
              </a:p>
            </c:rich>
          </c:tx>
          <c:layout>
            <c:manualLayout>
              <c:xMode val="edge"/>
              <c:yMode val="edge"/>
              <c:x val="0.93170399154651118"/>
              <c:y val="3.5698042714839569E-2"/>
            </c:manualLayout>
          </c:layout>
          <c:overlay val="0"/>
        </c:title>
        <c:numFmt formatCode="General" sourceLinked="0"/>
        <c:majorTickMark val="in"/>
        <c:minorTickMark val="none"/>
        <c:tickLblPos val="nextTo"/>
        <c:crossAx val="136657408"/>
        <c:crosses val="max"/>
        <c:crossBetween val="between"/>
      </c:valAx>
      <c:spPr>
        <a:ln w="9525">
          <a:solidFill>
            <a:schemeClr val="tx1"/>
          </a:solidFill>
        </a:ln>
      </c:spPr>
    </c:plotArea>
    <c:legend>
      <c:legendPos val="b"/>
      <c:layout/>
      <c:overlay val="0"/>
    </c:legend>
    <c:plotVisOnly val="1"/>
    <c:dispBlanksAs val="gap"/>
    <c:showDLblsOverMax val="0"/>
  </c:chart>
  <c:spPr>
    <a:ln>
      <a:noFill/>
    </a:ln>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873462214411252E-2"/>
          <c:y val="7.9787234042553196E-2"/>
          <c:w val="0.82242253614304461"/>
          <c:h val="0.74202127659574468"/>
        </c:manualLayout>
      </c:layout>
      <c:barChart>
        <c:barDir val="col"/>
        <c:grouping val="stacked"/>
        <c:varyColors val="0"/>
        <c:ser>
          <c:idx val="0"/>
          <c:order val="0"/>
          <c:tx>
            <c:strRef>
              <c:f>'[001総人口.xlsx]Sheet1'!$AN$6</c:f>
              <c:strCache>
                <c:ptCount val="1"/>
                <c:pt idx="0">
                  <c:v>関西</c:v>
                </c:pt>
              </c:strCache>
            </c:strRef>
          </c:tx>
          <c:spPr>
            <a:solidFill>
              <a:srgbClr val="CCFFCC"/>
            </a:solidFill>
            <a:ln w="12700">
              <a:solidFill>
                <a:srgbClr val="000000"/>
              </a:solidFill>
              <a:prstDash val="solid"/>
            </a:ln>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layout>
                <c:manualLayout>
                  <c:x val="3.6342794207981463E-2"/>
                  <c:y val="9.7981808272931633E-17"/>
                </c:manualLayout>
              </c:layout>
              <c:tx>
                <c:rich>
                  <a:bodyPr/>
                  <a:lstStyle/>
                  <a:p>
                    <a:pPr>
                      <a:defRPr/>
                    </a:pPr>
                    <a:r>
                      <a:rPr lang="en-US" dirty="0"/>
                      <a:t>16.9</a:t>
                    </a:r>
                    <a:r>
                      <a:rPr lang="en-US" dirty="0" smtClean="0"/>
                      <a:t>%</a:t>
                    </a:r>
                    <a:r>
                      <a:rPr lang="ja-JP" altLang="en-US" dirty="0" smtClean="0"/>
                      <a:t>　関西</a:t>
                    </a:r>
                    <a:endParaRPr lang="en-US" dirty="0"/>
                  </a:p>
                </c:rich>
              </c:tx>
              <c:spPr>
                <a:noFill/>
                <a:ln w="25400">
                  <a:noFill/>
                </a:ln>
              </c:spPr>
              <c:showLegendKey val="0"/>
              <c:showVal val="0"/>
              <c:showCatName val="0"/>
              <c:showSerName val="0"/>
              <c:showPercent val="0"/>
              <c:showBubbleSize val="0"/>
            </c:dLbl>
            <c:spPr>
              <a:noFill/>
              <a:ln w="25400">
                <a:noFill/>
              </a:ln>
            </c:spPr>
            <c:showLegendKey val="0"/>
            <c:showVal val="1"/>
            <c:showCatName val="0"/>
            <c:showSerName val="0"/>
            <c:showPercent val="0"/>
            <c:showBubbleSize val="0"/>
            <c:showLeaderLines val="0"/>
          </c:dLbls>
          <c:cat>
            <c:strRef>
              <c:f>'[001総人口.xlsx]Sheet1'!$AO$5:$AV$5,'[001総人口.xlsx]Sheet1'!$AX$5:$BC$5</c:f>
              <c:strCache>
                <c:ptCount val="14"/>
                <c:pt idx="0">
                  <c:v>70</c:v>
                </c:pt>
                <c:pt idx="1">
                  <c:v>75</c:v>
                </c:pt>
                <c:pt idx="2">
                  <c:v>80</c:v>
                </c:pt>
                <c:pt idx="3">
                  <c:v>85</c:v>
                </c:pt>
                <c:pt idx="4">
                  <c:v>90</c:v>
                </c:pt>
                <c:pt idx="5">
                  <c:v>95</c:v>
                </c:pt>
                <c:pt idx="6">
                  <c:v>2000</c:v>
                </c:pt>
                <c:pt idx="7">
                  <c:v>05</c:v>
                </c:pt>
                <c:pt idx="8">
                  <c:v>10</c:v>
                </c:pt>
                <c:pt idx="9">
                  <c:v>11</c:v>
                </c:pt>
                <c:pt idx="10">
                  <c:v>12</c:v>
                </c:pt>
                <c:pt idx="11">
                  <c:v>13</c:v>
                </c:pt>
                <c:pt idx="12">
                  <c:v>14</c:v>
                </c:pt>
                <c:pt idx="13">
                  <c:v>15</c:v>
                </c:pt>
              </c:strCache>
            </c:strRef>
          </c:cat>
          <c:val>
            <c:numRef>
              <c:f>'[001総人口.xlsx]Sheet1'!$AO$6:$AV$6,'[001総人口.xlsx]Sheet1'!$AX$6:$BC$6</c:f>
              <c:numCache>
                <c:formatCode>0.0</c:formatCode>
                <c:ptCount val="14"/>
                <c:pt idx="0" formatCode="#,##0.0_ ">
                  <c:v>18.145388999999998</c:v>
                </c:pt>
                <c:pt idx="1">
                  <c:v>19.604749999999999</c:v>
                </c:pt>
                <c:pt idx="2">
                  <c:v>20.316296999999999</c:v>
                </c:pt>
                <c:pt idx="3">
                  <c:v>20.898268000000002</c:v>
                </c:pt>
                <c:pt idx="4">
                  <c:v>21.237818000000001</c:v>
                </c:pt>
                <c:pt idx="5">
                  <c:v>21.454000000000001</c:v>
                </c:pt>
                <c:pt idx="6">
                  <c:v>21.684528999999998</c:v>
                </c:pt>
                <c:pt idx="7">
                  <c:v>21.714659000000001</c:v>
                </c:pt>
                <c:pt idx="8">
                  <c:v>21.709</c:v>
                </c:pt>
                <c:pt idx="9">
                  <c:v>21.683</c:v>
                </c:pt>
                <c:pt idx="10">
                  <c:v>21.643999999999998</c:v>
                </c:pt>
                <c:pt idx="11">
                  <c:v>21.597000000000001</c:v>
                </c:pt>
                <c:pt idx="12">
                  <c:v>21.54</c:v>
                </c:pt>
                <c:pt idx="13">
                  <c:v>21.515177999999999</c:v>
                </c:pt>
              </c:numCache>
            </c:numRef>
          </c:val>
        </c:ser>
        <c:ser>
          <c:idx val="1"/>
          <c:order val="1"/>
          <c:tx>
            <c:strRef>
              <c:f>'[001総人口.xlsx]Sheet1'!$AN$7</c:f>
              <c:strCache>
                <c:ptCount val="1"/>
                <c:pt idx="0">
                  <c:v>関東</c:v>
                </c:pt>
              </c:strCache>
            </c:strRef>
          </c:tx>
          <c:spPr>
            <a:solidFill>
              <a:srgbClr val="FF99FF"/>
            </a:solidFill>
            <a:ln w="12700">
              <a:solidFill>
                <a:srgbClr val="000000"/>
              </a:solidFill>
              <a:prstDash val="solid"/>
            </a:ln>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layout>
                <c:manualLayout>
                  <c:x val="3.1063113211129128E-2"/>
                  <c:y val="2.672262004558416E-3"/>
                </c:manualLayout>
              </c:layout>
              <c:tx>
                <c:rich>
                  <a:bodyPr/>
                  <a:lstStyle/>
                  <a:p>
                    <a:pPr>
                      <a:defRPr/>
                    </a:pPr>
                    <a:r>
                      <a:rPr lang="en-US" dirty="0"/>
                      <a:t>34.5</a:t>
                    </a:r>
                    <a:r>
                      <a:rPr lang="en-US" dirty="0" smtClean="0"/>
                      <a:t>%</a:t>
                    </a:r>
                    <a:r>
                      <a:rPr lang="ja-JP" altLang="en-US" dirty="0" smtClean="0"/>
                      <a:t>　関東</a:t>
                    </a:r>
                    <a:endParaRPr lang="en-US" dirty="0"/>
                  </a:p>
                </c:rich>
              </c:tx>
              <c:spPr>
                <a:noFill/>
                <a:ln w="25400">
                  <a:noFill/>
                </a:ln>
              </c:spPr>
              <c:showLegendKey val="0"/>
              <c:showVal val="0"/>
              <c:showCatName val="0"/>
              <c:showSerName val="0"/>
              <c:showPercent val="0"/>
              <c:showBubbleSize val="0"/>
            </c:dLbl>
            <c:spPr>
              <a:noFill/>
              <a:ln w="25400">
                <a:noFill/>
              </a:ln>
            </c:spPr>
            <c:showLegendKey val="0"/>
            <c:showVal val="1"/>
            <c:showCatName val="0"/>
            <c:showSerName val="0"/>
            <c:showPercent val="0"/>
            <c:showBubbleSize val="0"/>
            <c:showLeaderLines val="0"/>
          </c:dLbls>
          <c:cat>
            <c:strRef>
              <c:f>'[001総人口.xlsx]Sheet1'!$AO$5:$AV$5,'[001総人口.xlsx]Sheet1'!$AX$5:$BC$5</c:f>
              <c:strCache>
                <c:ptCount val="14"/>
                <c:pt idx="0">
                  <c:v>70</c:v>
                </c:pt>
                <c:pt idx="1">
                  <c:v>75</c:v>
                </c:pt>
                <c:pt idx="2">
                  <c:v>80</c:v>
                </c:pt>
                <c:pt idx="3">
                  <c:v>85</c:v>
                </c:pt>
                <c:pt idx="4">
                  <c:v>90</c:v>
                </c:pt>
                <c:pt idx="5">
                  <c:v>95</c:v>
                </c:pt>
                <c:pt idx="6">
                  <c:v>2000</c:v>
                </c:pt>
                <c:pt idx="7">
                  <c:v>05</c:v>
                </c:pt>
                <c:pt idx="8">
                  <c:v>10</c:v>
                </c:pt>
                <c:pt idx="9">
                  <c:v>11</c:v>
                </c:pt>
                <c:pt idx="10">
                  <c:v>12</c:v>
                </c:pt>
                <c:pt idx="11">
                  <c:v>13</c:v>
                </c:pt>
                <c:pt idx="12">
                  <c:v>14</c:v>
                </c:pt>
                <c:pt idx="13">
                  <c:v>15</c:v>
                </c:pt>
              </c:strCache>
            </c:strRef>
          </c:cat>
          <c:val>
            <c:numRef>
              <c:f>'[001総人口.xlsx]Sheet1'!$AO$7:$AV$7,'[001総人口.xlsx]Sheet1'!$AX$7:$BC$7</c:f>
              <c:numCache>
                <c:formatCode>0.0</c:formatCode>
                <c:ptCount val="14"/>
                <c:pt idx="0">
                  <c:v>30.257923999999999</c:v>
                </c:pt>
                <c:pt idx="1">
                  <c:v>33.621519999999997</c:v>
                </c:pt>
                <c:pt idx="2">
                  <c:v>35.701559000000003</c:v>
                </c:pt>
                <c:pt idx="3">
                  <c:v>37.618339999999996</c:v>
                </c:pt>
                <c:pt idx="4">
                  <c:v>39.396483000000003</c:v>
                </c:pt>
                <c:pt idx="5">
                  <c:v>40.402999999999999</c:v>
                </c:pt>
                <c:pt idx="6">
                  <c:v>41.321883</c:v>
                </c:pt>
                <c:pt idx="7">
                  <c:v>42.379351</c:v>
                </c:pt>
                <c:pt idx="8">
                  <c:v>43.466999999999999</c:v>
                </c:pt>
                <c:pt idx="9">
                  <c:v>43.491</c:v>
                </c:pt>
                <c:pt idx="10">
                  <c:v>43.482999999999997</c:v>
                </c:pt>
                <c:pt idx="11">
                  <c:v>43.540999999999997</c:v>
                </c:pt>
                <c:pt idx="12">
                  <c:v>43.637999999999998</c:v>
                </c:pt>
                <c:pt idx="13">
                  <c:v>43.827524000000011</c:v>
                </c:pt>
              </c:numCache>
            </c:numRef>
          </c:val>
        </c:ser>
        <c:ser>
          <c:idx val="2"/>
          <c:order val="2"/>
          <c:tx>
            <c:strRef>
              <c:f>'[001総人口.xlsx]Sheet1'!$AN$8</c:f>
              <c:strCache>
                <c:ptCount val="1"/>
                <c:pt idx="0">
                  <c:v>中部</c:v>
                </c:pt>
              </c:strCache>
            </c:strRef>
          </c:tx>
          <c:spPr>
            <a:solidFill>
              <a:srgbClr val="CCCCFF"/>
            </a:solidFill>
            <a:ln w="12700">
              <a:solidFill>
                <a:srgbClr val="000000"/>
              </a:solidFill>
              <a:prstDash val="solid"/>
            </a:ln>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layout>
                <c:manualLayout>
                  <c:x val="2.9583917343932391E-2"/>
                  <c:y val="0"/>
                </c:manualLayout>
              </c:layout>
              <c:tx>
                <c:rich>
                  <a:bodyPr/>
                  <a:lstStyle/>
                  <a:p>
                    <a:pPr>
                      <a:defRPr/>
                    </a:pPr>
                    <a:r>
                      <a:rPr lang="en-US" dirty="0"/>
                      <a:t>13.5</a:t>
                    </a:r>
                    <a:r>
                      <a:rPr lang="en-US" dirty="0" smtClean="0"/>
                      <a:t>%</a:t>
                    </a:r>
                    <a:r>
                      <a:rPr lang="ja-JP" altLang="en-US" dirty="0" smtClean="0"/>
                      <a:t>　中部</a:t>
                    </a:r>
                    <a:endParaRPr lang="en-US" dirty="0"/>
                  </a:p>
                </c:rich>
              </c:tx>
              <c:spPr>
                <a:noFill/>
                <a:ln w="25400">
                  <a:noFill/>
                </a:ln>
              </c:spPr>
              <c:showLegendKey val="0"/>
              <c:showVal val="0"/>
              <c:showCatName val="0"/>
              <c:showSerName val="0"/>
              <c:showPercent val="0"/>
              <c:showBubbleSize val="0"/>
            </c:dLbl>
            <c:spPr>
              <a:noFill/>
              <a:ln w="25400">
                <a:noFill/>
              </a:ln>
            </c:spPr>
            <c:showLegendKey val="0"/>
            <c:showVal val="1"/>
            <c:showCatName val="0"/>
            <c:showSerName val="0"/>
            <c:showPercent val="0"/>
            <c:showBubbleSize val="0"/>
            <c:showLeaderLines val="0"/>
          </c:dLbls>
          <c:cat>
            <c:strRef>
              <c:f>'[001総人口.xlsx]Sheet1'!$AO$5:$AV$5,'[001総人口.xlsx]Sheet1'!$AX$5:$BC$5</c:f>
              <c:strCache>
                <c:ptCount val="14"/>
                <c:pt idx="0">
                  <c:v>70</c:v>
                </c:pt>
                <c:pt idx="1">
                  <c:v>75</c:v>
                </c:pt>
                <c:pt idx="2">
                  <c:v>80</c:v>
                </c:pt>
                <c:pt idx="3">
                  <c:v>85</c:v>
                </c:pt>
                <c:pt idx="4">
                  <c:v>90</c:v>
                </c:pt>
                <c:pt idx="5">
                  <c:v>95</c:v>
                </c:pt>
                <c:pt idx="6">
                  <c:v>2000</c:v>
                </c:pt>
                <c:pt idx="7">
                  <c:v>05</c:v>
                </c:pt>
                <c:pt idx="8">
                  <c:v>10</c:v>
                </c:pt>
                <c:pt idx="9">
                  <c:v>11</c:v>
                </c:pt>
                <c:pt idx="10">
                  <c:v>12</c:v>
                </c:pt>
                <c:pt idx="11">
                  <c:v>13</c:v>
                </c:pt>
                <c:pt idx="12">
                  <c:v>14</c:v>
                </c:pt>
                <c:pt idx="13">
                  <c:v>15</c:v>
                </c:pt>
              </c:strCache>
            </c:strRef>
          </c:cat>
          <c:val>
            <c:numRef>
              <c:f>'[001総人口.xlsx]Sheet1'!$AO$8:$AV$8,'[001総人口.xlsx]Sheet1'!$AX$8:$BC$8</c:f>
              <c:numCache>
                <c:formatCode>0.0</c:formatCode>
                <c:ptCount val="14"/>
                <c:pt idx="0">
                  <c:v>13.734999999999999</c:v>
                </c:pt>
                <c:pt idx="1">
                  <c:v>14.744999999999999</c:v>
                </c:pt>
                <c:pt idx="2">
                  <c:v>15.4</c:v>
                </c:pt>
                <c:pt idx="3">
                  <c:v>15.943</c:v>
                </c:pt>
                <c:pt idx="4">
                  <c:v>16.377153</c:v>
                </c:pt>
                <c:pt idx="5">
                  <c:v>16.741</c:v>
                </c:pt>
                <c:pt idx="6">
                  <c:v>16.9909</c:v>
                </c:pt>
                <c:pt idx="7">
                  <c:v>17.217384000000003</c:v>
                </c:pt>
                <c:pt idx="8">
                  <c:v>17.263999999999999</c:v>
                </c:pt>
                <c:pt idx="9">
                  <c:v>17.225000000000001</c:v>
                </c:pt>
                <c:pt idx="10">
                  <c:v>17.195</c:v>
                </c:pt>
                <c:pt idx="11">
                  <c:v>17.172000000000001</c:v>
                </c:pt>
                <c:pt idx="12">
                  <c:v>17.135000000000002</c:v>
                </c:pt>
                <c:pt idx="13">
                  <c:v>17.133393999999999</c:v>
                </c:pt>
              </c:numCache>
            </c:numRef>
          </c:val>
        </c:ser>
        <c:ser>
          <c:idx val="3"/>
          <c:order val="3"/>
          <c:tx>
            <c:strRef>
              <c:f>'[001総人口.xlsx]Sheet1'!$AN$9</c:f>
              <c:strCache>
                <c:ptCount val="1"/>
                <c:pt idx="0">
                  <c:v>その他</c:v>
                </c:pt>
              </c:strCache>
            </c:strRef>
          </c:tx>
          <c:spPr>
            <a:solidFill>
              <a:srgbClr val="FFFFCC"/>
            </a:solidFill>
            <a:ln w="12700">
              <a:solidFill>
                <a:srgbClr val="000000"/>
              </a:solidFill>
              <a:prstDash val="solid"/>
            </a:ln>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layout>
                <c:manualLayout>
                  <c:x val="2.8104721476735976E-2"/>
                  <c:y val="-2.672262004558416E-3"/>
                </c:manualLayout>
              </c:layout>
              <c:tx>
                <c:rich>
                  <a:bodyPr/>
                  <a:lstStyle/>
                  <a:p>
                    <a:pPr>
                      <a:defRPr/>
                    </a:pPr>
                    <a:r>
                      <a:rPr lang="en-US" dirty="0"/>
                      <a:t>35.1</a:t>
                    </a:r>
                    <a:r>
                      <a:rPr lang="en-US" dirty="0" smtClean="0"/>
                      <a:t>%</a:t>
                    </a:r>
                    <a:r>
                      <a:rPr lang="ja-JP" altLang="en-US" dirty="0" smtClean="0"/>
                      <a:t>　その他</a:t>
                    </a:r>
                    <a:endParaRPr lang="en-US" dirty="0"/>
                  </a:p>
                </c:rich>
              </c:tx>
              <c:spPr>
                <a:noFill/>
                <a:ln w="25400">
                  <a:noFill/>
                </a:ln>
              </c:spPr>
              <c:showLegendKey val="0"/>
              <c:showVal val="0"/>
              <c:showCatName val="0"/>
              <c:showSerName val="0"/>
              <c:showPercent val="0"/>
              <c:showBubbleSize val="0"/>
            </c:dLbl>
            <c:spPr>
              <a:noFill/>
              <a:ln w="25400">
                <a:noFill/>
              </a:ln>
            </c:spPr>
            <c:showLegendKey val="0"/>
            <c:showVal val="1"/>
            <c:showCatName val="0"/>
            <c:showSerName val="0"/>
            <c:showPercent val="0"/>
            <c:showBubbleSize val="0"/>
            <c:showLeaderLines val="0"/>
          </c:dLbls>
          <c:cat>
            <c:strRef>
              <c:f>'[001総人口.xlsx]Sheet1'!$AO$5:$AV$5,'[001総人口.xlsx]Sheet1'!$AX$5:$BC$5</c:f>
              <c:strCache>
                <c:ptCount val="14"/>
                <c:pt idx="0">
                  <c:v>70</c:v>
                </c:pt>
                <c:pt idx="1">
                  <c:v>75</c:v>
                </c:pt>
                <c:pt idx="2">
                  <c:v>80</c:v>
                </c:pt>
                <c:pt idx="3">
                  <c:v>85</c:v>
                </c:pt>
                <c:pt idx="4">
                  <c:v>90</c:v>
                </c:pt>
                <c:pt idx="5">
                  <c:v>95</c:v>
                </c:pt>
                <c:pt idx="6">
                  <c:v>2000</c:v>
                </c:pt>
                <c:pt idx="7">
                  <c:v>05</c:v>
                </c:pt>
                <c:pt idx="8">
                  <c:v>10</c:v>
                </c:pt>
                <c:pt idx="9">
                  <c:v>11</c:v>
                </c:pt>
                <c:pt idx="10">
                  <c:v>12</c:v>
                </c:pt>
                <c:pt idx="11">
                  <c:v>13</c:v>
                </c:pt>
                <c:pt idx="12">
                  <c:v>14</c:v>
                </c:pt>
                <c:pt idx="13">
                  <c:v>15</c:v>
                </c:pt>
              </c:strCache>
            </c:strRef>
          </c:cat>
          <c:val>
            <c:numRef>
              <c:f>'[001総人口.xlsx]Sheet1'!$AO$9:$AV$9,'[001総人口.xlsx]Sheet1'!$AX$9:$BC$9</c:f>
              <c:numCache>
                <c:formatCode>0.0</c:formatCode>
                <c:ptCount val="14"/>
                <c:pt idx="0">
                  <c:v>42.526858000000004</c:v>
                </c:pt>
                <c:pt idx="1">
                  <c:v>43.968373</c:v>
                </c:pt>
                <c:pt idx="2">
                  <c:v>45.64253999999999</c:v>
                </c:pt>
                <c:pt idx="3">
                  <c:v>46.589314999999999</c:v>
                </c:pt>
                <c:pt idx="4">
                  <c:v>46.599713000000001</c:v>
                </c:pt>
                <c:pt idx="5">
                  <c:v>46.972000000000001</c:v>
                </c:pt>
                <c:pt idx="6">
                  <c:v>46.928530999999992</c:v>
                </c:pt>
                <c:pt idx="7">
                  <c:v>46.456600000000009</c:v>
                </c:pt>
                <c:pt idx="8">
                  <c:v>45.616999999999997</c:v>
                </c:pt>
                <c:pt idx="9">
                  <c:v>45.4</c:v>
                </c:pt>
                <c:pt idx="10">
                  <c:v>45.192999999999998</c:v>
                </c:pt>
                <c:pt idx="11">
                  <c:v>44.988</c:v>
                </c:pt>
                <c:pt idx="12">
                  <c:v>44.77</c:v>
                </c:pt>
                <c:pt idx="13">
                  <c:v>44.633950999999996</c:v>
                </c:pt>
              </c:numCache>
            </c:numRef>
          </c:val>
        </c:ser>
        <c:dLbls>
          <c:showLegendKey val="0"/>
          <c:showVal val="0"/>
          <c:showCatName val="0"/>
          <c:showSerName val="0"/>
          <c:showPercent val="0"/>
          <c:showBubbleSize val="0"/>
        </c:dLbls>
        <c:gapWidth val="40"/>
        <c:overlap val="100"/>
        <c:serLines>
          <c:spPr>
            <a:ln w="3175">
              <a:solidFill>
                <a:srgbClr val="000000"/>
              </a:solidFill>
              <a:prstDash val="solid"/>
            </a:ln>
          </c:spPr>
        </c:serLines>
        <c:axId val="136747008"/>
        <c:axId val="100973312"/>
      </c:barChart>
      <c:catAx>
        <c:axId val="136747008"/>
        <c:scaling>
          <c:orientation val="minMax"/>
        </c:scaling>
        <c:delete val="0"/>
        <c:axPos val="b"/>
        <c:title>
          <c:tx>
            <c:rich>
              <a:bodyPr/>
              <a:lstStyle/>
              <a:p>
                <a:pPr>
                  <a:defRPr/>
                </a:pPr>
                <a:r>
                  <a:rPr lang="en-US"/>
                  <a:t>(</a:t>
                </a:r>
                <a:r>
                  <a:rPr lang="ja-JP"/>
                  <a:t>年）</a:t>
                </a:r>
              </a:p>
            </c:rich>
          </c:tx>
          <c:layout>
            <c:manualLayout>
              <c:xMode val="edge"/>
              <c:yMode val="edge"/>
              <c:x val="0.92673705769204162"/>
              <c:y val="0.88998855196291948"/>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100973312"/>
        <c:crosses val="autoZero"/>
        <c:auto val="0"/>
        <c:lblAlgn val="ctr"/>
        <c:lblOffset val="100"/>
        <c:tickLblSkip val="1"/>
        <c:tickMarkSkip val="1"/>
        <c:noMultiLvlLbl val="0"/>
      </c:catAx>
      <c:valAx>
        <c:axId val="100973312"/>
        <c:scaling>
          <c:orientation val="minMax"/>
        </c:scaling>
        <c:delete val="0"/>
        <c:axPos val="l"/>
        <c:title>
          <c:tx>
            <c:rich>
              <a:bodyPr rot="0" vert="horz"/>
              <a:lstStyle/>
              <a:p>
                <a:pPr algn="ctr">
                  <a:defRPr/>
                </a:pPr>
                <a:r>
                  <a:rPr lang="ja-JP"/>
                  <a:t>（百万人）</a:t>
                </a:r>
              </a:p>
            </c:rich>
          </c:tx>
          <c:layout>
            <c:manualLayout>
              <c:xMode val="edge"/>
              <c:yMode val="edge"/>
              <c:x val="6.5026362038664326E-2"/>
              <c:y val="1.3297872340425532E-2"/>
            </c:manualLayout>
          </c:layout>
          <c:overlay val="0"/>
          <c:spPr>
            <a:noFill/>
            <a:ln w="25400">
              <a:noFill/>
            </a:ln>
          </c:spPr>
        </c:title>
        <c:numFmt formatCode="0" sourceLinked="0"/>
        <c:majorTickMark val="in"/>
        <c:minorTickMark val="none"/>
        <c:tickLblPos val="nextTo"/>
        <c:spPr>
          <a:ln w="3175">
            <a:solidFill>
              <a:srgbClr val="000000"/>
            </a:solidFill>
            <a:prstDash val="solid"/>
          </a:ln>
        </c:spPr>
        <c:txPr>
          <a:bodyPr rot="0" vert="horz"/>
          <a:lstStyle/>
          <a:p>
            <a:pPr>
              <a:defRPr/>
            </a:pPr>
            <a:endParaRPr lang="ja-JP"/>
          </a:p>
        </c:txPr>
        <c:crossAx val="136747008"/>
        <c:crosses val="autoZero"/>
        <c:crossBetween val="between"/>
      </c:valAx>
      <c:spPr>
        <a:noFill/>
        <a:ln w="3175">
          <a:solidFill>
            <a:srgbClr val="000000"/>
          </a:solidFill>
          <a:prstDash val="solid"/>
        </a:ln>
      </c:spPr>
    </c:plotArea>
    <c:legend>
      <c:legendPos val="b"/>
      <c:layout>
        <c:manualLayout>
          <c:xMode val="edge"/>
          <c:yMode val="edge"/>
          <c:x val="0.2415072386738524"/>
          <c:y val="0.90797814819725908"/>
          <c:w val="0.57663792904621547"/>
          <c:h val="6.7688054950577947E-2"/>
        </c:manualLayout>
      </c:layout>
      <c:overlay val="0"/>
      <c:spPr>
        <a:solidFill>
          <a:srgbClr val="FFFFFF"/>
        </a:solidFill>
        <a:ln w="3175">
          <a:solidFill>
            <a:srgbClr val="000000"/>
          </a:solidFill>
          <a:prstDash val="solid"/>
        </a:ln>
      </c:spPr>
    </c:legend>
    <c:plotVisOnly val="1"/>
    <c:dispBlanksAs val="gap"/>
    <c:showDLblsOverMax val="0"/>
  </c:chart>
  <c:spPr>
    <a:noFill/>
    <a:ln w="9525">
      <a:noFill/>
    </a:ln>
  </c:spPr>
  <c:txPr>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032195975503063"/>
          <c:y val="0.10232648002333042"/>
          <c:w val="0.84912248468941387"/>
          <c:h val="0.78169364246135897"/>
        </c:manualLayout>
      </c:layout>
      <c:barChart>
        <c:barDir val="col"/>
        <c:grouping val="clustered"/>
        <c:varyColors val="0"/>
        <c:ser>
          <c:idx val="0"/>
          <c:order val="0"/>
          <c:invertIfNegative val="0"/>
          <c:dLbls>
            <c:txPr>
              <a:bodyPr/>
              <a:lstStyle/>
              <a:p>
                <a:pPr>
                  <a:defRPr sz="1400" b="1"/>
                </a:pPr>
                <a:endParaRPr lang="ja-JP"/>
              </a:p>
            </c:txPr>
            <c:dLblPos val="outEnd"/>
            <c:showLegendKey val="0"/>
            <c:showVal val="1"/>
            <c:showCatName val="0"/>
            <c:showSerName val="0"/>
            <c:showPercent val="0"/>
            <c:showBubbleSize val="0"/>
            <c:showLeaderLines val="0"/>
          </c:dLbls>
          <c:cat>
            <c:strRef>
              <c:f>大阪府の人口!$G$2:$G$10</c:f>
              <c:strCache>
                <c:ptCount val="9"/>
                <c:pt idx="0">
                  <c:v>S50</c:v>
                </c:pt>
                <c:pt idx="1">
                  <c:v>S55</c:v>
                </c:pt>
                <c:pt idx="2">
                  <c:v>S60</c:v>
                </c:pt>
                <c:pt idx="3">
                  <c:v>H2</c:v>
                </c:pt>
                <c:pt idx="4">
                  <c:v>H7</c:v>
                </c:pt>
                <c:pt idx="5">
                  <c:v>H12</c:v>
                </c:pt>
                <c:pt idx="6">
                  <c:v>H17</c:v>
                </c:pt>
                <c:pt idx="7">
                  <c:v>H22</c:v>
                </c:pt>
                <c:pt idx="8">
                  <c:v>H27</c:v>
                </c:pt>
              </c:strCache>
            </c:strRef>
          </c:cat>
          <c:val>
            <c:numRef>
              <c:f>大阪府の人口!$H$2:$H$10</c:f>
              <c:numCache>
                <c:formatCode>#,##0_);[Red]\(#,##0\)</c:formatCode>
                <c:ptCount val="9"/>
                <c:pt idx="0">
                  <c:v>8278.9249999999993</c:v>
                </c:pt>
                <c:pt idx="1">
                  <c:v>8473.4459999999999</c:v>
                </c:pt>
                <c:pt idx="2">
                  <c:v>8668.0949999999993</c:v>
                </c:pt>
                <c:pt idx="3">
                  <c:v>8734.5159999999996</c:v>
                </c:pt>
                <c:pt idx="4">
                  <c:v>8797.268</c:v>
                </c:pt>
                <c:pt idx="5">
                  <c:v>8805.0810000000001</c:v>
                </c:pt>
                <c:pt idx="6">
                  <c:v>8817.1660000000011</c:v>
                </c:pt>
                <c:pt idx="7">
                  <c:v>8865.2450000000008</c:v>
                </c:pt>
                <c:pt idx="8">
                  <c:v>8838.9079999999994</c:v>
                </c:pt>
              </c:numCache>
            </c:numRef>
          </c:val>
        </c:ser>
        <c:dLbls>
          <c:dLblPos val="outEnd"/>
          <c:showLegendKey val="0"/>
          <c:showVal val="1"/>
          <c:showCatName val="0"/>
          <c:showSerName val="0"/>
          <c:showPercent val="0"/>
          <c:showBubbleSize val="0"/>
        </c:dLbls>
        <c:gapWidth val="89"/>
        <c:axId val="136996864"/>
        <c:axId val="137109504"/>
      </c:barChart>
      <c:catAx>
        <c:axId val="136996864"/>
        <c:scaling>
          <c:orientation val="minMax"/>
        </c:scaling>
        <c:delete val="0"/>
        <c:axPos val="b"/>
        <c:majorTickMark val="in"/>
        <c:minorTickMark val="none"/>
        <c:tickLblPos val="nextTo"/>
        <c:txPr>
          <a:bodyPr/>
          <a:lstStyle/>
          <a:p>
            <a:pPr>
              <a:defRPr sz="1200"/>
            </a:pPr>
            <a:endParaRPr lang="ja-JP"/>
          </a:p>
        </c:txPr>
        <c:crossAx val="137109504"/>
        <c:crosses val="autoZero"/>
        <c:auto val="1"/>
        <c:lblAlgn val="ctr"/>
        <c:lblOffset val="100"/>
        <c:noMultiLvlLbl val="0"/>
      </c:catAx>
      <c:valAx>
        <c:axId val="137109504"/>
        <c:scaling>
          <c:orientation val="minMax"/>
          <c:max val="10000"/>
          <c:min val="5000"/>
        </c:scaling>
        <c:delete val="0"/>
        <c:axPos val="l"/>
        <c:majorGridlines/>
        <c:title>
          <c:tx>
            <c:rich>
              <a:bodyPr rot="0" vert="horz"/>
              <a:lstStyle/>
              <a:p>
                <a:pPr>
                  <a:defRPr sz="1200" b="0"/>
                </a:pPr>
                <a:r>
                  <a:rPr lang="ja-JP" sz="1200" b="0"/>
                  <a:t>（千人）</a:t>
                </a:r>
              </a:p>
            </c:rich>
          </c:tx>
          <c:layout>
            <c:manualLayout>
              <c:xMode val="edge"/>
              <c:yMode val="edge"/>
              <c:x val="1.6899715738213283E-3"/>
              <c:y val="1.1764939710293969E-4"/>
            </c:manualLayout>
          </c:layout>
          <c:overlay val="0"/>
        </c:title>
        <c:numFmt formatCode="#,##0_);[Red]\(#,##0\)" sourceLinked="1"/>
        <c:majorTickMark val="in"/>
        <c:minorTickMark val="none"/>
        <c:tickLblPos val="nextTo"/>
        <c:txPr>
          <a:bodyPr/>
          <a:lstStyle/>
          <a:p>
            <a:pPr>
              <a:defRPr sz="1200"/>
            </a:pPr>
            <a:endParaRPr lang="ja-JP"/>
          </a:p>
        </c:txPr>
        <c:crossAx val="136996864"/>
        <c:crosses val="autoZero"/>
        <c:crossBetween val="between"/>
        <c:majorUnit val="1000"/>
      </c:valAx>
      <c:spPr>
        <a:ln w="12700">
          <a:solidFill>
            <a:schemeClr val="tx1"/>
          </a:solidFill>
        </a:ln>
      </c:spPr>
    </c:plotArea>
    <c:plotVisOnly val="1"/>
    <c:dispBlanksAs val="gap"/>
    <c:showDLblsOverMax val="0"/>
  </c:chart>
  <c:spPr>
    <a:ln>
      <a:no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9939338" cy="6807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1" name="Text Box 2"/>
          <p:cNvSpPr txBox="1">
            <a:spLocks noChangeArrowheads="1"/>
          </p:cNvSpPr>
          <p:nvPr/>
        </p:nvSpPr>
        <p:spPr bwMode="auto">
          <a:xfrm>
            <a:off x="1" y="0"/>
            <a:ext cx="4309056"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2" name="Text Box 3"/>
          <p:cNvSpPr txBox="1">
            <a:spLocks noChangeArrowheads="1"/>
          </p:cNvSpPr>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3" name="Rectangle 4"/>
          <p:cNvSpPr>
            <a:spLocks noGrp="1" noRot="1" noChangeAspect="1" noChangeArrowheads="1"/>
          </p:cNvSpPr>
          <p:nvPr>
            <p:ph type="sldImg"/>
          </p:nvPr>
        </p:nvSpPr>
        <p:spPr bwMode="auto">
          <a:xfrm>
            <a:off x="3268663" y="511175"/>
            <a:ext cx="3400425" cy="25511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92080" y="3233447"/>
            <a:ext cx="7952862" cy="30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465808"/>
            <a:ext cx="4309056"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51" name="Rectangle 7"/>
          <p:cNvSpPr>
            <a:spLocks noGrp="1" noChangeArrowheads="1"/>
          </p:cNvSpPr>
          <p:nvPr>
            <p:ph type="sldNum"/>
          </p:nvPr>
        </p:nvSpPr>
        <p:spPr bwMode="auto">
          <a:xfrm>
            <a:off x="5630284" y="6465807"/>
            <a:ext cx="4304419" cy="339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11</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15</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16</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16</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3</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5</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6</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7</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8</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9</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10</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90048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effectLst>
                  <a:outerShdw blurRad="38100" dist="38100" dir="2700000" algn="tl">
                    <a:srgbClr val="C0C0C0"/>
                  </a:outerShdw>
                </a:effectLst>
                <a:latin typeface="Calibri" pitchFamily="32" charset="0"/>
                <a:ea typeface="HG丸ｺﾞｼｯｸM-PRO" pitchFamily="48" charset="-128"/>
              </a:rPr>
              <a:t>１．人口の動向</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1</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4940818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大都市圏における人口の動向</a:t>
            </a:r>
            <a:endParaRPr kumimoji="1" lang="ja-JP" altLang="en-US" sz="2000" b="1" dirty="0">
              <a:solidFill>
                <a:schemeClr val="tx1"/>
              </a:solidFill>
              <a:latin typeface="Arial" charset="0"/>
              <a:ea typeface="HG丸ｺﾞｼｯｸM-PRO" pitchFamily="48" charset="-128"/>
            </a:endParaRPr>
          </a:p>
        </p:txBody>
      </p:sp>
      <p:sp>
        <p:nvSpPr>
          <p:cNvPr id="29" name="Rectangle 20"/>
          <p:cNvSpPr>
            <a:spLocks noChangeArrowheads="1"/>
          </p:cNvSpPr>
          <p:nvPr/>
        </p:nvSpPr>
        <p:spPr bwMode="auto">
          <a:xfrm>
            <a:off x="94088" y="512736"/>
            <a:ext cx="8798392" cy="54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eaLnBrk="1" hangingPunct="1">
              <a:spcBef>
                <a:spcPct val="0"/>
              </a:spcBef>
              <a:buFontTx/>
              <a:buNone/>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■大都市圏の圏域内での人口動向（過去５年間（</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年）の転出入の状況）</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r" eaLnBrk="1" hangingPunct="1">
              <a:spcBef>
                <a:spcPct val="0"/>
              </a:spcBef>
              <a:buFontTx/>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日本人移動者のみ</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10</a:t>
            </a:fld>
            <a:endParaRPr kumimoji="1" lang="en-US" altLang="ja-JP" sz="1200" dirty="0">
              <a:solidFill>
                <a:schemeClr val="tx1"/>
              </a:solidFill>
              <a:latin typeface="HGSｺﾞｼｯｸM" pitchFamily="50" charset="-128"/>
              <a:ea typeface="HGSｺﾞｼｯｸM" pitchFamily="50" charset="-128"/>
            </a:endParaRPr>
          </a:p>
        </p:txBody>
      </p:sp>
      <p:sp>
        <p:nvSpPr>
          <p:cNvPr id="57" name="正方形/長方形 56"/>
          <p:cNvSpPr/>
          <p:nvPr/>
        </p:nvSpPr>
        <p:spPr>
          <a:xfrm>
            <a:off x="2411760" y="1160728"/>
            <a:ext cx="4495800" cy="2304000"/>
          </a:xfrm>
          <a:prstGeom prst="rect">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66879" y="3710153"/>
            <a:ext cx="4433113" cy="2304000"/>
          </a:xfrm>
          <a:prstGeom prst="rect">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612704" y="3717288"/>
            <a:ext cx="4495800" cy="2304000"/>
          </a:xfrm>
          <a:prstGeom prst="rect">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0"/>
          <p:cNvSpPr>
            <a:spLocks noChangeArrowheads="1"/>
          </p:cNvSpPr>
          <p:nvPr/>
        </p:nvSpPr>
        <p:spPr bwMode="auto">
          <a:xfrm>
            <a:off x="2625292" y="980728"/>
            <a:ext cx="1008000" cy="36000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　畿</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20"/>
          <p:cNvSpPr>
            <a:spLocks noChangeArrowheads="1"/>
          </p:cNvSpPr>
          <p:nvPr/>
        </p:nvSpPr>
        <p:spPr bwMode="auto">
          <a:xfrm>
            <a:off x="229056" y="3530153"/>
            <a:ext cx="1008000" cy="36000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　東</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20"/>
          <p:cNvSpPr>
            <a:spLocks noChangeArrowheads="1"/>
          </p:cNvSpPr>
          <p:nvPr/>
        </p:nvSpPr>
        <p:spPr bwMode="auto">
          <a:xfrm>
            <a:off x="4741829" y="3537288"/>
            <a:ext cx="1008000" cy="36000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部</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円/楕円 62"/>
          <p:cNvSpPr/>
          <p:nvPr/>
        </p:nvSpPr>
        <p:spPr>
          <a:xfrm>
            <a:off x="2481164" y="1592776"/>
            <a:ext cx="1512168" cy="16200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 阪</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楕円 63"/>
          <p:cNvSpPr/>
          <p:nvPr/>
        </p:nvSpPr>
        <p:spPr>
          <a:xfrm>
            <a:off x="4965652" y="1520768"/>
            <a:ext cx="1908000" cy="18002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京都府・兵庫県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奈良県・和歌山県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a:t>
            </a:r>
          </a:p>
        </p:txBody>
      </p:sp>
      <p:sp>
        <p:nvSpPr>
          <p:cNvPr id="65" name="円/楕円 64"/>
          <p:cNvSpPr/>
          <p:nvPr/>
        </p:nvSpPr>
        <p:spPr>
          <a:xfrm>
            <a:off x="135508" y="4178385"/>
            <a:ext cx="1512168" cy="16200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 京 都</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円/楕円 65"/>
          <p:cNvSpPr/>
          <p:nvPr/>
        </p:nvSpPr>
        <p:spPr>
          <a:xfrm>
            <a:off x="2547988" y="4070193"/>
            <a:ext cx="1908000" cy="18000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埼玉県・千葉県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神奈川県・茨城県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栃木県・群馬県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円/楕円 66"/>
          <p:cNvSpPr/>
          <p:nvPr/>
        </p:nvSpPr>
        <p:spPr>
          <a:xfrm>
            <a:off x="4754116" y="4149080"/>
            <a:ext cx="1512168" cy="16200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 知 県</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円/楕円 67"/>
          <p:cNvSpPr/>
          <p:nvPr/>
        </p:nvSpPr>
        <p:spPr>
          <a:xfrm>
            <a:off x="7166596" y="4005064"/>
            <a:ext cx="1908000" cy="1800000"/>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岐阜県</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静岡県</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三重県</a:t>
            </a:r>
          </a:p>
        </p:txBody>
      </p:sp>
      <p:grpSp>
        <p:nvGrpSpPr>
          <p:cNvPr id="69" name="グループ化 68"/>
          <p:cNvGrpSpPr/>
          <p:nvPr/>
        </p:nvGrpSpPr>
        <p:grpSpPr>
          <a:xfrm>
            <a:off x="3585692" y="1376752"/>
            <a:ext cx="1631776" cy="2010968"/>
            <a:chOff x="1187624" y="1916832"/>
            <a:chExt cx="1631776" cy="2010968"/>
          </a:xfrm>
        </p:grpSpPr>
        <p:sp>
          <p:nvSpPr>
            <p:cNvPr id="70" name="右矢印 69"/>
            <p:cNvSpPr/>
            <p:nvPr/>
          </p:nvSpPr>
          <p:spPr>
            <a:xfrm flipH="1">
              <a:off x="1475776" y="2204824"/>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1475776" y="3356992"/>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20"/>
            <p:cNvSpPr>
              <a:spLocks noChangeArrowheads="1"/>
            </p:cNvSpPr>
            <p:nvPr/>
          </p:nvSpPr>
          <p:spPr bwMode="auto">
            <a:xfrm>
              <a:off x="1259632" y="1916832"/>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305,535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Rectangle 20"/>
            <p:cNvSpPr>
              <a:spLocks noChangeArrowheads="1"/>
            </p:cNvSpPr>
            <p:nvPr/>
          </p:nvSpPr>
          <p:spPr bwMode="auto">
            <a:xfrm>
              <a:off x="1259632" y="3567800"/>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280,791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右矢印 73"/>
            <p:cNvSpPr/>
            <p:nvPr/>
          </p:nvSpPr>
          <p:spPr>
            <a:xfrm flipH="1">
              <a:off x="1187624" y="2744968"/>
              <a:ext cx="1631776" cy="396000"/>
            </a:xfrm>
            <a:prstGeom prst="rightArrow">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Rectangle 20"/>
            <p:cNvSpPr>
              <a:spLocks noChangeArrowheads="1"/>
            </p:cNvSpPr>
            <p:nvPr/>
          </p:nvSpPr>
          <p:spPr bwMode="auto">
            <a:xfrm>
              <a:off x="1489692" y="2636912"/>
              <a:ext cx="1228108" cy="594136"/>
            </a:xfrm>
            <a:prstGeom prst="rect">
              <a:avLst/>
            </a:prstGeom>
            <a:solidFill>
              <a:schemeClr val="bg1"/>
            </a:solidFill>
            <a:ln w="12700">
              <a:solidFill>
                <a:schemeClr val="tx1"/>
              </a:solidFill>
              <a:prstDash val="solid"/>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超過数</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eaLnBrk="1" hangingPunct="1">
                <a:spcBef>
                  <a:spcPct val="0"/>
                </a:spcBef>
                <a:buFontTx/>
                <a:buNone/>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6" name="グループ化 75"/>
          <p:cNvGrpSpPr/>
          <p:nvPr/>
        </p:nvGrpSpPr>
        <p:grpSpPr>
          <a:xfrm>
            <a:off x="1171754" y="3951577"/>
            <a:ext cx="1639137" cy="2010968"/>
            <a:chOff x="1187623" y="1916832"/>
            <a:chExt cx="1639137" cy="2010968"/>
          </a:xfrm>
        </p:grpSpPr>
        <p:sp>
          <p:nvSpPr>
            <p:cNvPr id="77" name="右矢印 76"/>
            <p:cNvSpPr/>
            <p:nvPr/>
          </p:nvSpPr>
          <p:spPr>
            <a:xfrm flipH="1">
              <a:off x="1475776" y="2204824"/>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475776" y="3356992"/>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Rectangle 20"/>
            <p:cNvSpPr>
              <a:spLocks noChangeArrowheads="1"/>
            </p:cNvSpPr>
            <p:nvPr/>
          </p:nvSpPr>
          <p:spPr bwMode="auto">
            <a:xfrm>
              <a:off x="1259632" y="1916832"/>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1,052,101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Rectangle 20"/>
            <p:cNvSpPr>
              <a:spLocks noChangeArrowheads="1"/>
            </p:cNvSpPr>
            <p:nvPr/>
          </p:nvSpPr>
          <p:spPr bwMode="auto">
            <a:xfrm>
              <a:off x="1259632" y="3567800"/>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965,904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右矢印 80"/>
            <p:cNvSpPr/>
            <p:nvPr/>
          </p:nvSpPr>
          <p:spPr>
            <a:xfrm flipH="1">
              <a:off x="1187623" y="2744968"/>
              <a:ext cx="1639137" cy="396000"/>
            </a:xfrm>
            <a:prstGeom prst="rightArrow">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Rectangle 20"/>
            <p:cNvSpPr>
              <a:spLocks noChangeArrowheads="1"/>
            </p:cNvSpPr>
            <p:nvPr/>
          </p:nvSpPr>
          <p:spPr bwMode="auto">
            <a:xfrm>
              <a:off x="1489691" y="2636912"/>
              <a:ext cx="1260869" cy="594136"/>
            </a:xfrm>
            <a:prstGeom prst="rect">
              <a:avLst/>
            </a:prstGeom>
            <a:solidFill>
              <a:schemeClr val="bg1"/>
            </a:solidFill>
            <a:ln w="12700">
              <a:solidFill>
                <a:schemeClr val="tx1"/>
              </a:solidFill>
              <a:prstDash val="solid"/>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超過数</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eaLnBrk="1" hangingPunct="1">
                <a:spcBef>
                  <a:spcPct val="0"/>
                </a:spcBef>
                <a:buFontTx/>
                <a:buNone/>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 name="グループ化 82"/>
          <p:cNvGrpSpPr/>
          <p:nvPr/>
        </p:nvGrpSpPr>
        <p:grpSpPr>
          <a:xfrm>
            <a:off x="5906244" y="3953596"/>
            <a:ext cx="1652859" cy="2010968"/>
            <a:chOff x="1187623" y="1916832"/>
            <a:chExt cx="1652859" cy="2010968"/>
          </a:xfrm>
        </p:grpSpPr>
        <p:sp>
          <p:nvSpPr>
            <p:cNvPr id="84" name="右矢印 83"/>
            <p:cNvSpPr/>
            <p:nvPr/>
          </p:nvSpPr>
          <p:spPr>
            <a:xfrm flipH="1">
              <a:off x="1475776" y="2204824"/>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a:xfrm>
              <a:off x="1475776" y="3356992"/>
              <a:ext cx="1080000"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0"/>
            <p:cNvSpPr>
              <a:spLocks noChangeArrowheads="1"/>
            </p:cNvSpPr>
            <p:nvPr/>
          </p:nvSpPr>
          <p:spPr bwMode="auto">
            <a:xfrm>
              <a:off x="1259632" y="1916832"/>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155,756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0"/>
            <p:cNvSpPr>
              <a:spLocks noChangeArrowheads="1"/>
            </p:cNvSpPr>
            <p:nvPr/>
          </p:nvSpPr>
          <p:spPr bwMode="auto">
            <a:xfrm>
              <a:off x="1259632" y="3567800"/>
              <a:ext cx="1512168" cy="360000"/>
            </a:xfrm>
            <a:prstGeom prst="rect">
              <a:avLst/>
            </a:prstGeom>
            <a:noFill/>
            <a:ln w="9525">
              <a:no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131,204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右矢印 87"/>
            <p:cNvSpPr/>
            <p:nvPr/>
          </p:nvSpPr>
          <p:spPr>
            <a:xfrm flipH="1">
              <a:off x="1187623" y="2744968"/>
              <a:ext cx="1652859" cy="396000"/>
            </a:xfrm>
            <a:prstGeom prst="rightArrow">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Rectangle 20"/>
            <p:cNvSpPr>
              <a:spLocks noChangeArrowheads="1"/>
            </p:cNvSpPr>
            <p:nvPr/>
          </p:nvSpPr>
          <p:spPr bwMode="auto">
            <a:xfrm>
              <a:off x="1489691" y="2636912"/>
              <a:ext cx="1261891" cy="594136"/>
            </a:xfrm>
            <a:prstGeom prst="rect">
              <a:avLst/>
            </a:prstGeom>
            <a:solidFill>
              <a:schemeClr val="bg1"/>
            </a:solidFill>
            <a:ln w="12700">
              <a:solidFill>
                <a:schemeClr val="tx1"/>
              </a:solidFill>
              <a:prstDash val="solid"/>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超過数</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eaLnBrk="1" hangingPunct="1">
                <a:spcBef>
                  <a:spcPct val="0"/>
                </a:spcBef>
                <a:buFontTx/>
                <a:buNone/>
              </a:pP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24,552</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0" name="Rectangle 20"/>
          <p:cNvSpPr>
            <a:spLocks noChangeArrowheads="1"/>
          </p:cNvSpPr>
          <p:nvPr/>
        </p:nvSpPr>
        <p:spPr bwMode="auto">
          <a:xfrm>
            <a:off x="5433492" y="1471048"/>
            <a:ext cx="1008000" cy="288000"/>
          </a:xfrm>
          <a:prstGeom prst="round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Rectangle 20"/>
          <p:cNvSpPr>
            <a:spLocks noChangeArrowheads="1"/>
          </p:cNvSpPr>
          <p:nvPr/>
        </p:nvSpPr>
        <p:spPr bwMode="auto">
          <a:xfrm>
            <a:off x="3015420" y="4020473"/>
            <a:ext cx="1008000" cy="288000"/>
          </a:xfrm>
          <a:prstGeom prst="round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Rectangle 20"/>
          <p:cNvSpPr>
            <a:spLocks noChangeArrowheads="1"/>
          </p:cNvSpPr>
          <p:nvPr/>
        </p:nvSpPr>
        <p:spPr bwMode="auto">
          <a:xfrm>
            <a:off x="7634436" y="3969368"/>
            <a:ext cx="1008000" cy="288000"/>
          </a:xfrm>
          <a:prstGeom prst="round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algn="ctr" eaLnBrk="1" hangingPunct="1">
              <a:spcBef>
                <a:spcPct val="0"/>
              </a:spcBef>
              <a:buFontTx/>
              <a:buNone/>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Rectangle 19"/>
          <p:cNvSpPr>
            <a:spLocks noChangeArrowheads="1"/>
          </p:cNvSpPr>
          <p:nvPr/>
        </p:nvSpPr>
        <p:spPr bwMode="auto">
          <a:xfrm>
            <a:off x="2810891" y="6489184"/>
            <a:ext cx="5760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総務省「住民基本台帳人口移動報告」を基に作成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4441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大阪府人口の転出入の状況</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936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圏域別に見ると東京圏への人口流出が顕著です。</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年）には大阪府からは約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4.3</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万人が東京圏へ転出した一方、東京圏からの転入は約３</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万人となっており、約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1.1</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万人が転出超過の状況。</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11</a:t>
            </a:fld>
            <a:endParaRPr kumimoji="1" lang="en-US" altLang="ja-JP" sz="1200" dirty="0">
              <a:solidFill>
                <a:schemeClr val="tx1"/>
              </a:solidFill>
              <a:latin typeface="HGSｺﾞｼｯｸM" pitchFamily="50" charset="-128"/>
              <a:ea typeface="HGSｺﾞｼｯｸM" pitchFamily="50" charset="-128"/>
            </a:endParaRPr>
          </a:p>
        </p:txBody>
      </p:sp>
      <p:sp>
        <p:nvSpPr>
          <p:cNvPr id="9" name="Rectangle 19"/>
          <p:cNvSpPr>
            <a:spLocks noChangeArrowheads="1"/>
          </p:cNvSpPr>
          <p:nvPr/>
        </p:nvSpPr>
        <p:spPr bwMode="auto">
          <a:xfrm>
            <a:off x="5580112" y="6597352"/>
            <a:ext cx="30963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出典：大阪府人口ビジョン（</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0" r="311" b="10918"/>
          <a:stretch/>
        </p:blipFill>
        <p:spPr bwMode="auto">
          <a:xfrm>
            <a:off x="437567" y="1412761"/>
            <a:ext cx="8382905"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7567" y="5755509"/>
            <a:ext cx="5070537" cy="1015663"/>
          </a:xfrm>
          <a:prstGeom prst="rect">
            <a:avLst/>
          </a:prstGeom>
        </p:spPr>
        <p:txBody>
          <a:bodyPr wrap="square">
            <a:spAutoFit/>
          </a:bodyPr>
          <a:lstStyle/>
          <a:p>
            <a:pPr algn="l">
              <a:lnSpc>
                <a:spcPts val="8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出典：総務省「住民基本台帳人口移動報告」</a:t>
            </a:r>
          </a:p>
          <a:p>
            <a:pPr algn="l">
              <a:lnSpc>
                <a:spcPts val="80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外国人を含まず。</a:t>
            </a:r>
          </a:p>
          <a:p>
            <a:pPr algn="l">
              <a:lnSpc>
                <a:spcPts val="8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・東北：北海道、青森県、岩手県、宮城県、秋田県、山形県、福島県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関東</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・甲信越：茨城県、栃木県、群馬県、埼玉県、千葉県、東京都、神奈川県、新潟県、山梨県、長野県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東海</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・北陸：富山県、石川県、福井県、岐阜県、静岡県、愛知県、三重県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：滋賀県、京都府、大阪府、兵庫県、奈良県、和歌山県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・四国：鳥取県、島根県、岡山県、広島県、山口県、徳島県、香川県、愛媛県、高知県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九州</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・沖縄：福岡県、佐賀県、長崎県、熊本県、大分県、宮崎県、鹿児島県、沖縄県</a:t>
            </a:r>
          </a:p>
          <a:p>
            <a:pPr algn="l">
              <a:lnSpc>
                <a:spcPts val="8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東京圏</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：東京都、埼玉県、千葉県、神奈川県</a:t>
            </a:r>
          </a:p>
        </p:txBody>
      </p:sp>
      <p:sp>
        <p:nvSpPr>
          <p:cNvPr id="4" name="正方形/長方形 3"/>
          <p:cNvSpPr/>
          <p:nvPr/>
        </p:nvSpPr>
        <p:spPr>
          <a:xfrm>
            <a:off x="5398401" y="5602688"/>
            <a:ext cx="3031587" cy="369332"/>
          </a:xfrm>
          <a:prstGeom prst="rect">
            <a:avLst/>
          </a:prstGeom>
          <a:solidFill>
            <a:schemeClr val="bg1"/>
          </a:solidFill>
        </p:spPr>
        <p:txBody>
          <a:bodyPr wrap="square">
            <a:spAutoFit/>
          </a:bodyPr>
          <a:lstStyle/>
          <a:p>
            <a:pPr algn="l"/>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 ：直近１年の転入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超過数（</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：過去５年累計の転入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超過数（</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2011-2015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46396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2552"/>
            <a:ext cx="9036000" cy="425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a:solidFill>
                  <a:schemeClr val="tx1"/>
                </a:solidFill>
                <a:latin typeface="Arial" charset="0"/>
                <a:ea typeface="HG丸ｺﾞｼｯｸM-PRO" pitchFamily="48" charset="-128"/>
              </a:rPr>
              <a:t>年齢階級</a:t>
            </a:r>
            <a:r>
              <a:rPr kumimoji="1" lang="ja-JP" altLang="en-US" sz="2000" b="1" dirty="0" smtClean="0">
                <a:solidFill>
                  <a:schemeClr val="tx1"/>
                </a:solidFill>
                <a:latin typeface="Arial" charset="0"/>
                <a:ea typeface="HG丸ｺﾞｼｯｸM-PRO" pitchFamily="48" charset="-128"/>
              </a:rPr>
              <a:t>別転出入の状況</a:t>
            </a:r>
            <a:endParaRPr kumimoji="1" lang="ja-JP" altLang="en-US" sz="2000" b="1" dirty="0">
              <a:solidFill>
                <a:schemeClr val="tx1"/>
              </a:solidFill>
              <a:latin typeface="Arial" charset="0"/>
              <a:ea typeface="HG丸ｺﾞｼｯｸM-PRO" pitchFamily="48" charset="-128"/>
            </a:endParaRPr>
          </a:p>
        </p:txBody>
      </p:sp>
      <p:sp>
        <p:nvSpPr>
          <p:cNvPr id="8"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12</a:t>
            </a:fld>
            <a:endParaRPr kumimoji="1" lang="en-US" altLang="ja-JP" sz="1200" dirty="0">
              <a:solidFill>
                <a:schemeClr val="tx1"/>
              </a:solidFill>
              <a:latin typeface="HGSｺﾞｼｯｸM" pitchFamily="50" charset="-128"/>
              <a:ea typeface="HGSｺﾞｼｯｸM" pitchFamily="50" charset="-128"/>
            </a:endParaRPr>
          </a:p>
        </p:txBody>
      </p:sp>
      <p:sp>
        <p:nvSpPr>
          <p:cNvPr id="15" name="Rectangle 20"/>
          <p:cNvSpPr>
            <a:spLocks noChangeArrowheads="1"/>
          </p:cNvSpPr>
          <p:nvPr/>
        </p:nvSpPr>
        <p:spPr bwMode="auto">
          <a:xfrm>
            <a:off x="36000" y="432000"/>
            <a:ext cx="9072000" cy="1200329"/>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tabLst>
                <a:tab pos="266700" algn="l"/>
              </a:tabLst>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年代別にみると、男性・女性とも、</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24</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歳は転入超過であるのに対し、他の年代はおおむね転出</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超過</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の傾向で、特に</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39</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歳の転出超過数が多くなるなど、中堅世代の人口転出が顕著になって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いる。</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285750" indent="-285750" eaLnBrk="1" hangingPunct="1">
              <a:spcBef>
                <a:spcPct val="0"/>
              </a:spcBef>
              <a:buFont typeface="Arial" panose="020B0604020202020204" pitchFamily="34" charset="0"/>
              <a:buChar char="•"/>
              <a:tabLst>
                <a:tab pos="266700" algn="l"/>
              </a:tabLst>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また</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24</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歳では、女性は男性の２倍程度転入して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いる。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Rectangle 19"/>
          <p:cNvSpPr>
            <a:spLocks noChangeArrowheads="1"/>
          </p:cNvSpPr>
          <p:nvPr/>
        </p:nvSpPr>
        <p:spPr bwMode="auto">
          <a:xfrm>
            <a:off x="3384601" y="6536377"/>
            <a:ext cx="5363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人口ビジョン（</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45804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6" y="476671"/>
            <a:ext cx="9108000" cy="633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303721" y="6313810"/>
            <a:ext cx="9361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6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Arial" pitchFamily="34" charset="0"/>
                <a:ea typeface="HG丸ｺﾞｼｯｸM-PRO" pitchFamily="50" charset="-128"/>
              </a:rPr>
              <a:t>地域別人口の推移</a:t>
            </a:r>
          </a:p>
        </p:txBody>
      </p:sp>
      <p:sp>
        <p:nvSpPr>
          <p:cNvPr id="8" name="Rectangle 19"/>
          <p:cNvSpPr>
            <a:spLocks noChangeArrowheads="1"/>
          </p:cNvSpPr>
          <p:nvPr/>
        </p:nvSpPr>
        <p:spPr bwMode="auto">
          <a:xfrm>
            <a:off x="4283968" y="6597352"/>
            <a:ext cx="43924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出典：大阪府人口ビジョン（平成</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0"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13</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341070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人口と県内総生産額の関係</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1999"/>
            <a:ext cx="9072000" cy="923330"/>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都道府県</a:t>
            </a:r>
            <a:r>
              <a:rPr kumimoji="1" lang="ja-JP" altLang="en-US" sz="1800" dirty="0">
                <a:solidFill>
                  <a:schemeClr val="tx1"/>
                </a:solidFill>
                <a:latin typeface="Arial" charset="0"/>
                <a:ea typeface="HG丸ｺﾞｼｯｸM-PRO" pitchFamily="48" charset="-128"/>
              </a:rPr>
              <a:t>の人口規模と県内総生産額との間には極めて強い相関関係があり、人口規模が大きくなるほど、県内総生産額も大きくなっている。</a:t>
            </a:r>
          </a:p>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世界的</a:t>
            </a:r>
            <a:r>
              <a:rPr kumimoji="1" lang="ja-JP" altLang="en-US" sz="1800" dirty="0">
                <a:solidFill>
                  <a:schemeClr val="tx1"/>
                </a:solidFill>
                <a:latin typeface="Arial" charset="0"/>
                <a:ea typeface="HG丸ｺﾞｼｯｸM-PRO" pitchFamily="48" charset="-128"/>
              </a:rPr>
              <a:t>に見ても、人口規模が大きいほど、</a:t>
            </a:r>
            <a:r>
              <a:rPr kumimoji="1" lang="en-US" altLang="ja-JP" sz="1800" dirty="0">
                <a:solidFill>
                  <a:schemeClr val="tx1"/>
                </a:solidFill>
                <a:latin typeface="Arial" charset="0"/>
                <a:ea typeface="HG丸ｺﾞｼｯｸM-PRO" pitchFamily="48" charset="-128"/>
              </a:rPr>
              <a:t>GDP</a:t>
            </a:r>
            <a:r>
              <a:rPr kumimoji="1" lang="ja-JP" altLang="en-US" sz="1800" dirty="0">
                <a:solidFill>
                  <a:schemeClr val="tx1"/>
                </a:solidFill>
                <a:latin typeface="Arial" charset="0"/>
                <a:ea typeface="HG丸ｺﾞｼｯｸM-PRO" pitchFamily="48" charset="-128"/>
              </a:rPr>
              <a:t>も大きくなっている。</a:t>
            </a:r>
          </a:p>
        </p:txBody>
      </p:sp>
      <p:sp>
        <p:nvSpPr>
          <p:cNvPr id="13"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14</a:t>
            </a:fld>
            <a:endParaRPr kumimoji="1" lang="en-US" altLang="ja-JP" sz="1200" dirty="0">
              <a:solidFill>
                <a:schemeClr val="tx1"/>
              </a:solidFill>
              <a:latin typeface="HGSｺﾞｼｯｸM" pitchFamily="50" charset="-128"/>
              <a:ea typeface="HGSｺﾞｼｯｸM" pitchFamily="50" charset="-128"/>
            </a:endParaRPr>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379"/>
          <a:stretch/>
        </p:blipFill>
        <p:spPr bwMode="auto">
          <a:xfrm>
            <a:off x="393895" y="1980000"/>
            <a:ext cx="4046016"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29589" y="1620000"/>
            <a:ext cx="4248000" cy="252000"/>
          </a:xfrm>
          <a:prstGeom prst="rect">
            <a:avLst/>
          </a:prstGeom>
          <a:noFill/>
          <a:ln>
            <a:noFill/>
          </a:ln>
        </p:spPr>
        <p:txBody>
          <a:bodyPr wrap="square" lIns="0" tIns="0" rIns="0" bIns="0" rtlCol="0" anchor="t" anchorCtr="0">
            <a:noAutofit/>
          </a:bodyPr>
          <a:lstStyle/>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■人口規模と県内総生産額（平成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27103" y="6444000"/>
            <a:ext cx="3023816" cy="180000"/>
          </a:xfrm>
          <a:prstGeom prst="rect">
            <a:avLst/>
          </a:prstGeom>
          <a:noFill/>
          <a:ln>
            <a:noFill/>
          </a:ln>
        </p:spPr>
        <p:txBody>
          <a:bodyPr wrap="square" lIns="0" tIns="0" rIns="0" bIns="0" rtlCol="0" anchor="t" anchorCtr="0">
            <a:noAutofit/>
          </a:bodyPr>
          <a:lstStyle/>
          <a:p>
            <a:pPr algn="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7504" y="2880000"/>
            <a:ext cx="324000" cy="1860094"/>
          </a:xfrm>
          <a:prstGeom prst="rect">
            <a:avLst/>
          </a:prstGeom>
          <a:solidFill>
            <a:schemeClr val="bg1"/>
          </a:solidFill>
          <a:ln>
            <a:noFill/>
          </a:ln>
        </p:spPr>
        <p:txBody>
          <a:bodyPr vert="eaVert" wrap="square" lIns="0" tIns="0" rIns="0" bIns="0" rtlCol="0" anchor="ctr" anchorCtr="0">
            <a:noAutofit/>
          </a:bodyPr>
          <a:lstStyle/>
          <a:p>
            <a:pPr algn="l">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県内総生産額（兆円）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728000" y="6084000"/>
            <a:ext cx="1440160" cy="216000"/>
          </a:xfrm>
          <a:prstGeom prst="rect">
            <a:avLst/>
          </a:prstGeom>
          <a:solidFill>
            <a:schemeClr val="bg1"/>
          </a:solidFill>
          <a:ln>
            <a:noFill/>
          </a:ln>
        </p:spPr>
        <p:txBody>
          <a:bodyPr wrap="square" lIns="0" tIns="0" rIns="0" bIns="0" rtlCol="0" anchor="ctr" anchorCtr="0">
            <a:noAutofit/>
          </a:bodyPr>
          <a:lstStyle/>
          <a:p>
            <a:pPr algn="ctr">
              <a:spcBef>
                <a:spcPts val="6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029"/>
          <a:stretch/>
        </p:blipFill>
        <p:spPr bwMode="auto">
          <a:xfrm>
            <a:off x="4533165" y="1980000"/>
            <a:ext cx="4503331" cy="425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4599989" y="1620000"/>
            <a:ext cx="4248000" cy="252000"/>
          </a:xfrm>
          <a:prstGeom prst="rect">
            <a:avLst/>
          </a:prstGeom>
          <a:noFill/>
          <a:ln>
            <a:noFill/>
          </a:ln>
        </p:spPr>
        <p:txBody>
          <a:bodyPr wrap="square" lIns="0" tIns="0" rIns="0" bIns="0" rtlCol="0" anchor="t" anchorCtr="0">
            <a:noAutofit/>
          </a:bodyPr>
          <a:lstStyle/>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加盟国の人口規模と</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320008" y="2880000"/>
            <a:ext cx="324000" cy="1860094"/>
          </a:xfrm>
          <a:prstGeom prst="rect">
            <a:avLst/>
          </a:prstGeom>
          <a:solidFill>
            <a:schemeClr val="bg1"/>
          </a:solidFill>
          <a:ln>
            <a:noFill/>
          </a:ln>
        </p:spPr>
        <p:txBody>
          <a:bodyPr vert="eaVert" wrap="square" lIns="0" tIns="0" rIns="0" bIns="0" rtlCol="0" anchor="ctr" anchorCtr="0">
            <a:noAutofit/>
          </a:bodyPr>
          <a:lstStyle/>
          <a:p>
            <a:pPr algn="l">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ＧＤＰ（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408000" y="6084000"/>
            <a:ext cx="1440160" cy="216000"/>
          </a:xfrm>
          <a:prstGeom prst="rect">
            <a:avLst/>
          </a:prstGeom>
          <a:solidFill>
            <a:schemeClr val="bg1"/>
          </a:solidFill>
          <a:ln>
            <a:noFill/>
          </a:ln>
        </p:spPr>
        <p:txBody>
          <a:bodyPr wrap="square" lIns="0" tIns="0" rIns="0" bIns="0" rtlCol="0" anchor="ctr" anchorCtr="0">
            <a:noAutofit/>
          </a:bodyPr>
          <a:lstStyle/>
          <a:p>
            <a:pPr algn="ctr">
              <a:spcBef>
                <a:spcPts val="6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規模（百万人）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48303" y="6444000"/>
            <a:ext cx="3023816" cy="180000"/>
          </a:xfrm>
          <a:prstGeom prst="rect">
            <a:avLst/>
          </a:prstGeom>
          <a:noFill/>
          <a:ln>
            <a:noFill/>
          </a:ln>
        </p:spPr>
        <p:txBody>
          <a:bodyPr wrap="square" lIns="0" tIns="0" rIns="0" bIns="0" rtlCol="0" anchor="t" anchorCtr="0">
            <a:noAutofit/>
          </a:bodyPr>
          <a:lstStyle/>
          <a:p>
            <a:pPr algn="r">
              <a:spcBef>
                <a:spcPts val="600"/>
              </a:spcBef>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565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71935" y="363300"/>
            <a:ext cx="8592553" cy="6264696"/>
            <a:chOff x="371935" y="377368"/>
            <a:chExt cx="8592553" cy="6264696"/>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935" y="377368"/>
              <a:ext cx="8592553" cy="313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9459" y="4037020"/>
              <a:ext cx="7637825" cy="260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82303" y="2537314"/>
              <a:ext cx="8319774" cy="32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266" name="Rectangle 19"/>
          <p:cNvSpPr>
            <a:spLocks noChangeArrowheads="1"/>
          </p:cNvSpPr>
          <p:nvPr/>
        </p:nvSpPr>
        <p:spPr bwMode="auto">
          <a:xfrm>
            <a:off x="5436096" y="6616079"/>
            <a:ext cx="33038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出典：大阪府人口ビジョン（</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H28.3</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prstClr val="black"/>
                </a:solidFill>
                <a:latin typeface="Arial" charset="0"/>
                <a:ea typeface="HG丸ｺﾞｼｯｸM-PRO" pitchFamily="48" charset="-128"/>
              </a:rPr>
              <a:t>人口の将来見通し</a:t>
            </a:r>
            <a:endParaRPr kumimoji="1" lang="ja-JP" altLang="en-US" sz="2000" b="1" dirty="0">
              <a:solidFill>
                <a:prstClr val="black"/>
              </a:solidFill>
              <a:latin typeface="Arial" charset="0"/>
              <a:ea typeface="HG丸ｺﾞｼｯｸM-PRO" pitchFamily="48" charset="-128"/>
            </a:endParaRPr>
          </a:p>
        </p:txBody>
      </p:sp>
      <p:sp>
        <p:nvSpPr>
          <p:cNvPr id="32"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15</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2454145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52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0" y="180000"/>
            <a:ext cx="5382344" cy="3426579"/>
          </a:xfrm>
          <a:prstGeom prst="rect">
            <a:avLst/>
          </a:prstGeom>
        </p:spPr>
        <p:txBody>
          <a:bodyPr wrap="square">
            <a:spAutoFit/>
          </a:bodyPr>
          <a:lstStyle/>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世界の都市</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世界の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メガシティ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日本における都市への人口</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日本の人口</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・三大都市圏の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の総人口</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関西</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大都市圏における人口の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動向</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大阪府人口の転出入の状況</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年齢階級別転出入の状況</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区市町村別転出入の状況</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人口と県内総生</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産額の関係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人口の将来見通し</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2</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68244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世界の都市人口</a:t>
            </a:r>
            <a:endParaRPr kumimoji="1" lang="ja-JP" altLang="en-US" sz="2000" b="1" dirty="0">
              <a:solidFill>
                <a:schemeClr val="tx1"/>
              </a:solidFill>
              <a:latin typeface="Arial" charset="0"/>
              <a:ea typeface="HG丸ｺﾞｼｯｸM-PRO" pitchFamily="48" charset="-128"/>
            </a:endParaRPr>
          </a:p>
        </p:txBody>
      </p:sp>
      <p:sp>
        <p:nvSpPr>
          <p:cNvPr id="11269"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3</a:t>
            </a:fld>
            <a:endParaRPr kumimoji="1" lang="en-US" altLang="ja-JP" sz="1200" dirty="0">
              <a:solidFill>
                <a:schemeClr val="tx1"/>
              </a:solidFill>
              <a:latin typeface="HGSｺﾞｼｯｸM" pitchFamily="50" charset="-128"/>
              <a:ea typeface="HGSｺﾞｼｯｸM" pitchFamily="50" charset="-128"/>
            </a:endParaRPr>
          </a:p>
        </p:txBody>
      </p:sp>
      <p:sp>
        <p:nvSpPr>
          <p:cNvPr id="11270" name="Rectangle 20"/>
          <p:cNvSpPr>
            <a:spLocks noChangeArrowheads="1"/>
          </p:cNvSpPr>
          <p:nvPr/>
        </p:nvSpPr>
        <p:spPr bwMode="auto">
          <a:xfrm>
            <a:off x="36000" y="432000"/>
            <a:ext cx="9072000" cy="682784"/>
          </a:xfrm>
          <a:prstGeom prst="rect">
            <a:avLst/>
          </a:prstGeom>
          <a:solidFill>
            <a:schemeClr val="bg1"/>
          </a:solidFill>
          <a:ln w="9525">
            <a:solidFill>
              <a:schemeClr val="tx1"/>
            </a:solidFill>
            <a:prstDash val="sysDot"/>
            <a:miter lim="800000"/>
            <a:headEnd/>
            <a:tailEnd/>
          </a:ln>
        </p:spPr>
        <p:txBody>
          <a:bodyPr wrap="square" anchor="t">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2050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年までに人類の</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分の</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にあたる</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60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億人以上が都市あるいは町に住むと予測されている。</a:t>
            </a:r>
          </a:p>
          <a:p>
            <a:pPr marL="182563" indent="-182563" eaLnBrk="1" hangingPunct="1">
              <a:spcBef>
                <a:spcPct val="0"/>
              </a:spcBef>
              <a:buFontTx/>
              <a:buNone/>
            </a:pPr>
            <a:endParaRPr kumimoji="1" lang="ja-JP" altLang="en-US" sz="1800" dirty="0">
              <a:solidFill>
                <a:schemeClr val="tx1"/>
              </a:solidFill>
              <a:latin typeface="Arial" charset="0"/>
              <a:ea typeface="HG丸ｺﾞｼｯｸM-PRO" pitchFamily="48"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898210972"/>
              </p:ext>
            </p:extLst>
          </p:nvPr>
        </p:nvGraphicFramePr>
        <p:xfrm>
          <a:off x="361950" y="1484218"/>
          <a:ext cx="8420100"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吹き出し 2"/>
          <p:cNvSpPr/>
          <p:nvPr/>
        </p:nvSpPr>
        <p:spPr>
          <a:xfrm>
            <a:off x="2848461" y="2316551"/>
            <a:ext cx="1800000" cy="288000"/>
          </a:xfrm>
          <a:prstGeom prst="wedgeRoundRectCallout">
            <a:avLst>
              <a:gd name="adj1" fmla="val 70607"/>
              <a:gd name="adj2" fmla="val 174846"/>
              <a:gd name="adj3" fmla="val 16667"/>
            </a:avLst>
          </a:prstGeom>
          <a:ln w="19050"/>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世界の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が都市部に居住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吹き出し 16"/>
          <p:cNvSpPr/>
          <p:nvPr/>
        </p:nvSpPr>
        <p:spPr>
          <a:xfrm>
            <a:off x="5652120" y="1887060"/>
            <a:ext cx="1800000" cy="288000"/>
          </a:xfrm>
          <a:prstGeom prst="wedgeRoundRectCallout">
            <a:avLst>
              <a:gd name="adj1" fmla="val 83893"/>
              <a:gd name="adj2" fmla="val 52731"/>
              <a:gd name="adj3" fmla="val 16667"/>
            </a:avLst>
          </a:prstGeom>
          <a:ln w="19050"/>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世界の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が都市部に居住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665704" y="6631468"/>
            <a:ext cx="5154767" cy="253916"/>
          </a:xfrm>
          <a:prstGeom prst="rect">
            <a:avLst/>
          </a:prstGeom>
          <a:noFill/>
        </p:spPr>
        <p:txBody>
          <a:bodyPr wrap="square" rtlCol="0">
            <a:spAutoFit/>
          </a:bodyPr>
          <a:lstStyle/>
          <a:p>
            <a:pPr algn="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経済社会局（</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 DESA</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World Urbanization </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Prospects</a:t>
            </a:r>
            <a:r>
              <a:rPr kumimoji="1" lang="ja-JP" altLang="en-US" sz="1000" spc="-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The 2014 </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Revision</a:t>
            </a: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185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世界のメガシティ</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1999"/>
            <a:ext cx="9072000" cy="1260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国連</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によれば、世界のメガシティ</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は</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2014</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年）で</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都市。今後更に増加し、</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2030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年に</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41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都市になる見込み</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世界</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最大のメガシティは、東京で人口</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37.8</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百万人。近畿大都市圏</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大阪</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は人口</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百万人で</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7</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位</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349448225"/>
              </p:ext>
            </p:extLst>
          </p:nvPr>
        </p:nvGraphicFramePr>
        <p:xfrm>
          <a:off x="3528184" y="1939923"/>
          <a:ext cx="2700000" cy="4297389"/>
        </p:xfrm>
        <a:graphic>
          <a:graphicData uri="http://schemas.openxmlformats.org/drawingml/2006/table">
            <a:tbl>
              <a:tblPr>
                <a:tableStyleId>{5C22544A-7EE6-4342-B048-85BDC9FD1C3A}</a:tableStyleId>
              </a:tblPr>
              <a:tblGrid>
                <a:gridCol w="360000"/>
                <a:gridCol w="1692000"/>
                <a:gridCol w="648000"/>
              </a:tblGrid>
              <a:tr h="186843">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2030</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日本</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37,190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デリー</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36,060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上海</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30,751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ムンバイ</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27,797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北京</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27,706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ダッカ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バングラディシュ</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27,374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カラチ（パキスタン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24,838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カイロ</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エジプト</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24,502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ラゴス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ナイジェリア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24,239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メキシコシティ</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メキシコ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23,865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サンパウロ</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ブラジル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23,444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キンシャサ</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コンゴ民主共和国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19,996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ja-JP" altLang="en-US"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近畿大都市圏</a:t>
                      </a: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a:t>
                      </a: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286" marR="8286" marT="8977" marB="0" anchor="ctr"/>
                </a:tc>
                <a:tc>
                  <a:txBody>
                    <a:bodyPr/>
                    <a:lstStyle/>
                    <a:p>
                      <a:pPr algn="r" fontAlgn="ct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19,976 </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ニューヨーク</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アメリカ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19,885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コルカタ</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19,092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広州</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17,574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重慶</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17,380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ブエノスアイレス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アルゼンチン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16,956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マニラ</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フィリピン</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16,756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イスタンブル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トルコ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16,694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バンガロール</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14,762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r h="186843">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天津</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14,655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286" marR="8286" marT="8977" marB="0"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255436108"/>
              </p:ext>
            </p:extLst>
          </p:nvPr>
        </p:nvGraphicFramePr>
        <p:xfrm>
          <a:off x="6336496" y="1918351"/>
          <a:ext cx="2700000" cy="4318960"/>
        </p:xfrm>
        <a:graphic>
          <a:graphicData uri="http://schemas.openxmlformats.org/drawingml/2006/table">
            <a:tbl>
              <a:tblPr>
                <a:tableStyleId>{5C22544A-7EE6-4342-B048-85BDC9FD1C3A}</a:tableStyleId>
              </a:tblPr>
              <a:tblGrid>
                <a:gridCol w="360000"/>
                <a:gridCol w="1692000"/>
                <a:gridCol w="648000"/>
              </a:tblGrid>
              <a:tr h="215948">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2030</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リオデジャネイロ</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ブラジル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14,174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チェンナイ</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13,921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ジャカルタ</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インドネシア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13,812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ロサンゼルス（アメリカ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13,257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ラホール</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パキスタン</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13,033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ハイデラバード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12,774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深セン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12,673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リマ</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ペルー</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12,221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モスクワ</a:t>
                      </a:r>
                      <a:r>
                        <a:rPr lang="en-US" altLang="ja-JP"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ロシア</a:t>
                      </a:r>
                      <a:r>
                        <a:rPr lang="en-US" altLang="ja-JP" sz="10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12,200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ボゴタ</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コロンビア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11,966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パリ</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フランス</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11,803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ヨハネスブルグ</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南アフリカ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11,573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バンコク</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タイ</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11,528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ロンドン</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イギリス</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11,467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ダルエスサラーム</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タンザニア</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10,760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アフマダーバード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10,527 </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ルアンダ</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アンゴラ</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10,429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ホーチミン</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ベトナム</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10,200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r h="215948">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成都</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c>
                  <a:txBody>
                    <a:bodyPr/>
                    <a:lstStyle/>
                    <a:p>
                      <a:pPr algn="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10,104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92" marR="8792" marT="9525" marB="0" anchor="ctr"/>
                </a:tc>
              </a:tr>
            </a:tbl>
          </a:graphicData>
        </a:graphic>
      </p:graphicFrame>
      <p:sp>
        <p:nvSpPr>
          <p:cNvPr id="17" name="テキスト ボックス 16"/>
          <p:cNvSpPr txBox="1"/>
          <p:nvPr/>
        </p:nvSpPr>
        <p:spPr>
          <a:xfrm>
            <a:off x="667800" y="1692000"/>
            <a:ext cx="2326412" cy="261610"/>
          </a:xfrm>
          <a:prstGeom prst="rect">
            <a:avLst/>
          </a:prstGeom>
          <a:noFill/>
          <a:ln>
            <a:noFill/>
          </a:ln>
        </p:spPr>
        <p:txBody>
          <a:bodyPr wrap="square" rtlCol="0">
            <a:spAutoFit/>
          </a:bodyPr>
          <a:lstStyle/>
          <a:p>
            <a:pPr lvl="0"/>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世界のメガシティランキング</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8" name="テキスト ボックス 17"/>
          <p:cNvSpPr txBox="1"/>
          <p:nvPr/>
        </p:nvSpPr>
        <p:spPr>
          <a:xfrm>
            <a:off x="5156166" y="1692000"/>
            <a:ext cx="2440169" cy="261610"/>
          </a:xfrm>
          <a:prstGeom prst="rect">
            <a:avLst/>
          </a:prstGeom>
          <a:noFill/>
          <a:ln>
            <a:noFill/>
          </a:ln>
        </p:spPr>
        <p:txBody>
          <a:bodyPr wrap="square" rtlCol="0">
            <a:spAutoFit/>
          </a:bodyPr>
          <a:lstStyle/>
          <a:p>
            <a:pPr lvl="0"/>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世界のメガシティランキング</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graphicFrame>
        <p:nvGraphicFramePr>
          <p:cNvPr id="19" name="表 18"/>
          <p:cNvGraphicFramePr>
            <a:graphicFrameLocks noGrp="1"/>
          </p:cNvGraphicFramePr>
          <p:nvPr>
            <p:extLst>
              <p:ext uri="{D42A27DB-BD31-4B8C-83A1-F6EECF244321}">
                <p14:modId xmlns:p14="http://schemas.microsoft.com/office/powerpoint/2010/main" val="2819642377"/>
              </p:ext>
            </p:extLst>
          </p:nvPr>
        </p:nvGraphicFramePr>
        <p:xfrm>
          <a:off x="395536" y="1929391"/>
          <a:ext cx="2880320" cy="4906800"/>
        </p:xfrm>
        <a:graphic>
          <a:graphicData uri="http://schemas.openxmlformats.org/drawingml/2006/table">
            <a:tbl>
              <a:tblPr>
                <a:tableStyleId>{5C22544A-7EE6-4342-B048-85BDC9FD1C3A}</a:tableStyleId>
              </a:tblPr>
              <a:tblGrid>
                <a:gridCol w="432195"/>
                <a:gridCol w="1759060"/>
                <a:gridCol w="689065"/>
              </a:tblGrid>
              <a:tr h="169200">
                <a:tc>
                  <a:txBody>
                    <a:bodyPr/>
                    <a:lstStyle/>
                    <a:p>
                      <a:pPr algn="ctr" fontAlgn="ct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ctr"/>
                </a:tc>
                <a:tc>
                  <a:txBody>
                    <a:bodyPr/>
                    <a:lstStyle/>
                    <a:p>
                      <a:pPr algn="ctr" fontAlgn="ctr"/>
                      <a:endParaRPr 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ctr"/>
                </a:tc>
                <a:tc>
                  <a:txBody>
                    <a:bodyPr/>
                    <a:lstStyle/>
                    <a:p>
                      <a:pPr algn="ctr" fontAlgn="ctr"/>
                      <a:r>
                        <a:rPr lang="en-US" altLang="ja-JP" sz="10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00" b="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ctr"/>
                </a:tc>
              </a:tr>
              <a:tr h="169200">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日本</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37,833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デリー</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24,953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上海</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22,991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メキシコシティ</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メキシコ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20,843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サンパウロ</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ブラジル</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20,831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ムンバイ</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20,741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近畿大都市圏</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20,123</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北京</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19,520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ニューヨーク</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アメリカ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18,591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カイロ</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エジプト</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18,419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ダッカ</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バングラディシュ</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16,982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カラチ</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パキスタン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16,126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ブエノスアイレス</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アルゼンチン</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15,024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コルカタ</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14,766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イスタンブル</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トルコ</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13,954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重慶</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12,916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リオデジャネイロ</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ブラジル</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12,825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マニラ</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フィリピン</a:t>
                      </a: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12,764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ラゴス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ナイジェリア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12,614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20</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ロサンゼルス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12,308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モスクワ（ロシア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12,063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広州</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11,843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23</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キンシャサ</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コンゴ民主共和国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11,116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天津</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10,860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パリ</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フランス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10,764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26</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l" fontAlgn="b"/>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深セン</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中国</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10,680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ロンドン</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イギリス</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10,189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r h="169200">
                <a:tc>
                  <a:txBody>
                    <a:bodyPr/>
                    <a:lstStyle/>
                    <a:p>
                      <a:pPr algn="r" fontAlgn="b"/>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ジャカルタ</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インドネシア</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c>
                  <a:txBody>
                    <a:bodyPr/>
                    <a:lstStyle/>
                    <a:p>
                      <a:pPr algn="r" fontAlgn="b"/>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10,176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913" marR="7913" marT="8572" marB="0" anchor="b"/>
                </a:tc>
              </a:tr>
            </a:tbl>
          </a:graphicData>
        </a:graphic>
      </p:graphicFrame>
      <p:sp>
        <p:nvSpPr>
          <p:cNvPr id="20" name="テキスト ボックス 19"/>
          <p:cNvSpPr txBox="1"/>
          <p:nvPr/>
        </p:nvSpPr>
        <p:spPr>
          <a:xfrm>
            <a:off x="3817677" y="6309320"/>
            <a:ext cx="5257651" cy="278731"/>
          </a:xfrm>
          <a:prstGeom prst="rect">
            <a:avLst/>
          </a:prstGeom>
          <a:noFill/>
          <a:ln>
            <a:noFill/>
          </a:ln>
        </p:spPr>
        <p:txBody>
          <a:bodyPr wrap="square" rtlCol="0">
            <a:spAutoFit/>
          </a:bodyPr>
          <a:lstStyle/>
          <a:p>
            <a:pPr lvl="0">
              <a:lnSpc>
                <a:spcPts val="17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＊「東京」、「近畿大都市圏</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」は、総務省統計局の「関東大都市圏」、「近畿大都市圏」</a:t>
            </a:r>
          </a:p>
        </p:txBody>
      </p:sp>
      <p:sp>
        <p:nvSpPr>
          <p:cNvPr id="14"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4</a:t>
            </a:fld>
            <a:endParaRPr kumimoji="1" lang="en-US" altLang="ja-JP" sz="1200" dirty="0">
              <a:solidFill>
                <a:schemeClr val="tx1"/>
              </a:solidFill>
              <a:latin typeface="HGSｺﾞｼｯｸM" pitchFamily="50" charset="-128"/>
              <a:ea typeface="HGSｺﾞｼｯｸM" pitchFamily="50" charset="-128"/>
            </a:endParaRPr>
          </a:p>
        </p:txBody>
      </p:sp>
      <p:sp>
        <p:nvSpPr>
          <p:cNvPr id="2" name="円/楕円 1"/>
          <p:cNvSpPr>
            <a:spLocks noChangeAspect="1"/>
          </p:cNvSpPr>
          <p:nvPr/>
        </p:nvSpPr>
        <p:spPr>
          <a:xfrm>
            <a:off x="496122" y="3170785"/>
            <a:ext cx="72000" cy="72000"/>
          </a:xfrm>
          <a:prstGeom prst="ellipse">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3593705" y="4417234"/>
            <a:ext cx="72000" cy="72000"/>
          </a:xfrm>
          <a:prstGeom prst="ellipse">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131840" y="1296036"/>
            <a:ext cx="5976160" cy="415498"/>
          </a:xfrm>
          <a:prstGeom prst="rect">
            <a:avLst/>
          </a:prstGeom>
        </p:spPr>
        <p:txBody>
          <a:bodyPr wrap="square">
            <a:spAutoFit/>
          </a:bodyPr>
          <a:lstStyle/>
          <a:p>
            <a:pPr marL="119063" indent="-119063" algn="l"/>
            <a:r>
              <a:rPr lang="ja-JP" altLang="en-US" sz="1050" dirty="0">
                <a:solidFill>
                  <a:schemeClr val="tx1"/>
                </a:solidFill>
                <a:latin typeface="HG丸ｺﾞｼｯｸM-PRO" panose="020F0600000000000000" pitchFamily="50" charset="-128"/>
                <a:ea typeface="HG丸ｺﾞｼｯｸM-PRO" panose="020F0600000000000000" pitchFamily="50" charset="-128"/>
              </a:rPr>
              <a:t>＊国連統計局では、メガシティとは人工建造物・居住区や人口密度が連続する都市化地域である都市的集積地域の居住者</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が少なく</a:t>
            </a:r>
            <a:r>
              <a:rPr lang="ja-JP" altLang="en-US" sz="1050" dirty="0">
                <a:solidFill>
                  <a:schemeClr val="tx1"/>
                </a:solidFill>
                <a:latin typeface="HG丸ｺﾞｼｯｸM-PRO" panose="020F0600000000000000" pitchFamily="50" charset="-128"/>
                <a:ea typeface="HG丸ｺﾞｼｯｸM-PRO" panose="020F0600000000000000" pitchFamily="50" charset="-128"/>
              </a:rPr>
              <a:t>とも</a:t>
            </a:r>
            <a:r>
              <a:rPr lang="en-US" altLang="ja-JP" sz="1050" dirty="0">
                <a:solidFill>
                  <a:schemeClr val="tx1"/>
                </a:solidFill>
                <a:latin typeface="HG丸ｺﾞｼｯｸM-PRO" panose="020F0600000000000000" pitchFamily="50" charset="-128"/>
                <a:ea typeface="HG丸ｺﾞｼｯｸM-PRO" panose="020F0600000000000000" pitchFamily="50" charset="-128"/>
              </a:rPr>
              <a:t>1000</a:t>
            </a:r>
            <a:r>
              <a:rPr lang="ja-JP" altLang="en-US" sz="1050" dirty="0">
                <a:solidFill>
                  <a:schemeClr val="tx1"/>
                </a:solidFill>
                <a:latin typeface="HG丸ｺﾞｼｯｸM-PRO" panose="020F0600000000000000" pitchFamily="50" charset="-128"/>
                <a:ea typeface="HG丸ｺﾞｼｯｸM-PRO" panose="020F0600000000000000" pitchFamily="50" charset="-128"/>
              </a:rPr>
              <a:t>万人を超える都市部としている。</a:t>
            </a:r>
          </a:p>
        </p:txBody>
      </p:sp>
      <p:sp>
        <p:nvSpPr>
          <p:cNvPr id="23" name="テキスト ボックス 22"/>
          <p:cNvSpPr txBox="1"/>
          <p:nvPr/>
        </p:nvSpPr>
        <p:spPr>
          <a:xfrm>
            <a:off x="8462936" y="6182751"/>
            <a:ext cx="789584" cy="310341"/>
          </a:xfrm>
          <a:prstGeom prst="rect">
            <a:avLst/>
          </a:prstGeom>
          <a:noFill/>
          <a:ln>
            <a:noFill/>
          </a:ln>
        </p:spPr>
        <p:txBody>
          <a:bodyPr wrap="square" rtlCol="0">
            <a:spAutoFit/>
          </a:bodyPr>
          <a:lstStyle/>
          <a:p>
            <a:pPr lvl="0">
              <a:lnSpc>
                <a:spcPts val="17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（千人）</a:t>
            </a:r>
          </a:p>
        </p:txBody>
      </p:sp>
      <p:sp>
        <p:nvSpPr>
          <p:cNvPr id="24" name="テキスト ボックス 23"/>
          <p:cNvSpPr txBox="1"/>
          <p:nvPr/>
        </p:nvSpPr>
        <p:spPr>
          <a:xfrm>
            <a:off x="3665704" y="6631468"/>
            <a:ext cx="5154767" cy="253916"/>
          </a:xfrm>
          <a:prstGeom prst="rect">
            <a:avLst/>
          </a:prstGeom>
          <a:noFill/>
        </p:spPr>
        <p:txBody>
          <a:bodyPr wrap="square" rtlCol="0">
            <a:spAutoFit/>
          </a:bodyPr>
          <a:lstStyle/>
          <a:p>
            <a:pPr algn="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経済社会局（</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 DESA</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World Urbanization </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Prospects</a:t>
            </a:r>
            <a:r>
              <a:rPr kumimoji="1" lang="ja-JP" altLang="en-US" sz="1000" spc="-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The 2014 </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Revision</a:t>
            </a: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904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日本</a:t>
            </a:r>
            <a:r>
              <a:rPr kumimoji="1" lang="ja-JP" altLang="en-US" sz="2000" b="1" dirty="0">
                <a:solidFill>
                  <a:schemeClr val="tx1"/>
                </a:solidFill>
                <a:latin typeface="Arial" charset="0"/>
                <a:ea typeface="HG丸ｺﾞｼｯｸM-PRO" pitchFamily="48" charset="-128"/>
              </a:rPr>
              <a:t>における都市への人口集中</a:t>
            </a:r>
          </a:p>
        </p:txBody>
      </p:sp>
      <p:sp>
        <p:nvSpPr>
          <p:cNvPr id="11270" name="Rectangle 20"/>
          <p:cNvSpPr>
            <a:spLocks noChangeArrowheads="1"/>
          </p:cNvSpPr>
          <p:nvPr/>
        </p:nvSpPr>
        <p:spPr bwMode="auto">
          <a:xfrm>
            <a:off x="36000" y="432000"/>
            <a:ext cx="9072000" cy="946248"/>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国連</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によれば、日本においては、</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1950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年（昭和</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年）で</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53%</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あった都市人口の割合が</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22</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は</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91%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に上昇</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。今後</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2050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年までに日本の総人口の</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98%</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あたる約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億人が都市あるいは町に住むと予測</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892032" y="6142995"/>
            <a:ext cx="5825217" cy="310341"/>
          </a:xfrm>
          <a:prstGeom prst="rect">
            <a:avLst/>
          </a:prstGeom>
          <a:noFill/>
          <a:ln>
            <a:noFill/>
          </a:ln>
        </p:spPr>
        <p:txBody>
          <a:bodyPr wrap="square" rtlCol="0">
            <a:spAutoFit/>
          </a:bodyPr>
          <a:lstStyle/>
          <a:p>
            <a:pPr lvl="0">
              <a:lnSpc>
                <a:spcPts val="1700"/>
              </a:lnSpc>
            </a:pPr>
            <a:r>
              <a:rPr lang="ja-JP" altLang="en-US" sz="1000" dirty="0" smtClean="0">
                <a:solidFill>
                  <a:prstClr val="black"/>
                </a:solidFill>
                <a:latin typeface="HG丸ｺﾞｼｯｸM-PRO" pitchFamily="50" charset="-128"/>
                <a:ea typeface="HG丸ｺﾞｼｯｸM-PRO" pitchFamily="50" charset="-128"/>
              </a:rPr>
              <a:t>＊都市人口は、各国の定義による（日本は「市部」）。都市人口以外が地方人口。</a:t>
            </a:r>
          </a:p>
        </p:txBody>
      </p:sp>
      <p:sp>
        <p:nvSpPr>
          <p:cNvPr id="17"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5</a:t>
            </a:fld>
            <a:endParaRPr kumimoji="1" lang="en-US" altLang="ja-JP" sz="1200" dirty="0">
              <a:solidFill>
                <a:schemeClr val="tx1"/>
              </a:solidFill>
              <a:latin typeface="HGSｺﾞｼｯｸM" pitchFamily="50" charset="-128"/>
              <a:ea typeface="HGSｺﾞｼｯｸM"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744819925"/>
              </p:ext>
            </p:extLst>
          </p:nvPr>
        </p:nvGraphicFramePr>
        <p:xfrm>
          <a:off x="538162" y="1484784"/>
          <a:ext cx="8067675"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20" name="角丸四角形吹き出し 19"/>
          <p:cNvSpPr/>
          <p:nvPr/>
        </p:nvSpPr>
        <p:spPr>
          <a:xfrm>
            <a:off x="1295752" y="2996952"/>
            <a:ext cx="1044000" cy="396000"/>
          </a:xfrm>
          <a:prstGeom prst="wedgeRoundRectCallout">
            <a:avLst>
              <a:gd name="adj1" fmla="val -26412"/>
              <a:gd name="adj2" fmla="val 253000"/>
              <a:gd name="adj3" fmla="val 16667"/>
            </a:avLst>
          </a:prstGeom>
          <a:ln w="19050"/>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都市部に居住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吹き出し 20"/>
          <p:cNvSpPr/>
          <p:nvPr/>
        </p:nvSpPr>
        <p:spPr>
          <a:xfrm>
            <a:off x="6697827" y="1525091"/>
            <a:ext cx="1044000" cy="396000"/>
          </a:xfrm>
          <a:prstGeom prst="wedgeRoundRectCallout">
            <a:avLst>
              <a:gd name="adj1" fmla="val 67911"/>
              <a:gd name="adj2" fmla="val 106461"/>
              <a:gd name="adj3" fmla="val 16667"/>
            </a:avLst>
          </a:prstGeom>
          <a:ln w="19050"/>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98</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都市部</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に居住</a:t>
            </a:r>
          </a:p>
        </p:txBody>
      </p:sp>
      <p:sp>
        <p:nvSpPr>
          <p:cNvPr id="22" name="角丸四角形吹き出し 21"/>
          <p:cNvSpPr/>
          <p:nvPr/>
        </p:nvSpPr>
        <p:spPr>
          <a:xfrm>
            <a:off x="4015261" y="1998404"/>
            <a:ext cx="1044000" cy="396000"/>
          </a:xfrm>
          <a:prstGeom prst="wedgeRoundRectCallout">
            <a:avLst>
              <a:gd name="adj1" fmla="val 77344"/>
              <a:gd name="adj2" fmla="val 68273"/>
              <a:gd name="adj3" fmla="val 16667"/>
            </a:avLst>
          </a:prstGeom>
          <a:ln w="19050"/>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91</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都市部に居住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665704" y="6631468"/>
            <a:ext cx="5154767" cy="253916"/>
          </a:xfrm>
          <a:prstGeom prst="rect">
            <a:avLst/>
          </a:prstGeom>
          <a:noFill/>
        </p:spPr>
        <p:txBody>
          <a:bodyPr wrap="square" rtlCol="0">
            <a:spAutoFit/>
          </a:bodyPr>
          <a:lstStyle/>
          <a:p>
            <a:pPr algn="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経済社会局（</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 DESA</a:t>
            </a:r>
            <a:r>
              <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World Urbanization </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Prospects</a:t>
            </a:r>
            <a:r>
              <a:rPr kumimoji="1" lang="ja-JP" altLang="en-US" sz="1000" spc="-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The 2014 </a:t>
            </a:r>
            <a:r>
              <a:rPr kumimoji="1"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Revision</a:t>
            </a:r>
            <a:r>
              <a:rPr kumimoji="1"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0522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日本の人口・三大都市圏の人口</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648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年）の</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日本の総人口は</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億</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2711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万人。総人口に占める三大都市圏の人口割合は、増加しており、人口の都市圏への集積が進んでいる</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6</a:t>
            </a:fld>
            <a:endParaRPr kumimoji="1" lang="en-US" altLang="ja-JP" sz="1200" dirty="0">
              <a:solidFill>
                <a:schemeClr val="tx1"/>
              </a:solidFill>
              <a:latin typeface="HGSｺﾞｼｯｸM" pitchFamily="50" charset="-128"/>
              <a:ea typeface="HGSｺﾞｼｯｸM"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136904" cy="451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9"/>
          <p:cNvSpPr>
            <a:spLocks noChangeArrowheads="1"/>
          </p:cNvSpPr>
          <p:nvPr/>
        </p:nvSpPr>
        <p:spPr bwMode="auto">
          <a:xfrm>
            <a:off x="251520" y="6012859"/>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三大都市圏：大阪圏、名古屋圏、東京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大阪圏：大阪府、兵庫県、京都府、奈良県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・名古屋圏：愛知県、岐阜県、三重県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・東京圏：東京都、神奈川県、埼玉県、千葉県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19"/>
          <p:cNvSpPr>
            <a:spLocks noChangeArrowheads="1"/>
          </p:cNvSpPr>
          <p:nvPr/>
        </p:nvSpPr>
        <p:spPr bwMode="auto">
          <a:xfrm>
            <a:off x="5724129" y="6536377"/>
            <a:ext cx="29523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総務省「国勢調査報告」</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70708" y="1412776"/>
            <a:ext cx="748923" cy="261610"/>
          </a:xfrm>
          <a:prstGeom prst="rect">
            <a:avLst/>
          </a:prstGeom>
        </p:spPr>
        <p:txBody>
          <a:bodyPr wrap="none">
            <a:spAutoFit/>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p>
        </p:txBody>
      </p:sp>
    </p:spTree>
    <p:extLst>
      <p:ext uri="{BB962C8B-B14F-4D97-AF65-F5344CB8AC3E}">
        <p14:creationId xmlns:p14="http://schemas.microsoft.com/office/powerpoint/2010/main" val="31214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日本の総人口推移</a:t>
            </a:r>
            <a:endParaRPr kumimoji="1" lang="ja-JP" altLang="en-US" sz="2000" b="1" dirty="0">
              <a:solidFill>
                <a:schemeClr val="tx1"/>
              </a:solidFill>
              <a:latin typeface="Arial" charset="0"/>
              <a:ea typeface="HG丸ｺﾞｼｯｸM-PRO" pitchFamily="48" charset="-128"/>
            </a:endParaRPr>
          </a:p>
        </p:txBody>
      </p:sp>
      <p:sp>
        <p:nvSpPr>
          <p:cNvPr id="10"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7</a:t>
            </a:fld>
            <a:endParaRPr kumimoji="1" lang="en-US" altLang="ja-JP" sz="1200" dirty="0">
              <a:solidFill>
                <a:schemeClr val="tx1"/>
              </a:solidFill>
              <a:latin typeface="HGSｺﾞｼｯｸM" pitchFamily="50" charset="-128"/>
              <a:ea typeface="HGSｺﾞｼｯｸM" pitchFamily="50" charset="-128"/>
            </a:endParaRPr>
          </a:p>
        </p:txBody>
      </p:sp>
      <p:sp>
        <p:nvSpPr>
          <p:cNvPr id="14" name="Rectangle 19"/>
          <p:cNvSpPr>
            <a:spLocks noChangeArrowheads="1"/>
          </p:cNvSpPr>
          <p:nvPr/>
        </p:nvSpPr>
        <p:spPr bwMode="auto">
          <a:xfrm>
            <a:off x="4572000" y="6536377"/>
            <a:ext cx="4104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総務省「国勢調査報告」、「推計人口」を基に作成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Chart 1"/>
          <p:cNvGraphicFramePr>
            <a:graphicFrameLocks/>
          </p:cNvGraphicFramePr>
          <p:nvPr>
            <p:extLst>
              <p:ext uri="{D42A27DB-BD31-4B8C-83A1-F6EECF244321}">
                <p14:modId xmlns:p14="http://schemas.microsoft.com/office/powerpoint/2010/main" val="3105614355"/>
              </p:ext>
            </p:extLst>
          </p:nvPr>
        </p:nvGraphicFramePr>
        <p:xfrm>
          <a:off x="279126" y="764704"/>
          <a:ext cx="8702155"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899592" y="5734997"/>
            <a:ext cx="4968552" cy="646331"/>
          </a:xfrm>
          <a:prstGeom prst="rect">
            <a:avLst/>
          </a:prstGeom>
        </p:spPr>
        <p:txBody>
          <a:bodyPr wrap="square">
            <a:spAutoFit/>
          </a:bodyPr>
          <a:lstStyle/>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福井県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奈良県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和歌山県</a:t>
            </a:r>
            <a:endParaRPr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関東･･･</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茨城県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栃木県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群馬県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埼玉県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千葉県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山梨県</a:t>
            </a:r>
            <a:endParaRPr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中部･･･</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長野県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岐阜県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静岡県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三重県</a:t>
            </a:r>
            <a:endParaRPr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246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a:solidFill>
                  <a:schemeClr val="tx1"/>
                </a:solidFill>
                <a:latin typeface="Arial" charset="0"/>
                <a:ea typeface="HG丸ｺﾞｼｯｸM-PRO" pitchFamily="48" charset="-128"/>
              </a:rPr>
              <a:t>関西</a:t>
            </a:r>
            <a:r>
              <a:rPr kumimoji="1" lang="ja-JP" altLang="en-US" sz="2000" b="1" dirty="0" smtClean="0">
                <a:solidFill>
                  <a:schemeClr val="tx1"/>
                </a:solidFill>
                <a:latin typeface="Arial" charset="0"/>
                <a:ea typeface="HG丸ｺﾞｼｯｸM-PRO" pitchFamily="48" charset="-128"/>
              </a:rPr>
              <a:t>の人口</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1200329"/>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tabLst>
                <a:tab pos="266700" algn="l"/>
              </a:tabLst>
            </a:pPr>
            <a:r>
              <a:rPr kumimoji="1" lang="ja-JP" altLang="en-US" sz="1800" dirty="0" smtClean="0">
                <a:solidFill>
                  <a:schemeClr val="tx1"/>
                </a:solidFill>
                <a:latin typeface="HG丸ｺﾞｼｯｸM-PRO" pitchFamily="48" charset="-128"/>
                <a:ea typeface="HG丸ｺﾞｼｯｸM-PRO" pitchFamily="48" charset="-128"/>
              </a:rPr>
              <a:t>関西域内人口は</a:t>
            </a:r>
            <a:r>
              <a:rPr kumimoji="1" lang="en-US" altLang="ja-JP" sz="1800" dirty="0" smtClean="0">
                <a:solidFill>
                  <a:schemeClr val="tx1"/>
                </a:solidFill>
                <a:latin typeface="HG丸ｺﾞｼｯｸM-PRO" pitchFamily="48" charset="-128"/>
                <a:ea typeface="HG丸ｺﾞｼｯｸM-PRO" pitchFamily="48" charset="-128"/>
              </a:rPr>
              <a:t>2,000</a:t>
            </a:r>
            <a:r>
              <a:rPr kumimoji="1" lang="ja-JP" altLang="en-US" sz="1800" dirty="0" smtClean="0">
                <a:solidFill>
                  <a:schemeClr val="tx1"/>
                </a:solidFill>
                <a:latin typeface="HG丸ｺﾞｼｯｸM-PRO" pitchFamily="48" charset="-128"/>
                <a:ea typeface="HG丸ｺﾞｼｯｸM-PRO" pitchFamily="48" charset="-128"/>
              </a:rPr>
              <a:t>万人強で主要国一国に匹敵する規模。</a:t>
            </a:r>
            <a:endParaRPr kumimoji="1" lang="en-US" altLang="ja-JP" sz="1800" dirty="0" smtClean="0">
              <a:solidFill>
                <a:schemeClr val="tx1"/>
              </a:solidFill>
              <a:latin typeface="HG丸ｺﾞｼｯｸM-PRO" pitchFamily="48" charset="-128"/>
              <a:ea typeface="HG丸ｺﾞｼｯｸM-PRO" pitchFamily="48" charset="-128"/>
            </a:endParaRPr>
          </a:p>
          <a:p>
            <a:pPr marL="285750" indent="-285750" eaLnBrk="1" hangingPunct="1">
              <a:spcBef>
                <a:spcPct val="0"/>
              </a:spcBef>
              <a:buFont typeface="Arial" panose="020B0604020202020204" pitchFamily="34" charset="0"/>
              <a:buChar char="•"/>
              <a:tabLst>
                <a:tab pos="266700" algn="l"/>
              </a:tabLst>
            </a:pPr>
            <a:r>
              <a:rPr kumimoji="1" lang="ja-JP" altLang="en-US" sz="1800" dirty="0" smtClean="0">
                <a:solidFill>
                  <a:schemeClr val="tx1"/>
                </a:solidFill>
                <a:latin typeface="HG丸ｺﾞｼｯｸM-PRO" pitchFamily="48" charset="-128"/>
                <a:ea typeface="HG丸ｺﾞｼｯｸM-PRO" pitchFamily="48" charset="-128"/>
              </a:rPr>
              <a:t>関西</a:t>
            </a:r>
            <a:r>
              <a:rPr kumimoji="1" lang="ja-JP" altLang="en-US" sz="1800" dirty="0">
                <a:solidFill>
                  <a:schemeClr val="tx1"/>
                </a:solidFill>
                <a:latin typeface="HG丸ｺﾞｼｯｸM-PRO" pitchFamily="48" charset="-128"/>
                <a:ea typeface="HG丸ｺﾞｼｯｸM-PRO" pitchFamily="48" charset="-128"/>
              </a:rPr>
              <a:t>域内人口は</a:t>
            </a:r>
            <a:r>
              <a:rPr kumimoji="1" lang="en-US" altLang="ja-JP" sz="1800" dirty="0">
                <a:solidFill>
                  <a:schemeClr val="tx1"/>
                </a:solidFill>
                <a:latin typeface="HG丸ｺﾞｼｯｸM-PRO" pitchFamily="48" charset="-128"/>
                <a:ea typeface="HG丸ｺﾞｼｯｸM-PRO" pitchFamily="48" charset="-128"/>
              </a:rPr>
              <a:t>2005</a:t>
            </a:r>
            <a:r>
              <a:rPr kumimoji="1" lang="ja-JP" altLang="en-US" sz="1800" dirty="0" smtClean="0">
                <a:solidFill>
                  <a:schemeClr val="tx1"/>
                </a:solidFill>
                <a:latin typeface="HG丸ｺﾞｼｯｸM-PRO" pitchFamily="48" charset="-128"/>
                <a:ea typeface="HG丸ｺﾞｼｯｸM-PRO" pitchFamily="48" charset="-128"/>
              </a:rPr>
              <a:t>年（平成</a:t>
            </a:r>
            <a:r>
              <a:rPr kumimoji="1" lang="en-US" altLang="ja-JP" sz="1800" dirty="0" smtClean="0">
                <a:solidFill>
                  <a:schemeClr val="tx1"/>
                </a:solidFill>
                <a:latin typeface="HG丸ｺﾞｼｯｸM-PRO" pitchFamily="48" charset="-128"/>
                <a:ea typeface="HG丸ｺﾞｼｯｸM-PRO" pitchFamily="48" charset="-128"/>
              </a:rPr>
              <a:t>17</a:t>
            </a:r>
            <a:r>
              <a:rPr kumimoji="1" lang="ja-JP" altLang="en-US" sz="1800" dirty="0" smtClean="0">
                <a:solidFill>
                  <a:schemeClr val="tx1"/>
                </a:solidFill>
                <a:latin typeface="HG丸ｺﾞｼｯｸM-PRO" pitchFamily="48" charset="-128"/>
                <a:ea typeface="HG丸ｺﾞｼｯｸM-PRO" pitchFamily="48" charset="-128"/>
              </a:rPr>
              <a:t>年）を</a:t>
            </a:r>
            <a:r>
              <a:rPr kumimoji="1" lang="ja-JP" altLang="en-US" sz="1800" dirty="0">
                <a:solidFill>
                  <a:schemeClr val="tx1"/>
                </a:solidFill>
                <a:latin typeface="HG丸ｺﾞｼｯｸM-PRO" pitchFamily="48" charset="-128"/>
                <a:ea typeface="HG丸ｺﾞｼｯｸM-PRO" pitchFamily="48" charset="-128"/>
              </a:rPr>
              <a:t>ピークに減少傾向、</a:t>
            </a:r>
            <a:r>
              <a:rPr kumimoji="1" lang="en-US" altLang="ja-JP" sz="1800" dirty="0">
                <a:solidFill>
                  <a:schemeClr val="tx1"/>
                </a:solidFill>
                <a:latin typeface="HG丸ｺﾞｼｯｸM-PRO" pitchFamily="48" charset="-128"/>
                <a:ea typeface="HG丸ｺﾞｼｯｸM-PRO" pitchFamily="48" charset="-128"/>
              </a:rPr>
              <a:t>2012</a:t>
            </a:r>
            <a:r>
              <a:rPr kumimoji="1" lang="ja-JP" altLang="en-US" sz="1800" dirty="0" smtClean="0">
                <a:solidFill>
                  <a:schemeClr val="tx1"/>
                </a:solidFill>
                <a:latin typeface="HG丸ｺﾞｼｯｸM-PRO" pitchFamily="48" charset="-128"/>
                <a:ea typeface="HG丸ｺﾞｼｯｸM-PRO" pitchFamily="48" charset="-128"/>
              </a:rPr>
              <a:t>年（平成</a:t>
            </a:r>
            <a:r>
              <a:rPr kumimoji="1" lang="en-US" altLang="ja-JP" sz="1800" dirty="0" smtClean="0">
                <a:solidFill>
                  <a:schemeClr val="tx1"/>
                </a:solidFill>
                <a:latin typeface="HG丸ｺﾞｼｯｸM-PRO" pitchFamily="48" charset="-128"/>
                <a:ea typeface="HG丸ｺﾞｼｯｸM-PRO" pitchFamily="48" charset="-128"/>
              </a:rPr>
              <a:t>24</a:t>
            </a:r>
            <a:r>
              <a:rPr kumimoji="1" lang="ja-JP" altLang="en-US" sz="1800" dirty="0" smtClean="0">
                <a:solidFill>
                  <a:schemeClr val="tx1"/>
                </a:solidFill>
                <a:latin typeface="HG丸ｺﾞｼｯｸM-PRO" pitchFamily="48" charset="-128"/>
                <a:ea typeface="HG丸ｺﾞｼｯｸM-PRO" pitchFamily="48" charset="-128"/>
              </a:rPr>
              <a:t>年）は</a:t>
            </a:r>
            <a:r>
              <a:rPr kumimoji="1" lang="en-US" altLang="ja-JP" sz="1800" dirty="0">
                <a:solidFill>
                  <a:schemeClr val="tx1"/>
                </a:solidFill>
                <a:latin typeface="HG丸ｺﾞｼｯｸM-PRO" pitchFamily="48" charset="-128"/>
                <a:ea typeface="HG丸ｺﾞｼｯｸM-PRO" pitchFamily="48" charset="-128"/>
              </a:rPr>
              <a:t>2,081</a:t>
            </a:r>
            <a:r>
              <a:rPr kumimoji="1" lang="ja-JP" altLang="en-US" sz="1800" dirty="0" smtClean="0">
                <a:solidFill>
                  <a:schemeClr val="tx1"/>
                </a:solidFill>
                <a:latin typeface="HG丸ｺﾞｼｯｸM-PRO" pitchFamily="48" charset="-128"/>
                <a:ea typeface="HG丸ｺﾞｼｯｸM-PRO" pitchFamily="48" charset="-128"/>
              </a:rPr>
              <a:t>万人。</a:t>
            </a:r>
            <a:endParaRPr kumimoji="1" lang="en-US" altLang="ja-JP" sz="1800" dirty="0" smtClean="0">
              <a:solidFill>
                <a:schemeClr val="tx1"/>
              </a:solidFill>
              <a:latin typeface="HG丸ｺﾞｼｯｸM-PRO" pitchFamily="48" charset="-128"/>
              <a:ea typeface="HG丸ｺﾞｼｯｸM-PRO" pitchFamily="48" charset="-128"/>
            </a:endParaRPr>
          </a:p>
          <a:p>
            <a:pPr marL="285750" indent="-285750" eaLnBrk="1" hangingPunct="1">
              <a:spcBef>
                <a:spcPct val="0"/>
              </a:spcBef>
              <a:buFont typeface="Arial" panose="020B0604020202020204" pitchFamily="34" charset="0"/>
              <a:buChar char="•"/>
              <a:tabLst>
                <a:tab pos="266700" algn="l"/>
              </a:tabLst>
            </a:pPr>
            <a:r>
              <a:rPr kumimoji="1" lang="ja-JP" altLang="en-US" sz="1800" spc="-40" dirty="0" smtClean="0">
                <a:solidFill>
                  <a:schemeClr val="tx1"/>
                </a:solidFill>
                <a:latin typeface="HG丸ｺﾞｼｯｸM-PRO" pitchFamily="48" charset="-128"/>
                <a:ea typeface="HG丸ｺﾞｼｯｸM-PRO" pitchFamily="48" charset="-128"/>
              </a:rPr>
              <a:t>関西</a:t>
            </a:r>
            <a:r>
              <a:rPr kumimoji="1" lang="ja-JP" altLang="en-US" sz="1800" spc="-40" dirty="0">
                <a:solidFill>
                  <a:schemeClr val="tx1"/>
                </a:solidFill>
                <a:latin typeface="HG丸ｺﾞｼｯｸM-PRO" pitchFamily="48" charset="-128"/>
                <a:ea typeface="HG丸ｺﾞｼｯｸM-PRO" pitchFamily="48" charset="-128"/>
              </a:rPr>
              <a:t>域内人口の全国に占める割合は</a:t>
            </a:r>
            <a:r>
              <a:rPr kumimoji="1" lang="en-US" altLang="ja-JP" sz="1800" spc="-40" dirty="0">
                <a:solidFill>
                  <a:schemeClr val="tx1"/>
                </a:solidFill>
                <a:latin typeface="HG丸ｺﾞｼｯｸM-PRO" pitchFamily="48" charset="-128"/>
                <a:ea typeface="HG丸ｺﾞｼｯｸM-PRO" pitchFamily="48" charset="-128"/>
              </a:rPr>
              <a:t>16.3</a:t>
            </a:r>
            <a:r>
              <a:rPr kumimoji="1" lang="ja-JP" altLang="en-US" sz="1800" spc="-40" dirty="0">
                <a:solidFill>
                  <a:schemeClr val="tx1"/>
                </a:solidFill>
                <a:latin typeface="HG丸ｺﾞｼｯｸM-PRO" pitchFamily="48" charset="-128"/>
                <a:ea typeface="HG丸ｺﾞｼｯｸM-PRO" pitchFamily="48" charset="-128"/>
              </a:rPr>
              <a:t>％、減少傾向にあったが</a:t>
            </a:r>
            <a:r>
              <a:rPr kumimoji="1" lang="ja-JP" altLang="en-US" sz="1800" spc="-40" dirty="0" smtClean="0">
                <a:solidFill>
                  <a:schemeClr val="tx1"/>
                </a:solidFill>
                <a:latin typeface="HG丸ｺﾞｼｯｸM-PRO" pitchFamily="48" charset="-128"/>
                <a:ea typeface="HG丸ｺﾞｼｯｸM-PRO" pitchFamily="48" charset="-128"/>
              </a:rPr>
              <a:t>、近年は横ばい。</a:t>
            </a:r>
            <a:endParaRPr kumimoji="1" lang="en-US" altLang="ja-JP" sz="1800" spc="-40" dirty="0" smtClean="0">
              <a:solidFill>
                <a:schemeClr val="tx1"/>
              </a:solidFill>
              <a:latin typeface="Arial" charset="0"/>
              <a:ea typeface="HG丸ｺﾞｼｯｸM-PRO" pitchFamily="48" charset="-128"/>
            </a:endParaRPr>
          </a:p>
        </p:txBody>
      </p:sp>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4821" y="2126095"/>
            <a:ext cx="7281595" cy="448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252136" y="1700808"/>
            <a:ext cx="55440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関西域内人口</a:t>
            </a:r>
            <a:endParaRPr kumimoji="1" lang="ja-JP" altLang="ja-JP" sz="3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3"/>
          <p:cNvSpPr>
            <a:spLocks noChangeArrowheads="1"/>
          </p:cNvSpPr>
          <p:nvPr/>
        </p:nvSpPr>
        <p:spPr bwMode="auto">
          <a:xfrm>
            <a:off x="4203576" y="5157192"/>
            <a:ext cx="3005832" cy="612000"/>
          </a:xfrm>
          <a:prstGeom prst="rect">
            <a:avLst/>
          </a:prstGeom>
          <a:solidFill>
            <a:schemeClr val="bg1"/>
          </a:solidFill>
          <a:ln w="9525">
            <a:solidFill>
              <a:schemeClr val="tx1"/>
            </a:solidFill>
            <a:prstDash val="solid"/>
            <a:miter lim="800000"/>
            <a:headEnd/>
            <a:tailEnd/>
          </a:ln>
        </p:spPr>
        <p:txBody>
          <a:bodyPr wrap="squar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tabLst>
                <a:tab pos="26670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オランダ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tabLst>
                <a:tab pos="26670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オーストラリア：</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tabLst>
                <a:tab pos="26670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（出典：世界の統計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ctr" eaLnBrk="1" hangingPunct="1">
                <a:spcBef>
                  <a:spcPct val="50000"/>
                </a:spcBef>
                <a:buFontTx/>
                <a:buNone/>
              </a:pPr>
              <a:t>8</a:t>
            </a:fld>
            <a:endParaRPr kumimoji="1" lang="en-US" altLang="ja-JP" sz="1200" dirty="0">
              <a:solidFill>
                <a:schemeClr val="tx1"/>
              </a:solidFill>
              <a:latin typeface="HGSｺﾞｼｯｸM" pitchFamily="50" charset="-128"/>
              <a:ea typeface="HGSｺﾞｼｯｸM" pitchFamily="50" charset="-128"/>
            </a:endParaRPr>
          </a:p>
        </p:txBody>
      </p:sp>
      <p:sp>
        <p:nvSpPr>
          <p:cNvPr id="11266" name="Rectangle 19"/>
          <p:cNvSpPr>
            <a:spLocks noChangeArrowheads="1"/>
          </p:cNvSpPr>
          <p:nvPr/>
        </p:nvSpPr>
        <p:spPr bwMode="auto">
          <a:xfrm>
            <a:off x="5761113" y="6513803"/>
            <a:ext cx="2771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322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p:cNvSpPr>
            <a:spLocks noChangeArrowheads="1"/>
          </p:cNvSpPr>
          <p:nvPr/>
        </p:nvSpPr>
        <p:spPr bwMode="auto">
          <a:xfrm>
            <a:off x="4211960" y="6320353"/>
            <a:ext cx="460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大阪府「大阪府の推計人口」、総務省「国勢調査報告」を基に作成</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大阪府の人口</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923330"/>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tabLst>
                <a:tab pos="266700" algn="l"/>
              </a:tabLst>
            </a:pPr>
            <a:r>
              <a:rPr kumimoji="1" lang="ja-JP" altLang="en-US" sz="1800" dirty="0">
                <a:solidFill>
                  <a:schemeClr val="tx1"/>
                </a:solidFill>
                <a:latin typeface="HG丸ｺﾞｼｯｸM-PRO" pitchFamily="48" charset="-128"/>
                <a:ea typeface="HG丸ｺﾞｼｯｸM-PRO" pitchFamily="48" charset="-128"/>
              </a:rPr>
              <a:t>大阪府の人口は</a:t>
            </a:r>
            <a:r>
              <a:rPr kumimoji="1" lang="ja-JP" altLang="en-US" sz="1800" dirty="0" smtClean="0">
                <a:solidFill>
                  <a:schemeClr val="tx1"/>
                </a:solidFill>
                <a:latin typeface="HG丸ｺﾞｼｯｸM-PRO" pitchFamily="48" charset="-128"/>
                <a:ea typeface="HG丸ｺﾞｼｯｸM-PRO" pitchFamily="48" charset="-128"/>
              </a:rPr>
              <a:t>、</a:t>
            </a:r>
            <a:r>
              <a:rPr kumimoji="1" lang="en-US" altLang="ja-JP" sz="1800" dirty="0" smtClean="0">
                <a:solidFill>
                  <a:schemeClr val="tx1"/>
                </a:solidFill>
                <a:latin typeface="HG丸ｺﾞｼｯｸM-PRO" pitchFamily="48" charset="-128"/>
                <a:ea typeface="HG丸ｺﾞｼｯｸM-PRO" pitchFamily="48" charset="-128"/>
              </a:rPr>
              <a:t>2011</a:t>
            </a:r>
            <a:r>
              <a:rPr kumimoji="1" lang="ja-JP" altLang="en-US" sz="1800" dirty="0" smtClean="0">
                <a:solidFill>
                  <a:schemeClr val="tx1"/>
                </a:solidFill>
                <a:latin typeface="HG丸ｺﾞｼｯｸM-PRO" pitchFamily="48" charset="-128"/>
                <a:ea typeface="HG丸ｺﾞｼｯｸM-PRO" pitchFamily="48" charset="-128"/>
              </a:rPr>
              <a:t>年（平成</a:t>
            </a:r>
            <a:r>
              <a:rPr kumimoji="1" lang="en-US" altLang="ja-JP" sz="1800" dirty="0">
                <a:solidFill>
                  <a:schemeClr val="tx1"/>
                </a:solidFill>
                <a:latin typeface="HG丸ｺﾞｼｯｸM-PRO" pitchFamily="48" charset="-128"/>
                <a:ea typeface="HG丸ｺﾞｼｯｸM-PRO" pitchFamily="48" charset="-128"/>
              </a:rPr>
              <a:t>23</a:t>
            </a:r>
            <a:r>
              <a:rPr kumimoji="1" lang="ja-JP" altLang="en-US" sz="1800" dirty="0" smtClean="0">
                <a:solidFill>
                  <a:schemeClr val="tx1"/>
                </a:solidFill>
                <a:latin typeface="HG丸ｺﾞｼｯｸM-PRO" pitchFamily="48" charset="-128"/>
                <a:ea typeface="HG丸ｺﾞｼｯｸM-PRO" pitchFamily="48" charset="-128"/>
              </a:rPr>
              <a:t>年）の約</a:t>
            </a:r>
            <a:r>
              <a:rPr kumimoji="1" lang="en-US" altLang="ja-JP" sz="1800" dirty="0" smtClean="0">
                <a:solidFill>
                  <a:schemeClr val="tx1"/>
                </a:solidFill>
                <a:latin typeface="HG丸ｺﾞｼｯｸM-PRO" pitchFamily="48" charset="-128"/>
                <a:ea typeface="HG丸ｺﾞｼｯｸM-PRO" pitchFamily="48" charset="-128"/>
              </a:rPr>
              <a:t>886</a:t>
            </a:r>
            <a:r>
              <a:rPr kumimoji="1" lang="ja-JP" altLang="en-US" sz="1800" dirty="0">
                <a:solidFill>
                  <a:schemeClr val="tx1"/>
                </a:solidFill>
                <a:latin typeface="HG丸ｺﾞｼｯｸM-PRO" pitchFamily="48" charset="-128"/>
                <a:ea typeface="HG丸ｺﾞｼｯｸM-PRO" pitchFamily="48" charset="-128"/>
              </a:rPr>
              <a:t>万５千人をピークに減少に転じたと推計されており</a:t>
            </a:r>
            <a:r>
              <a:rPr kumimoji="1" lang="ja-JP" altLang="en-US" sz="1800" dirty="0" smtClean="0">
                <a:solidFill>
                  <a:schemeClr val="tx1"/>
                </a:solidFill>
                <a:latin typeface="HG丸ｺﾞｼｯｸM-PRO" pitchFamily="48" charset="-128"/>
                <a:ea typeface="HG丸ｺﾞｼｯｸM-PRO" pitchFamily="48" charset="-128"/>
              </a:rPr>
              <a:t>、</a:t>
            </a:r>
            <a:r>
              <a:rPr kumimoji="1" lang="en-US" altLang="ja-JP" sz="1800" dirty="0" smtClean="0">
                <a:solidFill>
                  <a:schemeClr val="tx1"/>
                </a:solidFill>
                <a:latin typeface="HG丸ｺﾞｼｯｸM-PRO" pitchFamily="48" charset="-128"/>
                <a:ea typeface="HG丸ｺﾞｼｯｸM-PRO" pitchFamily="48" charset="-128"/>
              </a:rPr>
              <a:t>2015</a:t>
            </a:r>
            <a:r>
              <a:rPr kumimoji="1" lang="ja-JP" altLang="en-US" sz="1800" dirty="0" smtClean="0">
                <a:solidFill>
                  <a:schemeClr val="tx1"/>
                </a:solidFill>
                <a:latin typeface="HG丸ｺﾞｼｯｸM-PRO" pitchFamily="48" charset="-128"/>
                <a:ea typeface="HG丸ｺﾞｼｯｸM-PRO" pitchFamily="48" charset="-128"/>
              </a:rPr>
              <a:t>年（平成</a:t>
            </a:r>
            <a:r>
              <a:rPr kumimoji="1" lang="en-US" altLang="ja-JP" sz="1800" dirty="0" smtClean="0">
                <a:solidFill>
                  <a:schemeClr val="tx1"/>
                </a:solidFill>
                <a:latin typeface="HG丸ｺﾞｼｯｸM-PRO" pitchFamily="48" charset="-128"/>
                <a:ea typeface="HG丸ｺﾞｼｯｸM-PRO" pitchFamily="48" charset="-128"/>
              </a:rPr>
              <a:t>27</a:t>
            </a:r>
            <a:r>
              <a:rPr kumimoji="1" lang="ja-JP" altLang="en-US" sz="1800" dirty="0" smtClean="0">
                <a:solidFill>
                  <a:schemeClr val="tx1"/>
                </a:solidFill>
                <a:latin typeface="HG丸ｺﾞｼｯｸM-PRO" pitchFamily="48" charset="-128"/>
                <a:ea typeface="HG丸ｺﾞｼｯｸM-PRO" pitchFamily="48" charset="-128"/>
              </a:rPr>
              <a:t>年）国勢調査では、</a:t>
            </a:r>
            <a:r>
              <a:rPr kumimoji="1" lang="en-US" altLang="ja-JP" sz="1800" dirty="0" smtClean="0">
                <a:solidFill>
                  <a:schemeClr val="tx1"/>
                </a:solidFill>
                <a:latin typeface="HG丸ｺﾞｼｯｸM-PRO" pitchFamily="48" charset="-128"/>
                <a:ea typeface="HG丸ｺﾞｼｯｸM-PRO" pitchFamily="48" charset="-128"/>
              </a:rPr>
              <a:t>883</a:t>
            </a:r>
            <a:r>
              <a:rPr kumimoji="1" lang="ja-JP" altLang="en-US" sz="1800" dirty="0" smtClean="0">
                <a:solidFill>
                  <a:schemeClr val="tx1"/>
                </a:solidFill>
                <a:latin typeface="HG丸ｺﾞｼｯｸM-PRO" pitchFamily="48" charset="-128"/>
                <a:ea typeface="HG丸ｺﾞｼｯｸM-PRO" pitchFamily="48" charset="-128"/>
              </a:rPr>
              <a:t>万</a:t>
            </a:r>
            <a:r>
              <a:rPr kumimoji="1" lang="en-US" altLang="ja-JP" sz="1800" dirty="0" smtClean="0">
                <a:solidFill>
                  <a:schemeClr val="tx1"/>
                </a:solidFill>
                <a:latin typeface="HG丸ｺﾞｼｯｸM-PRO" pitchFamily="48" charset="-128"/>
                <a:ea typeface="HG丸ｺﾞｼｯｸM-PRO" pitchFamily="48" charset="-128"/>
              </a:rPr>
              <a:t>8,908</a:t>
            </a:r>
            <a:r>
              <a:rPr kumimoji="1" lang="ja-JP" altLang="en-US" sz="1800" dirty="0" smtClean="0">
                <a:solidFill>
                  <a:schemeClr val="tx1"/>
                </a:solidFill>
                <a:latin typeface="HG丸ｺﾞｼｯｸM-PRO" pitchFamily="48" charset="-128"/>
                <a:ea typeface="HG丸ｺﾞｼｯｸM-PRO" pitchFamily="48" charset="-128"/>
              </a:rPr>
              <a:t>人となった。</a:t>
            </a:r>
            <a:endParaRPr kumimoji="1" lang="ja-JP" altLang="en-US" sz="1800" dirty="0">
              <a:solidFill>
                <a:schemeClr val="tx1"/>
              </a:solidFill>
              <a:latin typeface="HG丸ｺﾞｼｯｸM-PRO" pitchFamily="48" charset="-128"/>
              <a:ea typeface="HG丸ｺﾞｼｯｸM-PRO" pitchFamily="48" charset="-128"/>
            </a:endParaRPr>
          </a:p>
        </p:txBody>
      </p:sp>
      <p:sp>
        <p:nvSpPr>
          <p:cNvPr id="8"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smtClean="0">
                <a:solidFill>
                  <a:schemeClr val="tx1"/>
                </a:solidFill>
                <a:latin typeface="HGSｺﾞｼｯｸM" pitchFamily="50" charset="-128"/>
                <a:ea typeface="HGSｺﾞｼｯｸM" pitchFamily="50" charset="-128"/>
              </a:rPr>
              <a:t>1-</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9</a:t>
            </a:fld>
            <a:endParaRPr kumimoji="1" lang="en-US" altLang="ja-JP" sz="1200" dirty="0">
              <a:solidFill>
                <a:schemeClr val="tx1"/>
              </a:solidFill>
              <a:latin typeface="HGSｺﾞｼｯｸM" pitchFamily="50" charset="-128"/>
              <a:ea typeface="HGSｺﾞｼｯｸM"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440491006"/>
              </p:ext>
            </p:extLst>
          </p:nvPr>
        </p:nvGraphicFramePr>
        <p:xfrm>
          <a:off x="107504" y="1533442"/>
          <a:ext cx="6696744" cy="4703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 3"/>
          <p:cNvGraphicFramePr>
            <a:graphicFrameLocks noGrp="1"/>
          </p:cNvGraphicFramePr>
          <p:nvPr>
            <p:extLst>
              <p:ext uri="{D42A27DB-BD31-4B8C-83A1-F6EECF244321}">
                <p14:modId xmlns:p14="http://schemas.microsoft.com/office/powerpoint/2010/main" val="2518917554"/>
              </p:ext>
            </p:extLst>
          </p:nvPr>
        </p:nvGraphicFramePr>
        <p:xfrm>
          <a:off x="6889710" y="2024465"/>
          <a:ext cx="2123290" cy="3660528"/>
        </p:xfrm>
        <a:graphic>
          <a:graphicData uri="http://schemas.openxmlformats.org/drawingml/2006/table">
            <a:tbl>
              <a:tblPr>
                <a:tableStyleId>{616DA210-FB5B-4158-B5E0-FEB733F419BA}</a:tableStyleId>
              </a:tblPr>
              <a:tblGrid>
                <a:gridCol w="1055043"/>
                <a:gridCol w="1068247"/>
              </a:tblGrid>
              <a:tr h="305044">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年次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人口</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8,278,925</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8,473,446</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8,668,095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8,734,516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8,797,268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29" marR="6429" marT="6429" marB="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8,865,245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8,865,448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8,863,324</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8,860,280</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8,850,607</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504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8,838,908</a:t>
                      </a: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11" name="Rectangle 19"/>
          <p:cNvSpPr>
            <a:spLocks noChangeArrowheads="1"/>
          </p:cNvSpPr>
          <p:nvPr/>
        </p:nvSpPr>
        <p:spPr bwMode="auto">
          <a:xfrm>
            <a:off x="7248730" y="5705120"/>
            <a:ext cx="15717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0"/>
              </a:spcBef>
              <a:buFontTx/>
              <a:buNone/>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：国勢</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503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CBB0CC-A26D-4CB5-9186-B38FFEDA85DA}">
  <ds:schemaRefs>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46689e31-b03d-4afa-a735-a1f8d7beadb1"/>
  </ds:schemaRefs>
</ds:datastoreItem>
</file>

<file path=customXml/itemProps3.xml><?xml version="1.0" encoding="utf-8"?>
<ds:datastoreItem xmlns:ds="http://schemas.openxmlformats.org/officeDocument/2006/customXml" ds:itemID="{2D369D80-ACE0-45BD-9451-F06551784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17429</TotalTime>
  <Words>1768</Words>
  <Application>Microsoft Office PowerPoint</Application>
  <PresentationFormat>画面に合わせる (4:3)</PresentationFormat>
  <Paragraphs>411</Paragraphs>
  <Slides>16</Slides>
  <Notes>14</Notes>
  <HiddenSlides>0</HiddenSlides>
  <MMClips>0</MMClips>
  <ScaleCrop>false</ScaleCrop>
  <HeadingPairs>
    <vt:vector size="4" baseType="variant">
      <vt:variant>
        <vt:lpstr>テーマ</vt:lpstr>
      </vt:variant>
      <vt:variant>
        <vt:i4>5</vt:i4>
      </vt:variant>
      <vt:variant>
        <vt:lpstr>スライド タイトル</vt:lpstr>
      </vt:variant>
      <vt:variant>
        <vt:i4>16</vt:i4>
      </vt:variant>
    </vt:vector>
  </HeadingPairs>
  <TitlesOfParts>
    <vt:vector size="21"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1029</cp:revision>
  <cp:lastPrinted>2016-09-14T01:24:52Z</cp:lastPrinted>
  <dcterms:created xsi:type="dcterms:W3CDTF">2010-01-18T09:01:51Z</dcterms:created>
  <dcterms:modified xsi:type="dcterms:W3CDTF">2017-02-01T00:54:55Z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