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9"/>
  </p:notesMasterIdLst>
  <p:handoutMasterIdLst>
    <p:handoutMasterId r:id="rId10"/>
  </p:handoutMasterIdLst>
  <p:sldIdLst>
    <p:sldId id="658" r:id="rId5"/>
    <p:sldId id="669" r:id="rId6"/>
    <p:sldId id="640" r:id="rId7"/>
    <p:sldId id="641"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阪府" initials="大阪府" lastIdx="3" clrIdx="0">
    <p:extLst>
      <p:ext uri="{19B8F6BF-5375-455C-9EA6-DF929625EA0E}">
        <p15:presenceInfo xmlns:p15="http://schemas.microsoft.com/office/powerpoint/2012/main" userId="大阪府" providerId="None"/>
      </p:ext>
    </p:extLst>
  </p:cmAuthor>
  <p:cmAuthor id="2" name="加藤　美恵" initials="加藤　美恵" lastIdx="1" clrIdx="1">
    <p:extLst>
      <p:ext uri="{19B8F6BF-5375-455C-9EA6-DF929625EA0E}">
        <p15:presenceInfo xmlns:p15="http://schemas.microsoft.com/office/powerpoint/2012/main" userId="S-1-5-21-161959346-1900351369-444732941-455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36600"/>
    <a:srgbClr val="003300"/>
    <a:srgbClr val="008000"/>
    <a:srgbClr val="00CC00"/>
    <a:srgbClr val="009900"/>
    <a:srgbClr val="CCFFCC"/>
    <a:srgbClr val="CCFFFF"/>
    <a:srgbClr val="FFFF99"/>
    <a:srgbClr val="0A5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7" autoAdjust="0"/>
    <p:restoredTop sz="90994" autoAdjust="0"/>
  </p:normalViewPr>
  <p:slideViewPr>
    <p:cSldViewPr>
      <p:cViewPr varScale="1">
        <p:scale>
          <a:sx n="74" d="100"/>
          <a:sy n="74"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56" d="100"/>
          <a:sy n="56" d="100"/>
        </p:scale>
        <p:origin x="2862" y="4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南浦 高伸" userId="ec4138a4d6b07fc5" providerId="LiveId" clId="{F47113C6-3308-41F6-B4FE-13692649467E}"/>
    <pc:docChg chg="undo custSel modSld">
      <pc:chgData name="南浦 高伸" userId="ec4138a4d6b07fc5" providerId="LiveId" clId="{F47113C6-3308-41F6-B4FE-13692649467E}" dt="2020-05-06T08:29:35.460" v="1177" actId="1035"/>
      <pc:docMkLst>
        <pc:docMk/>
      </pc:docMkLst>
      <pc:sldChg chg="modSp mod">
        <pc:chgData name="南浦 高伸" userId="ec4138a4d6b07fc5" providerId="LiveId" clId="{F47113C6-3308-41F6-B4FE-13692649467E}" dt="2020-05-06T08:07:24.536" v="611"/>
        <pc:sldMkLst>
          <pc:docMk/>
          <pc:sldMk cId="529146527" sldId="451"/>
        </pc:sldMkLst>
        <pc:graphicFrameChg chg="modGraphic">
          <ac:chgData name="南浦 高伸" userId="ec4138a4d6b07fc5" providerId="LiveId" clId="{F47113C6-3308-41F6-B4FE-13692649467E}" dt="2020-05-06T08:07:24.536" v="611"/>
          <ac:graphicFrameMkLst>
            <pc:docMk/>
            <pc:sldMk cId="529146527" sldId="451"/>
            <ac:graphicFrameMk id="2" creationId="{00000000-0000-0000-0000-000000000000}"/>
          </ac:graphicFrameMkLst>
        </pc:graphicFrameChg>
      </pc:sldChg>
      <pc:sldChg chg="addSp delSp modSp mod">
        <pc:chgData name="南浦 高伸" userId="ec4138a4d6b07fc5" providerId="LiveId" clId="{F47113C6-3308-41F6-B4FE-13692649467E}" dt="2020-05-06T08:29:35.460" v="1177" actId="1035"/>
        <pc:sldMkLst>
          <pc:docMk/>
          <pc:sldMk cId="797310901" sldId="525"/>
        </pc:sldMkLst>
        <pc:spChg chg="mod">
          <ac:chgData name="南浦 高伸" userId="ec4138a4d6b07fc5" providerId="LiveId" clId="{F47113C6-3308-41F6-B4FE-13692649467E}" dt="2020-05-06T08:24:59.351" v="1120" actId="1036"/>
          <ac:spMkLst>
            <pc:docMk/>
            <pc:sldMk cId="797310901" sldId="525"/>
            <ac:spMk id="8" creationId="{00000000-0000-0000-0000-000000000000}"/>
          </ac:spMkLst>
        </pc:spChg>
        <pc:spChg chg="add mod ord">
          <ac:chgData name="南浦 高伸" userId="ec4138a4d6b07fc5" providerId="LiveId" clId="{F47113C6-3308-41F6-B4FE-13692649467E}" dt="2020-05-06T08:29:35.460" v="1177" actId="1035"/>
          <ac:spMkLst>
            <pc:docMk/>
            <pc:sldMk cId="797310901" sldId="525"/>
            <ac:spMk id="9" creationId="{286D27CC-051E-4C35-B4E2-4BC7E7974D1F}"/>
          </ac:spMkLst>
        </pc:spChg>
        <pc:spChg chg="del">
          <ac:chgData name="南浦 高伸" userId="ec4138a4d6b07fc5" providerId="LiveId" clId="{F47113C6-3308-41F6-B4FE-13692649467E}" dt="2020-05-06T08:21:25.952" v="981" actId="478"/>
          <ac:spMkLst>
            <pc:docMk/>
            <pc:sldMk cId="797310901" sldId="525"/>
            <ac:spMk id="12" creationId="{00000000-0000-0000-0000-000000000000}"/>
          </ac:spMkLst>
        </pc:spChg>
        <pc:spChg chg="mod">
          <ac:chgData name="南浦 高伸" userId="ec4138a4d6b07fc5" providerId="LiveId" clId="{F47113C6-3308-41F6-B4FE-13692649467E}" dt="2020-05-06T08:17:55.017" v="965" actId="14100"/>
          <ac:spMkLst>
            <pc:docMk/>
            <pc:sldMk cId="797310901" sldId="525"/>
            <ac:spMk id="13" creationId="{00000000-0000-0000-0000-000000000000}"/>
          </ac:spMkLst>
        </pc:spChg>
      </pc:sldChg>
      <pc:sldChg chg="addSp modSp mod">
        <pc:chgData name="南浦 高伸" userId="ec4138a4d6b07fc5" providerId="LiveId" clId="{F47113C6-3308-41F6-B4FE-13692649467E}" dt="2020-05-06T08:17:26.293" v="947" actId="1035"/>
        <pc:sldMkLst>
          <pc:docMk/>
          <pc:sldMk cId="2668078513" sldId="639"/>
        </pc:sldMkLst>
        <pc:spChg chg="mod">
          <ac:chgData name="南浦 高伸" userId="ec4138a4d6b07fc5" providerId="LiveId" clId="{F47113C6-3308-41F6-B4FE-13692649467E}" dt="2020-05-06T08:05:53.089" v="593" actId="1035"/>
          <ac:spMkLst>
            <pc:docMk/>
            <pc:sldMk cId="2668078513" sldId="639"/>
            <ac:spMk id="19" creationId="{20527672-28FC-4356-9F19-9D8F88B93D1D}"/>
          </ac:spMkLst>
        </pc:spChg>
        <pc:spChg chg="mod">
          <ac:chgData name="南浦 高伸" userId="ec4138a4d6b07fc5" providerId="LiveId" clId="{F47113C6-3308-41F6-B4FE-13692649467E}" dt="2020-05-06T08:05:50.200" v="591" actId="1035"/>
          <ac:spMkLst>
            <pc:docMk/>
            <pc:sldMk cId="2668078513" sldId="639"/>
            <ac:spMk id="20" creationId="{6E8DEE52-A853-4B0D-9B9F-76CFEB375FA9}"/>
          </ac:spMkLst>
        </pc:spChg>
        <pc:spChg chg="add mod">
          <ac:chgData name="南浦 高伸" userId="ec4138a4d6b07fc5" providerId="LiveId" clId="{F47113C6-3308-41F6-B4FE-13692649467E}" dt="2020-05-06T08:06:08.711" v="603" actId="1036"/>
          <ac:spMkLst>
            <pc:docMk/>
            <pc:sldMk cId="2668078513" sldId="639"/>
            <ac:spMk id="23" creationId="{0970F013-6413-4373-ACF3-3526B028CEE5}"/>
          </ac:spMkLst>
        </pc:spChg>
        <pc:spChg chg="add mod">
          <ac:chgData name="南浦 高伸" userId="ec4138a4d6b07fc5" providerId="LiveId" clId="{F47113C6-3308-41F6-B4FE-13692649467E}" dt="2020-05-06T08:17:26.293" v="947" actId="1035"/>
          <ac:spMkLst>
            <pc:docMk/>
            <pc:sldMk cId="2668078513" sldId="639"/>
            <ac:spMk id="24" creationId="{513CCFF2-D6B9-498B-A6FD-CCBC6F1F7A96}"/>
          </ac:spMkLst>
        </pc:spChg>
        <pc:spChg chg="mod">
          <ac:chgData name="南浦 高伸" userId="ec4138a4d6b07fc5" providerId="LiveId" clId="{F47113C6-3308-41F6-B4FE-13692649467E}" dt="2020-05-06T08:05:45.388" v="589" actId="1035"/>
          <ac:spMkLst>
            <pc:docMk/>
            <pc:sldMk cId="2668078513" sldId="639"/>
            <ac:spMk id="31" creationId="{6E8DEE52-A853-4B0D-9B9F-76CFEB375FA9}"/>
          </ac:spMkLst>
        </pc:spChg>
        <pc:picChg chg="mod">
          <ac:chgData name="南浦 高伸" userId="ec4138a4d6b07fc5" providerId="LiveId" clId="{F47113C6-3308-41F6-B4FE-13692649467E}" dt="2020-05-06T08:08:16.243" v="613" actId="1076"/>
          <ac:picMkLst>
            <pc:docMk/>
            <pc:sldMk cId="2668078513" sldId="639"/>
            <ac:picMk id="5" creationId="{00000000-0000-0000-0000-000000000000}"/>
          </ac:picMkLst>
        </pc:picChg>
        <pc:picChg chg="mod">
          <ac:chgData name="南浦 高伸" userId="ec4138a4d6b07fc5" providerId="LiveId" clId="{F47113C6-3308-41F6-B4FE-13692649467E}" dt="2020-05-06T08:05:58.323" v="597" actId="1036"/>
          <ac:picMkLst>
            <pc:docMk/>
            <pc:sldMk cId="2668078513" sldId="639"/>
            <ac:picMk id="18" creationId="{38F9A95A-857F-4CB5-95FD-F1BEE9ED2D0C}"/>
          </ac:picMkLst>
        </pc:picChg>
      </pc:sldChg>
      <pc:sldChg chg="addSp modSp mod">
        <pc:chgData name="南浦 高伸" userId="ec4138a4d6b07fc5" providerId="LiveId" clId="{F47113C6-3308-41F6-B4FE-13692649467E}" dt="2020-05-06T08:17:09.141" v="943"/>
        <pc:sldMkLst>
          <pc:docMk/>
          <pc:sldMk cId="2695457187" sldId="737"/>
        </pc:sldMkLst>
        <pc:spChg chg="add mod">
          <ac:chgData name="南浦 高伸" userId="ec4138a4d6b07fc5" providerId="LiveId" clId="{F47113C6-3308-41F6-B4FE-13692649467E}" dt="2020-05-06T08:04:39.443" v="550"/>
          <ac:spMkLst>
            <pc:docMk/>
            <pc:sldMk cId="2695457187" sldId="737"/>
            <ac:spMk id="22" creationId="{746B4FBA-8931-4F97-A5AF-C22063721141}"/>
          </ac:spMkLst>
        </pc:spChg>
        <pc:spChg chg="add mod">
          <ac:chgData name="南浦 高伸" userId="ec4138a4d6b07fc5" providerId="LiveId" clId="{F47113C6-3308-41F6-B4FE-13692649467E}" dt="2020-05-06T08:17:09.141" v="943"/>
          <ac:spMkLst>
            <pc:docMk/>
            <pc:sldMk cId="2695457187" sldId="737"/>
            <ac:spMk id="28" creationId="{4B575622-3F61-4C90-9613-195A3EE92BEB}"/>
          </ac:spMkLst>
        </pc:spChg>
        <pc:spChg chg="mod">
          <ac:chgData name="南浦 高伸" userId="ec4138a4d6b07fc5" providerId="LiveId" clId="{F47113C6-3308-41F6-B4FE-13692649467E}" dt="2020-05-06T08:04:49.706" v="555" actId="1035"/>
          <ac:spMkLst>
            <pc:docMk/>
            <pc:sldMk cId="2695457187" sldId="737"/>
            <ac:spMk id="36" creationId="{6E8DEE52-A853-4B0D-9B9F-76CFEB375FA9}"/>
          </ac:spMkLst>
        </pc:spChg>
        <pc:spChg chg="mod">
          <ac:chgData name="南浦 高伸" userId="ec4138a4d6b07fc5" providerId="LiveId" clId="{F47113C6-3308-41F6-B4FE-13692649467E}" dt="2020-05-06T08:04:57.251" v="558" actId="1036"/>
          <ac:spMkLst>
            <pc:docMk/>
            <pc:sldMk cId="2695457187" sldId="737"/>
            <ac:spMk id="37" creationId="{6E8DEE52-A853-4B0D-9B9F-76CFEB375FA9}"/>
          </ac:spMkLst>
        </pc:spChg>
        <pc:cxnChg chg="mod">
          <ac:chgData name="南浦 高伸" userId="ec4138a4d6b07fc5" providerId="LiveId" clId="{F47113C6-3308-41F6-B4FE-13692649467E}" dt="2020-05-06T08:04:55.111" v="557" actId="1036"/>
          <ac:cxnSpMkLst>
            <pc:docMk/>
            <pc:sldMk cId="2695457187" sldId="737"/>
            <ac:cxnSpMk id="23" creationId="{F8E8D2B5-DA97-4B8A-9267-0AE2852BE690}"/>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35F70EE6-8D8E-43CE-A997-7898D860710B}" type="datetimeFigureOut">
              <a:rPr kumimoji="1" lang="ja-JP" altLang="en-US" smtClean="0"/>
              <a:t>2022/2/2</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934AFBAE-9AB1-406B-9CED-1D12F7733590}" type="slidenum">
              <a:rPr kumimoji="1" lang="ja-JP" altLang="en-US" smtClean="0"/>
              <a:t>‹#›</a:t>
            </a:fld>
            <a:endParaRPr kumimoji="1" lang="ja-JP" altLang="en-US"/>
          </a:p>
        </p:txBody>
      </p:sp>
    </p:spTree>
    <p:extLst>
      <p:ext uri="{BB962C8B-B14F-4D97-AF65-F5344CB8AC3E}">
        <p14:creationId xmlns:p14="http://schemas.microsoft.com/office/powerpoint/2010/main" val="438515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17" tIns="45711" rIns="91417" bIns="45711" rtlCol="0"/>
          <a:lstStyle>
            <a:lvl1pPr algn="r">
              <a:defRPr sz="1200"/>
            </a:lvl1pPr>
          </a:lstStyle>
          <a:p>
            <a:fld id="{C8CF135F-C3E9-42FB-B1AC-29CDC0F8E23B}" type="datetimeFigureOut">
              <a:rPr kumimoji="1" lang="ja-JP" altLang="en-US" smtClean="0"/>
              <a:t>2022/2/2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7" tIns="45711" rIns="91417" bIns="45711"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17" tIns="45711" rIns="91417"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17" tIns="45711" rIns="91417" bIns="45711" rtlCol="0" anchor="b"/>
          <a:lstStyle>
            <a:lvl1pPr algn="r">
              <a:defRPr sz="1200"/>
            </a:lvl1pPr>
          </a:lstStyle>
          <a:p>
            <a:fld id="{B035E8BA-4E01-4688-A8CB-EB9AECB69571}" type="slidenum">
              <a:rPr kumimoji="1" lang="ja-JP" altLang="en-US" smtClean="0"/>
              <a:t>‹#›</a:t>
            </a:fld>
            <a:endParaRPr kumimoji="1" lang="ja-JP" altLang="en-US"/>
          </a:p>
        </p:txBody>
      </p:sp>
    </p:spTree>
    <p:extLst>
      <p:ext uri="{BB962C8B-B14F-4D97-AF65-F5344CB8AC3E}">
        <p14:creationId xmlns:p14="http://schemas.microsoft.com/office/powerpoint/2010/main" val="19927226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798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5506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B5B3902-BBA9-4E40-AA34-CCF3681921B6}"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884095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740C4A-2239-4F27-8A45-F66E3B139541}"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2536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64922B7-FA6B-4FD7-AC96-0BF8DEB2D84D}"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53025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4A5CB5-1F72-4290-84CB-1F78DF3238CC}"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151321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58D06F-ACBD-4E55-9463-E01D78A54FFE}"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100768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A6FDAA-48CD-46F2-A5F9-6631D0034B8A}" type="datetime1">
              <a:rPr kumimoji="1" lang="ja-JP" altLang="en-US" smtClean="0"/>
              <a:t>2022/2/2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4031020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92B24A-89D8-4FEF-AD9E-96DC8BCE33E6}" type="datetime1">
              <a:rPr kumimoji="1" lang="ja-JP" altLang="en-US" smtClean="0"/>
              <a:t>2022/2/2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6989208" y="6466984"/>
            <a:ext cx="2133600" cy="365125"/>
          </a:xfrm>
        </p:spPr>
        <p:txBody>
          <a:bodyPr/>
          <a:lstStyle>
            <a:lvl1pPr>
              <a:defRPr sz="2000" b="1">
                <a:solidFill>
                  <a:schemeClr val="tx1"/>
                </a:solidFill>
                <a:latin typeface="HG丸ｺﾞｼｯｸM-PRO" panose="020F0600000000000000" pitchFamily="50" charset="-128"/>
                <a:ea typeface="HG丸ｺﾞｼｯｸM-PRO" panose="020F0600000000000000" pitchFamily="50" charset="-128"/>
              </a:defRPr>
            </a:lvl1pPr>
          </a:lstStyle>
          <a:p>
            <a:fld id="{AE6173AF-2754-46D6-9699-BBA318896295}" type="slidenum">
              <a:rPr lang="ja-JP" altLang="en-US" smtClean="0"/>
              <a:pPr/>
              <a:t>‹#›</a:t>
            </a:fld>
            <a:endParaRPr lang="ja-JP" altLang="en-US"/>
          </a:p>
        </p:txBody>
      </p:sp>
    </p:spTree>
    <p:extLst>
      <p:ext uri="{BB962C8B-B14F-4D97-AF65-F5344CB8AC3E}">
        <p14:creationId xmlns:p14="http://schemas.microsoft.com/office/powerpoint/2010/main" val="141657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4F3EE4-5A3F-48F1-85C8-F72C01B19835}" type="datetime1">
              <a:rPr kumimoji="1" lang="ja-JP" altLang="en-US" smtClean="0"/>
              <a:t>2022/2/2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68373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21FEA8-11F2-44E0-BD95-ABDF52337FC4}" type="datetime1">
              <a:rPr kumimoji="1" lang="ja-JP" altLang="en-US" smtClean="0"/>
              <a:t>2022/2/2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426377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4CAE4-C727-403E-8DAF-6E5B432EB5D2}" type="datetime1">
              <a:rPr kumimoji="1" lang="ja-JP" altLang="en-US" smtClean="0"/>
              <a:t>2022/2/2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105733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01EBCB-B711-4980-8D66-F358E7E1AD69}" type="datetime1">
              <a:rPr kumimoji="1" lang="ja-JP" altLang="en-US" smtClean="0"/>
              <a:t>2022/2/2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29439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A2A08B-CD58-44A0-A314-0271C39F88B7}" type="datetime1">
              <a:rPr kumimoji="1" lang="ja-JP" altLang="en-US" smtClean="0"/>
              <a:t>2022/2/2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78672" y="6465667"/>
            <a:ext cx="2133600" cy="365125"/>
          </a:xfrm>
          <a:prstGeom prst="rect">
            <a:avLst/>
          </a:prstGeom>
        </p:spPr>
        <p:txBody>
          <a:bodyPr vert="horz" lIns="91440" tIns="45720" rIns="91440" bIns="45720" rtlCol="0" anchor="ctr"/>
          <a:lstStyle>
            <a:lvl1pPr algn="r">
              <a:defRPr sz="1600" b="1">
                <a:solidFill>
                  <a:schemeClr val="tx1"/>
                </a:solidFill>
                <a:latin typeface="HG丸ｺﾞｼｯｸM-PRO" panose="020F0600000000000000" pitchFamily="50" charset="-128"/>
                <a:ea typeface="HG丸ｺﾞｼｯｸM-PRO" panose="020F0600000000000000" pitchFamily="50" charset="-128"/>
              </a:defRPr>
            </a:lvl1pPr>
          </a:lstStyle>
          <a:p>
            <a:fld id="{AE6173AF-2754-46D6-9699-BBA318896295}" type="slidenum">
              <a:rPr lang="ja-JP" altLang="en-US" smtClean="0"/>
              <a:pPr/>
              <a:t>‹#›</a:t>
            </a:fld>
            <a:endParaRPr lang="ja-JP" altLang="en-US"/>
          </a:p>
        </p:txBody>
      </p:sp>
    </p:spTree>
    <p:extLst>
      <p:ext uri="{BB962C8B-B14F-4D97-AF65-F5344CB8AC3E}">
        <p14:creationId xmlns:p14="http://schemas.microsoft.com/office/powerpoint/2010/main" val="148622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city.osaka.lg.jp/kodomo/page/0000430435.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city.sakai.lg.jp/shisei/gyosei/shishin/kodomo/shien_plan/index.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953294"/>
            <a:ext cx="7772400" cy="1899642"/>
          </a:xfrm>
          <a:prstGeom prst="roundRect">
            <a:avLst/>
          </a:prstGeom>
        </p:spPr>
        <p:style>
          <a:lnRef idx="1">
            <a:schemeClr val="accent3"/>
          </a:lnRef>
          <a:fillRef idx="3">
            <a:schemeClr val="accent3"/>
          </a:fillRef>
          <a:effectRef idx="2">
            <a:schemeClr val="accent3"/>
          </a:effectRef>
          <a:fontRef idx="minor">
            <a:schemeClr val="lt1"/>
          </a:fontRef>
        </p:style>
        <p:txBody>
          <a:bodyPr>
            <a:normAutofit fontScale="90000"/>
          </a:bodyPr>
          <a:lstStyle/>
          <a:p>
            <a:r>
              <a:rPr kumimoji="1" lang="ja-JP" altLang="en-US" sz="3600" dirty="0" smtClean="0">
                <a:latin typeface="UD デジタル 教科書体 NK-R" panose="02020400000000000000" pitchFamily="18" charset="-128"/>
                <a:ea typeface="UD デジタル 教科書体 NK-R" panose="02020400000000000000" pitchFamily="18" charset="-128"/>
              </a:rPr>
              <a:t>令和２年度</a:t>
            </a:r>
            <a:r>
              <a:rPr kumimoji="1" lang="en-US" altLang="ja-JP" sz="3600" dirty="0" smtClean="0">
                <a:latin typeface="UD デジタル 教科書体 NK-R" panose="02020400000000000000" pitchFamily="18" charset="-128"/>
                <a:ea typeface="UD デジタル 教科書体 NK-R" panose="02020400000000000000" pitchFamily="18" charset="-128"/>
              </a:rPr>
              <a:t/>
            </a:r>
            <a:br>
              <a:rPr kumimoji="1" lang="en-US" altLang="ja-JP" sz="3600" dirty="0" smtClean="0">
                <a:latin typeface="UD デジタル 教科書体 NK-R" panose="02020400000000000000" pitchFamily="18" charset="-128"/>
                <a:ea typeface="UD デジタル 教科書体 NK-R" panose="02020400000000000000" pitchFamily="18" charset="-128"/>
              </a:rPr>
            </a:br>
            <a:r>
              <a:rPr kumimoji="1" lang="ja-JP" altLang="en-US" sz="3600" dirty="0" smtClean="0">
                <a:latin typeface="UD デジタル 教科書体 NK-R" panose="02020400000000000000" pitchFamily="18" charset="-128"/>
                <a:ea typeface="UD デジタル 教科書体 NK-R" panose="02020400000000000000" pitchFamily="18" charset="-128"/>
              </a:rPr>
              <a:t>大阪府内市町村における</a:t>
            </a:r>
            <a:r>
              <a:rPr kumimoji="1" lang="en-US" altLang="ja-JP" sz="3600" dirty="0" smtClean="0">
                <a:latin typeface="UD デジタル 教科書体 NK-R" panose="02020400000000000000" pitchFamily="18" charset="-128"/>
                <a:ea typeface="UD デジタル 教科書体 NK-R" panose="02020400000000000000" pitchFamily="18" charset="-128"/>
              </a:rPr>
              <a:t/>
            </a:r>
            <a:br>
              <a:rPr kumimoji="1" lang="en-US" altLang="ja-JP" sz="3600" dirty="0" smtClean="0">
                <a:latin typeface="UD デジタル 教科書体 NK-R" panose="02020400000000000000" pitchFamily="18" charset="-128"/>
                <a:ea typeface="UD デジタル 教科書体 NK-R" panose="02020400000000000000" pitchFamily="18" charset="-128"/>
              </a:rPr>
            </a:br>
            <a:r>
              <a:rPr kumimoji="1" lang="ja-JP" altLang="en-US" sz="3600" dirty="0" smtClean="0">
                <a:latin typeface="UD デジタル 教科書体 NK-R" panose="02020400000000000000" pitchFamily="18" charset="-128"/>
                <a:ea typeface="UD デジタル 教科書体 NK-R" panose="02020400000000000000" pitchFamily="18" charset="-128"/>
              </a:rPr>
              <a:t>子どもの貧困対策取組事例集</a:t>
            </a:r>
            <a:endParaRPr kumimoji="1" lang="ja-JP" altLang="en-US" sz="3600" dirty="0">
              <a:latin typeface="UD デジタル 教科書体 NK-R" panose="02020400000000000000" pitchFamily="18" charset="-128"/>
              <a:ea typeface="UD デジタル 教科書体 NK-R" panose="02020400000000000000" pitchFamily="18" charset="-128"/>
            </a:endParaRPr>
          </a:p>
        </p:txBody>
      </p:sp>
      <p:sp>
        <p:nvSpPr>
          <p:cNvPr id="3" name="サブタイトル 2"/>
          <p:cNvSpPr>
            <a:spLocks noGrp="1"/>
          </p:cNvSpPr>
          <p:nvPr>
            <p:ph type="subTitle" idx="1"/>
          </p:nvPr>
        </p:nvSpPr>
        <p:spPr>
          <a:xfrm>
            <a:off x="1227584" y="3404592"/>
            <a:ext cx="6656784" cy="1752600"/>
          </a:xfrm>
        </p:spPr>
        <p:txBody>
          <a:bodyPr/>
          <a:lstStyle/>
          <a:p>
            <a:pPr algn="l"/>
            <a:r>
              <a:rPr lang="en-US" altLang="ja-JP" dirty="0" smtClean="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Ⅰ</a:t>
            </a:r>
            <a:r>
              <a:rPr lang="ja-JP" altLang="en-US" dirty="0" smtClean="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　子どもの貧困対策の推進に関する</a:t>
            </a:r>
            <a:endParaRPr lang="en-US" altLang="ja-JP" dirty="0" smtClean="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endParaRPr>
          </a:p>
          <a:p>
            <a:pPr algn="l"/>
            <a:r>
              <a:rPr lang="ja-JP" altLang="en-US" dirty="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　</a:t>
            </a:r>
            <a:r>
              <a:rPr lang="ja-JP" altLang="en-US" dirty="0" smtClean="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　　法律に基づく計画の策定</a:t>
            </a:r>
            <a:endParaRPr kumimoji="1" lang="ja-JP" altLang="en-US" dirty="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endParaRPr>
          </a:p>
        </p:txBody>
      </p:sp>
      <p:sp>
        <p:nvSpPr>
          <p:cNvPr id="4" name="正方形/長方形 3"/>
          <p:cNvSpPr/>
          <p:nvPr/>
        </p:nvSpPr>
        <p:spPr>
          <a:xfrm>
            <a:off x="251520" y="332656"/>
            <a:ext cx="8712968" cy="6264696"/>
          </a:xfrm>
          <a:prstGeom prst="rect">
            <a:avLst/>
          </a:prstGeom>
          <a:noFill/>
          <a:ln w="38100" cmpd="thickThi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5" name="サブタイトル 2"/>
          <p:cNvSpPr txBox="1">
            <a:spLocks/>
          </p:cNvSpPr>
          <p:nvPr/>
        </p:nvSpPr>
        <p:spPr>
          <a:xfrm>
            <a:off x="1115616" y="5209034"/>
            <a:ext cx="6912768" cy="81225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2000" dirty="0" smtClean="0">
                <a:solidFill>
                  <a:schemeClr val="tx1"/>
                </a:solidFill>
                <a:latin typeface="UD デジタル 教科書体 NK-R" panose="02020400000000000000" pitchFamily="18" charset="-128"/>
                <a:ea typeface="UD デジタル 教科書体 NK-R" panose="02020400000000000000" pitchFamily="18" charset="-128"/>
              </a:rPr>
              <a:t>令和３年３月</a:t>
            </a:r>
            <a:endParaRPr lang="en-US" altLang="ja-JP" sz="20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000" dirty="0" smtClean="0">
                <a:solidFill>
                  <a:schemeClr val="tx1"/>
                </a:solidFill>
                <a:latin typeface="UD デジタル 教科書体 NK-R" panose="02020400000000000000" pitchFamily="18" charset="-128"/>
                <a:ea typeface="UD デジタル 教科書体 NK-R" panose="02020400000000000000" pitchFamily="18" charset="-128"/>
              </a:rPr>
              <a:t>大阪府福祉部子ども室子育て支援課</a:t>
            </a:r>
            <a:endParaRPr lang="ja-JP" altLang="en-US" sz="2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bwMode="auto">
          <a:xfrm>
            <a:off x="168413" y="116632"/>
            <a:ext cx="7355915" cy="864096"/>
          </a:xfrm>
          <a:prstGeom prst="rect">
            <a:avLst/>
          </a:prstGeom>
          <a:solidFill>
            <a:schemeClr val="bg1"/>
          </a:solidFill>
          <a:ln w="19050">
            <a:solidFill>
              <a:schemeClr val="tx1"/>
            </a:solidFill>
            <a:headEnd/>
            <a:tailEnd/>
          </a:ln>
          <a:effectLst/>
        </p:spPr>
        <p:style>
          <a:lnRef idx="1">
            <a:schemeClr val="accent1"/>
          </a:lnRef>
          <a:fillRef idx="2">
            <a:schemeClr val="accent1"/>
          </a:fillRef>
          <a:effectRef idx="1">
            <a:schemeClr val="accent1"/>
          </a:effectRef>
          <a:fontRef idx="minor">
            <a:schemeClr val="dk1"/>
          </a:fontRef>
        </p:style>
        <p:txBody>
          <a:bodyPr wrap="square" lIns="108000" tIns="108000" rIns="108000" bIns="108000" rtlCol="0" anchor="t">
            <a:noAutofit/>
          </a:bodyPr>
          <a:lstStyle/>
          <a:p>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＜抜粋版＞</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全体版は子育て支援課</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に掲載</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https</a:t>
            </a:r>
            <a:r>
              <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://www.pref.osaka.lg.jp/kosodateshien/kodomo-hinkontaisaku/index.html</a:t>
            </a:r>
            <a:endParaRPr kumimoji="1"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2"/>
          <p:cNvSpPr txBox="1">
            <a:spLocks noChangeArrowheads="1"/>
          </p:cNvSpPr>
          <p:nvPr/>
        </p:nvSpPr>
        <p:spPr bwMode="auto">
          <a:xfrm>
            <a:off x="7668344" y="83513"/>
            <a:ext cx="1385528"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altLang="en-US" kern="100" dirty="0">
                <a:latin typeface="游明朝" panose="02020400000000000000" pitchFamily="18" charset="-128"/>
                <a:ea typeface="ＭＳ ゴシック" panose="020B0609070205080204" pitchFamily="49" charset="-128"/>
                <a:cs typeface="Times New Roman" panose="02020603050405020304" pitchFamily="18" charset="0"/>
              </a:rPr>
              <a:t>参考</a:t>
            </a:r>
            <a:r>
              <a:rPr lang="ja-JP" altLang="en-US" kern="100" dirty="0" smtClean="0">
                <a:latin typeface="游明朝" panose="02020400000000000000" pitchFamily="18" charset="-128"/>
                <a:ea typeface="ＭＳ ゴシック" panose="020B0609070205080204" pitchFamily="49" charset="-128"/>
                <a:cs typeface="Times New Roman" panose="02020603050405020304" pitchFamily="18" charset="0"/>
              </a:rPr>
              <a:t>資料２</a:t>
            </a:r>
            <a:endParaRPr 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988665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bwMode="auto">
          <a:xfrm>
            <a:off x="899592" y="1052736"/>
            <a:ext cx="3528392" cy="528450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lIns="108000" tIns="108000" rIns="108000" bIns="108000" rtlCol="0" anchor="t">
            <a:noAutofit/>
          </a:bodyPr>
          <a:lstStyle/>
          <a:p>
            <a:pPr eaLnBrk="1" hangingPunct="1">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600"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ja-JP" altLang="en-US" sz="1600"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堺市</a:t>
            </a:r>
            <a:endParaRPr kumimoji="1" lang="en-US" altLang="ja-JP" sz="1600"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・池田市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・吹田市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・泉大津市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・貝塚市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・茨木市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・八尾市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・泉佐野市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・寝屋川市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・河内長野市</a:t>
            </a:r>
          </a:p>
        </p:txBody>
      </p:sp>
      <p:sp>
        <p:nvSpPr>
          <p:cNvPr id="8" name="テキスト ボックス 7"/>
          <p:cNvSpPr txBox="1"/>
          <p:nvPr/>
        </p:nvSpPr>
        <p:spPr bwMode="auto">
          <a:xfrm>
            <a:off x="4860032" y="1070992"/>
            <a:ext cx="3528392" cy="528450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lIns="108000" tIns="108000" rIns="108000" bIns="108000" rtlCol="0" anchor="t">
            <a:noAutofit/>
          </a:bodyPr>
          <a:lstStyle/>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・箕面市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・柏原市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・門真市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・高石市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・東大阪市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・泉南市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・四條畷市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・交野市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・大阪狭山市</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・阪南市</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・熊取町</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・田尻町</a:t>
            </a:r>
            <a:endParaRPr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3000"/>
              </a:lnSpc>
            </a:pPr>
            <a:r>
              <a:rPr kumimoji="1" lang="ja-JP" altLang="en-US"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・河南町</a:t>
            </a:r>
            <a:endParaRPr kumimoji="1" lang="en-US" altLang="ja-JP" sz="16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0" name="テキスト ボックス 9"/>
          <p:cNvSpPr txBox="1"/>
          <p:nvPr/>
        </p:nvSpPr>
        <p:spPr bwMode="auto">
          <a:xfrm>
            <a:off x="467544" y="476672"/>
            <a:ext cx="1869976" cy="648072"/>
          </a:xfrm>
          <a:prstGeom prst="rect">
            <a:avLst/>
          </a:prstGeom>
          <a:noFill/>
          <a:ln w="19050">
            <a:noFill/>
            <a:headEnd/>
            <a:tailEnd/>
          </a:ln>
          <a:effectLst/>
        </p:spPr>
        <p:style>
          <a:lnRef idx="1">
            <a:schemeClr val="accent1"/>
          </a:lnRef>
          <a:fillRef idx="2">
            <a:schemeClr val="accent1"/>
          </a:fillRef>
          <a:effectRef idx="1">
            <a:schemeClr val="accent1"/>
          </a:effectRef>
          <a:fontRef idx="minor">
            <a:schemeClr val="dk1"/>
          </a:fontRef>
        </p:style>
        <p:txBody>
          <a:bodyPr wrap="square" lIns="108000" tIns="108000" rIns="108000" bIns="108000" rtlCol="0" anchor="t">
            <a:noAutofit/>
          </a:bodyPr>
          <a:lstStyle/>
          <a:p>
            <a:r>
              <a:rPr lang="en-US" altLang="ja-JP" sz="2400" dirty="0" smtClean="0">
                <a:latin typeface="UD デジタル 教科書体 NK-R" panose="02020400000000000000" pitchFamily="18" charset="-128"/>
                <a:ea typeface="UD デジタル 教科書体 NK-R" panose="02020400000000000000" pitchFamily="18" charset="-128"/>
              </a:rPr>
              <a:t>【</a:t>
            </a:r>
            <a:r>
              <a:rPr lang="ja-JP" altLang="en-US" sz="2400" dirty="0" smtClean="0">
                <a:latin typeface="UD デジタル 教科書体 NK-R" panose="02020400000000000000" pitchFamily="18" charset="-128"/>
                <a:ea typeface="UD デジタル 教科書体 NK-R" panose="02020400000000000000" pitchFamily="18" charset="-128"/>
              </a:rPr>
              <a:t>目次</a:t>
            </a:r>
            <a:r>
              <a:rPr lang="en-US" altLang="ja-JP" sz="2400" dirty="0" smtClean="0">
                <a:latin typeface="UD デジタル 教科書体 NK-R" panose="02020400000000000000" pitchFamily="18" charset="-128"/>
                <a:ea typeface="UD デジタル 教科書体 NK-R" panose="02020400000000000000" pitchFamily="18" charset="-128"/>
              </a:rPr>
              <a:t>】</a:t>
            </a:r>
            <a:endParaRPr lang="ja-JP" altLang="en-US" sz="2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49883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4731" y="292210"/>
            <a:ext cx="8839072" cy="401988"/>
          </a:xfrm>
          <a:prstGeom prst="rect">
            <a:avLst/>
          </a:prstGeom>
          <a:solidFill>
            <a:schemeClr val="bg1"/>
          </a:solidFill>
          <a:ln w="31750" cmpd="thickThin">
            <a:solidFill>
              <a:schemeClr val="tx1"/>
            </a:solidFill>
            <a:miter lim="800000"/>
            <a:headEnd/>
            <a:tailEnd/>
          </a:ln>
        </p:spPr>
        <p:txBody>
          <a:bodyPr lIns="180000" tIns="180000" rIns="180000" bIns="180000" anchor="ctr" anchorCtr="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endParaRPr lang="en-US" altLang="ja-JP"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300"/>
              </a:lnSpc>
              <a:spcBef>
                <a:spcPct val="50000"/>
              </a:spcBef>
            </a:pPr>
            <a:r>
              <a:rPr lang="ja-JP" altLang="en-US" sz="2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endPar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3"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664999" y="247769"/>
            <a:ext cx="3371683" cy="4606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大阪市こども青少年局企画部経理・企画課</a:t>
            </a:r>
            <a:endPar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６</a:t>
            </a:r>
            <a:r>
              <a:rPr lang="en-US" altLang="ja-JP"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６２０</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a:t>
            </a:r>
            <a:r>
              <a:rPr lang="en-US" altLang="ja-JP"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８１５</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0" name="正方形/長方形 9"/>
          <p:cNvSpPr/>
          <p:nvPr/>
        </p:nvSpPr>
        <p:spPr>
          <a:xfrm>
            <a:off x="167416" y="836712"/>
            <a:ext cx="8818726" cy="5910238"/>
          </a:xfrm>
          <a:prstGeom prst="rect">
            <a:avLst/>
          </a:prstGeom>
          <a:ln w="19050" cmpd="dbl"/>
        </p:spPr>
        <p:style>
          <a:lnRef idx="2">
            <a:schemeClr val="accent3"/>
          </a:lnRef>
          <a:fillRef idx="1">
            <a:schemeClr val="lt1"/>
          </a:fillRef>
          <a:effectRef idx="0">
            <a:schemeClr val="accent3"/>
          </a:effectRef>
          <a:fontRef idx="minor">
            <a:schemeClr val="dk1"/>
          </a:fontRef>
        </p:style>
        <p:txBody>
          <a:bodyPr rtlCol="0" anchor="t" anchorCtr="0"/>
          <a:lstStyle/>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➤策定</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年月</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：平成</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30</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年３月　　　　➤計画</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期間</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：平成３０～令和４年度</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URL:</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hlinkClick r:id="rId3"/>
              </a:rPr>
              <a:t>https://www.city.osaka.lg.jp/kodomo/page/0000430435.html</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endParaRPr lang="en-US" altLang="ja-JP" sz="600" b="1"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➤平成</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28</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年度に実施した「大阪市子どもの生活に関する実態調査」の結果により、こどもの貧困対策は、子育て、</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教育</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、福祉、健康、就労</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など、多様</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かつ複合的な課題解決が必要で</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あり、総合的に推進する観点から、関連する</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施策を体系的にとりまとめ、計画を策定</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4" name="Rectangle 1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Rectangle 33"/>
          <p:cNvSpPr>
            <a:spLocks noChangeArrowheads="1"/>
          </p:cNvSpPr>
          <p:nvPr/>
        </p:nvSpPr>
        <p:spPr bwMode="auto">
          <a:xfrm>
            <a:off x="0"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grpSp>
        <p:nvGrpSpPr>
          <p:cNvPr id="53" name="グループ化 52"/>
          <p:cNvGrpSpPr/>
          <p:nvPr/>
        </p:nvGrpSpPr>
        <p:grpSpPr>
          <a:xfrm>
            <a:off x="395535" y="4149081"/>
            <a:ext cx="8424937" cy="2520279"/>
            <a:chOff x="319348" y="4739078"/>
            <a:chExt cx="7667022" cy="2520279"/>
          </a:xfrm>
        </p:grpSpPr>
        <p:sp>
          <p:nvSpPr>
            <p:cNvPr id="50" name="角丸四角形 49"/>
            <p:cNvSpPr/>
            <p:nvPr/>
          </p:nvSpPr>
          <p:spPr>
            <a:xfrm>
              <a:off x="4506750" y="4739078"/>
              <a:ext cx="3479620" cy="1224135"/>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endParaRPr lang="en-US" altLang="ja-JP" sz="1200" u="sng" dirty="0" smtClean="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◎子育て家庭における養育や教育を支援</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◎こどもや青少年、保護者の健康を守る取組みを推進</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◎家庭的な養育を推進します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ひとり</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親家庭等に対する相談・情報提供機能</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の充実</a:t>
              </a:r>
              <a:endParaRPr lang="en-US" altLang="ja-JP"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学校</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における食育の推進　</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など</a:t>
              </a:r>
              <a:endPar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51" name="角丸四角形 50"/>
            <p:cNvSpPr/>
            <p:nvPr/>
          </p:nvSpPr>
          <p:spPr>
            <a:xfrm>
              <a:off x="319348" y="6035221"/>
              <a:ext cx="4062867" cy="1224136"/>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こどもや青少年、保護者のつながりを支援</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◎児童虐待の発生を予防し、早期に発見・対応できる体制を</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つくります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◎社会全体でこどもや青少年、保護者を支援する取組みを推進します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こどもサポートネットの</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構築</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➤こども</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支援ネットワーク事業　　</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など</a:t>
              </a:r>
              <a:endPar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52" name="角丸四角形 51"/>
            <p:cNvSpPr/>
            <p:nvPr/>
          </p:nvSpPr>
          <p:spPr>
            <a:xfrm>
              <a:off x="4506750" y="6035221"/>
              <a:ext cx="3479620" cy="1224136"/>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endParaRPr lang="en-US" altLang="ja-JP" sz="1200" u="sng" dirty="0" smtClean="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◎就業を支援</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◎施設退所者等の自立を支援</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◎仕事と子育ての両立を支援</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◎子育て世帯を経済的に支援します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➤ひとり</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親家庭自立支援給付金</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➤養育費</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確保のトータルサポート事業　　など</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grpSp>
      <p:sp>
        <p:nvSpPr>
          <p:cNvPr id="54" name="正方形/長方形 53"/>
          <p:cNvSpPr/>
          <p:nvPr/>
        </p:nvSpPr>
        <p:spPr>
          <a:xfrm>
            <a:off x="395535" y="3316441"/>
            <a:ext cx="8496944" cy="76063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1270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基本理念</a:t>
            </a:r>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a:t>
            </a: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すべてのこどもや青少年が、その生まれ育った環境にかかわらず、自らの未来に希望を持って何事にも前向きに取り組み成長し、他者とともに社会の一員として自立して活躍できる社会を、大阪のまちの力を結集して実現します</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5" name="テキスト ボックス 54"/>
          <p:cNvSpPr txBox="1"/>
          <p:nvPr/>
        </p:nvSpPr>
        <p:spPr bwMode="auto">
          <a:xfrm>
            <a:off x="5684539" y="4077072"/>
            <a:ext cx="2448272" cy="408839"/>
          </a:xfrm>
          <a:prstGeom prst="rect">
            <a:avLst/>
          </a:prstGeom>
          <a:noFill/>
          <a:ln w="19050">
            <a:noFill/>
            <a:headEnd/>
            <a:tailEnd/>
          </a:ln>
          <a:effectLst/>
        </p:spPr>
        <p:style>
          <a:lnRef idx="1">
            <a:schemeClr val="accent1"/>
          </a:lnRef>
          <a:fillRef idx="2">
            <a:schemeClr val="accent1"/>
          </a:fillRef>
          <a:effectRef idx="1">
            <a:schemeClr val="accent1"/>
          </a:effectRef>
          <a:fontRef idx="minor">
            <a:schemeClr val="dk1"/>
          </a:fontRef>
        </p:style>
        <p:txBody>
          <a:bodyPr wrap="none" lIns="108000" tIns="108000" rIns="108000" bIns="108000" rtlCol="0" anchor="t">
            <a:noAutofit/>
          </a:bodyPr>
          <a:lstStyle/>
          <a:p>
            <a:pPr lvl="0" algn="ctr">
              <a:defRPr/>
            </a:pPr>
            <a:r>
              <a:rPr lang="ja-JP" altLang="en-US" sz="1200"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施策２　家庭生活の支援の充実</a:t>
            </a:r>
            <a:endParaRPr lang="en-US" altLang="ja-JP" sz="1400"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57" name="正方形/長方形 56"/>
          <p:cNvSpPr/>
          <p:nvPr/>
        </p:nvSpPr>
        <p:spPr>
          <a:xfrm>
            <a:off x="1169018" y="5445224"/>
            <a:ext cx="2773516" cy="276999"/>
          </a:xfrm>
          <a:prstGeom prst="rect">
            <a:avLst/>
          </a:prstGeom>
        </p:spPr>
        <p:txBody>
          <a:bodyPr wrap="none">
            <a:spAutoFit/>
          </a:bodyPr>
          <a:lstStyle/>
          <a:p>
            <a:pPr lvl="0" algn="ctr">
              <a:defRPr/>
            </a:pPr>
            <a:r>
              <a:rPr lang="ja-JP" altLang="en-US"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施策３　つながり・見守りの仕組みの充実</a:t>
            </a:r>
            <a:endParaRPr lang="en-US" altLang="ja-JP"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58" name="テキスト ボックス 57"/>
          <p:cNvSpPr txBox="1"/>
          <p:nvPr/>
        </p:nvSpPr>
        <p:spPr bwMode="auto">
          <a:xfrm>
            <a:off x="5762228" y="5373216"/>
            <a:ext cx="2448272" cy="408839"/>
          </a:xfrm>
          <a:prstGeom prst="rect">
            <a:avLst/>
          </a:prstGeom>
          <a:noFill/>
          <a:ln w="19050">
            <a:noFill/>
            <a:headEnd/>
            <a:tailEnd/>
          </a:ln>
          <a:effectLst/>
        </p:spPr>
        <p:style>
          <a:lnRef idx="1">
            <a:schemeClr val="accent1"/>
          </a:lnRef>
          <a:fillRef idx="2">
            <a:schemeClr val="accent1"/>
          </a:fillRef>
          <a:effectRef idx="1">
            <a:schemeClr val="accent1"/>
          </a:effectRef>
          <a:fontRef idx="minor">
            <a:schemeClr val="dk1"/>
          </a:fontRef>
        </p:style>
        <p:txBody>
          <a:bodyPr wrap="none" lIns="108000" tIns="108000" rIns="108000" bIns="108000" rtlCol="0" anchor="t">
            <a:noAutofit/>
          </a:bodyPr>
          <a:lstStyle/>
          <a:p>
            <a:pPr lvl="0" algn="ctr">
              <a:defRPr/>
            </a:pPr>
            <a:r>
              <a:rPr lang="ja-JP" altLang="en-US" sz="1200"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施策４　生活基盤の確立支援の充実</a:t>
            </a:r>
            <a:endParaRPr lang="en-US" altLang="ja-JP" sz="1200"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grpSp>
        <p:nvGrpSpPr>
          <p:cNvPr id="26" name="グループ化 25"/>
          <p:cNvGrpSpPr/>
          <p:nvPr/>
        </p:nvGrpSpPr>
        <p:grpSpPr>
          <a:xfrm>
            <a:off x="396719" y="4077071"/>
            <a:ext cx="4463313" cy="1296145"/>
            <a:chOff x="2638774" y="2181388"/>
            <a:chExt cx="4463313" cy="1195198"/>
          </a:xfrm>
        </p:grpSpPr>
        <p:sp>
          <p:nvSpPr>
            <p:cNvPr id="27" name="角丸四角形 26"/>
            <p:cNvSpPr/>
            <p:nvPr/>
          </p:nvSpPr>
          <p:spPr>
            <a:xfrm>
              <a:off x="2638774" y="2247790"/>
              <a:ext cx="4463313" cy="1128796"/>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endParaRPr lang="en-US" altLang="ja-JP" sz="1200" u="sng" dirty="0" smtClean="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◎すべて</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の基礎となる幼児教育の普及と質の向上を</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図ります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◎一人一人の状況に応じた学力向上の取組みを推進</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◎進学や通学継続できるよう支援</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◎多様な体験や学習の機会を提供します</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➤学校力</a:t>
              </a:r>
              <a:r>
                <a:rPr lang="en-US" altLang="ja-JP"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UP</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a:t>
              </a:r>
              <a:endParaRPr lang="en-US" altLang="ja-JP"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➤スクールカウンセラー</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、スクールソーシャルワーカーの</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活用　など</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8" name="テキスト ボックス 27"/>
            <p:cNvSpPr txBox="1"/>
            <p:nvPr/>
          </p:nvSpPr>
          <p:spPr bwMode="auto">
            <a:xfrm>
              <a:off x="3357671" y="2181388"/>
              <a:ext cx="2880320" cy="378659"/>
            </a:xfrm>
            <a:prstGeom prst="rect">
              <a:avLst/>
            </a:prstGeom>
            <a:noFill/>
            <a:ln w="19050">
              <a:noFill/>
              <a:headEnd/>
              <a:tailEnd/>
            </a:ln>
            <a:effectLst/>
          </p:spPr>
          <p:style>
            <a:lnRef idx="1">
              <a:schemeClr val="accent1"/>
            </a:lnRef>
            <a:fillRef idx="2">
              <a:schemeClr val="accent1"/>
            </a:fillRef>
            <a:effectRef idx="1">
              <a:schemeClr val="accent1"/>
            </a:effectRef>
            <a:fontRef idx="minor">
              <a:schemeClr val="dk1"/>
            </a:fontRef>
          </p:style>
          <p:txBody>
            <a:bodyPr wrap="none" lIns="108000" tIns="108000" rIns="108000" bIns="108000" rtlCol="0" anchor="t">
              <a:noAutofit/>
            </a:bodyPr>
            <a:lstStyle/>
            <a:p>
              <a:pPr lvl="0" algn="ctr">
                <a:defRPr/>
              </a:pPr>
              <a:r>
                <a:rPr lang="ja-JP" altLang="en-US" sz="1200"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施策１　こどもや青少年の学びの支援の充実</a:t>
              </a:r>
              <a:endParaRPr lang="en-US" altLang="ja-JP" sz="1200"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grpSp>
      <p:sp>
        <p:nvSpPr>
          <p:cNvPr id="2" name="角丸四角形 1"/>
          <p:cNvSpPr/>
          <p:nvPr/>
        </p:nvSpPr>
        <p:spPr>
          <a:xfrm>
            <a:off x="284532" y="1339025"/>
            <a:ext cx="1342752"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計画の概要</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19" name="角丸四角形 18"/>
          <p:cNvSpPr/>
          <p:nvPr/>
        </p:nvSpPr>
        <p:spPr>
          <a:xfrm>
            <a:off x="284532" y="2315485"/>
            <a:ext cx="1623172" cy="31688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計画のポイント</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0" name="テキスト ボックス 19"/>
          <p:cNvSpPr txBox="1"/>
          <p:nvPr/>
        </p:nvSpPr>
        <p:spPr bwMode="auto">
          <a:xfrm>
            <a:off x="167416" y="836712"/>
            <a:ext cx="8821604" cy="376665"/>
          </a:xfrm>
          <a:prstGeom prst="rect">
            <a:avLst/>
          </a:prstGeom>
          <a:gradFill>
            <a:gsLst>
              <a:gs pos="0">
                <a:srgbClr val="006600"/>
              </a:gs>
              <a:gs pos="80000">
                <a:srgbClr val="336600"/>
              </a:gs>
              <a:gs pos="100000">
                <a:srgbClr val="008000"/>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大阪市こどもの貧困対策推進計画</a:t>
            </a:r>
          </a:p>
        </p:txBody>
      </p:sp>
    </p:spTree>
    <p:extLst>
      <p:ext uri="{BB962C8B-B14F-4D97-AF65-F5344CB8AC3E}">
        <p14:creationId xmlns:p14="http://schemas.microsoft.com/office/powerpoint/2010/main" val="508276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3" y="266164"/>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堺市</a:t>
            </a:r>
          </a:p>
        </p:txBody>
      </p:sp>
      <p:sp>
        <p:nvSpPr>
          <p:cNvPr id="13"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911687" y="247121"/>
            <a:ext cx="3100764"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堺市子ども青少年育成部子ども</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企画</a:t>
            </a: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課</a:t>
            </a:r>
            <a:endPar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072-228-</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7104</a:t>
            </a:r>
          </a:p>
          <a:p>
            <a:pPr eaLnBrk="1" hangingPunct="1">
              <a:lnSpc>
                <a:spcPts val="1000"/>
              </a:lnSpc>
              <a:spcBef>
                <a:spcPct val="50000"/>
              </a:spcBef>
            </a:pPr>
            <a:r>
              <a:rPr lang="ja-JP" altLang="en-US" sz="12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0" name="正方形/長方形 9"/>
          <p:cNvSpPr/>
          <p:nvPr/>
        </p:nvSpPr>
        <p:spPr>
          <a:xfrm>
            <a:off x="179512" y="924430"/>
            <a:ext cx="8818726" cy="5888946"/>
          </a:xfrm>
          <a:prstGeom prst="rect">
            <a:avLst/>
          </a:prstGeom>
          <a:ln w="19050" cmpd="dbl"/>
        </p:spPr>
        <p:style>
          <a:lnRef idx="2">
            <a:schemeClr val="accent3"/>
          </a:lnRef>
          <a:fillRef idx="1">
            <a:schemeClr val="lt1"/>
          </a:fillRef>
          <a:effectRef idx="0">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➤策定</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年月</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➤計画</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期間</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月の</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年間　　</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➤ＵＲＬ：</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hlinkClick r:id="rId3"/>
              </a:rPr>
              <a:t>https</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hlinkClick r:id="rId3"/>
              </a:rPr>
              <a:t>://</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hlinkClick r:id="rId3"/>
              </a:rPr>
              <a:t>www.city.sakai.lg.jp/shisei/gyosei/shishin/kodomo/shien_plan/index.html</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本計画は、</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本市における子ども・子育て支援に関する事業</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を総括</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するものであり、「子どもの貧困対策の推進に関する法律」に基づく</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子どもの貧困対策のための計画を</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包含したものと</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して策定</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本計画の基本理念において、「子どもの人権」という用語を用いた</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➤外国人登録人口の増加や国籍の多様化が進む中、日本語を母国語と</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しない保護者のもとで暮らす子どもやその家庭が安心して子育てが</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できるよう、「外国につながる子どもの家庭への支援」として推進事業</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を整理</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➤子どもの現在と将来が生まれ育った環境によって左右されることなく、</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貧困が世代を超えて連鎖することのないよう、「</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子どもの貧困対策</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推進」と</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して、「子供の貧困対策に関する</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大綱</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」の重点施策に</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応じて、</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教育・生活・保護者の就労・経済面の支援という視点から推進事業を</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整理</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lvl="0">
              <a:defRPr/>
            </a:pP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pic>
        <p:nvPicPr>
          <p:cNvPr id="8" name="図 7"/>
          <p:cNvPicPr>
            <a:picLocks noChangeAspect="1"/>
          </p:cNvPicPr>
          <p:nvPr/>
        </p:nvPicPr>
        <p:blipFill rotWithShape="1">
          <a:blip r:embed="rId4"/>
          <a:srcRect r="6522"/>
          <a:stretch/>
        </p:blipFill>
        <p:spPr>
          <a:xfrm>
            <a:off x="5724127" y="3149334"/>
            <a:ext cx="3240361" cy="3592034"/>
          </a:xfrm>
          <a:prstGeom prst="rect">
            <a:avLst/>
          </a:prstGeom>
        </p:spPr>
      </p:pic>
      <p:sp>
        <p:nvSpPr>
          <p:cNvPr id="12"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444208" y="2845081"/>
            <a:ext cx="2267744" cy="223879"/>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計画の基本的な考え方</a:t>
            </a:r>
            <a:r>
              <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9" name="角丸四角形 8"/>
          <p:cNvSpPr/>
          <p:nvPr/>
        </p:nvSpPr>
        <p:spPr>
          <a:xfrm>
            <a:off x="266428" y="1586782"/>
            <a:ext cx="1342752"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計画の概要</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11" name="角丸四角形 10"/>
          <p:cNvSpPr/>
          <p:nvPr/>
        </p:nvSpPr>
        <p:spPr>
          <a:xfrm>
            <a:off x="276920" y="2708920"/>
            <a:ext cx="1623172" cy="31688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計画のポイント</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14" name="テキスト ボックス 13"/>
          <p:cNvSpPr txBox="1"/>
          <p:nvPr/>
        </p:nvSpPr>
        <p:spPr bwMode="auto">
          <a:xfrm>
            <a:off x="179512" y="892095"/>
            <a:ext cx="8821604" cy="376665"/>
          </a:xfrm>
          <a:prstGeom prst="rect">
            <a:avLst/>
          </a:prstGeom>
          <a:gradFill>
            <a:gsLst>
              <a:gs pos="0">
                <a:srgbClr val="006600"/>
              </a:gs>
              <a:gs pos="80000">
                <a:srgbClr val="336600"/>
              </a:gs>
              <a:gs pos="100000">
                <a:srgbClr val="008000"/>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堺市子ども・子育て総合プラン（第</a:t>
            </a:r>
            <a:r>
              <a:rPr lang="en-US" altLang="ja-JP"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2</a:t>
            </a:r>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期堺市子ども・子育て支援事業計画）</a:t>
            </a:r>
          </a:p>
        </p:txBody>
      </p:sp>
    </p:spTree>
    <p:extLst>
      <p:ext uri="{BB962C8B-B14F-4D97-AF65-F5344CB8AC3E}">
        <p14:creationId xmlns:p14="http://schemas.microsoft.com/office/powerpoint/2010/main" val="3721931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19050">
          <a:solidFill>
            <a:schemeClr val="tx1"/>
          </a:solidFill>
          <a:headEnd/>
          <a:tailEnd/>
        </a:ln>
        <a:effectLst/>
      </a:spPr>
      <a:bodyPr lIns="108000" tIns="108000" rIns="108000" bIns="108000" anchor="t">
        <a:noAutofit/>
      </a:bodyPr>
      <a:lstStyle>
        <a:defPPr eaLnBrk="1" hangingPunct="1">
          <a:defRPr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1">
          <a:schemeClr val="accent1"/>
        </a:lnRef>
        <a:fillRef idx="2">
          <a:schemeClr val="accent1"/>
        </a:fillRef>
        <a:effectRef idx="1">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5A2C5F744454E479ACB252CFB1EF3A3" ma:contentTypeVersion="0" ma:contentTypeDescription="新しいドキュメントを作成します。" ma:contentTypeScope="" ma:versionID="7874e566a78f1ee381fd0a6c9aeca62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CBD15F-4167-4409-918B-CE1448A65ABB}">
  <ds:schemaRefs>
    <ds:schemaRef ds:uri="http://schemas.microsoft.com/sharepoint/v3/contenttype/forms"/>
  </ds:schemaRefs>
</ds:datastoreItem>
</file>

<file path=customXml/itemProps2.xml><?xml version="1.0" encoding="utf-8"?>
<ds:datastoreItem xmlns:ds="http://schemas.openxmlformats.org/officeDocument/2006/customXml" ds:itemID="{0FB4C698-AD5D-471B-99B2-C14F0421292F}">
  <ds:schemaRefs>
    <ds:schemaRef ds:uri="http://www.w3.org/XML/1998/namespace"/>
    <ds:schemaRef ds:uri="http://schemas.microsoft.com/office/2006/metadata/properties"/>
    <ds:schemaRef ds:uri="http://purl.org/dc/elements/1.1/"/>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92D1010B-5B67-4ADC-BCCA-C21DC052E4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882</TotalTime>
  <Words>928</Words>
  <Application>Microsoft Office PowerPoint</Application>
  <PresentationFormat>画面に合わせる (4:3)</PresentationFormat>
  <Paragraphs>123</Paragraphs>
  <Slides>4</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HG丸ｺﾞｼｯｸM-PRO</vt:lpstr>
      <vt:lpstr>Meiryo UI</vt:lpstr>
      <vt:lpstr>ＭＳ Ｐゴシック</vt:lpstr>
      <vt:lpstr>ＭＳ ゴシック</vt:lpstr>
      <vt:lpstr>UD デジタル 教科書体 NK-B</vt:lpstr>
      <vt:lpstr>UD デジタル 教科書体 NK-R</vt:lpstr>
      <vt:lpstr>游明朝</vt:lpstr>
      <vt:lpstr>Arial</vt:lpstr>
      <vt:lpstr>Calibri</vt:lpstr>
      <vt:lpstr>Times New Roman</vt:lpstr>
      <vt:lpstr>Office ​​テーマ</vt:lpstr>
      <vt:lpstr>令和２年度 大阪府内市町村における 子どもの貧困対策取組事例集</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美恵</dc:creator>
  <cp:lastModifiedBy>加藤　美恵</cp:lastModifiedBy>
  <cp:revision>142</cp:revision>
  <cp:lastPrinted>2021-12-07T03:21:31Z</cp:lastPrinted>
  <dcterms:modified xsi:type="dcterms:W3CDTF">2022-02-02T10:48:09Z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0x01010075A2C5F744454E479ACB252CFB1EF3A3</vt:lpwstr>
  </property>
</Properties>
</file>