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57" r:id="rId4"/>
    <p:sldId id="261" r:id="rId5"/>
    <p:sldId id="258" r:id="rId6"/>
    <p:sldId id="259" r:id="rId7"/>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79" autoAdjust="0"/>
    <p:restoredTop sz="94660"/>
  </p:normalViewPr>
  <p:slideViewPr>
    <p:cSldViewPr snapToGrid="0">
      <p:cViewPr varScale="1">
        <p:scale>
          <a:sx n="74" d="100"/>
          <a:sy n="74" d="100"/>
        </p:scale>
        <p:origin x="10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958941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208868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567294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011130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19526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036579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2985260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499301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174879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420422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8C49CDF-1A03-4808-9416-AC45E424975B}" type="datetimeFigureOut">
              <a:rPr kumimoji="1" lang="ja-JP" altLang="en-US" smtClean="0"/>
              <a:t>2022/2/7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357644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C49CDF-1A03-4808-9416-AC45E424975B}" type="datetimeFigureOut">
              <a:rPr kumimoji="1" lang="ja-JP" altLang="en-US" smtClean="0"/>
              <a:t>2022/2/7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DF3A6F-3B68-4268-B5F4-D89BF49A9A60}" type="slidenum">
              <a:rPr kumimoji="1" lang="ja-JP" altLang="en-US" smtClean="0"/>
              <a:t>‹#›</a:t>
            </a:fld>
            <a:endParaRPr kumimoji="1" lang="ja-JP" altLang="en-US"/>
          </a:p>
        </p:txBody>
      </p:sp>
    </p:spTree>
    <p:extLst>
      <p:ext uri="{BB962C8B-B14F-4D97-AF65-F5344CB8AC3E}">
        <p14:creationId xmlns:p14="http://schemas.microsoft.com/office/powerpoint/2010/main" val="481716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168417"/>
            <a:ext cx="9144000" cy="613470"/>
          </a:xfrm>
          <a:prstGeom prst="bevel">
            <a:avLst/>
          </a:prstGeom>
          <a:solidFill>
            <a:srgbClr val="002060"/>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pPr algn="ctr"/>
            <a:r>
              <a:rPr lang="ja-JP" altLang="en-US" sz="2400" b="1" dirty="0">
                <a:solidFill>
                  <a:schemeClr val="bg1"/>
                </a:solidFill>
                <a:latin typeface="Meiryo UI" panose="020B0604030504040204" pitchFamily="50" charset="-128"/>
                <a:ea typeface="Meiryo UI" panose="020B0604030504040204" pitchFamily="50" charset="-128"/>
              </a:rPr>
              <a:t>子どもの貧困</a:t>
            </a:r>
            <a:r>
              <a:rPr lang="ja-JP" altLang="en-US" sz="2400" b="1" dirty="0" smtClean="0">
                <a:solidFill>
                  <a:schemeClr val="bg1"/>
                </a:solidFill>
                <a:latin typeface="Meiryo UI" panose="020B0604030504040204" pitchFamily="50" charset="-128"/>
                <a:ea typeface="Meiryo UI" panose="020B0604030504040204" pitchFamily="50" charset="-128"/>
              </a:rPr>
              <a:t>対策</a:t>
            </a:r>
            <a:r>
              <a:rPr lang="ja-JP" altLang="en-US" sz="2400" b="1" dirty="0">
                <a:solidFill>
                  <a:schemeClr val="bg1"/>
                </a:solidFill>
                <a:latin typeface="Meiryo UI" panose="020B0604030504040204" pitchFamily="50" charset="-128"/>
                <a:ea typeface="Meiryo UI" panose="020B0604030504040204" pitchFamily="50" charset="-128"/>
              </a:rPr>
              <a:t>の</a:t>
            </a:r>
            <a:r>
              <a:rPr lang="ja-JP" altLang="en-US" sz="2400" b="1" dirty="0" smtClean="0">
                <a:solidFill>
                  <a:schemeClr val="bg1"/>
                </a:solidFill>
                <a:latin typeface="Meiryo UI" panose="020B0604030504040204" pitchFamily="50" charset="-128"/>
                <a:ea typeface="Meiryo UI" panose="020B0604030504040204" pitchFamily="50" charset="-128"/>
              </a:rPr>
              <a:t>主</a:t>
            </a:r>
            <a:r>
              <a:rPr lang="ja-JP" altLang="en-US" sz="2400" b="1" dirty="0">
                <a:solidFill>
                  <a:schemeClr val="bg1"/>
                </a:solidFill>
                <a:latin typeface="Meiryo UI" panose="020B0604030504040204" pitchFamily="50" charset="-128"/>
                <a:ea typeface="Meiryo UI" panose="020B0604030504040204" pitchFamily="50" charset="-128"/>
              </a:rPr>
              <a:t>な取組み</a:t>
            </a:r>
            <a:endParaRPr lang="ja-JP" altLang="ja-JP" sz="2400" b="1" dirty="0">
              <a:solidFill>
                <a:schemeClr val="bg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1988" y="947561"/>
            <a:ext cx="9145988" cy="362821"/>
          </a:xfrm>
          <a:prstGeom prst="rect">
            <a:avLst/>
          </a:prstGeom>
          <a:solidFill>
            <a:schemeClr val="accent6">
              <a:lumMod val="40000"/>
              <a:lumOff val="6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rPr>
              <a:t>◆市町村への支援</a:t>
            </a:r>
          </a:p>
        </p:txBody>
      </p:sp>
      <p:sp>
        <p:nvSpPr>
          <p:cNvPr id="10" name="テキスト ボックス 2"/>
          <p:cNvSpPr txBox="1">
            <a:spLocks noChangeArrowheads="1"/>
          </p:cNvSpPr>
          <p:nvPr/>
        </p:nvSpPr>
        <p:spPr bwMode="auto">
          <a:xfrm>
            <a:off x="8166542" y="542"/>
            <a:ext cx="964579"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p>
            <a:pPr algn="ctr">
              <a:spcAft>
                <a:spcPts val="0"/>
              </a:spcAft>
            </a:pPr>
            <a:r>
              <a:rPr lang="ja-JP" kern="100" smtClean="0">
                <a:effectLst/>
                <a:latin typeface="游明朝" panose="02020400000000000000" pitchFamily="18" charset="-128"/>
                <a:ea typeface="ＭＳ ゴシック" panose="020B0609070205080204" pitchFamily="49" charset="-128"/>
                <a:cs typeface="Times New Roman" panose="02020603050405020304" pitchFamily="18" charset="0"/>
              </a:rPr>
              <a:t>資料</a:t>
            </a:r>
            <a:r>
              <a:rPr lang="ja-JP" altLang="en-US" kern="100" dirty="0">
                <a:latin typeface="游明朝" panose="02020400000000000000" pitchFamily="18" charset="-128"/>
                <a:ea typeface="ＭＳ ゴシック" panose="020B0609070205080204" pitchFamily="49" charset="-128"/>
                <a:cs typeface="Times New Roman" panose="02020603050405020304" pitchFamily="18" charset="0"/>
              </a:rPr>
              <a:t>４</a:t>
            </a:r>
            <a:endParaRPr 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テキスト ボックス 10"/>
          <p:cNvSpPr txBox="1"/>
          <p:nvPr/>
        </p:nvSpPr>
        <p:spPr>
          <a:xfrm>
            <a:off x="172251" y="1447033"/>
            <a:ext cx="3535653" cy="408623"/>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b="1" dirty="0">
                <a:latin typeface="Meiryo UI" panose="020B0604030504040204" pitchFamily="50" charset="-128"/>
                <a:ea typeface="Meiryo UI" panose="020B0604030504040204" pitchFamily="50" charset="-128"/>
              </a:rPr>
              <a:t>市町村取組事例集の作成・公表</a:t>
            </a:r>
          </a:p>
        </p:txBody>
      </p:sp>
      <p:sp>
        <p:nvSpPr>
          <p:cNvPr id="12" name="正方形/長方形 11"/>
          <p:cNvSpPr/>
          <p:nvPr/>
        </p:nvSpPr>
        <p:spPr>
          <a:xfrm>
            <a:off x="267916" y="1750741"/>
            <a:ext cx="8458741" cy="10371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○市町村における以下の取組についてとりまとめ、令和３年３月に公表</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①子どもの貧困対策の推進に関する法律に基づく計画の策定状況（</a:t>
            </a:r>
            <a:r>
              <a:rPr kumimoji="1" lang="en-US" altLang="ja-JP" sz="1600" dirty="0">
                <a:solidFill>
                  <a:schemeClr val="tx1"/>
                </a:solidFill>
                <a:latin typeface="Meiryo UI" panose="020B0604030504040204" pitchFamily="50" charset="-128"/>
                <a:ea typeface="Meiryo UI" panose="020B0604030504040204" pitchFamily="50" charset="-128"/>
              </a:rPr>
              <a:t>26</a:t>
            </a:r>
            <a:r>
              <a:rPr kumimoji="1" lang="ja-JP" altLang="en-US" sz="1600" dirty="0">
                <a:solidFill>
                  <a:schemeClr val="tx1"/>
                </a:solidFill>
                <a:latin typeface="Meiryo UI" panose="020B0604030504040204" pitchFamily="50" charset="-128"/>
                <a:ea typeface="Meiryo UI" panose="020B0604030504040204" pitchFamily="50" charset="-128"/>
              </a:rPr>
              <a:t>市町）</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②支援につなぐ取組、地域の居場所への支援（</a:t>
            </a:r>
            <a:r>
              <a:rPr kumimoji="1" lang="en-US" altLang="ja-JP" sz="1600" dirty="0">
                <a:solidFill>
                  <a:schemeClr val="tx1"/>
                </a:solidFill>
                <a:latin typeface="Meiryo UI" panose="020B0604030504040204" pitchFamily="50" charset="-128"/>
                <a:ea typeface="Meiryo UI" panose="020B0604030504040204" pitchFamily="50" charset="-128"/>
              </a:rPr>
              <a:t>27</a:t>
            </a:r>
            <a:r>
              <a:rPr kumimoji="1" lang="ja-JP" altLang="en-US" sz="1600" dirty="0">
                <a:solidFill>
                  <a:schemeClr val="tx1"/>
                </a:solidFill>
                <a:latin typeface="Meiryo UI" panose="020B0604030504040204" pitchFamily="50" charset="-128"/>
                <a:ea typeface="Meiryo UI" panose="020B0604030504040204" pitchFamily="50" charset="-128"/>
              </a:rPr>
              <a:t>市町、</a:t>
            </a:r>
            <a:r>
              <a:rPr kumimoji="1" lang="en-US" altLang="ja-JP" sz="1600" dirty="0">
                <a:solidFill>
                  <a:schemeClr val="tx1"/>
                </a:solidFill>
                <a:latin typeface="Meiryo UI" panose="020B0604030504040204" pitchFamily="50" charset="-128"/>
                <a:ea typeface="Meiryo UI" panose="020B0604030504040204" pitchFamily="50" charset="-128"/>
              </a:rPr>
              <a:t>64</a:t>
            </a:r>
            <a:r>
              <a:rPr kumimoji="1" lang="ja-JP" altLang="en-US" sz="1600" dirty="0">
                <a:solidFill>
                  <a:schemeClr val="tx1"/>
                </a:solidFill>
                <a:latin typeface="Meiryo UI" panose="020B0604030504040204" pitchFamily="50" charset="-128"/>
                <a:ea typeface="Meiryo UI" panose="020B0604030504040204" pitchFamily="50" charset="-128"/>
              </a:rPr>
              <a:t>事業</a:t>
            </a:r>
            <a:r>
              <a:rPr kumimoji="1" lang="ja-JP" altLang="en-US" sz="1600" dirty="0" smtClean="0">
                <a:solidFill>
                  <a:schemeClr val="tx1"/>
                </a:solidFill>
                <a:latin typeface="Meiryo UI" panose="020B0604030504040204" pitchFamily="50" charset="-128"/>
                <a:ea typeface="Meiryo UI" panose="020B0604030504040204" pitchFamily="50" charset="-128"/>
              </a:rPr>
              <a:t>）</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pic>
        <p:nvPicPr>
          <p:cNvPr id="13" name="図 12" descr="困難を抱える子どもや保護者を学校や地域で発見し、居場所・地域ボランティアや専門機関につなぐスキーム図" title="学校をプラットフォームとした地域・福祉との連携による子ども(保護者)を支援につなぐスキーム"/>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63336" y="2962364"/>
            <a:ext cx="5029144" cy="3814832"/>
          </a:xfrm>
          <a:prstGeom prst="rect">
            <a:avLst/>
          </a:prstGeom>
          <a:noFill/>
          <a:ln>
            <a:noFill/>
          </a:ln>
        </p:spPr>
      </p:pic>
      <p:sp>
        <p:nvSpPr>
          <p:cNvPr id="15" name="角丸四角形 14"/>
          <p:cNvSpPr/>
          <p:nvPr/>
        </p:nvSpPr>
        <p:spPr>
          <a:xfrm>
            <a:off x="267916" y="2744748"/>
            <a:ext cx="3439988" cy="3384376"/>
          </a:xfrm>
          <a:prstGeom prst="roundRect">
            <a:avLst/>
          </a:prstGeom>
          <a:ln w="19050"/>
        </p:spPr>
        <p:style>
          <a:lnRef idx="3">
            <a:schemeClr val="lt1"/>
          </a:lnRef>
          <a:fillRef idx="1">
            <a:schemeClr val="accent1"/>
          </a:fillRef>
          <a:effectRef idx="1">
            <a:schemeClr val="accent1"/>
          </a:effectRef>
          <a:fontRef idx="minor">
            <a:schemeClr val="lt1"/>
          </a:fontRef>
        </p:style>
        <p:txBody>
          <a:bodyPr rtlCol="0" anchor="ctr"/>
          <a:lstStyle/>
          <a:p>
            <a:r>
              <a:rPr lang="ja-JP" altLang="en-US" sz="1200" b="1" dirty="0">
                <a:latin typeface="UD デジタル 教科書体 NK-R" panose="02020400000000000000" pitchFamily="18" charset="-128"/>
                <a:ea typeface="UD デジタル 教科書体 NK-R" panose="02020400000000000000" pitchFamily="18" charset="-128"/>
              </a:rPr>
              <a:t>◆取組の区分◆</a:t>
            </a:r>
            <a:endParaRPr lang="en-US" altLang="ja-JP" sz="1200" b="1" dirty="0">
              <a:latin typeface="UD デジタル 教科書体 NK-R" panose="02020400000000000000" pitchFamily="18" charset="-128"/>
              <a:ea typeface="UD デジタル 教科書体 NK-R" panose="02020400000000000000" pitchFamily="18" charset="-128"/>
            </a:endParaRPr>
          </a:p>
          <a:p>
            <a:endParaRPr lang="en-US" altLang="ja-JP" sz="800" dirty="0">
              <a:latin typeface="UD デジタル 教科書体 NK-R" panose="02020400000000000000" pitchFamily="18" charset="-128"/>
              <a:ea typeface="UD デジタル 教科書体 NK-R" panose="02020400000000000000" pitchFamily="18" charset="-128"/>
            </a:endParaRPr>
          </a:p>
          <a:p>
            <a:r>
              <a:rPr lang="en-US" altLang="ja-JP" sz="1200" b="1" dirty="0">
                <a:latin typeface="UD デジタル 教科書体 NK-R" panose="02020400000000000000" pitchFamily="18" charset="-128"/>
                <a:ea typeface="UD デジタル 教科書体 NK-R" panose="02020400000000000000" pitchFamily="18" charset="-128"/>
              </a:rPr>
              <a:t>(1)</a:t>
            </a:r>
            <a:r>
              <a:rPr lang="ja-JP" altLang="en-US" sz="1200" b="1" dirty="0">
                <a:latin typeface="UD デジタル 教科書体 NK-R" panose="02020400000000000000" pitchFamily="18" charset="-128"/>
                <a:ea typeface="UD デジタル 教科書体 NK-R" panose="02020400000000000000" pitchFamily="18" charset="-128"/>
              </a:rPr>
              <a:t>貧困などの困難を抱える子ども</a:t>
            </a:r>
            <a:r>
              <a:rPr lang="en-US" altLang="ja-JP" sz="1200" b="1" dirty="0">
                <a:latin typeface="UD デジタル 教科書体 NK-R" panose="02020400000000000000" pitchFamily="18" charset="-128"/>
                <a:ea typeface="UD デジタル 教科書体 NK-R" panose="02020400000000000000" pitchFamily="18" charset="-128"/>
              </a:rPr>
              <a:t>(</a:t>
            </a:r>
            <a:r>
              <a:rPr lang="ja-JP" altLang="en-US" sz="1200" b="1" dirty="0">
                <a:latin typeface="UD デジタル 教科書体 NK-R" panose="02020400000000000000" pitchFamily="18" charset="-128"/>
                <a:ea typeface="UD デジタル 教科書体 NK-R" panose="02020400000000000000" pitchFamily="18" charset="-128"/>
              </a:rPr>
              <a:t>保護者</a:t>
            </a:r>
            <a:r>
              <a:rPr lang="en-US" altLang="ja-JP" sz="1200" b="1" dirty="0">
                <a:latin typeface="UD デジタル 教科書体 NK-R" panose="02020400000000000000" pitchFamily="18" charset="-128"/>
                <a:ea typeface="UD デジタル 教科書体 NK-R" panose="02020400000000000000" pitchFamily="18" charset="-128"/>
              </a:rPr>
              <a:t>)</a:t>
            </a:r>
          </a:p>
          <a:p>
            <a:r>
              <a:rPr lang="ja-JP" altLang="en-US" sz="1200" b="1" dirty="0">
                <a:latin typeface="UD デジタル 教科書体 NK-R" panose="02020400000000000000" pitchFamily="18" charset="-128"/>
                <a:ea typeface="UD デジタル 教科書体 NK-R" panose="02020400000000000000" pitchFamily="18" charset="-128"/>
              </a:rPr>
              <a:t>　を発見し、地域の見守りや支援につなぐ取組</a:t>
            </a:r>
            <a:endParaRPr lang="en-US" altLang="ja-JP" sz="1200" b="1" dirty="0">
              <a:latin typeface="UD デジタル 教科書体 NK-R" panose="02020400000000000000" pitchFamily="18" charset="-128"/>
              <a:ea typeface="UD デジタル 教科書体 NK-R" panose="02020400000000000000" pitchFamily="18" charset="-128"/>
            </a:endParaRPr>
          </a:p>
          <a:p>
            <a:endParaRPr lang="ja-JP" altLang="en-US" sz="4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A </a:t>
            </a:r>
            <a:r>
              <a:rPr lang="ja-JP" altLang="en-US" sz="1200" dirty="0">
                <a:latin typeface="UD デジタル 教科書体 NK-R" panose="02020400000000000000" pitchFamily="18" charset="-128"/>
                <a:ea typeface="UD デジタル 教科書体 NK-R" panose="02020400000000000000" pitchFamily="18" charset="-128"/>
              </a:rPr>
              <a:t>学校をプラットフォームとした支援や居場所</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a:t>
            </a:r>
            <a:r>
              <a:rPr lang="ja-JP" altLang="en-US" sz="1200" dirty="0" err="1">
                <a:latin typeface="UD デジタル 教科書体 NK-R" panose="02020400000000000000" pitchFamily="18" charset="-128"/>
                <a:ea typeface="UD デジタル 教科書体 NK-R" panose="02020400000000000000" pitchFamily="18" charset="-128"/>
              </a:rPr>
              <a:t>への</a:t>
            </a:r>
            <a:r>
              <a:rPr lang="ja-JP" altLang="en-US" sz="1200" dirty="0">
                <a:latin typeface="UD デジタル 教科書体 NK-R" panose="02020400000000000000" pitchFamily="18" charset="-128"/>
                <a:ea typeface="UD デジタル 教科書体 NK-R" panose="02020400000000000000" pitchFamily="18" charset="-128"/>
              </a:rPr>
              <a:t>つなぎ</a:t>
            </a:r>
          </a:p>
          <a:p>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B </a:t>
            </a:r>
            <a:r>
              <a:rPr lang="ja-JP" altLang="en-US" sz="1200" dirty="0">
                <a:latin typeface="UD デジタル 教科書体 NK-R" panose="02020400000000000000" pitchFamily="18" charset="-128"/>
                <a:ea typeface="UD デジタル 教科書体 NK-R" panose="02020400000000000000" pitchFamily="18" charset="-128"/>
              </a:rPr>
              <a:t>就学前から就学後の切れ目ない支援</a:t>
            </a:r>
          </a:p>
          <a:p>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C </a:t>
            </a:r>
            <a:r>
              <a:rPr lang="ja-JP" altLang="en-US" sz="1200" dirty="0">
                <a:latin typeface="UD デジタル 教科書体 NK-R" panose="02020400000000000000" pitchFamily="18" charset="-128"/>
                <a:ea typeface="UD デジタル 教科書体 NK-R" panose="02020400000000000000" pitchFamily="18" charset="-128"/>
              </a:rPr>
              <a:t>居場所と連携した見守り</a:t>
            </a:r>
          </a:p>
          <a:p>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D </a:t>
            </a:r>
            <a:r>
              <a:rPr lang="ja-JP" altLang="en-US" sz="1200" dirty="0">
                <a:latin typeface="UD デジタル 教科書体 NK-R" panose="02020400000000000000" pitchFamily="18" charset="-128"/>
                <a:ea typeface="UD デジタル 教科書体 NK-R" panose="02020400000000000000" pitchFamily="18" charset="-128"/>
              </a:rPr>
              <a:t>一元的な相談窓口の設置</a:t>
            </a:r>
          </a:p>
          <a:p>
            <a:r>
              <a:rPr lang="ja-JP" altLang="en-US" sz="1200" dirty="0">
                <a:latin typeface="UD デジタル 教科書体 NK-R" panose="02020400000000000000" pitchFamily="18" charset="-128"/>
                <a:ea typeface="UD デジタル 教科書体 NK-R" panose="02020400000000000000" pitchFamily="18" charset="-128"/>
              </a:rPr>
              <a:t>　</a:t>
            </a:r>
            <a:r>
              <a:rPr lang="en-US" altLang="ja-JP" sz="1200" dirty="0">
                <a:latin typeface="UD デジタル 教科書体 NK-R" panose="02020400000000000000" pitchFamily="18" charset="-128"/>
                <a:ea typeface="UD デジタル 教科書体 NK-R" panose="02020400000000000000" pitchFamily="18" charset="-128"/>
              </a:rPr>
              <a:t>E </a:t>
            </a:r>
            <a:r>
              <a:rPr lang="ja-JP" altLang="en-US" sz="1200" dirty="0">
                <a:latin typeface="UD デジタル 教科書体 NK-R" panose="02020400000000000000" pitchFamily="18" charset="-128"/>
                <a:ea typeface="UD デジタル 教科書体 NK-R" panose="02020400000000000000" pitchFamily="18" charset="-128"/>
              </a:rPr>
              <a:t>その他、貧困などの困難を抱える子どもを</a:t>
            </a:r>
            <a:endParaRPr lang="en-US" altLang="ja-JP" sz="1200" dirty="0">
              <a:latin typeface="UD デジタル 教科書体 NK-R" panose="02020400000000000000" pitchFamily="18" charset="-128"/>
              <a:ea typeface="UD デジタル 教科書体 NK-R" panose="02020400000000000000" pitchFamily="18" charset="-128"/>
            </a:endParaRPr>
          </a:p>
          <a:p>
            <a:r>
              <a:rPr lang="ja-JP" altLang="en-US" sz="1200" dirty="0">
                <a:latin typeface="UD デジタル 教科書体 NK-R" panose="02020400000000000000" pitchFamily="18" charset="-128"/>
                <a:ea typeface="UD デジタル 教科書体 NK-R" panose="02020400000000000000" pitchFamily="18" charset="-128"/>
              </a:rPr>
              <a:t>　　　支援につなぐための市町村独自の取組</a:t>
            </a:r>
          </a:p>
          <a:p>
            <a:endParaRPr lang="ja-JP" altLang="en-US" sz="800" dirty="0">
              <a:latin typeface="UD デジタル 教科書体 NK-R" panose="02020400000000000000" pitchFamily="18" charset="-128"/>
              <a:ea typeface="UD デジタル 教科書体 NK-R" panose="02020400000000000000" pitchFamily="18" charset="-128"/>
            </a:endParaRPr>
          </a:p>
          <a:p>
            <a:r>
              <a:rPr lang="en-US" altLang="ja-JP" sz="1200" b="1" dirty="0">
                <a:latin typeface="UD デジタル 教科書体 NK-R" panose="02020400000000000000" pitchFamily="18" charset="-128"/>
                <a:ea typeface="UD デジタル 教科書体 NK-R" panose="02020400000000000000" pitchFamily="18" charset="-128"/>
              </a:rPr>
              <a:t>(2)</a:t>
            </a:r>
            <a:r>
              <a:rPr lang="ja-JP" altLang="en-US" sz="1200" b="1" dirty="0">
                <a:latin typeface="UD デジタル 教科書体 NK-R" panose="02020400000000000000" pitchFamily="18" charset="-128"/>
                <a:ea typeface="UD デジタル 教科書体 NK-R" panose="02020400000000000000" pitchFamily="18" charset="-128"/>
              </a:rPr>
              <a:t>地域の居場所への支援</a:t>
            </a:r>
          </a:p>
        </p:txBody>
      </p:sp>
      <p:sp>
        <p:nvSpPr>
          <p:cNvPr id="16" name="テキスト ボックス 15"/>
          <p:cNvSpPr txBox="1"/>
          <p:nvPr/>
        </p:nvSpPr>
        <p:spPr bwMode="auto">
          <a:xfrm>
            <a:off x="3851054" y="2689431"/>
            <a:ext cx="4968552" cy="289624"/>
          </a:xfrm>
          <a:prstGeom prst="rect">
            <a:avLst/>
          </a:prstGeom>
          <a:noFill/>
          <a:ln w="19050">
            <a:noFill/>
            <a:headEnd/>
            <a:tailEnd/>
          </a:ln>
          <a:effectLst/>
        </p:spPr>
        <p:style>
          <a:lnRef idx="1">
            <a:schemeClr val="accent1"/>
          </a:lnRef>
          <a:fillRef idx="2">
            <a:schemeClr val="accent1"/>
          </a:fillRef>
          <a:effectRef idx="1">
            <a:schemeClr val="accent1"/>
          </a:effectRef>
          <a:fontRef idx="minor">
            <a:schemeClr val="dk1"/>
          </a:fontRef>
        </p:style>
        <p:txBody>
          <a:bodyPr wrap="square" lIns="108000" tIns="108000" rIns="108000" bIns="108000" rtlCol="0" anchor="t">
            <a:noAutofit/>
          </a:bodyPr>
          <a:lstStyle/>
          <a:p>
            <a:r>
              <a:rPr lang="ja-JP" altLang="ja-JP" sz="900" dirty="0">
                <a:latin typeface="UD デジタル 教科書体 NK-R" panose="02020400000000000000" pitchFamily="18" charset="-128"/>
                <a:ea typeface="UD デジタル 教科書体 NK-R" panose="02020400000000000000" pitchFamily="18" charset="-128"/>
              </a:rPr>
              <a:t>学校をプラットフォームとした地域・福祉との連携による子ども</a:t>
            </a:r>
            <a:r>
              <a:rPr lang="en-US" altLang="ja-JP" sz="900" dirty="0">
                <a:latin typeface="UD デジタル 教科書体 NK-R" panose="02020400000000000000" pitchFamily="18" charset="-128"/>
                <a:ea typeface="UD デジタル 教科書体 NK-R" panose="02020400000000000000" pitchFamily="18" charset="-128"/>
              </a:rPr>
              <a:t>(</a:t>
            </a:r>
            <a:r>
              <a:rPr lang="ja-JP" altLang="ja-JP" sz="900" dirty="0">
                <a:latin typeface="UD デジタル 教科書体 NK-R" panose="02020400000000000000" pitchFamily="18" charset="-128"/>
                <a:ea typeface="UD デジタル 教科書体 NK-R" panose="02020400000000000000" pitchFamily="18" charset="-128"/>
              </a:rPr>
              <a:t>保護者</a:t>
            </a:r>
            <a:r>
              <a:rPr lang="en-US" altLang="ja-JP" sz="900" dirty="0">
                <a:latin typeface="UD デジタル 教科書体 NK-R" panose="02020400000000000000" pitchFamily="18" charset="-128"/>
                <a:ea typeface="UD デジタル 教科書体 NK-R" panose="02020400000000000000" pitchFamily="18" charset="-128"/>
              </a:rPr>
              <a:t>)</a:t>
            </a:r>
            <a:r>
              <a:rPr lang="ja-JP" altLang="ja-JP" sz="900" dirty="0">
                <a:latin typeface="UD デジタル 教科書体 NK-R" panose="02020400000000000000" pitchFamily="18" charset="-128"/>
                <a:ea typeface="UD デジタル 教科書体 NK-R" panose="02020400000000000000" pitchFamily="18" charset="-128"/>
              </a:rPr>
              <a:t>を支援につなぐスキーム</a:t>
            </a:r>
            <a:endParaRPr kumimoji="1" lang="ja-JP" altLang="en-US" sz="900" b="1" dirty="0">
              <a:solidFill>
                <a:srgbClr val="000000"/>
              </a:solidFill>
              <a:latin typeface="UD デジタル 教科書体 NK-R" panose="02020400000000000000" pitchFamily="18" charset="-128"/>
              <a:ea typeface="UD デジタル 教科書体 NK-R" panose="02020400000000000000" pitchFamily="18" charset="-128"/>
              <a:cs typeface="Meiryo UI" panose="020B0604030504040204" pitchFamily="50" charset="-128"/>
            </a:endParaRPr>
          </a:p>
        </p:txBody>
      </p:sp>
    </p:spTree>
    <p:extLst>
      <p:ext uri="{BB962C8B-B14F-4D97-AF65-F5344CB8AC3E}">
        <p14:creationId xmlns:p14="http://schemas.microsoft.com/office/powerpoint/2010/main" val="118021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2251" y="635285"/>
            <a:ext cx="3978835" cy="408623"/>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b="1" dirty="0">
                <a:latin typeface="Meiryo UI" panose="020B0604030504040204" pitchFamily="50" charset="-128"/>
                <a:ea typeface="Meiryo UI" panose="020B0604030504040204" pitchFamily="50" charset="-128"/>
              </a:rPr>
              <a:t>子どもの貧困緊急対策事業費補助金</a:t>
            </a:r>
          </a:p>
        </p:txBody>
      </p:sp>
      <p:sp>
        <p:nvSpPr>
          <p:cNvPr id="9" name="テキスト ボックス 8"/>
          <p:cNvSpPr txBox="1"/>
          <p:nvPr/>
        </p:nvSpPr>
        <p:spPr>
          <a:xfrm>
            <a:off x="182983" y="2730413"/>
            <a:ext cx="3968104" cy="408623"/>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b="1" dirty="0">
                <a:latin typeface="Meiryo UI" panose="020B0604030504040204" pitchFamily="50" charset="-128"/>
                <a:ea typeface="Meiryo UI" panose="020B0604030504040204" pitchFamily="50" charset="-128"/>
              </a:rPr>
              <a:t>新子育て支援交付金（優先配分枠）</a:t>
            </a:r>
          </a:p>
        </p:txBody>
      </p:sp>
      <p:graphicFrame>
        <p:nvGraphicFramePr>
          <p:cNvPr id="6" name="表 5"/>
          <p:cNvGraphicFramePr>
            <a:graphicFrameLocks noGrp="1"/>
          </p:cNvGraphicFramePr>
          <p:nvPr>
            <p:extLst>
              <p:ext uri="{D42A27DB-BD31-4B8C-83A1-F6EECF244321}">
                <p14:modId xmlns:p14="http://schemas.microsoft.com/office/powerpoint/2010/main" val="833706671"/>
              </p:ext>
            </p:extLst>
          </p:nvPr>
        </p:nvGraphicFramePr>
        <p:xfrm>
          <a:off x="490330" y="4848636"/>
          <a:ext cx="8362121" cy="1493520"/>
        </p:xfrm>
        <a:graphic>
          <a:graphicData uri="http://schemas.openxmlformats.org/drawingml/2006/table">
            <a:tbl>
              <a:tblPr firstRow="1" bandRow="1">
                <a:tableStyleId>{5940675A-B579-460E-94D1-54222C63F5DA}</a:tableStyleId>
              </a:tblPr>
              <a:tblGrid>
                <a:gridCol w="1704857">
                  <a:extLst>
                    <a:ext uri="{9D8B030D-6E8A-4147-A177-3AD203B41FA5}">
                      <a16:colId xmlns:a16="http://schemas.microsoft.com/office/drawing/2014/main" val="3298124806"/>
                    </a:ext>
                  </a:extLst>
                </a:gridCol>
                <a:gridCol w="5226030">
                  <a:extLst>
                    <a:ext uri="{9D8B030D-6E8A-4147-A177-3AD203B41FA5}">
                      <a16:colId xmlns:a16="http://schemas.microsoft.com/office/drawing/2014/main" val="3707621990"/>
                    </a:ext>
                  </a:extLst>
                </a:gridCol>
                <a:gridCol w="1431234">
                  <a:extLst>
                    <a:ext uri="{9D8B030D-6E8A-4147-A177-3AD203B41FA5}">
                      <a16:colId xmlns:a16="http://schemas.microsoft.com/office/drawing/2014/main" val="1737316935"/>
                    </a:ext>
                  </a:extLst>
                </a:gridCol>
              </a:tblGrid>
              <a:tr h="233280">
                <a:tc>
                  <a:txBody>
                    <a:bodyPr/>
                    <a:lstStyle/>
                    <a:p>
                      <a:pPr algn="ctr"/>
                      <a:r>
                        <a:rPr kumimoji="1" lang="ja-JP" altLang="en-US" sz="1600" dirty="0">
                          <a:latin typeface="Meiryo UI" panose="020B0604030504040204" pitchFamily="50" charset="-128"/>
                          <a:ea typeface="Meiryo UI" panose="020B0604030504040204" pitchFamily="50" charset="-128"/>
                        </a:rPr>
                        <a:t>メニュー名称</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内容</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活用状況</a:t>
                      </a:r>
                    </a:p>
                  </a:txBody>
                  <a:tcPr anchor="ctr"/>
                </a:tc>
                <a:extLst>
                  <a:ext uri="{0D108BD9-81ED-4DB2-BD59-A6C34878D82A}">
                    <a16:rowId xmlns:a16="http://schemas.microsoft.com/office/drawing/2014/main" val="3482701320"/>
                  </a:ext>
                </a:extLst>
              </a:tr>
              <a:tr h="370840">
                <a:tc>
                  <a:txBody>
                    <a:bodyPr/>
                    <a:lstStyle/>
                    <a:p>
                      <a:r>
                        <a:rPr kumimoji="1" lang="ja-JP" altLang="ja-JP" sz="1600" kern="1200" dirty="0">
                          <a:effectLst/>
                          <a:latin typeface="Meiryo UI" panose="020B0604030504040204" pitchFamily="50" charset="-128"/>
                          <a:ea typeface="Meiryo UI" panose="020B0604030504040204" pitchFamily="50" charset="-128"/>
                        </a:rPr>
                        <a:t>学習等支援事業</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r>
                        <a:rPr kumimoji="1" lang="ja-JP" altLang="en-US" sz="1600" dirty="0">
                          <a:latin typeface="Meiryo UI" panose="020B0604030504040204" pitchFamily="50" charset="-128"/>
                          <a:ea typeface="Meiryo UI" panose="020B0604030504040204" pitchFamily="50" charset="-128"/>
                        </a:rPr>
                        <a:t>無料塾の開催、人材の派遣や塾代助成などの学習支援事業や、スポーツや文化活動を支援する事業</a:t>
                      </a:r>
                    </a:p>
                  </a:txBody>
                  <a:tcPr anchor="ctr"/>
                </a:tc>
                <a:tc>
                  <a:txBody>
                    <a:bodyPr/>
                    <a:lstStyle/>
                    <a:p>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２</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９市町</a:t>
                      </a:r>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３</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６市町</a:t>
                      </a:r>
                    </a:p>
                  </a:txBody>
                  <a:tcPr anchor="ctr"/>
                </a:tc>
                <a:extLst>
                  <a:ext uri="{0D108BD9-81ED-4DB2-BD59-A6C34878D82A}">
                    <a16:rowId xmlns:a16="http://schemas.microsoft.com/office/drawing/2014/main" val="2157846611"/>
                  </a:ext>
                </a:extLst>
              </a:tr>
              <a:tr h="370840">
                <a:tc>
                  <a:txBody>
                    <a:bodyPr/>
                    <a:lstStyle/>
                    <a:p>
                      <a:r>
                        <a:rPr kumimoji="1" lang="ja-JP" altLang="en-US" sz="1600" dirty="0">
                          <a:latin typeface="Meiryo UI" panose="020B0604030504040204" pitchFamily="50" charset="-128"/>
                          <a:ea typeface="Meiryo UI" panose="020B0604030504040204" pitchFamily="50" charset="-128"/>
                        </a:rPr>
                        <a:t>居場所づくり事業</a:t>
                      </a:r>
                    </a:p>
                  </a:txBody>
                  <a:tcPr anchor="ctr"/>
                </a:tc>
                <a:tc>
                  <a:txBody>
                    <a:bodyPr/>
                    <a:lstStyle/>
                    <a:p>
                      <a:r>
                        <a:rPr kumimoji="1" lang="ja-JP" altLang="en-US" sz="1600" dirty="0">
                          <a:latin typeface="Meiryo UI" panose="020B0604030504040204" pitchFamily="50" charset="-128"/>
                          <a:ea typeface="Meiryo UI" panose="020B0604030504040204" pitchFamily="50" charset="-128"/>
                        </a:rPr>
                        <a:t>地域において放課後等に気軽に立ち寄れ、食事の提供などを行う居場所を整備する事業（子ども食堂への補助事業等）</a:t>
                      </a:r>
                    </a:p>
                  </a:txBody>
                  <a:tcPr anchor="ctr"/>
                </a:tc>
                <a:tc>
                  <a:txBody>
                    <a:bodyPr/>
                    <a:lstStyle/>
                    <a:p>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２</a:t>
                      </a:r>
                      <a:r>
                        <a:rPr kumimoji="1" lang="en-US" altLang="ja-JP" sz="1600" dirty="0">
                          <a:latin typeface="Meiryo UI" panose="020B0604030504040204" pitchFamily="50" charset="-128"/>
                          <a:ea typeface="Meiryo UI" panose="020B0604030504040204" pitchFamily="50" charset="-128"/>
                        </a:rPr>
                        <a:t>:15</a:t>
                      </a:r>
                      <a:r>
                        <a:rPr kumimoji="1" lang="ja-JP" altLang="en-US" sz="1600" dirty="0">
                          <a:latin typeface="Meiryo UI" panose="020B0604030504040204" pitchFamily="50" charset="-128"/>
                          <a:ea typeface="Meiryo UI" panose="020B0604030504040204" pitchFamily="50" charset="-128"/>
                        </a:rPr>
                        <a:t>市町</a:t>
                      </a:r>
                      <a:endParaRPr kumimoji="1" lang="en-US" altLang="ja-JP" sz="1600" dirty="0">
                        <a:latin typeface="Meiryo UI" panose="020B0604030504040204" pitchFamily="50" charset="-128"/>
                        <a:ea typeface="Meiryo UI" panose="020B0604030504040204" pitchFamily="50" charset="-128"/>
                      </a:endParaRPr>
                    </a:p>
                    <a:p>
                      <a:r>
                        <a:rPr kumimoji="1" lang="en-US" altLang="ja-JP" sz="1600" dirty="0">
                          <a:latin typeface="Meiryo UI" panose="020B0604030504040204" pitchFamily="50" charset="-128"/>
                          <a:ea typeface="Meiryo UI" panose="020B0604030504040204" pitchFamily="50" charset="-128"/>
                        </a:rPr>
                        <a:t>R</a:t>
                      </a:r>
                      <a:r>
                        <a:rPr kumimoji="1" lang="ja-JP" altLang="en-US" sz="1600" dirty="0">
                          <a:latin typeface="Meiryo UI" panose="020B0604030504040204" pitchFamily="50" charset="-128"/>
                          <a:ea typeface="Meiryo UI" panose="020B0604030504040204" pitchFamily="50" charset="-128"/>
                        </a:rPr>
                        <a:t>３</a:t>
                      </a:r>
                      <a:r>
                        <a:rPr kumimoji="1" lang="en-US" altLang="ja-JP" sz="1600" dirty="0">
                          <a:latin typeface="Meiryo UI" panose="020B0604030504040204" pitchFamily="50" charset="-128"/>
                          <a:ea typeface="Meiryo UI" panose="020B0604030504040204" pitchFamily="50" charset="-128"/>
                        </a:rPr>
                        <a:t>:14</a:t>
                      </a:r>
                      <a:r>
                        <a:rPr kumimoji="1" lang="ja-JP" altLang="en-US" sz="1600" dirty="0">
                          <a:latin typeface="Meiryo UI" panose="020B0604030504040204" pitchFamily="50" charset="-128"/>
                          <a:ea typeface="Meiryo UI" panose="020B0604030504040204" pitchFamily="50" charset="-128"/>
                        </a:rPr>
                        <a:t>市町</a:t>
                      </a:r>
                    </a:p>
                  </a:txBody>
                  <a:tcPr anchor="ctr"/>
                </a:tc>
                <a:extLst>
                  <a:ext uri="{0D108BD9-81ED-4DB2-BD59-A6C34878D82A}">
                    <a16:rowId xmlns:a16="http://schemas.microsoft.com/office/drawing/2014/main" val="389334181"/>
                  </a:ext>
                </a:extLst>
              </a:tr>
            </a:tbl>
          </a:graphicData>
        </a:graphic>
      </p:graphicFrame>
      <p:sp>
        <p:nvSpPr>
          <p:cNvPr id="14" name="正方形/長方形 13"/>
          <p:cNvSpPr/>
          <p:nvPr/>
        </p:nvSpPr>
        <p:spPr>
          <a:xfrm>
            <a:off x="208740" y="916870"/>
            <a:ext cx="8458741" cy="16565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○対象事業：課題を有する子どもや保護者を発見し、支援へのつなぎや見守り等を行う取組</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○補助率等：補助率１／２、補助金限度額</a:t>
            </a:r>
            <a:r>
              <a:rPr kumimoji="1" lang="en-US" altLang="ja-JP" sz="1600" dirty="0">
                <a:solidFill>
                  <a:schemeClr val="tx1"/>
                </a:solidFill>
                <a:latin typeface="Meiryo UI" panose="020B0604030504040204" pitchFamily="50" charset="-128"/>
                <a:ea typeface="Meiryo UI" panose="020B0604030504040204" pitchFamily="50" charset="-128"/>
              </a:rPr>
              <a:t>2,000</a:t>
            </a:r>
            <a:r>
              <a:rPr kumimoji="1" lang="ja-JP" altLang="en-US" sz="1600" dirty="0">
                <a:solidFill>
                  <a:schemeClr val="tx1"/>
                </a:solidFill>
                <a:latin typeface="Meiryo UI" panose="020B0604030504040204" pitchFamily="50" charset="-128"/>
                <a:ea typeface="Meiryo UI" panose="020B0604030504040204" pitchFamily="50" charset="-128"/>
              </a:rPr>
              <a:t>万円（予算</a:t>
            </a:r>
            <a:r>
              <a:rPr kumimoji="1" lang="en-US" altLang="ja-JP" sz="1600" dirty="0">
                <a:solidFill>
                  <a:schemeClr val="tx1"/>
                </a:solidFill>
                <a:latin typeface="Meiryo UI" panose="020B0604030504040204" pitchFamily="50" charset="-128"/>
                <a:ea typeface="Meiryo UI" panose="020B0604030504040204" pitchFamily="50" charset="-128"/>
              </a:rPr>
              <a:t>2.5</a:t>
            </a:r>
            <a:r>
              <a:rPr kumimoji="1" lang="ja-JP" altLang="en-US" sz="1600" dirty="0">
                <a:solidFill>
                  <a:schemeClr val="tx1"/>
                </a:solidFill>
                <a:latin typeface="Meiryo UI" panose="020B0604030504040204" pitchFamily="50" charset="-128"/>
                <a:ea typeface="Meiryo UI" panose="020B0604030504040204" pitchFamily="50" charset="-128"/>
              </a:rPr>
              <a:t>億円の範囲内で交付）</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○活用状況：</a:t>
            </a:r>
            <a:r>
              <a:rPr kumimoji="1" lang="en-US" altLang="ja-JP" sz="1600" dirty="0">
                <a:solidFill>
                  <a:schemeClr val="tx1"/>
                </a:solidFill>
                <a:latin typeface="Meiryo UI" panose="020B0604030504040204" pitchFamily="50" charset="-128"/>
                <a:ea typeface="Meiryo UI" panose="020B0604030504040204" pitchFamily="50" charset="-128"/>
              </a:rPr>
              <a:t>R</a:t>
            </a:r>
            <a:r>
              <a:rPr kumimoji="1" lang="ja-JP" altLang="en-US" sz="1600" dirty="0">
                <a:solidFill>
                  <a:schemeClr val="tx1"/>
                </a:solidFill>
                <a:latin typeface="Meiryo UI" panose="020B0604030504040204" pitchFamily="50" charset="-128"/>
                <a:ea typeface="Meiryo UI" panose="020B0604030504040204" pitchFamily="50" charset="-128"/>
              </a:rPr>
              <a:t>２</a:t>
            </a:r>
            <a:r>
              <a:rPr kumimoji="1" lang="en-US" altLang="ja-JP" sz="1600" dirty="0">
                <a:solidFill>
                  <a:schemeClr val="tx1"/>
                </a:solidFill>
                <a:latin typeface="Meiryo UI" panose="020B0604030504040204" pitchFamily="50" charset="-128"/>
                <a:ea typeface="Meiryo UI" panose="020B0604030504040204" pitchFamily="50" charset="-128"/>
              </a:rPr>
              <a:t>…26</a:t>
            </a:r>
            <a:r>
              <a:rPr kumimoji="1" lang="ja-JP" altLang="en-US" sz="1600" dirty="0">
                <a:solidFill>
                  <a:schemeClr val="tx1"/>
                </a:solidFill>
                <a:latin typeface="Meiryo UI" panose="020B0604030504040204" pitchFamily="50" charset="-128"/>
                <a:ea typeface="Meiryo UI" panose="020B0604030504040204" pitchFamily="50" charset="-128"/>
              </a:rPr>
              <a:t>市町 </a:t>
            </a:r>
            <a:r>
              <a:rPr kumimoji="1" lang="en-US" altLang="ja-JP" sz="1600" dirty="0">
                <a:solidFill>
                  <a:schemeClr val="tx1"/>
                </a:solidFill>
                <a:latin typeface="Meiryo UI" panose="020B0604030504040204" pitchFamily="50" charset="-128"/>
                <a:ea typeface="Meiryo UI" panose="020B0604030504040204" pitchFamily="50" charset="-128"/>
              </a:rPr>
              <a:t>220,606</a:t>
            </a:r>
            <a:r>
              <a:rPr kumimoji="1" lang="ja-JP" altLang="en-US" sz="1600" dirty="0">
                <a:solidFill>
                  <a:schemeClr val="tx1"/>
                </a:solidFill>
                <a:latin typeface="Meiryo UI" panose="020B0604030504040204" pitchFamily="50" charset="-128"/>
                <a:ea typeface="Meiryo UI" panose="020B0604030504040204" pitchFamily="50" charset="-128"/>
              </a:rPr>
              <a:t>千円　　　</a:t>
            </a:r>
            <a:r>
              <a:rPr kumimoji="1" lang="en-US" altLang="ja-JP" sz="1600" dirty="0">
                <a:solidFill>
                  <a:schemeClr val="tx1"/>
                </a:solidFill>
                <a:latin typeface="Meiryo UI" panose="020B0604030504040204" pitchFamily="50" charset="-128"/>
                <a:ea typeface="Meiryo UI" panose="020B0604030504040204" pitchFamily="50" charset="-128"/>
              </a:rPr>
              <a:t>R</a:t>
            </a:r>
            <a:r>
              <a:rPr kumimoji="1" lang="ja-JP" altLang="en-US" sz="1600" dirty="0" smtClean="0">
                <a:solidFill>
                  <a:schemeClr val="tx1"/>
                </a:solidFill>
                <a:latin typeface="Meiryo UI" panose="020B0604030504040204" pitchFamily="50" charset="-128"/>
                <a:ea typeface="Meiryo UI" panose="020B0604030504040204" pitchFamily="50" charset="-128"/>
              </a:rPr>
              <a:t>３</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rPr>
              <a:t>交付決定</a:t>
            </a:r>
            <a:r>
              <a:rPr kumimoji="1" lang="en-US" altLang="ja-JP" sz="1200" dirty="0" smtClean="0">
                <a:solidFill>
                  <a:schemeClr val="tx1"/>
                </a:solidFill>
                <a:latin typeface="Meiryo UI" panose="020B0604030504040204" pitchFamily="50" charset="-128"/>
                <a:ea typeface="Meiryo UI" panose="020B0604030504040204" pitchFamily="50" charset="-128"/>
              </a:rPr>
              <a:t>)</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27</a:t>
            </a:r>
            <a:r>
              <a:rPr kumimoji="1" lang="ja-JP" altLang="en-US" sz="1600" dirty="0">
                <a:solidFill>
                  <a:schemeClr val="tx1"/>
                </a:solidFill>
                <a:latin typeface="Meiryo UI" panose="020B0604030504040204" pitchFamily="50" charset="-128"/>
                <a:ea typeface="Meiryo UI" panose="020B0604030504040204" pitchFamily="50" charset="-128"/>
              </a:rPr>
              <a:t>市町 </a:t>
            </a:r>
            <a:r>
              <a:rPr kumimoji="1" lang="en-US" altLang="ja-JP" sz="1600" dirty="0" smtClean="0">
                <a:solidFill>
                  <a:schemeClr val="tx1"/>
                </a:solidFill>
                <a:latin typeface="Meiryo UI" panose="020B0604030504040204" pitchFamily="50" charset="-128"/>
                <a:ea typeface="Meiryo UI" panose="020B0604030504040204" pitchFamily="50" charset="-128"/>
              </a:rPr>
              <a:t>249,988</a:t>
            </a:r>
            <a:r>
              <a:rPr kumimoji="1" lang="ja-JP" altLang="en-US" sz="1600" dirty="0" smtClean="0">
                <a:solidFill>
                  <a:schemeClr val="tx1"/>
                </a:solidFill>
                <a:latin typeface="Meiryo UI" panose="020B0604030504040204" pitchFamily="50" charset="-128"/>
                <a:ea typeface="Meiryo UI" panose="020B0604030504040204" pitchFamily="50" charset="-128"/>
              </a:rPr>
              <a:t>千円</a:t>
            </a:r>
            <a:endParaRPr kumimoji="1" lang="ja-JP" altLang="en-US"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p:cNvSpPr/>
          <p:nvPr/>
        </p:nvSpPr>
        <p:spPr>
          <a:xfrm>
            <a:off x="208740" y="3237516"/>
            <a:ext cx="8458741" cy="31559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sz="1600" dirty="0">
                <a:solidFill>
                  <a:schemeClr val="tx1"/>
                </a:solidFill>
                <a:latin typeface="Meiryo UI" panose="020B0604030504040204" pitchFamily="50" charset="-128"/>
                <a:ea typeface="Meiryo UI" panose="020B0604030504040204" pitchFamily="50" charset="-128"/>
              </a:rPr>
              <a:t>○対象事業：府が設定するモデルメニューに適合する事業</a:t>
            </a: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R</a:t>
            </a:r>
            <a:r>
              <a:rPr kumimoji="1" lang="ja-JP" altLang="en-US" sz="1600" dirty="0">
                <a:solidFill>
                  <a:schemeClr val="tx1"/>
                </a:solidFill>
                <a:latin typeface="Meiryo UI" panose="020B0604030504040204" pitchFamily="50" charset="-128"/>
                <a:ea typeface="Meiryo UI" panose="020B0604030504040204" pitchFamily="50" charset="-128"/>
              </a:rPr>
              <a:t>３：</a:t>
            </a:r>
            <a:r>
              <a:rPr kumimoji="1" lang="en-US" altLang="ja-JP" sz="1600" dirty="0">
                <a:solidFill>
                  <a:schemeClr val="tx1"/>
                </a:solidFill>
                <a:latin typeface="Meiryo UI" panose="020B0604030504040204" pitchFamily="50" charset="-128"/>
                <a:ea typeface="Meiryo UI" panose="020B0604030504040204" pitchFamily="50" charset="-128"/>
              </a:rPr>
              <a:t>37</a:t>
            </a:r>
            <a:r>
              <a:rPr kumimoji="1" lang="ja-JP" altLang="en-US" sz="1600" dirty="0">
                <a:solidFill>
                  <a:schemeClr val="tx1"/>
                </a:solidFill>
                <a:latin typeface="Meiryo UI" panose="020B0604030504040204" pitchFamily="50" charset="-128"/>
                <a:ea typeface="Meiryo UI" panose="020B0604030504040204" pitchFamily="50" charset="-128"/>
              </a:rPr>
              <a:t>メニュー、うち子どもの貧困対策関係２メニュー）</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○配分方法：</a:t>
            </a:r>
            <a:r>
              <a:rPr kumimoji="1" lang="en-US" altLang="ja-JP" sz="1600" dirty="0">
                <a:solidFill>
                  <a:schemeClr val="tx1"/>
                </a:solidFill>
                <a:latin typeface="Meiryo UI" panose="020B0604030504040204" pitchFamily="50" charset="-128"/>
                <a:ea typeface="Meiryo UI" panose="020B0604030504040204" pitchFamily="50" charset="-128"/>
              </a:rPr>
              <a:t>1</a:t>
            </a:r>
            <a:r>
              <a:rPr kumimoji="1" lang="ja-JP" altLang="en-US" sz="1600" dirty="0">
                <a:solidFill>
                  <a:schemeClr val="tx1"/>
                </a:solidFill>
                <a:latin typeface="Meiryo UI" panose="020B0604030504040204" pitchFamily="50" charset="-128"/>
                <a:ea typeface="Meiryo UI" panose="020B0604030504040204" pitchFamily="50" charset="-128"/>
              </a:rPr>
              <a:t>事業あたり</a:t>
            </a:r>
            <a:r>
              <a:rPr kumimoji="1" lang="en-US" altLang="ja-JP" sz="1600" dirty="0">
                <a:solidFill>
                  <a:schemeClr val="tx1"/>
                </a:solidFill>
                <a:latin typeface="Meiryo UI" panose="020B0604030504040204" pitchFamily="50" charset="-128"/>
                <a:ea typeface="Meiryo UI" panose="020B0604030504040204" pitchFamily="50" charset="-128"/>
              </a:rPr>
              <a:t>500</a:t>
            </a:r>
            <a:r>
              <a:rPr kumimoji="1" lang="ja-JP" altLang="en-US" sz="1600" dirty="0">
                <a:solidFill>
                  <a:schemeClr val="tx1"/>
                </a:solidFill>
                <a:latin typeface="Meiryo UI" panose="020B0604030504040204" pitchFamily="50" charset="-128"/>
                <a:ea typeface="Meiryo UI" panose="020B0604030504040204" pitchFamily="50" charset="-128"/>
              </a:rPr>
              <a:t>万円を上限とし、市町村が設定する優先順位に基づき</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en-US" altLang="ja-JP" sz="1600" dirty="0">
                <a:solidFill>
                  <a:schemeClr val="tx1"/>
                </a:solidFill>
                <a:latin typeface="Meiryo UI" panose="020B0604030504040204" pitchFamily="50" charset="-128"/>
                <a:ea typeface="Meiryo UI" panose="020B0604030504040204" pitchFamily="50" charset="-128"/>
              </a:rPr>
              <a:t> </a:t>
            </a:r>
            <a:r>
              <a:rPr kumimoji="1" lang="ja-JP" altLang="en-US" sz="1600" dirty="0">
                <a:solidFill>
                  <a:schemeClr val="tx1"/>
                </a:solidFill>
                <a:latin typeface="Meiryo UI" panose="020B0604030504040204" pitchFamily="50" charset="-128"/>
                <a:ea typeface="Meiryo UI" panose="020B0604030504040204" pitchFamily="50" charset="-128"/>
              </a:rPr>
              <a:t>　　　　　　　　 予算</a:t>
            </a:r>
            <a:r>
              <a:rPr kumimoji="1" lang="en-US" altLang="ja-JP" sz="1600" dirty="0">
                <a:solidFill>
                  <a:schemeClr val="tx1"/>
                </a:solidFill>
                <a:latin typeface="Meiryo UI" panose="020B0604030504040204" pitchFamily="50" charset="-128"/>
                <a:ea typeface="Meiryo UI" panose="020B0604030504040204" pitchFamily="50" charset="-128"/>
              </a:rPr>
              <a:t>(5</a:t>
            </a:r>
            <a:r>
              <a:rPr kumimoji="1" lang="ja-JP" altLang="en-US" sz="1600" dirty="0">
                <a:solidFill>
                  <a:schemeClr val="tx1"/>
                </a:solidFill>
                <a:latin typeface="Meiryo UI" panose="020B0604030504040204" pitchFamily="50" charset="-128"/>
                <a:ea typeface="Meiryo UI" panose="020B0604030504040204" pitchFamily="50" charset="-128"/>
              </a:rPr>
              <a:t>億円</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の範囲内で交付</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◆子どもの貧困対策関連メニュー</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722022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215793" y="1078623"/>
            <a:ext cx="2280664" cy="408623"/>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b="1" dirty="0">
                <a:latin typeface="Meiryo UI" panose="020B0604030504040204" pitchFamily="50" charset="-128"/>
                <a:ea typeface="Meiryo UI" panose="020B0604030504040204" pitchFamily="50" charset="-128"/>
              </a:rPr>
              <a:t>子ども輝く未来基金</a:t>
            </a:r>
          </a:p>
        </p:txBody>
      </p:sp>
      <p:sp>
        <p:nvSpPr>
          <p:cNvPr id="12" name="正方形/長方形 11"/>
          <p:cNvSpPr/>
          <p:nvPr/>
        </p:nvSpPr>
        <p:spPr>
          <a:xfrm>
            <a:off x="323779" y="1269535"/>
            <a:ext cx="8458741" cy="26493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○概要：子どもの貧困対策について、社会全体での取組みを進めるという機運を高めるとともに、</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府民や企業等からの善意の受け皿とする「子ども輝く未来基金」を設置し、</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直接子どもに提供できるものを基本に活用（平成</a:t>
            </a:r>
            <a:r>
              <a:rPr kumimoji="1" lang="en-US" altLang="ja-JP" sz="1600" dirty="0">
                <a:solidFill>
                  <a:schemeClr val="tx1"/>
                </a:solidFill>
                <a:latin typeface="Meiryo UI" panose="020B0604030504040204" pitchFamily="50" charset="-128"/>
                <a:ea typeface="Meiryo UI" panose="020B0604030504040204" pitchFamily="50" charset="-128"/>
              </a:rPr>
              <a:t>30</a:t>
            </a:r>
            <a:r>
              <a:rPr kumimoji="1" lang="ja-JP" altLang="en-US" sz="1600" dirty="0">
                <a:solidFill>
                  <a:schemeClr val="tx1"/>
                </a:solidFill>
                <a:latin typeface="Meiryo UI" panose="020B0604030504040204" pitchFamily="50" charset="-128"/>
                <a:ea typeface="Meiryo UI" panose="020B0604030504040204" pitchFamily="50" charset="-128"/>
              </a:rPr>
              <a:t>年</a:t>
            </a:r>
            <a:r>
              <a:rPr kumimoji="1" lang="en-US" altLang="ja-JP" sz="1600" dirty="0">
                <a:solidFill>
                  <a:schemeClr val="tx1"/>
                </a:solidFill>
                <a:latin typeface="Meiryo UI" panose="020B0604030504040204" pitchFamily="50" charset="-128"/>
                <a:ea typeface="Meiryo UI" panose="020B0604030504040204" pitchFamily="50" charset="-128"/>
              </a:rPr>
              <a:t>3</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28</a:t>
            </a:r>
            <a:r>
              <a:rPr kumimoji="1" lang="ja-JP" altLang="en-US" sz="1600" dirty="0">
                <a:solidFill>
                  <a:schemeClr val="tx1"/>
                </a:solidFill>
                <a:latin typeface="Meiryo UI" panose="020B0604030504040204" pitchFamily="50" charset="-128"/>
                <a:ea typeface="Meiryo UI" panose="020B0604030504040204" pitchFamily="50" charset="-128"/>
              </a:rPr>
              <a:t>日創設）</a:t>
            </a:r>
            <a:endParaRPr kumimoji="1" lang="en-US" altLang="ja-JP" sz="600" dirty="0">
              <a:solidFill>
                <a:schemeClr val="tx1"/>
              </a:solidFill>
              <a:latin typeface="Meiryo UI" panose="020B0604030504040204" pitchFamily="50" charset="-128"/>
              <a:ea typeface="Meiryo UI" panose="020B0604030504040204" pitchFamily="50" charset="-128"/>
            </a:endParaRPr>
          </a:p>
          <a:p>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○寄附の受入状況</a:t>
            </a:r>
            <a:r>
              <a:rPr kumimoji="1" lang="ja-JP" altLang="en-US" sz="1600" dirty="0" smtClean="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336,030</a:t>
            </a:r>
            <a:r>
              <a:rPr kumimoji="1" lang="ja-JP" altLang="en-US" sz="1600" dirty="0" smtClean="0">
                <a:solidFill>
                  <a:schemeClr val="tx1"/>
                </a:solidFill>
                <a:latin typeface="Meiryo UI" panose="020B0604030504040204" pitchFamily="50" charset="-128"/>
                <a:ea typeface="Meiryo UI" panose="020B0604030504040204" pitchFamily="50" charset="-128"/>
              </a:rPr>
              <a:t>千円</a:t>
            </a:r>
            <a:r>
              <a:rPr kumimoji="1" lang="ja-JP" altLang="en-US" sz="1600" dirty="0">
                <a:solidFill>
                  <a:schemeClr val="tx1"/>
                </a:solidFill>
                <a:latin typeface="Meiryo UI" panose="020B0604030504040204" pitchFamily="50" charset="-128"/>
                <a:ea typeface="Meiryo UI" panose="020B0604030504040204" pitchFamily="50" charset="-128"/>
              </a:rPr>
              <a:t>（企業</a:t>
            </a:r>
            <a:r>
              <a:rPr kumimoji="1" lang="ja-JP" altLang="en-US" sz="1600" dirty="0" smtClean="0">
                <a:solidFill>
                  <a:schemeClr val="tx1"/>
                </a:solidFill>
                <a:latin typeface="Meiryo UI" panose="020B0604030504040204" pitchFamily="50" charset="-128"/>
                <a:ea typeface="Meiryo UI" panose="020B0604030504040204" pitchFamily="50" charset="-128"/>
              </a:rPr>
              <a:t>等</a:t>
            </a:r>
            <a:r>
              <a:rPr kumimoji="1" lang="en-US" altLang="ja-JP" sz="1600" dirty="0" smtClean="0">
                <a:solidFill>
                  <a:schemeClr val="tx1"/>
                </a:solidFill>
                <a:latin typeface="Meiryo UI" panose="020B0604030504040204" pitchFamily="50" charset="-128"/>
                <a:ea typeface="Meiryo UI" panose="020B0604030504040204" pitchFamily="50" charset="-128"/>
              </a:rPr>
              <a:t>143</a:t>
            </a:r>
            <a:r>
              <a:rPr kumimoji="1" lang="ja-JP" altLang="en-US" sz="1600" dirty="0" smtClean="0">
                <a:solidFill>
                  <a:schemeClr val="tx1"/>
                </a:solidFill>
                <a:latin typeface="Meiryo UI" panose="020B0604030504040204" pitchFamily="50" charset="-128"/>
                <a:ea typeface="Meiryo UI" panose="020B0604030504040204" pitchFamily="50" charset="-128"/>
              </a:rPr>
              <a:t>件</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個人</a:t>
            </a:r>
            <a:r>
              <a:rPr kumimoji="1" lang="en-US" altLang="ja-JP" sz="1600" dirty="0" smtClean="0">
                <a:solidFill>
                  <a:schemeClr val="tx1"/>
                </a:solidFill>
                <a:latin typeface="Meiryo UI" panose="020B0604030504040204" pitchFamily="50" charset="-128"/>
                <a:ea typeface="Meiryo UI" panose="020B0604030504040204" pitchFamily="50" charset="-128"/>
              </a:rPr>
              <a:t>261</a:t>
            </a:r>
            <a:r>
              <a:rPr kumimoji="1" lang="ja-JP" altLang="en-US" sz="1600" dirty="0" smtClean="0">
                <a:solidFill>
                  <a:schemeClr val="tx1"/>
                </a:solidFill>
                <a:latin typeface="Meiryo UI" panose="020B0604030504040204" pitchFamily="50" charset="-128"/>
                <a:ea typeface="Meiryo UI" panose="020B0604030504040204" pitchFamily="50" charset="-128"/>
              </a:rPr>
              <a:t>件</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R3.12</a:t>
            </a:r>
            <a:r>
              <a:rPr kumimoji="1" lang="ja-JP" altLang="en-US" sz="1200" dirty="0" smtClean="0">
                <a:solidFill>
                  <a:schemeClr val="tx1"/>
                </a:solidFill>
                <a:latin typeface="Meiryo UI" panose="020B0604030504040204" pitchFamily="50" charset="-128"/>
                <a:ea typeface="Meiryo UI" panose="020B0604030504040204" pitchFamily="50" charset="-128"/>
              </a:rPr>
              <a:t>末</a:t>
            </a:r>
            <a:r>
              <a:rPr kumimoji="1" lang="ja-JP" altLang="en-US" sz="1200" dirty="0">
                <a:solidFill>
                  <a:schemeClr val="tx1"/>
                </a:solidFill>
                <a:latin typeface="Meiryo UI" panose="020B0604030504040204" pitchFamily="50" charset="-128"/>
                <a:ea typeface="Meiryo UI" panose="020B0604030504040204" pitchFamily="50" charset="-128"/>
              </a:rPr>
              <a:t>現在</a:t>
            </a:r>
            <a:endParaRPr kumimoji="1" lang="en-US" altLang="ja-JP" sz="12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うち　</a:t>
            </a:r>
            <a:r>
              <a:rPr kumimoji="1" lang="en-US" altLang="ja-JP" sz="1600" dirty="0">
                <a:solidFill>
                  <a:schemeClr val="tx1"/>
                </a:solidFill>
                <a:latin typeface="Meiryo UI" panose="020B0604030504040204" pitchFamily="50" charset="-128"/>
                <a:ea typeface="Meiryo UI" panose="020B0604030504040204" pitchFamily="50" charset="-128"/>
              </a:rPr>
              <a:t>R</a:t>
            </a:r>
            <a:r>
              <a:rPr kumimoji="1" lang="ja-JP" altLang="en-US" sz="1600" dirty="0">
                <a:solidFill>
                  <a:schemeClr val="tx1"/>
                </a:solidFill>
                <a:latin typeface="Meiryo UI" panose="020B0604030504040204" pitchFamily="50" charset="-128"/>
                <a:ea typeface="Meiryo UI" panose="020B0604030504040204" pitchFamily="50" charset="-128"/>
              </a:rPr>
              <a:t>２　</a:t>
            </a:r>
            <a:r>
              <a:rPr kumimoji="1" lang="en-US" altLang="ja-JP" sz="1600" dirty="0">
                <a:solidFill>
                  <a:schemeClr val="tx1"/>
                </a:solidFill>
                <a:latin typeface="Meiryo UI" panose="020B0604030504040204" pitchFamily="50" charset="-128"/>
                <a:ea typeface="Meiryo UI" panose="020B0604030504040204" pitchFamily="50" charset="-128"/>
              </a:rPr>
              <a:t>189,700</a:t>
            </a:r>
            <a:r>
              <a:rPr kumimoji="1" lang="ja-JP" altLang="en-US" sz="1600" dirty="0">
                <a:solidFill>
                  <a:schemeClr val="tx1"/>
                </a:solidFill>
                <a:latin typeface="Meiryo UI" panose="020B0604030504040204" pitchFamily="50" charset="-128"/>
                <a:ea typeface="Meiryo UI" panose="020B0604030504040204" pitchFamily="50" charset="-128"/>
              </a:rPr>
              <a:t>千円（企業等</a:t>
            </a:r>
            <a:r>
              <a:rPr kumimoji="1" lang="en-US" altLang="ja-JP" sz="1600" dirty="0">
                <a:solidFill>
                  <a:schemeClr val="tx1"/>
                </a:solidFill>
                <a:latin typeface="Meiryo UI" panose="020B0604030504040204" pitchFamily="50" charset="-128"/>
                <a:ea typeface="Meiryo UI" panose="020B0604030504040204" pitchFamily="50" charset="-128"/>
              </a:rPr>
              <a:t>22</a:t>
            </a:r>
            <a:r>
              <a:rPr kumimoji="1" lang="ja-JP" altLang="en-US" sz="1600" dirty="0">
                <a:solidFill>
                  <a:schemeClr val="tx1"/>
                </a:solidFill>
                <a:latin typeface="Meiryo UI" panose="020B0604030504040204" pitchFamily="50" charset="-128"/>
                <a:ea typeface="Meiryo UI" panose="020B0604030504040204" pitchFamily="50" charset="-128"/>
              </a:rPr>
              <a:t>件、個人</a:t>
            </a:r>
            <a:r>
              <a:rPr kumimoji="1" lang="en-US" altLang="ja-JP" sz="1600" dirty="0">
                <a:solidFill>
                  <a:schemeClr val="tx1"/>
                </a:solidFill>
                <a:latin typeface="Meiryo UI" panose="020B0604030504040204" pitchFamily="50" charset="-128"/>
                <a:ea typeface="Meiryo UI" panose="020B0604030504040204" pitchFamily="50" charset="-128"/>
              </a:rPr>
              <a:t>91</a:t>
            </a:r>
            <a:r>
              <a:rPr kumimoji="1" lang="ja-JP" altLang="en-US" sz="1600" dirty="0">
                <a:solidFill>
                  <a:schemeClr val="tx1"/>
                </a:solidFill>
                <a:latin typeface="Meiryo UI" panose="020B0604030504040204" pitchFamily="50" charset="-128"/>
                <a:ea typeface="Meiryo UI" panose="020B0604030504040204" pitchFamily="50" charset="-128"/>
              </a:rPr>
              <a:t>件）</a:t>
            </a: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R</a:t>
            </a:r>
            <a:r>
              <a:rPr kumimoji="1" lang="ja-JP" altLang="en-US" sz="1600" dirty="0">
                <a:solidFill>
                  <a:schemeClr val="tx1"/>
                </a:solidFill>
                <a:latin typeface="Meiryo UI" panose="020B0604030504040204" pitchFamily="50" charset="-128"/>
                <a:ea typeface="Meiryo UI" panose="020B0604030504040204" pitchFamily="50" charset="-128"/>
              </a:rPr>
              <a:t>３　　</a:t>
            </a:r>
            <a:r>
              <a:rPr kumimoji="1" lang="en-US" altLang="ja-JP" sz="1600" dirty="0" smtClean="0">
                <a:solidFill>
                  <a:schemeClr val="tx1"/>
                </a:solidFill>
                <a:latin typeface="Meiryo UI" panose="020B0604030504040204" pitchFamily="50" charset="-128"/>
                <a:ea typeface="Meiryo UI" panose="020B0604030504040204" pitchFamily="50" charset="-128"/>
              </a:rPr>
              <a:t>24,886</a:t>
            </a:r>
            <a:r>
              <a:rPr kumimoji="1" lang="ja-JP" altLang="en-US" sz="1600" dirty="0" smtClean="0">
                <a:solidFill>
                  <a:schemeClr val="tx1"/>
                </a:solidFill>
                <a:latin typeface="Meiryo UI" panose="020B0604030504040204" pitchFamily="50" charset="-128"/>
                <a:ea typeface="Meiryo UI" panose="020B0604030504040204" pitchFamily="50" charset="-128"/>
              </a:rPr>
              <a:t>千円</a:t>
            </a:r>
            <a:r>
              <a:rPr kumimoji="1" lang="ja-JP" altLang="en-US" sz="1600" dirty="0">
                <a:solidFill>
                  <a:schemeClr val="tx1"/>
                </a:solidFill>
                <a:latin typeface="Meiryo UI" panose="020B0604030504040204" pitchFamily="50" charset="-128"/>
                <a:ea typeface="Meiryo UI" panose="020B0604030504040204" pitchFamily="50" charset="-128"/>
              </a:rPr>
              <a:t>（企業</a:t>
            </a:r>
            <a:r>
              <a:rPr kumimoji="1" lang="ja-JP" altLang="en-US" sz="1600" dirty="0" smtClean="0">
                <a:solidFill>
                  <a:schemeClr val="tx1"/>
                </a:solidFill>
                <a:latin typeface="Meiryo UI" panose="020B0604030504040204" pitchFamily="50" charset="-128"/>
                <a:ea typeface="Meiryo UI" panose="020B0604030504040204" pitchFamily="50" charset="-128"/>
              </a:rPr>
              <a:t>等</a:t>
            </a:r>
            <a:r>
              <a:rPr kumimoji="1" lang="en-US" altLang="ja-JP" sz="1600" dirty="0" smtClean="0">
                <a:solidFill>
                  <a:schemeClr val="tx1"/>
                </a:solidFill>
                <a:latin typeface="Meiryo UI" panose="020B0604030504040204" pitchFamily="50" charset="-128"/>
                <a:ea typeface="Meiryo UI" panose="020B0604030504040204" pitchFamily="50" charset="-128"/>
              </a:rPr>
              <a:t>63</a:t>
            </a:r>
            <a:r>
              <a:rPr kumimoji="1" lang="ja-JP" altLang="en-US" sz="1600" dirty="0" smtClean="0">
                <a:solidFill>
                  <a:schemeClr val="tx1"/>
                </a:solidFill>
                <a:latin typeface="Meiryo UI" panose="020B0604030504040204" pitchFamily="50" charset="-128"/>
                <a:ea typeface="Meiryo UI" panose="020B0604030504040204" pitchFamily="50" charset="-128"/>
              </a:rPr>
              <a:t>件</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個人</a:t>
            </a:r>
            <a:r>
              <a:rPr kumimoji="1" lang="en-US" altLang="ja-JP" sz="1600" dirty="0" smtClean="0">
                <a:solidFill>
                  <a:schemeClr val="tx1"/>
                </a:solidFill>
                <a:latin typeface="Meiryo UI" panose="020B0604030504040204" pitchFamily="50" charset="-128"/>
                <a:ea typeface="Meiryo UI" panose="020B0604030504040204" pitchFamily="50" charset="-128"/>
              </a:rPr>
              <a:t>63</a:t>
            </a:r>
            <a:r>
              <a:rPr kumimoji="1" lang="ja-JP" altLang="en-US" sz="1600" dirty="0" smtClean="0">
                <a:solidFill>
                  <a:schemeClr val="tx1"/>
                </a:solidFill>
                <a:latin typeface="Meiryo UI" panose="020B0604030504040204" pitchFamily="50" charset="-128"/>
                <a:ea typeface="Meiryo UI" panose="020B0604030504040204" pitchFamily="50" charset="-128"/>
              </a:rPr>
              <a:t>件</a:t>
            </a:r>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R3.12</a:t>
            </a:r>
            <a:r>
              <a:rPr kumimoji="1" lang="ja-JP" altLang="en-US" sz="1200" dirty="0" smtClean="0">
                <a:solidFill>
                  <a:schemeClr val="tx1"/>
                </a:solidFill>
                <a:latin typeface="Meiryo UI" panose="020B0604030504040204" pitchFamily="50" charset="-128"/>
                <a:ea typeface="Meiryo UI" panose="020B0604030504040204" pitchFamily="50" charset="-128"/>
              </a:rPr>
              <a:t>末</a:t>
            </a:r>
            <a:r>
              <a:rPr kumimoji="1" lang="ja-JP" altLang="en-US" sz="1200" dirty="0">
                <a:solidFill>
                  <a:schemeClr val="tx1"/>
                </a:solidFill>
                <a:latin typeface="Meiryo UI" panose="020B0604030504040204" pitchFamily="50" charset="-128"/>
                <a:ea typeface="Meiryo UI" panose="020B0604030504040204" pitchFamily="50" charset="-128"/>
              </a:rPr>
              <a:t>現在</a:t>
            </a:r>
          </a:p>
        </p:txBody>
      </p:sp>
      <p:graphicFrame>
        <p:nvGraphicFramePr>
          <p:cNvPr id="15" name="表 14"/>
          <p:cNvGraphicFramePr>
            <a:graphicFrameLocks noGrp="1"/>
          </p:cNvGraphicFramePr>
          <p:nvPr>
            <p:extLst>
              <p:ext uri="{D42A27DB-BD31-4B8C-83A1-F6EECF244321}">
                <p14:modId xmlns:p14="http://schemas.microsoft.com/office/powerpoint/2010/main" val="1118463729"/>
              </p:ext>
            </p:extLst>
          </p:nvPr>
        </p:nvGraphicFramePr>
        <p:xfrm>
          <a:off x="522511" y="3730166"/>
          <a:ext cx="8113488" cy="2427011"/>
        </p:xfrm>
        <a:graphic>
          <a:graphicData uri="http://schemas.openxmlformats.org/drawingml/2006/table">
            <a:tbl>
              <a:tblPr firstRow="1" firstCol="1" bandRow="1">
                <a:tableStyleId>{7DF18680-E054-41AD-8BC1-D1AEF772440D}</a:tableStyleId>
              </a:tblPr>
              <a:tblGrid>
                <a:gridCol w="883926">
                  <a:extLst>
                    <a:ext uri="{9D8B030D-6E8A-4147-A177-3AD203B41FA5}">
                      <a16:colId xmlns:a16="http://schemas.microsoft.com/office/drawing/2014/main" val="1452334842"/>
                    </a:ext>
                  </a:extLst>
                </a:gridCol>
                <a:gridCol w="983721">
                  <a:extLst>
                    <a:ext uri="{9D8B030D-6E8A-4147-A177-3AD203B41FA5}">
                      <a16:colId xmlns:a16="http://schemas.microsoft.com/office/drawing/2014/main" val="474307146"/>
                    </a:ext>
                  </a:extLst>
                </a:gridCol>
                <a:gridCol w="1083517">
                  <a:extLst>
                    <a:ext uri="{9D8B030D-6E8A-4147-A177-3AD203B41FA5}">
                      <a16:colId xmlns:a16="http://schemas.microsoft.com/office/drawing/2014/main" val="2959227433"/>
                    </a:ext>
                  </a:extLst>
                </a:gridCol>
                <a:gridCol w="997977">
                  <a:extLst>
                    <a:ext uri="{9D8B030D-6E8A-4147-A177-3AD203B41FA5}">
                      <a16:colId xmlns:a16="http://schemas.microsoft.com/office/drawing/2014/main" val="1502714786"/>
                    </a:ext>
                  </a:extLst>
                </a:gridCol>
                <a:gridCol w="1026491">
                  <a:extLst>
                    <a:ext uri="{9D8B030D-6E8A-4147-A177-3AD203B41FA5}">
                      <a16:colId xmlns:a16="http://schemas.microsoft.com/office/drawing/2014/main" val="1168921730"/>
                    </a:ext>
                  </a:extLst>
                </a:gridCol>
                <a:gridCol w="1026491">
                  <a:extLst>
                    <a:ext uri="{9D8B030D-6E8A-4147-A177-3AD203B41FA5}">
                      <a16:colId xmlns:a16="http://schemas.microsoft.com/office/drawing/2014/main" val="4016306465"/>
                    </a:ext>
                  </a:extLst>
                </a:gridCol>
                <a:gridCol w="1051823">
                  <a:extLst>
                    <a:ext uri="{9D8B030D-6E8A-4147-A177-3AD203B41FA5}">
                      <a16:colId xmlns:a16="http://schemas.microsoft.com/office/drawing/2014/main" val="3832279773"/>
                    </a:ext>
                  </a:extLst>
                </a:gridCol>
                <a:gridCol w="1059542">
                  <a:extLst>
                    <a:ext uri="{9D8B030D-6E8A-4147-A177-3AD203B41FA5}">
                      <a16:colId xmlns:a16="http://schemas.microsoft.com/office/drawing/2014/main" val="1683488179"/>
                    </a:ext>
                  </a:extLst>
                </a:gridCol>
              </a:tblGrid>
              <a:tr h="540152">
                <a:tc gridSpan="2">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dirty="0"/>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H29</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H30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R1</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R2</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R3</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計</a:t>
                      </a:r>
                    </a:p>
                  </a:txBody>
                  <a:tcPr anchor="ctr"/>
                </a:tc>
                <a:extLst>
                  <a:ext uri="{0D108BD9-81ED-4DB2-BD59-A6C34878D82A}">
                    <a16:rowId xmlns:a16="http://schemas.microsoft.com/office/drawing/2014/main" val="4268531982"/>
                  </a:ext>
                </a:extLst>
              </a:tr>
              <a:tr h="780650">
                <a:tc gridSpan="2">
                  <a:txBody>
                    <a:bodyPr/>
                    <a:lstStyle/>
                    <a:p>
                      <a:pPr algn="ctr"/>
                      <a:r>
                        <a:rPr kumimoji="1" lang="ja-JP" altLang="en-US" sz="1600" dirty="0">
                          <a:latin typeface="Meiryo UI" panose="020B0604030504040204" pitchFamily="50" charset="-128"/>
                          <a:ea typeface="Meiryo UI" panose="020B0604030504040204" pitchFamily="50" charset="-128"/>
                        </a:rPr>
                        <a:t>寄附受入額</a:t>
                      </a:r>
                      <a:r>
                        <a:rPr kumimoji="1" lang="ja-JP" altLang="en-US" sz="1200" dirty="0">
                          <a:latin typeface="Meiryo UI" panose="020B0604030504040204" pitchFamily="50" charset="-128"/>
                          <a:ea typeface="Meiryo UI" panose="020B0604030504040204" pitchFamily="50" charset="-128"/>
                        </a:rPr>
                        <a:t>（千円）</a:t>
                      </a:r>
                    </a:p>
                  </a:txBody>
                  <a:tcPr anchor="ctr"/>
                </a:tc>
                <a:tc hMerge="1">
                  <a:txBody>
                    <a:bodyPr/>
                    <a:lstStyle/>
                    <a:p>
                      <a:endParaRPr kumimoji="1" lang="ja-JP" altLang="en-US" dirty="0"/>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8,863</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57,600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54,981</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189,700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24,886</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336,030</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505226859"/>
                  </a:ext>
                </a:extLst>
              </a:tr>
              <a:tr h="566057">
                <a:tc rowSpan="2">
                  <a:txBody>
                    <a:bodyPr/>
                    <a:lstStyle/>
                    <a:p>
                      <a:pPr algn="ctr"/>
                      <a:r>
                        <a:rPr kumimoji="1" lang="ja-JP" altLang="en-US" sz="1600" dirty="0">
                          <a:latin typeface="Meiryo UI" panose="020B0604030504040204" pitchFamily="50" charset="-128"/>
                          <a:ea typeface="Meiryo UI" panose="020B0604030504040204" pitchFamily="50" charset="-128"/>
                        </a:rPr>
                        <a:t>件数</a:t>
                      </a:r>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企業等</a:t>
                      </a: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6</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26</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26</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22</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63</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143</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782596118"/>
                  </a:ext>
                </a:extLst>
              </a:tr>
              <a:tr h="540152">
                <a:tc vMerge="1">
                  <a:txBody>
                    <a:bodyPr/>
                    <a:lstStyle/>
                    <a:p>
                      <a:endParaRPr kumimoji="1" lang="ja-JP" altLang="en-US" dirty="0"/>
                    </a:p>
                  </a:txBody>
                  <a:tcPr anchor="ctr"/>
                </a:tc>
                <a:tc>
                  <a:txBody>
                    <a:bodyPr/>
                    <a:lstStyle/>
                    <a:p>
                      <a:pPr algn="ctr"/>
                      <a:r>
                        <a:rPr kumimoji="1" lang="ja-JP" altLang="en-US" sz="1600" dirty="0">
                          <a:latin typeface="Meiryo UI" panose="020B0604030504040204" pitchFamily="50" charset="-128"/>
                          <a:ea typeface="Meiryo UI" panose="020B0604030504040204" pitchFamily="50" charset="-128"/>
                        </a:rPr>
                        <a:t>個人</a:t>
                      </a: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0</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56</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51</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a:latin typeface="Meiryo UI" panose="020B0604030504040204" pitchFamily="50" charset="-128"/>
                          <a:ea typeface="Meiryo UI" panose="020B0604030504040204" pitchFamily="50" charset="-128"/>
                        </a:rPr>
                        <a:t>91</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63</a:t>
                      </a:r>
                      <a:endParaRPr kumimoji="1" lang="ja-JP" altLang="en-US" sz="16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600" dirty="0" smtClean="0">
                          <a:latin typeface="Meiryo UI" panose="020B0604030504040204" pitchFamily="50" charset="-128"/>
                          <a:ea typeface="Meiryo UI" panose="020B0604030504040204" pitchFamily="50" charset="-128"/>
                        </a:rPr>
                        <a:t>261</a:t>
                      </a: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940774781"/>
                  </a:ext>
                </a:extLst>
              </a:tr>
            </a:tbl>
          </a:graphicData>
        </a:graphic>
      </p:graphicFrame>
      <p:sp>
        <p:nvSpPr>
          <p:cNvPr id="16" name="正方形/長方形 15"/>
          <p:cNvSpPr/>
          <p:nvPr/>
        </p:nvSpPr>
        <p:spPr>
          <a:xfrm>
            <a:off x="-1988" y="362084"/>
            <a:ext cx="9145988" cy="362821"/>
          </a:xfrm>
          <a:prstGeom prst="rect">
            <a:avLst/>
          </a:prstGeom>
          <a:solidFill>
            <a:schemeClr val="accent6">
              <a:lumMod val="40000"/>
              <a:lumOff val="6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rPr>
              <a:t>◆寄附金を活用した取組</a:t>
            </a:r>
          </a:p>
        </p:txBody>
      </p:sp>
    </p:spTree>
    <p:extLst>
      <p:ext uri="{BB962C8B-B14F-4D97-AF65-F5344CB8AC3E}">
        <p14:creationId xmlns:p14="http://schemas.microsoft.com/office/powerpoint/2010/main" val="887677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893584289"/>
              </p:ext>
            </p:extLst>
          </p:nvPr>
        </p:nvGraphicFramePr>
        <p:xfrm>
          <a:off x="346471" y="605133"/>
          <a:ext cx="8616277" cy="5952055"/>
        </p:xfrm>
        <a:graphic>
          <a:graphicData uri="http://schemas.openxmlformats.org/drawingml/2006/table">
            <a:tbl>
              <a:tblPr firstRow="1" firstCol="1" bandRow="1">
                <a:tableStyleId>{7DF18680-E054-41AD-8BC1-D1AEF772440D}</a:tableStyleId>
              </a:tblPr>
              <a:tblGrid>
                <a:gridCol w="1213279">
                  <a:extLst>
                    <a:ext uri="{9D8B030D-6E8A-4147-A177-3AD203B41FA5}">
                      <a16:colId xmlns:a16="http://schemas.microsoft.com/office/drawing/2014/main" val="874821654"/>
                    </a:ext>
                  </a:extLst>
                </a:gridCol>
                <a:gridCol w="3434390">
                  <a:extLst>
                    <a:ext uri="{9D8B030D-6E8A-4147-A177-3AD203B41FA5}">
                      <a16:colId xmlns:a16="http://schemas.microsoft.com/office/drawing/2014/main" val="2364390782"/>
                    </a:ext>
                  </a:extLst>
                </a:gridCol>
                <a:gridCol w="862552">
                  <a:extLst>
                    <a:ext uri="{9D8B030D-6E8A-4147-A177-3AD203B41FA5}">
                      <a16:colId xmlns:a16="http://schemas.microsoft.com/office/drawing/2014/main" val="2797888263"/>
                    </a:ext>
                  </a:extLst>
                </a:gridCol>
                <a:gridCol w="3106056">
                  <a:extLst>
                    <a:ext uri="{9D8B030D-6E8A-4147-A177-3AD203B41FA5}">
                      <a16:colId xmlns:a16="http://schemas.microsoft.com/office/drawing/2014/main" val="782307055"/>
                    </a:ext>
                  </a:extLst>
                </a:gridCol>
              </a:tblGrid>
              <a:tr h="593977">
                <a:tc>
                  <a:txBody>
                    <a:bodyPr/>
                    <a:lstStyle/>
                    <a:p>
                      <a:pPr algn="ctr">
                        <a:lnSpc>
                          <a:spcPts val="1800"/>
                        </a:lnSpc>
                        <a:spcAft>
                          <a:spcPts val="0"/>
                        </a:spcAft>
                      </a:pPr>
                      <a:r>
                        <a:rPr lang="en-US" sz="1400" kern="100" dirty="0">
                          <a:effectLst/>
                          <a:latin typeface="Meiryo UI" panose="020B0604030504040204" pitchFamily="50" charset="-128"/>
                          <a:ea typeface="Meiryo UI" panose="020B0604030504040204" pitchFamily="50" charset="-128"/>
                        </a:rPr>
                        <a:t> </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内容</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en-US" altLang="ja-JP" sz="1400" kern="100" dirty="0">
                          <a:effectLst/>
                          <a:latin typeface="Meiryo UI" panose="020B0604030504040204" pitchFamily="50" charset="-128"/>
                          <a:ea typeface="Meiryo UI" panose="020B0604030504040204" pitchFamily="50" charset="-128"/>
                        </a:rPr>
                        <a:t>R</a:t>
                      </a:r>
                      <a:r>
                        <a:rPr lang="ja-JP" altLang="en-US" sz="1400" kern="100" dirty="0">
                          <a:effectLst/>
                          <a:latin typeface="Meiryo UI" panose="020B0604030504040204" pitchFamily="50" charset="-128"/>
                          <a:ea typeface="Meiryo UI" panose="020B0604030504040204" pitchFamily="50" charset="-128"/>
                        </a:rPr>
                        <a:t>３</a:t>
                      </a:r>
                      <a:r>
                        <a:rPr lang="ja-JP" sz="1400" kern="100" dirty="0">
                          <a:effectLst/>
                          <a:latin typeface="Meiryo UI" panose="020B0604030504040204" pitchFamily="50" charset="-128"/>
                          <a:ea typeface="Meiryo UI" panose="020B0604030504040204" pitchFamily="50" charset="-128"/>
                        </a:rPr>
                        <a:t>予算</a:t>
                      </a:r>
                      <a:endParaRPr lang="en-US" altLang="ja-JP" sz="1400" kern="100" dirty="0">
                        <a:effectLst/>
                        <a:latin typeface="Meiryo UI" panose="020B0604030504040204" pitchFamily="50" charset="-128"/>
                        <a:ea typeface="Meiryo UI" panose="020B0604030504040204" pitchFamily="50" charset="-128"/>
                      </a:endParaRPr>
                    </a:p>
                    <a:p>
                      <a:pPr algn="ctr">
                        <a:lnSpc>
                          <a:spcPts val="1800"/>
                        </a:lnSpc>
                        <a:spcAft>
                          <a:spcPts val="0"/>
                        </a:spcAft>
                      </a:pPr>
                      <a:r>
                        <a:rPr lang="en-US" sz="1200" kern="100" dirty="0">
                          <a:effectLst/>
                          <a:latin typeface="Meiryo UI" panose="020B0604030504040204" pitchFamily="50" charset="-128"/>
                          <a:ea typeface="Meiryo UI" panose="020B0604030504040204" pitchFamily="50" charset="-128"/>
                        </a:rPr>
                        <a:t>(</a:t>
                      </a:r>
                      <a:r>
                        <a:rPr lang="ja-JP" sz="1200" kern="100" dirty="0">
                          <a:effectLst/>
                          <a:latin typeface="Meiryo UI" panose="020B0604030504040204" pitchFamily="50" charset="-128"/>
                          <a:ea typeface="Meiryo UI" panose="020B0604030504040204" pitchFamily="50" charset="-128"/>
                        </a:rPr>
                        <a:t>千円</a:t>
                      </a:r>
                      <a:r>
                        <a:rPr lang="en-US" sz="1200" kern="100" dirty="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ja-JP" sz="1400" kern="100" dirty="0">
                          <a:effectLst/>
                          <a:latin typeface="Meiryo UI" panose="020B0604030504040204" pitchFamily="50" charset="-128"/>
                          <a:ea typeface="Meiryo UI" panose="020B0604030504040204" pitchFamily="50" charset="-128"/>
                        </a:rPr>
                        <a:t>活用状況</a:t>
                      </a:r>
                      <a:r>
                        <a:rPr lang="en-US" sz="1400" kern="100" dirty="0">
                          <a:effectLst/>
                          <a:latin typeface="Meiryo UI" panose="020B0604030504040204" pitchFamily="50" charset="-128"/>
                          <a:ea typeface="Meiryo UI" panose="020B0604030504040204" pitchFamily="50" charset="-128"/>
                        </a:rPr>
                        <a:t>(R3</a:t>
                      </a:r>
                      <a:r>
                        <a:rPr lang="ja-JP" sz="1400" kern="100" dirty="0">
                          <a:effectLst/>
                          <a:latin typeface="Meiryo UI" panose="020B0604030504040204" pitchFamily="50" charset="-128"/>
                          <a:ea typeface="Meiryo UI" panose="020B0604030504040204" pitchFamily="50" charset="-128"/>
                        </a:rPr>
                        <a:t>は</a:t>
                      </a:r>
                      <a:r>
                        <a:rPr lang="en-US" sz="1400" kern="100" dirty="0" smtClean="0">
                          <a:effectLst/>
                          <a:latin typeface="Meiryo UI" panose="020B0604030504040204" pitchFamily="50" charset="-128"/>
                          <a:ea typeface="Meiryo UI" panose="020B0604030504040204" pitchFamily="50" charset="-128"/>
                        </a:rPr>
                        <a:t>12</a:t>
                      </a:r>
                      <a:r>
                        <a:rPr lang="ja-JP" sz="1400" kern="100" dirty="0" smtClean="0">
                          <a:effectLst/>
                          <a:latin typeface="Meiryo UI" panose="020B0604030504040204" pitchFamily="50" charset="-128"/>
                          <a:ea typeface="Meiryo UI" panose="020B0604030504040204" pitchFamily="50" charset="-128"/>
                        </a:rPr>
                        <a:t>末</a:t>
                      </a:r>
                      <a:r>
                        <a:rPr lang="ja-JP" sz="1400" kern="100" dirty="0">
                          <a:effectLst/>
                          <a:latin typeface="Meiryo UI" panose="020B0604030504040204" pitchFamily="50" charset="-128"/>
                          <a:ea typeface="Meiryo UI" panose="020B0604030504040204" pitchFamily="50" charset="-128"/>
                        </a:rPr>
                        <a:t>現在</a:t>
                      </a:r>
                      <a:r>
                        <a:rPr lang="en-US" sz="14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extLst>
                  <a:ext uri="{0D108BD9-81ED-4DB2-BD59-A6C34878D82A}">
                    <a16:rowId xmlns:a16="http://schemas.microsoft.com/office/drawing/2014/main" val="1132402477"/>
                  </a:ext>
                </a:extLst>
              </a:tr>
              <a:tr h="887267">
                <a:tc>
                  <a:txBody>
                    <a:bodyPr/>
                    <a:lstStyle/>
                    <a:p>
                      <a:pPr algn="just">
                        <a:lnSpc>
                          <a:spcPts val="1800"/>
                        </a:lnSpc>
                        <a:spcAft>
                          <a:spcPts val="0"/>
                        </a:spcAft>
                      </a:pPr>
                      <a:r>
                        <a:rPr lang="ja-JP" sz="1400" kern="100">
                          <a:effectLst/>
                          <a:latin typeface="Meiryo UI" panose="020B0604030504040204" pitchFamily="50" charset="-128"/>
                          <a:ea typeface="Meiryo UI" panose="020B0604030504040204" pitchFamily="50" charset="-128"/>
                        </a:rPr>
                        <a:t>子どもの教育に関する事業</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ja-JP" sz="1400" kern="100" dirty="0">
                          <a:effectLst/>
                          <a:latin typeface="Meiryo UI" panose="020B0604030504040204" pitchFamily="50" charset="-128"/>
                          <a:ea typeface="Meiryo UI" panose="020B0604030504040204" pitchFamily="50" charset="-128"/>
                        </a:rPr>
                        <a:t>子ども食堂等を対象に、学習教材、文房具、知育玩具の購入費用を補助</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en-US" sz="1400" kern="100" dirty="0">
                          <a:effectLst/>
                          <a:latin typeface="Meiryo UI" panose="020B0604030504040204" pitchFamily="50" charset="-128"/>
                          <a:ea typeface="Meiryo UI" panose="020B0604030504040204" pitchFamily="50" charset="-128"/>
                        </a:rPr>
                        <a:t>5,800</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en-US" sz="1400" kern="100" dirty="0">
                          <a:effectLst/>
                          <a:latin typeface="Meiryo UI" panose="020B0604030504040204" pitchFamily="50" charset="-128"/>
                          <a:ea typeface="Meiryo UI" panose="020B0604030504040204" pitchFamily="50" charset="-128"/>
                        </a:rPr>
                        <a:t>R</a:t>
                      </a:r>
                      <a:r>
                        <a:rPr lang="ja-JP" sz="1400" kern="100" dirty="0">
                          <a:effectLst/>
                          <a:latin typeface="Meiryo UI" panose="020B0604030504040204" pitchFamily="50" charset="-128"/>
                          <a:ea typeface="Meiryo UI" panose="020B0604030504040204" pitchFamily="50" charset="-128"/>
                        </a:rPr>
                        <a:t>２</a:t>
                      </a:r>
                      <a:r>
                        <a:rPr lang="en-US" sz="1400" kern="100" dirty="0">
                          <a:effectLst/>
                          <a:latin typeface="Meiryo UI" panose="020B0604030504040204" pitchFamily="50" charset="-128"/>
                          <a:ea typeface="Meiryo UI" panose="020B0604030504040204" pitchFamily="50" charset="-128"/>
                        </a:rPr>
                        <a:t>:40</a:t>
                      </a:r>
                      <a:r>
                        <a:rPr lang="ja-JP" sz="1400" kern="100" dirty="0">
                          <a:effectLst/>
                          <a:latin typeface="Meiryo UI" panose="020B0604030504040204" pitchFamily="50" charset="-128"/>
                          <a:ea typeface="Meiryo UI" panose="020B0604030504040204" pitchFamily="50" charset="-128"/>
                        </a:rPr>
                        <a:t>か所、</a:t>
                      </a:r>
                      <a:r>
                        <a:rPr lang="en-US" sz="1400" kern="100" dirty="0">
                          <a:effectLst/>
                          <a:latin typeface="Meiryo UI" panose="020B0604030504040204" pitchFamily="50" charset="-128"/>
                          <a:ea typeface="Meiryo UI" panose="020B0604030504040204" pitchFamily="50" charset="-128"/>
                        </a:rPr>
                        <a:t>2,078</a:t>
                      </a:r>
                      <a:r>
                        <a:rPr lang="ja-JP" sz="1400" kern="100" dirty="0">
                          <a:effectLst/>
                          <a:latin typeface="Meiryo UI" panose="020B0604030504040204" pitchFamily="50" charset="-128"/>
                          <a:ea typeface="Meiryo UI" panose="020B0604030504040204" pitchFamily="50" charset="-128"/>
                        </a:rPr>
                        <a:t>千円</a:t>
                      </a:r>
                    </a:p>
                    <a:p>
                      <a:pPr algn="just">
                        <a:lnSpc>
                          <a:spcPts val="1800"/>
                        </a:lnSpc>
                        <a:spcAft>
                          <a:spcPts val="0"/>
                        </a:spcAft>
                      </a:pPr>
                      <a:r>
                        <a:rPr lang="en-US" sz="1400" kern="100" dirty="0">
                          <a:effectLst/>
                          <a:latin typeface="Meiryo UI" panose="020B0604030504040204" pitchFamily="50" charset="-128"/>
                          <a:ea typeface="Meiryo UI" panose="020B0604030504040204" pitchFamily="50" charset="-128"/>
                        </a:rPr>
                        <a:t>R</a:t>
                      </a:r>
                      <a:r>
                        <a:rPr lang="ja-JP" sz="1400" kern="100" dirty="0" smtClean="0">
                          <a:effectLst/>
                          <a:latin typeface="Meiryo UI" panose="020B0604030504040204" pitchFamily="50" charset="-128"/>
                          <a:ea typeface="Meiryo UI" panose="020B0604030504040204" pitchFamily="50" charset="-128"/>
                        </a:rPr>
                        <a:t>３</a:t>
                      </a:r>
                      <a:r>
                        <a:rPr lang="en-US" sz="1400" kern="100" dirty="0" smtClean="0">
                          <a:effectLst/>
                          <a:latin typeface="Meiryo UI" panose="020B0604030504040204" pitchFamily="50" charset="-128"/>
                          <a:ea typeface="Meiryo UI" panose="020B0604030504040204" pitchFamily="50" charset="-128"/>
                        </a:rPr>
                        <a:t>:57</a:t>
                      </a:r>
                      <a:r>
                        <a:rPr lang="ja-JP" sz="1400" kern="100" dirty="0">
                          <a:effectLst/>
                          <a:latin typeface="Meiryo UI" panose="020B0604030504040204" pitchFamily="50" charset="-128"/>
                          <a:ea typeface="Meiryo UI" panose="020B0604030504040204" pitchFamily="50" charset="-128"/>
                        </a:rPr>
                        <a:t>か所、</a:t>
                      </a:r>
                      <a:r>
                        <a:rPr lang="en-US" sz="1400" kern="100" dirty="0">
                          <a:effectLst/>
                          <a:latin typeface="Meiryo UI" panose="020B0604030504040204" pitchFamily="50" charset="-128"/>
                          <a:ea typeface="Meiryo UI" panose="020B0604030504040204" pitchFamily="50" charset="-128"/>
                        </a:rPr>
                        <a:t>2,990</a:t>
                      </a:r>
                      <a:r>
                        <a:rPr lang="ja-JP" sz="1400" kern="100" dirty="0" smtClean="0">
                          <a:effectLst/>
                          <a:latin typeface="Meiryo UI" panose="020B0604030504040204" pitchFamily="50" charset="-128"/>
                          <a:ea typeface="Meiryo UI" panose="020B0604030504040204" pitchFamily="50" charset="-128"/>
                        </a:rPr>
                        <a:t>千円</a:t>
                      </a:r>
                      <a:r>
                        <a:rPr lang="en-US" altLang="ja-JP" sz="1200" kern="100" dirty="0" smtClean="0">
                          <a:effectLst/>
                          <a:latin typeface="Meiryo UI" panose="020B0604030504040204" pitchFamily="50" charset="-128"/>
                          <a:ea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rPr>
                        <a:t>交付決定</a:t>
                      </a:r>
                      <a:r>
                        <a:rPr lang="en-US" altLang="ja-JP" sz="1200" kern="100" dirty="0" smtClean="0">
                          <a:effectLst/>
                          <a:latin typeface="Meiryo UI" panose="020B0604030504040204" pitchFamily="50" charset="-128"/>
                          <a:ea typeface="Meiryo UI" panose="020B0604030504040204" pitchFamily="50" charset="-128"/>
                        </a:rPr>
                        <a:t>)</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extLst>
                  <a:ext uri="{0D108BD9-81ED-4DB2-BD59-A6C34878D82A}">
                    <a16:rowId xmlns:a16="http://schemas.microsoft.com/office/drawing/2014/main" val="1032496962"/>
                  </a:ext>
                </a:extLst>
              </a:tr>
              <a:tr h="991674">
                <a:tc>
                  <a:txBody>
                    <a:bodyPr/>
                    <a:lstStyle/>
                    <a:p>
                      <a:pPr algn="just">
                        <a:lnSpc>
                          <a:spcPts val="1800"/>
                        </a:lnSpc>
                        <a:spcAft>
                          <a:spcPts val="0"/>
                        </a:spcAft>
                      </a:pPr>
                      <a:r>
                        <a:rPr lang="ja-JP" sz="1400" kern="100">
                          <a:effectLst/>
                          <a:latin typeface="Meiryo UI" panose="020B0604030504040204" pitchFamily="50" charset="-128"/>
                          <a:ea typeface="Meiryo UI" panose="020B0604030504040204" pitchFamily="50" charset="-128"/>
                        </a:rPr>
                        <a:t>子どもの体験に関する事業</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ja-JP" sz="1400" kern="100" dirty="0">
                          <a:effectLst/>
                          <a:latin typeface="Meiryo UI" panose="020B0604030504040204" pitchFamily="50" charset="-128"/>
                          <a:ea typeface="Meiryo UI" panose="020B0604030504040204" pitchFamily="50" charset="-128"/>
                        </a:rPr>
                        <a:t>子ども食堂等及び母子・父子福祉団体を対象に、文化芸術、自然スポーツ、科学等の体験活動の費用を補助</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en-US" sz="1400" kern="100" dirty="0">
                          <a:effectLst/>
                          <a:latin typeface="Meiryo UI" panose="020B0604030504040204" pitchFamily="50" charset="-128"/>
                          <a:ea typeface="Meiryo UI" panose="020B0604030504040204" pitchFamily="50" charset="-128"/>
                        </a:rPr>
                        <a:t>6,492</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en-US" sz="1400" kern="100" dirty="0">
                          <a:effectLst/>
                          <a:latin typeface="Meiryo UI" panose="020B0604030504040204" pitchFamily="50" charset="-128"/>
                          <a:ea typeface="Meiryo UI" panose="020B0604030504040204" pitchFamily="50" charset="-128"/>
                        </a:rPr>
                        <a:t>R</a:t>
                      </a:r>
                      <a:r>
                        <a:rPr lang="ja-JP" sz="1400" kern="100" dirty="0" smtClean="0">
                          <a:effectLst/>
                          <a:latin typeface="Meiryo UI" panose="020B0604030504040204" pitchFamily="50" charset="-128"/>
                          <a:ea typeface="Meiryo UI" panose="020B0604030504040204" pitchFamily="50" charset="-128"/>
                        </a:rPr>
                        <a:t>２</a:t>
                      </a:r>
                      <a:r>
                        <a:rPr lang="ja-JP" altLang="en-US" sz="1400" kern="100" dirty="0" smtClean="0">
                          <a:effectLst/>
                          <a:latin typeface="Meiryo UI" panose="020B0604030504040204" pitchFamily="50" charset="-128"/>
                          <a:ea typeface="Meiryo UI" panose="020B0604030504040204" pitchFamily="50" charset="-128"/>
                        </a:rPr>
                        <a:t>、</a:t>
                      </a:r>
                      <a:r>
                        <a:rPr lang="en-US" altLang="ja-JP" sz="1400" kern="100" dirty="0" smtClean="0">
                          <a:effectLst/>
                          <a:latin typeface="Meiryo UI" panose="020B0604030504040204" pitchFamily="50" charset="-128"/>
                          <a:ea typeface="Meiryo UI" panose="020B0604030504040204" pitchFamily="50" charset="-128"/>
                        </a:rPr>
                        <a:t>R3</a:t>
                      </a:r>
                      <a:r>
                        <a:rPr lang="en-US"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新型コロナ</a:t>
                      </a:r>
                      <a:r>
                        <a:rPr lang="ja-JP" altLang="en-US" sz="1400" kern="100" dirty="0">
                          <a:effectLst/>
                          <a:latin typeface="Meiryo UI" panose="020B0604030504040204" pitchFamily="50" charset="-128"/>
                          <a:ea typeface="Meiryo UI" panose="020B0604030504040204" pitchFamily="50" charset="-128"/>
                        </a:rPr>
                        <a:t>感染拡大を踏まえ</a:t>
                      </a:r>
                      <a:endParaRPr lang="en-US" altLang="ja-JP" sz="1400" kern="100" dirty="0">
                        <a:effectLst/>
                        <a:latin typeface="Meiryo UI" panose="020B0604030504040204" pitchFamily="50" charset="-128"/>
                        <a:ea typeface="Meiryo UI" panose="020B0604030504040204" pitchFamily="50" charset="-128"/>
                      </a:endParaRPr>
                    </a:p>
                    <a:p>
                      <a:pPr algn="just">
                        <a:lnSpc>
                          <a:spcPts val="1800"/>
                        </a:lnSpc>
                        <a:spcAft>
                          <a:spcPts val="0"/>
                        </a:spcAft>
                      </a:pPr>
                      <a:r>
                        <a:rPr lang="ja-JP" altLang="en-US" sz="1400" kern="100" dirty="0">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　　　</a:t>
                      </a:r>
                      <a:r>
                        <a:rPr lang="ja-JP" sz="1400" kern="100" dirty="0" smtClean="0">
                          <a:effectLst/>
                          <a:latin typeface="Meiryo UI" panose="020B0604030504040204" pitchFamily="50" charset="-128"/>
                          <a:ea typeface="Meiryo UI" panose="020B0604030504040204" pitchFamily="50" charset="-128"/>
                        </a:rPr>
                        <a:t>募集</a:t>
                      </a:r>
                      <a:r>
                        <a:rPr lang="ja-JP" sz="1400" kern="100" dirty="0">
                          <a:effectLst/>
                          <a:latin typeface="Meiryo UI" panose="020B0604030504040204" pitchFamily="50" charset="-128"/>
                          <a:ea typeface="Meiryo UI" panose="020B0604030504040204" pitchFamily="50" charset="-128"/>
                        </a:rPr>
                        <a:t>見送り</a:t>
                      </a:r>
                    </a:p>
                  </a:txBody>
                  <a:tcPr marL="50208" marR="50208" marT="0" marB="0" anchor="ctr"/>
                </a:tc>
                <a:extLst>
                  <a:ext uri="{0D108BD9-81ED-4DB2-BD59-A6C34878D82A}">
                    <a16:rowId xmlns:a16="http://schemas.microsoft.com/office/drawing/2014/main" val="1011562792"/>
                  </a:ext>
                </a:extLst>
              </a:tr>
              <a:tr h="2388923">
                <a:tc rowSpan="2">
                  <a:txBody>
                    <a:bodyPr/>
                    <a:lstStyle/>
                    <a:p>
                      <a:pPr algn="just">
                        <a:lnSpc>
                          <a:spcPts val="1800"/>
                        </a:lnSpc>
                        <a:spcAft>
                          <a:spcPts val="0"/>
                        </a:spcAft>
                      </a:pPr>
                      <a:r>
                        <a:rPr lang="ja-JP" sz="1400" kern="100">
                          <a:effectLst/>
                          <a:latin typeface="Meiryo UI" panose="020B0604030504040204" pitchFamily="50" charset="-128"/>
                          <a:ea typeface="Meiryo UI" panose="020B0604030504040204" pitchFamily="50" charset="-128"/>
                        </a:rPr>
                        <a:t>子どもの生活支援に関する事業</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ja-JP" sz="1400" kern="100" dirty="0">
                          <a:effectLst/>
                          <a:latin typeface="Meiryo UI" panose="020B0604030504040204" pitchFamily="50" charset="-128"/>
                          <a:ea typeface="Meiryo UI" panose="020B0604030504040204" pitchFamily="50" charset="-128"/>
                        </a:rPr>
                        <a:t>ひとり親家庭の小学６年生を対象に、自転車、電子辞書、スポーツ用品、音楽用品、美術用品等から選んだ物品を支給＜</a:t>
                      </a:r>
                      <a:r>
                        <a:rPr lang="en-US" sz="1400" kern="100" dirty="0">
                          <a:effectLst/>
                          <a:latin typeface="Meiryo UI" panose="020B0604030504040204" pitchFamily="50" charset="-128"/>
                          <a:ea typeface="Meiryo UI" panose="020B0604030504040204" pitchFamily="50" charset="-128"/>
                        </a:rPr>
                        <a:t>R</a:t>
                      </a:r>
                      <a:r>
                        <a:rPr lang="ja-JP" sz="1400" kern="100" dirty="0">
                          <a:effectLst/>
                          <a:latin typeface="Meiryo UI" panose="020B0604030504040204" pitchFamily="50" charset="-128"/>
                          <a:ea typeface="Meiryo UI" panose="020B0604030504040204" pitchFamily="50" charset="-128"/>
                        </a:rPr>
                        <a:t>３～＞</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en-US" sz="1400" kern="100">
                          <a:effectLst/>
                          <a:latin typeface="Meiryo UI" panose="020B0604030504040204" pitchFamily="50" charset="-128"/>
                          <a:ea typeface="Meiryo UI" panose="020B0604030504040204" pitchFamily="50" charset="-128"/>
                        </a:rPr>
                        <a:t>28,083</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en-US" sz="1400" kern="100" dirty="0">
                          <a:effectLst/>
                          <a:latin typeface="Meiryo UI" panose="020B0604030504040204" pitchFamily="50" charset="-128"/>
                          <a:ea typeface="Meiryo UI" panose="020B0604030504040204" pitchFamily="50" charset="-128"/>
                        </a:rPr>
                        <a:t>R3</a:t>
                      </a:r>
                      <a:r>
                        <a:rPr lang="ja-JP" sz="1400" kern="100" dirty="0">
                          <a:effectLst/>
                          <a:latin typeface="Meiryo UI" panose="020B0604030504040204" pitchFamily="50" charset="-128"/>
                          <a:ea typeface="Meiryo UI" panose="020B0604030504040204" pitchFamily="50" charset="-128"/>
                        </a:rPr>
                        <a:t>：申込</a:t>
                      </a:r>
                      <a:r>
                        <a:rPr lang="en-US" sz="1400" kern="100" dirty="0">
                          <a:effectLst/>
                          <a:latin typeface="Meiryo UI" panose="020B0604030504040204" pitchFamily="50" charset="-128"/>
                          <a:ea typeface="Meiryo UI" panose="020B0604030504040204" pitchFamily="50" charset="-128"/>
                        </a:rPr>
                        <a:t>1,873</a:t>
                      </a:r>
                      <a:r>
                        <a:rPr lang="ja-JP" sz="1400" kern="100" dirty="0">
                          <a:effectLst/>
                          <a:latin typeface="Meiryo UI" panose="020B0604030504040204" pitchFamily="50" charset="-128"/>
                          <a:ea typeface="Meiryo UI" panose="020B0604030504040204" pitchFamily="50" charset="-128"/>
                        </a:rPr>
                        <a:t>件</a:t>
                      </a:r>
                      <a:r>
                        <a:rPr lang="ja-JP" altLang="en-US" sz="1400" kern="100" dirty="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当選</a:t>
                      </a:r>
                      <a:r>
                        <a:rPr lang="en-US" sz="1400" kern="100" dirty="0">
                          <a:effectLst/>
                          <a:latin typeface="Meiryo UI" panose="020B0604030504040204" pitchFamily="50" charset="-128"/>
                          <a:ea typeface="Meiryo UI" panose="020B0604030504040204" pitchFamily="50" charset="-128"/>
                        </a:rPr>
                        <a:t>1,000</a:t>
                      </a:r>
                      <a:r>
                        <a:rPr lang="ja-JP" sz="1400" kern="100" dirty="0" smtClean="0">
                          <a:effectLst/>
                          <a:latin typeface="Meiryo UI" panose="020B0604030504040204" pitchFamily="50" charset="-128"/>
                          <a:ea typeface="Meiryo UI" panose="020B0604030504040204" pitchFamily="50" charset="-128"/>
                        </a:rPr>
                        <a:t>件</a:t>
                      </a:r>
                      <a:endParaRPr lang="en-US" altLang="ja-JP" sz="1400" kern="100" dirty="0" smtClean="0">
                        <a:effectLst/>
                        <a:latin typeface="Meiryo UI" panose="020B0604030504040204" pitchFamily="50" charset="-128"/>
                        <a:ea typeface="Meiryo UI" panose="020B0604030504040204" pitchFamily="50" charset="-128"/>
                      </a:endParaRPr>
                    </a:p>
                    <a:p>
                      <a:pPr algn="just">
                        <a:lnSpc>
                          <a:spcPts val="1800"/>
                        </a:lnSpc>
                        <a:spcAft>
                          <a:spcPts val="0"/>
                        </a:spcAft>
                      </a:pPr>
                      <a:r>
                        <a:rPr lang="ja-JP" altLang="en-US" sz="1400" kern="100" dirty="0" smtClean="0">
                          <a:effectLst/>
                          <a:latin typeface="Meiryo UI" panose="020B0604030504040204" pitchFamily="50" charset="-128"/>
                          <a:ea typeface="Meiryo UI" panose="020B0604030504040204" pitchFamily="50" charset="-128"/>
                        </a:rPr>
                        <a:t>　　　</a:t>
                      </a:r>
                      <a:r>
                        <a:rPr lang="ja-JP" altLang="en-US" sz="1400" kern="100" baseline="0" dirty="0" smtClean="0">
                          <a:effectLst/>
                          <a:latin typeface="Meiryo UI" panose="020B0604030504040204" pitchFamily="50" charset="-128"/>
                          <a:ea typeface="Meiryo UI" panose="020B0604030504040204" pitchFamily="50" charset="-128"/>
                        </a:rPr>
                        <a:t> </a:t>
                      </a:r>
                      <a:r>
                        <a:rPr lang="ja-JP" altLang="en-US" sz="1400" kern="100" dirty="0" smtClean="0">
                          <a:effectLst/>
                          <a:latin typeface="Meiryo UI" panose="020B0604030504040204" pitchFamily="50" charset="-128"/>
                          <a:ea typeface="Meiryo UI" panose="020B0604030504040204" pitchFamily="50" charset="-128"/>
                        </a:rPr>
                        <a:t>最終申請</a:t>
                      </a:r>
                      <a:r>
                        <a:rPr lang="en-US" altLang="ja-JP" sz="1400" kern="100" dirty="0" smtClean="0">
                          <a:effectLst/>
                          <a:latin typeface="Meiryo UI" panose="020B0604030504040204" pitchFamily="50" charset="-128"/>
                          <a:ea typeface="Meiryo UI" panose="020B0604030504040204" pitchFamily="50" charset="-128"/>
                        </a:rPr>
                        <a:t>(</a:t>
                      </a:r>
                      <a:r>
                        <a:rPr lang="ja-JP" altLang="en-US" sz="1400" kern="100" dirty="0" smtClean="0">
                          <a:effectLst/>
                          <a:latin typeface="Meiryo UI" panose="020B0604030504040204" pitchFamily="50" charset="-128"/>
                          <a:ea typeface="Meiryo UI" panose="020B0604030504040204" pitchFamily="50" charset="-128"/>
                        </a:rPr>
                        <a:t>支給</a:t>
                      </a:r>
                      <a:r>
                        <a:rPr lang="en-US" altLang="ja-JP" sz="1400" kern="100" dirty="0" smtClean="0">
                          <a:effectLst/>
                          <a:latin typeface="Meiryo UI" panose="020B0604030504040204" pitchFamily="50" charset="-128"/>
                          <a:ea typeface="Meiryo UI" panose="020B0604030504040204" pitchFamily="50" charset="-128"/>
                        </a:rPr>
                        <a:t>)</a:t>
                      </a:r>
                      <a:r>
                        <a:rPr lang="ja-JP" altLang="en-US" sz="1400" kern="100" baseline="0" dirty="0" smtClean="0">
                          <a:effectLst/>
                          <a:latin typeface="Meiryo UI" panose="020B0604030504040204" pitchFamily="50" charset="-128"/>
                          <a:ea typeface="Meiryo UI" panose="020B0604030504040204" pitchFamily="50" charset="-128"/>
                        </a:rPr>
                        <a:t> </a:t>
                      </a:r>
                      <a:r>
                        <a:rPr lang="en-US" altLang="ja-JP" sz="1400" kern="100" dirty="0" smtClean="0">
                          <a:effectLst/>
                          <a:latin typeface="Meiryo UI" panose="020B0604030504040204" pitchFamily="50" charset="-128"/>
                          <a:ea typeface="Meiryo UI" panose="020B0604030504040204" pitchFamily="50" charset="-128"/>
                        </a:rPr>
                        <a:t>987</a:t>
                      </a:r>
                      <a:r>
                        <a:rPr lang="ja-JP" altLang="en-US" sz="1400" kern="100" dirty="0" smtClean="0">
                          <a:effectLst/>
                          <a:latin typeface="Meiryo UI" panose="020B0604030504040204" pitchFamily="50" charset="-128"/>
                          <a:ea typeface="Meiryo UI" panose="020B0604030504040204" pitchFamily="50" charset="-128"/>
                        </a:rPr>
                        <a:t>件</a:t>
                      </a:r>
                      <a:endParaRPr lang="en-US" altLang="ja-JP" sz="400" kern="100" dirty="0" smtClean="0">
                        <a:effectLst/>
                        <a:latin typeface="Meiryo UI" panose="020B0604030504040204" pitchFamily="50" charset="-128"/>
                        <a:ea typeface="Meiryo UI" panose="020B0604030504040204" pitchFamily="50" charset="-128"/>
                      </a:endParaRPr>
                    </a:p>
                    <a:p>
                      <a:pPr algn="l">
                        <a:lnSpc>
                          <a:spcPts val="1800"/>
                        </a:lnSpc>
                        <a:spcAft>
                          <a:spcPts val="0"/>
                        </a:spcAft>
                      </a:pPr>
                      <a:r>
                        <a:rPr lang="ja-JP" altLang="en-US" sz="1200" kern="100" dirty="0" smtClean="0">
                          <a:effectLst/>
                          <a:latin typeface="Meiryo UI" panose="020B0604030504040204" pitchFamily="50" charset="-128"/>
                          <a:ea typeface="Meiryo UI" panose="020B0604030504040204" pitchFamily="50" charset="-128"/>
                        </a:rPr>
                        <a:t>　　　</a:t>
                      </a:r>
                      <a:r>
                        <a:rPr lang="en-US" altLang="ja-JP" sz="1200" kern="100" dirty="0" smtClean="0">
                          <a:effectLst/>
                          <a:latin typeface="Meiryo UI" panose="020B0604030504040204" pitchFamily="50" charset="-128"/>
                          <a:ea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rPr>
                        <a:t>支給物品の割合</a:t>
                      </a:r>
                      <a:r>
                        <a:rPr lang="en-US" altLang="ja-JP" sz="1200" kern="100" dirty="0" smtClean="0">
                          <a:effectLst/>
                          <a:latin typeface="Meiryo UI" panose="020B0604030504040204" pitchFamily="50" charset="-128"/>
                          <a:ea typeface="Meiryo UI" panose="020B0604030504040204" pitchFamily="50" charset="-128"/>
                        </a:rPr>
                        <a:t>〕</a:t>
                      </a: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rPr>
                        <a:t>　　　　自転車</a:t>
                      </a:r>
                      <a:r>
                        <a:rPr lang="en-US" altLang="ja-JP" sz="1200" kern="100" dirty="0" smtClean="0">
                          <a:effectLst/>
                          <a:latin typeface="Meiryo UI" panose="020B0604030504040204" pitchFamily="50" charset="-128"/>
                          <a:ea typeface="Meiryo UI" panose="020B0604030504040204" pitchFamily="50" charset="-128"/>
                        </a:rPr>
                        <a:t>45.1%</a:t>
                      </a:r>
                      <a:r>
                        <a:rPr lang="ja-JP" altLang="en-US" sz="1200" kern="100" dirty="0" err="1" smtClean="0">
                          <a:effectLst/>
                          <a:latin typeface="Meiryo UI" panose="020B0604030504040204" pitchFamily="50" charset="-128"/>
                          <a:ea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rPr>
                        <a:t>電子辞書</a:t>
                      </a:r>
                      <a:r>
                        <a:rPr lang="en-US" altLang="ja-JP" sz="1200" kern="100" dirty="0" smtClean="0">
                          <a:effectLst/>
                          <a:latin typeface="Meiryo UI" panose="020B0604030504040204" pitchFamily="50" charset="-128"/>
                          <a:ea typeface="Meiryo UI" panose="020B0604030504040204" pitchFamily="50" charset="-128"/>
                        </a:rPr>
                        <a:t>12.0%</a:t>
                      </a:r>
                      <a:r>
                        <a:rPr lang="ja-JP" altLang="en-US" sz="1200" kern="100" dirty="0" err="1" smtClean="0">
                          <a:effectLst/>
                          <a:latin typeface="Meiryo UI" panose="020B0604030504040204" pitchFamily="50" charset="-128"/>
                          <a:ea typeface="Meiryo UI" panose="020B0604030504040204" pitchFamily="50" charset="-128"/>
                        </a:rPr>
                        <a:t>、</a:t>
                      </a:r>
                      <a:endParaRPr lang="en-US" altLang="ja-JP" sz="12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rPr>
                        <a:t>　　　　プログラミング教材</a:t>
                      </a:r>
                      <a:r>
                        <a:rPr lang="en-US" altLang="ja-JP" sz="1200" kern="100" dirty="0" smtClean="0">
                          <a:effectLst/>
                          <a:latin typeface="Meiryo UI" panose="020B0604030504040204" pitchFamily="50" charset="-128"/>
                          <a:ea typeface="Meiryo UI" panose="020B0604030504040204" pitchFamily="50" charset="-128"/>
                        </a:rPr>
                        <a:t>1.4%</a:t>
                      </a:r>
                      <a:r>
                        <a:rPr lang="ja-JP" altLang="en-US" sz="1200" kern="100" dirty="0" err="1" smtClean="0">
                          <a:effectLst/>
                          <a:latin typeface="Meiryo UI" panose="020B0604030504040204" pitchFamily="50" charset="-128"/>
                          <a:ea typeface="Meiryo UI" panose="020B0604030504040204" pitchFamily="50" charset="-128"/>
                        </a:rPr>
                        <a:t>、</a:t>
                      </a:r>
                      <a:endParaRPr lang="en-US" altLang="ja-JP" sz="12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rPr>
                        <a:t>　　　</a:t>
                      </a:r>
                      <a:r>
                        <a:rPr lang="ja-JP" altLang="en-US" sz="1200" kern="100" baseline="0" dirty="0" smtClean="0">
                          <a:effectLst/>
                          <a:latin typeface="Meiryo UI" panose="020B0604030504040204" pitchFamily="50" charset="-128"/>
                          <a:ea typeface="Meiryo UI" panose="020B0604030504040204" pitchFamily="50" charset="-128"/>
                        </a:rPr>
                        <a:t>  </a:t>
                      </a:r>
                      <a:r>
                        <a:rPr lang="ja-JP" altLang="en-US" sz="1200" kern="100" dirty="0" smtClean="0">
                          <a:effectLst/>
                          <a:latin typeface="Meiryo UI" panose="020B0604030504040204" pitchFamily="50" charset="-128"/>
                          <a:ea typeface="Meiryo UI" panose="020B0604030504040204" pitchFamily="50" charset="-128"/>
                        </a:rPr>
                        <a:t>スポーツ用品</a:t>
                      </a:r>
                      <a:r>
                        <a:rPr lang="en-US" altLang="ja-JP" sz="1200" kern="100" dirty="0" smtClean="0">
                          <a:effectLst/>
                          <a:latin typeface="Meiryo UI" panose="020B0604030504040204" pitchFamily="50" charset="-128"/>
                          <a:ea typeface="Meiryo UI" panose="020B0604030504040204" pitchFamily="50" charset="-128"/>
                        </a:rPr>
                        <a:t>15.1%</a:t>
                      </a:r>
                      <a:r>
                        <a:rPr lang="ja-JP" altLang="en-US" sz="1200" kern="100" dirty="0" err="1" smtClean="0">
                          <a:effectLst/>
                          <a:latin typeface="Meiryo UI" panose="020B0604030504040204" pitchFamily="50" charset="-128"/>
                          <a:ea typeface="Meiryo UI" panose="020B0604030504040204" pitchFamily="50" charset="-128"/>
                        </a:rPr>
                        <a:t>、</a:t>
                      </a:r>
                      <a:r>
                        <a:rPr lang="ja-JP" altLang="en-US" sz="1200" kern="100" dirty="0" smtClean="0">
                          <a:effectLst/>
                          <a:latin typeface="Meiryo UI" panose="020B0604030504040204" pitchFamily="50" charset="-128"/>
                          <a:ea typeface="Meiryo UI" panose="020B0604030504040204" pitchFamily="50" charset="-128"/>
                        </a:rPr>
                        <a:t>音楽用品</a:t>
                      </a:r>
                      <a:r>
                        <a:rPr lang="en-US" altLang="ja-JP" sz="1200" kern="100" dirty="0" smtClean="0">
                          <a:effectLst/>
                          <a:latin typeface="Meiryo UI" panose="020B0604030504040204" pitchFamily="50" charset="-128"/>
                          <a:ea typeface="Meiryo UI" panose="020B0604030504040204" pitchFamily="50" charset="-128"/>
                        </a:rPr>
                        <a:t>15.9%</a:t>
                      </a:r>
                      <a:r>
                        <a:rPr lang="ja-JP" altLang="en-US" sz="1200" kern="100" dirty="0" err="1" smtClean="0">
                          <a:effectLst/>
                          <a:latin typeface="Meiryo UI" panose="020B0604030504040204" pitchFamily="50" charset="-128"/>
                          <a:ea typeface="Meiryo UI" panose="020B0604030504040204" pitchFamily="50" charset="-128"/>
                        </a:rPr>
                        <a:t>、</a:t>
                      </a:r>
                      <a:endParaRPr lang="en-US" altLang="ja-JP" sz="12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200" kern="100" dirty="0" smtClean="0">
                          <a:effectLst/>
                          <a:latin typeface="Meiryo UI" panose="020B0604030504040204" pitchFamily="50" charset="-128"/>
                          <a:ea typeface="Meiryo UI" panose="020B0604030504040204" pitchFamily="50" charset="-128"/>
                        </a:rPr>
                        <a:t>　　　　美術用品</a:t>
                      </a:r>
                      <a:r>
                        <a:rPr lang="en-US" altLang="ja-JP" sz="1200" kern="100" dirty="0" smtClean="0">
                          <a:effectLst/>
                          <a:latin typeface="Meiryo UI" panose="020B0604030504040204" pitchFamily="50" charset="-128"/>
                          <a:ea typeface="Meiryo UI" panose="020B0604030504040204" pitchFamily="50" charset="-128"/>
                        </a:rPr>
                        <a:t>10.5%</a:t>
                      </a:r>
                    </a:p>
                    <a:p>
                      <a:pPr marL="0" marR="0" lvl="0" indent="0" algn="just" defTabSz="914400" rtl="0" eaLnBrk="1" fontAlgn="auto" latinLnBrk="0" hangingPunct="1">
                        <a:lnSpc>
                          <a:spcPts val="1800"/>
                        </a:lnSpc>
                        <a:spcBef>
                          <a:spcPts val="0"/>
                        </a:spcBef>
                        <a:spcAft>
                          <a:spcPts val="0"/>
                        </a:spcAft>
                        <a:buClrTx/>
                        <a:buSzTx/>
                        <a:buFontTx/>
                        <a:buNone/>
                        <a:tabLst/>
                        <a:defRPr/>
                      </a:pPr>
                      <a:endParaRPr lang="ja-JP" sz="400" kern="100" dirty="0">
                        <a:effectLst/>
                        <a:latin typeface="Meiryo UI" panose="020B0604030504040204" pitchFamily="50" charset="-128"/>
                        <a:ea typeface="Meiryo UI" panose="020B0604030504040204" pitchFamily="50" charset="-128"/>
                      </a:endParaRPr>
                    </a:p>
                    <a:p>
                      <a:pPr algn="just">
                        <a:lnSpc>
                          <a:spcPts val="1800"/>
                        </a:lnSpc>
                        <a:spcAft>
                          <a:spcPts val="0"/>
                        </a:spcAft>
                      </a:pPr>
                      <a:r>
                        <a:rPr lang="ja-JP" sz="1400" kern="100" dirty="0">
                          <a:effectLst/>
                          <a:latin typeface="Meiryo UI" panose="020B0604030504040204" pitchFamily="50" charset="-128"/>
                          <a:ea typeface="Meiryo UI" panose="020B0604030504040204" pitchFamily="50" charset="-128"/>
                        </a:rPr>
                        <a:t>＊</a:t>
                      </a:r>
                      <a:r>
                        <a:rPr lang="en-US" sz="1400" kern="100" dirty="0">
                          <a:effectLst/>
                          <a:latin typeface="Meiryo UI" panose="020B0604030504040204" pitchFamily="50" charset="-128"/>
                          <a:ea typeface="Meiryo UI" panose="020B0604030504040204" pitchFamily="50" charset="-128"/>
                        </a:rPr>
                        <a:t>R</a:t>
                      </a:r>
                      <a:r>
                        <a:rPr lang="ja-JP" sz="1400" kern="100" dirty="0">
                          <a:effectLst/>
                          <a:latin typeface="Meiryo UI" panose="020B0604030504040204" pitchFamily="50" charset="-128"/>
                          <a:ea typeface="Meiryo UI" panose="020B0604030504040204" pitchFamily="50" charset="-128"/>
                        </a:rPr>
                        <a:t>２は自転車購入費用補助を実施</a:t>
                      </a:r>
                      <a:endParaRPr lang="en-US" altLang="ja-JP" sz="1400" kern="100" dirty="0">
                        <a:effectLst/>
                        <a:latin typeface="Meiryo UI" panose="020B0604030504040204" pitchFamily="50" charset="-128"/>
                        <a:ea typeface="Meiryo UI" panose="020B0604030504040204" pitchFamily="50" charset="-128"/>
                      </a:endParaRPr>
                    </a:p>
                    <a:p>
                      <a:pPr algn="just">
                        <a:lnSpc>
                          <a:spcPts val="1800"/>
                        </a:lnSpc>
                        <a:spcAft>
                          <a:spcPts val="0"/>
                        </a:spcAft>
                      </a:pPr>
                      <a:r>
                        <a:rPr lang="ja-JP" altLang="en-US" sz="1400" kern="100" dirty="0">
                          <a:effectLst/>
                          <a:latin typeface="Meiryo UI" panose="020B0604030504040204" pitchFamily="50" charset="-128"/>
                          <a:ea typeface="Meiryo UI" panose="020B0604030504040204" pitchFamily="50" charset="-128"/>
                        </a:rPr>
                        <a:t>　</a:t>
                      </a:r>
                      <a:r>
                        <a:rPr lang="ja-JP" sz="1400" kern="100" dirty="0">
                          <a:effectLst/>
                          <a:latin typeface="Meiryo UI" panose="020B0604030504040204" pitchFamily="50" charset="-128"/>
                          <a:ea typeface="Meiryo UI" panose="020B0604030504040204" pitchFamily="50" charset="-128"/>
                        </a:rPr>
                        <a:t>（</a:t>
                      </a:r>
                      <a:r>
                        <a:rPr lang="en-US" sz="1400" kern="100" dirty="0">
                          <a:effectLst/>
                          <a:latin typeface="Meiryo UI" panose="020B0604030504040204" pitchFamily="50" charset="-128"/>
                          <a:ea typeface="Meiryo UI" panose="020B0604030504040204" pitchFamily="50" charset="-128"/>
                        </a:rPr>
                        <a:t>388</a:t>
                      </a:r>
                      <a:r>
                        <a:rPr lang="ja-JP" sz="1400" kern="100" dirty="0">
                          <a:effectLst/>
                          <a:latin typeface="Meiryo UI" panose="020B0604030504040204" pitchFamily="50" charset="-128"/>
                          <a:ea typeface="Meiryo UI" panose="020B0604030504040204" pitchFamily="50" charset="-128"/>
                        </a:rPr>
                        <a:t>件）</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extLst>
                  <a:ext uri="{0D108BD9-81ED-4DB2-BD59-A6C34878D82A}">
                    <a16:rowId xmlns:a16="http://schemas.microsoft.com/office/drawing/2014/main" val="3433257914"/>
                  </a:ext>
                </a:extLst>
              </a:tr>
              <a:tr h="1090214">
                <a:tc vMerge="1">
                  <a:txBody>
                    <a:bodyPr/>
                    <a:lstStyle/>
                    <a:p>
                      <a:endParaRPr kumimoji="1" lang="ja-JP" altLang="en-US"/>
                    </a:p>
                  </a:txBody>
                  <a:tcPr/>
                </a:tc>
                <a:tc>
                  <a:txBody>
                    <a:bodyPr/>
                    <a:lstStyle/>
                    <a:p>
                      <a:pPr algn="just">
                        <a:lnSpc>
                          <a:spcPts val="1800"/>
                        </a:lnSpc>
                        <a:spcAft>
                          <a:spcPts val="0"/>
                        </a:spcAft>
                      </a:pPr>
                      <a:r>
                        <a:rPr lang="ja-JP" sz="1400" kern="100" dirty="0">
                          <a:effectLst/>
                          <a:latin typeface="Meiryo UI" panose="020B0604030504040204" pitchFamily="50" charset="-128"/>
                          <a:ea typeface="Meiryo UI" panose="020B0604030504040204" pitchFamily="50" charset="-128"/>
                        </a:rPr>
                        <a:t>児童養護施設等の子どもに対し、１人あたり</a:t>
                      </a:r>
                      <a:r>
                        <a:rPr lang="en-US" sz="1400" kern="100" dirty="0">
                          <a:effectLst/>
                          <a:latin typeface="Meiryo UI" panose="020B0604030504040204" pitchFamily="50" charset="-128"/>
                          <a:ea typeface="Meiryo UI" panose="020B0604030504040204" pitchFamily="50" charset="-128"/>
                        </a:rPr>
                        <a:t>1,000</a:t>
                      </a:r>
                      <a:r>
                        <a:rPr lang="ja-JP" sz="1400" kern="100" dirty="0">
                          <a:effectLst/>
                          <a:latin typeface="Meiryo UI" panose="020B0604030504040204" pitchFamily="50" charset="-128"/>
                          <a:ea typeface="Meiryo UI" panose="020B0604030504040204" pitchFamily="50" charset="-128"/>
                        </a:rPr>
                        <a:t>円分のプリペイドカードを支給</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ctr">
                        <a:lnSpc>
                          <a:spcPts val="1800"/>
                        </a:lnSpc>
                        <a:spcAft>
                          <a:spcPts val="0"/>
                        </a:spcAft>
                      </a:pPr>
                      <a:r>
                        <a:rPr lang="en-US" sz="1400" kern="100">
                          <a:effectLst/>
                          <a:latin typeface="Meiryo UI" panose="020B0604030504040204" pitchFamily="50" charset="-128"/>
                          <a:ea typeface="Meiryo UI" panose="020B0604030504040204" pitchFamily="50" charset="-128"/>
                        </a:rPr>
                        <a:t>2,496</a:t>
                      </a:r>
                      <a:endParaRPr lang="ja-JP" sz="14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tc>
                  <a:txBody>
                    <a:bodyPr/>
                    <a:lstStyle/>
                    <a:p>
                      <a:pPr algn="just">
                        <a:lnSpc>
                          <a:spcPts val="1800"/>
                        </a:lnSpc>
                        <a:spcAft>
                          <a:spcPts val="0"/>
                        </a:spcAft>
                      </a:pPr>
                      <a:r>
                        <a:rPr lang="en-US" sz="1400" kern="100" dirty="0">
                          <a:effectLst/>
                          <a:latin typeface="Meiryo UI" panose="020B0604030504040204" pitchFamily="50" charset="-128"/>
                          <a:ea typeface="Meiryo UI" panose="020B0604030504040204" pitchFamily="50" charset="-128"/>
                        </a:rPr>
                        <a:t>R2</a:t>
                      </a:r>
                      <a:r>
                        <a:rPr lang="ja-JP" sz="1400" kern="100" dirty="0">
                          <a:effectLst/>
                          <a:latin typeface="Meiryo UI" panose="020B0604030504040204" pitchFamily="50" charset="-128"/>
                          <a:ea typeface="Meiryo UI" panose="020B0604030504040204" pitchFamily="50" charset="-128"/>
                        </a:rPr>
                        <a:t>：</a:t>
                      </a:r>
                      <a:r>
                        <a:rPr lang="en-US" sz="1400" kern="100" dirty="0">
                          <a:effectLst/>
                          <a:latin typeface="Meiryo UI" panose="020B0604030504040204" pitchFamily="50" charset="-128"/>
                          <a:ea typeface="Meiryo UI" panose="020B0604030504040204" pitchFamily="50" charset="-128"/>
                        </a:rPr>
                        <a:t>51</a:t>
                      </a:r>
                      <a:r>
                        <a:rPr lang="ja-JP" sz="1400" kern="100" dirty="0">
                          <a:effectLst/>
                          <a:latin typeface="Meiryo UI" panose="020B0604030504040204" pitchFamily="50" charset="-128"/>
                          <a:ea typeface="Meiryo UI" panose="020B0604030504040204" pitchFamily="50" charset="-128"/>
                        </a:rPr>
                        <a:t>施設、</a:t>
                      </a:r>
                      <a:r>
                        <a:rPr lang="en-US" sz="1400" kern="100" dirty="0">
                          <a:effectLst/>
                          <a:latin typeface="Meiryo UI" panose="020B0604030504040204" pitchFamily="50" charset="-128"/>
                          <a:ea typeface="Meiryo UI" panose="020B0604030504040204" pitchFamily="50" charset="-128"/>
                        </a:rPr>
                        <a:t>1,797</a:t>
                      </a:r>
                      <a:r>
                        <a:rPr lang="ja-JP" sz="1400" kern="100" dirty="0">
                          <a:effectLst/>
                          <a:latin typeface="Meiryo UI" panose="020B0604030504040204" pitchFamily="50" charset="-128"/>
                          <a:ea typeface="Meiryo UI" panose="020B0604030504040204" pitchFamily="50" charset="-128"/>
                        </a:rPr>
                        <a:t>名に支給</a:t>
                      </a:r>
                    </a:p>
                    <a:p>
                      <a:pPr algn="just">
                        <a:lnSpc>
                          <a:spcPts val="1800"/>
                        </a:lnSpc>
                        <a:spcAft>
                          <a:spcPts val="0"/>
                        </a:spcAft>
                      </a:pPr>
                      <a:r>
                        <a:rPr lang="ja-JP" sz="1400" kern="100" dirty="0">
                          <a:effectLst/>
                          <a:latin typeface="Meiryo UI" panose="020B0604030504040204" pitchFamily="50" charset="-128"/>
                          <a:ea typeface="Meiryo UI" panose="020B0604030504040204" pitchFamily="50" charset="-128"/>
                        </a:rPr>
                        <a:t>　　　</a:t>
                      </a:r>
                      <a:r>
                        <a:rPr lang="en-US" sz="1400" kern="100" dirty="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政令市所管施設</a:t>
                      </a:r>
                      <a:r>
                        <a:rPr lang="en-US" sz="14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en-US" sz="1400" kern="100" dirty="0">
                          <a:effectLst/>
                          <a:latin typeface="Meiryo UI" panose="020B0604030504040204" pitchFamily="50" charset="-128"/>
                          <a:ea typeface="Meiryo UI" panose="020B0604030504040204" pitchFamily="50" charset="-128"/>
                        </a:rPr>
                        <a:t>R3</a:t>
                      </a:r>
                      <a:r>
                        <a:rPr lang="ja-JP" sz="1400" kern="100" dirty="0" smtClean="0">
                          <a:effectLst/>
                          <a:latin typeface="Meiryo UI" panose="020B0604030504040204" pitchFamily="50" charset="-128"/>
                          <a:ea typeface="Meiryo UI" panose="020B0604030504040204" pitchFamily="50" charset="-128"/>
                        </a:rPr>
                        <a:t>：</a:t>
                      </a:r>
                      <a:r>
                        <a:rPr lang="en-US" altLang="ja-JP" sz="1400" kern="100" dirty="0" smtClean="0">
                          <a:effectLst/>
                          <a:latin typeface="Meiryo UI" panose="020B0604030504040204" pitchFamily="50" charset="-128"/>
                          <a:ea typeface="Meiryo UI" panose="020B0604030504040204" pitchFamily="50" charset="-128"/>
                        </a:rPr>
                        <a:t>52</a:t>
                      </a:r>
                      <a:r>
                        <a:rPr lang="ja-JP" altLang="ja-JP" sz="1400" kern="100" dirty="0" smtClean="0">
                          <a:effectLst/>
                          <a:latin typeface="Meiryo UI" panose="020B0604030504040204" pitchFamily="50" charset="-128"/>
                          <a:ea typeface="Meiryo UI" panose="020B0604030504040204" pitchFamily="50" charset="-128"/>
                        </a:rPr>
                        <a:t>施設、</a:t>
                      </a:r>
                      <a:r>
                        <a:rPr lang="en-US" altLang="ja-JP" sz="1400" kern="100" dirty="0" smtClean="0">
                          <a:effectLst/>
                          <a:latin typeface="Meiryo UI" panose="020B0604030504040204" pitchFamily="50" charset="-128"/>
                          <a:ea typeface="Meiryo UI" panose="020B0604030504040204" pitchFamily="50" charset="-128"/>
                        </a:rPr>
                        <a:t>1,810</a:t>
                      </a:r>
                      <a:r>
                        <a:rPr lang="ja-JP" altLang="ja-JP" sz="1400" kern="100" dirty="0" smtClean="0">
                          <a:effectLst/>
                          <a:latin typeface="Meiryo UI" panose="020B0604030504040204" pitchFamily="50" charset="-128"/>
                          <a:ea typeface="Meiryo UI" panose="020B0604030504040204" pitchFamily="50" charset="-128"/>
                        </a:rPr>
                        <a:t>名に支給</a:t>
                      </a:r>
                      <a:endParaRPr lang="en-US" altLang="ja-JP" sz="1400" kern="100" dirty="0" smtClean="0">
                        <a:effectLst/>
                        <a:latin typeface="Meiryo UI" panose="020B0604030504040204" pitchFamily="50" charset="-128"/>
                        <a:ea typeface="Meiryo UI" panose="020B0604030504040204" pitchFamily="50" charset="-128"/>
                      </a:endParaRPr>
                    </a:p>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400" kern="100" dirty="0" smtClean="0">
                          <a:effectLst/>
                          <a:latin typeface="Meiryo UI" panose="020B0604030504040204" pitchFamily="50" charset="-128"/>
                          <a:ea typeface="Meiryo UI" panose="020B0604030504040204" pitchFamily="50" charset="-128"/>
                        </a:rPr>
                        <a:t>　　　</a:t>
                      </a:r>
                      <a:r>
                        <a:rPr lang="en-US" sz="1400" kern="100" dirty="0" smtClean="0">
                          <a:effectLst/>
                          <a:latin typeface="Meiryo UI" panose="020B0604030504040204" pitchFamily="50" charset="-128"/>
                          <a:ea typeface="Meiryo UI" panose="020B0604030504040204" pitchFamily="50" charset="-128"/>
                        </a:rPr>
                        <a:t>(</a:t>
                      </a:r>
                      <a:r>
                        <a:rPr lang="ja-JP" sz="1400" kern="100" dirty="0">
                          <a:effectLst/>
                          <a:latin typeface="Meiryo UI" panose="020B0604030504040204" pitchFamily="50" charset="-128"/>
                          <a:ea typeface="Meiryo UI" panose="020B0604030504040204" pitchFamily="50" charset="-128"/>
                        </a:rPr>
                        <a:t>府所管施設</a:t>
                      </a:r>
                      <a:r>
                        <a:rPr lang="en-US" sz="1400" kern="100" dirty="0">
                          <a:effectLst/>
                          <a:latin typeface="Meiryo UI" panose="020B0604030504040204" pitchFamily="50" charset="-128"/>
                          <a:ea typeface="Meiryo UI" panose="020B0604030504040204" pitchFamily="50" charset="-128"/>
                        </a:rPr>
                        <a:t>)</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0208" marR="50208" marT="0" marB="0" anchor="ctr"/>
                </a:tc>
                <a:extLst>
                  <a:ext uri="{0D108BD9-81ED-4DB2-BD59-A6C34878D82A}">
                    <a16:rowId xmlns:a16="http://schemas.microsoft.com/office/drawing/2014/main" val="4225715816"/>
                  </a:ext>
                </a:extLst>
              </a:tr>
            </a:tbl>
          </a:graphicData>
        </a:graphic>
      </p:graphicFrame>
      <p:sp>
        <p:nvSpPr>
          <p:cNvPr id="13" name="正方形/長方形 12"/>
          <p:cNvSpPr/>
          <p:nvPr/>
        </p:nvSpPr>
        <p:spPr>
          <a:xfrm>
            <a:off x="186965" y="107794"/>
            <a:ext cx="8458741" cy="5738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nSpc>
                <a:spcPts val="400"/>
              </a:lnSpc>
            </a:pPr>
            <a:r>
              <a:rPr lang="ja-JP" altLang="en-US" sz="1600" dirty="0">
                <a:solidFill>
                  <a:schemeClr val="tx1"/>
                </a:solidFill>
                <a:latin typeface="Meiryo UI" panose="020B0604030504040204" pitchFamily="50" charset="-128"/>
                <a:ea typeface="Meiryo UI" panose="020B0604030504040204" pitchFamily="50" charset="-128"/>
              </a:rPr>
              <a:t>　</a:t>
            </a:r>
            <a:endParaRPr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○基金を活用した事業</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148877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172251" y="889943"/>
            <a:ext cx="7012320" cy="374571"/>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府立母子・父子福祉センターにおける相談支援・就業支援等＜</a:t>
            </a:r>
            <a:r>
              <a:rPr kumimoji="1" lang="en-US" altLang="ja-JP" sz="1600" b="1" dirty="0">
                <a:latin typeface="Meiryo UI" panose="020B0604030504040204" pitchFamily="50" charset="-128"/>
                <a:ea typeface="Meiryo UI" panose="020B0604030504040204" pitchFamily="50" charset="-128"/>
              </a:rPr>
              <a:t>R2.6.15</a:t>
            </a:r>
            <a:r>
              <a:rPr kumimoji="1" lang="ja-JP" altLang="en-US" sz="1600" b="1" dirty="0">
                <a:latin typeface="Meiryo UI" panose="020B0604030504040204" pitchFamily="50" charset="-128"/>
                <a:ea typeface="Meiryo UI" panose="020B0604030504040204" pitchFamily="50" charset="-128"/>
              </a:rPr>
              <a:t>開設＞</a:t>
            </a:r>
          </a:p>
        </p:txBody>
      </p:sp>
      <p:sp>
        <p:nvSpPr>
          <p:cNvPr id="8" name="テキスト ボックス 7"/>
          <p:cNvSpPr txBox="1"/>
          <p:nvPr/>
        </p:nvSpPr>
        <p:spPr>
          <a:xfrm>
            <a:off x="172252" y="2683122"/>
            <a:ext cx="3441806" cy="374571"/>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離婚前後の親支援講座＜</a:t>
            </a:r>
            <a:r>
              <a:rPr kumimoji="1" lang="en-US" altLang="ja-JP" sz="1600" b="1" dirty="0">
                <a:latin typeface="Meiryo UI" panose="020B0604030504040204" pitchFamily="50" charset="-128"/>
                <a:ea typeface="Meiryo UI" panose="020B0604030504040204" pitchFamily="50" charset="-128"/>
              </a:rPr>
              <a:t>R3</a:t>
            </a:r>
            <a:r>
              <a:rPr kumimoji="1" lang="ja-JP" altLang="en-US" sz="1600" b="1" dirty="0">
                <a:latin typeface="Meiryo UI" panose="020B0604030504040204" pitchFamily="50" charset="-128"/>
                <a:ea typeface="Meiryo UI" panose="020B0604030504040204" pitchFamily="50" charset="-128"/>
              </a:rPr>
              <a:t>新規＞</a:t>
            </a:r>
          </a:p>
        </p:txBody>
      </p:sp>
      <p:sp>
        <p:nvSpPr>
          <p:cNvPr id="12" name="テキスト ボックス 11"/>
          <p:cNvSpPr txBox="1"/>
          <p:nvPr/>
        </p:nvSpPr>
        <p:spPr>
          <a:xfrm>
            <a:off x="182982" y="4387414"/>
            <a:ext cx="3431076" cy="374571"/>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養育費確保支援事業＜</a:t>
            </a:r>
            <a:r>
              <a:rPr kumimoji="1" lang="en-US" altLang="ja-JP" sz="1600" b="1" dirty="0">
                <a:latin typeface="Meiryo UI" panose="020B0604030504040204" pitchFamily="50" charset="-128"/>
                <a:ea typeface="Meiryo UI" panose="020B0604030504040204" pitchFamily="50" charset="-128"/>
              </a:rPr>
              <a:t>R</a:t>
            </a:r>
            <a:r>
              <a:rPr kumimoji="1" lang="ja-JP" altLang="en-US" sz="1600" b="1" dirty="0">
                <a:latin typeface="Meiryo UI" panose="020B0604030504040204" pitchFamily="50" charset="-128"/>
                <a:ea typeface="Meiryo UI" panose="020B0604030504040204" pitchFamily="50" charset="-128"/>
              </a:rPr>
              <a:t>３新規＞</a:t>
            </a:r>
          </a:p>
        </p:txBody>
      </p:sp>
      <p:sp>
        <p:nvSpPr>
          <p:cNvPr id="15" name="正方形/長方形 14"/>
          <p:cNvSpPr/>
          <p:nvPr/>
        </p:nvSpPr>
        <p:spPr>
          <a:xfrm>
            <a:off x="-1988" y="245972"/>
            <a:ext cx="9145988" cy="362821"/>
          </a:xfrm>
          <a:prstGeom prst="rect">
            <a:avLst/>
          </a:prstGeom>
          <a:solidFill>
            <a:schemeClr val="accent6">
              <a:lumMod val="40000"/>
              <a:lumOff val="60000"/>
            </a:schemeClr>
          </a:solidFill>
          <a:ln>
            <a:noFill/>
          </a:ln>
        </p:spPr>
        <p:style>
          <a:lnRef idx="3">
            <a:schemeClr val="lt1"/>
          </a:lnRef>
          <a:fillRef idx="1">
            <a:schemeClr val="accent6"/>
          </a:fillRef>
          <a:effectRef idx="1">
            <a:schemeClr val="accent6"/>
          </a:effectRef>
          <a:fontRef idx="minor">
            <a:schemeClr val="lt1"/>
          </a:fontRef>
        </p:style>
        <p:txBody>
          <a:bodyPr rtlCol="0" anchor="ctr"/>
          <a:lstStyle/>
          <a:p>
            <a:r>
              <a:rPr kumimoji="1" lang="ja-JP" altLang="en-US" sz="2400" dirty="0">
                <a:solidFill>
                  <a:schemeClr val="tx1"/>
                </a:solidFill>
                <a:latin typeface="UD デジタル 教科書体 NK-B" panose="02020700000000000000" pitchFamily="18" charset="-128"/>
                <a:ea typeface="UD デジタル 教科書体 NK-B" panose="02020700000000000000" pitchFamily="18" charset="-128"/>
              </a:rPr>
              <a:t>◆ひとり親家庭への支援</a:t>
            </a:r>
          </a:p>
        </p:txBody>
      </p:sp>
      <p:sp>
        <p:nvSpPr>
          <p:cNvPr id="16" name="正方形/長方形 15"/>
          <p:cNvSpPr/>
          <p:nvPr/>
        </p:nvSpPr>
        <p:spPr>
          <a:xfrm>
            <a:off x="311209" y="1247505"/>
            <a:ext cx="8458741" cy="12971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○対象：府内（大阪市・堺市・豊中市を除く）在住のひとり親家庭、寡婦の方等</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○内容：生活・離婚前後・法律・面会交流・養育費等の各種相談</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ヘルパー派遣、就職やキャリアアップに向けた支援等</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a:t>
            </a:r>
            <a:r>
              <a:rPr kumimoji="1" lang="ja-JP" altLang="en-US" sz="1600" dirty="0">
                <a:solidFill>
                  <a:schemeClr val="tx1"/>
                </a:solidFill>
                <a:latin typeface="Meiryo UI" panose="020B0604030504040204" pitchFamily="50" charset="-128"/>
                <a:ea typeface="Meiryo UI" panose="020B0604030504040204" pitchFamily="50" charset="-128"/>
              </a:rPr>
              <a:t>～</a:t>
            </a:r>
            <a:r>
              <a:rPr kumimoji="1" lang="en-US" altLang="ja-JP" sz="1600" dirty="0">
                <a:solidFill>
                  <a:schemeClr val="tx1"/>
                </a:solidFill>
                <a:latin typeface="Meiryo UI" panose="020B0604030504040204" pitchFamily="50" charset="-128"/>
                <a:ea typeface="Meiryo UI" panose="020B0604030504040204" pitchFamily="50" charset="-128"/>
              </a:rPr>
              <a:t>R2.6.14</a:t>
            </a:r>
            <a:r>
              <a:rPr kumimoji="1" lang="ja-JP" altLang="en-US" sz="1600" dirty="0">
                <a:solidFill>
                  <a:schemeClr val="tx1"/>
                </a:solidFill>
                <a:latin typeface="Meiryo UI" panose="020B0604030504040204" pitchFamily="50" charset="-128"/>
                <a:ea typeface="Meiryo UI" panose="020B0604030504040204" pitchFamily="50" charset="-128"/>
              </a:rPr>
              <a:t>は事業委託により実施</a:t>
            </a:r>
          </a:p>
          <a:p>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7" name="正方形/長方形 16"/>
          <p:cNvSpPr/>
          <p:nvPr/>
        </p:nvSpPr>
        <p:spPr>
          <a:xfrm>
            <a:off x="311209" y="3038671"/>
            <a:ext cx="8121592" cy="12140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○対象：離婚前後の父母</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○内容：「離婚を考えた時の基礎知識」「子どものためにできること（面会交流、養育費等）」</a:t>
            </a:r>
          </a:p>
          <a:p>
            <a:r>
              <a:rPr kumimoji="1" lang="ja-JP" altLang="en-US" sz="1600" dirty="0">
                <a:solidFill>
                  <a:schemeClr val="tx1"/>
                </a:solidFill>
                <a:latin typeface="Meiryo UI" panose="020B0604030504040204" pitchFamily="50" charset="-128"/>
                <a:ea typeface="Meiryo UI" panose="020B0604030504040204" pitchFamily="50" charset="-128"/>
              </a:rPr>
              <a:t>　　　　　　「ひとり親当事者の経験談の共有」についての講座を開催</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a:t>
            </a:r>
            <a:r>
              <a:rPr kumimoji="1" lang="en-US" altLang="ja-JP" sz="1600" dirty="0">
                <a:solidFill>
                  <a:schemeClr val="tx1"/>
                </a:solidFill>
                <a:latin typeface="Meiryo UI" panose="020B0604030504040204" pitchFamily="50" charset="-128"/>
                <a:ea typeface="Meiryo UI" panose="020B0604030504040204" pitchFamily="50" charset="-128"/>
              </a:rPr>
              <a:t>9</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11</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12</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1</a:t>
            </a:r>
            <a:r>
              <a:rPr kumimoji="1" lang="ja-JP" altLang="en-US" sz="1600" dirty="0">
                <a:solidFill>
                  <a:schemeClr val="tx1"/>
                </a:solidFill>
                <a:latin typeface="Meiryo UI" panose="020B0604030504040204" pitchFamily="50" charset="-128"/>
                <a:ea typeface="Meiryo UI" panose="020B0604030504040204" pitchFamily="50" charset="-128"/>
              </a:rPr>
              <a:t>月の４回）</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8" name="正方形/長方形 17"/>
          <p:cNvSpPr/>
          <p:nvPr/>
        </p:nvSpPr>
        <p:spPr>
          <a:xfrm>
            <a:off x="282180" y="4776499"/>
            <a:ext cx="8716677" cy="19653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○対象：郡部（８町１村）在住の児童扶養手当受給者（同様の所得水準を含む）</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○内容：①公正証書等作成費用支援</a:t>
            </a:r>
          </a:p>
          <a:p>
            <a:r>
              <a:rPr kumimoji="1" lang="ja-JP" altLang="en-US" sz="1600" dirty="0">
                <a:solidFill>
                  <a:schemeClr val="tx1"/>
                </a:solidFill>
                <a:latin typeface="Meiryo UI" panose="020B0604030504040204" pitchFamily="50" charset="-128"/>
                <a:ea typeface="Meiryo UI" panose="020B0604030504040204" pitchFamily="50" charset="-128"/>
              </a:rPr>
              <a:t>　　　　　　　 養育費に関する公正証書の作成費用や家庭裁判所の調停又は裁判に係る費用を支給</a:t>
            </a:r>
          </a:p>
          <a:p>
            <a:r>
              <a:rPr kumimoji="1" lang="ja-JP" altLang="en-US" sz="1600" dirty="0">
                <a:solidFill>
                  <a:schemeClr val="tx1"/>
                </a:solidFill>
                <a:latin typeface="Meiryo UI" panose="020B0604030504040204" pitchFamily="50" charset="-128"/>
                <a:ea typeface="Meiryo UI" panose="020B0604030504040204" pitchFamily="50" charset="-128"/>
              </a:rPr>
              <a:t>　　　　　　 （限度額：公正証書作成</a:t>
            </a:r>
            <a:r>
              <a:rPr kumimoji="1" lang="en-US" altLang="ja-JP" sz="1600" dirty="0">
                <a:solidFill>
                  <a:schemeClr val="tx1"/>
                </a:solidFill>
                <a:latin typeface="Meiryo UI" panose="020B0604030504040204" pitchFamily="50" charset="-128"/>
                <a:ea typeface="Meiryo UI" panose="020B0604030504040204" pitchFamily="50" charset="-128"/>
              </a:rPr>
              <a:t>4</a:t>
            </a:r>
            <a:r>
              <a:rPr kumimoji="1" lang="ja-JP" altLang="en-US" sz="1600" dirty="0">
                <a:solidFill>
                  <a:schemeClr val="tx1"/>
                </a:solidFill>
                <a:latin typeface="Meiryo UI" panose="020B0604030504040204" pitchFamily="50" charset="-128"/>
                <a:ea typeface="Meiryo UI" panose="020B0604030504040204" pitchFamily="50" charset="-128"/>
              </a:rPr>
              <a:t>万</a:t>
            </a:r>
            <a:r>
              <a:rPr kumimoji="1" lang="en-US" altLang="ja-JP" sz="1600" dirty="0">
                <a:solidFill>
                  <a:schemeClr val="tx1"/>
                </a:solidFill>
                <a:latin typeface="Meiryo UI" panose="020B0604030504040204" pitchFamily="50" charset="-128"/>
                <a:ea typeface="Meiryo UI" panose="020B0604030504040204" pitchFamily="50" charset="-128"/>
              </a:rPr>
              <a:t>3</a:t>
            </a:r>
            <a:r>
              <a:rPr kumimoji="1" lang="ja-JP" altLang="en-US" sz="1600" dirty="0">
                <a:solidFill>
                  <a:schemeClr val="tx1"/>
                </a:solidFill>
                <a:latin typeface="Meiryo UI" panose="020B0604030504040204" pitchFamily="50" charset="-128"/>
                <a:ea typeface="Meiryo UI" panose="020B0604030504040204" pitchFamily="50" charset="-128"/>
              </a:rPr>
              <a:t>千円、調停申立て・裁判</a:t>
            </a:r>
            <a:r>
              <a:rPr kumimoji="1" lang="en-US" altLang="ja-JP" sz="1600" dirty="0">
                <a:solidFill>
                  <a:schemeClr val="tx1"/>
                </a:solidFill>
                <a:latin typeface="Meiryo UI" panose="020B0604030504040204" pitchFamily="50" charset="-128"/>
                <a:ea typeface="Meiryo UI" panose="020B0604030504040204" pitchFamily="50" charset="-128"/>
              </a:rPr>
              <a:t>7</a:t>
            </a:r>
            <a:r>
              <a:rPr kumimoji="1" lang="ja-JP" altLang="en-US" sz="1600" dirty="0">
                <a:solidFill>
                  <a:schemeClr val="tx1"/>
                </a:solidFill>
                <a:latin typeface="Meiryo UI" panose="020B0604030504040204" pitchFamily="50" charset="-128"/>
                <a:ea typeface="Meiryo UI" panose="020B0604030504040204" pitchFamily="50" charset="-128"/>
              </a:rPr>
              <a:t>万</a:t>
            </a:r>
            <a:r>
              <a:rPr kumimoji="1" lang="en-US" altLang="ja-JP" sz="1600" dirty="0">
                <a:solidFill>
                  <a:schemeClr val="tx1"/>
                </a:solidFill>
                <a:latin typeface="Meiryo UI" panose="020B0604030504040204" pitchFamily="50" charset="-128"/>
                <a:ea typeface="Meiryo UI" panose="020B0604030504040204" pitchFamily="50" charset="-128"/>
              </a:rPr>
              <a:t>6</a:t>
            </a:r>
            <a:r>
              <a:rPr kumimoji="1" lang="ja-JP" altLang="en-US" sz="1600" dirty="0">
                <a:solidFill>
                  <a:schemeClr val="tx1"/>
                </a:solidFill>
                <a:latin typeface="Meiryo UI" panose="020B0604030504040204" pitchFamily="50" charset="-128"/>
                <a:ea typeface="Meiryo UI" panose="020B0604030504040204" pitchFamily="50" charset="-128"/>
              </a:rPr>
              <a:t>千円） </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②養育費保証契約における保証料支援</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保証会社と養育費保証契約を締結する際に必要な費用を支給</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（契約締結に要した費用と養育費の１か月分の額を比較して少ない方の額　</a:t>
            </a:r>
            <a:r>
              <a:rPr kumimoji="1" lang="en-US" altLang="ja-JP" sz="1600" dirty="0">
                <a:solidFill>
                  <a:schemeClr val="tx1"/>
                </a:solidFill>
                <a:latin typeface="Meiryo UI" panose="020B0604030504040204" pitchFamily="50" charset="-128"/>
                <a:ea typeface="Meiryo UI" panose="020B0604030504040204" pitchFamily="50" charset="-128"/>
              </a:rPr>
              <a:t>5</a:t>
            </a:r>
            <a:r>
              <a:rPr kumimoji="1" lang="ja-JP" altLang="en-US" sz="1600" dirty="0">
                <a:solidFill>
                  <a:schemeClr val="tx1"/>
                </a:solidFill>
                <a:latin typeface="Meiryo UI" panose="020B0604030504040204" pitchFamily="50" charset="-128"/>
                <a:ea typeface="Meiryo UI" panose="020B0604030504040204" pitchFamily="50" charset="-128"/>
              </a:rPr>
              <a:t>万円限度）</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14761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72251" y="534836"/>
            <a:ext cx="4646492" cy="374571"/>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ひとり親家庭住宅支援資金貸付事業＜</a:t>
            </a:r>
            <a:r>
              <a:rPr kumimoji="1" lang="en-US" altLang="ja-JP" sz="1600" b="1" dirty="0">
                <a:latin typeface="Meiryo UI" panose="020B0604030504040204" pitchFamily="50" charset="-128"/>
                <a:ea typeface="Meiryo UI" panose="020B0604030504040204" pitchFamily="50" charset="-128"/>
              </a:rPr>
              <a:t>R3</a:t>
            </a:r>
            <a:r>
              <a:rPr kumimoji="1" lang="ja-JP" altLang="en-US" sz="1600" b="1" dirty="0">
                <a:latin typeface="Meiryo UI" panose="020B0604030504040204" pitchFamily="50" charset="-128"/>
                <a:ea typeface="Meiryo UI" panose="020B0604030504040204" pitchFamily="50" charset="-128"/>
              </a:rPr>
              <a:t>新規＞</a:t>
            </a:r>
          </a:p>
        </p:txBody>
      </p:sp>
      <p:sp>
        <p:nvSpPr>
          <p:cNvPr id="19" name="テキスト ボックス 18"/>
          <p:cNvSpPr txBox="1"/>
          <p:nvPr/>
        </p:nvSpPr>
        <p:spPr>
          <a:xfrm>
            <a:off x="182982" y="4305125"/>
            <a:ext cx="6551647" cy="374571"/>
          </a:xfrm>
          <a:prstGeom prst="roundRect">
            <a:avLst/>
          </a:prstGeom>
          <a:solidFill>
            <a:schemeClr val="tx1"/>
          </a:solidFill>
        </p:spPr>
        <p:style>
          <a:lnRef idx="0">
            <a:schemeClr val="dk1"/>
          </a:lnRef>
          <a:fillRef idx="3">
            <a:schemeClr val="dk1"/>
          </a:fillRef>
          <a:effectRef idx="3">
            <a:schemeClr val="dk1"/>
          </a:effectRef>
          <a:fontRef idx="minor">
            <a:schemeClr val="lt1"/>
          </a:fontRef>
        </p:style>
        <p:txBody>
          <a:bodyPr wrap="square" rtlCol="0">
            <a:spAutoFit/>
          </a:bodyPr>
          <a:lstStyle/>
          <a:p>
            <a:r>
              <a:rPr kumimoji="1" lang="ja-JP" altLang="en-US" sz="1600" b="1" dirty="0">
                <a:latin typeface="Meiryo UI" panose="020B0604030504040204" pitchFamily="50" charset="-128"/>
                <a:ea typeface="Meiryo UI" panose="020B0604030504040204" pitchFamily="50" charset="-128"/>
              </a:rPr>
              <a:t>ひとり親雇用等貢献企業顕彰（子育てハートフル企業顕彰）＜</a:t>
            </a:r>
            <a:r>
              <a:rPr kumimoji="1" lang="en-US" altLang="ja-JP" sz="1600" b="1" dirty="0">
                <a:latin typeface="Meiryo UI" panose="020B0604030504040204" pitchFamily="50" charset="-128"/>
                <a:ea typeface="Meiryo UI" panose="020B0604030504040204" pitchFamily="50" charset="-128"/>
              </a:rPr>
              <a:t> R3</a:t>
            </a:r>
            <a:r>
              <a:rPr kumimoji="1" lang="ja-JP" altLang="en-US" sz="1600" b="1" dirty="0">
                <a:latin typeface="Meiryo UI" panose="020B0604030504040204" pitchFamily="50" charset="-128"/>
                <a:ea typeface="Meiryo UI" panose="020B0604030504040204" pitchFamily="50" charset="-128"/>
              </a:rPr>
              <a:t>新規＞</a:t>
            </a:r>
            <a:endParaRPr kumimoji="1" lang="en-US" altLang="ja-JP" sz="1600" b="1" dirty="0">
              <a:latin typeface="Meiryo UI" panose="020B0604030504040204" pitchFamily="50" charset="-128"/>
              <a:ea typeface="Meiryo UI" panose="020B0604030504040204" pitchFamily="50" charset="-128"/>
            </a:endParaRPr>
          </a:p>
        </p:txBody>
      </p:sp>
      <p:sp>
        <p:nvSpPr>
          <p:cNvPr id="20" name="正方形/長方形 19"/>
          <p:cNvSpPr/>
          <p:nvPr/>
        </p:nvSpPr>
        <p:spPr>
          <a:xfrm>
            <a:off x="321940" y="923921"/>
            <a:ext cx="8458741" cy="29854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○対象者：大阪府内（大阪市、堺市を除く）在住のひとり親の方</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（要件）</a:t>
            </a:r>
          </a:p>
          <a:p>
            <a:r>
              <a:rPr kumimoji="1" lang="ja-JP" altLang="en-US" sz="1600" dirty="0">
                <a:solidFill>
                  <a:schemeClr val="tx1"/>
                </a:solidFill>
                <a:latin typeface="Meiryo UI" panose="020B0604030504040204" pitchFamily="50" charset="-128"/>
                <a:ea typeface="Meiryo UI" panose="020B0604030504040204" pitchFamily="50" charset="-128"/>
              </a:rPr>
              <a:t>　　　　　　　　・原則として児童扶養手当の支給を受けている方（同等の所得水準を含む）であって</a:t>
            </a:r>
          </a:p>
          <a:p>
            <a:r>
              <a:rPr kumimoji="1" lang="ja-JP" altLang="en-US" sz="1600" dirty="0">
                <a:solidFill>
                  <a:schemeClr val="tx1"/>
                </a:solidFill>
                <a:latin typeface="Meiryo UI" panose="020B0604030504040204" pitchFamily="50" charset="-128"/>
                <a:ea typeface="Meiryo UI" panose="020B0604030504040204" pitchFamily="50" charset="-128"/>
              </a:rPr>
              <a:t>　　　　　　　　　母子・父子自立支援プログラムの策定を受けている</a:t>
            </a:r>
          </a:p>
          <a:p>
            <a:r>
              <a:rPr kumimoji="1" lang="ja-JP" altLang="en-US" sz="1600" dirty="0">
                <a:solidFill>
                  <a:schemeClr val="tx1"/>
                </a:solidFill>
                <a:latin typeface="Meiryo UI" panose="020B0604030504040204" pitchFamily="50" charset="-128"/>
                <a:ea typeface="Meiryo UI" panose="020B0604030504040204" pitchFamily="50" charset="-128"/>
              </a:rPr>
              <a:t>　　　　　　　　・貸付けを受けた日から１年以内に「就職」又は「プログラム策定時より高い所得が</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見込まれる転職等」をする意思がある　等</a:t>
            </a: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○貸付額：家賃の実費（月額上限４万円、最長</a:t>
            </a:r>
            <a:r>
              <a:rPr kumimoji="1" lang="en-US" altLang="ja-JP" sz="1600" dirty="0">
                <a:solidFill>
                  <a:schemeClr val="tx1"/>
                </a:solidFill>
                <a:latin typeface="Meiryo UI" panose="020B0604030504040204" pitchFamily="50" charset="-128"/>
                <a:ea typeface="Meiryo UI" panose="020B0604030504040204" pitchFamily="50" charset="-128"/>
              </a:rPr>
              <a:t>12</a:t>
            </a:r>
            <a:r>
              <a:rPr kumimoji="1" lang="ja-JP" altLang="en-US" sz="1600" dirty="0">
                <a:solidFill>
                  <a:schemeClr val="tx1"/>
                </a:solidFill>
                <a:latin typeface="Meiryo UI" panose="020B0604030504040204" pitchFamily="50" charset="-128"/>
                <a:ea typeface="Meiryo UI" panose="020B0604030504040204" pitchFamily="50" charset="-128"/>
              </a:rPr>
              <a:t>か月まで）</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○返還免除：貸付けを受けた日から１年以内に就職又はプログラム策定時より高い所得が見込まれる</a:t>
            </a:r>
          </a:p>
          <a:p>
            <a:r>
              <a:rPr kumimoji="1" lang="ja-JP" altLang="en-US" sz="1600" dirty="0">
                <a:solidFill>
                  <a:schemeClr val="tx1"/>
                </a:solidFill>
                <a:latin typeface="Meiryo UI" panose="020B0604030504040204" pitchFamily="50" charset="-128"/>
                <a:ea typeface="Meiryo UI" panose="020B0604030504040204" pitchFamily="50" charset="-128"/>
              </a:rPr>
              <a:t>　　　　　　　　　転職等をし、１年間引き続き就業を継続したときは、返還免除</a:t>
            </a:r>
            <a:endParaRPr kumimoji="1" lang="en-US" altLang="ja-JP" sz="1600" dirty="0">
              <a:solidFill>
                <a:schemeClr val="tx1"/>
              </a:solidFill>
              <a:latin typeface="Meiryo UI" panose="020B0604030504040204" pitchFamily="50" charset="-128"/>
              <a:ea typeface="Meiryo UI" panose="020B0604030504040204" pitchFamily="50" charset="-128"/>
            </a:endParaRPr>
          </a:p>
          <a:p>
            <a:endParaRPr kumimoji="1" lang="en-US" altLang="ja-JP" sz="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○実施主体：社会福祉法人大阪府母子寡婦福祉連合会</a:t>
            </a:r>
          </a:p>
          <a:p>
            <a:endParaRPr lang="en-US" altLang="ja-JP" sz="1600"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1" name="正方形/長方形 20"/>
          <p:cNvSpPr/>
          <p:nvPr/>
        </p:nvSpPr>
        <p:spPr>
          <a:xfrm>
            <a:off x="321940" y="4752266"/>
            <a:ext cx="8458741" cy="18574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nSpc>
                <a:spcPts val="400"/>
              </a:lnSpc>
            </a:pPr>
            <a:r>
              <a:rPr lang="ja-JP" altLang="en-US" sz="1600" dirty="0">
                <a:solidFill>
                  <a:schemeClr val="tx1"/>
                </a:solidFill>
                <a:latin typeface="UD デジタル 教科書体 NK-R" panose="02020400000000000000" pitchFamily="18" charset="-128"/>
                <a:ea typeface="UD デジタル 教科書体 NK-R" panose="02020400000000000000" pitchFamily="18" charset="-128"/>
              </a:rPr>
              <a:t>　</a:t>
            </a:r>
            <a:endParaRPr kumimoji="1" lang="ja-JP" altLang="en-US"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○内容：母子家庭の母及び父子家庭の父（ひとり親）の雇用や子育てをしやすい職場環境づくりに</a:t>
            </a:r>
            <a:endParaRPr kumimoji="1" lang="en-US" altLang="ja-JP" sz="1600" dirty="0">
              <a:solidFill>
                <a:schemeClr val="tx1"/>
              </a:solidFill>
              <a:latin typeface="Meiryo UI" panose="020B0604030504040204" pitchFamily="50" charset="-128"/>
              <a:ea typeface="Meiryo UI" panose="020B0604030504040204" pitchFamily="50" charset="-128"/>
            </a:endParaRPr>
          </a:p>
          <a:p>
            <a:r>
              <a:rPr kumimoji="1" lang="ja-JP" altLang="en-US" sz="1600" dirty="0">
                <a:solidFill>
                  <a:schemeClr val="tx1"/>
                </a:solidFill>
                <a:latin typeface="Meiryo UI" panose="020B0604030504040204" pitchFamily="50" charset="-128"/>
                <a:ea typeface="Meiryo UI" panose="020B0604030504040204" pitchFamily="50" charset="-128"/>
              </a:rPr>
              <a:t>　　　　　　積極的に取り組む企業（団体）を表彰</a:t>
            </a:r>
          </a:p>
          <a:p>
            <a:endParaRPr kumimoji="1" lang="ja-JP" altLang="en-US" sz="600" dirty="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○募集期間：</a:t>
            </a:r>
            <a:r>
              <a:rPr kumimoji="1" lang="en-US" altLang="ja-JP" sz="1600" dirty="0" smtClean="0">
                <a:solidFill>
                  <a:schemeClr val="tx1"/>
                </a:solidFill>
                <a:latin typeface="Meiryo UI" panose="020B0604030504040204" pitchFamily="50" charset="-128"/>
                <a:ea typeface="Meiryo UI" panose="020B0604030504040204" pitchFamily="50" charset="-128"/>
              </a:rPr>
              <a:t>7</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29</a:t>
            </a:r>
            <a:r>
              <a:rPr kumimoji="1" lang="ja-JP" altLang="en-US" sz="1600" dirty="0">
                <a:solidFill>
                  <a:schemeClr val="tx1"/>
                </a:solidFill>
                <a:latin typeface="Meiryo UI" panose="020B0604030504040204" pitchFamily="50" charset="-128"/>
                <a:ea typeface="Meiryo UI" panose="020B0604030504040204" pitchFamily="50" charset="-128"/>
              </a:rPr>
              <a:t>日～</a:t>
            </a:r>
            <a:r>
              <a:rPr kumimoji="1" lang="en-US" altLang="ja-JP" sz="1600" dirty="0">
                <a:solidFill>
                  <a:schemeClr val="tx1"/>
                </a:solidFill>
                <a:latin typeface="Meiryo UI" panose="020B0604030504040204" pitchFamily="50" charset="-128"/>
                <a:ea typeface="Meiryo UI" panose="020B0604030504040204" pitchFamily="50" charset="-128"/>
              </a:rPr>
              <a:t>10</a:t>
            </a:r>
            <a:r>
              <a:rPr kumimoji="1" lang="ja-JP" altLang="en-US" sz="1600" dirty="0">
                <a:solidFill>
                  <a:schemeClr val="tx1"/>
                </a:solidFill>
                <a:latin typeface="Meiryo UI" panose="020B0604030504040204" pitchFamily="50" charset="-128"/>
                <a:ea typeface="Meiryo UI" panose="020B0604030504040204" pitchFamily="50" charset="-128"/>
              </a:rPr>
              <a:t>月</a:t>
            </a:r>
            <a:r>
              <a:rPr kumimoji="1" lang="en-US" altLang="ja-JP" sz="1600" dirty="0">
                <a:solidFill>
                  <a:schemeClr val="tx1"/>
                </a:solidFill>
                <a:latin typeface="Meiryo UI" panose="020B0604030504040204" pitchFamily="50" charset="-128"/>
                <a:ea typeface="Meiryo UI" panose="020B0604030504040204" pitchFamily="50" charset="-128"/>
              </a:rPr>
              <a:t>15</a:t>
            </a:r>
            <a:r>
              <a:rPr kumimoji="1" lang="ja-JP" altLang="en-US" sz="1600" dirty="0" smtClean="0">
                <a:solidFill>
                  <a:schemeClr val="tx1"/>
                </a:solidFill>
                <a:latin typeface="Meiryo UI" panose="020B0604030504040204" pitchFamily="50" charset="-128"/>
                <a:ea typeface="Meiryo UI" panose="020B0604030504040204" pitchFamily="50" charset="-128"/>
              </a:rPr>
              <a:t>日</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endParaRPr kumimoji="1" lang="en-US" altLang="ja-JP" sz="600" dirty="0" smtClean="0">
              <a:solidFill>
                <a:schemeClr val="tx1"/>
              </a:solidFill>
              <a:latin typeface="Meiryo UI" panose="020B0604030504040204" pitchFamily="50" charset="-128"/>
              <a:ea typeface="Meiryo UI" panose="020B0604030504040204" pitchFamily="50" charset="-128"/>
            </a:endParaRPr>
          </a:p>
          <a:p>
            <a:r>
              <a:rPr kumimoji="1" lang="ja-JP" altLang="en-US" sz="1600" dirty="0" smtClean="0">
                <a:solidFill>
                  <a:schemeClr val="tx1"/>
                </a:solidFill>
                <a:latin typeface="Meiryo UI" panose="020B0604030504040204" pitchFamily="50" charset="-128"/>
                <a:ea typeface="Meiryo UI" panose="020B0604030504040204" pitchFamily="50" charset="-128"/>
              </a:rPr>
              <a:t>○受賞団体：２団体</a:t>
            </a:r>
            <a:r>
              <a:rPr kumimoji="1" lang="ja-JP" altLang="en-US" sz="1600" dirty="0">
                <a:solidFill>
                  <a:schemeClr val="tx1"/>
                </a:solidFill>
                <a:latin typeface="Meiryo UI" panose="020B0604030504040204" pitchFamily="50" charset="-128"/>
                <a:ea typeface="Meiryo UI" panose="020B0604030504040204" pitchFamily="50" charset="-128"/>
              </a:rPr>
              <a:t>　</a:t>
            </a:r>
            <a:endParaRPr kumimoji="1" lang="en-US" altLang="ja-JP" sz="16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（表彰区分</a:t>
            </a:r>
            <a:r>
              <a:rPr kumimoji="1" lang="en-US" altLang="ja-JP" sz="1200" dirty="0" smtClean="0">
                <a:solidFill>
                  <a:schemeClr val="tx1"/>
                </a:solidFill>
                <a:latin typeface="Meiryo UI" panose="020B0604030504040204" pitchFamily="50" charset="-128"/>
                <a:ea typeface="Meiryo UI" panose="020B0604030504040204" pitchFamily="50" charset="-128"/>
              </a:rPr>
              <a:t>(1)</a:t>
            </a:r>
            <a:r>
              <a:rPr kumimoji="1" lang="ja-JP" altLang="en-US" sz="1200" dirty="0">
                <a:solidFill>
                  <a:schemeClr val="tx1"/>
                </a:solidFill>
                <a:latin typeface="Meiryo UI" panose="020B0604030504040204" pitchFamily="50" charset="-128"/>
                <a:ea typeface="Meiryo UI" panose="020B0604030504040204" pitchFamily="50" charset="-128"/>
              </a:rPr>
              <a:t>ひとり親の雇用促進等に貢献し、功績が顕著である企業</a:t>
            </a:r>
            <a:r>
              <a:rPr kumimoji="1" lang="ja-JP" altLang="en-US" sz="1200" dirty="0" smtClean="0">
                <a:solidFill>
                  <a:schemeClr val="tx1"/>
                </a:solidFill>
                <a:latin typeface="Meiryo UI" panose="020B0604030504040204" pitchFamily="50" charset="-128"/>
                <a:ea typeface="Meiryo UI" panose="020B0604030504040204" pitchFamily="50" charset="-128"/>
              </a:rPr>
              <a:t>等：１団体</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 　 表彰区分</a:t>
            </a:r>
            <a:r>
              <a:rPr kumimoji="1" lang="en-US" altLang="ja-JP" sz="1200" dirty="0" smtClean="0">
                <a:solidFill>
                  <a:schemeClr val="tx1"/>
                </a:solidFill>
                <a:latin typeface="Meiryo UI" panose="020B0604030504040204" pitchFamily="50" charset="-128"/>
                <a:ea typeface="Meiryo UI" panose="020B0604030504040204" pitchFamily="50" charset="-128"/>
              </a:rPr>
              <a:t>(2)</a:t>
            </a:r>
            <a:r>
              <a:rPr kumimoji="1" lang="ja-JP" altLang="en-US" sz="1200" dirty="0" smtClean="0">
                <a:solidFill>
                  <a:schemeClr val="tx1"/>
                </a:solidFill>
                <a:latin typeface="Meiryo UI" panose="020B0604030504040204" pitchFamily="50" charset="-128"/>
                <a:ea typeface="Meiryo UI" panose="020B0604030504040204" pitchFamily="50" charset="-128"/>
              </a:rPr>
              <a:t>ひとり</a:t>
            </a:r>
            <a:r>
              <a:rPr kumimoji="1" lang="ja-JP" altLang="en-US" sz="1200" dirty="0">
                <a:solidFill>
                  <a:schemeClr val="tx1"/>
                </a:solidFill>
                <a:latin typeface="Meiryo UI" panose="020B0604030504040204" pitchFamily="50" charset="-128"/>
                <a:ea typeface="Meiryo UI" panose="020B0604030504040204" pitchFamily="50" charset="-128"/>
              </a:rPr>
              <a:t>親の雇用促進等の機運醸成につながる優れた支援や取組を行って</a:t>
            </a:r>
            <a:r>
              <a:rPr kumimoji="1" lang="ja-JP" altLang="en-US" sz="1200" dirty="0" smtClean="0">
                <a:solidFill>
                  <a:schemeClr val="tx1"/>
                </a:solidFill>
                <a:latin typeface="Meiryo UI" panose="020B0604030504040204" pitchFamily="50" charset="-128"/>
                <a:ea typeface="Meiryo UI" panose="020B0604030504040204" pitchFamily="50" charset="-128"/>
              </a:rPr>
              <a:t>いる企業等：１団体）</a:t>
            </a:r>
            <a:endParaRPr kumimoji="1" lang="ja-JP" altLang="en-US" sz="1200" dirty="0">
              <a:solidFill>
                <a:schemeClr val="tx1"/>
              </a:solidFill>
              <a:latin typeface="Meiryo UI" panose="020B0604030504040204" pitchFamily="50" charset="-128"/>
              <a:ea typeface="Meiryo UI" panose="020B0604030504040204" pitchFamily="50" charset="-128"/>
            </a:endParaRPr>
          </a:p>
          <a:p>
            <a:endParaRPr kumimoji="1" lang="en-US" altLang="ja-JP" sz="1200" dirty="0" smtClean="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523803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1111</TotalTime>
  <Words>1720</Words>
  <Application>Microsoft Office PowerPoint</Application>
  <PresentationFormat>画面に合わせる (4:3)</PresentationFormat>
  <Paragraphs>176</Paragraphs>
  <Slides>6</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6</vt:i4>
      </vt:variant>
    </vt:vector>
  </HeadingPairs>
  <TitlesOfParts>
    <vt:vector size="18" baseType="lpstr">
      <vt:lpstr>Meiryo UI</vt:lpstr>
      <vt:lpstr>ＭＳ ゴシック</vt:lpstr>
      <vt:lpstr>UD デジタル 教科書体 NK-B</vt:lpstr>
      <vt:lpstr>UD デジタル 教科書体 NK-R</vt:lpstr>
      <vt:lpstr>游ゴシック</vt:lpstr>
      <vt:lpstr>游ゴシック Light</vt:lpstr>
      <vt:lpstr>游明朝</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加藤　美恵</dc:creator>
  <cp:lastModifiedBy>加藤　美恵</cp:lastModifiedBy>
  <cp:revision>220</cp:revision>
  <cp:lastPrinted>2021-12-06T11:57:38Z</cp:lastPrinted>
  <dcterms:created xsi:type="dcterms:W3CDTF">2019-08-18T05:37:09Z</dcterms:created>
  <dcterms:modified xsi:type="dcterms:W3CDTF">2022-02-07T05:14:49Z</dcterms:modified>
</cp:coreProperties>
</file>