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上　忠史" initials="村上　忠史" lastIdx="1" clrIdx="0">
    <p:extLst>
      <p:ext uri="{19B8F6BF-5375-455C-9EA6-DF929625EA0E}">
        <p15:presenceInfo xmlns:p15="http://schemas.microsoft.com/office/powerpoint/2012/main" userId="S::MurakamiTad@lan.pref.osaka.jp::17d2a090-c3be-4054-a020-2280bbad76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60"/>
  </p:normalViewPr>
  <p:slideViewPr>
    <p:cSldViewPr snapToGrid="0">
      <p:cViewPr>
        <p:scale>
          <a:sx n="66" d="100"/>
          <a:sy n="66" d="100"/>
        </p:scale>
        <p:origin x="-7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95894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20886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5672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01113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1952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03657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985260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49930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74879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42042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2022/2/14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57644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49CDF-1A03-4808-9416-AC45E424975B}" type="datetimeFigureOut">
              <a:rPr kumimoji="1" lang="ja-JP" altLang="en-US" smtClean="0"/>
              <a:t>2022/2/14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81716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88" y="0"/>
            <a:ext cx="9145988" cy="618186"/>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BIZ UDPゴシック" panose="020B0400000000000000" pitchFamily="50" charset="-128"/>
                <a:ea typeface="BIZ UDPゴシック" panose="020B0400000000000000" pitchFamily="50" charset="-128"/>
              </a:rPr>
              <a:t>第二次大阪府子どもの貧困対策計画　指標の推移</a:t>
            </a:r>
          </a:p>
        </p:txBody>
      </p:sp>
      <p:sp>
        <p:nvSpPr>
          <p:cNvPr id="10" name="正方形/長方形 9"/>
          <p:cNvSpPr/>
          <p:nvPr/>
        </p:nvSpPr>
        <p:spPr>
          <a:xfrm>
            <a:off x="366054" y="855900"/>
            <a:ext cx="8409904" cy="1067542"/>
          </a:xfrm>
          <a:prstGeom prst="rect">
            <a:avLst/>
          </a:prstGeom>
          <a:solidFill>
            <a:sysClr val="window" lastClr="FFFFFF"/>
          </a:solidFill>
          <a:ln w="25400" cap="flat" cmpd="sng" algn="ctr">
            <a:solidFill>
              <a:schemeClr val="accent3">
                <a:lumMod val="50000"/>
              </a:scheme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においては、子どもの貧困対策を総合的に推進するにあたり、関係施策の実施状況や対策の効果等を検証・評価する際の参考となる指標として、国の大綱に示された指標のうち、子どもの状況を示すものでかつ大阪府の数値が示せるものについては、子どもの貧困対策に関する指標として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施策に関する指標及びサンプリング調査等により都道府県のデータが示せないものについては、参考指標に設定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加えて、大阪府の施策に関する指標３指標、市町村の取組の推進に関する指標１指標を設定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335098694"/>
              </p:ext>
            </p:extLst>
          </p:nvPr>
        </p:nvGraphicFramePr>
        <p:xfrm>
          <a:off x="770886" y="2712466"/>
          <a:ext cx="7753992" cy="1660532"/>
        </p:xfrm>
        <a:graphic>
          <a:graphicData uri="http://schemas.openxmlformats.org/drawingml/2006/table">
            <a:tbl>
              <a:tblPr firstRow="1" firstCol="1" bandRow="1">
                <a:tableStyleId>{7DF18680-E054-41AD-8BC1-D1AEF772440D}</a:tableStyleId>
              </a:tblPr>
              <a:tblGrid>
                <a:gridCol w="2285670">
                  <a:extLst>
                    <a:ext uri="{9D8B030D-6E8A-4147-A177-3AD203B41FA5}">
                      <a16:colId xmlns:a16="http://schemas.microsoft.com/office/drawing/2014/main" val="1956997295"/>
                    </a:ext>
                  </a:extLst>
                </a:gridCol>
                <a:gridCol w="911387">
                  <a:extLst>
                    <a:ext uri="{9D8B030D-6E8A-4147-A177-3AD203B41FA5}">
                      <a16:colId xmlns:a16="http://schemas.microsoft.com/office/drawing/2014/main" val="3500357151"/>
                    </a:ext>
                  </a:extLst>
                </a:gridCol>
                <a:gridCol w="911387">
                  <a:extLst>
                    <a:ext uri="{9D8B030D-6E8A-4147-A177-3AD203B41FA5}">
                      <a16:colId xmlns:a16="http://schemas.microsoft.com/office/drawing/2014/main" val="1026957481"/>
                    </a:ext>
                  </a:extLst>
                </a:gridCol>
                <a:gridCol w="911387">
                  <a:extLst>
                    <a:ext uri="{9D8B030D-6E8A-4147-A177-3AD203B41FA5}">
                      <a16:colId xmlns:a16="http://schemas.microsoft.com/office/drawing/2014/main" val="3104472310"/>
                    </a:ext>
                  </a:extLst>
                </a:gridCol>
                <a:gridCol w="911387">
                  <a:extLst>
                    <a:ext uri="{9D8B030D-6E8A-4147-A177-3AD203B41FA5}">
                      <a16:colId xmlns:a16="http://schemas.microsoft.com/office/drawing/2014/main" val="1124210497"/>
                    </a:ext>
                  </a:extLst>
                </a:gridCol>
                <a:gridCol w="911387">
                  <a:extLst>
                    <a:ext uri="{9D8B030D-6E8A-4147-A177-3AD203B41FA5}">
                      <a16:colId xmlns:a16="http://schemas.microsoft.com/office/drawing/2014/main" val="143316511"/>
                    </a:ext>
                  </a:extLst>
                </a:gridCol>
                <a:gridCol w="911387">
                  <a:extLst>
                    <a:ext uri="{9D8B030D-6E8A-4147-A177-3AD203B41FA5}">
                      <a16:colId xmlns:a16="http://schemas.microsoft.com/office/drawing/2014/main" val="545026674"/>
                    </a:ext>
                  </a:extLst>
                </a:gridCol>
              </a:tblGrid>
              <a:tr h="262292">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R2</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79667330"/>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93.3%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93.6%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94.0%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00553506"/>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94.9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95.7%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72743761"/>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a:t>
                      </a:r>
                      <a:r>
                        <a:rPr lang="ja-JP" altLang="en-US" sz="1200" kern="100" dirty="0">
                          <a:effectLst/>
                          <a:latin typeface="BIZ UDPゴシック" panose="020B0400000000000000" pitchFamily="50" charset="-128"/>
                          <a:ea typeface="BIZ UDPゴシック" panose="020B0400000000000000" pitchFamily="50" charset="-128"/>
                        </a:rPr>
                        <a:t>全国</a:t>
                      </a:r>
                      <a:r>
                        <a:rPr lang="ja-JP" sz="1200" kern="100" dirty="0">
                          <a:effectLst/>
                          <a:latin typeface="BIZ UDPゴシック" panose="020B0400000000000000" pitchFamily="50" charset="-128"/>
                          <a:ea typeface="BIZ UDPゴシック" panose="020B0400000000000000" pitchFamily="50" charset="-128"/>
                        </a:rPr>
                        <a:t>全児童の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98.9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12996297"/>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（参考）大阪府全</a:t>
                      </a:r>
                      <a:r>
                        <a:rPr lang="ja-JP" altLang="en-US" sz="1200" kern="100" dirty="0">
                          <a:effectLst/>
                          <a:latin typeface="BIZ UDPゴシック" panose="020B0400000000000000" pitchFamily="50" charset="-128"/>
                          <a:ea typeface="BIZ UDPゴシック" panose="020B0400000000000000" pitchFamily="50" charset="-128"/>
                        </a:rPr>
                        <a:t>児童</a:t>
                      </a:r>
                      <a:r>
                        <a:rPr lang="ja-JP" sz="1200" kern="100" dirty="0">
                          <a:effectLst/>
                          <a:latin typeface="BIZ UDPゴシック" panose="020B0400000000000000" pitchFamily="50" charset="-128"/>
                          <a:ea typeface="BIZ UDPゴシック" panose="020B0400000000000000" pitchFamily="50" charset="-128"/>
                        </a:rPr>
                        <a:t>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58760658"/>
                  </a:ext>
                </a:extLst>
              </a:tr>
            </a:tbl>
          </a:graphicData>
        </a:graphic>
      </p:graphicFrame>
      <p:sp>
        <p:nvSpPr>
          <p:cNvPr id="11" name="テキスト ボックス 10"/>
          <p:cNvSpPr txBox="1"/>
          <p:nvPr/>
        </p:nvSpPr>
        <p:spPr>
          <a:xfrm>
            <a:off x="188254" y="2103869"/>
            <a:ext cx="135255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◆指標</a:t>
            </a:r>
          </a:p>
        </p:txBody>
      </p:sp>
      <p:sp>
        <p:nvSpPr>
          <p:cNvPr id="15" name="テキスト ボックス 14"/>
          <p:cNvSpPr txBox="1"/>
          <p:nvPr/>
        </p:nvSpPr>
        <p:spPr>
          <a:xfrm>
            <a:off x="457201" y="2407583"/>
            <a:ext cx="6069031"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１　生活保護世帯に属する子どもの高等学校等進学率（各年４月１日現在）</a:t>
            </a:r>
          </a:p>
        </p:txBody>
      </p:sp>
      <p:sp>
        <p:nvSpPr>
          <p:cNvPr id="12" name="テキスト ボックス 11"/>
          <p:cNvSpPr txBox="1"/>
          <p:nvPr/>
        </p:nvSpPr>
        <p:spPr>
          <a:xfrm>
            <a:off x="704211" y="4350767"/>
            <a:ext cx="5822021" cy="553998"/>
          </a:xfrm>
          <a:prstGeom prst="rect">
            <a:avLst/>
          </a:prstGeom>
          <a:noFill/>
        </p:spPr>
        <p:txBody>
          <a:bodyPr wrap="square" rtlCol="0">
            <a:spAutoFit/>
          </a:bodyPr>
          <a:lstStyle/>
          <a:p>
            <a:r>
              <a:rPr lang="ja-JP" altLang="ja-JP" sz="1000" dirty="0">
                <a:latin typeface="Meiryo UI" panose="020B0604030504040204" pitchFamily="50" charset="-128"/>
                <a:ea typeface="Meiryo UI" panose="020B0604030504040204" pitchFamily="50" charset="-128"/>
              </a:rPr>
              <a:t>※全国及び大阪府の数値…厚生労働省社会・援護局調べ</a:t>
            </a:r>
          </a:p>
          <a:p>
            <a:r>
              <a:rPr lang="ja-JP" altLang="ja-JP" sz="1000" dirty="0">
                <a:latin typeface="Meiryo UI" panose="020B0604030504040204" pitchFamily="50" charset="-128"/>
                <a:ea typeface="Meiryo UI" panose="020B0604030504040204" pitchFamily="50" charset="-128"/>
              </a:rPr>
              <a:t>※全国及び大阪府の全世帯の児童の高等学校等進学率…文部科学省「学校基本調査」における</a:t>
            </a:r>
          </a:p>
          <a:p>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中学校卒業者の高等学校等（通信課程含む）進学率及び専修学校（高等課程）進学率の合計</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4993139"/>
            <a:ext cx="61436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２　生活保護世帯に属する子どもの高等学校等中退率（各年４月１日現在）</a:t>
            </a:r>
          </a:p>
        </p:txBody>
      </p:sp>
      <p:graphicFrame>
        <p:nvGraphicFramePr>
          <p:cNvPr id="13" name="表 12"/>
          <p:cNvGraphicFramePr>
            <a:graphicFrameLocks noGrp="1"/>
          </p:cNvGraphicFramePr>
          <p:nvPr>
            <p:extLst>
              <p:ext uri="{D42A27DB-BD31-4B8C-83A1-F6EECF244321}">
                <p14:modId xmlns:p14="http://schemas.microsoft.com/office/powerpoint/2010/main" val="4096889775"/>
              </p:ext>
            </p:extLst>
          </p:nvPr>
        </p:nvGraphicFramePr>
        <p:xfrm>
          <a:off x="770886" y="5278775"/>
          <a:ext cx="7753994" cy="1111116"/>
        </p:xfrm>
        <a:graphic>
          <a:graphicData uri="http://schemas.openxmlformats.org/drawingml/2006/table">
            <a:tbl>
              <a:tblPr firstRow="1" firstCol="1" bandRow="1">
                <a:tableStyleId>{7DF18680-E054-41AD-8BC1-D1AEF772440D}</a:tableStyleId>
              </a:tblPr>
              <a:tblGrid>
                <a:gridCol w="2267258">
                  <a:extLst>
                    <a:ext uri="{9D8B030D-6E8A-4147-A177-3AD203B41FA5}">
                      <a16:colId xmlns:a16="http://schemas.microsoft.com/office/drawing/2014/main" val="3323610037"/>
                    </a:ext>
                  </a:extLst>
                </a:gridCol>
                <a:gridCol w="914456">
                  <a:extLst>
                    <a:ext uri="{9D8B030D-6E8A-4147-A177-3AD203B41FA5}">
                      <a16:colId xmlns:a16="http://schemas.microsoft.com/office/drawing/2014/main" val="1284706624"/>
                    </a:ext>
                  </a:extLst>
                </a:gridCol>
                <a:gridCol w="914456">
                  <a:extLst>
                    <a:ext uri="{9D8B030D-6E8A-4147-A177-3AD203B41FA5}">
                      <a16:colId xmlns:a16="http://schemas.microsoft.com/office/drawing/2014/main" val="155118795"/>
                    </a:ext>
                  </a:extLst>
                </a:gridCol>
                <a:gridCol w="914456">
                  <a:extLst>
                    <a:ext uri="{9D8B030D-6E8A-4147-A177-3AD203B41FA5}">
                      <a16:colId xmlns:a16="http://schemas.microsoft.com/office/drawing/2014/main" val="859744036"/>
                    </a:ext>
                  </a:extLst>
                </a:gridCol>
                <a:gridCol w="914456">
                  <a:extLst>
                    <a:ext uri="{9D8B030D-6E8A-4147-A177-3AD203B41FA5}">
                      <a16:colId xmlns:a16="http://schemas.microsoft.com/office/drawing/2014/main" val="1808483446"/>
                    </a:ext>
                  </a:extLst>
                </a:gridCol>
                <a:gridCol w="914456">
                  <a:extLst>
                    <a:ext uri="{9D8B030D-6E8A-4147-A177-3AD203B41FA5}">
                      <a16:colId xmlns:a16="http://schemas.microsoft.com/office/drawing/2014/main" val="560813715"/>
                    </a:ext>
                  </a:extLst>
                </a:gridCol>
                <a:gridCol w="914456">
                  <a:extLst>
                    <a:ext uri="{9D8B030D-6E8A-4147-A177-3AD203B41FA5}">
                      <a16:colId xmlns:a16="http://schemas.microsoft.com/office/drawing/2014/main" val="3321073976"/>
                    </a:ext>
                  </a:extLst>
                </a:gridCol>
              </a:tblGrid>
              <a:tr h="277779">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14599624"/>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4.5</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4.5</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73802340"/>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4.4</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4244753"/>
                  </a:ext>
                </a:extLst>
              </a:tr>
              <a:tr h="277779">
                <a:tc>
                  <a:txBody>
                    <a:bodyPr/>
                    <a:lstStyle/>
                    <a:p>
                      <a:pPr algn="just">
                        <a:lnSpc>
                          <a:spcPts val="1400"/>
                        </a:lnSpc>
                        <a:spcAft>
                          <a:spcPts val="0"/>
                        </a:spcAft>
                      </a:pP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参考</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全国</a:t>
                      </a:r>
                      <a:r>
                        <a:rPr lang="ja-JP" sz="1200" kern="100" dirty="0">
                          <a:effectLst/>
                          <a:latin typeface="BIZ UDPゴシック" panose="020B0400000000000000" pitchFamily="50" charset="-128"/>
                          <a:ea typeface="BIZ UDPゴシック" panose="020B0400000000000000" pitchFamily="50" charset="-128"/>
                        </a:rPr>
                        <a:t>全</a:t>
                      </a:r>
                      <a:r>
                        <a:rPr lang="ja-JP" altLang="en-US" sz="1200" kern="100" dirty="0">
                          <a:effectLst/>
                          <a:latin typeface="BIZ UDPゴシック" panose="020B0400000000000000" pitchFamily="50" charset="-128"/>
                          <a:ea typeface="BIZ UDPゴシック" panose="020B0400000000000000" pitchFamily="50" charset="-128"/>
                        </a:rPr>
                        <a:t>児童</a:t>
                      </a:r>
                      <a:r>
                        <a:rPr lang="ja-JP" sz="1200" kern="100" dirty="0">
                          <a:effectLst/>
                          <a:latin typeface="BIZ UDPゴシック" panose="020B0400000000000000" pitchFamily="50" charset="-128"/>
                          <a:ea typeface="BIZ UDPゴシック" panose="020B0400000000000000" pitchFamily="50" charset="-128"/>
                        </a:rPr>
                        <a:t>の中退率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26332848"/>
                  </a:ext>
                </a:extLst>
              </a:tr>
            </a:tbl>
          </a:graphicData>
        </a:graphic>
      </p:graphicFrame>
      <p:sp>
        <p:nvSpPr>
          <p:cNvPr id="20" name="テキスト ボックス 19"/>
          <p:cNvSpPr txBox="1"/>
          <p:nvPr/>
        </p:nvSpPr>
        <p:spPr>
          <a:xfrm>
            <a:off x="694686" y="6389892"/>
            <a:ext cx="5822021"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厚生労働省社会・援護局調べ</a:t>
            </a: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全世帯の中退率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文部科学省「児童生徒の問題行動等生徒指導上の諸問題」</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2"/>
          <p:cNvSpPr txBox="1">
            <a:spLocks noChangeArrowheads="1"/>
          </p:cNvSpPr>
          <p:nvPr/>
        </p:nvSpPr>
        <p:spPr bwMode="auto">
          <a:xfrm>
            <a:off x="8166542" y="542"/>
            <a:ext cx="964579"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kern="100" dirty="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ja-JP" altLang="en-US" kern="100" dirty="0">
                <a:effectLst/>
                <a:latin typeface="游明朝" panose="02020400000000000000" pitchFamily="18" charset="-128"/>
                <a:ea typeface="ＭＳ ゴシック" panose="020B0609070205080204" pitchFamily="49" charset="-128"/>
                <a:cs typeface="Times New Roman" panose="02020603050405020304" pitchFamily="18" charset="0"/>
              </a:rPr>
              <a:t>３</a:t>
            </a:r>
            <a:endParaRPr 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180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344388"/>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３　生活保護世帯に属する子どもの大学等進学率（各年４月１日現在）</a:t>
            </a:r>
          </a:p>
        </p:txBody>
      </p:sp>
      <p:sp>
        <p:nvSpPr>
          <p:cNvPr id="12" name="テキスト ボックス 11"/>
          <p:cNvSpPr txBox="1"/>
          <p:nvPr/>
        </p:nvSpPr>
        <p:spPr>
          <a:xfrm>
            <a:off x="694686" y="1583105"/>
            <a:ext cx="3353439"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厚生労働省社会・援護局調べ</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2043564"/>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４　児童養護施設の子どもの進学率（中学校卒業後）（各年５月１日現在）</a:t>
            </a:r>
          </a:p>
        </p:txBody>
      </p:sp>
      <p:sp>
        <p:nvSpPr>
          <p:cNvPr id="20" name="テキスト ボックス 19"/>
          <p:cNvSpPr txBox="1"/>
          <p:nvPr/>
        </p:nvSpPr>
        <p:spPr>
          <a:xfrm>
            <a:off x="694686" y="4305299"/>
            <a:ext cx="6290314" cy="707886"/>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厚生労働省子ども家庭局家庭福祉課調べ</a:t>
            </a:r>
          </a:p>
          <a:p>
            <a:r>
              <a:rPr lang="ja-JP" altLang="en-US" sz="1000" dirty="0">
                <a:latin typeface="Meiryo UI" panose="020B0604030504040204" pitchFamily="50" charset="-128"/>
                <a:ea typeface="Meiryo UI" panose="020B0604030504040204" pitchFamily="50" charset="-128"/>
              </a:rPr>
              <a:t>　（厚生労働省雇児局家庭福祉課 社会的養護の現況に関する調査）</a:t>
            </a: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全国及び大阪府の全世帯の児童の高等学校等進学率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文部科学省「学校基本調査」における</a:t>
            </a:r>
          </a:p>
          <a:p>
            <a:r>
              <a:rPr lang="ja-JP" altLang="en-US" sz="1000" dirty="0">
                <a:latin typeface="Meiryo UI" panose="020B0604030504040204" pitchFamily="50" charset="-128"/>
                <a:ea typeface="Meiryo UI" panose="020B0604030504040204" pitchFamily="50" charset="-128"/>
              </a:rPr>
              <a:t>　 中学校卒業者の高等学校等（通信課程含む）進学率及び専修学校（高等課程）進学率の合計</a:t>
            </a:r>
          </a:p>
        </p:txBody>
      </p:sp>
      <p:graphicFrame>
        <p:nvGraphicFramePr>
          <p:cNvPr id="3" name="表 2"/>
          <p:cNvGraphicFramePr>
            <a:graphicFrameLocks noGrp="1"/>
          </p:cNvGraphicFramePr>
          <p:nvPr>
            <p:extLst>
              <p:ext uri="{D42A27DB-BD31-4B8C-83A1-F6EECF244321}">
                <p14:modId xmlns:p14="http://schemas.microsoft.com/office/powerpoint/2010/main" val="4208299397"/>
              </p:ext>
            </p:extLst>
          </p:nvPr>
        </p:nvGraphicFramePr>
        <p:xfrm>
          <a:off x="770886" y="658441"/>
          <a:ext cx="7661917" cy="935409"/>
        </p:xfrm>
        <a:graphic>
          <a:graphicData uri="http://schemas.openxmlformats.org/drawingml/2006/table">
            <a:tbl>
              <a:tblPr firstRow="1" firstCol="1" bandRow="1">
                <a:tableStyleId>{7DF18680-E054-41AD-8BC1-D1AEF772440D}</a:tableStyleId>
              </a:tblPr>
              <a:tblGrid>
                <a:gridCol w="1441129">
                  <a:extLst>
                    <a:ext uri="{9D8B030D-6E8A-4147-A177-3AD203B41FA5}">
                      <a16:colId xmlns:a16="http://schemas.microsoft.com/office/drawing/2014/main" val="706478229"/>
                    </a:ext>
                  </a:extLst>
                </a:gridCol>
                <a:gridCol w="1036798">
                  <a:extLst>
                    <a:ext uri="{9D8B030D-6E8A-4147-A177-3AD203B41FA5}">
                      <a16:colId xmlns:a16="http://schemas.microsoft.com/office/drawing/2014/main" val="2807216911"/>
                    </a:ext>
                  </a:extLst>
                </a:gridCol>
                <a:gridCol w="1036798">
                  <a:extLst>
                    <a:ext uri="{9D8B030D-6E8A-4147-A177-3AD203B41FA5}">
                      <a16:colId xmlns:a16="http://schemas.microsoft.com/office/drawing/2014/main" val="2122395972"/>
                    </a:ext>
                  </a:extLst>
                </a:gridCol>
                <a:gridCol w="1036798">
                  <a:extLst>
                    <a:ext uri="{9D8B030D-6E8A-4147-A177-3AD203B41FA5}">
                      <a16:colId xmlns:a16="http://schemas.microsoft.com/office/drawing/2014/main" val="3090776637"/>
                    </a:ext>
                  </a:extLst>
                </a:gridCol>
                <a:gridCol w="1036798">
                  <a:extLst>
                    <a:ext uri="{9D8B030D-6E8A-4147-A177-3AD203B41FA5}">
                      <a16:colId xmlns:a16="http://schemas.microsoft.com/office/drawing/2014/main" val="2109648380"/>
                    </a:ext>
                  </a:extLst>
                </a:gridCol>
                <a:gridCol w="1036798">
                  <a:extLst>
                    <a:ext uri="{9D8B030D-6E8A-4147-A177-3AD203B41FA5}">
                      <a16:colId xmlns:a16="http://schemas.microsoft.com/office/drawing/2014/main" val="2317772749"/>
                    </a:ext>
                  </a:extLst>
                </a:gridCol>
                <a:gridCol w="1036798">
                  <a:extLst>
                    <a:ext uri="{9D8B030D-6E8A-4147-A177-3AD203B41FA5}">
                      <a16:colId xmlns:a16="http://schemas.microsoft.com/office/drawing/2014/main" val="1096229071"/>
                    </a:ext>
                  </a:extLst>
                </a:gridCol>
              </a:tblGrid>
              <a:tr h="311803">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R2</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5568006"/>
                  </a:ext>
                </a:extLst>
              </a:tr>
              <a:tr h="311803">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33.1</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35.3%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36.1%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37.3%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2819149"/>
                  </a:ext>
                </a:extLst>
              </a:tr>
              <a:tr h="311803">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41.1</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38.6</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42.2%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45.0%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94203638"/>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447499777"/>
              </p:ext>
            </p:extLst>
          </p:nvPr>
        </p:nvGraphicFramePr>
        <p:xfrm>
          <a:off x="770886" y="2363265"/>
          <a:ext cx="7661916" cy="1979128"/>
        </p:xfrm>
        <a:graphic>
          <a:graphicData uri="http://schemas.openxmlformats.org/drawingml/2006/table">
            <a:tbl>
              <a:tblPr firstRow="1" firstCol="1" bandRow="1">
                <a:tableStyleId>{7DF18680-E054-41AD-8BC1-D1AEF772440D}</a:tableStyleId>
              </a:tblPr>
              <a:tblGrid>
                <a:gridCol w="1858014">
                  <a:extLst>
                    <a:ext uri="{9D8B030D-6E8A-4147-A177-3AD203B41FA5}">
                      <a16:colId xmlns:a16="http://schemas.microsoft.com/office/drawing/2014/main" val="3662993189"/>
                    </a:ext>
                  </a:extLst>
                </a:gridCol>
                <a:gridCol w="967317">
                  <a:extLst>
                    <a:ext uri="{9D8B030D-6E8A-4147-A177-3AD203B41FA5}">
                      <a16:colId xmlns:a16="http://schemas.microsoft.com/office/drawing/2014/main" val="3967417277"/>
                    </a:ext>
                  </a:extLst>
                </a:gridCol>
                <a:gridCol w="967317">
                  <a:extLst>
                    <a:ext uri="{9D8B030D-6E8A-4147-A177-3AD203B41FA5}">
                      <a16:colId xmlns:a16="http://schemas.microsoft.com/office/drawing/2014/main" val="1606199370"/>
                    </a:ext>
                  </a:extLst>
                </a:gridCol>
                <a:gridCol w="967317">
                  <a:extLst>
                    <a:ext uri="{9D8B030D-6E8A-4147-A177-3AD203B41FA5}">
                      <a16:colId xmlns:a16="http://schemas.microsoft.com/office/drawing/2014/main" val="1029119094"/>
                    </a:ext>
                  </a:extLst>
                </a:gridCol>
                <a:gridCol w="967317">
                  <a:extLst>
                    <a:ext uri="{9D8B030D-6E8A-4147-A177-3AD203B41FA5}">
                      <a16:colId xmlns:a16="http://schemas.microsoft.com/office/drawing/2014/main" val="2955092415"/>
                    </a:ext>
                  </a:extLst>
                </a:gridCol>
                <a:gridCol w="967317">
                  <a:extLst>
                    <a:ext uri="{9D8B030D-6E8A-4147-A177-3AD203B41FA5}">
                      <a16:colId xmlns:a16="http://schemas.microsoft.com/office/drawing/2014/main" val="1774244926"/>
                    </a:ext>
                  </a:extLst>
                </a:gridCol>
                <a:gridCol w="967317">
                  <a:extLst>
                    <a:ext uri="{9D8B030D-6E8A-4147-A177-3AD203B41FA5}">
                      <a16:colId xmlns:a16="http://schemas.microsoft.com/office/drawing/2014/main" val="242156646"/>
                    </a:ext>
                  </a:extLst>
                </a:gridCol>
              </a:tblGrid>
              <a:tr h="388776">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rPr>
                        <a:t>R2</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70465664"/>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97.0</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97.5</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tx1"/>
                          </a:solidFill>
                          <a:effectLst/>
                          <a:latin typeface="BIZ UDPゴシック" panose="020B0400000000000000" pitchFamily="50" charset="-128"/>
                          <a:ea typeface="BIZ UDPゴシック" panose="020B0400000000000000" pitchFamily="50" charset="-128"/>
                        </a:rPr>
                        <a:t>98.</a:t>
                      </a: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1</a:t>
                      </a:r>
                      <a:r>
                        <a:rPr lang="en-US" sz="1200" kern="100" dirty="0">
                          <a:solidFill>
                            <a:schemeClr val="tx1"/>
                          </a:solidFill>
                          <a:effectLst/>
                          <a:latin typeface="BIZ UDPゴシック" panose="020B0400000000000000" pitchFamily="50" charset="-128"/>
                          <a:ea typeface="BIZ UDPゴシック" panose="020B0400000000000000" pitchFamily="50" charset="-128"/>
                        </a:rPr>
                        <a:t>%</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3753281"/>
                  </a:ext>
                </a:extLst>
              </a:tr>
              <a:tr h="388776">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2352916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（参考）全国全児童の</a:t>
                      </a:r>
                    </a:p>
                    <a:p>
                      <a:pPr algn="just">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98.7</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8970660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（参考）大阪府全児童</a:t>
                      </a:r>
                      <a:r>
                        <a:rPr lang="ja-JP" altLang="en-US" sz="1200" kern="100" dirty="0">
                          <a:effectLst/>
                          <a:latin typeface="BIZ UDPゴシック" panose="020B0400000000000000" pitchFamily="50" charset="-128"/>
                          <a:ea typeface="BIZ UDPゴシック" panose="020B0400000000000000" pitchFamily="50" charset="-128"/>
                        </a:rPr>
                        <a:t>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070998"/>
                  </a:ext>
                </a:extLst>
              </a:tr>
            </a:tbl>
          </a:graphicData>
        </a:graphic>
      </p:graphicFrame>
      <p:sp>
        <p:nvSpPr>
          <p:cNvPr id="14" name="テキスト ボックス 13"/>
          <p:cNvSpPr txBox="1"/>
          <p:nvPr/>
        </p:nvSpPr>
        <p:spPr>
          <a:xfrm>
            <a:off x="457201" y="5117048"/>
            <a:ext cx="61213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５　児童養護施設の子どもの進学率（高等学校卒業後）（各年５月１日現在）</a:t>
            </a:r>
          </a:p>
        </p:txBody>
      </p:sp>
      <p:sp>
        <p:nvSpPr>
          <p:cNvPr id="16" name="テキスト ボックス 15"/>
          <p:cNvSpPr txBox="1"/>
          <p:nvPr/>
        </p:nvSpPr>
        <p:spPr>
          <a:xfrm>
            <a:off x="694686" y="6267450"/>
            <a:ext cx="5601339"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厚生労働省子ども家庭局家庭福祉課調べ</a:t>
            </a:r>
          </a:p>
          <a:p>
            <a:r>
              <a:rPr lang="ja-JP" altLang="en-US" sz="1000" dirty="0">
                <a:latin typeface="Meiryo UI" panose="020B0604030504040204" pitchFamily="50" charset="-128"/>
                <a:ea typeface="Meiryo UI" panose="020B0604030504040204" pitchFamily="50" charset="-128"/>
              </a:rPr>
              <a:t>（厚生労働省雇児局家庭福祉課 社会的養護の現況に関する調査）</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655020304"/>
              </p:ext>
            </p:extLst>
          </p:nvPr>
        </p:nvGraphicFramePr>
        <p:xfrm>
          <a:off x="770886" y="5432147"/>
          <a:ext cx="7661919" cy="848638"/>
        </p:xfrm>
        <a:graphic>
          <a:graphicData uri="http://schemas.openxmlformats.org/drawingml/2006/table">
            <a:tbl>
              <a:tblPr firstRow="1" firstCol="1" bandRow="1">
                <a:tableStyleId>{7DF18680-E054-41AD-8BC1-D1AEF772440D}</a:tableStyleId>
              </a:tblPr>
              <a:tblGrid>
                <a:gridCol w="1486539">
                  <a:extLst>
                    <a:ext uri="{9D8B030D-6E8A-4147-A177-3AD203B41FA5}">
                      <a16:colId xmlns:a16="http://schemas.microsoft.com/office/drawing/2014/main" val="598564766"/>
                    </a:ext>
                  </a:extLst>
                </a:gridCol>
                <a:gridCol w="1029230">
                  <a:extLst>
                    <a:ext uri="{9D8B030D-6E8A-4147-A177-3AD203B41FA5}">
                      <a16:colId xmlns:a16="http://schemas.microsoft.com/office/drawing/2014/main" val="1380407938"/>
                    </a:ext>
                  </a:extLst>
                </a:gridCol>
                <a:gridCol w="1029230">
                  <a:extLst>
                    <a:ext uri="{9D8B030D-6E8A-4147-A177-3AD203B41FA5}">
                      <a16:colId xmlns:a16="http://schemas.microsoft.com/office/drawing/2014/main" val="97722128"/>
                    </a:ext>
                  </a:extLst>
                </a:gridCol>
                <a:gridCol w="1029230">
                  <a:extLst>
                    <a:ext uri="{9D8B030D-6E8A-4147-A177-3AD203B41FA5}">
                      <a16:colId xmlns:a16="http://schemas.microsoft.com/office/drawing/2014/main" val="2885680827"/>
                    </a:ext>
                  </a:extLst>
                </a:gridCol>
                <a:gridCol w="1029230">
                  <a:extLst>
                    <a:ext uri="{9D8B030D-6E8A-4147-A177-3AD203B41FA5}">
                      <a16:colId xmlns:a16="http://schemas.microsoft.com/office/drawing/2014/main" val="1577664391"/>
                    </a:ext>
                  </a:extLst>
                </a:gridCol>
                <a:gridCol w="1029230">
                  <a:extLst>
                    <a:ext uri="{9D8B030D-6E8A-4147-A177-3AD203B41FA5}">
                      <a16:colId xmlns:a16="http://schemas.microsoft.com/office/drawing/2014/main" val="559067842"/>
                    </a:ext>
                  </a:extLst>
                </a:gridCol>
                <a:gridCol w="1029230">
                  <a:extLst>
                    <a:ext uri="{9D8B030D-6E8A-4147-A177-3AD203B41FA5}">
                      <a16:colId xmlns:a16="http://schemas.microsoft.com/office/drawing/2014/main" val="2005211401"/>
                    </a:ext>
                  </a:extLst>
                </a:gridCol>
              </a:tblGrid>
              <a:tr h="28102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18227404"/>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23.3</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24.0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27.1%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30.8%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28.3%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66871085"/>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21.9%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24.6%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47.5%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7966051"/>
                  </a:ext>
                </a:extLst>
              </a:tr>
            </a:tbl>
          </a:graphicData>
        </a:graphic>
      </p:graphicFrame>
    </p:spTree>
    <p:extLst>
      <p:ext uri="{BB962C8B-B14F-4D97-AF65-F5344CB8AC3E}">
        <p14:creationId xmlns:p14="http://schemas.microsoft.com/office/powerpoint/2010/main" val="36937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437405"/>
            <a:ext cx="5838824" cy="307777"/>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６　全世帯の子どもの高等学校中退率</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694686" y="1748219"/>
            <a:ext cx="4296414"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57201" y="2054115"/>
            <a:ext cx="6121399"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7</a:t>
            </a:r>
            <a:r>
              <a:rPr kumimoji="1" lang="ja-JP" altLang="en-US" sz="1400" dirty="0">
                <a:latin typeface="BIZ UDPゴシック" panose="020B0400000000000000" pitchFamily="50" charset="-128"/>
                <a:ea typeface="BIZ UDPゴシック" panose="020B0400000000000000" pitchFamily="50" charset="-128"/>
              </a:rPr>
              <a:t>　全世帯の子どもの高等学校中退者数</a:t>
            </a:r>
          </a:p>
        </p:txBody>
      </p:sp>
      <p:graphicFrame>
        <p:nvGraphicFramePr>
          <p:cNvPr id="2" name="表 1"/>
          <p:cNvGraphicFramePr>
            <a:graphicFrameLocks noGrp="1"/>
          </p:cNvGraphicFramePr>
          <p:nvPr>
            <p:extLst>
              <p:ext uri="{D42A27DB-BD31-4B8C-83A1-F6EECF244321}">
                <p14:modId xmlns:p14="http://schemas.microsoft.com/office/powerpoint/2010/main" val="1276731754"/>
              </p:ext>
            </p:extLst>
          </p:nvPr>
        </p:nvGraphicFramePr>
        <p:xfrm>
          <a:off x="770886" y="752503"/>
          <a:ext cx="6214113" cy="1021893"/>
        </p:xfrm>
        <a:graphic>
          <a:graphicData uri="http://schemas.openxmlformats.org/drawingml/2006/table">
            <a:tbl>
              <a:tblPr firstRow="1" firstCol="1" bandRow="1">
                <a:tableStyleId>{7DF18680-E054-41AD-8BC1-D1AEF772440D}</a:tableStyleId>
              </a:tblPr>
              <a:tblGrid>
                <a:gridCol w="1669578">
                  <a:extLst>
                    <a:ext uri="{9D8B030D-6E8A-4147-A177-3AD203B41FA5}">
                      <a16:colId xmlns:a16="http://schemas.microsoft.com/office/drawing/2014/main" val="3686131998"/>
                    </a:ext>
                  </a:extLst>
                </a:gridCol>
                <a:gridCol w="1514845">
                  <a:extLst>
                    <a:ext uri="{9D8B030D-6E8A-4147-A177-3AD203B41FA5}">
                      <a16:colId xmlns:a16="http://schemas.microsoft.com/office/drawing/2014/main" val="1060790517"/>
                    </a:ext>
                  </a:extLst>
                </a:gridCol>
                <a:gridCol w="1514845">
                  <a:extLst>
                    <a:ext uri="{9D8B030D-6E8A-4147-A177-3AD203B41FA5}">
                      <a16:colId xmlns:a16="http://schemas.microsoft.com/office/drawing/2014/main" val="811776469"/>
                    </a:ext>
                  </a:extLst>
                </a:gridCol>
                <a:gridCol w="1514845">
                  <a:extLst>
                    <a:ext uri="{9D8B030D-6E8A-4147-A177-3AD203B41FA5}">
                      <a16:colId xmlns:a16="http://schemas.microsoft.com/office/drawing/2014/main" val="1084621478"/>
                    </a:ext>
                  </a:extLst>
                </a:gridCol>
              </a:tblGrid>
              <a:tr h="340631">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931624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1.4%</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530455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6025739"/>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837483868"/>
              </p:ext>
            </p:extLst>
          </p:nvPr>
        </p:nvGraphicFramePr>
        <p:xfrm>
          <a:off x="770887" y="2366217"/>
          <a:ext cx="6214112" cy="1090848"/>
        </p:xfrm>
        <a:graphic>
          <a:graphicData uri="http://schemas.openxmlformats.org/drawingml/2006/table">
            <a:tbl>
              <a:tblPr firstRow="1" firstCol="1" bandRow="1">
                <a:tableStyleId>{7DF18680-E054-41AD-8BC1-D1AEF772440D}</a:tableStyleId>
              </a:tblPr>
              <a:tblGrid>
                <a:gridCol w="1625960">
                  <a:extLst>
                    <a:ext uri="{9D8B030D-6E8A-4147-A177-3AD203B41FA5}">
                      <a16:colId xmlns:a16="http://schemas.microsoft.com/office/drawing/2014/main" val="3868779273"/>
                    </a:ext>
                  </a:extLst>
                </a:gridCol>
                <a:gridCol w="1529384">
                  <a:extLst>
                    <a:ext uri="{9D8B030D-6E8A-4147-A177-3AD203B41FA5}">
                      <a16:colId xmlns:a16="http://schemas.microsoft.com/office/drawing/2014/main" val="1501829799"/>
                    </a:ext>
                  </a:extLst>
                </a:gridCol>
                <a:gridCol w="1529384">
                  <a:extLst>
                    <a:ext uri="{9D8B030D-6E8A-4147-A177-3AD203B41FA5}">
                      <a16:colId xmlns:a16="http://schemas.microsoft.com/office/drawing/2014/main" val="2545305932"/>
                    </a:ext>
                  </a:extLst>
                </a:gridCol>
                <a:gridCol w="1529384">
                  <a:extLst>
                    <a:ext uri="{9D8B030D-6E8A-4147-A177-3AD203B41FA5}">
                      <a16:colId xmlns:a16="http://schemas.microsoft.com/office/drawing/2014/main" val="477330409"/>
                    </a:ext>
                  </a:extLst>
                </a:gridCol>
              </a:tblGrid>
              <a:tr h="36361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72054418"/>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48,594</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42,882</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34,965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92886300"/>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3,897</a:t>
                      </a:r>
                      <a:r>
                        <a:rPr lang="ja-JP" sz="1200" kern="1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3,329</a:t>
                      </a:r>
                      <a:r>
                        <a:rPr lang="ja-JP" sz="1200" kern="100" dirty="0">
                          <a:effectLst/>
                          <a:latin typeface="BIZ UDPゴシック" panose="020B0400000000000000" pitchFamily="50" charset="-128"/>
                          <a:ea typeface="BIZ UDPゴシック" panose="020B0400000000000000" pitchFamily="50" charset="-128"/>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2,970</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8168603"/>
                  </a:ext>
                </a:extLst>
              </a:tr>
            </a:tbl>
          </a:graphicData>
        </a:graphic>
      </p:graphicFrame>
      <p:sp>
        <p:nvSpPr>
          <p:cNvPr id="13" name="テキスト ボックス 12"/>
          <p:cNvSpPr txBox="1"/>
          <p:nvPr/>
        </p:nvSpPr>
        <p:spPr>
          <a:xfrm>
            <a:off x="705417" y="3428328"/>
            <a:ext cx="4296414"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883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31443" y="2961665"/>
            <a:ext cx="5838824"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○コミュニティソーシャルワーカーの配置</a:t>
            </a:r>
            <a:r>
              <a:rPr kumimoji="1" lang="ja-JP" altLang="en-US" sz="1400" dirty="0" smtClean="0">
                <a:latin typeface="BIZ UDPゴシック" panose="020B0400000000000000" pitchFamily="50" charset="-128"/>
                <a:ea typeface="BIZ UDPゴシック" panose="020B0400000000000000" pitchFamily="50" charset="-128"/>
              </a:rPr>
              <a:t>人数</a:t>
            </a:r>
            <a:r>
              <a:rPr kumimoji="1" lang="ja-JP" altLang="en-US" sz="1400" dirty="0">
                <a:latin typeface="BIZ UDPゴシック" panose="020B0400000000000000" pitchFamily="50" charset="-128"/>
                <a:ea typeface="BIZ UDPゴシック" panose="020B0400000000000000" pitchFamily="50" charset="-128"/>
              </a:rPr>
              <a:t>（政令・中核市を除く）</a:t>
            </a:r>
          </a:p>
          <a:p>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90885865"/>
              </p:ext>
            </p:extLst>
          </p:nvPr>
        </p:nvGraphicFramePr>
        <p:xfrm>
          <a:off x="821647" y="3290813"/>
          <a:ext cx="6156371" cy="559970"/>
        </p:xfrm>
        <a:graphic>
          <a:graphicData uri="http://schemas.openxmlformats.org/drawingml/2006/table">
            <a:tbl>
              <a:tblPr firstRow="1" bandRow="1">
                <a:tableStyleId>{21E4AEA4-8DFA-4A89-87EB-49C32662AFE0}</a:tableStyleId>
              </a:tblPr>
              <a:tblGrid>
                <a:gridCol w="1230670">
                  <a:extLst>
                    <a:ext uri="{9D8B030D-6E8A-4147-A177-3AD203B41FA5}">
                      <a16:colId xmlns:a16="http://schemas.microsoft.com/office/drawing/2014/main" val="2907701566"/>
                    </a:ext>
                  </a:extLst>
                </a:gridCol>
                <a:gridCol w="1231677">
                  <a:extLst>
                    <a:ext uri="{9D8B030D-6E8A-4147-A177-3AD203B41FA5}">
                      <a16:colId xmlns:a16="http://schemas.microsoft.com/office/drawing/2014/main" val="1689835889"/>
                    </a:ext>
                  </a:extLst>
                </a:gridCol>
                <a:gridCol w="1230670">
                  <a:extLst>
                    <a:ext uri="{9D8B030D-6E8A-4147-A177-3AD203B41FA5}">
                      <a16:colId xmlns:a16="http://schemas.microsoft.com/office/drawing/2014/main" val="181814538"/>
                    </a:ext>
                  </a:extLst>
                </a:gridCol>
                <a:gridCol w="1231677">
                  <a:extLst>
                    <a:ext uri="{9D8B030D-6E8A-4147-A177-3AD203B41FA5}">
                      <a16:colId xmlns:a16="http://schemas.microsoft.com/office/drawing/2014/main" val="1528196379"/>
                    </a:ext>
                  </a:extLst>
                </a:gridCol>
                <a:gridCol w="1231677">
                  <a:extLst>
                    <a:ext uri="{9D8B030D-6E8A-4147-A177-3AD203B41FA5}">
                      <a16:colId xmlns:a16="http://schemas.microsoft.com/office/drawing/2014/main" val="3440798598"/>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R2</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0" dirty="0">
                          <a:solidFill>
                            <a:schemeClr val="tx1"/>
                          </a:solidFill>
                          <a:effectLst/>
                          <a:latin typeface="BIZ UDPゴシック" panose="020B0400000000000000" pitchFamily="50" charset="-128"/>
                          <a:ea typeface="BIZ UDPゴシック" panose="020B0400000000000000" pitchFamily="50" charset="-128"/>
                        </a:rPr>
                        <a:t>13</a:t>
                      </a:r>
                      <a:r>
                        <a:rPr lang="en-US" altLang="ja-JP" sz="1200" kern="0" dirty="0">
                          <a:solidFill>
                            <a:schemeClr val="tx1"/>
                          </a:solidFill>
                          <a:effectLst/>
                          <a:latin typeface="BIZ UDPゴシック" panose="020B0400000000000000" pitchFamily="50" charset="-128"/>
                          <a:ea typeface="BIZ UDPゴシック" panose="020B0400000000000000" pitchFamily="50" charset="-128"/>
                        </a:rPr>
                        <a:t>4</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
        <p:nvSpPr>
          <p:cNvPr id="20" name="テキスト ボックス 19"/>
          <p:cNvSpPr txBox="1"/>
          <p:nvPr/>
        </p:nvSpPr>
        <p:spPr>
          <a:xfrm>
            <a:off x="416416" y="3873921"/>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○スマイルサポーター数</a:t>
            </a:r>
          </a:p>
        </p:txBody>
      </p:sp>
      <p:graphicFrame>
        <p:nvGraphicFramePr>
          <p:cNvPr id="4" name="表 3"/>
          <p:cNvGraphicFramePr>
            <a:graphicFrameLocks noGrp="1"/>
          </p:cNvGraphicFramePr>
          <p:nvPr>
            <p:extLst>
              <p:ext uri="{D42A27DB-BD31-4B8C-83A1-F6EECF244321}">
                <p14:modId xmlns:p14="http://schemas.microsoft.com/office/powerpoint/2010/main" val="3165990539"/>
              </p:ext>
            </p:extLst>
          </p:nvPr>
        </p:nvGraphicFramePr>
        <p:xfrm>
          <a:off x="832380" y="4157314"/>
          <a:ext cx="6145638" cy="543478"/>
        </p:xfrm>
        <a:graphic>
          <a:graphicData uri="http://schemas.openxmlformats.org/drawingml/2006/table">
            <a:tbl>
              <a:tblPr firstRow="1" bandRow="1">
                <a:tableStyleId>{21E4AEA4-8DFA-4A89-87EB-49C32662AFE0}</a:tableStyleId>
              </a:tblPr>
              <a:tblGrid>
                <a:gridCol w="1229530">
                  <a:extLst>
                    <a:ext uri="{9D8B030D-6E8A-4147-A177-3AD203B41FA5}">
                      <a16:colId xmlns:a16="http://schemas.microsoft.com/office/drawing/2014/main" val="1136178134"/>
                    </a:ext>
                  </a:extLst>
                </a:gridCol>
                <a:gridCol w="1228524">
                  <a:extLst>
                    <a:ext uri="{9D8B030D-6E8A-4147-A177-3AD203B41FA5}">
                      <a16:colId xmlns:a16="http://schemas.microsoft.com/office/drawing/2014/main" val="2951331342"/>
                    </a:ext>
                  </a:extLst>
                </a:gridCol>
                <a:gridCol w="1229530">
                  <a:extLst>
                    <a:ext uri="{9D8B030D-6E8A-4147-A177-3AD203B41FA5}">
                      <a16:colId xmlns:a16="http://schemas.microsoft.com/office/drawing/2014/main" val="237193865"/>
                    </a:ext>
                  </a:extLst>
                </a:gridCol>
                <a:gridCol w="1228524">
                  <a:extLst>
                    <a:ext uri="{9D8B030D-6E8A-4147-A177-3AD203B41FA5}">
                      <a16:colId xmlns:a16="http://schemas.microsoft.com/office/drawing/2014/main" val="3091975290"/>
                    </a:ext>
                  </a:extLst>
                </a:gridCol>
                <a:gridCol w="1229530">
                  <a:extLst>
                    <a:ext uri="{9D8B030D-6E8A-4147-A177-3AD203B41FA5}">
                      <a16:colId xmlns:a16="http://schemas.microsoft.com/office/drawing/2014/main" val="2570446056"/>
                    </a:ext>
                  </a:extLst>
                </a:gridCol>
              </a:tblGrid>
              <a:tr h="271739">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40459016"/>
                  </a:ext>
                </a:extLst>
              </a:tr>
              <a:tr h="271739">
                <a:tc>
                  <a:txBody>
                    <a:bodyPr/>
                    <a:lstStyle/>
                    <a:p>
                      <a:pPr marR="133350"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1,953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R="133350"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2,138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R="133350"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2,366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R="133350"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2,563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36966245"/>
                  </a:ext>
                </a:extLst>
              </a:tr>
            </a:tbl>
          </a:graphicData>
        </a:graphic>
      </p:graphicFrame>
      <p:sp>
        <p:nvSpPr>
          <p:cNvPr id="31" name="テキスト ボックス 30"/>
          <p:cNvSpPr txBox="1"/>
          <p:nvPr/>
        </p:nvSpPr>
        <p:spPr>
          <a:xfrm>
            <a:off x="414268" y="4747537"/>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○私立幼稚園キンダーカウンセラー事業（園数）</a:t>
            </a:r>
          </a:p>
        </p:txBody>
      </p:sp>
      <p:graphicFrame>
        <p:nvGraphicFramePr>
          <p:cNvPr id="5" name="表 4"/>
          <p:cNvGraphicFramePr>
            <a:graphicFrameLocks noGrp="1"/>
          </p:cNvGraphicFramePr>
          <p:nvPr>
            <p:extLst>
              <p:ext uri="{D42A27DB-BD31-4B8C-83A1-F6EECF244321}">
                <p14:modId xmlns:p14="http://schemas.microsoft.com/office/powerpoint/2010/main" val="1814733227"/>
              </p:ext>
            </p:extLst>
          </p:nvPr>
        </p:nvGraphicFramePr>
        <p:xfrm>
          <a:off x="832380" y="5048870"/>
          <a:ext cx="6145639" cy="579200"/>
        </p:xfrm>
        <a:graphic>
          <a:graphicData uri="http://schemas.openxmlformats.org/drawingml/2006/table">
            <a:tbl>
              <a:tblPr firstRow="1" bandRow="1">
                <a:tableStyleId>{21E4AEA4-8DFA-4A89-87EB-49C32662AFE0}</a:tableStyleId>
              </a:tblPr>
              <a:tblGrid>
                <a:gridCol w="1229330">
                  <a:extLst>
                    <a:ext uri="{9D8B030D-6E8A-4147-A177-3AD203B41FA5}">
                      <a16:colId xmlns:a16="http://schemas.microsoft.com/office/drawing/2014/main" val="3053987510"/>
                    </a:ext>
                  </a:extLst>
                </a:gridCol>
                <a:gridCol w="1228319">
                  <a:extLst>
                    <a:ext uri="{9D8B030D-6E8A-4147-A177-3AD203B41FA5}">
                      <a16:colId xmlns:a16="http://schemas.microsoft.com/office/drawing/2014/main" val="137745581"/>
                    </a:ext>
                  </a:extLst>
                </a:gridCol>
                <a:gridCol w="1229330">
                  <a:extLst>
                    <a:ext uri="{9D8B030D-6E8A-4147-A177-3AD203B41FA5}">
                      <a16:colId xmlns:a16="http://schemas.microsoft.com/office/drawing/2014/main" val="1859110119"/>
                    </a:ext>
                  </a:extLst>
                </a:gridCol>
                <a:gridCol w="1229330">
                  <a:extLst>
                    <a:ext uri="{9D8B030D-6E8A-4147-A177-3AD203B41FA5}">
                      <a16:colId xmlns:a16="http://schemas.microsoft.com/office/drawing/2014/main" val="3894028987"/>
                    </a:ext>
                  </a:extLst>
                </a:gridCol>
                <a:gridCol w="1229330">
                  <a:extLst>
                    <a:ext uri="{9D8B030D-6E8A-4147-A177-3AD203B41FA5}">
                      <a16:colId xmlns:a16="http://schemas.microsoft.com/office/drawing/2014/main" val="1315288282"/>
                    </a:ext>
                  </a:extLst>
                </a:gridCol>
              </a:tblGrid>
              <a:tr h="289600">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84274690"/>
                  </a:ext>
                </a:extLst>
              </a:tr>
              <a:tr h="289600">
                <a:tc>
                  <a:txBody>
                    <a:bodyPr/>
                    <a:lstStyle/>
                    <a:p>
                      <a:pPr marR="266700"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R="266700"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127</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R="133350"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127</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R="133350"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125</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0" dirty="0">
                          <a:effectLst/>
                          <a:latin typeface="BIZ UDPゴシック" panose="020B0400000000000000" pitchFamily="50" charset="-128"/>
                          <a:ea typeface="BIZ UDPゴシック" panose="020B0400000000000000" pitchFamily="50" charset="-128"/>
                        </a:rPr>
                        <a:t>123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85634317"/>
                  </a:ext>
                </a:extLst>
              </a:tr>
            </a:tbl>
          </a:graphicData>
        </a:graphic>
      </p:graphicFrame>
      <p:sp>
        <p:nvSpPr>
          <p:cNvPr id="33" name="テキスト ボックス 32"/>
          <p:cNvSpPr txBox="1"/>
          <p:nvPr/>
        </p:nvSpPr>
        <p:spPr>
          <a:xfrm>
            <a:off x="431443" y="5703632"/>
            <a:ext cx="7443993"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○子どもの貧困に対する包括的かつ一元的な対応が行われている市町村数</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（子どもの貧困対策の推進に関する法律に基づく計画を策定している市町村数）</a:t>
            </a:r>
          </a:p>
        </p:txBody>
      </p:sp>
      <p:graphicFrame>
        <p:nvGraphicFramePr>
          <p:cNvPr id="34" name="表 33"/>
          <p:cNvGraphicFramePr>
            <a:graphicFrameLocks noGrp="1"/>
          </p:cNvGraphicFramePr>
          <p:nvPr>
            <p:extLst>
              <p:ext uri="{D42A27DB-BD31-4B8C-83A1-F6EECF244321}">
                <p14:modId xmlns:p14="http://schemas.microsoft.com/office/powerpoint/2010/main" val="2716760522"/>
              </p:ext>
            </p:extLst>
          </p:nvPr>
        </p:nvGraphicFramePr>
        <p:xfrm>
          <a:off x="832380" y="6226852"/>
          <a:ext cx="6145639" cy="475406"/>
        </p:xfrm>
        <a:graphic>
          <a:graphicData uri="http://schemas.openxmlformats.org/drawingml/2006/table">
            <a:tbl>
              <a:tblPr firstRow="1" bandRow="1">
                <a:tableStyleId>{21E4AEA4-8DFA-4A89-87EB-49C32662AFE0}</a:tableStyleId>
              </a:tblPr>
              <a:tblGrid>
                <a:gridCol w="1229330">
                  <a:extLst>
                    <a:ext uri="{9D8B030D-6E8A-4147-A177-3AD203B41FA5}">
                      <a16:colId xmlns:a16="http://schemas.microsoft.com/office/drawing/2014/main" val="3053987510"/>
                    </a:ext>
                  </a:extLst>
                </a:gridCol>
                <a:gridCol w="1228319">
                  <a:extLst>
                    <a:ext uri="{9D8B030D-6E8A-4147-A177-3AD203B41FA5}">
                      <a16:colId xmlns:a16="http://schemas.microsoft.com/office/drawing/2014/main" val="137745581"/>
                    </a:ext>
                  </a:extLst>
                </a:gridCol>
                <a:gridCol w="1229330">
                  <a:extLst>
                    <a:ext uri="{9D8B030D-6E8A-4147-A177-3AD203B41FA5}">
                      <a16:colId xmlns:a16="http://schemas.microsoft.com/office/drawing/2014/main" val="1859110119"/>
                    </a:ext>
                  </a:extLst>
                </a:gridCol>
                <a:gridCol w="1229330">
                  <a:extLst>
                    <a:ext uri="{9D8B030D-6E8A-4147-A177-3AD203B41FA5}">
                      <a16:colId xmlns:a16="http://schemas.microsoft.com/office/drawing/2014/main" val="3894028987"/>
                    </a:ext>
                  </a:extLst>
                </a:gridCol>
                <a:gridCol w="1229330">
                  <a:extLst>
                    <a:ext uri="{9D8B030D-6E8A-4147-A177-3AD203B41FA5}">
                      <a16:colId xmlns:a16="http://schemas.microsoft.com/office/drawing/2014/main" val="1315288282"/>
                    </a:ext>
                  </a:extLst>
                </a:gridCol>
              </a:tblGrid>
              <a:tr h="237703">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84274690"/>
                  </a:ext>
                </a:extLst>
              </a:tr>
              <a:tr h="237703">
                <a:tc>
                  <a:txBody>
                    <a:bodyPr/>
                    <a:lstStyle/>
                    <a:p>
                      <a:pPr marR="266700" algn="ctr">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200" dirty="0">
                          <a:latin typeface="BIZ UDPゴシック" panose="020B0400000000000000" pitchFamily="50" charset="-128"/>
                          <a:ea typeface="BIZ UDPゴシック" panose="020B0400000000000000" pitchFamily="50" charset="-128"/>
                        </a:rPr>
                        <a:t>９</a:t>
                      </a:r>
                    </a:p>
                  </a:txBody>
                  <a:tcPr marL="68580" marR="68580" marT="0" marB="0" anchor="ctr"/>
                </a:tc>
                <a:tc>
                  <a:txBody>
                    <a:bodyPr/>
                    <a:lstStyle/>
                    <a:p>
                      <a:pPr algn="ctr"/>
                      <a:r>
                        <a:rPr lang="ja-JP" altLang="en-US" sz="1200" dirty="0">
                          <a:latin typeface="BIZ UDPゴシック" panose="020B0400000000000000" pitchFamily="50" charset="-128"/>
                          <a:ea typeface="BIZ UDPゴシック" panose="020B0400000000000000" pitchFamily="50" charset="-128"/>
                        </a:rPr>
                        <a:t>９</a:t>
                      </a:r>
                    </a:p>
                  </a:txBody>
                  <a:tcPr marL="68580" marR="68580" marT="0" marB="0" anchor="ctr"/>
                </a:tc>
                <a:tc>
                  <a:txBody>
                    <a:bodyPr/>
                    <a:lstStyle/>
                    <a:p>
                      <a:pPr algn="ctr"/>
                      <a:r>
                        <a:rPr lang="ja-JP" altLang="en-US" sz="1200" dirty="0">
                          <a:latin typeface="BIZ UDPゴシック" panose="020B0400000000000000" pitchFamily="50" charset="-128"/>
                          <a:ea typeface="BIZ UDPゴシック" panose="020B0400000000000000" pitchFamily="50" charset="-128"/>
                        </a:rPr>
                        <a:t>３０</a:t>
                      </a:r>
                    </a:p>
                  </a:txBody>
                  <a:tcPr marL="68580" marR="68580" marT="0" marB="0" anchor="ctr"/>
                </a:tc>
                <a:tc>
                  <a:txBody>
                    <a:bodyPr/>
                    <a:lstStyle/>
                    <a:p>
                      <a:pPr algn="ctr"/>
                      <a:r>
                        <a:rPr lang="ja-JP" altLang="en-US" sz="1200" dirty="0">
                          <a:latin typeface="BIZ UDPゴシック" panose="020B0400000000000000" pitchFamily="50" charset="-128"/>
                          <a:ea typeface="BIZ UDPゴシック" panose="020B0400000000000000" pitchFamily="50" charset="-128"/>
                        </a:rPr>
                        <a:t>３０</a:t>
                      </a:r>
                    </a:p>
                  </a:txBody>
                  <a:tcPr marL="68580" marR="68580" marT="0" marB="0" anchor="ctr"/>
                </a:tc>
                <a:extLst>
                  <a:ext uri="{0D108BD9-81ED-4DB2-BD59-A6C34878D82A}">
                    <a16:rowId xmlns:a16="http://schemas.microsoft.com/office/drawing/2014/main" val="885634317"/>
                  </a:ext>
                </a:extLst>
              </a:tr>
            </a:tbl>
          </a:graphicData>
        </a:graphic>
      </p:graphicFrame>
      <p:sp>
        <p:nvSpPr>
          <p:cNvPr id="35" name="テキスト ボックス 34"/>
          <p:cNvSpPr txBox="1"/>
          <p:nvPr/>
        </p:nvSpPr>
        <p:spPr>
          <a:xfrm>
            <a:off x="188254" y="177580"/>
            <a:ext cx="135255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◆参考指標</a:t>
            </a:r>
          </a:p>
        </p:txBody>
      </p:sp>
      <p:sp>
        <p:nvSpPr>
          <p:cNvPr id="36" name="テキスト ボックス 35"/>
          <p:cNvSpPr txBox="1"/>
          <p:nvPr/>
        </p:nvSpPr>
        <p:spPr>
          <a:xfrm>
            <a:off x="457201" y="485659"/>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○スクールソーシャルワーカーによる対応実績のある学校の割合</a:t>
            </a:r>
          </a:p>
        </p:txBody>
      </p:sp>
      <p:sp>
        <p:nvSpPr>
          <p:cNvPr id="38" name="テキスト ボックス 37"/>
          <p:cNvSpPr txBox="1"/>
          <p:nvPr/>
        </p:nvSpPr>
        <p:spPr>
          <a:xfrm>
            <a:off x="669466" y="742964"/>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（小学校）</a:t>
            </a:r>
          </a:p>
        </p:txBody>
      </p:sp>
      <p:sp>
        <p:nvSpPr>
          <p:cNvPr id="40" name="テキスト ボックス 39"/>
          <p:cNvSpPr txBox="1"/>
          <p:nvPr/>
        </p:nvSpPr>
        <p:spPr>
          <a:xfrm>
            <a:off x="4503603" y="742785"/>
            <a:ext cx="1046801"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（中学校）</a:t>
            </a:r>
          </a:p>
        </p:txBody>
      </p:sp>
      <p:sp>
        <p:nvSpPr>
          <p:cNvPr id="41" name="テキスト ボックス 40"/>
          <p:cNvSpPr txBox="1"/>
          <p:nvPr/>
        </p:nvSpPr>
        <p:spPr>
          <a:xfrm>
            <a:off x="457201" y="1692266"/>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○スクールカウンセラーの配置率</a:t>
            </a:r>
          </a:p>
        </p:txBody>
      </p:sp>
      <p:sp>
        <p:nvSpPr>
          <p:cNvPr id="43" name="テキスト ボックス 42"/>
          <p:cNvSpPr txBox="1"/>
          <p:nvPr/>
        </p:nvSpPr>
        <p:spPr>
          <a:xfrm>
            <a:off x="667318" y="1936762"/>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（小学校）</a:t>
            </a:r>
          </a:p>
        </p:txBody>
      </p:sp>
      <p:sp>
        <p:nvSpPr>
          <p:cNvPr id="45" name="テキスト ボックス 44"/>
          <p:cNvSpPr txBox="1"/>
          <p:nvPr/>
        </p:nvSpPr>
        <p:spPr>
          <a:xfrm>
            <a:off x="4528972" y="1921453"/>
            <a:ext cx="1046801"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（中学校）</a:t>
            </a:r>
          </a:p>
        </p:txBody>
      </p:sp>
      <p:graphicFrame>
        <p:nvGraphicFramePr>
          <p:cNvPr id="22" name="表 21"/>
          <p:cNvGraphicFramePr>
            <a:graphicFrameLocks noGrp="1"/>
          </p:cNvGraphicFramePr>
          <p:nvPr>
            <p:extLst>
              <p:ext uri="{D42A27DB-BD31-4B8C-83A1-F6EECF244321}">
                <p14:modId xmlns:p14="http://schemas.microsoft.com/office/powerpoint/2010/main" val="545062737"/>
              </p:ext>
            </p:extLst>
          </p:nvPr>
        </p:nvGraphicFramePr>
        <p:xfrm>
          <a:off x="1415661" y="801723"/>
          <a:ext cx="2997400" cy="807651"/>
        </p:xfrm>
        <a:graphic>
          <a:graphicData uri="http://schemas.openxmlformats.org/drawingml/2006/table">
            <a:tbl>
              <a:tblPr firstRow="1" firstCol="1" bandRow="1">
                <a:tableStyleId>{21E4AEA4-8DFA-4A89-87EB-49C32662AFE0}</a:tableStyleId>
              </a:tblPr>
              <a:tblGrid>
                <a:gridCol w="765812">
                  <a:extLst>
                    <a:ext uri="{9D8B030D-6E8A-4147-A177-3AD203B41FA5}">
                      <a16:colId xmlns:a16="http://schemas.microsoft.com/office/drawing/2014/main" val="1320576689"/>
                    </a:ext>
                  </a:extLst>
                </a:gridCol>
                <a:gridCol w="1115794">
                  <a:extLst>
                    <a:ext uri="{9D8B030D-6E8A-4147-A177-3AD203B41FA5}">
                      <a16:colId xmlns:a16="http://schemas.microsoft.com/office/drawing/2014/main" val="4041227847"/>
                    </a:ext>
                  </a:extLst>
                </a:gridCol>
                <a:gridCol w="1115794">
                  <a:extLst>
                    <a:ext uri="{9D8B030D-6E8A-4147-A177-3AD203B41FA5}">
                      <a16:colId xmlns:a16="http://schemas.microsoft.com/office/drawing/2014/main" val="521685227"/>
                    </a:ext>
                  </a:extLst>
                </a:gridCol>
              </a:tblGrid>
              <a:tr h="269217">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bg1"/>
                          </a:solidFill>
                          <a:effectLst/>
                          <a:latin typeface="BIZ UDPゴシック" panose="020B0400000000000000" pitchFamily="50" charset="-128"/>
                          <a:ea typeface="BIZ UDPゴシック" panose="020B0400000000000000" pitchFamily="50" charset="-128"/>
                        </a:rPr>
                        <a:t>R</a:t>
                      </a:r>
                      <a:r>
                        <a:rPr lang="ja-JP" altLang="en-US" sz="1200" kern="100" dirty="0">
                          <a:solidFill>
                            <a:schemeClr val="bg1"/>
                          </a:solidFill>
                          <a:effectLst/>
                          <a:latin typeface="BIZ UDPゴシック" panose="020B0400000000000000" pitchFamily="50" charset="-128"/>
                          <a:ea typeface="BIZ UDPゴシック" panose="020B0400000000000000" pitchFamily="50" charset="-128"/>
                        </a:rPr>
                        <a:t>２</a:t>
                      </a:r>
                      <a:endParaRPr lang="ja-JP" sz="12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67.8</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72</a:t>
                      </a:r>
                      <a:r>
                        <a:rPr lang="en-US" sz="1200" kern="100" dirty="0">
                          <a:solidFill>
                            <a:schemeClr val="tx1"/>
                          </a:solidFill>
                          <a:effectLst/>
                          <a:latin typeface="BIZ UDPゴシック" panose="020B0400000000000000" pitchFamily="50" charset="-128"/>
                          <a:ea typeface="BIZ UDPゴシック" panose="020B0400000000000000" pitchFamily="50" charset="-128"/>
                        </a:rPr>
                        <a:t>.</a:t>
                      </a: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6</a:t>
                      </a:r>
                      <a:r>
                        <a:rPr lang="en-US" sz="1200" kern="100" dirty="0">
                          <a:solidFill>
                            <a:schemeClr val="tx1"/>
                          </a:solidFill>
                          <a:effectLst/>
                          <a:latin typeface="BIZ UDPゴシック" panose="020B0400000000000000" pitchFamily="50" charset="-128"/>
                          <a:ea typeface="BIZ UDPゴシック" panose="020B0400000000000000" pitchFamily="50" charset="-128"/>
                        </a:rPr>
                        <a:t>%</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69217">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5</a:t>
                      </a:r>
                      <a:r>
                        <a:rPr lang="en-US" altLang="ja-JP" sz="1200" kern="100" dirty="0">
                          <a:effectLst/>
                          <a:latin typeface="BIZ UDPゴシック" panose="020B0400000000000000" pitchFamily="50" charset="-128"/>
                          <a:ea typeface="BIZ UDPゴシック" panose="020B0400000000000000" pitchFamily="50" charset="-128"/>
                        </a:rPr>
                        <a:t>4</a:t>
                      </a:r>
                      <a:r>
                        <a:rPr 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2</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56.</a:t>
                      </a:r>
                      <a:r>
                        <a:rPr lang="ja-JP" altLang="en-US" sz="1200" kern="100" dirty="0">
                          <a:solidFill>
                            <a:schemeClr val="tx1"/>
                          </a:solidFill>
                          <a:effectLst/>
                          <a:latin typeface="BIZ UDPゴシック" panose="020B0400000000000000" pitchFamily="50" charset="-128"/>
                          <a:ea typeface="BIZ UDPゴシック" panose="020B0400000000000000" pitchFamily="50" charset="-128"/>
                        </a:rPr>
                        <a:t>６</a:t>
                      </a:r>
                      <a:r>
                        <a:rPr lang="ja-JP" sz="1200" kern="100" dirty="0">
                          <a:solidFill>
                            <a:schemeClr val="tx1"/>
                          </a:solidFill>
                          <a:effectLst/>
                          <a:latin typeface="BIZ UDPゴシック" panose="020B0400000000000000" pitchFamily="50" charset="-128"/>
                          <a:ea typeface="BIZ UDPゴシック" panose="020B0400000000000000" pitchFamily="50" charset="-128"/>
                        </a:rPr>
                        <a:t>％</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4087100051"/>
              </p:ext>
            </p:extLst>
          </p:nvPr>
        </p:nvGraphicFramePr>
        <p:xfrm>
          <a:off x="5270737" y="814807"/>
          <a:ext cx="3009429" cy="1071654"/>
        </p:xfrm>
        <a:graphic>
          <a:graphicData uri="http://schemas.openxmlformats.org/drawingml/2006/table">
            <a:tbl>
              <a:tblPr firstRow="1" firstCol="1" bandRow="1">
                <a:tableStyleId>{21E4AEA4-8DFA-4A89-87EB-49C32662AFE0}</a:tableStyleId>
              </a:tblPr>
              <a:tblGrid>
                <a:gridCol w="777759">
                  <a:extLst>
                    <a:ext uri="{9D8B030D-6E8A-4147-A177-3AD203B41FA5}">
                      <a16:colId xmlns:a16="http://schemas.microsoft.com/office/drawing/2014/main" val="1320576689"/>
                    </a:ext>
                  </a:extLst>
                </a:gridCol>
                <a:gridCol w="1115835">
                  <a:extLst>
                    <a:ext uri="{9D8B030D-6E8A-4147-A177-3AD203B41FA5}">
                      <a16:colId xmlns:a16="http://schemas.microsoft.com/office/drawing/2014/main" val="4041227847"/>
                    </a:ext>
                  </a:extLst>
                </a:gridCol>
                <a:gridCol w="1115835">
                  <a:extLst>
                    <a:ext uri="{9D8B030D-6E8A-4147-A177-3AD203B41FA5}">
                      <a16:colId xmlns:a16="http://schemas.microsoft.com/office/drawing/2014/main" val="521685227"/>
                    </a:ext>
                  </a:extLst>
                </a:gridCol>
              </a:tblGrid>
              <a:tr h="524596">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bg1"/>
                          </a:solidFill>
                          <a:effectLst/>
                          <a:latin typeface="BIZ UDPゴシック" panose="020B0400000000000000" pitchFamily="50" charset="-128"/>
                          <a:ea typeface="BIZ UDPゴシック" panose="020B0400000000000000" pitchFamily="50" charset="-128"/>
                        </a:rPr>
                        <a:t>R</a:t>
                      </a:r>
                      <a:r>
                        <a:rPr lang="ja-JP" altLang="en-US" sz="1200" kern="100" dirty="0">
                          <a:solidFill>
                            <a:schemeClr val="bg1"/>
                          </a:solidFill>
                          <a:effectLst/>
                          <a:latin typeface="BIZ UDPゴシック" panose="020B0400000000000000" pitchFamily="50" charset="-128"/>
                          <a:ea typeface="BIZ UDPゴシック" panose="020B0400000000000000" pitchFamily="50" charset="-128"/>
                        </a:rPr>
                        <a:t>２</a:t>
                      </a:r>
                      <a:endParaRPr lang="ja-JP" sz="12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7352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58.9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6</a:t>
                      </a:r>
                      <a:r>
                        <a:rPr lang="en-US" sz="1200" kern="100" dirty="0">
                          <a:solidFill>
                            <a:schemeClr val="tx1"/>
                          </a:solidFill>
                          <a:effectLst/>
                          <a:latin typeface="BIZ UDPゴシック" panose="020B0400000000000000" pitchFamily="50" charset="-128"/>
                          <a:ea typeface="BIZ UDPゴシック" panose="020B0400000000000000" pitchFamily="50" charset="-128"/>
                        </a:rPr>
                        <a:t>8.9%</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7352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5</a:t>
                      </a:r>
                      <a:r>
                        <a:rPr lang="en-US" altLang="ja-JP" sz="1200" kern="100" dirty="0">
                          <a:effectLst/>
                          <a:latin typeface="BIZ UDPゴシック" panose="020B0400000000000000" pitchFamily="50" charset="-128"/>
                          <a:ea typeface="BIZ UDPゴシック" panose="020B0400000000000000" pitchFamily="50" charset="-128"/>
                        </a:rPr>
                        <a:t>9</a:t>
                      </a:r>
                      <a:r>
                        <a:rPr 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7</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60.7</a:t>
                      </a:r>
                      <a:r>
                        <a:rPr lang="ja-JP" sz="1200" kern="100" dirty="0">
                          <a:solidFill>
                            <a:schemeClr val="tx1"/>
                          </a:solidFill>
                          <a:effectLst/>
                          <a:latin typeface="BIZ UDPゴシック" panose="020B0400000000000000" pitchFamily="50" charset="-128"/>
                          <a:ea typeface="BIZ UDPゴシック" panose="020B0400000000000000" pitchFamily="50" charset="-128"/>
                        </a:rPr>
                        <a:t>％</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3460775638"/>
              </p:ext>
            </p:extLst>
          </p:nvPr>
        </p:nvGraphicFramePr>
        <p:xfrm>
          <a:off x="1415661" y="1999087"/>
          <a:ext cx="2987998" cy="772632"/>
        </p:xfrm>
        <a:graphic>
          <a:graphicData uri="http://schemas.openxmlformats.org/drawingml/2006/table">
            <a:tbl>
              <a:tblPr firstRow="1" firstCol="1" bandRow="1">
                <a:tableStyleId>{21E4AEA4-8DFA-4A89-87EB-49C32662AFE0}</a:tableStyleId>
              </a:tblPr>
              <a:tblGrid>
                <a:gridCol w="765294">
                  <a:extLst>
                    <a:ext uri="{9D8B030D-6E8A-4147-A177-3AD203B41FA5}">
                      <a16:colId xmlns:a16="http://schemas.microsoft.com/office/drawing/2014/main" val="1320576689"/>
                    </a:ext>
                  </a:extLst>
                </a:gridCol>
                <a:gridCol w="1111352">
                  <a:extLst>
                    <a:ext uri="{9D8B030D-6E8A-4147-A177-3AD203B41FA5}">
                      <a16:colId xmlns:a16="http://schemas.microsoft.com/office/drawing/2014/main" val="4041227847"/>
                    </a:ext>
                  </a:extLst>
                </a:gridCol>
                <a:gridCol w="1111352">
                  <a:extLst>
                    <a:ext uri="{9D8B030D-6E8A-4147-A177-3AD203B41FA5}">
                      <a16:colId xmlns:a16="http://schemas.microsoft.com/office/drawing/2014/main" val="521685227"/>
                    </a:ext>
                  </a:extLst>
                </a:gridCol>
              </a:tblGrid>
              <a:tr h="257544">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bg1"/>
                          </a:solidFill>
                          <a:effectLst/>
                          <a:latin typeface="BIZ UDPゴシック" panose="020B0400000000000000" pitchFamily="50" charset="-128"/>
                          <a:ea typeface="BIZ UDPゴシック" panose="020B0400000000000000" pitchFamily="50" charset="-128"/>
                        </a:rPr>
                        <a:t>R</a:t>
                      </a:r>
                      <a:r>
                        <a:rPr lang="ja-JP" altLang="en-US" sz="1200" kern="100" dirty="0">
                          <a:solidFill>
                            <a:schemeClr val="bg1"/>
                          </a:solidFill>
                          <a:effectLst/>
                          <a:latin typeface="BIZ UDPゴシック" panose="020B0400000000000000" pitchFamily="50" charset="-128"/>
                          <a:ea typeface="BIZ UDPゴシック" panose="020B0400000000000000" pitchFamily="50" charset="-128"/>
                        </a:rPr>
                        <a:t>２</a:t>
                      </a:r>
                      <a:endParaRPr lang="ja-JP" sz="12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57544">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tx1"/>
                          </a:solidFill>
                          <a:effectLst/>
                          <a:latin typeface="BIZ UDPゴシック" panose="020B0400000000000000" pitchFamily="50" charset="-128"/>
                          <a:ea typeface="BIZ UDPゴシック" panose="020B0400000000000000" pitchFamily="50" charset="-128"/>
                        </a:rPr>
                        <a:t>100%</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57544">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84</a:t>
                      </a:r>
                      <a:r>
                        <a:rPr 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7</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tx1"/>
                          </a:solidFill>
                          <a:effectLst/>
                          <a:latin typeface="BIZ UDPゴシック" panose="020B0400000000000000" pitchFamily="50" charset="-128"/>
                          <a:ea typeface="BIZ UDPゴシック" panose="020B0400000000000000" pitchFamily="50" charset="-128"/>
                        </a:rPr>
                        <a:t>8</a:t>
                      </a:r>
                      <a:r>
                        <a:rPr lang="ja-JP" altLang="en-US" sz="1200" kern="100" dirty="0">
                          <a:solidFill>
                            <a:schemeClr val="tx1"/>
                          </a:solidFill>
                          <a:effectLst/>
                          <a:latin typeface="BIZ UDPゴシック" panose="020B0400000000000000" pitchFamily="50" charset="-128"/>
                          <a:ea typeface="BIZ UDPゴシック" panose="020B0400000000000000" pitchFamily="50" charset="-128"/>
                        </a:rPr>
                        <a:t>６</a:t>
                      </a:r>
                      <a:r>
                        <a:rPr lang="en-US" sz="120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200" kern="100" dirty="0">
                          <a:solidFill>
                            <a:schemeClr val="tx1"/>
                          </a:solidFill>
                          <a:effectLst/>
                          <a:latin typeface="BIZ UDPゴシック" panose="020B0400000000000000" pitchFamily="50" charset="-128"/>
                          <a:ea typeface="BIZ UDPゴシック" panose="020B0400000000000000" pitchFamily="50" charset="-128"/>
                        </a:rPr>
                        <a:t>２</a:t>
                      </a:r>
                      <a:r>
                        <a:rPr lang="ja-JP" sz="1200" kern="100" dirty="0">
                          <a:solidFill>
                            <a:schemeClr val="tx1"/>
                          </a:solidFill>
                          <a:effectLst/>
                          <a:latin typeface="BIZ UDPゴシック" panose="020B0400000000000000" pitchFamily="50" charset="-128"/>
                          <a:ea typeface="BIZ UDPゴシック" panose="020B0400000000000000" pitchFamily="50" charset="-128"/>
                        </a:rPr>
                        <a:t>％</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4022064136"/>
              </p:ext>
            </p:extLst>
          </p:nvPr>
        </p:nvGraphicFramePr>
        <p:xfrm>
          <a:off x="5270737" y="1972571"/>
          <a:ext cx="2986471" cy="799841"/>
        </p:xfrm>
        <a:graphic>
          <a:graphicData uri="http://schemas.openxmlformats.org/drawingml/2006/table">
            <a:tbl>
              <a:tblPr firstRow="1" firstCol="1" bandRow="1">
                <a:tableStyleId>{21E4AEA4-8DFA-4A89-87EB-49C32662AFE0}</a:tableStyleId>
              </a:tblPr>
              <a:tblGrid>
                <a:gridCol w="767773">
                  <a:extLst>
                    <a:ext uri="{9D8B030D-6E8A-4147-A177-3AD203B41FA5}">
                      <a16:colId xmlns:a16="http://schemas.microsoft.com/office/drawing/2014/main" val="1320576689"/>
                    </a:ext>
                  </a:extLst>
                </a:gridCol>
                <a:gridCol w="1109349">
                  <a:extLst>
                    <a:ext uri="{9D8B030D-6E8A-4147-A177-3AD203B41FA5}">
                      <a16:colId xmlns:a16="http://schemas.microsoft.com/office/drawing/2014/main" val="4041227847"/>
                    </a:ext>
                  </a:extLst>
                </a:gridCol>
                <a:gridCol w="1109349">
                  <a:extLst>
                    <a:ext uri="{9D8B030D-6E8A-4147-A177-3AD203B41FA5}">
                      <a16:colId xmlns:a16="http://schemas.microsoft.com/office/drawing/2014/main" val="521685227"/>
                    </a:ext>
                  </a:extLst>
                </a:gridCol>
              </a:tblGrid>
              <a:tr h="261479">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bg1"/>
                          </a:solidFill>
                          <a:effectLst/>
                          <a:latin typeface="BIZ UDPゴシック" panose="020B0400000000000000" pitchFamily="50" charset="-128"/>
                          <a:ea typeface="BIZ UDPゴシック" panose="020B0400000000000000" pitchFamily="50" charset="-128"/>
                        </a:rPr>
                        <a:t>R</a:t>
                      </a:r>
                      <a:r>
                        <a:rPr lang="ja-JP" altLang="en-US" sz="1200" kern="100" dirty="0">
                          <a:solidFill>
                            <a:schemeClr val="bg1"/>
                          </a:solidFill>
                          <a:effectLst/>
                          <a:latin typeface="BIZ UDPゴシック" panose="020B0400000000000000" pitchFamily="50" charset="-128"/>
                          <a:ea typeface="BIZ UDPゴシック" panose="020B0400000000000000" pitchFamily="50" charset="-128"/>
                        </a:rPr>
                        <a:t>２</a:t>
                      </a:r>
                      <a:endParaRPr lang="ja-JP" sz="12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76883">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solidFill>
                            <a:schemeClr val="tx1"/>
                          </a:solidFill>
                          <a:effectLst/>
                          <a:latin typeface="BIZ UDPゴシック" panose="020B0400000000000000" pitchFamily="50" charset="-128"/>
                          <a:ea typeface="BIZ UDPゴシック" panose="020B0400000000000000" pitchFamily="50" charset="-128"/>
                        </a:rPr>
                        <a:t>100%</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6147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a:t>
                      </a:r>
                      <a:r>
                        <a:rPr lang="en-US" altLang="ja-JP" sz="1200" kern="100" dirty="0">
                          <a:effectLst/>
                          <a:latin typeface="BIZ UDPゴシック" panose="020B0400000000000000" pitchFamily="50" charset="-128"/>
                          <a:ea typeface="BIZ UDPゴシック" panose="020B0400000000000000" pitchFamily="50" charset="-128"/>
                        </a:rPr>
                        <a:t>1</a:t>
                      </a:r>
                      <a:r>
                        <a:rPr 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1</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solidFill>
                            <a:schemeClr val="tx1"/>
                          </a:solidFill>
                          <a:effectLst/>
                          <a:latin typeface="BIZ UDPゴシック" panose="020B0400000000000000" pitchFamily="50" charset="-128"/>
                          <a:ea typeface="BIZ UDPゴシック" panose="020B0400000000000000" pitchFamily="50" charset="-128"/>
                        </a:rPr>
                        <a:t>91.</a:t>
                      </a:r>
                      <a:r>
                        <a:rPr lang="ja-JP" altLang="en-US" sz="1200" kern="100" dirty="0">
                          <a:solidFill>
                            <a:schemeClr val="tx1"/>
                          </a:solidFill>
                          <a:effectLst/>
                          <a:latin typeface="BIZ UDPゴシック" panose="020B0400000000000000" pitchFamily="50" charset="-128"/>
                          <a:ea typeface="BIZ UDPゴシック" panose="020B0400000000000000" pitchFamily="50" charset="-128"/>
                        </a:rPr>
                        <a:t>８</a:t>
                      </a:r>
                      <a:r>
                        <a:rPr lang="ja-JP" sz="1200" kern="100" dirty="0">
                          <a:solidFill>
                            <a:schemeClr val="tx1"/>
                          </a:solidFill>
                          <a:effectLst/>
                          <a:latin typeface="BIZ UDPゴシック" panose="020B0400000000000000" pitchFamily="50" charset="-128"/>
                          <a:ea typeface="BIZ UDPゴシック" panose="020B0400000000000000" pitchFamily="50" charset="-128"/>
                        </a:rPr>
                        <a:t>％</a:t>
                      </a:r>
                      <a:endParaRPr lang="ja-JP" sz="1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Tree>
    <p:extLst>
      <p:ext uri="{BB962C8B-B14F-4D97-AF65-F5344CB8AC3E}">
        <p14:creationId xmlns:p14="http://schemas.microsoft.com/office/powerpoint/2010/main" val="37317971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1179</TotalTime>
  <Words>1014</Words>
  <Application>Microsoft Office PowerPoint</Application>
  <PresentationFormat>画面に合わせる (4:3)</PresentationFormat>
  <Paragraphs>279</Paragraphs>
  <Slides>4</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BIZ UDPゴシック</vt:lpstr>
      <vt:lpstr>Meiryo UI</vt:lpstr>
      <vt:lpstr>ＭＳ ゴシック</vt:lpstr>
      <vt:lpstr>游ゴシック</vt:lpstr>
      <vt:lpstr>游ゴシック Light</vt:lpstr>
      <vt:lpstr>游明朝</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美恵</dc:creator>
  <cp:lastModifiedBy>村上　忠史</cp:lastModifiedBy>
  <cp:revision>240</cp:revision>
  <cp:lastPrinted>2021-12-10T02:13:44Z</cp:lastPrinted>
  <dcterms:created xsi:type="dcterms:W3CDTF">2019-08-18T05:37:09Z</dcterms:created>
  <dcterms:modified xsi:type="dcterms:W3CDTF">2022-02-14T04:43:37Z</dcterms:modified>
</cp:coreProperties>
</file>