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2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96" r:id="rId4"/>
    <p:sldId id="297" r:id="rId5"/>
    <p:sldId id="298" r:id="rId6"/>
    <p:sldId id="262" r:id="rId7"/>
    <p:sldId id="308" r:id="rId8"/>
    <p:sldId id="309" r:id="rId9"/>
    <p:sldId id="301" r:id="rId10"/>
    <p:sldId id="310" r:id="rId11"/>
    <p:sldId id="311" r:id="rId12"/>
    <p:sldId id="304" r:id="rId13"/>
    <p:sldId id="305" r:id="rId14"/>
    <p:sldId id="306" r:id="rId15"/>
    <p:sldId id="307" r:id="rId1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E2A0"/>
    <a:srgbClr val="85F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91" autoAdjust="0"/>
    <p:restoredTop sz="94434" autoAdjust="0"/>
  </p:normalViewPr>
  <p:slideViewPr>
    <p:cSldViewPr>
      <p:cViewPr varScale="1">
        <p:scale>
          <a:sx n="74" d="100"/>
          <a:sy n="74" d="100"/>
        </p:scale>
        <p:origin x="6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501\d11271$\doc\200%20&#25512;&#36914;&#65319;\101_&#23376;&#12393;&#12418;&#12398;&#36007;&#22256;\H31&#24180;&#24230;&#26989;&#21209;\&#9733;&#31532;&#20108;&#27425;&#35336;&#30011;&#31574;&#23450;\10%20&#35336;&#30011;&#20316;&#25104;&#9733;\&#35519;&#26619;&#32080;&#26524;\&#9733;&#35519;&#26619;&#32080;&#26524;&#12414;&#12392;&#1241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501\d11271$\doc\200%20&#25512;&#36914;&#65319;\101_&#23376;&#12393;&#12418;&#12398;&#36007;&#22256;\H31&#24180;&#24230;&#26989;&#21209;\&#9733;&#31532;&#20108;&#27425;&#35336;&#30011;&#31574;&#23450;\10%20&#35336;&#30011;&#20316;&#25104;&#9733;\&#9733;&#35519;&#26619;&#32080;&#26524;&#12414;&#12392;&#12417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501\d11271$\doc\200%20&#25512;&#36914;&#65319;\101_&#23376;&#12393;&#12418;&#12398;&#36007;&#22256;\H31&#24180;&#24230;&#26989;&#21209;\&#9733;&#31532;&#20108;&#27425;&#35336;&#30011;&#31574;&#23450;\10%20&#35336;&#30011;&#20316;&#25104;&#9733;\&#9733;&#35519;&#26619;&#32080;&#26524;&#12414;&#12392;&#12417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501\d11271$\doc\200%20&#25512;&#36914;&#65319;\101_&#23376;&#12393;&#12418;&#12398;&#36007;&#22256;\H31&#24180;&#24230;&#26989;&#21209;\&#9733;&#31532;&#20108;&#27425;&#35336;&#30011;&#31574;&#23450;\10%20&#35336;&#30011;&#20316;&#25104;&#9733;\&#9733;&#35519;&#26619;&#32080;&#26524;&#12414;&#12392;&#12417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501\d11271$\doc\200%20&#25512;&#36914;&#65319;\101_&#23376;&#12393;&#12418;&#12398;&#36007;&#22256;\H31&#24180;&#24230;&#26989;&#21209;\&#9733;&#31532;&#20108;&#27425;&#35336;&#30011;&#31574;&#23450;\10%20&#35336;&#30011;&#20316;&#25104;&#9733;\&#9733;&#35519;&#26619;&#32080;&#26524;&#12414;&#12392;&#12417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501\d11271$\doc\200%20&#25512;&#36914;&#65319;\101_&#23376;&#12393;&#12418;&#12398;&#36007;&#22256;\H31&#24180;&#24230;&#26989;&#21209;\&#9733;&#31532;&#20108;&#27425;&#35336;&#30011;&#31574;&#23450;\10%20&#35336;&#30011;&#20316;&#25104;&#9733;\&#9733;&#35519;&#26619;&#32080;&#26524;&#12414;&#12392;&#12417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501\d11271$\doc\200%20&#25512;&#36914;&#65319;\101_&#23376;&#12393;&#12418;&#12398;&#36007;&#22256;\H31&#24180;&#24230;&#26989;&#21209;\&#9733;&#31532;&#20108;&#27425;&#35336;&#30011;&#31574;&#23450;\10%20&#35336;&#30011;&#20316;&#25104;&#9733;\&#9733;&#35519;&#26619;&#32080;&#26524;&#12414;&#12392;&#12417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501\d11271$\doc\200%20&#25512;&#36914;&#65319;\101_&#23376;&#12393;&#12418;&#12398;&#36007;&#22256;\H31&#24180;&#24230;&#26989;&#21209;\&#9733;&#31532;&#20108;&#27425;&#35336;&#30011;&#31574;&#23450;\10%20&#35336;&#30011;&#20316;&#25104;&#9733;\&#9733;&#35519;&#26619;&#32080;&#26524;&#12414;&#12392;&#1241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501\d11271$\doc\200%20&#25512;&#36914;&#65319;\101_&#23376;&#12393;&#12418;&#12398;&#36007;&#22256;\H31&#24180;&#24230;&#26989;&#21209;\&#9733;&#31532;&#20108;&#27425;&#35336;&#30011;&#31574;&#23450;\10%20&#35336;&#30011;&#20316;&#25104;&#9733;\&#9733;&#35519;&#26619;&#32080;&#26524;&#12414;&#12392;&#1241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501\d11271$\doc\200%20&#25512;&#36914;&#65319;\101_&#23376;&#12393;&#12418;&#12398;&#36007;&#22256;\H31&#24180;&#24230;&#26989;&#21209;\&#9733;&#31532;&#20108;&#27425;&#35336;&#30011;&#31574;&#23450;\10%20&#35336;&#30011;&#20316;&#25104;&#9733;\&#9733;&#35519;&#26619;&#32080;&#26524;&#12414;&#12392;&#12417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501\d11271$\doc\200%20&#25512;&#36914;&#65319;\101_&#23376;&#12393;&#12418;&#12398;&#36007;&#22256;\H31&#24180;&#24230;&#26989;&#21209;\&#9733;&#31532;&#20108;&#27425;&#35336;&#30011;&#31574;&#23450;\10%20&#35336;&#30011;&#20316;&#25104;&#9733;\&#9733;&#35519;&#26619;&#32080;&#26524;&#12414;&#12392;&#12417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501\d11271$\doc\200%20&#25512;&#36914;&#65319;\101_&#23376;&#12393;&#12418;&#12398;&#36007;&#22256;\H31&#24180;&#24230;&#26989;&#21209;\&#9733;&#31532;&#20108;&#27425;&#35336;&#30011;&#31574;&#23450;\10%20&#35336;&#30011;&#20316;&#25104;&#9733;\&#9733;&#35519;&#26619;&#32080;&#26524;&#12414;&#12392;&#1241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501\d11271$\doc\200%20&#25512;&#36914;&#65319;\101_&#23376;&#12393;&#12418;&#12398;&#36007;&#22256;\H31&#24180;&#24230;&#26989;&#21209;\&#9733;&#31532;&#20108;&#27425;&#35336;&#30011;&#31574;&#23450;\10%20&#35336;&#30011;&#20316;&#25104;&#9733;\&#9733;&#35519;&#26619;&#32080;&#26524;&#12414;&#12392;&#12417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501\d11271$\doc\200%20&#25512;&#36914;&#65319;\101_&#23376;&#12393;&#12418;&#12398;&#36007;&#22256;\H31&#24180;&#24230;&#26989;&#21209;\&#9733;&#31532;&#20108;&#27425;&#35336;&#30011;&#31574;&#23450;\10%20&#35336;&#30011;&#20316;&#25104;&#9733;\&#9733;&#35519;&#26619;&#32080;&#26524;&#12414;&#12392;&#12417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501\d11271$\doc\200%20&#25512;&#36914;&#65319;\101_&#23376;&#12393;&#12418;&#12398;&#36007;&#22256;\H31&#24180;&#24230;&#26989;&#21209;\&#9733;&#31532;&#20108;&#27425;&#35336;&#30011;&#31574;&#23450;\10%20&#35336;&#30011;&#20316;&#25104;&#9733;\&#9733;&#35519;&#26619;&#32080;&#26524;&#12414;&#12392;&#12417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3190187295081115"/>
          <c:y val="5.6364933644592136E-2"/>
          <c:w val="0.43587076241849187"/>
          <c:h val="0.9088064429153439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'AQ15'!$C$4</c:f>
              <c:strCache>
                <c:ptCount val="1"/>
                <c:pt idx="0">
                  <c:v>相対的貧困層</c:v>
                </c:pt>
              </c:strCache>
            </c:strRef>
          </c:tx>
          <c:spPr>
            <a:pattFill prst="smCheck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'AQ15'!$B$5:$B$24</c:f>
              <c:strCache>
                <c:ptCount val="20"/>
                <c:pt idx="0">
                  <c:v>食費を切りつめた</c:v>
                </c:pt>
                <c:pt idx="1">
                  <c:v>電気・ガス・水道などが止められた</c:v>
                </c:pt>
                <c:pt idx="2">
                  <c:v>医療機関を受診できなかった</c:v>
                </c:pt>
                <c:pt idx="3">
                  <c:v>国民健康保険料の支払いが滞ったことがある</c:v>
                </c:pt>
                <c:pt idx="4">
                  <c:v>国民年金の支払いが滞ったことがある</c:v>
                </c:pt>
                <c:pt idx="5">
                  <c:v>金融機関などに借金をしたことがある</c:v>
                </c:pt>
                <c:pt idx="6">
                  <c:v>クレジットカードの利用が停止になったことがある</c:v>
                </c:pt>
                <c:pt idx="7">
                  <c:v>新しい衣服・靴を買うのを控えた</c:v>
                </c:pt>
                <c:pt idx="8">
                  <c:v>新聞や雑誌を買うのを控えた</c:v>
                </c:pt>
                <c:pt idx="9">
                  <c:v>スマートフォンの購入を断念したり、電話などの通信料の支払いが滞ったことがある</c:v>
                </c:pt>
                <c:pt idx="10">
                  <c:v>冠婚葬祭のつきあいを控えた</c:v>
                </c:pt>
                <c:pt idx="11">
                  <c:v>生活の見通しがたたなくて不安になったことがある</c:v>
                </c:pt>
                <c:pt idx="12">
                  <c:v>鉄道やバスの利用を控え、自転車を使ったり歩くようにした</c:v>
                </c:pt>
                <c:pt idx="13">
                  <c:v>家賃や住宅ローンの支払いが滞ったことがある</c:v>
                </c:pt>
                <c:pt idx="14">
                  <c:v>趣味やレジャーの出費を減らした</c:v>
                </c:pt>
                <c:pt idx="15">
                  <c:v>冷暖房の使用を控えた</c:v>
                </c:pt>
                <c:pt idx="16">
                  <c:v>友人・知人との外食を控えた</c:v>
                </c:pt>
                <c:pt idx="17">
                  <c:v>敷金・保証金等を用意できないので、住み替え・転居を断念した</c:v>
                </c:pt>
                <c:pt idx="18">
                  <c:v>理髪店・美容院に行く回数を減らした</c:v>
                </c:pt>
                <c:pt idx="19">
                  <c:v>どれにもあてはまらない</c:v>
                </c:pt>
              </c:strCache>
            </c:strRef>
          </c:cat>
          <c:val>
            <c:numRef>
              <c:f>'AQ15'!$C$5:$C$24</c:f>
              <c:numCache>
                <c:formatCode>0.0%</c:formatCode>
                <c:ptCount val="20"/>
                <c:pt idx="0">
                  <c:v>0.56149732620320858</c:v>
                </c:pt>
                <c:pt idx="1">
                  <c:v>1.6042780748663103E-2</c:v>
                </c:pt>
                <c:pt idx="2">
                  <c:v>3.2085561497326207E-2</c:v>
                </c:pt>
                <c:pt idx="3">
                  <c:v>6.9518716577540107E-2</c:v>
                </c:pt>
                <c:pt idx="4">
                  <c:v>6.9518716577540107E-2</c:v>
                </c:pt>
                <c:pt idx="5">
                  <c:v>5.8823529411764705E-2</c:v>
                </c:pt>
                <c:pt idx="6">
                  <c:v>7.4866310160427801E-2</c:v>
                </c:pt>
                <c:pt idx="7">
                  <c:v>0.47593582887700536</c:v>
                </c:pt>
                <c:pt idx="8">
                  <c:v>0.13368983957219252</c:v>
                </c:pt>
                <c:pt idx="9">
                  <c:v>3.7433155080213901E-2</c:v>
                </c:pt>
                <c:pt idx="10">
                  <c:v>1.6042780748663103E-2</c:v>
                </c:pt>
                <c:pt idx="11">
                  <c:v>0.26203208556149732</c:v>
                </c:pt>
                <c:pt idx="12">
                  <c:v>0.12834224598930483</c:v>
                </c:pt>
                <c:pt idx="13">
                  <c:v>5.8823529411764705E-2</c:v>
                </c:pt>
                <c:pt idx="14">
                  <c:v>0.36363636363636365</c:v>
                </c:pt>
                <c:pt idx="15">
                  <c:v>0.22994652406417113</c:v>
                </c:pt>
                <c:pt idx="16">
                  <c:v>0.32085561497326204</c:v>
                </c:pt>
                <c:pt idx="17">
                  <c:v>2.1390374331550801E-2</c:v>
                </c:pt>
                <c:pt idx="18">
                  <c:v>0.40641711229946526</c:v>
                </c:pt>
                <c:pt idx="19">
                  <c:v>0.22994652406417113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2A-48F8-B8E6-9EAB1288582A}"/>
            </c:ext>
          </c:extLst>
        </c:ser>
        <c:ser>
          <c:idx val="1"/>
          <c:order val="1"/>
          <c:tx>
            <c:strRef>
              <c:f>'AQ15'!$D$4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'AQ15'!$B$5:$B$24</c:f>
              <c:strCache>
                <c:ptCount val="20"/>
                <c:pt idx="0">
                  <c:v>食費を切りつめた</c:v>
                </c:pt>
                <c:pt idx="1">
                  <c:v>電気・ガス・水道などが止められた</c:v>
                </c:pt>
                <c:pt idx="2">
                  <c:v>医療機関を受診できなかった</c:v>
                </c:pt>
                <c:pt idx="3">
                  <c:v>国民健康保険料の支払いが滞ったことがある</c:v>
                </c:pt>
                <c:pt idx="4">
                  <c:v>国民年金の支払いが滞ったことがある</c:v>
                </c:pt>
                <c:pt idx="5">
                  <c:v>金融機関などに借金をしたことがある</c:v>
                </c:pt>
                <c:pt idx="6">
                  <c:v>クレジットカードの利用が停止になったことがある</c:v>
                </c:pt>
                <c:pt idx="7">
                  <c:v>新しい衣服・靴を買うのを控えた</c:v>
                </c:pt>
                <c:pt idx="8">
                  <c:v>新聞や雑誌を買うのを控えた</c:v>
                </c:pt>
                <c:pt idx="9">
                  <c:v>スマートフォンの購入を断念したり、電話などの通信料の支払いが滞ったことがある</c:v>
                </c:pt>
                <c:pt idx="10">
                  <c:v>冠婚葬祭のつきあいを控えた</c:v>
                </c:pt>
                <c:pt idx="11">
                  <c:v>生活の見通しがたたなくて不安になったことがある</c:v>
                </c:pt>
                <c:pt idx="12">
                  <c:v>鉄道やバスの利用を控え、自転車を使ったり歩くようにした</c:v>
                </c:pt>
                <c:pt idx="13">
                  <c:v>家賃や住宅ローンの支払いが滞ったことがある</c:v>
                </c:pt>
                <c:pt idx="14">
                  <c:v>趣味やレジャーの出費を減らした</c:v>
                </c:pt>
                <c:pt idx="15">
                  <c:v>冷暖房の使用を控えた</c:v>
                </c:pt>
                <c:pt idx="16">
                  <c:v>友人・知人との外食を控えた</c:v>
                </c:pt>
                <c:pt idx="17">
                  <c:v>敷金・保証金等を用意できないので、住み替え・転居を断念した</c:v>
                </c:pt>
                <c:pt idx="18">
                  <c:v>理髪店・美容院に行く回数を減らした</c:v>
                </c:pt>
                <c:pt idx="19">
                  <c:v>どれにもあてはまらない</c:v>
                </c:pt>
              </c:strCache>
            </c:strRef>
          </c:cat>
          <c:val>
            <c:numRef>
              <c:f>'AQ15'!$D$5:$D$24</c:f>
              <c:numCache>
                <c:formatCode>0.0%</c:formatCode>
                <c:ptCount val="20"/>
                <c:pt idx="0">
                  <c:v>0.31676999477260848</c:v>
                </c:pt>
                <c:pt idx="1">
                  <c:v>9.0773653946680608E-3</c:v>
                </c:pt>
                <c:pt idx="2">
                  <c:v>1.4321484579194984E-2</c:v>
                </c:pt>
                <c:pt idx="3">
                  <c:v>2.2545216936748561E-2</c:v>
                </c:pt>
                <c:pt idx="4">
                  <c:v>2.7628332462101411E-2</c:v>
                </c:pt>
                <c:pt idx="5">
                  <c:v>2.3044955567171982E-2</c:v>
                </c:pt>
                <c:pt idx="6">
                  <c:v>2.22848928384736E-2</c:v>
                </c:pt>
                <c:pt idx="7">
                  <c:v>0.36773653946680607</c:v>
                </c:pt>
                <c:pt idx="8">
                  <c:v>0.12749032932566651</c:v>
                </c:pt>
                <c:pt idx="9">
                  <c:v>2.3292733925771039E-2</c:v>
                </c:pt>
                <c:pt idx="10">
                  <c:v>2.271562990067956E-2</c:v>
                </c:pt>
                <c:pt idx="11">
                  <c:v>0.1122263460533194</c:v>
                </c:pt>
                <c:pt idx="12">
                  <c:v>8.3849451123889182E-2</c:v>
                </c:pt>
                <c:pt idx="13">
                  <c:v>1.303450078410873E-2</c:v>
                </c:pt>
                <c:pt idx="14">
                  <c:v>0.2753685311029796</c:v>
                </c:pt>
                <c:pt idx="15">
                  <c:v>0.16373288029273392</c:v>
                </c:pt>
                <c:pt idx="16">
                  <c:v>0.21289231573444853</c:v>
                </c:pt>
                <c:pt idx="17">
                  <c:v>1.2457396759017253E-2</c:v>
                </c:pt>
                <c:pt idx="18">
                  <c:v>0.256848928384736</c:v>
                </c:pt>
                <c:pt idx="19">
                  <c:v>0.39399372713016201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2A-48F8-B8E6-9EAB1288582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308086095"/>
        <c:axId val="1308086511"/>
      </c:barChart>
      <c:catAx>
        <c:axId val="130808609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08086511"/>
        <c:crosses val="autoZero"/>
        <c:auto val="1"/>
        <c:lblAlgn val="ctr"/>
        <c:lblOffset val="100"/>
        <c:noMultiLvlLbl val="0"/>
      </c:catAx>
      <c:valAx>
        <c:axId val="1308086511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08086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22656379654989"/>
          <c:y val="6.1067937839572241E-2"/>
          <c:w val="0.85468611505529024"/>
          <c:h val="0.936048139045579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AQ32b!$B$4</c:f>
              <c:strCache>
                <c:ptCount val="1"/>
                <c:pt idx="0">
                  <c:v>相対的貧困層</c:v>
                </c:pt>
              </c:strCache>
            </c:strRef>
          </c:tx>
          <c:spPr>
            <a:pattFill prst="smCheck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AQ32b!$A$5:$A$15</c:f>
              <c:strCache>
                <c:ptCount val="11"/>
                <c:pt idx="0">
                  <c:v>15分未満</c:v>
                </c:pt>
                <c:pt idx="1">
                  <c:v>15～30分未満</c:v>
                </c:pt>
                <c:pt idx="2">
                  <c:v>30分～1時間未満</c:v>
                </c:pt>
                <c:pt idx="3">
                  <c:v>1～2時間未満</c:v>
                </c:pt>
                <c:pt idx="4">
                  <c:v>2～3時間未満</c:v>
                </c:pt>
                <c:pt idx="5">
                  <c:v>3～4時間未満</c:v>
                </c:pt>
                <c:pt idx="6">
                  <c:v>4～6時間未満</c:v>
                </c:pt>
                <c:pt idx="7">
                  <c:v>6～8時間未満</c:v>
                </c:pt>
                <c:pt idx="8">
                  <c:v>8～10時間未満</c:v>
                </c:pt>
                <c:pt idx="9">
                  <c:v>10時間以上</c:v>
                </c:pt>
                <c:pt idx="10">
                  <c:v>わからない</c:v>
                </c:pt>
              </c:strCache>
            </c:strRef>
          </c:cat>
          <c:val>
            <c:numRef>
              <c:f>AQ32b!$B$5:$B$15</c:f>
              <c:numCache>
                <c:formatCode>0.0%</c:formatCode>
                <c:ptCount val="11"/>
                <c:pt idx="0">
                  <c:v>1.6E-2</c:v>
                </c:pt>
                <c:pt idx="1">
                  <c:v>1.6E-2</c:v>
                </c:pt>
                <c:pt idx="2">
                  <c:v>2.7E-2</c:v>
                </c:pt>
                <c:pt idx="3">
                  <c:v>5.2999999999999999E-2</c:v>
                </c:pt>
                <c:pt idx="4">
                  <c:v>8.5999999999999993E-2</c:v>
                </c:pt>
                <c:pt idx="5">
                  <c:v>6.4000000000000001E-2</c:v>
                </c:pt>
                <c:pt idx="6">
                  <c:v>0.128</c:v>
                </c:pt>
                <c:pt idx="7">
                  <c:v>0.123</c:v>
                </c:pt>
                <c:pt idx="8">
                  <c:v>4.2999999999999997E-2</c:v>
                </c:pt>
                <c:pt idx="9">
                  <c:v>0.34200000000000003</c:v>
                </c:pt>
                <c:pt idx="10">
                  <c:v>0.10199999999999999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6E-4F4D-9433-AB30D0443BAB}"/>
            </c:ext>
          </c:extLst>
        </c:ser>
        <c:ser>
          <c:idx val="1"/>
          <c:order val="1"/>
          <c:tx>
            <c:strRef>
              <c:f>AQ32b!$C$4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AQ32b!$A$5:$A$15</c:f>
              <c:strCache>
                <c:ptCount val="11"/>
                <c:pt idx="0">
                  <c:v>15分未満</c:v>
                </c:pt>
                <c:pt idx="1">
                  <c:v>15～30分未満</c:v>
                </c:pt>
                <c:pt idx="2">
                  <c:v>30分～1時間未満</c:v>
                </c:pt>
                <c:pt idx="3">
                  <c:v>1～2時間未満</c:v>
                </c:pt>
                <c:pt idx="4">
                  <c:v>2～3時間未満</c:v>
                </c:pt>
                <c:pt idx="5">
                  <c:v>3～4時間未満</c:v>
                </c:pt>
                <c:pt idx="6">
                  <c:v>4～6時間未満</c:v>
                </c:pt>
                <c:pt idx="7">
                  <c:v>6～8時間未満</c:v>
                </c:pt>
                <c:pt idx="8">
                  <c:v>8～10時間未満</c:v>
                </c:pt>
                <c:pt idx="9">
                  <c:v>10時間以上</c:v>
                </c:pt>
                <c:pt idx="10">
                  <c:v>わからない</c:v>
                </c:pt>
              </c:strCache>
            </c:strRef>
          </c:cat>
          <c:val>
            <c:numRef>
              <c:f>AQ32b!$C$5:$C$15</c:f>
              <c:numCache>
                <c:formatCode>0.0%</c:formatCode>
                <c:ptCount val="11"/>
                <c:pt idx="0">
                  <c:v>7.7684265551489808E-3</c:v>
                </c:pt>
                <c:pt idx="1">
                  <c:v>9.8243596445373761E-3</c:v>
                </c:pt>
                <c:pt idx="2">
                  <c:v>3.1833246210141136E-2</c:v>
                </c:pt>
                <c:pt idx="3">
                  <c:v>5.96299006795609E-2</c:v>
                </c:pt>
                <c:pt idx="4">
                  <c:v>9.0310507056978573E-2</c:v>
                </c:pt>
                <c:pt idx="5">
                  <c:v>0.10752378463146892</c:v>
                </c:pt>
                <c:pt idx="6">
                  <c:v>0.13358285415577628</c:v>
                </c:pt>
                <c:pt idx="7">
                  <c:v>0.11733978044955568</c:v>
                </c:pt>
                <c:pt idx="8">
                  <c:v>7.9391008886565598E-2</c:v>
                </c:pt>
                <c:pt idx="9">
                  <c:v>0.31542289597490852</c:v>
                </c:pt>
                <c:pt idx="10">
                  <c:v>4.6918452692106635E-2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6E-4F4D-9433-AB30D0443BA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308223"/>
        <c:axId val="30310719"/>
      </c:barChart>
      <c:catAx>
        <c:axId val="30308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10719"/>
        <c:crosses val="autoZero"/>
        <c:auto val="1"/>
        <c:lblAlgn val="ctr"/>
        <c:lblOffset val="100"/>
        <c:noMultiLvlLbl val="0"/>
      </c:catAx>
      <c:valAx>
        <c:axId val="3031071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0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814889038437953"/>
          <c:y val="0.18493871746998322"/>
          <c:w val="0.24355593785719037"/>
          <c:h val="6.51162744583847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ＭＳ Ｐゴシック 本文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'BQ34'!$B$4</c:f>
              <c:strCache>
                <c:ptCount val="1"/>
                <c:pt idx="0">
                  <c:v>相対的貧困層</c:v>
                </c:pt>
              </c:strCache>
            </c:strRef>
          </c:tx>
          <c:spPr>
            <a:pattFill prst="smCheck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'BQ34'!$A$5:$A$11</c:f>
              <c:strCache>
                <c:ptCount val="7"/>
                <c:pt idx="0">
                  <c:v>まったくしない</c:v>
                </c:pt>
                <c:pt idx="1">
                  <c:v>1～30分未満</c:v>
                </c:pt>
                <c:pt idx="2">
                  <c:v>30分～1時間未満</c:v>
                </c:pt>
                <c:pt idx="3">
                  <c:v>1～2時間未満</c:v>
                </c:pt>
                <c:pt idx="4">
                  <c:v>2～3時間未満</c:v>
                </c:pt>
                <c:pt idx="5">
                  <c:v>3時間以上</c:v>
                </c:pt>
                <c:pt idx="6">
                  <c:v>わからない</c:v>
                </c:pt>
              </c:strCache>
            </c:strRef>
          </c:cat>
          <c:val>
            <c:numRef>
              <c:f>'BQ34'!$B$5:$B$11</c:f>
              <c:numCache>
                <c:formatCode>0.0%</c:formatCode>
                <c:ptCount val="7"/>
                <c:pt idx="0">
                  <c:v>0.15</c:v>
                </c:pt>
                <c:pt idx="1">
                  <c:v>0.33800000000000002</c:v>
                </c:pt>
                <c:pt idx="2">
                  <c:v>0.21099999999999999</c:v>
                </c:pt>
                <c:pt idx="3">
                  <c:v>0.09</c:v>
                </c:pt>
                <c:pt idx="4">
                  <c:v>3.7999999999999999E-2</c:v>
                </c:pt>
                <c:pt idx="5">
                  <c:v>2.3E-2</c:v>
                </c:pt>
                <c:pt idx="6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83-49C6-ADA0-CD22FC36677E}"/>
            </c:ext>
          </c:extLst>
        </c:ser>
        <c:ser>
          <c:idx val="1"/>
          <c:order val="1"/>
          <c:tx>
            <c:strRef>
              <c:f>'BQ34'!$C$4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'BQ34'!$A$5:$A$11</c:f>
              <c:strCache>
                <c:ptCount val="7"/>
                <c:pt idx="0">
                  <c:v>まったくしない</c:v>
                </c:pt>
                <c:pt idx="1">
                  <c:v>1～30分未満</c:v>
                </c:pt>
                <c:pt idx="2">
                  <c:v>30分～1時間未満</c:v>
                </c:pt>
                <c:pt idx="3">
                  <c:v>1～2時間未満</c:v>
                </c:pt>
                <c:pt idx="4">
                  <c:v>2～3時間未満</c:v>
                </c:pt>
                <c:pt idx="5">
                  <c:v>3時間以上</c:v>
                </c:pt>
                <c:pt idx="6">
                  <c:v>わからない</c:v>
                </c:pt>
              </c:strCache>
            </c:strRef>
          </c:cat>
          <c:val>
            <c:numRef>
              <c:f>'BQ34'!$C$5:$C$11</c:f>
              <c:numCache>
                <c:formatCode>0.0%</c:formatCode>
                <c:ptCount val="7"/>
                <c:pt idx="0">
                  <c:v>6.9179943767572638E-2</c:v>
                </c:pt>
                <c:pt idx="1">
                  <c:v>0.26345735707591383</c:v>
                </c:pt>
                <c:pt idx="2">
                  <c:v>0.27648078725398312</c:v>
                </c:pt>
                <c:pt idx="3">
                  <c:v>0.17900374882849107</c:v>
                </c:pt>
                <c:pt idx="4">
                  <c:v>6.581443298969071E-2</c:v>
                </c:pt>
                <c:pt idx="5">
                  <c:v>3.9998125585754447E-2</c:v>
                </c:pt>
                <c:pt idx="6">
                  <c:v>0.10616119962511715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83-49C6-ADA0-CD22FC36677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308223"/>
        <c:axId val="30310719"/>
      </c:barChart>
      <c:catAx>
        <c:axId val="30308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10719"/>
        <c:crosses val="autoZero"/>
        <c:auto val="1"/>
        <c:lblAlgn val="ctr"/>
        <c:lblOffset val="100"/>
        <c:noMultiLvlLbl val="0"/>
      </c:catAx>
      <c:valAx>
        <c:axId val="3031071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0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7629901230244867"/>
          <c:y val="0.45844231871906288"/>
          <c:w val="0.11429246288262876"/>
          <c:h val="8.3115168652076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ＭＳ Ｐゴシック 本文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88546156501078"/>
          <c:y val="8.6399481986691298E-2"/>
          <c:w val="0.74800035316686331"/>
          <c:h val="0.8726321873833378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'AQ33'!$B$4</c:f>
              <c:strCache>
                <c:ptCount val="1"/>
                <c:pt idx="0">
                  <c:v>相対的貧困層</c:v>
                </c:pt>
              </c:strCache>
            </c:strRef>
          </c:tx>
          <c:spPr>
            <a:pattFill prst="smCheck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'AQ33'!$A$5:$A$9</c:f>
              <c:strCache>
                <c:ptCount val="5"/>
                <c:pt idx="0">
                  <c:v>必ず食べる</c:v>
                </c:pt>
                <c:pt idx="1">
                  <c:v>食べることが多い</c:v>
                </c:pt>
                <c:pt idx="2">
                  <c:v>食べないことが多い</c:v>
                </c:pt>
                <c:pt idx="3">
                  <c:v>食べない</c:v>
                </c:pt>
                <c:pt idx="4">
                  <c:v>わからない</c:v>
                </c:pt>
              </c:strCache>
            </c:strRef>
          </c:cat>
          <c:val>
            <c:numRef>
              <c:f>'AQ33'!$B$5:$B$9</c:f>
              <c:numCache>
                <c:formatCode>0.0%</c:formatCode>
                <c:ptCount val="5"/>
                <c:pt idx="0">
                  <c:v>0.71699999999999997</c:v>
                </c:pt>
                <c:pt idx="1">
                  <c:v>9.6000000000000002E-2</c:v>
                </c:pt>
                <c:pt idx="2">
                  <c:v>8.5999999999999993E-2</c:v>
                </c:pt>
                <c:pt idx="3">
                  <c:v>5.2999999999999999E-2</c:v>
                </c:pt>
                <c:pt idx="4">
                  <c:v>4.8000000000000001E-2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ED-459B-9143-DF7A08C31BFD}"/>
            </c:ext>
          </c:extLst>
        </c:ser>
        <c:ser>
          <c:idx val="1"/>
          <c:order val="1"/>
          <c:tx>
            <c:strRef>
              <c:f>'AQ33'!$C$4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'AQ33'!$A$5:$A$9</c:f>
              <c:strCache>
                <c:ptCount val="5"/>
                <c:pt idx="0">
                  <c:v>必ず食べる</c:v>
                </c:pt>
                <c:pt idx="1">
                  <c:v>食べることが多い</c:v>
                </c:pt>
                <c:pt idx="2">
                  <c:v>食べないことが多い</c:v>
                </c:pt>
                <c:pt idx="3">
                  <c:v>食べない</c:v>
                </c:pt>
                <c:pt idx="4">
                  <c:v>わからない</c:v>
                </c:pt>
              </c:strCache>
            </c:strRef>
          </c:cat>
          <c:val>
            <c:numRef>
              <c:f>'AQ33'!$C$5:$C$9</c:f>
              <c:numCache>
                <c:formatCode>0.0%</c:formatCode>
                <c:ptCount val="5"/>
                <c:pt idx="0">
                  <c:v>0.75616100365917416</c:v>
                </c:pt>
                <c:pt idx="1">
                  <c:v>0.12076372190277053</c:v>
                </c:pt>
                <c:pt idx="2">
                  <c:v>3.6143753267119709E-2</c:v>
                </c:pt>
                <c:pt idx="3">
                  <c:v>4.5508625196027185E-2</c:v>
                </c:pt>
                <c:pt idx="4">
                  <c:v>4.2061160480920019E-2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ED-459B-9143-DF7A08C31BF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308223"/>
        <c:axId val="30310719"/>
      </c:barChart>
      <c:catAx>
        <c:axId val="30308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10719"/>
        <c:crosses val="autoZero"/>
        <c:auto val="1"/>
        <c:lblAlgn val="ctr"/>
        <c:lblOffset val="100"/>
        <c:noMultiLvlLbl val="0"/>
      </c:catAx>
      <c:valAx>
        <c:axId val="3031071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0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353778496396345"/>
          <c:y val="0.46322102575667512"/>
          <c:w val="0.24754599443555747"/>
          <c:h val="0.125699166938175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24991498017055"/>
          <c:y val="8.6399481986691298E-2"/>
          <c:w val="0.76399427896641758"/>
          <c:h val="0.8726321873833378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'BQ35'!$B$4</c:f>
              <c:strCache>
                <c:ptCount val="1"/>
                <c:pt idx="0">
                  <c:v>相対的貧困層</c:v>
                </c:pt>
              </c:strCache>
            </c:strRef>
          </c:tx>
          <c:spPr>
            <a:pattFill prst="smCheck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'BQ35'!$A$5:$A$9</c:f>
              <c:strCache>
                <c:ptCount val="5"/>
                <c:pt idx="0">
                  <c:v>必ず食べる</c:v>
                </c:pt>
                <c:pt idx="1">
                  <c:v>食べることが多い</c:v>
                </c:pt>
                <c:pt idx="2">
                  <c:v>食べないことが多い</c:v>
                </c:pt>
                <c:pt idx="3">
                  <c:v>食べない</c:v>
                </c:pt>
                <c:pt idx="4">
                  <c:v>わからない</c:v>
                </c:pt>
              </c:strCache>
            </c:strRef>
          </c:cat>
          <c:val>
            <c:numRef>
              <c:f>'BQ35'!$B$5:$B$9</c:f>
              <c:numCache>
                <c:formatCode>0.0%</c:formatCode>
                <c:ptCount val="5"/>
                <c:pt idx="0">
                  <c:v>0.72199999999999998</c:v>
                </c:pt>
                <c:pt idx="1">
                  <c:v>0.113</c:v>
                </c:pt>
                <c:pt idx="2">
                  <c:v>5.2999999999999999E-2</c:v>
                </c:pt>
                <c:pt idx="3">
                  <c:v>3.7999999999999999E-2</c:v>
                </c:pt>
                <c:pt idx="4">
                  <c:v>7.4999999999999997E-2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4B-4B33-8863-CB83CE72B815}"/>
            </c:ext>
          </c:extLst>
        </c:ser>
        <c:ser>
          <c:idx val="1"/>
          <c:order val="1"/>
          <c:tx>
            <c:strRef>
              <c:f>'BQ35'!$C$4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'BQ35'!$A$5:$A$9</c:f>
              <c:strCache>
                <c:ptCount val="5"/>
                <c:pt idx="0">
                  <c:v>必ず食べる</c:v>
                </c:pt>
                <c:pt idx="1">
                  <c:v>食べることが多い</c:v>
                </c:pt>
                <c:pt idx="2">
                  <c:v>食べないことが多い</c:v>
                </c:pt>
                <c:pt idx="3">
                  <c:v>食べない</c:v>
                </c:pt>
                <c:pt idx="4">
                  <c:v>わからない</c:v>
                </c:pt>
              </c:strCache>
            </c:strRef>
          </c:cat>
          <c:val>
            <c:numRef>
              <c:f>'BQ35'!$C$5:$C$9</c:f>
              <c:numCache>
                <c:formatCode>0.0%</c:formatCode>
                <c:ptCount val="5"/>
                <c:pt idx="0">
                  <c:v>0.78540299906279298</c:v>
                </c:pt>
                <c:pt idx="1">
                  <c:v>0.11612183692596063</c:v>
                </c:pt>
                <c:pt idx="2">
                  <c:v>4.9794751640112468E-2</c:v>
                </c:pt>
                <c:pt idx="3">
                  <c:v>1.3065604498594188E-2</c:v>
                </c:pt>
                <c:pt idx="4">
                  <c:v>3.5614807872539837E-2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4B-4B33-8863-CB83CE72B8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308223"/>
        <c:axId val="30310719"/>
      </c:barChart>
      <c:catAx>
        <c:axId val="30308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10719"/>
        <c:crosses val="autoZero"/>
        <c:auto val="1"/>
        <c:lblAlgn val="ctr"/>
        <c:lblOffset val="100"/>
        <c:noMultiLvlLbl val="0"/>
      </c:catAx>
      <c:valAx>
        <c:axId val="3031071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0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120648961700948"/>
          <c:y val="0.45949663206304142"/>
          <c:w val="0.24267960526431809"/>
          <c:h val="0.125699166938175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40946516152016"/>
          <c:y val="8.195120903179727E-2"/>
          <c:w val="0.80866361934798747"/>
          <c:h val="0.908621901599776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'AQ34'!$B$4</c:f>
              <c:strCache>
                <c:ptCount val="1"/>
                <c:pt idx="0">
                  <c:v>相対的貧困層</c:v>
                </c:pt>
              </c:strCache>
            </c:strRef>
          </c:tx>
          <c:spPr>
            <a:pattFill prst="smCheck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'AQ34'!$A$5:$A$12</c:f>
              <c:strCache>
                <c:ptCount val="8"/>
                <c:pt idx="0">
                  <c:v>ほとんど毎日</c:v>
                </c:pt>
                <c:pt idx="1">
                  <c:v>週に4～5回</c:v>
                </c:pt>
                <c:pt idx="2">
                  <c:v>週に2～3回</c:v>
                </c:pt>
                <c:pt idx="3">
                  <c:v>週に1回程度</c:v>
                </c:pt>
                <c:pt idx="4">
                  <c:v>月に1～3回程度</c:v>
                </c:pt>
                <c:pt idx="5">
                  <c:v>半年に1～3回程度</c:v>
                </c:pt>
                <c:pt idx="6">
                  <c:v>半年に1回未満</c:v>
                </c:pt>
                <c:pt idx="7">
                  <c:v>わからない</c:v>
                </c:pt>
              </c:strCache>
            </c:strRef>
          </c:cat>
          <c:val>
            <c:numRef>
              <c:f>'AQ34'!$B$5:$B$12</c:f>
              <c:numCache>
                <c:formatCode>0.0%</c:formatCode>
                <c:ptCount val="8"/>
                <c:pt idx="0">
                  <c:v>0.81299999999999994</c:v>
                </c:pt>
                <c:pt idx="1">
                  <c:v>4.2999999999999997E-2</c:v>
                </c:pt>
                <c:pt idx="2">
                  <c:v>3.6999999999999998E-2</c:v>
                </c:pt>
                <c:pt idx="3">
                  <c:v>5.0000000000000001E-3</c:v>
                </c:pt>
                <c:pt idx="4">
                  <c:v>0</c:v>
                </c:pt>
                <c:pt idx="5">
                  <c:v>5.0000000000000001E-3</c:v>
                </c:pt>
                <c:pt idx="6">
                  <c:v>0</c:v>
                </c:pt>
                <c:pt idx="7">
                  <c:v>9.6000000000000002E-2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A2-4562-AD52-D3589AB1FF7D}"/>
            </c:ext>
          </c:extLst>
        </c:ser>
        <c:ser>
          <c:idx val="1"/>
          <c:order val="1"/>
          <c:tx>
            <c:strRef>
              <c:f>'AQ34'!$C$4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'AQ34'!$A$5:$A$12</c:f>
              <c:strCache>
                <c:ptCount val="8"/>
                <c:pt idx="0">
                  <c:v>ほとんど毎日</c:v>
                </c:pt>
                <c:pt idx="1">
                  <c:v>週に4～5回</c:v>
                </c:pt>
                <c:pt idx="2">
                  <c:v>週に2～3回</c:v>
                </c:pt>
                <c:pt idx="3">
                  <c:v>週に1回程度</c:v>
                </c:pt>
                <c:pt idx="4">
                  <c:v>月に1～3回程度</c:v>
                </c:pt>
                <c:pt idx="5">
                  <c:v>半年に1～3回程度</c:v>
                </c:pt>
                <c:pt idx="6">
                  <c:v>半年に1回未満</c:v>
                </c:pt>
                <c:pt idx="7">
                  <c:v>わからない</c:v>
                </c:pt>
              </c:strCache>
            </c:strRef>
          </c:cat>
          <c:val>
            <c:numRef>
              <c:f>'AQ34'!$C$5:$C$12</c:f>
              <c:numCache>
                <c:formatCode>0.0%</c:formatCode>
                <c:ptCount val="8"/>
                <c:pt idx="0">
                  <c:v>0.75203711447987454</c:v>
                </c:pt>
                <c:pt idx="1">
                  <c:v>5.1087820177731308E-2</c:v>
                </c:pt>
                <c:pt idx="2">
                  <c:v>6.2725561944589656E-2</c:v>
                </c:pt>
                <c:pt idx="3">
                  <c:v>2.6824359644537374E-2</c:v>
                </c:pt>
                <c:pt idx="4">
                  <c:v>7.9414532148457916E-3</c:v>
                </c:pt>
                <c:pt idx="5">
                  <c:v>3.6173549398849976E-4</c:v>
                </c:pt>
                <c:pt idx="6">
                  <c:v>1.1728698379508625E-2</c:v>
                </c:pt>
                <c:pt idx="7">
                  <c:v>8.7654992158912717E-2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A2-4562-AD52-D3589AB1FF7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308223"/>
        <c:axId val="30310719"/>
      </c:barChart>
      <c:catAx>
        <c:axId val="30308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10719"/>
        <c:crosses val="autoZero"/>
        <c:auto val="1"/>
        <c:lblAlgn val="ctr"/>
        <c:lblOffset val="100"/>
        <c:noMultiLvlLbl val="0"/>
      </c:catAx>
      <c:valAx>
        <c:axId val="3031071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0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482808221367459"/>
          <c:y val="0.4575814273875089"/>
          <c:w val="0.19405576143244652"/>
          <c:h val="9.01809539579089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676653223225144"/>
          <c:y val="6.1985993199630461E-2"/>
          <c:w val="0.77835733947890662"/>
          <c:h val="0.908621901599776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'BQ36'!$B$4</c:f>
              <c:strCache>
                <c:ptCount val="1"/>
                <c:pt idx="0">
                  <c:v>相対的貧困層</c:v>
                </c:pt>
              </c:strCache>
            </c:strRef>
          </c:tx>
          <c:spPr>
            <a:pattFill prst="smCheck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'BQ36'!$A$5:$A$12</c:f>
              <c:strCache>
                <c:ptCount val="8"/>
                <c:pt idx="0">
                  <c:v>ほとんど毎日</c:v>
                </c:pt>
                <c:pt idx="1">
                  <c:v>週に4～5回</c:v>
                </c:pt>
                <c:pt idx="2">
                  <c:v>週に2～3回</c:v>
                </c:pt>
                <c:pt idx="3">
                  <c:v>週に1回程度</c:v>
                </c:pt>
                <c:pt idx="4">
                  <c:v>月に1～3回程度</c:v>
                </c:pt>
                <c:pt idx="5">
                  <c:v>半年に1～3回程度</c:v>
                </c:pt>
                <c:pt idx="6">
                  <c:v>半年に1回未満</c:v>
                </c:pt>
                <c:pt idx="7">
                  <c:v>わからない</c:v>
                </c:pt>
              </c:strCache>
            </c:strRef>
          </c:cat>
          <c:val>
            <c:numRef>
              <c:f>'BQ36'!$B$5:$B$12</c:f>
              <c:numCache>
                <c:formatCode>0.0%</c:formatCode>
                <c:ptCount val="8"/>
                <c:pt idx="0">
                  <c:v>0.70699999999999996</c:v>
                </c:pt>
                <c:pt idx="1">
                  <c:v>6.8000000000000005E-2</c:v>
                </c:pt>
                <c:pt idx="2">
                  <c:v>7.4999999999999997E-2</c:v>
                </c:pt>
                <c:pt idx="3">
                  <c:v>0.03</c:v>
                </c:pt>
                <c:pt idx="4">
                  <c:v>2.3E-2</c:v>
                </c:pt>
                <c:pt idx="5">
                  <c:v>1.4999999999999999E-2</c:v>
                </c:pt>
                <c:pt idx="6">
                  <c:v>0</c:v>
                </c:pt>
                <c:pt idx="7">
                  <c:v>8.3000000000000004E-2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8E-4C86-8E6F-78C374AC8439}"/>
            </c:ext>
          </c:extLst>
        </c:ser>
        <c:ser>
          <c:idx val="1"/>
          <c:order val="1"/>
          <c:tx>
            <c:strRef>
              <c:f>'BQ36'!$C$4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'BQ36'!$A$5:$A$12</c:f>
              <c:strCache>
                <c:ptCount val="8"/>
                <c:pt idx="0">
                  <c:v>ほとんど毎日</c:v>
                </c:pt>
                <c:pt idx="1">
                  <c:v>週に4～5回</c:v>
                </c:pt>
                <c:pt idx="2">
                  <c:v>週に2～3回</c:v>
                </c:pt>
                <c:pt idx="3">
                  <c:v>週に1回程度</c:v>
                </c:pt>
                <c:pt idx="4">
                  <c:v>月に1～3回程度</c:v>
                </c:pt>
                <c:pt idx="5">
                  <c:v>半年に1～3回程度</c:v>
                </c:pt>
                <c:pt idx="6">
                  <c:v>半年に1回未満</c:v>
                </c:pt>
                <c:pt idx="7">
                  <c:v>わからない</c:v>
                </c:pt>
              </c:strCache>
            </c:strRef>
          </c:cat>
          <c:val>
            <c:numRef>
              <c:f>'BQ36'!$C$5:$C$12</c:f>
              <c:numCache>
                <c:formatCode>0.0%</c:formatCode>
                <c:ptCount val="8"/>
                <c:pt idx="0">
                  <c:v>0.67072071227741326</c:v>
                </c:pt>
                <c:pt idx="1">
                  <c:v>0.12570384254920339</c:v>
                </c:pt>
                <c:pt idx="2">
                  <c:v>0.10768978444236177</c:v>
                </c:pt>
                <c:pt idx="3">
                  <c:v>4.2003748828491096E-2</c:v>
                </c:pt>
                <c:pt idx="4">
                  <c:v>1.1968134957825678E-2</c:v>
                </c:pt>
                <c:pt idx="5">
                  <c:v>1.1105904404873478E-3</c:v>
                </c:pt>
                <c:pt idx="6">
                  <c:v>4.0206185567010309E-3</c:v>
                </c:pt>
                <c:pt idx="7">
                  <c:v>3.657075913776945E-2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8E-4C86-8E6F-78C374AC843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308223"/>
        <c:axId val="30310719"/>
      </c:barChart>
      <c:catAx>
        <c:axId val="30308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10719"/>
        <c:crosses val="autoZero"/>
        <c:auto val="1"/>
        <c:lblAlgn val="ctr"/>
        <c:lblOffset val="100"/>
        <c:noMultiLvlLbl val="0"/>
      </c:catAx>
      <c:valAx>
        <c:axId val="3031071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0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294307881097885"/>
          <c:y val="0.44422137956905744"/>
          <c:w val="0.23414699966948194"/>
          <c:h val="9.01809539579089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064387219044813"/>
          <c:y val="5.0808716352922757E-2"/>
          <c:w val="0.54623326204402767"/>
          <c:h val="0.9250991450998624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'BQ15'!$B$4</c:f>
              <c:strCache>
                <c:ptCount val="1"/>
                <c:pt idx="0">
                  <c:v>相対的貧困層</c:v>
                </c:pt>
              </c:strCache>
            </c:strRef>
          </c:tx>
          <c:spPr>
            <a:pattFill prst="smCheck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'BQ15'!$A$5:$A$24</c:f>
              <c:strCache>
                <c:ptCount val="20"/>
                <c:pt idx="0">
                  <c:v>食費を切りつめた</c:v>
                </c:pt>
                <c:pt idx="1">
                  <c:v>電気・ガス・水道などが止められた</c:v>
                </c:pt>
                <c:pt idx="2">
                  <c:v>医療機関を受診できなかった</c:v>
                </c:pt>
                <c:pt idx="3">
                  <c:v>国民健康保険料の支払いが滞ったことがある</c:v>
                </c:pt>
                <c:pt idx="4">
                  <c:v>国民年金の支払いが滞ったことがある</c:v>
                </c:pt>
                <c:pt idx="5">
                  <c:v>金融機関などに借金をしたことがある</c:v>
                </c:pt>
                <c:pt idx="6">
                  <c:v>クレジットカードの利用が停止になったことがある</c:v>
                </c:pt>
                <c:pt idx="7">
                  <c:v>新しい衣服・靴を買うのを控えた</c:v>
                </c:pt>
                <c:pt idx="8">
                  <c:v>新聞や雑誌を買うのを控えた</c:v>
                </c:pt>
                <c:pt idx="9">
                  <c:v>スマートフォンの購入を断念したり、電話などの通信料の支払いが滞ったことがある</c:v>
                </c:pt>
                <c:pt idx="10">
                  <c:v>冠婚葬祭のつきあいを控えた</c:v>
                </c:pt>
                <c:pt idx="11">
                  <c:v>生活の見通しがたたなくて不安になったことがある</c:v>
                </c:pt>
                <c:pt idx="12">
                  <c:v>鉄道やバスの利用を控え、自転車を使ったり歩くようにした</c:v>
                </c:pt>
                <c:pt idx="13">
                  <c:v>家賃や住宅ローンの支払いが滞ったことがある</c:v>
                </c:pt>
                <c:pt idx="14">
                  <c:v>趣味やレジャーの出費を減らした</c:v>
                </c:pt>
                <c:pt idx="15">
                  <c:v>冷暖房の使用を控えた</c:v>
                </c:pt>
                <c:pt idx="16">
                  <c:v>友人・知人との外食を控えた</c:v>
                </c:pt>
                <c:pt idx="17">
                  <c:v>敷金・保証金等を用意できないので、住み替え・転居を断念した</c:v>
                </c:pt>
                <c:pt idx="18">
                  <c:v>理髪店・美容院に行く回数を減らした</c:v>
                </c:pt>
                <c:pt idx="19">
                  <c:v>どれにもあてはまらない</c:v>
                </c:pt>
              </c:strCache>
            </c:strRef>
          </c:cat>
          <c:val>
            <c:numRef>
              <c:f>'BQ15'!$B$5:$B$24</c:f>
              <c:numCache>
                <c:formatCode>0.0%</c:formatCode>
                <c:ptCount val="20"/>
                <c:pt idx="0">
                  <c:v>0.47399999999999998</c:v>
                </c:pt>
                <c:pt idx="1">
                  <c:v>3.7999999999999999E-2</c:v>
                </c:pt>
                <c:pt idx="2">
                  <c:v>3.7999999999999999E-2</c:v>
                </c:pt>
                <c:pt idx="3">
                  <c:v>3.7999999999999999E-2</c:v>
                </c:pt>
                <c:pt idx="4">
                  <c:v>6.8000000000000005E-2</c:v>
                </c:pt>
                <c:pt idx="5">
                  <c:v>0.09</c:v>
                </c:pt>
                <c:pt idx="6">
                  <c:v>4.4999999999999998E-2</c:v>
                </c:pt>
                <c:pt idx="7">
                  <c:v>0.41399999999999998</c:v>
                </c:pt>
                <c:pt idx="8">
                  <c:v>0.18</c:v>
                </c:pt>
                <c:pt idx="9">
                  <c:v>8.3000000000000004E-2</c:v>
                </c:pt>
                <c:pt idx="10">
                  <c:v>5.2999999999999999E-2</c:v>
                </c:pt>
                <c:pt idx="11">
                  <c:v>0.23300000000000001</c:v>
                </c:pt>
                <c:pt idx="12">
                  <c:v>0.13500000000000001</c:v>
                </c:pt>
                <c:pt idx="13">
                  <c:v>6.8000000000000005E-2</c:v>
                </c:pt>
                <c:pt idx="14">
                  <c:v>0.33800000000000002</c:v>
                </c:pt>
                <c:pt idx="15">
                  <c:v>0.35299999999999998</c:v>
                </c:pt>
                <c:pt idx="16">
                  <c:v>0.29299999999999998</c:v>
                </c:pt>
                <c:pt idx="17">
                  <c:v>0.03</c:v>
                </c:pt>
                <c:pt idx="18">
                  <c:v>0.308</c:v>
                </c:pt>
                <c:pt idx="19">
                  <c:v>0.316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F-442D-95A3-2D5C4C951455}"/>
            </c:ext>
          </c:extLst>
        </c:ser>
        <c:ser>
          <c:idx val="1"/>
          <c:order val="1"/>
          <c:tx>
            <c:strRef>
              <c:f>'BQ15'!$C$4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'BQ15'!$A$5:$A$24</c:f>
              <c:strCache>
                <c:ptCount val="20"/>
                <c:pt idx="0">
                  <c:v>食費を切りつめた</c:v>
                </c:pt>
                <c:pt idx="1">
                  <c:v>電気・ガス・水道などが止められた</c:v>
                </c:pt>
                <c:pt idx="2">
                  <c:v>医療機関を受診できなかった</c:v>
                </c:pt>
                <c:pt idx="3">
                  <c:v>国民健康保険料の支払いが滞ったことがある</c:v>
                </c:pt>
                <c:pt idx="4">
                  <c:v>国民年金の支払いが滞ったことがある</c:v>
                </c:pt>
                <c:pt idx="5">
                  <c:v>金融機関などに借金をしたことがある</c:v>
                </c:pt>
                <c:pt idx="6">
                  <c:v>クレジットカードの利用が停止になったことがある</c:v>
                </c:pt>
                <c:pt idx="7">
                  <c:v>新しい衣服・靴を買うのを控えた</c:v>
                </c:pt>
                <c:pt idx="8">
                  <c:v>新聞や雑誌を買うのを控えた</c:v>
                </c:pt>
                <c:pt idx="9">
                  <c:v>スマートフォンの購入を断念したり、電話などの通信料の支払いが滞ったことがある</c:v>
                </c:pt>
                <c:pt idx="10">
                  <c:v>冠婚葬祭のつきあいを控えた</c:v>
                </c:pt>
                <c:pt idx="11">
                  <c:v>生活の見通しがたたなくて不安になったことがある</c:v>
                </c:pt>
                <c:pt idx="12">
                  <c:v>鉄道やバスの利用を控え、自転車を使ったり歩くようにした</c:v>
                </c:pt>
                <c:pt idx="13">
                  <c:v>家賃や住宅ローンの支払いが滞ったことがある</c:v>
                </c:pt>
                <c:pt idx="14">
                  <c:v>趣味やレジャーの出費を減らした</c:v>
                </c:pt>
                <c:pt idx="15">
                  <c:v>冷暖房の使用を控えた</c:v>
                </c:pt>
                <c:pt idx="16">
                  <c:v>友人・知人との外食を控えた</c:v>
                </c:pt>
                <c:pt idx="17">
                  <c:v>敷金・保証金等を用意できないので、住み替え・転居を断念した</c:v>
                </c:pt>
                <c:pt idx="18">
                  <c:v>理髪店・美容院に行く回数を減らした</c:v>
                </c:pt>
                <c:pt idx="19">
                  <c:v>どれにもあてはまらない</c:v>
                </c:pt>
              </c:strCache>
            </c:strRef>
          </c:cat>
          <c:val>
            <c:numRef>
              <c:f>'BQ15'!$C$5:$C$24</c:f>
              <c:numCache>
                <c:formatCode>0.0%</c:formatCode>
                <c:ptCount val="20"/>
                <c:pt idx="0">
                  <c:v>0.27743205248359887</c:v>
                </c:pt>
                <c:pt idx="1">
                  <c:v>1.804967197750703E-2</c:v>
                </c:pt>
                <c:pt idx="2">
                  <c:v>8.4095595126522944E-3</c:v>
                </c:pt>
                <c:pt idx="3">
                  <c:v>1.4021555763823804E-2</c:v>
                </c:pt>
                <c:pt idx="4">
                  <c:v>1.7700093720712278E-2</c:v>
                </c:pt>
                <c:pt idx="5">
                  <c:v>2.7192127460168698E-2</c:v>
                </c:pt>
                <c:pt idx="6">
                  <c:v>1.2760074976569823E-2</c:v>
                </c:pt>
                <c:pt idx="7">
                  <c:v>0.22785285848172443</c:v>
                </c:pt>
                <c:pt idx="8">
                  <c:v>0.10619868791002811</c:v>
                </c:pt>
                <c:pt idx="9">
                  <c:v>2.1268978444236177E-2</c:v>
                </c:pt>
                <c:pt idx="10">
                  <c:v>2.1282099343955013E-2</c:v>
                </c:pt>
                <c:pt idx="11">
                  <c:v>7.4850984067478907E-2</c:v>
                </c:pt>
                <c:pt idx="12">
                  <c:v>6.6323336457357066E-2</c:v>
                </c:pt>
                <c:pt idx="13">
                  <c:v>7.722586691658857E-3</c:v>
                </c:pt>
                <c:pt idx="14">
                  <c:v>0.23557357075913776</c:v>
                </c:pt>
                <c:pt idx="15">
                  <c:v>0.14512839737582006</c:v>
                </c:pt>
                <c:pt idx="16">
                  <c:v>0.15752202436738519</c:v>
                </c:pt>
                <c:pt idx="17">
                  <c:v>5.566073102155576E-3</c:v>
                </c:pt>
                <c:pt idx="18">
                  <c:v>0.14643580131208997</c:v>
                </c:pt>
                <c:pt idx="19">
                  <c:v>0.49835895032802252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DF-442D-95A3-2D5C4C9514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308223"/>
        <c:axId val="30310719"/>
      </c:barChart>
      <c:catAx>
        <c:axId val="30308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10719"/>
        <c:crosses val="autoZero"/>
        <c:auto val="1"/>
        <c:lblAlgn val="ctr"/>
        <c:lblOffset val="100"/>
        <c:noMultiLvlLbl val="0"/>
      </c:catAx>
      <c:valAx>
        <c:axId val="3031071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0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474706027696234"/>
          <c:y val="0.44963589403260812"/>
          <c:w val="0.10529783243512737"/>
          <c:h val="7.39195788204406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ＭＳ Ｐゴシック 本文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'AQ31'!$B$4</c:f>
              <c:strCache>
                <c:ptCount val="1"/>
                <c:pt idx="0">
                  <c:v>相対的貧困層</c:v>
                </c:pt>
              </c:strCache>
            </c:strRef>
          </c:tx>
          <c:spPr>
            <a:pattFill prst="smCheck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'AQ31'!$A$5:$A$15</c:f>
              <c:strCache>
                <c:ptCount val="11"/>
                <c:pt idx="0">
                  <c:v>子どもを医療機関に受診させることができなかった</c:v>
                </c:pt>
                <c:pt idx="1">
                  <c:v>子どものための本や絵本を買うことができなかった</c:v>
                </c:pt>
                <c:pt idx="2">
                  <c:v>子どもにおこづかいを渡すことができなかった</c:v>
                </c:pt>
                <c:pt idx="3">
                  <c:v>子どもに新しい服や靴を買うことができなかった</c:v>
                </c:pt>
                <c:pt idx="4">
                  <c:v>子どもを習い事に通わすことができなかった</c:v>
                </c:pt>
                <c:pt idx="5">
                  <c:v>子どもの誕生日をプレゼントを買うことができなかった</c:v>
                </c:pt>
                <c:pt idx="6">
                  <c:v>子どもにお年玉をあげることができなかった</c:v>
                </c:pt>
                <c:pt idx="7">
                  <c:v>子どもの保育所（園）、幼稚園などの
通園施設の行事などに参加することができなかった</c:v>
                </c:pt>
                <c:pt idx="8">
                  <c:v>子ども会、地域の行事（祭りなど）の活動に
参加することができなかった</c:v>
                </c:pt>
                <c:pt idx="9">
                  <c:v>家族旅行（テーマパークなどの日帰りのおでかけを含む）
ができなかった</c:v>
                </c:pt>
                <c:pt idx="10">
                  <c:v>どれにもあてはまらない</c:v>
                </c:pt>
              </c:strCache>
            </c:strRef>
          </c:cat>
          <c:val>
            <c:numRef>
              <c:f>'AQ31'!$B$5:$B$15</c:f>
              <c:numCache>
                <c:formatCode>0.0%</c:formatCode>
                <c:ptCount val="11"/>
                <c:pt idx="0">
                  <c:v>2.7E-2</c:v>
                </c:pt>
                <c:pt idx="1">
                  <c:v>0.112</c:v>
                </c:pt>
                <c:pt idx="2">
                  <c:v>9.0999999999999998E-2</c:v>
                </c:pt>
                <c:pt idx="3">
                  <c:v>0.16</c:v>
                </c:pt>
                <c:pt idx="4">
                  <c:v>0.17599999999999999</c:v>
                </c:pt>
                <c:pt idx="5">
                  <c:v>3.2000000000000001E-2</c:v>
                </c:pt>
                <c:pt idx="6">
                  <c:v>7.0000000000000007E-2</c:v>
                </c:pt>
                <c:pt idx="7">
                  <c:v>4.8000000000000001E-2</c:v>
                </c:pt>
                <c:pt idx="8">
                  <c:v>5.8999999999999997E-2</c:v>
                </c:pt>
                <c:pt idx="9">
                  <c:v>0.26700000000000002</c:v>
                </c:pt>
                <c:pt idx="10">
                  <c:v>0.54500000000000004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3D-446D-979D-50C9A3984F1F}"/>
            </c:ext>
          </c:extLst>
        </c:ser>
        <c:ser>
          <c:idx val="1"/>
          <c:order val="1"/>
          <c:tx>
            <c:strRef>
              <c:f>'AQ31'!$C$4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'AQ31'!$A$5:$A$15</c:f>
              <c:strCache>
                <c:ptCount val="11"/>
                <c:pt idx="0">
                  <c:v>子どもを医療機関に受診させることができなかった</c:v>
                </c:pt>
                <c:pt idx="1">
                  <c:v>子どものための本や絵本を買うことができなかった</c:v>
                </c:pt>
                <c:pt idx="2">
                  <c:v>子どもにおこづかいを渡すことができなかった</c:v>
                </c:pt>
                <c:pt idx="3">
                  <c:v>子どもに新しい服や靴を買うことができなかった</c:v>
                </c:pt>
                <c:pt idx="4">
                  <c:v>子どもを習い事に通わすことができなかった</c:v>
                </c:pt>
                <c:pt idx="5">
                  <c:v>子どもの誕生日をプレゼントを買うことができなかった</c:v>
                </c:pt>
                <c:pt idx="6">
                  <c:v>子どもにお年玉をあげることができなかった</c:v>
                </c:pt>
                <c:pt idx="7">
                  <c:v>子どもの保育所（園）、幼稚園などの
通園施設の行事などに参加することができなかった</c:v>
                </c:pt>
                <c:pt idx="8">
                  <c:v>子ども会、地域の行事（祭りなど）の活動に
参加することができなかった</c:v>
                </c:pt>
                <c:pt idx="9">
                  <c:v>家族旅行（テーマパークなどの日帰りのおでかけを含む）
ができなかった</c:v>
                </c:pt>
                <c:pt idx="10">
                  <c:v>どれにもあてはまらない</c:v>
                </c:pt>
              </c:strCache>
            </c:strRef>
          </c:cat>
          <c:val>
            <c:numRef>
              <c:f>'AQ31'!$C$5:$C$15</c:f>
              <c:numCache>
                <c:formatCode>0.0%</c:formatCode>
                <c:ptCount val="11"/>
                <c:pt idx="0">
                  <c:v>1.6456874019864086E-2</c:v>
                </c:pt>
                <c:pt idx="1">
                  <c:v>4.4981704129639304E-2</c:v>
                </c:pt>
                <c:pt idx="2">
                  <c:v>3.1055933089388393E-2</c:v>
                </c:pt>
                <c:pt idx="3">
                  <c:v>5.2002613695765816E-2</c:v>
                </c:pt>
                <c:pt idx="4">
                  <c:v>9.1676424464192371E-2</c:v>
                </c:pt>
                <c:pt idx="5">
                  <c:v>1.7608991113434395E-2</c:v>
                </c:pt>
                <c:pt idx="6">
                  <c:v>2.5994772608468376E-2</c:v>
                </c:pt>
                <c:pt idx="7">
                  <c:v>1.5800313643491899E-2</c:v>
                </c:pt>
                <c:pt idx="8">
                  <c:v>1.428437009932044E-2</c:v>
                </c:pt>
                <c:pt idx="9">
                  <c:v>0.11825300575013067</c:v>
                </c:pt>
                <c:pt idx="10">
                  <c:v>0.76711447987454251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3D-446D-979D-50C9A3984F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308223"/>
        <c:axId val="30310719"/>
      </c:barChart>
      <c:catAx>
        <c:axId val="30308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10719"/>
        <c:crosses val="autoZero"/>
        <c:auto val="1"/>
        <c:lblAlgn val="ctr"/>
        <c:lblOffset val="100"/>
        <c:noMultiLvlLbl val="0"/>
      </c:catAx>
      <c:valAx>
        <c:axId val="3031071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0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7439481537630903"/>
          <c:y val="0.45487858437069317"/>
          <c:w val="0.11672708512419669"/>
          <c:h val="9.02428312586136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ＭＳ Ｐゴシック 本文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'BQ33'!$B$4</c:f>
              <c:strCache>
                <c:ptCount val="1"/>
                <c:pt idx="0">
                  <c:v>相対的貧困層</c:v>
                </c:pt>
              </c:strCache>
            </c:strRef>
          </c:tx>
          <c:spPr>
            <a:pattFill prst="smCheck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'BQ33'!$A$5:$A$15</c:f>
              <c:strCache>
                <c:ptCount val="11"/>
                <c:pt idx="0">
                  <c:v>子どもを医療機関に受診させることができなかった</c:v>
                </c:pt>
                <c:pt idx="1">
                  <c:v>子どものための本や絵本を買うことができなかった</c:v>
                </c:pt>
                <c:pt idx="2">
                  <c:v>子どもにおこづかいを渡すことができなかった</c:v>
                </c:pt>
                <c:pt idx="3">
                  <c:v>子どもに新しい服や靴を買うことができなかった</c:v>
                </c:pt>
                <c:pt idx="4">
                  <c:v>子どもを習い事に通わすことができなかった</c:v>
                </c:pt>
                <c:pt idx="5">
                  <c:v>子どもの誕生日をプレゼントを買うことができなかった</c:v>
                </c:pt>
                <c:pt idx="6">
                  <c:v>子どもにお年玉をあげることができなかった</c:v>
                </c:pt>
                <c:pt idx="7">
                  <c:v>子どもの保育所（園）、幼稚園などの
通園施設の行事などに参加することができなかった</c:v>
                </c:pt>
                <c:pt idx="8">
                  <c:v>子ども会、地域の行事（祭りなど）の活動に
参加することができなかった</c:v>
                </c:pt>
                <c:pt idx="9">
                  <c:v>家族旅行（テーマパークなどの日帰りのおでかけを含む）
ができなかった</c:v>
                </c:pt>
                <c:pt idx="10">
                  <c:v>どれにもあてはまらない</c:v>
                </c:pt>
              </c:strCache>
            </c:strRef>
          </c:cat>
          <c:val>
            <c:numRef>
              <c:f>'BQ33'!$B$5:$B$15</c:f>
              <c:numCache>
                <c:formatCode>0.0%</c:formatCode>
                <c:ptCount val="11"/>
                <c:pt idx="0">
                  <c:v>0.03</c:v>
                </c:pt>
                <c:pt idx="1">
                  <c:v>4.4999999999999998E-2</c:v>
                </c:pt>
                <c:pt idx="2">
                  <c:v>0.16500000000000001</c:v>
                </c:pt>
                <c:pt idx="3">
                  <c:v>0.15</c:v>
                </c:pt>
                <c:pt idx="4">
                  <c:v>0.18</c:v>
                </c:pt>
                <c:pt idx="5">
                  <c:v>6.8000000000000005E-2</c:v>
                </c:pt>
                <c:pt idx="6">
                  <c:v>0.09</c:v>
                </c:pt>
                <c:pt idx="7">
                  <c:v>8.0000000000000002E-3</c:v>
                </c:pt>
                <c:pt idx="8">
                  <c:v>2.3E-2</c:v>
                </c:pt>
                <c:pt idx="9">
                  <c:v>0.25600000000000001</c:v>
                </c:pt>
                <c:pt idx="10">
                  <c:v>0.58599999999999997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6E-43D5-9724-D95C63BE53C1}"/>
            </c:ext>
          </c:extLst>
        </c:ser>
        <c:ser>
          <c:idx val="1"/>
          <c:order val="1"/>
          <c:tx>
            <c:strRef>
              <c:f>'BQ33'!$C$4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'BQ33'!$A$5:$A$15</c:f>
              <c:strCache>
                <c:ptCount val="11"/>
                <c:pt idx="0">
                  <c:v>子どもを医療機関に受診させることができなかった</c:v>
                </c:pt>
                <c:pt idx="1">
                  <c:v>子どものための本や絵本を買うことができなかった</c:v>
                </c:pt>
                <c:pt idx="2">
                  <c:v>子どもにおこづかいを渡すことができなかった</c:v>
                </c:pt>
                <c:pt idx="3">
                  <c:v>子どもに新しい服や靴を買うことができなかった</c:v>
                </c:pt>
                <c:pt idx="4">
                  <c:v>子どもを習い事に通わすことができなかった</c:v>
                </c:pt>
                <c:pt idx="5">
                  <c:v>子どもの誕生日をプレゼントを買うことができなかった</c:v>
                </c:pt>
                <c:pt idx="6">
                  <c:v>子どもにお年玉をあげることができなかった</c:v>
                </c:pt>
                <c:pt idx="7">
                  <c:v>子どもの保育所（園）、幼稚園などの
通園施設の行事などに参加することができなかった</c:v>
                </c:pt>
                <c:pt idx="8">
                  <c:v>子ども会、地域の行事（祭りなど）の活動に
参加することができなかった</c:v>
                </c:pt>
                <c:pt idx="9">
                  <c:v>家族旅行（テーマパークなどの日帰りのおでかけを含む）
ができなかった</c:v>
                </c:pt>
                <c:pt idx="10">
                  <c:v>どれにもあてはまらない</c:v>
                </c:pt>
              </c:strCache>
            </c:strRef>
          </c:cat>
          <c:val>
            <c:numRef>
              <c:f>'BQ33'!$C$5:$C$15</c:f>
              <c:numCache>
                <c:formatCode>0.0%</c:formatCode>
                <c:ptCount val="11"/>
                <c:pt idx="0">
                  <c:v>1.8677600749765697E-2</c:v>
                </c:pt>
                <c:pt idx="1">
                  <c:v>2.619962511715089E-2</c:v>
                </c:pt>
                <c:pt idx="2">
                  <c:v>3.7727272727272727E-2</c:v>
                </c:pt>
                <c:pt idx="3">
                  <c:v>4.6840674789128393E-2</c:v>
                </c:pt>
                <c:pt idx="4">
                  <c:v>5.2196813495782562E-2</c:v>
                </c:pt>
                <c:pt idx="5">
                  <c:v>2.7056232427366447E-2</c:v>
                </c:pt>
                <c:pt idx="6">
                  <c:v>2.2484536082474225E-2</c:v>
                </c:pt>
                <c:pt idx="7">
                  <c:v>2.1795688847235241E-2</c:v>
                </c:pt>
                <c:pt idx="8">
                  <c:v>1.2273664479850047E-2</c:v>
                </c:pt>
                <c:pt idx="9">
                  <c:v>9.3536082474226817E-2</c:v>
                </c:pt>
                <c:pt idx="10">
                  <c:v>0.78786504217432052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6E-43D5-9724-D95C63BE53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308223"/>
        <c:axId val="30310719"/>
      </c:barChart>
      <c:catAx>
        <c:axId val="30308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10719"/>
        <c:crosses val="autoZero"/>
        <c:auto val="1"/>
        <c:lblAlgn val="ctr"/>
        <c:lblOffset val="100"/>
        <c:noMultiLvlLbl val="0"/>
      </c:catAx>
      <c:valAx>
        <c:axId val="3031071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0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 本文"/>
                <a:ea typeface="+mn-ea"/>
                <a:cs typeface="+mn-cs"/>
              </a:defRPr>
            </a:pPr>
            <a:endParaRPr lang="ja-JP"/>
          </a:p>
        </c:txPr>
      </c:legendEntry>
      <c:layout>
        <c:manualLayout>
          <c:xMode val="edge"/>
          <c:yMode val="edge"/>
          <c:x val="0.87142113094692797"/>
          <c:y val="0.46165596753762589"/>
          <c:w val="0.1192712871848278"/>
          <c:h val="7.66880649247482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918531650908845"/>
          <c:y val="5.5670442048456399E-2"/>
          <c:w val="0.57348277215902566"/>
          <c:h val="0.917932118711003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'AQ19'!$B$4</c:f>
              <c:strCache>
                <c:ptCount val="1"/>
                <c:pt idx="0">
                  <c:v>相対的貧困層</c:v>
                </c:pt>
              </c:strCache>
            </c:strRef>
          </c:tx>
          <c:spPr>
            <a:pattFill prst="smCheck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'AQ19'!$A$5:$A$16</c:f>
              <c:strCache>
                <c:ptCount val="12"/>
                <c:pt idx="0">
                  <c:v>子育ては楽しく幸せ</c:v>
                </c:pt>
                <c:pt idx="1">
                  <c:v>子どもと遊ぶのは面白い</c:v>
                </c:pt>
                <c:pt idx="2">
                  <c:v>子どもはうまく育っている</c:v>
                </c:pt>
                <c:pt idx="3">
                  <c:v>子育てに自信がある</c:v>
                </c:pt>
                <c:pt idx="4">
                  <c:v>子育てによって自分にも成長している</c:v>
                </c:pt>
                <c:pt idx="5">
                  <c:v>自分の言うことを聞かないのでイライラする</c:v>
                </c:pt>
                <c:pt idx="6">
                  <c:v>将来うまく育つか心配</c:v>
                </c:pt>
                <c:pt idx="7">
                  <c:v>子どものことでどうしたらよいかわからなくなる</c:v>
                </c:pt>
                <c:pt idx="8">
                  <c:v>子どもに八つ当たりしたくなる</c:v>
                </c:pt>
                <c:pt idx="9">
                  <c:v>我慢ばかりしている</c:v>
                </c:pt>
                <c:pt idx="10">
                  <c:v>社会から取り残されているような気がする</c:v>
                </c:pt>
                <c:pt idx="11">
                  <c:v>子どもの存在がわずらわしい</c:v>
                </c:pt>
              </c:strCache>
            </c:strRef>
          </c:cat>
          <c:val>
            <c:numRef>
              <c:f>'AQ19'!$B$5:$B$16</c:f>
              <c:numCache>
                <c:formatCode>0.0%</c:formatCode>
                <c:ptCount val="12"/>
                <c:pt idx="0">
                  <c:v>0.90400000000000003</c:v>
                </c:pt>
                <c:pt idx="1">
                  <c:v>0.89800000000000002</c:v>
                </c:pt>
                <c:pt idx="2">
                  <c:v>0.754</c:v>
                </c:pt>
                <c:pt idx="3">
                  <c:v>0.38500000000000001</c:v>
                </c:pt>
                <c:pt idx="4">
                  <c:v>0.79100000000000004</c:v>
                </c:pt>
                <c:pt idx="5">
                  <c:v>0.70599999999999996</c:v>
                </c:pt>
                <c:pt idx="6">
                  <c:v>0.73299999999999998</c:v>
                </c:pt>
                <c:pt idx="7">
                  <c:v>0.60399999999999998</c:v>
                </c:pt>
                <c:pt idx="8">
                  <c:v>0.39600000000000002</c:v>
                </c:pt>
                <c:pt idx="9">
                  <c:v>0.42199999999999999</c:v>
                </c:pt>
                <c:pt idx="10">
                  <c:v>0.31</c:v>
                </c:pt>
                <c:pt idx="11">
                  <c:v>0.14399999999999999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38-4776-9744-8ED48E3991B7}"/>
            </c:ext>
          </c:extLst>
        </c:ser>
        <c:ser>
          <c:idx val="1"/>
          <c:order val="1"/>
          <c:tx>
            <c:strRef>
              <c:f>'AQ19'!$C$4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'AQ19'!$A$5:$A$16</c:f>
              <c:strCache>
                <c:ptCount val="12"/>
                <c:pt idx="0">
                  <c:v>子育ては楽しく幸せ</c:v>
                </c:pt>
                <c:pt idx="1">
                  <c:v>子どもと遊ぶのは面白い</c:v>
                </c:pt>
                <c:pt idx="2">
                  <c:v>子どもはうまく育っている</c:v>
                </c:pt>
                <c:pt idx="3">
                  <c:v>子育てに自信がある</c:v>
                </c:pt>
                <c:pt idx="4">
                  <c:v>子育てによって自分にも成長している</c:v>
                </c:pt>
                <c:pt idx="5">
                  <c:v>自分の言うことを聞かないのでイライラする</c:v>
                </c:pt>
                <c:pt idx="6">
                  <c:v>将来うまく育つか心配</c:v>
                </c:pt>
                <c:pt idx="7">
                  <c:v>子どものことでどうしたらよいかわからなくなる</c:v>
                </c:pt>
                <c:pt idx="8">
                  <c:v>子どもに八つ当たりしたくなる</c:v>
                </c:pt>
                <c:pt idx="9">
                  <c:v>我慢ばかりしている</c:v>
                </c:pt>
                <c:pt idx="10">
                  <c:v>社会から取り残されているような気がする</c:v>
                </c:pt>
                <c:pt idx="11">
                  <c:v>子どもの存在がわずらわしい</c:v>
                </c:pt>
              </c:strCache>
            </c:strRef>
          </c:cat>
          <c:val>
            <c:numRef>
              <c:f>'AQ19'!$C$5:$C$16</c:f>
              <c:numCache>
                <c:formatCode>0.0%</c:formatCode>
                <c:ptCount val="12"/>
                <c:pt idx="0">
                  <c:v>0.96106325143753257</c:v>
                </c:pt>
                <c:pt idx="1">
                  <c:v>0.91944485101934126</c:v>
                </c:pt>
                <c:pt idx="2">
                  <c:v>0.8454265551489808</c:v>
                </c:pt>
                <c:pt idx="3">
                  <c:v>0.42024359644537379</c:v>
                </c:pt>
                <c:pt idx="4">
                  <c:v>0.88293308938839521</c:v>
                </c:pt>
                <c:pt idx="5">
                  <c:v>0.64911291165708307</c:v>
                </c:pt>
                <c:pt idx="6">
                  <c:v>0.7796152639832723</c:v>
                </c:pt>
                <c:pt idx="7">
                  <c:v>0.54095295347621541</c:v>
                </c:pt>
                <c:pt idx="8">
                  <c:v>0.36382331416623098</c:v>
                </c:pt>
                <c:pt idx="9">
                  <c:v>0.31711709357030843</c:v>
                </c:pt>
                <c:pt idx="10">
                  <c:v>0.25981965499215892</c:v>
                </c:pt>
                <c:pt idx="11">
                  <c:v>9.7803972817564033E-2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38-4776-9744-8ED48E3991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308223"/>
        <c:axId val="30310719"/>
      </c:barChart>
      <c:catAx>
        <c:axId val="30308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10719"/>
        <c:crosses val="autoZero"/>
        <c:auto val="1"/>
        <c:lblAlgn val="ctr"/>
        <c:lblOffset val="100"/>
        <c:noMultiLvlLbl val="0"/>
      </c:catAx>
      <c:valAx>
        <c:axId val="3031071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0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7312391372709997"/>
          <c:y val="0.45950364500073693"/>
          <c:w val="0.11790815615590734"/>
          <c:h val="8.09927099985261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ＭＳ Ｐゴシック 本文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'AQ21'!$B$4</c:f>
              <c:strCache>
                <c:ptCount val="1"/>
                <c:pt idx="0">
                  <c:v>相対的貧困層</c:v>
                </c:pt>
              </c:strCache>
            </c:strRef>
          </c:tx>
          <c:spPr>
            <a:pattFill prst="smCheck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'AQ21'!$A$5:$A$20</c:f>
              <c:strCache>
                <c:ptCount val="16"/>
                <c:pt idx="0">
                  <c:v>子どもと一緒に遊びに行ける場所がない</c:v>
                </c:pt>
                <c:pt idx="1">
                  <c:v>子どもと同年代の子どもと遊ばせるきっかけがない</c:v>
                </c:pt>
                <c:pt idx="2">
                  <c:v>子どもを安心して預けられる人や場所がない</c:v>
                </c:pt>
                <c:pt idx="3">
                  <c:v>自分だけの時間がとれない</c:v>
                </c:pt>
                <c:pt idx="4">
                  <c:v>子どもがきちんと発達しているのかわからない</c:v>
                </c:pt>
                <c:pt idx="5">
                  <c:v>食事やトイレなど年齢に応じたかかわり方の情報がない</c:v>
                </c:pt>
                <c:pt idx="6">
                  <c:v>しつけなどのかかわり方がわからない</c:v>
                </c:pt>
                <c:pt idx="7">
                  <c:v>自分の子育てがこれでいいのか不安がある</c:v>
                </c:pt>
                <c:pt idx="8">
                  <c:v>同世代の保護者と話す場がない</c:v>
                </c:pt>
                <c:pt idx="9">
                  <c:v>悩みを聞いてくれたり、相談に乗ってくれる人がいない</c:v>
                </c:pt>
                <c:pt idx="10">
                  <c:v>パートナーが子育てや家事に協力的でない</c:v>
                </c:pt>
                <c:pt idx="11">
                  <c:v>祖父母と子育ての考え方が違う</c:v>
                </c:pt>
                <c:pt idx="12">
                  <c:v>子どもの体調が悪いとき医者にみせるべきなのか悩む</c:v>
                </c:pt>
                <c:pt idx="13">
                  <c:v>子どもが犯罪に巻き込まれるか不安がある</c:v>
                </c:pt>
                <c:pt idx="14">
                  <c:v>収入が少なくて、十分な子育てができない</c:v>
                </c:pt>
                <c:pt idx="15">
                  <c:v>職場で子育てに理解や協力をしてくれる人が少ない</c:v>
                </c:pt>
              </c:strCache>
            </c:strRef>
          </c:cat>
          <c:val>
            <c:numRef>
              <c:f>'AQ21'!$B$5:$B$20</c:f>
              <c:numCache>
                <c:formatCode>0.0%</c:formatCode>
                <c:ptCount val="16"/>
                <c:pt idx="0">
                  <c:v>0.182</c:v>
                </c:pt>
                <c:pt idx="1">
                  <c:v>0.23499999999999999</c:v>
                </c:pt>
                <c:pt idx="2">
                  <c:v>0.193</c:v>
                </c:pt>
                <c:pt idx="3">
                  <c:v>0.40100000000000002</c:v>
                </c:pt>
                <c:pt idx="4">
                  <c:v>0.19800000000000001</c:v>
                </c:pt>
                <c:pt idx="5">
                  <c:v>8.5999999999999993E-2</c:v>
                </c:pt>
                <c:pt idx="6">
                  <c:v>0.128</c:v>
                </c:pt>
                <c:pt idx="7">
                  <c:v>0.39600000000000002</c:v>
                </c:pt>
                <c:pt idx="8">
                  <c:v>0.182</c:v>
                </c:pt>
                <c:pt idx="9">
                  <c:v>7.4999999999999997E-2</c:v>
                </c:pt>
                <c:pt idx="10">
                  <c:v>0.107</c:v>
                </c:pt>
                <c:pt idx="11">
                  <c:v>0.123</c:v>
                </c:pt>
                <c:pt idx="12">
                  <c:v>0.19800000000000001</c:v>
                </c:pt>
                <c:pt idx="13">
                  <c:v>0.35299999999999998</c:v>
                </c:pt>
                <c:pt idx="14">
                  <c:v>0.29399999999999998</c:v>
                </c:pt>
                <c:pt idx="15">
                  <c:v>4.8000000000000001E-2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72-4D40-8EAA-4E217BA197D7}"/>
            </c:ext>
          </c:extLst>
        </c:ser>
        <c:ser>
          <c:idx val="1"/>
          <c:order val="1"/>
          <c:tx>
            <c:strRef>
              <c:f>'AQ21'!$C$4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'AQ21'!$A$5:$A$20</c:f>
              <c:strCache>
                <c:ptCount val="16"/>
                <c:pt idx="0">
                  <c:v>子どもと一緒に遊びに行ける場所がない</c:v>
                </c:pt>
                <c:pt idx="1">
                  <c:v>子どもと同年代の子どもと遊ばせるきっかけがない</c:v>
                </c:pt>
                <c:pt idx="2">
                  <c:v>子どもを安心して預けられる人や場所がない</c:v>
                </c:pt>
                <c:pt idx="3">
                  <c:v>自分だけの時間がとれない</c:v>
                </c:pt>
                <c:pt idx="4">
                  <c:v>子どもがきちんと発達しているのかわからない</c:v>
                </c:pt>
                <c:pt idx="5">
                  <c:v>食事やトイレなど年齢に応じたかかわり方の情報がない</c:v>
                </c:pt>
                <c:pt idx="6">
                  <c:v>しつけなどのかかわり方がわからない</c:v>
                </c:pt>
                <c:pt idx="7">
                  <c:v>自分の子育てがこれでいいのか不安がある</c:v>
                </c:pt>
                <c:pt idx="8">
                  <c:v>同世代の保護者と話す場がない</c:v>
                </c:pt>
                <c:pt idx="9">
                  <c:v>悩みを聞いてくれたり、相談に乗ってくれる人がいない</c:v>
                </c:pt>
                <c:pt idx="10">
                  <c:v>パートナーが子育てや家事に協力的でない</c:v>
                </c:pt>
                <c:pt idx="11">
                  <c:v>祖父母と子育ての考え方が違う</c:v>
                </c:pt>
                <c:pt idx="12">
                  <c:v>子どもの体調が悪いとき医者にみせるべきなのか悩む</c:v>
                </c:pt>
                <c:pt idx="13">
                  <c:v>子どもが犯罪に巻き込まれるか不安がある</c:v>
                </c:pt>
                <c:pt idx="14">
                  <c:v>収入が少なくて、十分な子育てができない</c:v>
                </c:pt>
                <c:pt idx="15">
                  <c:v>職場で子育てに理解や協力をしてくれる人が少ない</c:v>
                </c:pt>
              </c:strCache>
            </c:strRef>
          </c:cat>
          <c:val>
            <c:numRef>
              <c:f>'AQ21'!$C$5:$C$20</c:f>
              <c:numCache>
                <c:formatCode>0.0%</c:formatCode>
                <c:ptCount val="16"/>
                <c:pt idx="0">
                  <c:v>0.1308672242550967</c:v>
                </c:pt>
                <c:pt idx="1">
                  <c:v>0.15942394145321481</c:v>
                </c:pt>
                <c:pt idx="2">
                  <c:v>0.14719079979090435</c:v>
                </c:pt>
                <c:pt idx="3">
                  <c:v>0.43478306325143756</c:v>
                </c:pt>
                <c:pt idx="4">
                  <c:v>0.21470778881338212</c:v>
                </c:pt>
                <c:pt idx="5">
                  <c:v>8.2284892838473608E-2</c:v>
                </c:pt>
                <c:pt idx="6">
                  <c:v>0.14942341871406167</c:v>
                </c:pt>
                <c:pt idx="7">
                  <c:v>0.43988290642969163</c:v>
                </c:pt>
                <c:pt idx="8">
                  <c:v>0.12298431782540513</c:v>
                </c:pt>
                <c:pt idx="9">
                  <c:v>5.9651332984840565E-2</c:v>
                </c:pt>
                <c:pt idx="10">
                  <c:v>8.2395713538944065E-2</c:v>
                </c:pt>
                <c:pt idx="11">
                  <c:v>5.3497124934657601E-2</c:v>
                </c:pt>
                <c:pt idx="12">
                  <c:v>0.17375065342394144</c:v>
                </c:pt>
                <c:pt idx="13">
                  <c:v>0.39440460010454775</c:v>
                </c:pt>
                <c:pt idx="14">
                  <c:v>0.11864819654992159</c:v>
                </c:pt>
                <c:pt idx="15">
                  <c:v>2.6026659696811293E-2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72-4D40-8EAA-4E217BA197D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308223"/>
        <c:axId val="30310719"/>
      </c:barChart>
      <c:catAx>
        <c:axId val="30308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10719"/>
        <c:crosses val="autoZero"/>
        <c:auto val="1"/>
        <c:lblAlgn val="ctr"/>
        <c:lblOffset val="100"/>
        <c:noMultiLvlLbl val="0"/>
      </c:catAx>
      <c:valAx>
        <c:axId val="3031071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0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648913825911378"/>
          <c:y val="0.46376579795924994"/>
          <c:w val="0.123961472601023"/>
          <c:h val="7.24684040815001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ＭＳ Ｐゴシック 本文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'AQ23'!$B$4</c:f>
              <c:strCache>
                <c:ptCount val="1"/>
                <c:pt idx="0">
                  <c:v>相対的貧困層</c:v>
                </c:pt>
              </c:strCache>
            </c:strRef>
          </c:tx>
          <c:spPr>
            <a:pattFill prst="smCheck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'AQ23'!$A$5:$A$20</c:f>
              <c:strCache>
                <c:ptCount val="16"/>
                <c:pt idx="0">
                  <c:v>パートナー（夫または妻）</c:v>
                </c:pt>
                <c:pt idx="1">
                  <c:v>自分の親</c:v>
                </c:pt>
                <c:pt idx="2">
                  <c:v>義父母</c:v>
                </c:pt>
                <c:pt idx="3">
                  <c:v>兄弟姉妹</c:v>
                </c:pt>
                <c:pt idx="4">
                  <c:v>同じ世代の子どもを持つ親仲間</c:v>
                </c:pt>
                <c:pt idx="5">
                  <c:v>子どもが生まれる前からの友人</c:v>
                </c:pt>
                <c:pt idx="6">
                  <c:v>近所の人</c:v>
                </c:pt>
                <c:pt idx="7">
                  <c:v>職場の同僚や上司</c:v>
                </c:pt>
                <c:pt idx="8">
                  <c:v>幼稚園</c:v>
                </c:pt>
                <c:pt idx="9">
                  <c:v>保育所</c:v>
                </c:pt>
                <c:pt idx="10">
                  <c:v>病院・診療所</c:v>
                </c:pt>
                <c:pt idx="11">
                  <c:v>保健センター（保健所）</c:v>
                </c:pt>
                <c:pt idx="12">
                  <c:v>民生委員・児童委員・主任児童委員</c:v>
                </c:pt>
                <c:pt idx="13">
                  <c:v>子育て支援団体（ＮＰＯ・ボランティアなど）</c:v>
                </c:pt>
                <c:pt idx="14">
                  <c:v>子育て広場・子育てサロンなど</c:v>
                </c:pt>
                <c:pt idx="15">
                  <c:v>市役所、町役場、村役場</c:v>
                </c:pt>
              </c:strCache>
            </c:strRef>
          </c:cat>
          <c:val>
            <c:numRef>
              <c:f>'AQ23'!$B$5:$B$20</c:f>
              <c:numCache>
                <c:formatCode>0.0%</c:formatCode>
                <c:ptCount val="16"/>
                <c:pt idx="0">
                  <c:v>0.69499999999999995</c:v>
                </c:pt>
                <c:pt idx="1">
                  <c:v>0.65200000000000002</c:v>
                </c:pt>
                <c:pt idx="2">
                  <c:v>0.33700000000000002</c:v>
                </c:pt>
                <c:pt idx="3">
                  <c:v>0.38500000000000001</c:v>
                </c:pt>
                <c:pt idx="4">
                  <c:v>0.39</c:v>
                </c:pt>
                <c:pt idx="5">
                  <c:v>0.42199999999999999</c:v>
                </c:pt>
                <c:pt idx="6">
                  <c:v>0.13900000000000001</c:v>
                </c:pt>
                <c:pt idx="7">
                  <c:v>0.17100000000000001</c:v>
                </c:pt>
                <c:pt idx="8">
                  <c:v>0.219</c:v>
                </c:pt>
                <c:pt idx="9">
                  <c:v>0.24099999999999999</c:v>
                </c:pt>
                <c:pt idx="10">
                  <c:v>0.316</c:v>
                </c:pt>
                <c:pt idx="11">
                  <c:v>0.187</c:v>
                </c:pt>
                <c:pt idx="12">
                  <c:v>7.0000000000000007E-2</c:v>
                </c:pt>
                <c:pt idx="13">
                  <c:v>6.4000000000000001E-2</c:v>
                </c:pt>
                <c:pt idx="14">
                  <c:v>0.14399999999999999</c:v>
                </c:pt>
                <c:pt idx="15">
                  <c:v>0.107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B0-4E71-B6B2-40FA482B0EA4}"/>
            </c:ext>
          </c:extLst>
        </c:ser>
        <c:ser>
          <c:idx val="1"/>
          <c:order val="1"/>
          <c:tx>
            <c:strRef>
              <c:f>'AQ23'!$C$4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'AQ23'!$A$5:$A$20</c:f>
              <c:strCache>
                <c:ptCount val="16"/>
                <c:pt idx="0">
                  <c:v>パートナー（夫または妻）</c:v>
                </c:pt>
                <c:pt idx="1">
                  <c:v>自分の親</c:v>
                </c:pt>
                <c:pt idx="2">
                  <c:v>義父母</c:v>
                </c:pt>
                <c:pt idx="3">
                  <c:v>兄弟姉妹</c:v>
                </c:pt>
                <c:pt idx="4">
                  <c:v>同じ世代の子どもを持つ親仲間</c:v>
                </c:pt>
                <c:pt idx="5">
                  <c:v>子どもが生まれる前からの友人</c:v>
                </c:pt>
                <c:pt idx="6">
                  <c:v>近所の人</c:v>
                </c:pt>
                <c:pt idx="7">
                  <c:v>職場の同僚や上司</c:v>
                </c:pt>
                <c:pt idx="8">
                  <c:v>幼稚園</c:v>
                </c:pt>
                <c:pt idx="9">
                  <c:v>保育所</c:v>
                </c:pt>
                <c:pt idx="10">
                  <c:v>病院・診療所</c:v>
                </c:pt>
                <c:pt idx="11">
                  <c:v>保健センター（保健所）</c:v>
                </c:pt>
                <c:pt idx="12">
                  <c:v>民生委員・児童委員・主任児童委員</c:v>
                </c:pt>
                <c:pt idx="13">
                  <c:v>子育て支援団体（ＮＰＯ・ボランティアなど）</c:v>
                </c:pt>
                <c:pt idx="14">
                  <c:v>子育て広場・子育てサロンなど</c:v>
                </c:pt>
                <c:pt idx="15">
                  <c:v>市役所、町役場、村役場</c:v>
                </c:pt>
              </c:strCache>
            </c:strRef>
          </c:cat>
          <c:val>
            <c:numRef>
              <c:f>'AQ23'!$C$5:$C$20</c:f>
              <c:numCache>
                <c:formatCode>0.0%</c:formatCode>
                <c:ptCount val="16"/>
                <c:pt idx="0">
                  <c:v>0.89635912179822275</c:v>
                </c:pt>
                <c:pt idx="1">
                  <c:v>0.7083392577104024</c:v>
                </c:pt>
                <c:pt idx="2">
                  <c:v>0.416906952430737</c:v>
                </c:pt>
                <c:pt idx="3">
                  <c:v>0.41399268165185577</c:v>
                </c:pt>
                <c:pt idx="4">
                  <c:v>0.52010507056978572</c:v>
                </c:pt>
                <c:pt idx="5">
                  <c:v>0.4530946157867225</c:v>
                </c:pt>
                <c:pt idx="6">
                  <c:v>0.21089074751698902</c:v>
                </c:pt>
                <c:pt idx="7">
                  <c:v>0.21378776790381598</c:v>
                </c:pt>
                <c:pt idx="8">
                  <c:v>0.30117250392054368</c:v>
                </c:pt>
                <c:pt idx="9">
                  <c:v>0.30504025091479353</c:v>
                </c:pt>
                <c:pt idx="10">
                  <c:v>0.37417459487715632</c:v>
                </c:pt>
                <c:pt idx="11">
                  <c:v>0.21162415054887609</c:v>
                </c:pt>
                <c:pt idx="12">
                  <c:v>7.2499215891270258E-2</c:v>
                </c:pt>
                <c:pt idx="13">
                  <c:v>6.5207004704652377E-2</c:v>
                </c:pt>
                <c:pt idx="14">
                  <c:v>0.19150601150026136</c:v>
                </c:pt>
                <c:pt idx="15">
                  <c:v>0.13721536853110297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B0-4E71-B6B2-40FA482B0E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308223"/>
        <c:axId val="30310719"/>
      </c:barChart>
      <c:catAx>
        <c:axId val="30308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 本文"/>
                <a:ea typeface="+mn-ea"/>
                <a:cs typeface="+mn-cs"/>
              </a:defRPr>
            </a:pPr>
            <a:endParaRPr lang="ja-JP"/>
          </a:p>
        </c:txPr>
        <c:crossAx val="30310719"/>
        <c:crosses val="autoZero"/>
        <c:auto val="1"/>
        <c:lblAlgn val="ctr"/>
        <c:lblOffset val="100"/>
        <c:noMultiLvlLbl val="0"/>
      </c:catAx>
      <c:valAx>
        <c:axId val="3031071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0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373079800043773"/>
          <c:y val="0.4661154676322074"/>
          <c:w val="0.12758041122381958"/>
          <c:h val="6.77690647355851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ＭＳ Ｐゴシック 本文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'AQ25'!$B$4</c:f>
              <c:strCache>
                <c:ptCount val="1"/>
                <c:pt idx="0">
                  <c:v>相対的貧困層</c:v>
                </c:pt>
              </c:strCache>
            </c:strRef>
          </c:tx>
          <c:spPr>
            <a:pattFill prst="smCheck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'AQ25'!$A$5:$A$23</c:f>
              <c:strCache>
                <c:ptCount val="19"/>
                <c:pt idx="0">
                  <c:v>幼稚園・保育所（園）の園庭開放</c:v>
                </c:pt>
                <c:pt idx="1">
                  <c:v>子育て広場・子育てサロンなどの親子の交流の場</c:v>
                </c:pt>
                <c:pt idx="2">
                  <c:v>利用できる子育て支援施設の情報提供</c:v>
                </c:pt>
                <c:pt idx="3">
                  <c:v>利用できる行政サービスの情報提供</c:v>
                </c:pt>
                <c:pt idx="4">
                  <c:v>地域の子育て情報誌（子育てマップなど）</c:v>
                </c:pt>
                <c:pt idx="5">
                  <c:v>保育所（園）や地域の子育て支援拠点での一時保育</c:v>
                </c:pt>
                <c:pt idx="6">
                  <c:v>ファミリー・サポート・センター</c:v>
                </c:pt>
                <c:pt idx="7">
                  <c:v>ベビーシッター</c:v>
                </c:pt>
                <c:pt idx="8">
                  <c:v>病児保育・病後児保育</c:v>
                </c:pt>
                <c:pt idx="9">
                  <c:v>子育てや仕事との両立支援に関する講座やセミナー</c:v>
                </c:pt>
                <c:pt idx="10">
                  <c:v>幼稚園・保育所（園）での子育て・教育相談</c:v>
                </c:pt>
                <c:pt idx="11">
                  <c:v>地域の子育て支援拠点での子育て相談</c:v>
                </c:pt>
                <c:pt idx="12">
                  <c:v>専門家による子どもの発達相談</c:v>
                </c:pt>
                <c:pt idx="13">
                  <c:v>家庭訪問による子育て相談</c:v>
                </c:pt>
                <c:pt idx="14">
                  <c:v>子育てについて同じ悩みをもつ親同士が話し合う場</c:v>
                </c:pt>
                <c:pt idx="15">
                  <c:v>親としての心構えやあり方を学ぶ親学習の場</c:v>
                </c:pt>
                <c:pt idx="16">
                  <c:v>小児救急電話相談</c:v>
                </c:pt>
                <c:pt idx="17">
                  <c:v>犯罪情報のメール配信</c:v>
                </c:pt>
                <c:pt idx="18">
                  <c:v>いずれも利用していない</c:v>
                </c:pt>
              </c:strCache>
            </c:strRef>
          </c:cat>
          <c:val>
            <c:numRef>
              <c:f>'AQ25'!$B$5:$B$23</c:f>
              <c:numCache>
                <c:formatCode>0.0%</c:formatCode>
                <c:ptCount val="19"/>
                <c:pt idx="0">
                  <c:v>0.40600000000000003</c:v>
                </c:pt>
                <c:pt idx="1">
                  <c:v>0.36899999999999999</c:v>
                </c:pt>
                <c:pt idx="2">
                  <c:v>0.16</c:v>
                </c:pt>
                <c:pt idx="3">
                  <c:v>4.2999999999999997E-2</c:v>
                </c:pt>
                <c:pt idx="4">
                  <c:v>8.5999999999999993E-2</c:v>
                </c:pt>
                <c:pt idx="5">
                  <c:v>7.0000000000000007E-2</c:v>
                </c:pt>
                <c:pt idx="6">
                  <c:v>3.2000000000000001E-2</c:v>
                </c:pt>
                <c:pt idx="7">
                  <c:v>3.2000000000000001E-2</c:v>
                </c:pt>
                <c:pt idx="8">
                  <c:v>3.2000000000000001E-2</c:v>
                </c:pt>
                <c:pt idx="9">
                  <c:v>2.7E-2</c:v>
                </c:pt>
                <c:pt idx="10">
                  <c:v>4.2999999999999997E-2</c:v>
                </c:pt>
                <c:pt idx="11">
                  <c:v>1.6E-2</c:v>
                </c:pt>
                <c:pt idx="12">
                  <c:v>7.0000000000000007E-2</c:v>
                </c:pt>
                <c:pt idx="13">
                  <c:v>5.8999999999999997E-2</c:v>
                </c:pt>
                <c:pt idx="14">
                  <c:v>2.1000000000000001E-2</c:v>
                </c:pt>
                <c:pt idx="15">
                  <c:v>2.1000000000000001E-2</c:v>
                </c:pt>
                <c:pt idx="16">
                  <c:v>0.13900000000000001</c:v>
                </c:pt>
                <c:pt idx="17">
                  <c:v>6.4000000000000001E-2</c:v>
                </c:pt>
                <c:pt idx="18">
                  <c:v>0.28299999999999997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AA-4C5E-8A0C-108B4E80C78A}"/>
            </c:ext>
          </c:extLst>
        </c:ser>
        <c:ser>
          <c:idx val="1"/>
          <c:order val="1"/>
          <c:tx>
            <c:strRef>
              <c:f>'AQ25'!$C$4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'AQ25'!$A$5:$A$23</c:f>
              <c:strCache>
                <c:ptCount val="19"/>
                <c:pt idx="0">
                  <c:v>幼稚園・保育所（園）の園庭開放</c:v>
                </c:pt>
                <c:pt idx="1">
                  <c:v>子育て広場・子育てサロンなどの親子の交流の場</c:v>
                </c:pt>
                <c:pt idx="2">
                  <c:v>利用できる子育て支援施設の情報提供</c:v>
                </c:pt>
                <c:pt idx="3">
                  <c:v>利用できる行政サービスの情報提供</c:v>
                </c:pt>
                <c:pt idx="4">
                  <c:v>地域の子育て情報誌（子育てマップなど）</c:v>
                </c:pt>
                <c:pt idx="5">
                  <c:v>保育所（園）や地域の子育て支援拠点での一時保育</c:v>
                </c:pt>
                <c:pt idx="6">
                  <c:v>ファミリー・サポート・センター</c:v>
                </c:pt>
                <c:pt idx="7">
                  <c:v>ベビーシッター</c:v>
                </c:pt>
                <c:pt idx="8">
                  <c:v>病児保育・病後児保育</c:v>
                </c:pt>
                <c:pt idx="9">
                  <c:v>子育てや仕事との両立支援に関する講座やセミナー</c:v>
                </c:pt>
                <c:pt idx="10">
                  <c:v>幼稚園・保育所（園）での子育て・教育相談</c:v>
                </c:pt>
                <c:pt idx="11">
                  <c:v>地域の子育て支援拠点での子育て相談</c:v>
                </c:pt>
                <c:pt idx="12">
                  <c:v>専門家による子どもの発達相談</c:v>
                </c:pt>
                <c:pt idx="13">
                  <c:v>家庭訪問による子育て相談</c:v>
                </c:pt>
                <c:pt idx="14">
                  <c:v>子育てについて同じ悩みをもつ親同士が話し合う場</c:v>
                </c:pt>
                <c:pt idx="15">
                  <c:v>親としての心構えやあり方を学ぶ親学習の場</c:v>
                </c:pt>
                <c:pt idx="16">
                  <c:v>小児救急電話相談</c:v>
                </c:pt>
                <c:pt idx="17">
                  <c:v>犯罪情報のメール配信</c:v>
                </c:pt>
                <c:pt idx="18">
                  <c:v>いずれも利用していない</c:v>
                </c:pt>
              </c:strCache>
            </c:strRef>
          </c:cat>
          <c:val>
            <c:numRef>
              <c:f>'AQ25'!$C$5:$C$23</c:f>
              <c:numCache>
                <c:formatCode>0.0%</c:formatCode>
                <c:ptCount val="19"/>
                <c:pt idx="0">
                  <c:v>0.45993674856246741</c:v>
                </c:pt>
                <c:pt idx="1">
                  <c:v>0.4403073706220596</c:v>
                </c:pt>
                <c:pt idx="2">
                  <c:v>0.19600052273915319</c:v>
                </c:pt>
                <c:pt idx="3">
                  <c:v>0.127192890747517</c:v>
                </c:pt>
                <c:pt idx="4">
                  <c:v>0.18036487192890749</c:v>
                </c:pt>
                <c:pt idx="5">
                  <c:v>0.10914270778881338</c:v>
                </c:pt>
                <c:pt idx="6">
                  <c:v>3.9400940930475699E-2</c:v>
                </c:pt>
                <c:pt idx="7">
                  <c:v>1.5994249869315212E-2</c:v>
                </c:pt>
                <c:pt idx="8">
                  <c:v>4.7576581285938314E-2</c:v>
                </c:pt>
                <c:pt idx="9">
                  <c:v>4.0055410350235236E-2</c:v>
                </c:pt>
                <c:pt idx="10">
                  <c:v>6.9593308938839527E-2</c:v>
                </c:pt>
                <c:pt idx="11">
                  <c:v>3.6784631468897024E-2</c:v>
                </c:pt>
                <c:pt idx="12">
                  <c:v>5.2603763721902771E-2</c:v>
                </c:pt>
                <c:pt idx="13">
                  <c:v>6.428175640355463E-2</c:v>
                </c:pt>
                <c:pt idx="14">
                  <c:v>4.308207004704652E-2</c:v>
                </c:pt>
                <c:pt idx="15">
                  <c:v>2.739623627809723E-2</c:v>
                </c:pt>
                <c:pt idx="16">
                  <c:v>0.16499477260846837</c:v>
                </c:pt>
                <c:pt idx="17">
                  <c:v>9.5039728175640339E-2</c:v>
                </c:pt>
                <c:pt idx="18">
                  <c:v>0.21731625718766334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AA-4C5E-8A0C-108B4E80C78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308223"/>
        <c:axId val="30310719"/>
      </c:barChart>
      <c:catAx>
        <c:axId val="30308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ＭＳ Ｐゴシック 本文"/>
                <a:ea typeface="+mn-ea"/>
                <a:cs typeface="+mn-cs"/>
              </a:defRPr>
            </a:pPr>
            <a:endParaRPr lang="ja-JP"/>
          </a:p>
        </c:txPr>
        <c:crossAx val="30310719"/>
        <c:crosses val="autoZero"/>
        <c:auto val="1"/>
        <c:lblAlgn val="ctr"/>
        <c:lblOffset val="100"/>
        <c:noMultiLvlLbl val="0"/>
      </c:catAx>
      <c:valAx>
        <c:axId val="3031071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0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386349627018476"/>
          <c:y val="0.46286034634840367"/>
          <c:w val="0.13689579303912544"/>
          <c:h val="7.42793073031926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ＭＳ Ｐゴシック 本文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AQ32a!$B$4</c:f>
              <c:strCache>
                <c:ptCount val="1"/>
                <c:pt idx="0">
                  <c:v>相対的貧困層</c:v>
                </c:pt>
              </c:strCache>
            </c:strRef>
          </c:tx>
          <c:spPr>
            <a:pattFill prst="smCheck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AQ32a!$A$5:$A$15</c:f>
              <c:strCache>
                <c:ptCount val="11"/>
                <c:pt idx="0">
                  <c:v>15分未満</c:v>
                </c:pt>
                <c:pt idx="1">
                  <c:v>15～30分未満</c:v>
                </c:pt>
                <c:pt idx="2">
                  <c:v>30分～1時間未満</c:v>
                </c:pt>
                <c:pt idx="3">
                  <c:v>1～2時間未満</c:v>
                </c:pt>
                <c:pt idx="4">
                  <c:v>2～3時間未満</c:v>
                </c:pt>
                <c:pt idx="5">
                  <c:v>3～4時間未満</c:v>
                </c:pt>
                <c:pt idx="6">
                  <c:v>4～6時間未満</c:v>
                </c:pt>
                <c:pt idx="7">
                  <c:v>6～8時間未満</c:v>
                </c:pt>
                <c:pt idx="8">
                  <c:v>8～10時間未満</c:v>
                </c:pt>
                <c:pt idx="9">
                  <c:v>10時間以上</c:v>
                </c:pt>
                <c:pt idx="10">
                  <c:v>わからない</c:v>
                </c:pt>
              </c:strCache>
            </c:strRef>
          </c:cat>
          <c:val>
            <c:numRef>
              <c:f>AQ32a!$B$5:$B$15</c:f>
              <c:numCache>
                <c:formatCode>0.0%</c:formatCode>
                <c:ptCount val="11"/>
                <c:pt idx="0">
                  <c:v>1.6E-2</c:v>
                </c:pt>
                <c:pt idx="1">
                  <c:v>5.8999999999999997E-2</c:v>
                </c:pt>
                <c:pt idx="2">
                  <c:v>7.0000000000000007E-2</c:v>
                </c:pt>
                <c:pt idx="3">
                  <c:v>0.107</c:v>
                </c:pt>
                <c:pt idx="4">
                  <c:v>9.6000000000000002E-2</c:v>
                </c:pt>
                <c:pt idx="5">
                  <c:v>0.112</c:v>
                </c:pt>
                <c:pt idx="6">
                  <c:v>0.13900000000000001</c:v>
                </c:pt>
                <c:pt idx="7">
                  <c:v>7.4999999999999997E-2</c:v>
                </c:pt>
                <c:pt idx="8">
                  <c:v>3.2000000000000001E-2</c:v>
                </c:pt>
                <c:pt idx="9">
                  <c:v>0.19800000000000001</c:v>
                </c:pt>
                <c:pt idx="10">
                  <c:v>9.6000000000000002E-2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1E-49D7-8C8F-A3DC3145EA55}"/>
            </c:ext>
          </c:extLst>
        </c:ser>
        <c:ser>
          <c:idx val="1"/>
          <c:order val="1"/>
          <c:tx>
            <c:strRef>
              <c:f>AQ32a!$C$4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AQ32a!$A$5:$A$15</c:f>
              <c:strCache>
                <c:ptCount val="11"/>
                <c:pt idx="0">
                  <c:v>15分未満</c:v>
                </c:pt>
                <c:pt idx="1">
                  <c:v>15～30分未満</c:v>
                </c:pt>
                <c:pt idx="2">
                  <c:v>30分～1時間未満</c:v>
                </c:pt>
                <c:pt idx="3">
                  <c:v>1～2時間未満</c:v>
                </c:pt>
                <c:pt idx="4">
                  <c:v>2～3時間未満</c:v>
                </c:pt>
                <c:pt idx="5">
                  <c:v>3～4時間未満</c:v>
                </c:pt>
                <c:pt idx="6">
                  <c:v>4～6時間未満</c:v>
                </c:pt>
                <c:pt idx="7">
                  <c:v>6～8時間未満</c:v>
                </c:pt>
                <c:pt idx="8">
                  <c:v>8～10時間未満</c:v>
                </c:pt>
                <c:pt idx="9">
                  <c:v>10時間以上</c:v>
                </c:pt>
                <c:pt idx="10">
                  <c:v>わからない</c:v>
                </c:pt>
              </c:strCache>
            </c:strRef>
          </c:cat>
          <c:val>
            <c:numRef>
              <c:f>AQ32a!$C$5:$C$15</c:f>
              <c:numCache>
                <c:formatCode>0.0%</c:formatCode>
                <c:ptCount val="11"/>
                <c:pt idx="0">
                  <c:v>3.6300052273915313E-2</c:v>
                </c:pt>
                <c:pt idx="1">
                  <c:v>4.7855723993727131E-2</c:v>
                </c:pt>
                <c:pt idx="2">
                  <c:v>0.11024777835859906</c:v>
                </c:pt>
                <c:pt idx="3">
                  <c:v>0.16653633037114479</c:v>
                </c:pt>
                <c:pt idx="4">
                  <c:v>0.1547888133821223</c:v>
                </c:pt>
                <c:pt idx="5">
                  <c:v>9.26759017250392E-2</c:v>
                </c:pt>
                <c:pt idx="6">
                  <c:v>9.0273392577104025E-2</c:v>
                </c:pt>
                <c:pt idx="7">
                  <c:v>6.8197072660742292E-2</c:v>
                </c:pt>
                <c:pt idx="8">
                  <c:v>3.4274438055410347E-2</c:v>
                </c:pt>
                <c:pt idx="9">
                  <c:v>0.15237114479874542</c:v>
                </c:pt>
                <c:pt idx="10">
                  <c:v>4.6479351803450072E-2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1E-49D7-8C8F-A3DC3145EA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0308223"/>
        <c:axId val="30310719"/>
      </c:barChart>
      <c:catAx>
        <c:axId val="30308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10719"/>
        <c:crosses val="autoZero"/>
        <c:auto val="1"/>
        <c:lblAlgn val="ctr"/>
        <c:lblOffset val="100"/>
        <c:noMultiLvlLbl val="0"/>
      </c:catAx>
      <c:valAx>
        <c:axId val="30310719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30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203909351570365"/>
          <c:y val="0.16577526018828934"/>
          <c:w val="0.19535134308937363"/>
          <c:h val="9.56958864619929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ＭＳ Ｐゴシック 本文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4F2F2-CBD7-4863-B1F9-C89E71396C5B}" type="datetimeFigureOut">
              <a:rPr kumimoji="1" lang="ja-JP" altLang="en-US" smtClean="0"/>
              <a:t>2019/11/16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61180-6277-4D1A-93A4-0D0566749F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342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61180-6277-4D1A-93A4-0D0566749F8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2142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61180-6277-4D1A-93A4-0D0566749F88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7055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61180-6277-4D1A-93A4-0D0566749F88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88566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61180-6277-4D1A-93A4-0D0566749F88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151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61180-6277-4D1A-93A4-0D0566749F8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601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61180-6277-4D1A-93A4-0D0566749F8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802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61180-6277-4D1A-93A4-0D0566749F8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784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61180-6277-4D1A-93A4-0D0566749F8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062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61180-6277-4D1A-93A4-0D0566749F88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880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61180-6277-4D1A-93A4-0D0566749F88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687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61180-6277-4D1A-93A4-0D0566749F88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1463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61180-6277-4D1A-93A4-0D0566749F88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864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E712-81E8-4083-A17B-AA8FFB53EE26}" type="datetime1">
              <a:rPr kumimoji="1" lang="ja-JP" altLang="en-US" smtClean="0"/>
              <a:t>2019/11/16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BEC6-B878-4B75-B756-18C6109DD72B}" type="datetime1">
              <a:rPr kumimoji="1" lang="ja-JP" altLang="en-US" smtClean="0"/>
              <a:t>2019/11/16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86B73-6A78-4B70-950F-5BF0507E0709}" type="datetime1">
              <a:rPr kumimoji="1" lang="ja-JP" altLang="en-US" smtClean="0"/>
              <a:t>2019/11/16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AA90-26F3-415C-A899-FA9AC80FBB84}" type="datetime1">
              <a:rPr kumimoji="1" lang="ja-JP" altLang="en-US" smtClean="0"/>
              <a:t>2019/11/16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20AF-37BC-4E24-8161-8A814FCA28D9}" type="datetime1">
              <a:rPr kumimoji="1" lang="ja-JP" altLang="en-US" smtClean="0"/>
              <a:t>2019/11/16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A5113-6C3E-4C17-9249-CF945A8CD7AD}" type="datetime1">
              <a:rPr kumimoji="1" lang="ja-JP" altLang="en-US" smtClean="0"/>
              <a:t>2019/11/16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F40B-21F4-4218-B79C-392FEF303A3D}" type="datetime1">
              <a:rPr kumimoji="1" lang="ja-JP" altLang="en-US" smtClean="0"/>
              <a:t>2019/11/16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196E-E224-4E13-B7A7-987F5CF4C68B}" type="datetime1">
              <a:rPr kumimoji="1" lang="ja-JP" altLang="en-US" smtClean="0"/>
              <a:t>2019/11/16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C4A95-22FD-46B4-86E3-DEFCE7A0624F}" type="datetime1">
              <a:rPr kumimoji="1" lang="ja-JP" altLang="en-US" smtClean="0"/>
              <a:t>2019/11/16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80ED-F696-4616-91F9-8B2696B2E228}" type="datetime1">
              <a:rPr kumimoji="1" lang="ja-JP" altLang="en-US" smtClean="0"/>
              <a:t>2019/11/16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AD06-CB00-4E42-BDDD-3A19DB6A58F0}" type="datetime1">
              <a:rPr kumimoji="1" lang="ja-JP" altLang="en-US" smtClean="0"/>
              <a:t>2019/11/16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4AB87-4D41-4D0F-8672-AE2C4F6D8D27}" type="datetime1">
              <a:rPr kumimoji="1" lang="ja-JP" altLang="en-US" smtClean="0"/>
              <a:t>2019/11/16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83379" y="2132856"/>
            <a:ext cx="8856984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/>
              <a:t>令和元</a:t>
            </a:r>
            <a:r>
              <a:rPr lang="ja-JP" altLang="en-US" sz="3200" dirty="0" smtClean="0"/>
              <a:t>年度大阪府調査の結果について</a:t>
            </a:r>
            <a:endParaRPr lang="en-US" altLang="ja-JP" sz="3200" dirty="0" smtClean="0"/>
          </a:p>
          <a:p>
            <a:r>
              <a:rPr lang="ja-JP" altLang="en-US" sz="2400" dirty="0" smtClean="0"/>
              <a:t>（子どもの貧困関連項目抜粋）</a:t>
            </a:r>
            <a:endParaRPr lang="ja-JP" altLang="en-US" sz="24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668344" y="332656"/>
            <a:ext cx="122413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資料２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21241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272" y="6453336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9144000" cy="40466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２－８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子育てについて相談する上で、身近にある（感じられる）存在（就学前）</a:t>
            </a:r>
          </a:p>
        </p:txBody>
      </p:sp>
      <p:cxnSp>
        <p:nvCxnSpPr>
          <p:cNvPr id="6" name="カギ線コネクタ 5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86230" y="442257"/>
            <a:ext cx="8850266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 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全ての項目において、相対的貧困層はその他の層に比べ、身近にあると感じている割合が低くなっている。</a:t>
            </a:r>
            <a:endParaRPr kumimoji="1" lang="ja-JP" altLang="en-US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6819013"/>
              </p:ext>
            </p:extLst>
          </p:nvPr>
        </p:nvGraphicFramePr>
        <p:xfrm>
          <a:off x="374080" y="1417905"/>
          <a:ext cx="8769920" cy="5588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66982" y="1208877"/>
            <a:ext cx="137234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「身近」「やや身近」と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 smtClean="0"/>
              <a:t>回答した人の割合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986704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272" y="6453336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9144000" cy="40466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２－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　これまで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に利用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したことが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あるサービス（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就学前）</a:t>
            </a:r>
          </a:p>
        </p:txBody>
      </p:sp>
      <p:cxnSp>
        <p:nvCxnSpPr>
          <p:cNvPr id="6" name="カギ線コネクタ 5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86230" y="442257"/>
            <a:ext cx="8850266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 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ほとんど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項目において、相対的貧困層はその他の層に比べ、利用したことのある割合が低くなっている。</a:t>
            </a:r>
            <a:endParaRPr kumimoji="1" lang="ja-JP" altLang="en-US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6205478"/>
              </p:ext>
            </p:extLst>
          </p:nvPr>
        </p:nvGraphicFramePr>
        <p:xfrm>
          <a:off x="611560" y="1126181"/>
          <a:ext cx="8246119" cy="5770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5484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272" y="6453336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9144000" cy="40466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２－</a:t>
            </a:r>
            <a:r>
              <a:rPr lang="en-US" altLang="ja-JP" sz="1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同居している大人の人</a:t>
            </a:r>
            <a:r>
              <a:rPr lang="ja-JP" altLang="en-US" sz="17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が子どもと何かをしたり相手をしている時間</a:t>
            </a:r>
            <a:r>
              <a:rPr lang="ja-JP" altLang="en-US" sz="1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（就学前）</a:t>
            </a:r>
          </a:p>
        </p:txBody>
      </p:sp>
      <p:cxnSp>
        <p:nvCxnSpPr>
          <p:cNvPr id="6" name="カギ線コネクタ 5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86230" y="442257"/>
            <a:ext cx="8850266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 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大きな差は見られないが、平日については、相対的貧困層がその他の層に比べ、子どもと過ごす時間が長い傾向にある。</a:t>
            </a:r>
            <a:endParaRPr kumimoji="1" lang="ja-JP" altLang="en-US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9D55255-D044-4E13-83A2-CEA706A9F8C2}"/>
              </a:ext>
            </a:extLst>
          </p:cNvPr>
          <p:cNvSpPr txBox="1"/>
          <p:nvPr/>
        </p:nvSpPr>
        <p:spPr>
          <a:xfrm>
            <a:off x="155080" y="1496999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●</a:t>
            </a:r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平日</a:t>
            </a:r>
            <a:endParaRPr kumimoji="1" lang="ja-JP" altLang="en-US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C04AF33-A1D8-47F2-BFE0-EFFBEC97CE48}"/>
              </a:ext>
            </a:extLst>
          </p:cNvPr>
          <p:cNvSpPr txBox="1"/>
          <p:nvPr/>
        </p:nvSpPr>
        <p:spPr>
          <a:xfrm>
            <a:off x="4859008" y="1496999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●休日</a:t>
            </a:r>
          </a:p>
        </p:txBody>
      </p:sp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859843"/>
              </p:ext>
            </p:extLst>
          </p:nvPr>
        </p:nvGraphicFramePr>
        <p:xfrm>
          <a:off x="161628" y="1974272"/>
          <a:ext cx="4998476" cy="4479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7187564"/>
              </p:ext>
            </p:extLst>
          </p:nvPr>
        </p:nvGraphicFramePr>
        <p:xfrm>
          <a:off x="4543400" y="1977626"/>
          <a:ext cx="4705999" cy="4403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36438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272" y="6453336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9144000" cy="40466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２－</a:t>
            </a:r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平日授業時間以外に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勉強をして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いる時間（塾などを含む）（就学後）</a:t>
            </a:r>
          </a:p>
        </p:txBody>
      </p:sp>
      <p:cxnSp>
        <p:nvCxnSpPr>
          <p:cNvPr id="6" name="カギ線コネクタ 5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86230" y="442257"/>
            <a:ext cx="8850266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 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相対的貧困層はその他の層と比べ、「まったくしない」「</a:t>
            </a:r>
            <a:r>
              <a:rPr lang="en-US" altLang="ja-JP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分未満」の割合が高く、全体の約半数がこれに該当している。</a:t>
            </a:r>
            <a:endParaRPr kumimoji="1" lang="ja-JP" altLang="en-US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3907473"/>
              </p:ext>
            </p:extLst>
          </p:nvPr>
        </p:nvGraphicFramePr>
        <p:xfrm>
          <a:off x="649426" y="1512323"/>
          <a:ext cx="8099038" cy="5157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08260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272" y="6453336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9144000" cy="40466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２－</a:t>
            </a:r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毎日朝ご飯を食べるか（就学前・就学後）</a:t>
            </a:r>
          </a:p>
        </p:txBody>
      </p:sp>
      <p:cxnSp>
        <p:nvCxnSpPr>
          <p:cNvPr id="6" name="カギ線コネクタ 5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86230" y="442257"/>
            <a:ext cx="8850266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 大きな差は見られない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が、就学前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・就学後とも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、相対的貧困層はその他の層に比べ、「必ず食べる」「食べることが多い」の割合が低くなっている。</a:t>
            </a:r>
            <a:endParaRPr kumimoji="1" lang="ja-JP" altLang="en-US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9D55255-D044-4E13-83A2-CEA706A9F8C2}"/>
              </a:ext>
            </a:extLst>
          </p:cNvPr>
          <p:cNvSpPr txBox="1"/>
          <p:nvPr/>
        </p:nvSpPr>
        <p:spPr>
          <a:xfrm>
            <a:off x="1836" y="165034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●就学前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C04AF33-A1D8-47F2-BFE0-EFFBEC97CE48}"/>
              </a:ext>
            </a:extLst>
          </p:cNvPr>
          <p:cNvSpPr txBox="1"/>
          <p:nvPr/>
        </p:nvSpPr>
        <p:spPr>
          <a:xfrm>
            <a:off x="4716016" y="165034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●就学後</a:t>
            </a:r>
          </a:p>
        </p:txBody>
      </p:sp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6674841"/>
              </p:ext>
            </p:extLst>
          </p:nvPr>
        </p:nvGraphicFramePr>
        <p:xfrm>
          <a:off x="0" y="2276872"/>
          <a:ext cx="4567583" cy="3861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グラフ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0775425"/>
              </p:ext>
            </p:extLst>
          </p:nvPr>
        </p:nvGraphicFramePr>
        <p:xfrm>
          <a:off x="4567583" y="2280444"/>
          <a:ext cx="4536504" cy="3857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6496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272" y="6453336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9144000" cy="40466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２－</a:t>
            </a:r>
            <a:r>
              <a:rPr lang="en-US" altLang="ja-JP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同居している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大人の人と一緒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に夜ご飯を食べる頻度（就学前・就学後）</a:t>
            </a:r>
          </a:p>
        </p:txBody>
      </p:sp>
      <p:cxnSp>
        <p:nvCxnSpPr>
          <p:cNvPr id="6" name="カギ線コネクタ 5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86230" y="442257"/>
            <a:ext cx="8850266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 大きな差は見られないが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、相対的貧困層はその他の層に比べ、「ほとんど毎日」の割合が高くなっている。</a:t>
            </a:r>
            <a:endParaRPr kumimoji="1" lang="ja-JP" altLang="en-US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9D55255-D044-4E13-83A2-CEA706A9F8C2}"/>
              </a:ext>
            </a:extLst>
          </p:cNvPr>
          <p:cNvSpPr txBox="1"/>
          <p:nvPr/>
        </p:nvSpPr>
        <p:spPr>
          <a:xfrm>
            <a:off x="121752" y="161950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●就学前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C04AF33-A1D8-47F2-BFE0-EFFBEC97CE48}"/>
              </a:ext>
            </a:extLst>
          </p:cNvPr>
          <p:cNvSpPr txBox="1"/>
          <p:nvPr/>
        </p:nvSpPr>
        <p:spPr>
          <a:xfrm>
            <a:off x="4788024" y="161950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●就学後</a:t>
            </a:r>
          </a:p>
        </p:txBody>
      </p:sp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5219563"/>
              </p:ext>
            </p:extLst>
          </p:nvPr>
        </p:nvGraphicFramePr>
        <p:xfrm>
          <a:off x="116408" y="2301100"/>
          <a:ext cx="4671616" cy="3816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8933232"/>
              </p:ext>
            </p:extLst>
          </p:nvPr>
        </p:nvGraphicFramePr>
        <p:xfrm>
          <a:off x="4560044" y="2359868"/>
          <a:ext cx="4550432" cy="376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17633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noFill/>
          <a:ln>
            <a:noFill/>
          </a:ln>
        </p:spPr>
        <p:txBody>
          <a:bodyPr>
            <a:normAutofit/>
          </a:bodyPr>
          <a:lstStyle/>
          <a:p>
            <a:pPr algn="l"/>
            <a:r>
              <a:rPr kumimoji="1"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１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調査の概要について</a:t>
            </a:r>
          </a:p>
        </p:txBody>
      </p:sp>
      <p:cxnSp>
        <p:nvCxnSpPr>
          <p:cNvPr id="7" name="カギ線コネクタ 6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1196752"/>
            <a:ext cx="7416824" cy="480131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u="sng" dirty="0"/>
              <a:t>■</a:t>
            </a:r>
            <a:r>
              <a:rPr lang="ja-JP" altLang="en-US" b="1" u="sng" dirty="0" smtClean="0"/>
              <a:t>調査結果概要</a:t>
            </a:r>
            <a:r>
              <a:rPr lang="ja-JP" altLang="en-US" b="1" u="sng" dirty="0"/>
              <a:t>について</a:t>
            </a:r>
            <a:endParaRPr lang="en-US" altLang="ja-JP" b="1" u="sng" dirty="0"/>
          </a:p>
          <a:p>
            <a:r>
              <a:rPr kumimoji="1" lang="ja-JP" altLang="en-US" dirty="0"/>
              <a:t>　　「大阪府子ども総合計画」</a:t>
            </a:r>
            <a:r>
              <a:rPr kumimoji="1" lang="ja-JP" altLang="en-US" dirty="0" smtClean="0"/>
              <a:t>の中間見直し</a:t>
            </a:r>
            <a:r>
              <a:rPr lang="ja-JP" altLang="en-US" dirty="0" smtClean="0"/>
              <a:t>にかかる</a:t>
            </a:r>
            <a:r>
              <a:rPr kumimoji="1" lang="ja-JP" altLang="en-US" dirty="0" smtClean="0"/>
              <a:t>調査の結果</a:t>
            </a:r>
            <a:r>
              <a:rPr kumimoji="1" lang="ja-JP" altLang="en-US" dirty="0"/>
              <a:t>より、</a:t>
            </a:r>
            <a:endParaRPr kumimoji="1" lang="en-US" altLang="ja-JP" dirty="0"/>
          </a:p>
          <a:p>
            <a:r>
              <a:rPr kumimoji="1" lang="ja-JP" altLang="en-US" dirty="0"/>
              <a:t>　子どもの貧困に関連する項目を抜粋</a:t>
            </a:r>
            <a:r>
              <a:rPr kumimoji="1" lang="ja-JP" altLang="en-US" dirty="0" smtClean="0"/>
              <a:t>し、困窮度によるクロス集計を</a:t>
            </a:r>
            <a:r>
              <a:rPr kumimoji="1" lang="ja-JP" altLang="en-US" dirty="0"/>
              <a:t>実施</a:t>
            </a:r>
            <a:endParaRPr kumimoji="1" lang="en-US" altLang="ja-JP" dirty="0"/>
          </a:p>
          <a:p>
            <a:endParaRPr kumimoji="1" lang="en-US" altLang="ja-JP" b="1" u="sng" dirty="0"/>
          </a:p>
          <a:p>
            <a:r>
              <a:rPr kumimoji="1" lang="ja-JP" altLang="en-US" b="1" u="sng" dirty="0"/>
              <a:t>■調査の手法</a:t>
            </a:r>
            <a:endParaRPr kumimoji="1" lang="en-US" altLang="ja-JP" b="1" u="sng" dirty="0"/>
          </a:p>
          <a:p>
            <a:r>
              <a:rPr lang="ja-JP" altLang="en-US" dirty="0"/>
              <a:t>　インターネット</a:t>
            </a:r>
            <a:r>
              <a:rPr lang="ja-JP" altLang="en-US" dirty="0" smtClean="0"/>
              <a:t>調査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b="1" u="sng" dirty="0"/>
              <a:t>■調査時期</a:t>
            </a:r>
            <a:endParaRPr lang="en-US" altLang="ja-JP" b="1" u="sng" dirty="0"/>
          </a:p>
          <a:p>
            <a:r>
              <a:rPr kumimoji="1" lang="ja-JP" altLang="en-US" dirty="0"/>
              <a:t>　令和元年６月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b="1" u="sng" dirty="0"/>
              <a:t>■対象</a:t>
            </a:r>
            <a:endParaRPr kumimoji="1" lang="en-US" altLang="ja-JP" b="1" u="sng" dirty="0"/>
          </a:p>
          <a:p>
            <a:r>
              <a:rPr lang="ja-JP" altLang="en-US" dirty="0"/>
              <a:t>　　①就学前の子どもをもつ保護者</a:t>
            </a:r>
            <a:endParaRPr lang="en-US" altLang="ja-JP" dirty="0"/>
          </a:p>
          <a:p>
            <a:r>
              <a:rPr lang="ja-JP" altLang="en-US" dirty="0"/>
              <a:t>　　　　大阪府内　</a:t>
            </a:r>
            <a:r>
              <a:rPr lang="en-US" altLang="ja-JP" dirty="0"/>
              <a:t>2,100</a:t>
            </a:r>
            <a:r>
              <a:rPr lang="ja-JP" altLang="en-US" dirty="0"/>
              <a:t>人</a:t>
            </a:r>
            <a:endParaRPr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　　②就学後から</a:t>
            </a:r>
            <a:r>
              <a:rPr kumimoji="1" lang="en-US" altLang="ja-JP" dirty="0"/>
              <a:t>18</a:t>
            </a:r>
            <a:r>
              <a:rPr kumimoji="1" lang="ja-JP" altLang="en-US" dirty="0"/>
              <a:t>歳までの子どもをもつ保護者</a:t>
            </a:r>
            <a:endParaRPr kumimoji="1" lang="en-US" altLang="ja-JP" dirty="0"/>
          </a:p>
          <a:p>
            <a:r>
              <a:rPr lang="ja-JP" altLang="en-US" dirty="0"/>
              <a:t>　　　　</a:t>
            </a:r>
            <a:r>
              <a:rPr kumimoji="1" lang="ja-JP" altLang="en-US" dirty="0"/>
              <a:t>大阪</a:t>
            </a:r>
            <a:r>
              <a:rPr kumimoji="1" lang="ja-JP" altLang="en-US" dirty="0" smtClean="0"/>
              <a:t>府内　</a:t>
            </a:r>
            <a:r>
              <a:rPr kumimoji="1" lang="en-US" altLang="ja-JP" dirty="0" smtClean="0"/>
              <a:t>1,200</a:t>
            </a:r>
            <a:r>
              <a:rPr kumimoji="1" lang="ja-JP" altLang="en-US" dirty="0"/>
              <a:t>人</a:t>
            </a:r>
            <a:endParaRPr kumimoji="1"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0042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カギ線コネクタ 4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タイトル 1"/>
          <p:cNvSpPr txBox="1">
            <a:spLocks/>
          </p:cNvSpPr>
          <p:nvPr/>
        </p:nvSpPr>
        <p:spPr>
          <a:xfrm>
            <a:off x="0" y="0"/>
            <a:ext cx="9144000" cy="40466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２－１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昨年１年間の家計の収支状況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6230" y="478413"/>
            <a:ext cx="8850266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 就学前、就学後とも赤字家計の世帯は約４分の１で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、収入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</a:t>
            </a:r>
            <a:r>
              <a:rPr lang="en-US" altLang="ja-JP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400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500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万円未満の層が最も多い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。等価可処分所得</a:t>
            </a:r>
            <a:r>
              <a:rPr lang="en-US" altLang="ja-JP" sz="9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(※)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の中央値及び中央値の半分未満の割合は、「就学前２７５万円・８．９％」、「就学後３２５万円・１１．１％」となっている。</a:t>
            </a:r>
            <a:endParaRPr kumimoji="1" lang="ja-JP" altLang="en-US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592267"/>
            <a:ext cx="2133600" cy="365125"/>
          </a:xfrm>
        </p:spPr>
        <p:txBody>
          <a:bodyPr anchor="b" anchorCtr="0"/>
          <a:lstStyle/>
          <a:p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7504" y="137307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●就学前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493127"/>
              </p:ext>
            </p:extLst>
          </p:nvPr>
        </p:nvGraphicFramePr>
        <p:xfrm>
          <a:off x="395536" y="1697782"/>
          <a:ext cx="3737466" cy="197562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29354">
                  <a:extLst>
                    <a:ext uri="{9D8B030D-6E8A-4147-A177-3AD203B41FA5}">
                      <a16:colId xmlns:a16="http://schemas.microsoft.com/office/drawing/2014/main" val="342648460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979443293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effectLst/>
                          <a:latin typeface="+mn-ea"/>
                          <a:ea typeface="+mn-ea"/>
                        </a:rPr>
                        <a:t>昨年１年間の家計の収支状況</a:t>
                      </a:r>
                      <a:endParaRPr lang="en-US" altLang="ja-JP" sz="11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割合</a:t>
                      </a:r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(%)</a:t>
                      </a:r>
                      <a:endParaRPr lang="en-US" altLang="ja-JP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47311104"/>
                  </a:ext>
                </a:extLst>
              </a:tr>
              <a:tr h="37728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黒字である（貯蓄できている）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44.1 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3575330"/>
                  </a:ext>
                </a:extLst>
              </a:tr>
              <a:tr h="5557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赤字である</a:t>
                      </a:r>
                      <a:endParaRPr lang="en-US" altLang="ja-JP" sz="110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（預貯金のとりくずし・金融機関からの</a:t>
                      </a:r>
                      <a:endParaRPr lang="en-US" altLang="ja-JP" sz="110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借入等により支出を賄っている）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23.0 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9684363"/>
                  </a:ext>
                </a:extLst>
              </a:tr>
              <a:tr h="37728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赤字でもなく黒字でもない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25.0 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0610302"/>
                  </a:ext>
                </a:extLst>
              </a:tr>
              <a:tr h="37728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わからない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7.9 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357775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4637290" y="137307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●就学後</a:t>
            </a: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264268"/>
              </p:ext>
            </p:extLst>
          </p:nvPr>
        </p:nvGraphicFramePr>
        <p:xfrm>
          <a:off x="4860032" y="1697782"/>
          <a:ext cx="3737466" cy="1975621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2729354">
                  <a:extLst>
                    <a:ext uri="{9D8B030D-6E8A-4147-A177-3AD203B41FA5}">
                      <a16:colId xmlns:a16="http://schemas.microsoft.com/office/drawing/2014/main" val="342648460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979443293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昨年１年間の家計の収支状況</a:t>
                      </a:r>
                      <a:endParaRPr lang="en-US" altLang="ja-JP" sz="11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割合</a:t>
                      </a:r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(%)</a:t>
                      </a:r>
                      <a:endParaRPr lang="en-US" altLang="ja-JP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47311104"/>
                  </a:ext>
                </a:extLst>
              </a:tr>
              <a:tr h="37728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黒字である（貯蓄できている）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40.0 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3575330"/>
                  </a:ext>
                </a:extLst>
              </a:tr>
              <a:tr h="55572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赤字である</a:t>
                      </a:r>
                      <a:endParaRPr lang="en-US" altLang="ja-JP" sz="110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（預貯金のとりくずし・金融機関からの</a:t>
                      </a:r>
                      <a:endParaRPr lang="en-US" altLang="ja-JP" sz="110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借入等により支出を賄っている）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25.3 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9684363"/>
                  </a:ext>
                </a:extLst>
              </a:tr>
              <a:tr h="37728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赤字でもなく黒字でもない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>
                          <a:effectLst/>
                          <a:latin typeface="+mn-ea"/>
                          <a:ea typeface="+mn-ea"/>
                        </a:rPr>
                        <a:t>24.1 </a:t>
                      </a:r>
                      <a:endParaRPr lang="en-US" altLang="ja-JP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0610302"/>
                  </a:ext>
                </a:extLst>
              </a:tr>
              <a:tr h="37728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わからない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10.6 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357775"/>
                  </a:ext>
                </a:extLst>
              </a:tr>
            </a:tbl>
          </a:graphicData>
        </a:graphic>
      </p:graphicFrame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313111"/>
              </p:ext>
            </p:extLst>
          </p:nvPr>
        </p:nvGraphicFramePr>
        <p:xfrm>
          <a:off x="395536" y="3786014"/>
          <a:ext cx="1944216" cy="207492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65988">
                  <a:extLst>
                    <a:ext uri="{9D8B030D-6E8A-4147-A177-3AD203B41FA5}">
                      <a16:colId xmlns:a16="http://schemas.microsoft.com/office/drawing/2014/main" val="3864848995"/>
                    </a:ext>
                  </a:extLst>
                </a:gridCol>
                <a:gridCol w="678228">
                  <a:extLst>
                    <a:ext uri="{9D8B030D-6E8A-4147-A177-3AD203B41FA5}">
                      <a16:colId xmlns:a16="http://schemas.microsoft.com/office/drawing/2014/main" val="216406655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昨年１年間の収入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割合</a:t>
                      </a:r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(%)</a:t>
                      </a:r>
                      <a:endParaRPr lang="en-US" altLang="ja-JP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684507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2.2 </a:t>
                      </a:r>
                      <a:endParaRPr lang="en-US" altLang="ja-JP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237635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100-200</a:t>
                      </a:r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3.4 </a:t>
                      </a:r>
                      <a:endParaRPr lang="en-US" altLang="ja-JP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9797075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200-300</a:t>
                      </a:r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7.0 </a:t>
                      </a:r>
                      <a:endParaRPr lang="en-US" altLang="ja-JP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8063076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300-400</a:t>
                      </a:r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14.0 </a:t>
                      </a:r>
                      <a:endParaRPr lang="en-US" altLang="ja-JP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9479769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400-500</a:t>
                      </a:r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17.8 </a:t>
                      </a:r>
                      <a:endParaRPr lang="en-US" altLang="ja-JP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516916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500-600</a:t>
                      </a:r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15.6 </a:t>
                      </a:r>
                      <a:endParaRPr lang="en-US" altLang="ja-JP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732457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600-700</a:t>
                      </a:r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12.4 </a:t>
                      </a:r>
                      <a:endParaRPr lang="en-US" altLang="ja-JP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1293307"/>
                  </a:ext>
                </a:extLst>
              </a:tr>
            </a:tbl>
          </a:graphicData>
        </a:graphic>
      </p:graphicFrame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144500"/>
              </p:ext>
            </p:extLst>
          </p:nvPr>
        </p:nvGraphicFramePr>
        <p:xfrm>
          <a:off x="2441933" y="3786014"/>
          <a:ext cx="1944216" cy="209125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82633">
                  <a:extLst>
                    <a:ext uri="{9D8B030D-6E8A-4147-A177-3AD203B41FA5}">
                      <a16:colId xmlns:a16="http://schemas.microsoft.com/office/drawing/2014/main" val="516447359"/>
                    </a:ext>
                  </a:extLst>
                </a:gridCol>
                <a:gridCol w="661583">
                  <a:extLst>
                    <a:ext uri="{9D8B030D-6E8A-4147-A177-3AD203B41FA5}">
                      <a16:colId xmlns:a16="http://schemas.microsoft.com/office/drawing/2014/main" val="236476714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昨年１年間の収入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割合</a:t>
                      </a:r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(%)</a:t>
                      </a:r>
                      <a:endParaRPr lang="en-US" altLang="ja-JP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:a16="http://schemas.microsoft.com/office/drawing/2014/main" val="1694875599"/>
                  </a:ext>
                </a:extLst>
              </a:tr>
              <a:tr h="3086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700-800</a:t>
                      </a:r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9.0 </a:t>
                      </a:r>
                      <a:endParaRPr lang="en-US" altLang="ja-JP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:a16="http://schemas.microsoft.com/office/drawing/2014/main" val="1007620638"/>
                  </a:ext>
                </a:extLst>
              </a:tr>
              <a:tr h="3086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800-900</a:t>
                      </a:r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6.8 </a:t>
                      </a:r>
                      <a:endParaRPr lang="en-US" altLang="ja-JP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:a16="http://schemas.microsoft.com/office/drawing/2014/main" val="3808360499"/>
                  </a:ext>
                </a:extLst>
              </a:tr>
              <a:tr h="3086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900-1,000</a:t>
                      </a:r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4.4 </a:t>
                      </a:r>
                      <a:endParaRPr lang="en-US" altLang="ja-JP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:a16="http://schemas.microsoft.com/office/drawing/2014/main" val="4226710110"/>
                  </a:ext>
                </a:extLst>
              </a:tr>
              <a:tr h="3086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1,000-1,200</a:t>
                      </a:r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4.0 </a:t>
                      </a:r>
                      <a:endParaRPr lang="en-US" altLang="ja-JP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:a16="http://schemas.microsoft.com/office/drawing/2014/main" val="3328491177"/>
                  </a:ext>
                </a:extLst>
              </a:tr>
              <a:tr h="3086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1,200-1,500</a:t>
                      </a:r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1.7 </a:t>
                      </a:r>
                      <a:endParaRPr lang="en-US" altLang="ja-JP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:a16="http://schemas.microsoft.com/office/drawing/2014/main" val="96596278"/>
                  </a:ext>
                </a:extLst>
              </a:tr>
              <a:tr h="2598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1,500</a:t>
                      </a:r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lang="ja-JP" altLang="en-US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1.7 </a:t>
                      </a:r>
                      <a:endParaRPr lang="en-US" altLang="ja-JP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:a16="http://schemas.microsoft.com/office/drawing/2014/main" val="2207135587"/>
                  </a:ext>
                </a:extLst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290610"/>
              </p:ext>
            </p:extLst>
          </p:nvPr>
        </p:nvGraphicFramePr>
        <p:xfrm>
          <a:off x="4858420" y="3786014"/>
          <a:ext cx="1944216" cy="2074922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1265988">
                  <a:extLst>
                    <a:ext uri="{9D8B030D-6E8A-4147-A177-3AD203B41FA5}">
                      <a16:colId xmlns:a16="http://schemas.microsoft.com/office/drawing/2014/main" val="3864848995"/>
                    </a:ext>
                  </a:extLst>
                </a:gridCol>
                <a:gridCol w="678228">
                  <a:extLst>
                    <a:ext uri="{9D8B030D-6E8A-4147-A177-3AD203B41FA5}">
                      <a16:colId xmlns:a16="http://schemas.microsoft.com/office/drawing/2014/main" val="216406655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昨年１年間の収入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割合</a:t>
                      </a:r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(%)</a:t>
                      </a:r>
                      <a:endParaRPr lang="en-US" altLang="ja-JP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684507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2.9 </a:t>
                      </a:r>
                      <a:endParaRPr lang="en-US" altLang="ja-JP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2376354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100-200</a:t>
                      </a:r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2.2 </a:t>
                      </a:r>
                      <a:endParaRPr lang="en-US" altLang="ja-JP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9797075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200-300</a:t>
                      </a:r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4.8 </a:t>
                      </a:r>
                      <a:endParaRPr lang="en-US" altLang="ja-JP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8063076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300-400</a:t>
                      </a:r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9.0 </a:t>
                      </a:r>
                      <a:endParaRPr lang="en-US" altLang="ja-JP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9479769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400-500</a:t>
                      </a:r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13.7 </a:t>
                      </a:r>
                      <a:endParaRPr lang="en-US" altLang="ja-JP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516916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500-600</a:t>
                      </a:r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13.6 </a:t>
                      </a:r>
                      <a:endParaRPr lang="en-US" altLang="ja-JP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732457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600-700</a:t>
                      </a:r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12.7 </a:t>
                      </a:r>
                      <a:endParaRPr lang="en-US" altLang="ja-JP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1293307"/>
                  </a:ext>
                </a:extLst>
              </a:tr>
            </a:tbl>
          </a:graphicData>
        </a:graphic>
      </p:graphicFrame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369296"/>
              </p:ext>
            </p:extLst>
          </p:nvPr>
        </p:nvGraphicFramePr>
        <p:xfrm>
          <a:off x="6904817" y="3786014"/>
          <a:ext cx="1944216" cy="2091258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1282633">
                  <a:extLst>
                    <a:ext uri="{9D8B030D-6E8A-4147-A177-3AD203B41FA5}">
                      <a16:colId xmlns:a16="http://schemas.microsoft.com/office/drawing/2014/main" val="516447359"/>
                    </a:ext>
                  </a:extLst>
                </a:gridCol>
                <a:gridCol w="661583">
                  <a:extLst>
                    <a:ext uri="{9D8B030D-6E8A-4147-A177-3AD203B41FA5}">
                      <a16:colId xmlns:a16="http://schemas.microsoft.com/office/drawing/2014/main" val="236476714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昨年１年間の収入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割合</a:t>
                      </a:r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(%)</a:t>
                      </a:r>
                      <a:endParaRPr lang="en-US" altLang="ja-JP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:a16="http://schemas.microsoft.com/office/drawing/2014/main" val="1694875599"/>
                  </a:ext>
                </a:extLst>
              </a:tr>
              <a:tr h="3086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700-800</a:t>
                      </a:r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11.3 </a:t>
                      </a:r>
                      <a:endParaRPr lang="en-US" altLang="ja-JP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7620638"/>
                  </a:ext>
                </a:extLst>
              </a:tr>
              <a:tr h="3086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800-900</a:t>
                      </a:r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8.7 </a:t>
                      </a:r>
                      <a:endParaRPr lang="en-US" altLang="ja-JP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8360499"/>
                  </a:ext>
                </a:extLst>
              </a:tr>
              <a:tr h="3086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900-1,000</a:t>
                      </a:r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7.9 </a:t>
                      </a:r>
                      <a:endParaRPr lang="en-US" altLang="ja-JP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6710110"/>
                  </a:ext>
                </a:extLst>
              </a:tr>
              <a:tr h="3086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1,000-1,200</a:t>
                      </a:r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6.0 </a:t>
                      </a:r>
                      <a:endParaRPr lang="en-US" altLang="ja-JP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8491177"/>
                  </a:ext>
                </a:extLst>
              </a:tr>
              <a:tr h="3086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1,200-1,500</a:t>
                      </a:r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万円未満</a:t>
                      </a:r>
                      <a:endParaRPr lang="ja-JP" altLang="en-US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3.1 </a:t>
                      </a:r>
                      <a:endParaRPr lang="en-US" altLang="ja-JP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596278"/>
                  </a:ext>
                </a:extLst>
              </a:tr>
              <a:tr h="2598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1,500</a:t>
                      </a:r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lang="ja-JP" altLang="en-US" sz="11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4.2 </a:t>
                      </a:r>
                      <a:endParaRPr lang="en-US" altLang="ja-JP" sz="11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7135587"/>
                  </a:ext>
                </a:extLst>
              </a:tr>
            </a:tbl>
          </a:graphicData>
        </a:graphic>
      </p:graphicFrame>
      <p:cxnSp>
        <p:nvCxnSpPr>
          <p:cNvPr id="26" name="直線コネクタ 25"/>
          <p:cNvCxnSpPr/>
          <p:nvPr/>
        </p:nvCxnSpPr>
        <p:spPr>
          <a:xfrm>
            <a:off x="4572000" y="1368152"/>
            <a:ext cx="0" cy="526266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512729"/>
              </p:ext>
            </p:extLst>
          </p:nvPr>
        </p:nvGraphicFramePr>
        <p:xfrm>
          <a:off x="395535" y="5948284"/>
          <a:ext cx="3990613" cy="5050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60241">
                  <a:extLst>
                    <a:ext uri="{9D8B030D-6E8A-4147-A177-3AD203B41FA5}">
                      <a16:colId xmlns:a16="http://schemas.microsoft.com/office/drawing/2014/main" val="3861510775"/>
                    </a:ext>
                  </a:extLst>
                </a:gridCol>
                <a:gridCol w="1830372">
                  <a:extLst>
                    <a:ext uri="{9D8B030D-6E8A-4147-A177-3AD203B41FA5}">
                      <a16:colId xmlns:a16="http://schemas.microsoft.com/office/drawing/2014/main" val="1925010435"/>
                    </a:ext>
                  </a:extLst>
                </a:gridCol>
              </a:tblGrid>
              <a:tr h="2525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等価可処分所得</a:t>
                      </a:r>
                      <a:r>
                        <a:rPr kumimoji="1" lang="en-US" altLang="ja-JP" sz="900" dirty="0" smtClean="0"/>
                        <a:t>(※)</a:t>
                      </a:r>
                      <a:r>
                        <a:rPr kumimoji="1" lang="ja-JP" altLang="en-US" sz="1000" dirty="0" smtClean="0"/>
                        <a:t>の中央値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中央値の半分未満の割合</a:t>
                      </a:r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10866"/>
                  </a:ext>
                </a:extLst>
              </a:tr>
              <a:tr h="2525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２７５万円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８．９％</a:t>
                      </a:r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926905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323528" y="6470011"/>
            <a:ext cx="2221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latin typeface="+mn-ea"/>
              </a:rPr>
              <a:t>(※)</a:t>
            </a:r>
            <a:r>
              <a:rPr kumimoji="1" lang="ja-JP" altLang="en-US" sz="800" dirty="0" smtClean="0">
                <a:latin typeface="+mn-ea"/>
              </a:rPr>
              <a:t>１人あたりの可処分所得</a:t>
            </a:r>
            <a:endParaRPr kumimoji="1" lang="en-US" altLang="ja-JP" sz="800" dirty="0" smtClean="0">
              <a:latin typeface="+mn-ea"/>
            </a:endParaRPr>
          </a:p>
          <a:p>
            <a:r>
              <a:rPr lang="ja-JP" altLang="en-US" sz="800" dirty="0">
                <a:latin typeface="+mn-ea"/>
              </a:rPr>
              <a:t>　</a:t>
            </a:r>
            <a:r>
              <a:rPr lang="ja-JP" altLang="en-US" sz="800" dirty="0" smtClean="0">
                <a:latin typeface="+mn-ea"/>
              </a:rPr>
              <a:t>　（世帯の可処分所得</a:t>
            </a:r>
            <a:r>
              <a:rPr lang="en-US" altLang="ja-JP" sz="800" dirty="0" smtClean="0">
                <a:latin typeface="+mn-ea"/>
              </a:rPr>
              <a:t>÷</a:t>
            </a:r>
            <a:r>
              <a:rPr lang="ja-JP" altLang="en-US" sz="800" dirty="0" smtClean="0">
                <a:latin typeface="+mn-ea"/>
              </a:rPr>
              <a:t>世帯員数の平方根）</a:t>
            </a:r>
            <a:endParaRPr kumimoji="1" lang="ja-JP" altLang="en-US" sz="800" dirty="0">
              <a:latin typeface="+mn-ea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2699792" y="6471195"/>
            <a:ext cx="1614348" cy="345679"/>
          </a:xfrm>
          <a:prstGeom prst="wedgeRoundRectCallout">
            <a:avLst>
              <a:gd name="adj1" fmla="val -13149"/>
              <a:gd name="adj2" fmla="val -69517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/>
              <a:t>本調査における</a:t>
            </a:r>
            <a:endParaRPr kumimoji="1" lang="en-US" altLang="ja-JP" sz="900" dirty="0" smtClean="0"/>
          </a:p>
          <a:p>
            <a:pPr algn="ctr"/>
            <a:r>
              <a:rPr kumimoji="1" lang="ja-JP" altLang="en-US" sz="900" dirty="0" smtClean="0"/>
              <a:t>「相対的貧困層」と定義</a:t>
            </a:r>
            <a:endParaRPr kumimoji="1" lang="ja-JP" altLang="en-US" sz="900" dirty="0"/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309826"/>
              </p:ext>
            </p:extLst>
          </p:nvPr>
        </p:nvGraphicFramePr>
        <p:xfrm>
          <a:off x="4858420" y="5948284"/>
          <a:ext cx="3990613" cy="5050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60241">
                  <a:extLst>
                    <a:ext uri="{9D8B030D-6E8A-4147-A177-3AD203B41FA5}">
                      <a16:colId xmlns:a16="http://schemas.microsoft.com/office/drawing/2014/main" val="3861510775"/>
                    </a:ext>
                  </a:extLst>
                </a:gridCol>
                <a:gridCol w="1830372">
                  <a:extLst>
                    <a:ext uri="{9D8B030D-6E8A-4147-A177-3AD203B41FA5}">
                      <a16:colId xmlns:a16="http://schemas.microsoft.com/office/drawing/2014/main" val="1925010435"/>
                    </a:ext>
                  </a:extLst>
                </a:gridCol>
              </a:tblGrid>
              <a:tr h="2525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等価可処分所得</a:t>
                      </a:r>
                      <a:r>
                        <a:rPr kumimoji="1" lang="en-US" altLang="ja-JP" sz="900" dirty="0" smtClean="0"/>
                        <a:t>(※)</a:t>
                      </a:r>
                      <a:r>
                        <a:rPr kumimoji="1" lang="ja-JP" altLang="en-US" sz="1000" dirty="0" smtClean="0"/>
                        <a:t>の中央値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中央値の半分未満の割合</a:t>
                      </a:r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10866"/>
                  </a:ext>
                </a:extLst>
              </a:tr>
              <a:tr h="2525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３２５万円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１１．１％</a:t>
                      </a:r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926905"/>
                  </a:ext>
                </a:extLst>
              </a:tr>
            </a:tbl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4786413" y="6470011"/>
            <a:ext cx="2221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latin typeface="+mn-ea"/>
              </a:rPr>
              <a:t>(※)</a:t>
            </a:r>
            <a:r>
              <a:rPr kumimoji="1" lang="ja-JP" altLang="en-US" sz="800" dirty="0" smtClean="0">
                <a:latin typeface="+mn-ea"/>
              </a:rPr>
              <a:t>１人あたりの可処分所得</a:t>
            </a:r>
            <a:endParaRPr kumimoji="1" lang="en-US" altLang="ja-JP" sz="800" dirty="0" smtClean="0">
              <a:latin typeface="+mn-ea"/>
            </a:endParaRPr>
          </a:p>
          <a:p>
            <a:r>
              <a:rPr lang="ja-JP" altLang="en-US" sz="800" dirty="0">
                <a:latin typeface="+mn-ea"/>
              </a:rPr>
              <a:t>　</a:t>
            </a:r>
            <a:r>
              <a:rPr lang="ja-JP" altLang="en-US" sz="800" dirty="0" smtClean="0">
                <a:latin typeface="+mn-ea"/>
              </a:rPr>
              <a:t>　（世帯の可処分所得</a:t>
            </a:r>
            <a:r>
              <a:rPr lang="en-US" altLang="ja-JP" sz="800" dirty="0" smtClean="0">
                <a:latin typeface="+mn-ea"/>
              </a:rPr>
              <a:t>÷</a:t>
            </a:r>
            <a:r>
              <a:rPr lang="ja-JP" altLang="en-US" sz="800" dirty="0" smtClean="0">
                <a:latin typeface="+mn-ea"/>
              </a:rPr>
              <a:t>世帯員数の平方根）</a:t>
            </a:r>
            <a:endParaRPr kumimoji="1" lang="ja-JP" altLang="en-US" sz="800" dirty="0">
              <a:latin typeface="+mn-ea"/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7162677" y="6471195"/>
            <a:ext cx="1614348" cy="345679"/>
          </a:xfrm>
          <a:prstGeom prst="wedgeRoundRectCallout">
            <a:avLst>
              <a:gd name="adj1" fmla="val -13149"/>
              <a:gd name="adj2" fmla="val -69517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/>
              <a:t>本調査における</a:t>
            </a:r>
            <a:endParaRPr kumimoji="1" lang="en-US" altLang="ja-JP" sz="900" dirty="0" smtClean="0"/>
          </a:p>
          <a:p>
            <a:pPr algn="ctr"/>
            <a:r>
              <a:rPr kumimoji="1" lang="ja-JP" altLang="en-US" sz="900" dirty="0" smtClean="0"/>
              <a:t>「相対的貧困層」と定義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350205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272" y="6453336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9144000" cy="40466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２－２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半年以内に経済的な理由で経験したこと（就学前）</a:t>
            </a:r>
          </a:p>
        </p:txBody>
      </p:sp>
      <p:cxnSp>
        <p:nvCxnSpPr>
          <p:cNvPr id="6" name="カギ線コネクタ 5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86230" y="442257"/>
            <a:ext cx="8850266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 「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食費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を切りつめた」「生活の見通しがたたなくて不安になったことがある」において、相対的貧困層とその他の層の差が特に大きくなっている。</a:t>
            </a:r>
            <a:endParaRPr kumimoji="1" lang="ja-JP" altLang="en-US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6698" y="140509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●就学前</a:t>
            </a: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8042096"/>
              </p:ext>
            </p:extLst>
          </p:nvPr>
        </p:nvGraphicFramePr>
        <p:xfrm>
          <a:off x="206092" y="1405096"/>
          <a:ext cx="8337887" cy="5478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224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272" y="6453336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9144000" cy="40466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２－３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半年以内に経済的な理由で経験したこと（就学後）</a:t>
            </a:r>
          </a:p>
        </p:txBody>
      </p:sp>
      <p:cxnSp>
        <p:nvCxnSpPr>
          <p:cNvPr id="6" name="カギ線コネクタ 5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86230" y="442257"/>
            <a:ext cx="8850266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 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「冷暖房の使用を控えた」 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食費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切りつめた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」「新しい衣服・靴を買うのを控えた」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において、相対的貧困層とその他の層の差が特に大きくなっている。</a:t>
            </a:r>
            <a:endParaRPr kumimoji="1" lang="ja-JP" altLang="en-US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6698" y="140509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●就学後</a:t>
            </a:r>
          </a:p>
        </p:txBody>
      </p:sp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1386112"/>
              </p:ext>
            </p:extLst>
          </p:nvPr>
        </p:nvGraphicFramePr>
        <p:xfrm>
          <a:off x="170632" y="1365587"/>
          <a:ext cx="9098136" cy="557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9517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272" y="6453336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9144000" cy="40466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２－４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過去１年以内に経済的な理由で子どもに対してできなかった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こと（就学前）</a:t>
            </a:r>
            <a:endParaRPr lang="ja-JP" altLang="en-US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6" name="カギ線コネクタ 5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86230" y="442257"/>
            <a:ext cx="8850266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●「家族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旅行やおでかけが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できなかった」「子どもに新しい服や靴を買うことができなかった」に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おいて、相対的貧困層とその他の層の差が特に大きくなっている。</a:t>
            </a:r>
            <a:endParaRPr kumimoji="1" lang="ja-JP" altLang="en-US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2608" y="126876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●就学前</a:t>
            </a:r>
          </a:p>
        </p:txBody>
      </p:sp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978442"/>
              </p:ext>
            </p:extLst>
          </p:nvPr>
        </p:nvGraphicFramePr>
        <p:xfrm>
          <a:off x="453578" y="1818264"/>
          <a:ext cx="8582918" cy="4749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1235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272" y="6453336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9144000" cy="40466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２－５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過去１年以内に経済的な理由で子どもに対してできなかった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こと（就学後）</a:t>
            </a:r>
            <a:endParaRPr lang="ja-JP" altLang="en-US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6" name="カギ線コネクタ 5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86230" y="442257"/>
            <a:ext cx="8850266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●「家族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旅行やおでかけが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できなかった」「子どもを習い事に通わすことができなかった」「子どもに</a:t>
            </a:r>
            <a:r>
              <a:rPr lang="ja-JP" altLang="en-US" dirty="0" err="1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おこづ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かいを渡すことができなかった」におい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て、相対的貧困層とその他の層の差が特に大きくなっている。</a:t>
            </a:r>
            <a:endParaRPr kumimoji="1" lang="ja-JP" altLang="en-US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2608" y="134076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●</a:t>
            </a:r>
            <a:r>
              <a:rPr kumimoji="1" lang="ja-JP" altLang="en-US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就学後</a:t>
            </a:r>
            <a:endParaRPr kumimoji="1" lang="ja-JP" altLang="en-US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9041019"/>
              </p:ext>
            </p:extLst>
          </p:nvPr>
        </p:nvGraphicFramePr>
        <p:xfrm>
          <a:off x="683568" y="1439486"/>
          <a:ext cx="8186874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5364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272" y="6453336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9144000" cy="40466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２－６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子育てについて、日頃どのように感じているか（就学前）</a:t>
            </a:r>
          </a:p>
        </p:txBody>
      </p:sp>
      <p:cxnSp>
        <p:nvCxnSpPr>
          <p:cNvPr id="6" name="カギ線コネクタ 5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86230" y="442257"/>
            <a:ext cx="8850266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 全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ての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項目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につい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て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大きな差は見られないが、相対的貧困層はその他の層と比べて、「子どもはうまく育っている」が約１割少なく、「我慢ばかりしている」が約１割多くなっている。</a:t>
            </a:r>
            <a:endParaRPr kumimoji="1" lang="ja-JP" altLang="en-US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1872029"/>
              </p:ext>
            </p:extLst>
          </p:nvPr>
        </p:nvGraphicFramePr>
        <p:xfrm>
          <a:off x="467544" y="1471035"/>
          <a:ext cx="8496944" cy="5292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51520" y="126452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●就学前</a:t>
            </a:r>
          </a:p>
        </p:txBody>
      </p:sp>
    </p:spTree>
    <p:extLst>
      <p:ext uri="{BB962C8B-B14F-4D97-AF65-F5344CB8AC3E}">
        <p14:creationId xmlns:p14="http://schemas.microsoft.com/office/powerpoint/2010/main" val="648413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20272" y="6453336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9144000" cy="40466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２－７</a:t>
            </a:r>
            <a:r>
              <a:rPr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子育てをしていて困っていること（就学前）</a:t>
            </a:r>
          </a:p>
        </p:txBody>
      </p:sp>
      <p:cxnSp>
        <p:nvCxnSpPr>
          <p:cNvPr id="6" name="カギ線コネクタ 5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86230" y="442257"/>
            <a:ext cx="8850266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 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相対的貧困層はその他の層に比べ、収入の他に「同年代の子どもと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遊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ばせるきっかけがない」「祖父母と子育ての考え方が違う」「同世代の保護者と話す場がない」の割合が高い。</a:t>
            </a:r>
            <a:endParaRPr kumimoji="1" lang="ja-JP" altLang="en-US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995780"/>
              </p:ext>
            </p:extLst>
          </p:nvPr>
        </p:nvGraphicFramePr>
        <p:xfrm>
          <a:off x="755576" y="1126181"/>
          <a:ext cx="7979568" cy="5914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54338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3016</TotalTime>
  <Words>885</Words>
  <Application>Microsoft Office PowerPoint</Application>
  <PresentationFormat>画面に合わせる (4:3)</PresentationFormat>
  <Paragraphs>187</Paragraphs>
  <Slides>15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1" baseType="lpstr">
      <vt:lpstr>HGP創英角ｺﾞｼｯｸUB</vt:lpstr>
      <vt:lpstr>HG創英角ﾎﾟｯﾌﾟ体</vt:lpstr>
      <vt:lpstr>ＭＳ Ｐゴシック</vt:lpstr>
      <vt:lpstr>Arial</vt:lpstr>
      <vt:lpstr>Calibri</vt:lpstr>
      <vt:lpstr>Office テーマ</vt:lpstr>
      <vt:lpstr>PowerPoint プレゼンテーション</vt:lpstr>
      <vt:lpstr>　１　調査の概要について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玉田　明</dc:creator>
  <cp:lastModifiedBy>加藤　美恵</cp:lastModifiedBy>
  <cp:revision>644</cp:revision>
  <cp:lastPrinted>2019-11-16T08:24:01Z</cp:lastPrinted>
  <dcterms:created xsi:type="dcterms:W3CDTF">2014-03-18T06:58:45Z</dcterms:created>
  <dcterms:modified xsi:type="dcterms:W3CDTF">2019-11-16T08:27:46Z</dcterms:modified>
</cp:coreProperties>
</file>