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24"/>
  </p:notesMasterIdLst>
  <p:sldIdLst>
    <p:sldId id="256" r:id="rId2"/>
    <p:sldId id="281" r:id="rId3"/>
    <p:sldId id="282" r:id="rId4"/>
    <p:sldId id="285" r:id="rId5"/>
    <p:sldId id="283" r:id="rId6"/>
    <p:sldId id="296" r:id="rId7"/>
    <p:sldId id="295" r:id="rId8"/>
    <p:sldId id="286" r:id="rId9"/>
    <p:sldId id="297" r:id="rId10"/>
    <p:sldId id="293" r:id="rId11"/>
    <p:sldId id="287" r:id="rId12"/>
    <p:sldId id="289" r:id="rId13"/>
    <p:sldId id="302" r:id="rId14"/>
    <p:sldId id="303" r:id="rId15"/>
    <p:sldId id="304" r:id="rId16"/>
    <p:sldId id="306" r:id="rId17"/>
    <p:sldId id="288" r:id="rId18"/>
    <p:sldId id="311" r:id="rId19"/>
    <p:sldId id="312" r:id="rId20"/>
    <p:sldId id="307" r:id="rId21"/>
    <p:sldId id="309" r:id="rId22"/>
    <p:sldId id="310" r:id="rId2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CCFF99"/>
    <a:srgbClr val="E6E6E6"/>
    <a:srgbClr val="FFFFCC"/>
    <a:srgbClr val="CCFF66"/>
    <a:srgbClr val="99FF66"/>
    <a:srgbClr val="009900"/>
    <a:srgbClr val="99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amin13@outlook.jp" userId="ec4138a4d6b07fc5" providerId="LiveId" clId="{50002EEC-1414-409B-B5E2-2D50C5480D8A}"/>
    <pc:docChg chg="modSld">
      <pc:chgData name="minamin13@outlook.jp" userId="ec4138a4d6b07fc5" providerId="LiveId" clId="{50002EEC-1414-409B-B5E2-2D50C5480D8A}" dt="2019-07-27T04:32:49.227" v="14" actId="207"/>
      <pc:docMkLst>
        <pc:docMk/>
      </pc:docMkLst>
      <pc:sldChg chg="modSp">
        <pc:chgData name="minamin13@outlook.jp" userId="ec4138a4d6b07fc5" providerId="LiveId" clId="{50002EEC-1414-409B-B5E2-2D50C5480D8A}" dt="2019-07-27T04:30:56.077" v="11" actId="207"/>
        <pc:sldMkLst>
          <pc:docMk/>
          <pc:sldMk cId="3685083244" sldId="283"/>
        </pc:sldMkLst>
        <pc:graphicFrameChg chg="mod">
          <ac:chgData name="minamin13@outlook.jp" userId="ec4138a4d6b07fc5" providerId="LiveId" clId="{50002EEC-1414-409B-B5E2-2D50C5480D8A}" dt="2019-07-27T04:30:19.068" v="5" actId="207"/>
          <ac:graphicFrameMkLst>
            <pc:docMk/>
            <pc:sldMk cId="3685083244" sldId="283"/>
            <ac:graphicFrameMk id="12" creationId="{00000000-0008-0000-0100-000002000000}"/>
          </ac:graphicFrameMkLst>
        </pc:graphicFrameChg>
        <pc:graphicFrameChg chg="mod">
          <ac:chgData name="minamin13@outlook.jp" userId="ec4138a4d6b07fc5" providerId="LiveId" clId="{50002EEC-1414-409B-B5E2-2D50C5480D8A}" dt="2019-07-27T04:30:52.545" v="10" actId="207"/>
          <ac:graphicFrameMkLst>
            <pc:docMk/>
            <pc:sldMk cId="3685083244" sldId="283"/>
            <ac:graphicFrameMk id="15" creationId="{00000000-0008-0000-0200-000002000000}"/>
          </ac:graphicFrameMkLst>
        </pc:graphicFrameChg>
        <pc:graphicFrameChg chg="mod">
          <ac:chgData name="minamin13@outlook.jp" userId="ec4138a4d6b07fc5" providerId="LiveId" clId="{50002EEC-1414-409B-B5E2-2D50C5480D8A}" dt="2019-07-27T04:30:56.077" v="11" actId="207"/>
          <ac:graphicFrameMkLst>
            <pc:docMk/>
            <pc:sldMk cId="3685083244" sldId="283"/>
            <ac:graphicFrameMk id="16" creationId="{00000000-0008-0000-0300-000002000000}"/>
          </ac:graphicFrameMkLst>
        </pc:graphicFrameChg>
      </pc:sldChg>
      <pc:sldChg chg="modSp">
        <pc:chgData name="minamin13@outlook.jp" userId="ec4138a4d6b07fc5" providerId="LiveId" clId="{50002EEC-1414-409B-B5E2-2D50C5480D8A}" dt="2019-07-27T04:32:49.227" v="14" actId="207"/>
        <pc:sldMkLst>
          <pc:docMk/>
          <pc:sldMk cId="2195566761" sldId="295"/>
        </pc:sldMkLst>
        <pc:graphicFrameChg chg="mod">
          <ac:chgData name="minamin13@outlook.jp" userId="ec4138a4d6b07fc5" providerId="LiveId" clId="{50002EEC-1414-409B-B5E2-2D50C5480D8A}" dt="2019-07-27T04:32:49.227" v="14" actId="207"/>
          <ac:graphicFrameMkLst>
            <pc:docMk/>
            <pc:sldMk cId="2195566761" sldId="295"/>
            <ac:graphicFrameMk id="8" creationId="{00000000-0000-0000-0000-000000000000}"/>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G0000sv0ns501\d11271$\doc\200%20&#25512;&#36914;&#65319;\101_&#23376;&#12393;&#12418;&#12398;&#36007;&#22256;\H31&#24180;&#24230;&#26989;&#21209;\&#9733;&#31532;&#20108;&#27425;&#35336;&#30011;&#31574;&#23450;\03%20&#31532;&#65297;&#22238;&#65335;&#65319;&#36039;&#26009;&#20316;&#25104;\&#21508;&#31278;&#12487;&#12540;&#1247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501\d11271$\doc\200%20&#25512;&#36914;&#65319;\101_&#23376;&#12393;&#12418;&#12398;&#36007;&#22256;\H31&#24180;&#24230;&#26989;&#21209;\&#9733;&#31532;&#20108;&#27425;&#35336;&#30011;&#31574;&#23450;\03%20&#31532;&#65297;&#22238;&#65335;&#65319;&#36039;&#26009;&#20316;&#25104;\&#21508;&#31278;&#12487;&#12540;&#1247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501\d11271$\doc\200%20&#25512;&#36914;&#65319;\101_&#23376;&#12393;&#12418;&#12398;&#36007;&#22256;\H31&#24180;&#24230;&#26989;&#21209;\&#9733;&#31532;&#20108;&#27425;&#35336;&#30011;&#31574;&#23450;\03%20&#31532;&#65297;&#22238;&#65335;&#65319;&#36039;&#26009;&#20316;&#25104;\&#21508;&#31278;&#12487;&#12540;&#1247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501\d11271$\doc\200%20&#25512;&#36914;&#65319;\101_&#23376;&#12393;&#12418;&#12398;&#36007;&#22256;\H31&#24180;&#24230;&#26989;&#21209;\&#9733;&#31532;&#20108;&#27425;&#35336;&#30011;&#31574;&#23450;\03%20&#31532;&#65297;&#22238;&#65335;&#65319;&#36039;&#26009;&#20316;&#25104;\&#21508;&#31278;&#12487;&#12540;&#12479;.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ja-JP">
                <a:solidFill>
                  <a:schemeClr val="tx1"/>
                </a:solidFill>
              </a:rPr>
              <a:t>子どもの貧困率（全国）</a:t>
            </a:r>
            <a:endParaRPr lang="en-US">
              <a:solidFill>
                <a:schemeClr val="tx1"/>
              </a:solidFill>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ja-JP"/>
        </a:p>
      </c:txPr>
    </c:title>
    <c:autoTitleDeleted val="0"/>
    <c:plotArea>
      <c:layout/>
      <c:lineChart>
        <c:grouping val="standard"/>
        <c:varyColors val="0"/>
        <c:ser>
          <c:idx val="0"/>
          <c:order val="0"/>
          <c:spPr>
            <a:ln w="28575" cap="rnd">
              <a:solidFill>
                <a:schemeClr val="accent2"/>
              </a:solidFill>
              <a:round/>
            </a:ln>
            <a:effectLst/>
          </c:spPr>
          <c:marker>
            <c:symbol val="diamond"/>
            <c:size val="5"/>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子どもの貧困率!$B$3:$L$3</c:f>
              <c:strCache>
                <c:ptCount val="11"/>
                <c:pt idx="0">
                  <c:v>S60</c:v>
                </c:pt>
                <c:pt idx="1">
                  <c:v>S63</c:v>
                </c:pt>
                <c:pt idx="2">
                  <c:v>H3</c:v>
                </c:pt>
                <c:pt idx="3">
                  <c:v>H6</c:v>
                </c:pt>
                <c:pt idx="4">
                  <c:v>H9</c:v>
                </c:pt>
                <c:pt idx="5">
                  <c:v>H12</c:v>
                </c:pt>
                <c:pt idx="6">
                  <c:v>H15</c:v>
                </c:pt>
                <c:pt idx="7">
                  <c:v>H18</c:v>
                </c:pt>
                <c:pt idx="8">
                  <c:v>H21</c:v>
                </c:pt>
                <c:pt idx="9">
                  <c:v>H24</c:v>
                </c:pt>
                <c:pt idx="10">
                  <c:v>H27</c:v>
                </c:pt>
              </c:strCache>
            </c:strRef>
          </c:cat>
          <c:val>
            <c:numRef>
              <c:f>子どもの貧困率!$B$4:$L$4</c:f>
              <c:numCache>
                <c:formatCode>0.0_ </c:formatCode>
                <c:ptCount val="11"/>
                <c:pt idx="0">
                  <c:v>10.9</c:v>
                </c:pt>
                <c:pt idx="1">
                  <c:v>12.9</c:v>
                </c:pt>
                <c:pt idx="2">
                  <c:v>12.8</c:v>
                </c:pt>
                <c:pt idx="3">
                  <c:v>12.2</c:v>
                </c:pt>
                <c:pt idx="4">
                  <c:v>13.4</c:v>
                </c:pt>
                <c:pt idx="5">
                  <c:v>14.4</c:v>
                </c:pt>
                <c:pt idx="6">
                  <c:v>13.7</c:v>
                </c:pt>
                <c:pt idx="7">
                  <c:v>14.2</c:v>
                </c:pt>
                <c:pt idx="8">
                  <c:v>15.7</c:v>
                </c:pt>
                <c:pt idx="9">
                  <c:v>16.3</c:v>
                </c:pt>
                <c:pt idx="10">
                  <c:v>13.9</c:v>
                </c:pt>
              </c:numCache>
            </c:numRef>
          </c:val>
          <c:smooth val="0"/>
          <c:extLst>
            <c:ext xmlns:c16="http://schemas.microsoft.com/office/drawing/2014/chart" uri="{C3380CC4-5D6E-409C-BE32-E72D297353CC}">
              <c16:uniqueId val="{00000000-F00F-4558-A12B-A083C3166A30}"/>
            </c:ext>
          </c:extLst>
        </c:ser>
        <c:dLbls>
          <c:showLegendKey val="0"/>
          <c:showVal val="0"/>
          <c:showCatName val="0"/>
          <c:showSerName val="0"/>
          <c:showPercent val="0"/>
          <c:showBubbleSize val="0"/>
        </c:dLbls>
        <c:marker val="1"/>
        <c:smooth val="0"/>
        <c:axId val="174965264"/>
        <c:axId val="174967760"/>
      </c:lineChart>
      <c:catAx>
        <c:axId val="174965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74967760"/>
        <c:crosses val="autoZero"/>
        <c:auto val="1"/>
        <c:lblAlgn val="ctr"/>
        <c:lblOffset val="100"/>
        <c:noMultiLvlLbl val="0"/>
      </c:catAx>
      <c:valAx>
        <c:axId val="174967760"/>
        <c:scaling>
          <c:orientation val="minMax"/>
          <c:min val="10"/>
        </c:scaling>
        <c:delete val="0"/>
        <c:axPos val="l"/>
        <c:majorGridlines>
          <c:spPr>
            <a:ln w="3175" cap="flat" cmpd="sng" algn="ctr">
              <a:solidFill>
                <a:schemeClr val="accent1">
                  <a:lumMod val="40000"/>
                  <a:lumOff val="60000"/>
                </a:schemeClr>
              </a:solidFill>
              <a:prstDash val="sysDot"/>
              <a:round/>
            </a:ln>
            <a:effectLst/>
          </c:spPr>
        </c:majorGridlines>
        <c:title>
          <c:tx>
            <c:rich>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a:t>
                </a:r>
                <a:endParaRPr lang="ja-JP" dirty="0"/>
              </a:p>
            </c:rich>
          </c:tx>
          <c:layout>
            <c:manualLayout>
              <c:xMode val="edge"/>
              <c:yMode val="edge"/>
              <c:x val="5.8263305322128853E-2"/>
              <c:y val="9.496901428988043E-2"/>
            </c:manualLayout>
          </c:layout>
          <c:overlay val="0"/>
          <c:spPr>
            <a:noFill/>
            <a:ln>
              <a:noFill/>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74965264"/>
        <c:crosses val="autoZero"/>
        <c:crossBetween val="between"/>
      </c:valAx>
      <c:spPr>
        <a:noFill/>
        <a:ln>
          <a:noFill/>
        </a:ln>
        <a:effectLst/>
      </c:spPr>
    </c:plotArea>
    <c:plotVisOnly val="1"/>
    <c:dispBlanksAs val="gap"/>
    <c:showDLblsOverMax val="0"/>
  </c:chart>
  <c:spPr>
    <a:noFill/>
    <a:ln>
      <a:noFill/>
    </a:ln>
    <a:effectLst/>
  </c:spPr>
  <c:txPr>
    <a:bodyPr/>
    <a:lstStyle/>
    <a:p>
      <a:pPr>
        <a:defRPr b="0"/>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ja-JP" altLang="en-US">
                <a:solidFill>
                  <a:schemeClr val="tx1"/>
                </a:solidFill>
              </a:rPr>
              <a:t>就学援助率の推移（大阪府・全国）</a:t>
            </a:r>
            <a:endParaRPr lang="ja-JP">
              <a:solidFill>
                <a:schemeClr val="tx1"/>
              </a:solidFill>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ja-JP"/>
        </a:p>
      </c:txPr>
    </c:title>
    <c:autoTitleDeleted val="0"/>
    <c:plotArea>
      <c:layout/>
      <c:lineChart>
        <c:grouping val="standard"/>
        <c:varyColors val="0"/>
        <c:ser>
          <c:idx val="0"/>
          <c:order val="0"/>
          <c:tx>
            <c:strRef>
              <c:f>就学援助率!$A$5</c:f>
              <c:strCache>
                <c:ptCount val="1"/>
                <c:pt idx="0">
                  <c:v>大阪府</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4.8489084057530822E-2"/>
                  <c:y val="-4.822336954369501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696-461A-9EFD-4B10775C6AB1}"/>
                </c:ext>
              </c:extLst>
            </c:dLbl>
            <c:dLbl>
              <c:idx val="1"/>
              <c:layout>
                <c:manualLayout>
                  <c:x val="-4.8489084057530822E-2"/>
                  <c:y val="-3.806308099150020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696-461A-9EFD-4B10775C6AB1}"/>
                </c:ext>
              </c:extLst>
            </c:dLbl>
            <c:dLbl>
              <c:idx val="2"/>
              <c:layout>
                <c:manualLayout>
                  <c:x val="-4.8489084057530822E-2"/>
                  <c:y val="-3.806308099150015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696-461A-9EFD-4B10775C6AB1}"/>
                </c:ext>
              </c:extLst>
            </c:dLbl>
            <c:dLbl>
              <c:idx val="3"/>
              <c:layout>
                <c:manualLayout>
                  <c:x val="-4.8489084057530774E-2"/>
                  <c:y val="-4.822336954369504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696-461A-9EFD-4B10775C6AB1}"/>
                </c:ext>
              </c:extLst>
            </c:dLbl>
            <c:dLbl>
              <c:idx val="4"/>
              <c:layout>
                <c:manualLayout>
                  <c:x val="-4.8489084057530774E-2"/>
                  <c:y val="-5.838365809588992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3696-461A-9EFD-4B10775C6AB1}"/>
                </c:ext>
              </c:extLst>
            </c:dLbl>
            <c:dLbl>
              <c:idx val="5"/>
              <c:layout>
                <c:manualLayout>
                  <c:x val="-4.8489084057530822E-2"/>
                  <c:y val="-5.838365809588992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3696-461A-9EFD-4B10775C6AB1}"/>
                </c:ext>
              </c:extLst>
            </c:dLbl>
            <c:dLbl>
              <c:idx val="6"/>
              <c:layout>
                <c:manualLayout>
                  <c:x val="-4.8489084057530822E-2"/>
                  <c:y val="-4.822336954369508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3696-461A-9EFD-4B10775C6AB1}"/>
                </c:ext>
              </c:extLst>
            </c:dLbl>
            <c:dLbl>
              <c:idx val="7"/>
              <c:layout>
                <c:manualLayout>
                  <c:x val="-4.8489084057530822E-2"/>
                  <c:y val="-4.822336954369508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3696-461A-9EFD-4B10775C6AB1}"/>
                </c:ext>
              </c:extLst>
            </c:dLbl>
            <c:dLbl>
              <c:idx val="8"/>
              <c:layout>
                <c:manualLayout>
                  <c:x val="-4.8489084057530822E-2"/>
                  <c:y val="-5.330351381979252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3696-461A-9EFD-4B10775C6AB1}"/>
                </c:ext>
              </c:extLst>
            </c:dLbl>
            <c:dLbl>
              <c:idx val="9"/>
              <c:layout>
                <c:manualLayout>
                  <c:x val="-4.8489084057530919E-2"/>
                  <c:y val="-4.822336954369508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3696-461A-9EFD-4B10775C6AB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就学援助率!$E$4:$N$4</c:f>
              <c:strCache>
                <c:ptCount val="10"/>
                <c:pt idx="0">
                  <c:v>H19</c:v>
                </c:pt>
                <c:pt idx="1">
                  <c:v>H20</c:v>
                </c:pt>
                <c:pt idx="2">
                  <c:v>H21</c:v>
                </c:pt>
                <c:pt idx="3">
                  <c:v>H22</c:v>
                </c:pt>
                <c:pt idx="4">
                  <c:v>H23</c:v>
                </c:pt>
                <c:pt idx="5">
                  <c:v>H24</c:v>
                </c:pt>
                <c:pt idx="6">
                  <c:v>H25</c:v>
                </c:pt>
                <c:pt idx="7">
                  <c:v>H26</c:v>
                </c:pt>
                <c:pt idx="8">
                  <c:v>H27</c:v>
                </c:pt>
                <c:pt idx="9">
                  <c:v>H28</c:v>
                </c:pt>
              </c:strCache>
            </c:strRef>
          </c:cat>
          <c:val>
            <c:numRef>
              <c:f>就学援助率!$E$5:$N$5</c:f>
              <c:numCache>
                <c:formatCode>0.00_ </c:formatCode>
                <c:ptCount val="10"/>
                <c:pt idx="0">
                  <c:v>27.95</c:v>
                </c:pt>
                <c:pt idx="1">
                  <c:v>27.42</c:v>
                </c:pt>
                <c:pt idx="2">
                  <c:v>27.48</c:v>
                </c:pt>
                <c:pt idx="3">
                  <c:v>28.06</c:v>
                </c:pt>
                <c:pt idx="4">
                  <c:v>27.39</c:v>
                </c:pt>
                <c:pt idx="5">
                  <c:v>26.65</c:v>
                </c:pt>
                <c:pt idx="6">
                  <c:v>25.21</c:v>
                </c:pt>
                <c:pt idx="7">
                  <c:v>24.52</c:v>
                </c:pt>
                <c:pt idx="8">
                  <c:v>23.67</c:v>
                </c:pt>
                <c:pt idx="9">
                  <c:v>22.7</c:v>
                </c:pt>
              </c:numCache>
            </c:numRef>
          </c:val>
          <c:smooth val="0"/>
          <c:extLst>
            <c:ext xmlns:c16="http://schemas.microsoft.com/office/drawing/2014/chart" uri="{C3380CC4-5D6E-409C-BE32-E72D297353CC}">
              <c16:uniqueId val="{00000000-A6C9-458E-99A9-B72886EC6C94}"/>
            </c:ext>
          </c:extLst>
        </c:ser>
        <c:ser>
          <c:idx val="1"/>
          <c:order val="1"/>
          <c:tx>
            <c:strRef>
              <c:f>就学援助率!$A$6</c:f>
              <c:strCache>
                <c:ptCount val="1"/>
                <c:pt idx="0">
                  <c:v>全国</c:v>
                </c:pt>
              </c:strCache>
            </c:strRef>
          </c:tx>
          <c:spPr>
            <a:ln w="28575" cap="rnd">
              <a:solidFill>
                <a:schemeClr val="accent2"/>
              </a:solidFill>
              <a:round/>
            </a:ln>
            <a:effectLst/>
          </c:spPr>
          <c:marker>
            <c:symbol val="diamond"/>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就学援助率!$E$4:$N$4</c:f>
              <c:strCache>
                <c:ptCount val="10"/>
                <c:pt idx="0">
                  <c:v>H19</c:v>
                </c:pt>
                <c:pt idx="1">
                  <c:v>H20</c:v>
                </c:pt>
                <c:pt idx="2">
                  <c:v>H21</c:v>
                </c:pt>
                <c:pt idx="3">
                  <c:v>H22</c:v>
                </c:pt>
                <c:pt idx="4">
                  <c:v>H23</c:v>
                </c:pt>
                <c:pt idx="5">
                  <c:v>H24</c:v>
                </c:pt>
                <c:pt idx="6">
                  <c:v>H25</c:v>
                </c:pt>
                <c:pt idx="7">
                  <c:v>H26</c:v>
                </c:pt>
                <c:pt idx="8">
                  <c:v>H27</c:v>
                </c:pt>
                <c:pt idx="9">
                  <c:v>H28</c:v>
                </c:pt>
              </c:strCache>
            </c:strRef>
          </c:cat>
          <c:val>
            <c:numRef>
              <c:f>就学援助率!$E$6:$N$6</c:f>
              <c:numCache>
                <c:formatCode>0.00_ </c:formatCode>
                <c:ptCount val="10"/>
                <c:pt idx="0">
                  <c:v>13.75</c:v>
                </c:pt>
                <c:pt idx="1">
                  <c:v>13.93</c:v>
                </c:pt>
                <c:pt idx="2">
                  <c:v>14.51</c:v>
                </c:pt>
                <c:pt idx="3">
                  <c:v>15.28</c:v>
                </c:pt>
                <c:pt idx="4">
                  <c:v>15.58</c:v>
                </c:pt>
                <c:pt idx="5">
                  <c:v>15.64</c:v>
                </c:pt>
                <c:pt idx="6">
                  <c:v>15.42</c:v>
                </c:pt>
                <c:pt idx="7">
                  <c:v>15.39</c:v>
                </c:pt>
                <c:pt idx="8">
                  <c:v>15.23</c:v>
                </c:pt>
                <c:pt idx="9">
                  <c:v>15.04</c:v>
                </c:pt>
              </c:numCache>
            </c:numRef>
          </c:val>
          <c:smooth val="0"/>
          <c:extLst>
            <c:ext xmlns:c16="http://schemas.microsoft.com/office/drawing/2014/chart" uri="{C3380CC4-5D6E-409C-BE32-E72D297353CC}">
              <c16:uniqueId val="{00000001-A6C9-458E-99A9-B72886EC6C94}"/>
            </c:ext>
          </c:extLst>
        </c:ser>
        <c:dLbls>
          <c:showLegendKey val="0"/>
          <c:showVal val="0"/>
          <c:showCatName val="0"/>
          <c:showSerName val="0"/>
          <c:showPercent val="0"/>
          <c:showBubbleSize val="0"/>
        </c:dLbls>
        <c:marker val="1"/>
        <c:smooth val="0"/>
        <c:axId val="174965264"/>
        <c:axId val="174967760"/>
      </c:lineChart>
      <c:catAx>
        <c:axId val="174965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74967760"/>
        <c:crosses val="autoZero"/>
        <c:auto val="1"/>
        <c:lblAlgn val="ctr"/>
        <c:lblOffset val="100"/>
        <c:noMultiLvlLbl val="0"/>
      </c:catAx>
      <c:valAx>
        <c:axId val="174967760"/>
        <c:scaling>
          <c:orientation val="minMax"/>
          <c:min val="10"/>
        </c:scaling>
        <c:delete val="0"/>
        <c:axPos val="l"/>
        <c:majorGridlines>
          <c:spPr>
            <a:ln w="3175" cap="flat" cmpd="sng" algn="ctr">
              <a:solidFill>
                <a:schemeClr val="accent1">
                  <a:lumMod val="60000"/>
                  <a:lumOff val="40000"/>
                </a:schemeClr>
              </a:solidFill>
              <a:prstDash val="sysDot"/>
              <a:round/>
            </a:ln>
            <a:effectLst/>
          </c:spPr>
        </c:majorGridlines>
        <c:title>
          <c:tx>
            <c:rich>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ja-JP"/>
                  <a:t>(%)</a:t>
                </a:r>
                <a:endParaRPr lang="ja-JP" altLang="en-US"/>
              </a:p>
            </c:rich>
          </c:tx>
          <c:layout>
            <c:manualLayout>
              <c:xMode val="edge"/>
              <c:yMode val="edge"/>
              <c:x val="6.0504201680672269E-2"/>
              <c:y val="9.4969014289880457E-2"/>
            </c:manualLayout>
          </c:layout>
          <c:overlay val="0"/>
          <c:spPr>
            <a:noFill/>
            <a:ln>
              <a:noFill/>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74965264"/>
        <c:crosses val="autoZero"/>
        <c:crossBetween val="between"/>
        <c:majorUnit val="5"/>
      </c:valAx>
      <c:spPr>
        <a:noFill/>
        <a:ln>
          <a:noFill/>
        </a:ln>
        <a:effectLst/>
      </c:spPr>
    </c:plotArea>
    <c:legend>
      <c:legendPos val="r"/>
      <c:layout>
        <c:manualLayout>
          <c:xMode val="edge"/>
          <c:yMode val="edge"/>
          <c:x val="0.8061052887391531"/>
          <c:y val="0.46998810521354034"/>
          <c:w val="0.15139724029956533"/>
          <c:h val="0.1789553713791146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ja-JP" altLang="en-US" dirty="0">
                <a:solidFill>
                  <a:schemeClr val="tx1"/>
                </a:solidFill>
              </a:rPr>
              <a:t>生活保護率の推移（大阪府・全国）</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ja-JP"/>
        </a:p>
      </c:txPr>
    </c:title>
    <c:autoTitleDeleted val="0"/>
    <c:plotArea>
      <c:layout/>
      <c:lineChart>
        <c:grouping val="standard"/>
        <c:varyColors val="0"/>
        <c:ser>
          <c:idx val="0"/>
          <c:order val="0"/>
          <c:tx>
            <c:strRef>
              <c:f>生活保護率!$A$5</c:f>
              <c:strCache>
                <c:ptCount val="1"/>
                <c:pt idx="0">
                  <c:v>大阪府</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4.6023286925772976E-2"/>
                  <c:y val="-4.783554618944475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01C-4124-A4A6-2B17972CD687}"/>
                </c:ext>
              </c:extLst>
            </c:dLbl>
            <c:dLbl>
              <c:idx val="1"/>
              <c:layout>
                <c:manualLayout>
                  <c:x val="-4.6023286925772976E-2"/>
                  <c:y val="-4.783554618944471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01C-4124-A4A6-2B17972CD68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生活保護率!$D$4:$M$4</c:f>
              <c:strCache>
                <c:ptCount val="10"/>
                <c:pt idx="0">
                  <c:v>H19</c:v>
                </c:pt>
                <c:pt idx="1">
                  <c:v>H20</c:v>
                </c:pt>
                <c:pt idx="2">
                  <c:v>H21</c:v>
                </c:pt>
                <c:pt idx="3">
                  <c:v>H22</c:v>
                </c:pt>
                <c:pt idx="4">
                  <c:v>H23</c:v>
                </c:pt>
                <c:pt idx="5">
                  <c:v>H24</c:v>
                </c:pt>
                <c:pt idx="6">
                  <c:v>H25</c:v>
                </c:pt>
                <c:pt idx="7">
                  <c:v>H26</c:v>
                </c:pt>
                <c:pt idx="8">
                  <c:v>H27</c:v>
                </c:pt>
                <c:pt idx="9">
                  <c:v>H28</c:v>
                </c:pt>
              </c:strCache>
            </c:strRef>
          </c:cat>
          <c:val>
            <c:numRef>
              <c:f>生活保護率!$D$5:$M$5</c:f>
              <c:numCache>
                <c:formatCode>0.0_ </c:formatCode>
                <c:ptCount val="10"/>
                <c:pt idx="0">
                  <c:v>25.6</c:v>
                </c:pt>
                <c:pt idx="1">
                  <c:v>26.4</c:v>
                </c:pt>
                <c:pt idx="2">
                  <c:v>29.2</c:v>
                </c:pt>
                <c:pt idx="3">
                  <c:v>32</c:v>
                </c:pt>
                <c:pt idx="4">
                  <c:v>33.5</c:v>
                </c:pt>
                <c:pt idx="5">
                  <c:v>34.200000000000003</c:v>
                </c:pt>
                <c:pt idx="6">
                  <c:v>34.200000000000003</c:v>
                </c:pt>
                <c:pt idx="7">
                  <c:v>34.1</c:v>
                </c:pt>
                <c:pt idx="8">
                  <c:v>33.799999999999997</c:v>
                </c:pt>
                <c:pt idx="9">
                  <c:v>33.200000000000003</c:v>
                </c:pt>
              </c:numCache>
            </c:numRef>
          </c:val>
          <c:smooth val="0"/>
          <c:extLst>
            <c:ext xmlns:c16="http://schemas.microsoft.com/office/drawing/2014/chart" uri="{C3380CC4-5D6E-409C-BE32-E72D297353CC}">
              <c16:uniqueId val="{00000000-4000-4491-B7D1-A714E474B854}"/>
            </c:ext>
          </c:extLst>
        </c:ser>
        <c:ser>
          <c:idx val="1"/>
          <c:order val="1"/>
          <c:tx>
            <c:strRef>
              <c:f>生活保護率!$A$6</c:f>
              <c:strCache>
                <c:ptCount val="1"/>
                <c:pt idx="0">
                  <c:v>全国</c:v>
                </c:pt>
              </c:strCache>
            </c:strRef>
          </c:tx>
          <c:spPr>
            <a:ln w="28575" cap="rnd">
              <a:solidFill>
                <a:schemeClr val="accent2"/>
              </a:solidFill>
              <a:round/>
            </a:ln>
            <a:effectLst/>
          </c:spPr>
          <c:marker>
            <c:symbol val="diamond"/>
            <c:size val="5"/>
            <c:spPr>
              <a:solidFill>
                <a:schemeClr val="accent2"/>
              </a:solidFill>
              <a:ln w="9525">
                <a:solidFill>
                  <a:schemeClr val="accent2"/>
                </a:solidFill>
              </a:ln>
              <a:effectLst/>
            </c:spPr>
          </c:marker>
          <c:dLbls>
            <c:dLbl>
              <c:idx val="0"/>
              <c:layout>
                <c:manualLayout>
                  <c:x val="-4.6023286925772976E-2"/>
                  <c:y val="-5.287483478474103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901C-4124-A4A6-2B17972CD687}"/>
                </c:ext>
              </c:extLst>
            </c:dLbl>
            <c:dLbl>
              <c:idx val="1"/>
              <c:layout>
                <c:manualLayout>
                  <c:x val="-4.6023286925772976E-2"/>
                  <c:y val="-5.791412338003735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901C-4124-A4A6-2B17972CD687}"/>
                </c:ext>
              </c:extLst>
            </c:dLbl>
            <c:dLbl>
              <c:idx val="2"/>
              <c:layout>
                <c:manualLayout>
                  <c:x val="-4.6023286925772976E-2"/>
                  <c:y val="-5.791412338003744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901C-4124-A4A6-2B17972CD687}"/>
                </c:ext>
              </c:extLst>
            </c:dLbl>
            <c:dLbl>
              <c:idx val="3"/>
              <c:layout>
                <c:manualLayout>
                  <c:x val="-4.6023286925773031E-2"/>
                  <c:y val="-5.791412338003744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01C-4124-A4A6-2B17972CD687}"/>
                </c:ext>
              </c:extLst>
            </c:dLbl>
            <c:dLbl>
              <c:idx val="4"/>
              <c:layout>
                <c:manualLayout>
                  <c:x val="-4.6023286925772976E-2"/>
                  <c:y val="-5.287483478474103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901C-4124-A4A6-2B17972CD687}"/>
                </c:ext>
              </c:extLst>
            </c:dLbl>
            <c:dLbl>
              <c:idx val="5"/>
              <c:layout>
                <c:manualLayout>
                  <c:x val="-4.602328692577308E-2"/>
                  <c:y val="-5.287483478474103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01C-4124-A4A6-2B17972CD687}"/>
                </c:ext>
              </c:extLst>
            </c:dLbl>
            <c:dLbl>
              <c:idx val="6"/>
              <c:layout>
                <c:manualLayout>
                  <c:x val="-4.6023286925772976E-2"/>
                  <c:y val="-5.791412338003735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01C-4124-A4A6-2B17972CD687}"/>
                </c:ext>
              </c:extLst>
            </c:dLbl>
            <c:dLbl>
              <c:idx val="7"/>
              <c:layout>
                <c:manualLayout>
                  <c:x val="-4.6023286925772976E-2"/>
                  <c:y val="-5.791412338003735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01C-4124-A4A6-2B17972CD687}"/>
                </c:ext>
              </c:extLst>
            </c:dLbl>
            <c:dLbl>
              <c:idx val="8"/>
              <c:layout>
                <c:manualLayout>
                  <c:x val="-4.6023286925772976E-2"/>
                  <c:y val="-5.791412338003735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01C-4124-A4A6-2B17972CD687}"/>
                </c:ext>
              </c:extLst>
            </c:dLbl>
            <c:dLbl>
              <c:idx val="9"/>
              <c:layout>
                <c:manualLayout>
                  <c:x val="-4.602328692577308E-2"/>
                  <c:y val="-5.287483478474103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01C-4124-A4A6-2B17972CD68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生活保護率!$D$4:$M$4</c:f>
              <c:strCache>
                <c:ptCount val="10"/>
                <c:pt idx="0">
                  <c:v>H19</c:v>
                </c:pt>
                <c:pt idx="1">
                  <c:v>H20</c:v>
                </c:pt>
                <c:pt idx="2">
                  <c:v>H21</c:v>
                </c:pt>
                <c:pt idx="3">
                  <c:v>H22</c:v>
                </c:pt>
                <c:pt idx="4">
                  <c:v>H23</c:v>
                </c:pt>
                <c:pt idx="5">
                  <c:v>H24</c:v>
                </c:pt>
                <c:pt idx="6">
                  <c:v>H25</c:v>
                </c:pt>
                <c:pt idx="7">
                  <c:v>H26</c:v>
                </c:pt>
                <c:pt idx="8">
                  <c:v>H27</c:v>
                </c:pt>
                <c:pt idx="9">
                  <c:v>H28</c:v>
                </c:pt>
              </c:strCache>
            </c:strRef>
          </c:cat>
          <c:val>
            <c:numRef>
              <c:f>生活保護率!$D$6:$M$6</c:f>
              <c:numCache>
                <c:formatCode>0.0_ </c:formatCode>
                <c:ptCount val="10"/>
                <c:pt idx="0">
                  <c:v>12.1</c:v>
                </c:pt>
                <c:pt idx="1">
                  <c:v>12.5</c:v>
                </c:pt>
                <c:pt idx="2">
                  <c:v>13.8</c:v>
                </c:pt>
                <c:pt idx="3">
                  <c:v>15.2</c:v>
                </c:pt>
                <c:pt idx="4">
                  <c:v>16.2</c:v>
                </c:pt>
                <c:pt idx="5">
                  <c:v>16.7</c:v>
                </c:pt>
                <c:pt idx="6">
                  <c:v>17</c:v>
                </c:pt>
                <c:pt idx="7">
                  <c:v>17</c:v>
                </c:pt>
                <c:pt idx="8">
                  <c:v>17</c:v>
                </c:pt>
                <c:pt idx="9">
                  <c:v>16.899999999999999</c:v>
                </c:pt>
              </c:numCache>
            </c:numRef>
          </c:val>
          <c:smooth val="0"/>
          <c:extLst>
            <c:ext xmlns:c16="http://schemas.microsoft.com/office/drawing/2014/chart" uri="{C3380CC4-5D6E-409C-BE32-E72D297353CC}">
              <c16:uniqueId val="{00000001-4000-4491-B7D1-A714E474B854}"/>
            </c:ext>
          </c:extLst>
        </c:ser>
        <c:dLbls>
          <c:dLblPos val="t"/>
          <c:showLegendKey val="0"/>
          <c:showVal val="1"/>
          <c:showCatName val="0"/>
          <c:showSerName val="0"/>
          <c:showPercent val="0"/>
          <c:showBubbleSize val="0"/>
        </c:dLbls>
        <c:marker val="1"/>
        <c:smooth val="0"/>
        <c:axId val="425711472"/>
        <c:axId val="425711888"/>
      </c:lineChart>
      <c:catAx>
        <c:axId val="425711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425711888"/>
        <c:crosses val="autoZero"/>
        <c:auto val="1"/>
        <c:lblAlgn val="ctr"/>
        <c:lblOffset val="100"/>
        <c:noMultiLvlLbl val="0"/>
      </c:catAx>
      <c:valAx>
        <c:axId val="425711888"/>
        <c:scaling>
          <c:orientation val="minMax"/>
        </c:scaling>
        <c:delete val="0"/>
        <c:axPos val="l"/>
        <c:majorGridlines>
          <c:spPr>
            <a:ln w="3175" cap="flat" cmpd="sng" algn="ctr">
              <a:solidFill>
                <a:schemeClr val="accent1">
                  <a:lumMod val="60000"/>
                  <a:lumOff val="40000"/>
                </a:schemeClr>
              </a:solidFill>
              <a:prstDash val="sysDot"/>
              <a:round/>
            </a:ln>
            <a:effectLst/>
          </c:spPr>
        </c:majorGridlines>
        <c:title>
          <c:tx>
            <c:rich>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ja-JP" dirty="0"/>
                  <a:t>(‰)</a:t>
                </a:r>
                <a:endParaRPr lang="ja-JP" altLang="en-US" dirty="0"/>
              </a:p>
            </c:rich>
          </c:tx>
          <c:layout>
            <c:manualLayout>
              <c:xMode val="edge"/>
              <c:yMode val="edge"/>
              <c:x val="6.1353048665079471E-2"/>
              <c:y val="9.496901428988043E-2"/>
            </c:manualLayout>
          </c:layout>
          <c:overlay val="0"/>
          <c:spPr>
            <a:noFill/>
            <a:ln>
              <a:noFill/>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425711472"/>
        <c:crosses val="autoZero"/>
        <c:crossBetween val="between"/>
        <c:majorUnit val="10"/>
      </c:valAx>
      <c:spPr>
        <a:noFill/>
        <a:ln>
          <a:noFill/>
        </a:ln>
        <a:effectLst/>
      </c:spPr>
    </c:plotArea>
    <c:legend>
      <c:legendPos val="r"/>
      <c:layout>
        <c:manualLayout>
          <c:xMode val="edge"/>
          <c:yMode val="edge"/>
          <c:x val="0.79078473021593154"/>
          <c:y val="0.44304473023339047"/>
          <c:w val="0.15612642552441677"/>
          <c:h val="0.1643669200011810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dirty="0">
                <a:solidFill>
                  <a:schemeClr val="tx1"/>
                </a:solidFill>
              </a:rPr>
              <a:t>大阪府内の子ども食堂数</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spPr>
            <a:gradFill flip="none" rotWithShape="1">
              <a:gsLst>
                <a:gs pos="0">
                  <a:schemeClr val="accent1">
                    <a:lumMod val="75000"/>
                  </a:schemeClr>
                </a:gs>
                <a:gs pos="39000">
                  <a:schemeClr val="accent1">
                    <a:tint val="44500"/>
                    <a:satMod val="160000"/>
                  </a:schemeClr>
                </a:gs>
                <a:gs pos="100000">
                  <a:schemeClr val="accent1">
                    <a:tint val="23500"/>
                    <a:satMod val="160000"/>
                  </a:schemeClr>
                </a:gs>
              </a:gsLst>
              <a:lin ang="10800000" scaled="1"/>
              <a:tileRect/>
            </a:gradFill>
            <a:ln>
              <a:gradFill>
                <a:gsLst>
                  <a:gs pos="0">
                    <a:schemeClr val="accent1">
                      <a:lumMod val="5000"/>
                      <a:lumOff val="95000"/>
                    </a:schemeClr>
                  </a:gs>
                  <a:gs pos="6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子ども食堂!$B$3:$D$3</c:f>
              <c:strCache>
                <c:ptCount val="3"/>
                <c:pt idx="0">
                  <c:v>H29.9</c:v>
                </c:pt>
                <c:pt idx="1">
                  <c:v>H30.4</c:v>
                </c:pt>
                <c:pt idx="2">
                  <c:v>H30.9</c:v>
                </c:pt>
              </c:strCache>
            </c:strRef>
          </c:cat>
          <c:val>
            <c:numRef>
              <c:f>子ども食堂!$B$4:$D$4</c:f>
              <c:numCache>
                <c:formatCode>0_ </c:formatCode>
                <c:ptCount val="3"/>
                <c:pt idx="0">
                  <c:v>219</c:v>
                </c:pt>
                <c:pt idx="1">
                  <c:v>280</c:v>
                </c:pt>
                <c:pt idx="2">
                  <c:v>329</c:v>
                </c:pt>
              </c:numCache>
            </c:numRef>
          </c:val>
          <c:extLst>
            <c:ext xmlns:c16="http://schemas.microsoft.com/office/drawing/2014/chart" uri="{C3380CC4-5D6E-409C-BE32-E72D297353CC}">
              <c16:uniqueId val="{00000000-D63B-4479-A49D-DB33950B218E}"/>
            </c:ext>
          </c:extLst>
        </c:ser>
        <c:dLbls>
          <c:dLblPos val="outEnd"/>
          <c:showLegendKey val="0"/>
          <c:showVal val="1"/>
          <c:showCatName val="0"/>
          <c:showSerName val="0"/>
          <c:showPercent val="0"/>
          <c:showBubbleSize val="0"/>
        </c:dLbls>
        <c:gapWidth val="219"/>
        <c:overlap val="-27"/>
        <c:axId val="1456140976"/>
        <c:axId val="1456139728"/>
      </c:barChart>
      <c:catAx>
        <c:axId val="1456140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456139728"/>
        <c:crosses val="autoZero"/>
        <c:auto val="1"/>
        <c:lblAlgn val="ctr"/>
        <c:lblOffset val="100"/>
        <c:noMultiLvlLbl val="0"/>
      </c:catAx>
      <c:valAx>
        <c:axId val="1456139728"/>
        <c:scaling>
          <c:orientation val="minMax"/>
        </c:scaling>
        <c:delete val="0"/>
        <c:axPos val="l"/>
        <c:majorGridlines>
          <c:spPr>
            <a:ln w="3175" cap="flat" cmpd="sng" algn="ctr">
              <a:solidFill>
                <a:schemeClr val="accent1">
                  <a:lumMod val="60000"/>
                  <a:lumOff val="40000"/>
                </a:schemeClr>
              </a:solidFill>
              <a:prstDash val="sysDot"/>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456140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93006A-2074-4335-9283-C7835D2B0F49}" type="doc">
      <dgm:prSet loTypeId="urn:microsoft.com/office/officeart/2005/8/layout/chevron1" loCatId="process" qsTypeId="urn:microsoft.com/office/officeart/2005/8/quickstyle/3d1" qsCatId="3D" csTypeId="urn:microsoft.com/office/officeart/2005/8/colors/accent1_2" csCatId="accent1" phldr="1"/>
      <dgm:spPr/>
    </dgm:pt>
    <dgm:pt modelId="{CBFB516D-9528-44EB-96BB-5F7882DAF7F3}">
      <dgm:prSet phldrT="[テキスト]"/>
      <dgm:spPr>
        <a:gradFill rotWithShape="0">
          <a:gsLst>
            <a:gs pos="0">
              <a:srgbClr val="0033CC"/>
            </a:gs>
            <a:gs pos="50000">
              <a:schemeClr val="accent1">
                <a:hueOff val="0"/>
                <a:satOff val="0"/>
                <a:lumOff val="0"/>
                <a:alphaOff val="0"/>
                <a:satMod val="110000"/>
                <a:lumMod val="100000"/>
                <a:shade val="100000"/>
              </a:schemeClr>
            </a:gs>
            <a:gs pos="100000">
              <a:srgbClr val="0033CC"/>
            </a:gs>
          </a:gsLst>
        </a:gradFill>
      </dgm:spPr>
      <dgm:t>
        <a:bodyPr/>
        <a:lstStyle/>
        <a:p>
          <a:r>
            <a:rPr kumimoji="1" lang="ja-JP" altLang="en-US" dirty="0">
              <a:latin typeface="Meiryo UI" panose="020B0604030504040204" pitchFamily="50" charset="-128"/>
              <a:ea typeface="Meiryo UI" panose="020B0604030504040204" pitchFamily="50" charset="-128"/>
            </a:rPr>
            <a:t>課題の気づき・発見</a:t>
          </a:r>
        </a:p>
      </dgm:t>
    </dgm:pt>
    <dgm:pt modelId="{29AA1FD2-F20A-49C4-BB87-3E4F6A9329D9}" type="parTrans" cxnId="{CDEB8DFC-2CC4-4F59-8CB5-984E1F04EF6D}">
      <dgm:prSet/>
      <dgm:spPr/>
      <dgm:t>
        <a:bodyPr/>
        <a:lstStyle/>
        <a:p>
          <a:endParaRPr kumimoji="1" lang="ja-JP" altLang="en-US">
            <a:latin typeface="Meiryo UI" panose="020B0604030504040204" pitchFamily="50" charset="-128"/>
            <a:ea typeface="Meiryo UI" panose="020B0604030504040204" pitchFamily="50" charset="-128"/>
          </a:endParaRPr>
        </a:p>
      </dgm:t>
    </dgm:pt>
    <dgm:pt modelId="{9B8ED8C2-72D3-4669-AE3A-044FB4590ACA}" type="sibTrans" cxnId="{CDEB8DFC-2CC4-4F59-8CB5-984E1F04EF6D}">
      <dgm:prSet/>
      <dgm:spPr/>
      <dgm:t>
        <a:bodyPr/>
        <a:lstStyle/>
        <a:p>
          <a:endParaRPr kumimoji="1" lang="ja-JP" altLang="en-US">
            <a:latin typeface="Meiryo UI" panose="020B0604030504040204" pitchFamily="50" charset="-128"/>
            <a:ea typeface="Meiryo UI" panose="020B0604030504040204" pitchFamily="50" charset="-128"/>
          </a:endParaRPr>
        </a:p>
      </dgm:t>
    </dgm:pt>
    <dgm:pt modelId="{6FCE16C6-87F6-4A72-90FF-9FEA7EB10DC3}">
      <dgm:prSet phldrT="[テキスト]"/>
      <dgm:spPr>
        <a:gradFill rotWithShape="0">
          <a:gsLst>
            <a:gs pos="0">
              <a:srgbClr val="000099"/>
            </a:gs>
            <a:gs pos="50000">
              <a:srgbClr val="000099"/>
            </a:gs>
            <a:gs pos="100000">
              <a:srgbClr val="000099"/>
            </a:gs>
          </a:gsLst>
        </a:gradFill>
      </dgm:spPr>
      <dgm:t>
        <a:bodyPr/>
        <a:lstStyle/>
        <a:p>
          <a:r>
            <a:rPr kumimoji="1" lang="ja-JP" altLang="en-US" b="1" dirty="0">
              <a:latin typeface="Meiryo UI" panose="020B0604030504040204" pitchFamily="50" charset="-128"/>
              <a:ea typeface="Meiryo UI" panose="020B0604030504040204" pitchFamily="50" charset="-128"/>
            </a:rPr>
            <a:t>つなぐ</a:t>
          </a:r>
        </a:p>
      </dgm:t>
    </dgm:pt>
    <dgm:pt modelId="{81BD6437-DFA7-4D75-8C2F-C6A3F51C50C9}" type="parTrans" cxnId="{0E435426-B754-4487-AB03-630E9B1A4B37}">
      <dgm:prSet/>
      <dgm:spPr/>
      <dgm:t>
        <a:bodyPr/>
        <a:lstStyle/>
        <a:p>
          <a:endParaRPr kumimoji="1" lang="ja-JP" altLang="en-US">
            <a:latin typeface="Meiryo UI" panose="020B0604030504040204" pitchFamily="50" charset="-128"/>
            <a:ea typeface="Meiryo UI" panose="020B0604030504040204" pitchFamily="50" charset="-128"/>
          </a:endParaRPr>
        </a:p>
      </dgm:t>
    </dgm:pt>
    <dgm:pt modelId="{02C2DBB8-EF67-4D56-B6CB-BF7393AEAAB8}" type="sibTrans" cxnId="{0E435426-B754-4487-AB03-630E9B1A4B37}">
      <dgm:prSet/>
      <dgm:spPr/>
      <dgm:t>
        <a:bodyPr/>
        <a:lstStyle/>
        <a:p>
          <a:endParaRPr kumimoji="1" lang="ja-JP" altLang="en-US">
            <a:latin typeface="Meiryo UI" panose="020B0604030504040204" pitchFamily="50" charset="-128"/>
            <a:ea typeface="Meiryo UI" panose="020B0604030504040204" pitchFamily="50" charset="-128"/>
          </a:endParaRPr>
        </a:p>
      </dgm:t>
    </dgm:pt>
    <dgm:pt modelId="{60CB935E-2415-4BBA-A6C1-0B159C4E5620}">
      <dgm:prSet phldrT="[テキスト]"/>
      <dgm:spPr>
        <a:gradFill rotWithShape="0">
          <a:gsLst>
            <a:gs pos="0">
              <a:srgbClr val="0033CC"/>
            </a:gs>
            <a:gs pos="50000">
              <a:schemeClr val="accent1">
                <a:hueOff val="0"/>
                <a:satOff val="0"/>
                <a:lumOff val="0"/>
                <a:alphaOff val="0"/>
                <a:satMod val="110000"/>
                <a:lumMod val="100000"/>
                <a:shade val="100000"/>
              </a:schemeClr>
            </a:gs>
            <a:gs pos="100000">
              <a:srgbClr val="0033CC"/>
            </a:gs>
          </a:gsLst>
        </a:gradFill>
      </dgm:spPr>
      <dgm:t>
        <a:bodyPr/>
        <a:lstStyle/>
        <a:p>
          <a:r>
            <a:rPr kumimoji="1" lang="ja-JP" altLang="en-US" dirty="0">
              <a:latin typeface="Meiryo UI" panose="020B0604030504040204" pitchFamily="50" charset="-128"/>
              <a:ea typeface="Meiryo UI" panose="020B0604030504040204" pitchFamily="50" charset="-128"/>
            </a:rPr>
            <a:t>見守り・支援</a:t>
          </a:r>
        </a:p>
      </dgm:t>
    </dgm:pt>
    <dgm:pt modelId="{81855912-1AE0-46B6-A7DD-5392AEBDAF2E}" type="parTrans" cxnId="{ADAD28BD-12B2-4842-95E7-840C6520E7AD}">
      <dgm:prSet/>
      <dgm:spPr/>
      <dgm:t>
        <a:bodyPr/>
        <a:lstStyle/>
        <a:p>
          <a:endParaRPr kumimoji="1" lang="ja-JP" altLang="en-US">
            <a:latin typeface="Meiryo UI" panose="020B0604030504040204" pitchFamily="50" charset="-128"/>
            <a:ea typeface="Meiryo UI" panose="020B0604030504040204" pitchFamily="50" charset="-128"/>
          </a:endParaRPr>
        </a:p>
      </dgm:t>
    </dgm:pt>
    <dgm:pt modelId="{71999F92-863B-4D65-933E-C08C7C58651F}" type="sibTrans" cxnId="{ADAD28BD-12B2-4842-95E7-840C6520E7AD}">
      <dgm:prSet/>
      <dgm:spPr/>
      <dgm:t>
        <a:bodyPr/>
        <a:lstStyle/>
        <a:p>
          <a:endParaRPr kumimoji="1" lang="ja-JP" altLang="en-US">
            <a:latin typeface="Meiryo UI" panose="020B0604030504040204" pitchFamily="50" charset="-128"/>
            <a:ea typeface="Meiryo UI" panose="020B0604030504040204" pitchFamily="50" charset="-128"/>
          </a:endParaRPr>
        </a:p>
      </dgm:t>
    </dgm:pt>
    <dgm:pt modelId="{1CC2DBA5-3B9B-4E23-8552-7A88019CAB3C}" type="pres">
      <dgm:prSet presAssocID="{0B93006A-2074-4335-9283-C7835D2B0F49}" presName="Name0" presStyleCnt="0">
        <dgm:presLayoutVars>
          <dgm:dir/>
          <dgm:animLvl val="lvl"/>
          <dgm:resizeHandles val="exact"/>
        </dgm:presLayoutVars>
      </dgm:prSet>
      <dgm:spPr/>
    </dgm:pt>
    <dgm:pt modelId="{17D287CC-81FA-4AFA-81B3-C4FC631B924C}" type="pres">
      <dgm:prSet presAssocID="{CBFB516D-9528-44EB-96BB-5F7882DAF7F3}" presName="parTxOnly" presStyleLbl="node1" presStyleIdx="0" presStyleCnt="3" custLinFactNeighborX="11101" custLinFactNeighborY="-2841">
        <dgm:presLayoutVars>
          <dgm:chMax val="0"/>
          <dgm:chPref val="0"/>
          <dgm:bulletEnabled val="1"/>
        </dgm:presLayoutVars>
      </dgm:prSet>
      <dgm:spPr/>
      <dgm:t>
        <a:bodyPr/>
        <a:lstStyle/>
        <a:p>
          <a:endParaRPr kumimoji="1" lang="ja-JP" altLang="en-US"/>
        </a:p>
      </dgm:t>
    </dgm:pt>
    <dgm:pt modelId="{043A473B-AEEE-4B0E-9A3B-2E597B86C12C}" type="pres">
      <dgm:prSet presAssocID="{9B8ED8C2-72D3-4669-AE3A-044FB4590ACA}" presName="parTxOnlySpace" presStyleCnt="0"/>
      <dgm:spPr/>
    </dgm:pt>
    <dgm:pt modelId="{DBFAACA0-5D7A-47A6-8020-AE45E7D04FB9}" type="pres">
      <dgm:prSet presAssocID="{6FCE16C6-87F6-4A72-90FF-9FEA7EB10DC3}" presName="parTxOnly" presStyleLbl="node1" presStyleIdx="1" presStyleCnt="3" custScaleX="68076">
        <dgm:presLayoutVars>
          <dgm:chMax val="0"/>
          <dgm:chPref val="0"/>
          <dgm:bulletEnabled val="1"/>
        </dgm:presLayoutVars>
      </dgm:prSet>
      <dgm:spPr/>
      <dgm:t>
        <a:bodyPr/>
        <a:lstStyle/>
        <a:p>
          <a:endParaRPr kumimoji="1" lang="ja-JP" altLang="en-US"/>
        </a:p>
      </dgm:t>
    </dgm:pt>
    <dgm:pt modelId="{E3DE6CF3-6F33-4163-AE1E-274504682E09}" type="pres">
      <dgm:prSet presAssocID="{02C2DBB8-EF67-4D56-B6CB-BF7393AEAAB8}" presName="parTxOnlySpace" presStyleCnt="0"/>
      <dgm:spPr/>
    </dgm:pt>
    <dgm:pt modelId="{0A9B2C5D-534B-4EB5-B771-404D62A43EF1}" type="pres">
      <dgm:prSet presAssocID="{60CB935E-2415-4BBA-A6C1-0B159C4E5620}" presName="parTxOnly" presStyleLbl="node1" presStyleIdx="2" presStyleCnt="3" custLinFactNeighborY="2881">
        <dgm:presLayoutVars>
          <dgm:chMax val="0"/>
          <dgm:chPref val="0"/>
          <dgm:bulletEnabled val="1"/>
        </dgm:presLayoutVars>
      </dgm:prSet>
      <dgm:spPr/>
      <dgm:t>
        <a:bodyPr/>
        <a:lstStyle/>
        <a:p>
          <a:endParaRPr kumimoji="1" lang="ja-JP" altLang="en-US"/>
        </a:p>
      </dgm:t>
    </dgm:pt>
  </dgm:ptLst>
  <dgm:cxnLst>
    <dgm:cxn modelId="{ADAD28BD-12B2-4842-95E7-840C6520E7AD}" srcId="{0B93006A-2074-4335-9283-C7835D2B0F49}" destId="{60CB935E-2415-4BBA-A6C1-0B159C4E5620}" srcOrd="2" destOrd="0" parTransId="{81855912-1AE0-46B6-A7DD-5392AEBDAF2E}" sibTransId="{71999F92-863B-4D65-933E-C08C7C58651F}"/>
    <dgm:cxn modelId="{CDEB8DFC-2CC4-4F59-8CB5-984E1F04EF6D}" srcId="{0B93006A-2074-4335-9283-C7835D2B0F49}" destId="{CBFB516D-9528-44EB-96BB-5F7882DAF7F3}" srcOrd="0" destOrd="0" parTransId="{29AA1FD2-F20A-49C4-BB87-3E4F6A9329D9}" sibTransId="{9B8ED8C2-72D3-4669-AE3A-044FB4590ACA}"/>
    <dgm:cxn modelId="{2D3EBBBF-3FF5-4B62-A952-D10457FFE104}" type="presOf" srcId="{6FCE16C6-87F6-4A72-90FF-9FEA7EB10DC3}" destId="{DBFAACA0-5D7A-47A6-8020-AE45E7D04FB9}" srcOrd="0" destOrd="0" presId="urn:microsoft.com/office/officeart/2005/8/layout/chevron1"/>
    <dgm:cxn modelId="{E6056748-A6BE-4DC2-9CBE-38D484598698}" type="presOf" srcId="{CBFB516D-9528-44EB-96BB-5F7882DAF7F3}" destId="{17D287CC-81FA-4AFA-81B3-C4FC631B924C}" srcOrd="0" destOrd="0" presId="urn:microsoft.com/office/officeart/2005/8/layout/chevron1"/>
    <dgm:cxn modelId="{0E435426-B754-4487-AB03-630E9B1A4B37}" srcId="{0B93006A-2074-4335-9283-C7835D2B0F49}" destId="{6FCE16C6-87F6-4A72-90FF-9FEA7EB10DC3}" srcOrd="1" destOrd="0" parTransId="{81BD6437-DFA7-4D75-8C2F-C6A3F51C50C9}" sibTransId="{02C2DBB8-EF67-4D56-B6CB-BF7393AEAAB8}"/>
    <dgm:cxn modelId="{9208DEF2-56A4-4CC9-BD01-845104664E5E}" type="presOf" srcId="{0B93006A-2074-4335-9283-C7835D2B0F49}" destId="{1CC2DBA5-3B9B-4E23-8552-7A88019CAB3C}" srcOrd="0" destOrd="0" presId="urn:microsoft.com/office/officeart/2005/8/layout/chevron1"/>
    <dgm:cxn modelId="{29318BE4-C2A7-414C-BA28-EFB99DE2F34E}" type="presOf" srcId="{60CB935E-2415-4BBA-A6C1-0B159C4E5620}" destId="{0A9B2C5D-534B-4EB5-B771-404D62A43EF1}" srcOrd="0" destOrd="0" presId="urn:microsoft.com/office/officeart/2005/8/layout/chevron1"/>
    <dgm:cxn modelId="{DC033EE2-F832-4DB1-B300-03AEE5870F00}" type="presParOf" srcId="{1CC2DBA5-3B9B-4E23-8552-7A88019CAB3C}" destId="{17D287CC-81FA-4AFA-81B3-C4FC631B924C}" srcOrd="0" destOrd="0" presId="urn:microsoft.com/office/officeart/2005/8/layout/chevron1"/>
    <dgm:cxn modelId="{DBB41E0F-00BC-41F5-BF42-8C5859DB348E}" type="presParOf" srcId="{1CC2DBA5-3B9B-4E23-8552-7A88019CAB3C}" destId="{043A473B-AEEE-4B0E-9A3B-2E597B86C12C}" srcOrd="1" destOrd="0" presId="urn:microsoft.com/office/officeart/2005/8/layout/chevron1"/>
    <dgm:cxn modelId="{AFB9D937-1825-42EF-9257-2C6332F00DDE}" type="presParOf" srcId="{1CC2DBA5-3B9B-4E23-8552-7A88019CAB3C}" destId="{DBFAACA0-5D7A-47A6-8020-AE45E7D04FB9}" srcOrd="2" destOrd="0" presId="urn:microsoft.com/office/officeart/2005/8/layout/chevron1"/>
    <dgm:cxn modelId="{F7550907-6581-48D7-A4E9-177C5279D01F}" type="presParOf" srcId="{1CC2DBA5-3B9B-4E23-8552-7A88019CAB3C}" destId="{E3DE6CF3-6F33-4163-AE1E-274504682E09}" srcOrd="3" destOrd="0" presId="urn:microsoft.com/office/officeart/2005/8/layout/chevron1"/>
    <dgm:cxn modelId="{0FEB7C15-27A3-4AB9-9A3F-276BF8EDA35D}" type="presParOf" srcId="{1CC2DBA5-3B9B-4E23-8552-7A88019CAB3C}" destId="{0A9B2C5D-534B-4EB5-B771-404D62A43EF1}" srcOrd="4" destOrd="0" presId="urn:microsoft.com/office/officeart/2005/8/layout/chevron1"/>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D287CC-81FA-4AFA-81B3-C4FC631B924C}">
      <dsp:nvSpPr>
        <dsp:cNvPr id="0" name=""/>
        <dsp:cNvSpPr/>
      </dsp:nvSpPr>
      <dsp:spPr>
        <a:xfrm>
          <a:off x="40205" y="0"/>
          <a:ext cx="3369208" cy="447085"/>
        </a:xfrm>
        <a:prstGeom prst="chevron">
          <a:avLst/>
        </a:prstGeom>
        <a:gradFill rotWithShape="0">
          <a:gsLst>
            <a:gs pos="0">
              <a:srgbClr val="0033CC"/>
            </a:gs>
            <a:gs pos="50000">
              <a:schemeClr val="accent1">
                <a:hueOff val="0"/>
                <a:satOff val="0"/>
                <a:lumOff val="0"/>
                <a:alphaOff val="0"/>
                <a:satMod val="110000"/>
                <a:lumMod val="100000"/>
                <a:shade val="100000"/>
              </a:schemeClr>
            </a:gs>
            <a:gs pos="100000">
              <a:srgbClr val="0033CC"/>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課題の気づき・発見</a:t>
          </a:r>
        </a:p>
      </dsp:txBody>
      <dsp:txXfrm>
        <a:off x="263748" y="0"/>
        <a:ext cx="2922123" cy="447085"/>
      </dsp:txXfrm>
    </dsp:sp>
    <dsp:sp modelId="{DBFAACA0-5D7A-47A6-8020-AE45E7D04FB9}">
      <dsp:nvSpPr>
        <dsp:cNvPr id="0" name=""/>
        <dsp:cNvSpPr/>
      </dsp:nvSpPr>
      <dsp:spPr>
        <a:xfrm>
          <a:off x="3035091" y="0"/>
          <a:ext cx="2293622" cy="447085"/>
        </a:xfrm>
        <a:prstGeom prst="chevron">
          <a:avLst/>
        </a:prstGeom>
        <a:gradFill rotWithShape="0">
          <a:gsLst>
            <a:gs pos="0">
              <a:srgbClr val="000099"/>
            </a:gs>
            <a:gs pos="50000">
              <a:srgbClr val="000099"/>
            </a:gs>
            <a:gs pos="100000">
              <a:srgbClr val="000099"/>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b="1" kern="1200" dirty="0">
              <a:latin typeface="Meiryo UI" panose="020B0604030504040204" pitchFamily="50" charset="-128"/>
              <a:ea typeface="Meiryo UI" panose="020B0604030504040204" pitchFamily="50" charset="-128"/>
            </a:rPr>
            <a:t>つなぐ</a:t>
          </a:r>
        </a:p>
      </dsp:txBody>
      <dsp:txXfrm>
        <a:off x="3258634" y="0"/>
        <a:ext cx="1846537" cy="447085"/>
      </dsp:txXfrm>
    </dsp:sp>
    <dsp:sp modelId="{0A9B2C5D-534B-4EB5-B771-404D62A43EF1}">
      <dsp:nvSpPr>
        <dsp:cNvPr id="0" name=""/>
        <dsp:cNvSpPr/>
      </dsp:nvSpPr>
      <dsp:spPr>
        <a:xfrm>
          <a:off x="4991792" y="0"/>
          <a:ext cx="3369208" cy="447085"/>
        </a:xfrm>
        <a:prstGeom prst="chevron">
          <a:avLst/>
        </a:prstGeom>
        <a:gradFill rotWithShape="0">
          <a:gsLst>
            <a:gs pos="0">
              <a:srgbClr val="0033CC"/>
            </a:gs>
            <a:gs pos="50000">
              <a:schemeClr val="accent1">
                <a:hueOff val="0"/>
                <a:satOff val="0"/>
                <a:lumOff val="0"/>
                <a:alphaOff val="0"/>
                <a:satMod val="110000"/>
                <a:lumMod val="100000"/>
                <a:shade val="100000"/>
              </a:schemeClr>
            </a:gs>
            <a:gs pos="100000">
              <a:srgbClr val="0033CC"/>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見守り・支援</a:t>
          </a:r>
        </a:p>
      </dsp:txBody>
      <dsp:txXfrm>
        <a:off x="5215335" y="0"/>
        <a:ext cx="2922123" cy="44708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BFB01A3-3165-4935-83C6-6879562276AF}" type="datetimeFigureOut">
              <a:rPr kumimoji="1" lang="ja-JP" altLang="en-US" smtClean="0"/>
              <a:t>2019/8/16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41F6A1B-902C-46FC-8A20-23AE0D9E29FD}" type="slidenum">
              <a:rPr kumimoji="1" lang="ja-JP" altLang="en-US" smtClean="0"/>
              <a:t>‹#›</a:t>
            </a:fld>
            <a:endParaRPr kumimoji="1" lang="ja-JP" altLang="en-US"/>
          </a:p>
        </p:txBody>
      </p:sp>
    </p:spTree>
    <p:extLst>
      <p:ext uri="{BB962C8B-B14F-4D97-AF65-F5344CB8AC3E}">
        <p14:creationId xmlns:p14="http://schemas.microsoft.com/office/powerpoint/2010/main" val="38066266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9D436AB-A2D2-49E3-A98A-F84E985D789D}" type="datetime1">
              <a:rPr kumimoji="1" lang="ja-JP" altLang="en-US" smtClean="0"/>
              <a:t>2019/8/16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13575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539F3A-2E26-4147-8698-57977C0EADCF}" type="datetime1">
              <a:rPr kumimoji="1" lang="ja-JP" altLang="en-US" smtClean="0"/>
              <a:t>2019/8/16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867519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DAB9B6-2A92-48E2-AE16-D6760C50CF8C}" type="datetime1">
              <a:rPr kumimoji="1" lang="ja-JP" altLang="en-US" smtClean="0"/>
              <a:t>2019/8/16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705446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B22A70-959C-41C0-9B12-6234BAE16EAC}" type="datetime1">
              <a:rPr kumimoji="1" lang="ja-JP" altLang="en-US" smtClean="0"/>
              <a:t>2019/8/16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380518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533F2BB-F764-40F8-94CF-3C28CB613E3B}" type="datetime1">
              <a:rPr kumimoji="1" lang="ja-JP" altLang="en-US" smtClean="0"/>
              <a:t>2019/8/16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350128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434F681-040E-45CB-A7D6-099E32DB458F}" type="datetime1">
              <a:rPr kumimoji="1" lang="ja-JP" altLang="en-US" smtClean="0"/>
              <a:t>2019/8/16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297402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8DFE0F0-69AF-4C0C-864D-DE6C1391E012}" type="datetime1">
              <a:rPr kumimoji="1" lang="ja-JP" altLang="en-US" smtClean="0"/>
              <a:t>2019/8/16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3578954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C242DC-75E8-4BD2-97F9-F0A13EBF8C7A}" type="datetime1">
              <a:rPr kumimoji="1" lang="ja-JP" altLang="en-US" smtClean="0"/>
              <a:t>2019/8/16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710752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C3A2A4-6E73-4378-A458-34D48535C18B}" type="datetime1">
              <a:rPr kumimoji="1" lang="ja-JP" altLang="en-US" smtClean="0"/>
              <a:t>2019/8/16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123922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C9C2185-E3BE-48E0-ACC9-C3F009C4EE9B}" type="datetime1">
              <a:rPr kumimoji="1" lang="ja-JP" altLang="en-US" smtClean="0"/>
              <a:t>2019/8/16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3390125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688F1C9-DE66-4001-9213-BE18D4340867}" type="datetime1">
              <a:rPr kumimoji="1" lang="ja-JP" altLang="en-US" smtClean="0"/>
              <a:t>2019/8/16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731785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E6468-BF96-45B3-8974-414BCF452D3E}" type="datetime1">
              <a:rPr kumimoji="1" lang="ja-JP" altLang="en-US" smtClean="0"/>
              <a:t>2019/8/16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29713789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03536" y="1687669"/>
            <a:ext cx="8212428" cy="1947326"/>
          </a:xfrm>
        </p:spPr>
        <p:txBody>
          <a:bodyPr>
            <a:noAutofit/>
          </a:bodyPr>
          <a:lstStyle/>
          <a:p>
            <a:r>
              <a:rPr lang="ja-JP" altLang="en-US"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第二次</a:t>
            </a:r>
            <a:r>
              <a:rPr lang="ja-JP" altLang="ja-JP"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子どもの貧困対策の推進に関する</a:t>
            </a:r>
            <a:r>
              <a:rPr lang="en-US" altLang="ja-JP"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
            </a:r>
            <a:br>
              <a:rPr lang="en-US" altLang="ja-JP"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br>
            <a:r>
              <a:rPr lang="ja-JP" altLang="ja-JP"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法律に基づく都道府県計画</a:t>
            </a:r>
            <a:r>
              <a:rPr lang="en-US" altLang="ja-JP"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
            </a:r>
            <a:br>
              <a:rPr lang="en-US" altLang="ja-JP"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br>
            <a:r>
              <a:rPr lang="ja-JP" altLang="en-US"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（第二次大阪府子どもの貧困対策計画）</a:t>
            </a:r>
            <a:r>
              <a:rPr lang="en-US" altLang="ja-JP"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
            </a:r>
            <a:br>
              <a:rPr lang="en-US" altLang="ja-JP"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br>
            <a:r>
              <a:rPr lang="ja-JP" altLang="en-US"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について（素案）</a:t>
            </a:r>
          </a:p>
        </p:txBody>
      </p:sp>
      <p:sp>
        <p:nvSpPr>
          <p:cNvPr id="3" name="サブタイトル 2"/>
          <p:cNvSpPr>
            <a:spLocks noGrp="1"/>
          </p:cNvSpPr>
          <p:nvPr>
            <p:ph type="subTitle" idx="1"/>
          </p:nvPr>
        </p:nvSpPr>
        <p:spPr>
          <a:xfrm>
            <a:off x="852150" y="4448467"/>
            <a:ext cx="7315200" cy="651566"/>
          </a:xfrm>
        </p:spPr>
        <p:txBody>
          <a:bodyPr>
            <a:noAutofit/>
          </a:bodyPr>
          <a:lstStyle/>
          <a:p>
            <a:r>
              <a:rPr lang="ja-JP" altLang="en-US" dirty="0">
                <a:latin typeface="Meiryo UI" panose="020B0604030504040204" pitchFamily="50" charset="-128"/>
                <a:ea typeface="Meiryo UI" panose="020B0604030504040204" pitchFamily="50" charset="-128"/>
              </a:rPr>
              <a:t>≪計画期間：令和２～６年度≫</a:t>
            </a:r>
          </a:p>
        </p:txBody>
      </p:sp>
      <p:sp>
        <p:nvSpPr>
          <p:cNvPr id="4" name="テキスト ボックス 2"/>
          <p:cNvSpPr txBox="1">
            <a:spLocks noChangeArrowheads="1"/>
          </p:cNvSpPr>
          <p:nvPr/>
        </p:nvSpPr>
        <p:spPr bwMode="auto">
          <a:xfrm>
            <a:off x="8010659" y="101599"/>
            <a:ext cx="1080319" cy="431801"/>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ctr">
              <a:spcAft>
                <a:spcPts val="0"/>
              </a:spcAft>
            </a:pPr>
            <a:r>
              <a:rPr lang="ja-JP" sz="1600" kern="100" dirty="0" smtClean="0">
                <a:effectLst/>
                <a:latin typeface="游明朝" panose="02020400000000000000" pitchFamily="18" charset="-128"/>
                <a:ea typeface="ＭＳ ゴシック" panose="020B0609070205080204" pitchFamily="49" charset="-128"/>
                <a:cs typeface="Times New Roman" panose="02020603050405020304" pitchFamily="18" charset="0"/>
              </a:rPr>
              <a:t>資料</a:t>
            </a:r>
            <a:r>
              <a:rPr lang="ja-JP" altLang="en-US" sz="1600" kern="100" dirty="0" smtClean="0">
                <a:latin typeface="游明朝" panose="02020400000000000000" pitchFamily="18" charset="-128"/>
                <a:ea typeface="ＭＳ ゴシック" panose="020B0609070205080204" pitchFamily="49" charset="-128"/>
                <a:cs typeface="Times New Roman" panose="02020603050405020304" pitchFamily="18" charset="0"/>
              </a:rPr>
              <a:t>３</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532408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241300" y="291384"/>
            <a:ext cx="8432800" cy="400110"/>
            <a:chOff x="241300" y="138089"/>
            <a:chExt cx="8432800" cy="400110"/>
          </a:xfrm>
        </p:grpSpPr>
        <p:cxnSp>
          <p:nvCxnSpPr>
            <p:cNvPr id="8" name="直線コネクタ 7"/>
            <p:cNvCxnSpPr/>
            <p:nvPr/>
          </p:nvCxnSpPr>
          <p:spPr>
            <a:xfrm>
              <a:off x="304800" y="517836"/>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9" name="テキスト ボックス 8"/>
            <p:cNvSpPr txBox="1"/>
            <p:nvPr/>
          </p:nvSpPr>
          <p:spPr>
            <a:xfrm>
              <a:off x="241300" y="138089"/>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４　子どもの貧困対策の方向性</a:t>
              </a:r>
            </a:p>
          </p:txBody>
        </p:sp>
      </p:grpSp>
      <p:sp>
        <p:nvSpPr>
          <p:cNvPr id="10" name="テキスト ボックス 9"/>
          <p:cNvSpPr txBox="1"/>
          <p:nvPr/>
        </p:nvSpPr>
        <p:spPr>
          <a:xfrm>
            <a:off x="241300" y="1167613"/>
            <a:ext cx="8369300" cy="2862322"/>
          </a:xfrm>
          <a:prstGeom prst="rect">
            <a:avLst/>
          </a:prstGeom>
          <a:noFill/>
        </p:spPr>
        <p:txBody>
          <a:bodyPr wrap="square" rtlCol="0">
            <a:spAutoFit/>
          </a:bodyPr>
          <a:lstStyle/>
          <a:p>
            <a:pPr marL="285750" indent="-285750">
              <a:lnSpc>
                <a:spcPts val="2400"/>
              </a:lnSpc>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子どもの居場所については、放課後児童クラブなどの公的な取組に加え、子ども食堂をはじめとして、地域のボランティアやＮＰＯ等による自発的な取組（以下、「子どもの居場所づくり」という。）が拡がっています。</a:t>
            </a:r>
            <a:endParaRPr lang="en-US" altLang="ja-JP" sz="1400" dirty="0">
              <a:latin typeface="Meiryo UI" panose="020B0604030504040204" pitchFamily="50" charset="-128"/>
              <a:ea typeface="Meiryo UI" panose="020B0604030504040204" pitchFamily="50" charset="-128"/>
            </a:endParaRPr>
          </a:p>
          <a:p>
            <a:pPr marL="285750" indent="-285750">
              <a:lnSpc>
                <a:spcPts val="1200"/>
              </a:lnSpc>
              <a:buFont typeface="Arial" panose="020B0604020202020204" pitchFamily="34" charset="0"/>
              <a:buChar char="•"/>
            </a:pPr>
            <a:endParaRPr lang="en-US" altLang="ja-JP" sz="1400"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子どもの居場所づくりは、それぞれのニーズや資源に応じた多様な運営により、子どもや保護者の孤立を防ぎ地域で見守るとともに、子どもや保護者が抱える課題を見出し支援につなぐ場ともなり得る大変有意義な取組です。</a:t>
            </a:r>
            <a:endParaRPr lang="en-US" altLang="ja-JP" sz="1400" dirty="0">
              <a:latin typeface="Meiryo UI" panose="020B0604030504040204" pitchFamily="50" charset="-128"/>
              <a:ea typeface="Meiryo UI" panose="020B0604030504040204" pitchFamily="50" charset="-128"/>
            </a:endParaRPr>
          </a:p>
          <a:p>
            <a:pPr marL="285750" indent="-285750">
              <a:lnSpc>
                <a:spcPts val="1200"/>
              </a:lnSpc>
              <a:buFont typeface="Arial" panose="020B0604020202020204" pitchFamily="34" charset="0"/>
              <a:buChar char="•"/>
            </a:pPr>
            <a:endParaRPr lang="en-US" altLang="ja-JP" sz="1400"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一方で、運営の継続にあたっては、資金・人材の不足等といった課題があることから、府では、地域における自発的な活動を尊重しつつ、これらの継続的な取組が拡がり、見守りを必要とする子どもや保護者が居場所につながるよう、支援していくこととしています。</a:t>
            </a:r>
            <a:endParaRPr lang="ja-JP" altLang="ja-JP" sz="1400"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endParaRPr kumimoji="1" lang="en-US" altLang="ja-JP" sz="14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937886920"/>
              </p:ext>
            </p:extLst>
          </p:nvPr>
        </p:nvGraphicFramePr>
        <p:xfrm>
          <a:off x="634038" y="4006514"/>
          <a:ext cx="7949575" cy="2387600"/>
        </p:xfrm>
        <a:graphic>
          <a:graphicData uri="http://schemas.openxmlformats.org/drawingml/2006/table">
            <a:tbl>
              <a:tblPr firstRow="1" bandRow="1">
                <a:tableStyleId>{93296810-A885-4BE3-A3E7-6D5BEEA58F35}</a:tableStyleId>
              </a:tblPr>
              <a:tblGrid>
                <a:gridCol w="1486151">
                  <a:extLst>
                    <a:ext uri="{9D8B030D-6E8A-4147-A177-3AD203B41FA5}">
                      <a16:colId xmlns:a16="http://schemas.microsoft.com/office/drawing/2014/main" val="2069116283"/>
                    </a:ext>
                  </a:extLst>
                </a:gridCol>
                <a:gridCol w="1807531">
                  <a:extLst>
                    <a:ext uri="{9D8B030D-6E8A-4147-A177-3AD203B41FA5}">
                      <a16:colId xmlns:a16="http://schemas.microsoft.com/office/drawing/2014/main" val="696123204"/>
                    </a:ext>
                  </a:extLst>
                </a:gridCol>
                <a:gridCol w="1056068">
                  <a:extLst>
                    <a:ext uri="{9D8B030D-6E8A-4147-A177-3AD203B41FA5}">
                      <a16:colId xmlns:a16="http://schemas.microsoft.com/office/drawing/2014/main" val="1341187841"/>
                    </a:ext>
                  </a:extLst>
                </a:gridCol>
                <a:gridCol w="3599825">
                  <a:extLst>
                    <a:ext uri="{9D8B030D-6E8A-4147-A177-3AD203B41FA5}">
                      <a16:colId xmlns:a16="http://schemas.microsoft.com/office/drawing/2014/main" val="1711028760"/>
                    </a:ext>
                  </a:extLst>
                </a:gridCol>
              </a:tblGrid>
              <a:tr h="370840">
                <a:tc>
                  <a:txBody>
                    <a:bodyPr/>
                    <a:lstStyle/>
                    <a:p>
                      <a:pPr algn="ctr"/>
                      <a:r>
                        <a:rPr kumimoji="1" lang="ja-JP" altLang="en-US" sz="1400" dirty="0">
                          <a:latin typeface="Meiryo UI" panose="020B0604030504040204" pitchFamily="50" charset="-128"/>
                          <a:ea typeface="Meiryo UI" panose="020B0604030504040204" pitchFamily="50" charset="-128"/>
                        </a:rPr>
                        <a:t>分類</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居場所の種類</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対象者</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内容</a:t>
                      </a:r>
                    </a:p>
                  </a:txBody>
                  <a:tcPr anchor="ctr"/>
                </a:tc>
                <a:extLst>
                  <a:ext uri="{0D108BD9-81ED-4DB2-BD59-A6C34878D82A}">
                    <a16:rowId xmlns:a16="http://schemas.microsoft.com/office/drawing/2014/main" val="1774910325"/>
                  </a:ext>
                </a:extLst>
              </a:tr>
              <a:tr h="370840">
                <a:tc rowSpan="3">
                  <a:txBody>
                    <a:bodyPr/>
                    <a:lstStyle/>
                    <a:p>
                      <a:pPr algn="l"/>
                      <a:r>
                        <a:rPr kumimoji="1" lang="ja-JP" altLang="en-US" sz="1400" dirty="0">
                          <a:latin typeface="Meiryo UI" panose="020B0604030504040204" pitchFamily="50" charset="-128"/>
                          <a:ea typeface="Meiryo UI" panose="020B0604030504040204" pitchFamily="50" charset="-128"/>
                        </a:rPr>
                        <a:t>公的な（法律等に基づく）取組</a:t>
                      </a: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放課後児童クラブ</a:t>
                      </a: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小学生</a:t>
                      </a: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遊び、自主学習など</a:t>
                      </a:r>
                    </a:p>
                  </a:txBody>
                  <a:tcPr anchor="ctr"/>
                </a:tc>
                <a:extLst>
                  <a:ext uri="{0D108BD9-81ED-4DB2-BD59-A6C34878D82A}">
                    <a16:rowId xmlns:a16="http://schemas.microsoft.com/office/drawing/2014/main" val="3966871604"/>
                  </a:ext>
                </a:extLst>
              </a:tr>
              <a:tr h="37084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おおさか元気広場</a:t>
                      </a:r>
                      <a:endParaRPr kumimoji="1" lang="en-US" altLang="ja-JP" sz="1400" dirty="0">
                        <a:latin typeface="Meiryo UI" panose="020B0604030504040204" pitchFamily="50" charset="-128"/>
                        <a:ea typeface="Meiryo UI" panose="020B0604030504040204" pitchFamily="50" charset="-128"/>
                      </a:endParaRPr>
                    </a:p>
                    <a:p>
                      <a:pPr algn="l"/>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放課後子供教室</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小学生</a:t>
                      </a: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学習、体験、交流活動など</a:t>
                      </a:r>
                    </a:p>
                  </a:txBody>
                  <a:tcPr anchor="ctr"/>
                </a:tc>
                <a:extLst>
                  <a:ext uri="{0D108BD9-81ED-4DB2-BD59-A6C34878D82A}">
                    <a16:rowId xmlns:a16="http://schemas.microsoft.com/office/drawing/2014/main" val="3656675071"/>
                  </a:ext>
                </a:extLst>
              </a:tr>
              <a:tr h="37084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児童館</a:t>
                      </a:r>
                    </a:p>
                  </a:txBody>
                  <a:tcPr anchor="ctr"/>
                </a:tc>
                <a:tc>
                  <a:txBody>
                    <a:bodyPr/>
                    <a:lstStyle/>
                    <a:p>
                      <a:pPr algn="l"/>
                      <a:r>
                        <a:rPr kumimoji="1" lang="en-US" altLang="ja-JP" sz="1400" dirty="0">
                          <a:latin typeface="Meiryo UI" panose="020B0604030504040204" pitchFamily="50" charset="-128"/>
                          <a:ea typeface="Meiryo UI" panose="020B0604030504040204" pitchFamily="50" charset="-128"/>
                        </a:rPr>
                        <a:t>18</a:t>
                      </a:r>
                      <a:r>
                        <a:rPr kumimoji="1" lang="ja-JP" altLang="en-US" sz="1400" dirty="0">
                          <a:latin typeface="Meiryo UI" panose="020B0604030504040204" pitchFamily="50" charset="-128"/>
                          <a:ea typeface="Meiryo UI" panose="020B0604030504040204" pitchFamily="50" charset="-128"/>
                        </a:rPr>
                        <a:t>歳未満の子ども</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遊び、居場所、課題の早期発見、家庭支援など</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放課後児童クラブの実施、子ども食堂への貸館等を行っているケースあり</a:t>
                      </a:r>
                      <a:r>
                        <a:rPr kumimoji="1" lang="en-US" altLang="ja-JP"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664351274"/>
                  </a:ext>
                </a:extLst>
              </a:tr>
              <a:tr h="370840">
                <a:tc>
                  <a:txBody>
                    <a:bodyPr/>
                    <a:lstStyle/>
                    <a:p>
                      <a:pPr algn="l"/>
                      <a:r>
                        <a:rPr kumimoji="1" lang="ja-JP" altLang="en-US" sz="1400" dirty="0">
                          <a:latin typeface="Meiryo UI" panose="020B0604030504040204" pitchFamily="50" charset="-128"/>
                          <a:ea typeface="Meiryo UI" panose="020B0604030504040204" pitchFamily="50" charset="-128"/>
                        </a:rPr>
                        <a:t>地域における</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自発的な取組</a:t>
                      </a: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子ども食堂等</a:t>
                      </a:r>
                      <a:endParaRPr kumimoji="1" lang="en-US" altLang="ja-JP" sz="1400" dirty="0">
                        <a:latin typeface="Meiryo UI" panose="020B0604030504040204" pitchFamily="50" charset="-128"/>
                        <a:ea typeface="Meiryo UI" panose="020B0604030504040204" pitchFamily="50" charset="-128"/>
                      </a:endParaRPr>
                    </a:p>
                    <a:p>
                      <a:pPr algn="l"/>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子どもの居場所づくり</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各運営者が設定</a:t>
                      </a: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食事の提供（子ども食堂）、見守り、学習支援など各運営者が設定</a:t>
                      </a:r>
                    </a:p>
                  </a:txBody>
                  <a:tcPr anchor="ctr"/>
                </a:tc>
                <a:extLst>
                  <a:ext uri="{0D108BD9-81ED-4DB2-BD59-A6C34878D82A}">
                    <a16:rowId xmlns:a16="http://schemas.microsoft.com/office/drawing/2014/main" val="3864230085"/>
                  </a:ext>
                </a:extLst>
              </a:tr>
            </a:tbl>
          </a:graphicData>
        </a:graphic>
      </p:graphicFrame>
      <p:sp>
        <p:nvSpPr>
          <p:cNvPr id="3" name="テキスト ボックス 2"/>
          <p:cNvSpPr txBox="1"/>
          <p:nvPr/>
        </p:nvSpPr>
        <p:spPr>
          <a:xfrm>
            <a:off x="472225" y="3710172"/>
            <a:ext cx="4833871"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居場所の種類（主なもの）</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4" name="正方形/長方形 3"/>
          <p:cNvSpPr/>
          <p:nvPr/>
        </p:nvSpPr>
        <p:spPr>
          <a:xfrm>
            <a:off x="634038" y="5877047"/>
            <a:ext cx="7949574" cy="526511"/>
          </a:xfrm>
          <a:prstGeom prst="rect">
            <a:avLst/>
          </a:prstGeom>
          <a:noFill/>
          <a:ln w="254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1" name="Text Box 9">
            <a:extLst>
              <a:ext uri="{FF2B5EF4-FFF2-40B4-BE49-F238E27FC236}">
                <a16:creationId xmlns:a16="http://schemas.microsoft.com/office/drawing/2014/main" id="{343847CE-921E-4D2A-833A-65E4E9324D3E}"/>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9</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4621" y="799600"/>
            <a:ext cx="9158621" cy="369332"/>
          </a:xfrm>
          <a:prstGeom prst="rect">
            <a:avLst/>
          </a:prstGeom>
          <a:solidFill>
            <a:srgbClr val="0000FF"/>
          </a:solidFill>
        </p:spPr>
        <p:txBody>
          <a:bodyPr wrap="square" rtlCol="0">
            <a:spAutoFit/>
          </a:bodyPr>
          <a:lstStyle/>
          <a:p>
            <a:r>
              <a:rPr lang="ja-JP" altLang="en-US" b="1" dirty="0">
                <a:solidFill>
                  <a:schemeClr val="bg1"/>
                </a:solidFill>
                <a:latin typeface="Meiryo UI" panose="020B0604030504040204" pitchFamily="50" charset="-128"/>
                <a:ea typeface="Meiryo UI" panose="020B0604030504040204" pitchFamily="50" charset="-128"/>
              </a:rPr>
              <a:t>　子どもの居場所づくりへの支援</a:t>
            </a:r>
            <a:r>
              <a:rPr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について</a:t>
            </a:r>
            <a:endParaRPr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itchFamily="50" charset="-128"/>
            </a:endParaRPr>
          </a:p>
        </p:txBody>
      </p:sp>
    </p:spTree>
    <p:extLst>
      <p:ext uri="{BB962C8B-B14F-4D97-AF65-F5344CB8AC3E}">
        <p14:creationId xmlns:p14="http://schemas.microsoft.com/office/powerpoint/2010/main" val="3201827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241300" y="471690"/>
            <a:ext cx="8432800" cy="405505"/>
            <a:chOff x="241300" y="318395"/>
            <a:chExt cx="8432800" cy="405505"/>
          </a:xfrm>
        </p:grpSpPr>
        <p:cxnSp>
          <p:nvCxnSpPr>
            <p:cNvPr id="8" name="直線コネクタ 7"/>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9" name="テキスト ボックス 8"/>
            <p:cNvSpPr txBox="1"/>
            <p:nvPr/>
          </p:nvSpPr>
          <p:spPr>
            <a:xfrm>
              <a:off x="241300" y="318395"/>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４　子どもの貧困対策の方向性</a:t>
              </a:r>
            </a:p>
          </p:txBody>
        </p:sp>
      </p:grpSp>
      <p:sp>
        <p:nvSpPr>
          <p:cNvPr id="11" name="角丸四角形 10"/>
          <p:cNvSpPr/>
          <p:nvPr/>
        </p:nvSpPr>
        <p:spPr>
          <a:xfrm>
            <a:off x="450135" y="1158013"/>
            <a:ext cx="8078630" cy="1268912"/>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b="1" u="sng" dirty="0">
                <a:solidFill>
                  <a:schemeClr val="tx1"/>
                </a:solidFill>
                <a:latin typeface="Meiryo UI" panose="020B0604030504040204" pitchFamily="50" charset="-128"/>
                <a:ea typeface="Meiryo UI" panose="020B0604030504040204" pitchFamily="50" charset="-128"/>
                <a:cs typeface="メイリオ" pitchFamily="50" charset="-128"/>
              </a:rPr>
              <a:t>大阪府における「子どもの居場所づくり」の定義</a:t>
            </a:r>
            <a:endParaRPr lang="en-US" altLang="ja-JP" b="1" u="sng" dirty="0">
              <a:solidFill>
                <a:schemeClr val="tx1"/>
              </a:solidFill>
              <a:latin typeface="Meiryo UI" panose="020B0604030504040204" pitchFamily="50" charset="-128"/>
              <a:ea typeface="Meiryo UI" panose="020B0604030504040204" pitchFamily="50" charset="-128"/>
              <a:cs typeface="メイリオ" pitchFamily="50" charset="-128"/>
            </a:endParaRPr>
          </a:p>
          <a:p>
            <a:pPr fontAlgn="base">
              <a:spcBef>
                <a:spcPct val="0"/>
              </a:spcBef>
              <a:spcAft>
                <a:spcPct val="0"/>
              </a:spcAft>
            </a:pPr>
            <a:r>
              <a:rPr lang="ja-JP" altLang="en-US" b="1" dirty="0">
                <a:solidFill>
                  <a:schemeClr val="tx1"/>
                </a:solidFill>
                <a:latin typeface="Meiryo UI" panose="020B0604030504040204" pitchFamily="50" charset="-128"/>
                <a:ea typeface="Meiryo UI" panose="020B0604030504040204" pitchFamily="50" charset="-128"/>
                <a:cs typeface="メイリオ" pitchFamily="50" charset="-128"/>
              </a:rPr>
              <a:t>　</a:t>
            </a:r>
            <a:r>
              <a:rPr lang="en-US" altLang="ja-JP" sz="1600" b="1" dirty="0">
                <a:solidFill>
                  <a:schemeClr val="tx1"/>
                </a:solidFill>
                <a:latin typeface="Meiryo UI" panose="020B0604030504040204" pitchFamily="50" charset="-128"/>
                <a:ea typeface="Meiryo UI" panose="020B0604030504040204" pitchFamily="50" charset="-128"/>
                <a:cs typeface="メイリオ" pitchFamily="50" charset="-128"/>
              </a:rPr>
              <a:t>…</a:t>
            </a:r>
            <a:r>
              <a:rPr lang="ja-JP" altLang="ja-JP" sz="1600" dirty="0">
                <a:solidFill>
                  <a:schemeClr val="tx1"/>
                </a:solidFill>
                <a:latin typeface="Meiryo UI" panose="020B0604030504040204" pitchFamily="50" charset="-128"/>
                <a:ea typeface="Meiryo UI" panose="020B0604030504040204" pitchFamily="50" charset="-128"/>
              </a:rPr>
              <a:t>地域の子どもたちを対象に居場所を提供して見守りを行い、必要に応じて食事の提供や</a:t>
            </a:r>
            <a:endParaRPr lang="en-US" altLang="ja-JP" sz="1600" dirty="0">
              <a:solidFill>
                <a:schemeClr val="tx1"/>
              </a:solidFill>
              <a:latin typeface="Meiryo UI" panose="020B0604030504040204" pitchFamily="50" charset="-128"/>
              <a:ea typeface="Meiryo UI" panose="020B0604030504040204" pitchFamily="50" charset="-128"/>
            </a:endParaRPr>
          </a:p>
          <a:p>
            <a:pPr fontAlgn="base">
              <a:spcBef>
                <a:spcPct val="0"/>
              </a:spcBef>
              <a:spcAft>
                <a:spcPct val="0"/>
              </a:spcAft>
            </a:pPr>
            <a:r>
              <a:rPr lang="ja-JP" altLang="en-US" sz="1600" dirty="0">
                <a:solidFill>
                  <a:schemeClr val="tx1"/>
                </a:solidFill>
                <a:latin typeface="Meiryo UI" panose="020B0604030504040204" pitchFamily="50" charset="-128"/>
                <a:ea typeface="Meiryo UI" panose="020B0604030504040204" pitchFamily="50" charset="-128"/>
              </a:rPr>
              <a:t>　　</a:t>
            </a:r>
            <a:r>
              <a:rPr lang="ja-JP" altLang="ja-JP" sz="1600" dirty="0">
                <a:solidFill>
                  <a:schemeClr val="tx1"/>
                </a:solidFill>
                <a:latin typeface="Meiryo UI" panose="020B0604030504040204" pitchFamily="50" charset="-128"/>
                <a:ea typeface="Meiryo UI" panose="020B0604030504040204" pitchFamily="50" charset="-128"/>
              </a:rPr>
              <a:t>支援機関につなぐ取組を無償又は低額な料金で実施する</a:t>
            </a:r>
            <a:r>
              <a:rPr lang="ja-JP" altLang="en-US" sz="1600" dirty="0">
                <a:solidFill>
                  <a:schemeClr val="tx1"/>
                </a:solidFill>
                <a:latin typeface="Meiryo UI" panose="020B0604030504040204" pitchFamily="50" charset="-128"/>
                <a:ea typeface="Meiryo UI" panose="020B0604030504040204" pitchFamily="50" charset="-128"/>
              </a:rPr>
              <a:t>取組</a:t>
            </a:r>
            <a:endParaRPr lang="ja-JP" altLang="en-US" sz="1600" b="1"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5" name="テキスト ボックス 14"/>
          <p:cNvSpPr txBox="1"/>
          <p:nvPr/>
        </p:nvSpPr>
        <p:spPr>
          <a:xfrm>
            <a:off x="522757" y="2892406"/>
            <a:ext cx="7933386" cy="3539430"/>
          </a:xfrm>
          <a:prstGeom prst="rect">
            <a:avLst/>
          </a:prstGeom>
          <a:solidFill>
            <a:schemeClr val="accent1">
              <a:lumMod val="20000"/>
              <a:lumOff val="80000"/>
            </a:schemeClr>
          </a:solidFill>
          <a:ln w="15875">
            <a:solidFill>
              <a:srgbClr val="002060"/>
            </a:solidFill>
          </a:ln>
        </p:spPr>
        <p:txBody>
          <a:bodyPr wrap="square" rtlCol="0">
            <a:spAutoFit/>
          </a:bodyPr>
          <a:lstStyle/>
          <a:p>
            <a:endParaRPr lang="en-US" altLang="ja-JP" sz="1600" b="1" u="sng" dirty="0">
              <a:solidFill>
                <a:srgbClr val="C00000"/>
              </a:solidFill>
              <a:latin typeface="Meiryo UI" panose="020B0604030504040204" pitchFamily="50" charset="-128"/>
              <a:ea typeface="Meiryo UI" panose="020B0604030504040204" pitchFamily="50" charset="-128"/>
            </a:endParaRPr>
          </a:p>
          <a:p>
            <a:r>
              <a:rPr lang="ja-JP" altLang="en-US" sz="1600" b="1" u="sng" dirty="0">
                <a:solidFill>
                  <a:srgbClr val="C00000"/>
                </a:solidFill>
                <a:latin typeface="Meiryo UI" panose="020B0604030504040204" pitchFamily="50" charset="-128"/>
                <a:ea typeface="Meiryo UI" panose="020B0604030504040204" pitchFamily="50" charset="-128"/>
              </a:rPr>
              <a:t>地域が主体となった取組への財政支援</a:t>
            </a:r>
            <a:endParaRPr lang="en-US" altLang="ja-JP" sz="1600" b="1" u="sng" dirty="0">
              <a:solidFill>
                <a:srgbClr val="C0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新子育て支援交付金を活用し、</a:t>
            </a:r>
            <a:r>
              <a:rPr lang="ja-JP" altLang="ja-JP" sz="1600" dirty="0">
                <a:latin typeface="Meiryo UI" panose="020B0604030504040204" pitchFamily="50" charset="-128"/>
                <a:ea typeface="Meiryo UI" panose="020B0604030504040204" pitchFamily="50" charset="-128"/>
              </a:rPr>
              <a:t>市町村</a:t>
            </a:r>
            <a:r>
              <a:rPr lang="ja-JP" altLang="en-US" sz="1600" dirty="0">
                <a:latin typeface="Meiryo UI" panose="020B0604030504040204" pitchFamily="50" charset="-128"/>
                <a:ea typeface="Meiryo UI" panose="020B0604030504040204" pitchFamily="50" charset="-128"/>
              </a:rPr>
              <a:t>における</a:t>
            </a:r>
            <a:r>
              <a:rPr lang="ja-JP" altLang="ja-JP" sz="1600" dirty="0">
                <a:latin typeface="Meiryo UI" panose="020B0604030504040204" pitchFamily="50" charset="-128"/>
                <a:ea typeface="Meiryo UI" panose="020B0604030504040204" pitchFamily="50" charset="-128"/>
              </a:rPr>
              <a:t>居場所づくりの取組を支援</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（支援対象となる居場所は、各市町村が定義）</a:t>
            </a:r>
            <a:endParaRPr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600" dirty="0">
              <a:latin typeface="Meiryo UI" panose="020B0604030504040204" pitchFamily="50" charset="-128"/>
              <a:ea typeface="Meiryo UI" panose="020B0604030504040204" pitchFamily="50" charset="-128"/>
            </a:endParaRPr>
          </a:p>
          <a:p>
            <a:r>
              <a:rPr lang="ja-JP" altLang="en-US" sz="1600" b="1" u="sng" dirty="0">
                <a:solidFill>
                  <a:srgbClr val="C00000"/>
                </a:solidFill>
                <a:latin typeface="Meiryo UI" panose="020B0604030504040204" pitchFamily="50" charset="-128"/>
                <a:ea typeface="Meiryo UI" panose="020B0604030504040204" pitchFamily="50" charset="-128"/>
              </a:rPr>
              <a:t>寄附金の活用・公民連携による取組</a:t>
            </a:r>
            <a:endParaRPr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子ども輝く未来基金を活用した事業とあわせて、大学や企業等との連携により、ボランティアの派遣や寄贈品、体験活動等の提供を実施</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lang="ja-JP" altLang="en-US" sz="1600" b="1" u="sng" dirty="0">
                <a:solidFill>
                  <a:srgbClr val="C00000"/>
                </a:solidFill>
                <a:latin typeface="Meiryo UI" panose="020B0604030504040204" pitchFamily="50" charset="-128"/>
                <a:ea typeface="Meiryo UI" panose="020B0604030504040204" pitchFamily="50" charset="-128"/>
              </a:rPr>
              <a:t>子どもを居場所や支援につなぐ仕組みの構築</a:t>
            </a:r>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教育と福祉の協働により、市町村と連携しながら、 「見守りを必要とする子どもや保護者を居場所につなぐ」「居場所において課題を抱える子どもや保護者を発見した場合に、必要な支援につなぐ」仕組みの構築を推進</a:t>
            </a:r>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sz="1600" dirty="0">
              <a:latin typeface="Meiryo UI" panose="020B0604030504040204" pitchFamily="50" charset="-128"/>
              <a:ea typeface="Meiryo UI" panose="020B0604030504040204" pitchFamily="50" charset="-128"/>
            </a:endParaRPr>
          </a:p>
        </p:txBody>
      </p:sp>
      <p:sp>
        <p:nvSpPr>
          <p:cNvPr id="17" name="角丸四角形 16"/>
          <p:cNvSpPr/>
          <p:nvPr/>
        </p:nvSpPr>
        <p:spPr>
          <a:xfrm>
            <a:off x="460063" y="2679904"/>
            <a:ext cx="2089954" cy="347729"/>
          </a:xfrm>
          <a:prstGeom prst="roundRect">
            <a:avLst/>
          </a:prstGeom>
          <a:ln w="19050">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a:latin typeface="Meiryo UI" panose="020B0604030504040204" pitchFamily="50" charset="-128"/>
                <a:ea typeface="Meiryo UI" panose="020B0604030504040204" pitchFamily="50" charset="-128"/>
              </a:rPr>
              <a:t>大阪府の取組方針</a:t>
            </a:r>
            <a:endParaRPr kumimoji="1" lang="ja-JP" altLang="en-US" b="1" dirty="0">
              <a:latin typeface="Meiryo UI" panose="020B0604030504040204" pitchFamily="50" charset="-128"/>
              <a:ea typeface="Meiryo UI" panose="020B0604030504040204" pitchFamily="50" charset="-128"/>
            </a:endParaRPr>
          </a:p>
        </p:txBody>
      </p:sp>
      <p:sp>
        <p:nvSpPr>
          <p:cNvPr id="10" name="Text Box 9">
            <a:extLst>
              <a:ext uri="{FF2B5EF4-FFF2-40B4-BE49-F238E27FC236}">
                <a16:creationId xmlns:a16="http://schemas.microsoft.com/office/drawing/2014/main" id="{8CC84C64-6B74-41C0-A9BD-6FC8B969C92C}"/>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10</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17653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線コネクタ 15"/>
          <p:cNvCxnSpPr/>
          <p:nvPr/>
        </p:nvCxnSpPr>
        <p:spPr>
          <a:xfrm>
            <a:off x="304800" y="591326"/>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17" name="テキスト ボックス 16"/>
          <p:cNvSpPr txBox="1"/>
          <p:nvPr/>
        </p:nvSpPr>
        <p:spPr>
          <a:xfrm>
            <a:off x="202662" y="191216"/>
            <a:ext cx="8471438"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５　子どもの貧困対策に関する具体的取組</a:t>
            </a:r>
            <a:endParaRPr kumimoji="1" lang="en-US" altLang="ja-JP" sz="2000"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771403071"/>
              </p:ext>
            </p:extLst>
          </p:nvPr>
        </p:nvGraphicFramePr>
        <p:xfrm>
          <a:off x="304800" y="1243733"/>
          <a:ext cx="8369299" cy="4757817"/>
        </p:xfrm>
        <a:graphic>
          <a:graphicData uri="http://schemas.openxmlformats.org/drawingml/2006/table">
            <a:tbl>
              <a:tblPr firstRow="1" bandRow="1">
                <a:tableStyleId>{21E4AEA4-8DFA-4A89-87EB-49C32662AFE0}</a:tableStyleId>
              </a:tblPr>
              <a:tblGrid>
                <a:gridCol w="8369299">
                  <a:extLst>
                    <a:ext uri="{9D8B030D-6E8A-4147-A177-3AD203B41FA5}">
                      <a16:colId xmlns:a16="http://schemas.microsoft.com/office/drawing/2014/main" val="3818863197"/>
                    </a:ext>
                  </a:extLst>
                </a:gridCol>
              </a:tblGrid>
              <a:tr h="417270">
                <a:tc>
                  <a:txBody>
                    <a:bodyPr/>
                    <a:lstStyle/>
                    <a:p>
                      <a:r>
                        <a:rPr kumimoji="1" lang="ja-JP" altLang="en-US" dirty="0"/>
                        <a:t>１　困窮している世帯を経済的に支援します</a:t>
                      </a:r>
                    </a:p>
                  </a:txBody>
                  <a:tcPr anchor="ctr"/>
                </a:tc>
                <a:extLst>
                  <a:ext uri="{0D108BD9-81ED-4DB2-BD59-A6C34878D82A}">
                    <a16:rowId xmlns:a16="http://schemas.microsoft.com/office/drawing/2014/main" val="2049171695"/>
                  </a:ext>
                </a:extLst>
              </a:tr>
              <a:tr h="4340547">
                <a:tc>
                  <a:txBody>
                    <a:bodyPr/>
                    <a:lstStyle/>
                    <a:p>
                      <a:endParaRPr kumimoji="1" lang="en-US" altLang="ja-JP" dirty="0"/>
                    </a:p>
                    <a:p>
                      <a:endParaRPr kumimoji="1" lang="en-US" altLang="ja-JP" dirty="0"/>
                    </a:p>
                    <a:p>
                      <a:endParaRPr kumimoji="1" lang="en-US" altLang="ja-JP" dirty="0"/>
                    </a:p>
                    <a:p>
                      <a:endParaRPr kumimoji="1" lang="en-US" altLang="ja-JP" dirty="0"/>
                    </a:p>
                  </a:txBody>
                  <a:tcPr/>
                </a:tc>
                <a:extLst>
                  <a:ext uri="{0D108BD9-81ED-4DB2-BD59-A6C34878D82A}">
                    <a16:rowId xmlns:a16="http://schemas.microsoft.com/office/drawing/2014/main" val="1416971379"/>
                  </a:ext>
                </a:extLst>
              </a:tr>
            </a:tbl>
          </a:graphicData>
        </a:graphic>
      </p:graphicFrame>
      <p:sp>
        <p:nvSpPr>
          <p:cNvPr id="12" name="テキスト ボックス 11"/>
          <p:cNvSpPr txBox="1"/>
          <p:nvPr/>
        </p:nvSpPr>
        <p:spPr>
          <a:xfrm>
            <a:off x="522756" y="2231918"/>
            <a:ext cx="7933386" cy="276999"/>
          </a:xfrm>
          <a:prstGeom prst="rect">
            <a:avLst/>
          </a:prstGeom>
          <a:noFill/>
          <a:ln w="15875">
            <a:noFill/>
          </a:ln>
        </p:spPr>
        <p:txBody>
          <a:bodyPr wrap="square" rtlCol="0">
            <a:spAutoFit/>
          </a:bodyPr>
          <a:lstStyle/>
          <a:p>
            <a:r>
              <a:rPr kumimoji="1" lang="zh-TW" altLang="en-US" sz="1200" dirty="0">
                <a:latin typeface="Meiryo UI" panose="020B0604030504040204" pitchFamily="50" charset="-128"/>
                <a:ea typeface="Meiryo UI" panose="020B0604030504040204" pitchFamily="50" charset="-128"/>
              </a:rPr>
              <a:t>生活保護制度</a:t>
            </a:r>
            <a:r>
              <a:rPr kumimoji="1" lang="ja-JP" altLang="en-US" sz="1200" dirty="0" err="1">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生活困窮者自立支援事業</a:t>
            </a:r>
            <a:r>
              <a:rPr kumimoji="1" lang="ja-JP" altLang="en-US" sz="1200" dirty="0" err="1">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生活福祉資金貸付制度</a:t>
            </a:r>
            <a:endParaRPr kumimoji="1" lang="ja-JP" altLang="en-US" sz="1200" dirty="0">
              <a:latin typeface="Meiryo UI" panose="020B0604030504040204" pitchFamily="50" charset="-128"/>
              <a:ea typeface="Meiryo UI" panose="020B0604030504040204" pitchFamily="50" charset="-128"/>
            </a:endParaRPr>
          </a:p>
        </p:txBody>
      </p:sp>
      <p:sp>
        <p:nvSpPr>
          <p:cNvPr id="11" name="角丸四角形 11">
            <a:extLst>
              <a:ext uri="{FF2B5EF4-FFF2-40B4-BE49-F238E27FC236}">
                <a16:creationId xmlns:a16="http://schemas.microsoft.com/office/drawing/2014/main" id="{1239E4B2-06A8-4730-B90B-4186F5BBC7CB}"/>
              </a:ext>
            </a:extLst>
          </p:cNvPr>
          <p:cNvSpPr/>
          <p:nvPr/>
        </p:nvSpPr>
        <p:spPr>
          <a:xfrm>
            <a:off x="427687" y="1892057"/>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困窮している世帯への経済的支援</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3" name="角丸四角形 11">
            <a:extLst>
              <a:ext uri="{FF2B5EF4-FFF2-40B4-BE49-F238E27FC236}">
                <a16:creationId xmlns:a16="http://schemas.microsoft.com/office/drawing/2014/main" id="{1239E4B2-06A8-4730-B90B-4186F5BBC7CB}"/>
              </a:ext>
            </a:extLst>
          </p:cNvPr>
          <p:cNvSpPr/>
          <p:nvPr/>
        </p:nvSpPr>
        <p:spPr>
          <a:xfrm>
            <a:off x="427687" y="2689433"/>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子どもの養育にかかる経済的支援</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4" name="テキスト ボックス 13"/>
          <p:cNvSpPr txBox="1"/>
          <p:nvPr/>
        </p:nvSpPr>
        <p:spPr>
          <a:xfrm>
            <a:off x="522756" y="3022816"/>
            <a:ext cx="7933386" cy="276999"/>
          </a:xfrm>
          <a:prstGeom prst="rect">
            <a:avLst/>
          </a:prstGeom>
          <a:noFill/>
          <a:ln w="15875">
            <a:noFill/>
          </a:ln>
        </p:spPr>
        <p:txBody>
          <a:bodyPr wrap="square" rtlCol="0">
            <a:spAutoFit/>
          </a:bodyPr>
          <a:lstStyle/>
          <a:p>
            <a:r>
              <a:rPr kumimoji="1" lang="zh-TW" altLang="en-US" sz="1200" dirty="0">
                <a:latin typeface="Meiryo UI" panose="020B0604030504040204" pitchFamily="50" charset="-128"/>
                <a:ea typeface="Meiryo UI" panose="020B0604030504040204" pitchFamily="50" charset="-128"/>
              </a:rPr>
              <a:t>児童手当</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乳幼児等医療費助成・新子育て支援交付金による市町村支援の実施拡充、私立中学校等の授業料軽減</a:t>
            </a:r>
          </a:p>
        </p:txBody>
      </p:sp>
      <p:sp>
        <p:nvSpPr>
          <p:cNvPr id="15" name="角丸四角形 11">
            <a:extLst>
              <a:ext uri="{FF2B5EF4-FFF2-40B4-BE49-F238E27FC236}">
                <a16:creationId xmlns:a16="http://schemas.microsoft.com/office/drawing/2014/main" id="{1239E4B2-06A8-4730-B90B-4186F5BBC7CB}"/>
              </a:ext>
            </a:extLst>
          </p:cNvPr>
          <p:cNvSpPr/>
          <p:nvPr/>
        </p:nvSpPr>
        <p:spPr>
          <a:xfrm>
            <a:off x="427687" y="3522718"/>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ひとり親家庭への経済的支援</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8" name="テキスト ボックス 17"/>
          <p:cNvSpPr txBox="1"/>
          <p:nvPr/>
        </p:nvSpPr>
        <p:spPr>
          <a:xfrm>
            <a:off x="535188" y="3862820"/>
            <a:ext cx="7933386" cy="276999"/>
          </a:xfrm>
          <a:prstGeom prst="rect">
            <a:avLst/>
          </a:prstGeom>
          <a:noFill/>
          <a:ln w="15875">
            <a:noFill/>
          </a:ln>
        </p:spPr>
        <p:txBody>
          <a:bodyPr wrap="square" rtlCol="0">
            <a:spAutoFit/>
          </a:bodyPr>
          <a:lstStyle/>
          <a:p>
            <a:r>
              <a:rPr kumimoji="1" lang="zh-TW" altLang="en-US" sz="1200" dirty="0">
                <a:latin typeface="Meiryo UI" panose="020B0604030504040204" pitchFamily="50" charset="-128"/>
                <a:ea typeface="Meiryo UI" panose="020B0604030504040204" pitchFamily="50" charset="-128"/>
              </a:rPr>
              <a:t>児童扶養手当</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母子・父子・寡婦福祉資金貸付金、養育費確保に向けた支援</a:t>
            </a:r>
          </a:p>
        </p:txBody>
      </p:sp>
      <p:sp>
        <p:nvSpPr>
          <p:cNvPr id="19" name="角丸四角形 11">
            <a:extLst>
              <a:ext uri="{FF2B5EF4-FFF2-40B4-BE49-F238E27FC236}">
                <a16:creationId xmlns:a16="http://schemas.microsoft.com/office/drawing/2014/main" id="{1239E4B2-06A8-4730-B90B-4186F5BBC7CB}"/>
              </a:ext>
            </a:extLst>
          </p:cNvPr>
          <p:cNvSpPr/>
          <p:nvPr/>
        </p:nvSpPr>
        <p:spPr>
          <a:xfrm>
            <a:off x="427687" y="4382726"/>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ひとり親家庭等への就労支援</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20" name="テキスト ボックス 19"/>
          <p:cNvSpPr txBox="1"/>
          <p:nvPr/>
        </p:nvSpPr>
        <p:spPr>
          <a:xfrm>
            <a:off x="522756" y="4725408"/>
            <a:ext cx="8049744" cy="1015663"/>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母子家庭・父子家庭自立支援給付金事業、ひとり親家庭高等職業訓練促進資金貸付事業、ハローワークとの連携、</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ＯＳＡＫＡしごとフィールドにおける就業支援、地域就労支援センターへのバックアップ、ひとり親家庭の父母を対象とした職業訓練、</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民間事業主に対するひとり親家庭の親の雇用の働きかけ、ひとり親家庭の親の雇用に配慮した官公需発注の推進、</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公務労働分野におけるひとり親家庭の親等の非常勤職員での雇用に向けた取組み、母子・父子福祉団体等への業務発注の推進、</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母子・父子自立支援プログラム策定等事業、ひとり親家庭の親と介護職場のマッチング、ひとり親の資格取得に向けた支援</a:t>
            </a:r>
          </a:p>
        </p:txBody>
      </p:sp>
      <p:sp>
        <p:nvSpPr>
          <p:cNvPr id="21" name="Text Box 9">
            <a:extLst>
              <a:ext uri="{FF2B5EF4-FFF2-40B4-BE49-F238E27FC236}">
                <a16:creationId xmlns:a16="http://schemas.microsoft.com/office/drawing/2014/main" id="{4B5D2253-4141-4DDF-BD13-BB4DA2164207}"/>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11</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52111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線コネクタ 15"/>
          <p:cNvCxnSpPr/>
          <p:nvPr/>
        </p:nvCxnSpPr>
        <p:spPr>
          <a:xfrm>
            <a:off x="304800" y="591326"/>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17" name="テキスト ボックス 16"/>
          <p:cNvSpPr txBox="1"/>
          <p:nvPr/>
        </p:nvSpPr>
        <p:spPr>
          <a:xfrm>
            <a:off x="202662" y="191216"/>
            <a:ext cx="8471438"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５　子どもの貧困対策に関する具体的取組</a:t>
            </a:r>
            <a:endParaRPr kumimoji="1" lang="en-US" altLang="ja-JP" sz="2000"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264082098"/>
              </p:ext>
            </p:extLst>
          </p:nvPr>
        </p:nvGraphicFramePr>
        <p:xfrm>
          <a:off x="304800" y="815002"/>
          <a:ext cx="8369299" cy="5369898"/>
        </p:xfrm>
        <a:graphic>
          <a:graphicData uri="http://schemas.openxmlformats.org/drawingml/2006/table">
            <a:tbl>
              <a:tblPr firstRow="1" bandRow="1">
                <a:tableStyleId>{21E4AEA4-8DFA-4A89-87EB-49C32662AFE0}</a:tableStyleId>
              </a:tblPr>
              <a:tblGrid>
                <a:gridCol w="8369299">
                  <a:extLst>
                    <a:ext uri="{9D8B030D-6E8A-4147-A177-3AD203B41FA5}">
                      <a16:colId xmlns:a16="http://schemas.microsoft.com/office/drawing/2014/main" val="3818863197"/>
                    </a:ext>
                  </a:extLst>
                </a:gridCol>
              </a:tblGrid>
              <a:tr h="470951">
                <a:tc>
                  <a:txBody>
                    <a:bodyPr/>
                    <a:lstStyle/>
                    <a:p>
                      <a:r>
                        <a:rPr kumimoji="1" lang="ja-JP" altLang="en-US" dirty="0"/>
                        <a:t>２　学びを支える環境づくりを支援します</a:t>
                      </a:r>
                    </a:p>
                  </a:txBody>
                  <a:tcPr anchor="ctr"/>
                </a:tc>
                <a:extLst>
                  <a:ext uri="{0D108BD9-81ED-4DB2-BD59-A6C34878D82A}">
                    <a16:rowId xmlns:a16="http://schemas.microsoft.com/office/drawing/2014/main" val="2049171695"/>
                  </a:ext>
                </a:extLst>
              </a:tr>
              <a:tr h="4898947">
                <a:tc>
                  <a:txBody>
                    <a:bodyPr/>
                    <a:lstStyle/>
                    <a:p>
                      <a:endParaRPr kumimoji="1" lang="en-US" altLang="ja-JP" dirty="0"/>
                    </a:p>
                    <a:p>
                      <a:endParaRPr kumimoji="1" lang="en-US" altLang="ja-JP" dirty="0"/>
                    </a:p>
                    <a:p>
                      <a:endParaRPr kumimoji="1" lang="en-US" altLang="ja-JP" dirty="0"/>
                    </a:p>
                    <a:p>
                      <a:endParaRPr kumimoji="1" lang="en-US" altLang="ja-JP" dirty="0"/>
                    </a:p>
                  </a:txBody>
                  <a:tcPr/>
                </a:tc>
                <a:extLst>
                  <a:ext uri="{0D108BD9-81ED-4DB2-BD59-A6C34878D82A}">
                    <a16:rowId xmlns:a16="http://schemas.microsoft.com/office/drawing/2014/main" val="1416971379"/>
                  </a:ext>
                </a:extLst>
              </a:tr>
            </a:tbl>
          </a:graphicData>
        </a:graphic>
      </p:graphicFrame>
      <p:sp>
        <p:nvSpPr>
          <p:cNvPr id="12" name="テキスト ボックス 11"/>
          <p:cNvSpPr txBox="1"/>
          <p:nvPr/>
        </p:nvSpPr>
        <p:spPr>
          <a:xfrm>
            <a:off x="522756" y="2007273"/>
            <a:ext cx="7933386" cy="461665"/>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高等学校等就学支援金事業・高等学校等学び直し支援事業、</a:t>
            </a:r>
            <a:r>
              <a:rPr kumimoji="1" lang="zh-CN" altLang="en-US" sz="1200" dirty="0">
                <a:latin typeface="Meiryo UI" panose="020B0604030504040204" pitchFamily="50" charset="-128"/>
                <a:ea typeface="Meiryo UI" panose="020B0604030504040204" pitchFamily="50" charset="-128"/>
              </a:rPr>
              <a:t>就学援助制度</a:t>
            </a:r>
            <a:r>
              <a:rPr kumimoji="1" lang="ja-JP" altLang="en-US" sz="1200" dirty="0" err="1">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大阪府私立高等学校等授業料支援補助金</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高等学校等奨学給付金事業、大阪府育英会奨学金貸付事業・大阪府育英会給付型奨学金事業</a:t>
            </a:r>
          </a:p>
        </p:txBody>
      </p:sp>
      <p:sp>
        <p:nvSpPr>
          <p:cNvPr id="11" name="角丸四角形 11">
            <a:extLst>
              <a:ext uri="{FF2B5EF4-FFF2-40B4-BE49-F238E27FC236}">
                <a16:creationId xmlns:a16="http://schemas.microsoft.com/office/drawing/2014/main" id="{1239E4B2-06A8-4730-B90B-4186F5BBC7CB}"/>
              </a:ext>
            </a:extLst>
          </p:cNvPr>
          <p:cNvSpPr/>
          <p:nvPr/>
        </p:nvSpPr>
        <p:spPr>
          <a:xfrm>
            <a:off x="427687" y="1667412"/>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学びのための経済的支援</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3" name="角丸四角形 11">
            <a:extLst>
              <a:ext uri="{FF2B5EF4-FFF2-40B4-BE49-F238E27FC236}">
                <a16:creationId xmlns:a16="http://schemas.microsoft.com/office/drawing/2014/main" id="{1239E4B2-06A8-4730-B90B-4186F5BBC7CB}"/>
              </a:ext>
            </a:extLst>
          </p:cNvPr>
          <p:cNvSpPr/>
          <p:nvPr/>
        </p:nvSpPr>
        <p:spPr>
          <a:xfrm>
            <a:off x="427687" y="2687930"/>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学校における学びを支える環境づくり</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4" name="テキスト ボックス 13"/>
          <p:cNvSpPr txBox="1"/>
          <p:nvPr/>
        </p:nvSpPr>
        <p:spPr>
          <a:xfrm>
            <a:off x="522756" y="3020016"/>
            <a:ext cx="7933386" cy="830997"/>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スクールソーシャルワーカー等を活用した支援体制の強化、高校における生徒指導上の課題解決に向けた取組み、</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教育コミュニティづくり推進事業、スクール・エンパワーメント推進事業、スクールカウンセラー配置による学校教育相談体制の充実、</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発達段階に応じたキャリアプログラムの普及、キャリア教育推進モデル事業、教育振興に資する教育活動に対する助成、</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中退防止対策の推進、高校生活支援カード、就職支援指導の充実</a:t>
            </a:r>
          </a:p>
        </p:txBody>
      </p:sp>
      <p:sp>
        <p:nvSpPr>
          <p:cNvPr id="15" name="角丸四角形 11">
            <a:extLst>
              <a:ext uri="{FF2B5EF4-FFF2-40B4-BE49-F238E27FC236}">
                <a16:creationId xmlns:a16="http://schemas.microsoft.com/office/drawing/2014/main" id="{1239E4B2-06A8-4730-B90B-4186F5BBC7CB}"/>
              </a:ext>
            </a:extLst>
          </p:cNvPr>
          <p:cNvSpPr/>
          <p:nvPr/>
        </p:nvSpPr>
        <p:spPr>
          <a:xfrm>
            <a:off x="427687" y="4074688"/>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幼稚園等における学びを支える環境づくり</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8" name="テキスト ボックス 17"/>
          <p:cNvSpPr txBox="1"/>
          <p:nvPr/>
        </p:nvSpPr>
        <p:spPr>
          <a:xfrm>
            <a:off x="522756" y="4415267"/>
            <a:ext cx="7933386" cy="276999"/>
          </a:xfrm>
          <a:prstGeom prst="rect">
            <a:avLst/>
          </a:prstGeom>
          <a:noFill/>
          <a:ln w="15875">
            <a:noFill/>
          </a:ln>
        </p:spPr>
        <p:txBody>
          <a:bodyPr wrap="square" rtlCol="0">
            <a:spAutoFit/>
          </a:bodyPr>
          <a:lstStyle/>
          <a:p>
            <a:r>
              <a:rPr kumimoji="1" lang="zh-TW" altLang="en-US" sz="1200" dirty="0">
                <a:latin typeface="Meiryo UI" panose="020B0604030504040204" pitchFamily="50" charset="-128"/>
                <a:ea typeface="Meiryo UI" panose="020B0604030504040204" pitchFamily="50" charset="-128"/>
              </a:rPr>
              <a:t>幼稚園教育理解推進事業</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認定こども園等研修、幼児教育推進指針の周知徹底と幼児期の教育・保育に関する研修の実施</a:t>
            </a:r>
            <a:endParaRPr kumimoji="1" lang="en-US" altLang="ja-JP" sz="1200" dirty="0">
              <a:latin typeface="Meiryo UI" panose="020B0604030504040204" pitchFamily="50" charset="-128"/>
              <a:ea typeface="Meiryo UI" panose="020B0604030504040204" pitchFamily="50" charset="-128"/>
            </a:endParaRPr>
          </a:p>
        </p:txBody>
      </p:sp>
      <p:sp>
        <p:nvSpPr>
          <p:cNvPr id="21" name="角丸四角形 11">
            <a:extLst>
              <a:ext uri="{FF2B5EF4-FFF2-40B4-BE49-F238E27FC236}">
                <a16:creationId xmlns:a16="http://schemas.microsoft.com/office/drawing/2014/main" id="{1239E4B2-06A8-4730-B90B-4186F5BBC7CB}"/>
              </a:ext>
            </a:extLst>
          </p:cNvPr>
          <p:cNvSpPr/>
          <p:nvPr/>
        </p:nvSpPr>
        <p:spPr>
          <a:xfrm>
            <a:off x="427687" y="4993865"/>
            <a:ext cx="3522013"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地域や家庭等における学びを支える環境づくり</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22" name="テキスト ボックス 21"/>
          <p:cNvSpPr txBox="1"/>
          <p:nvPr/>
        </p:nvSpPr>
        <p:spPr>
          <a:xfrm>
            <a:off x="522756" y="5330457"/>
            <a:ext cx="7933386" cy="461665"/>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子どもの学習支援の場への学生等の参加の促進、生活困窮者自立支援事業における学習支援事業、</a:t>
            </a:r>
            <a:r>
              <a:rPr kumimoji="1" lang="zh-TW" altLang="en-US" sz="1200" dirty="0">
                <a:latin typeface="Meiryo UI" panose="020B0604030504040204" pitchFamily="50" charset="-128"/>
                <a:ea typeface="Meiryo UI" panose="020B0604030504040204" pitchFamily="50" charset="-128"/>
              </a:rPr>
              <a:t>家庭教育力向上事業</a:t>
            </a:r>
            <a:r>
              <a:rPr kumimoji="1" lang="ja-JP" altLang="en-US" sz="1200" dirty="0" err="1">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教育センターによる教育相談</a:t>
            </a:r>
            <a:endParaRPr kumimoji="1" lang="en-US" altLang="ja-JP" sz="1200" dirty="0">
              <a:latin typeface="Meiryo UI" panose="020B0604030504040204" pitchFamily="50" charset="-128"/>
              <a:ea typeface="Meiryo UI" panose="020B0604030504040204" pitchFamily="50" charset="-128"/>
            </a:endParaRPr>
          </a:p>
        </p:txBody>
      </p:sp>
      <p:sp>
        <p:nvSpPr>
          <p:cNvPr id="19" name="Text Box 9">
            <a:extLst>
              <a:ext uri="{FF2B5EF4-FFF2-40B4-BE49-F238E27FC236}">
                <a16:creationId xmlns:a16="http://schemas.microsoft.com/office/drawing/2014/main" id="{57965300-FC52-4B0D-AA0A-7FD5F8AF242B}"/>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12</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8253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線コネクタ 15"/>
          <p:cNvCxnSpPr/>
          <p:nvPr/>
        </p:nvCxnSpPr>
        <p:spPr>
          <a:xfrm>
            <a:off x="304800" y="765499"/>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17" name="テキスト ボックス 16"/>
          <p:cNvSpPr txBox="1"/>
          <p:nvPr/>
        </p:nvSpPr>
        <p:spPr>
          <a:xfrm>
            <a:off x="202662" y="365384"/>
            <a:ext cx="5544995"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５　子どもの貧困対策に関する具体的取組</a:t>
            </a:r>
            <a:endParaRPr kumimoji="1" lang="en-US" altLang="ja-JP" sz="2000"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255541635"/>
              </p:ext>
            </p:extLst>
          </p:nvPr>
        </p:nvGraphicFramePr>
        <p:xfrm>
          <a:off x="304800" y="1105287"/>
          <a:ext cx="8369299" cy="4954733"/>
        </p:xfrm>
        <a:graphic>
          <a:graphicData uri="http://schemas.openxmlformats.org/drawingml/2006/table">
            <a:tbl>
              <a:tblPr firstRow="1" bandRow="1">
                <a:tableStyleId>{21E4AEA4-8DFA-4A89-87EB-49C32662AFE0}</a:tableStyleId>
              </a:tblPr>
              <a:tblGrid>
                <a:gridCol w="8369299">
                  <a:extLst>
                    <a:ext uri="{9D8B030D-6E8A-4147-A177-3AD203B41FA5}">
                      <a16:colId xmlns:a16="http://schemas.microsoft.com/office/drawing/2014/main" val="3818863197"/>
                    </a:ext>
                  </a:extLst>
                </a:gridCol>
              </a:tblGrid>
              <a:tr h="486026">
                <a:tc>
                  <a:txBody>
                    <a:bodyPr/>
                    <a:lstStyle/>
                    <a:p>
                      <a:r>
                        <a:rPr kumimoji="1" lang="ja-JP" altLang="en-US" dirty="0"/>
                        <a:t>３　子どもたちが孤立しないように支援します</a:t>
                      </a:r>
                    </a:p>
                  </a:txBody>
                  <a:tcPr anchor="ctr"/>
                </a:tc>
                <a:extLst>
                  <a:ext uri="{0D108BD9-81ED-4DB2-BD59-A6C34878D82A}">
                    <a16:rowId xmlns:a16="http://schemas.microsoft.com/office/drawing/2014/main" val="2049171695"/>
                  </a:ext>
                </a:extLst>
              </a:tr>
              <a:tr h="4468707">
                <a:tc>
                  <a:txBody>
                    <a:bodyPr/>
                    <a:lstStyle/>
                    <a:p>
                      <a:endParaRPr kumimoji="1" lang="en-US" altLang="ja-JP" dirty="0"/>
                    </a:p>
                    <a:p>
                      <a:endParaRPr kumimoji="1" lang="en-US" altLang="ja-JP" dirty="0"/>
                    </a:p>
                    <a:p>
                      <a:endParaRPr kumimoji="1" lang="en-US" altLang="ja-JP" dirty="0"/>
                    </a:p>
                    <a:p>
                      <a:endParaRPr kumimoji="1" lang="en-US" altLang="ja-JP" dirty="0"/>
                    </a:p>
                  </a:txBody>
                  <a:tcPr/>
                </a:tc>
                <a:extLst>
                  <a:ext uri="{0D108BD9-81ED-4DB2-BD59-A6C34878D82A}">
                    <a16:rowId xmlns:a16="http://schemas.microsoft.com/office/drawing/2014/main" val="1416971379"/>
                  </a:ext>
                </a:extLst>
              </a:tr>
            </a:tbl>
          </a:graphicData>
        </a:graphic>
      </p:graphicFrame>
      <p:sp>
        <p:nvSpPr>
          <p:cNvPr id="12" name="テキスト ボックス 11"/>
          <p:cNvSpPr txBox="1"/>
          <p:nvPr/>
        </p:nvSpPr>
        <p:spPr>
          <a:xfrm>
            <a:off x="522756" y="2261729"/>
            <a:ext cx="7933386" cy="461665"/>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要保護児童対策地域協議会（子どもを守る地域ネットワーク機能強化事業）、子どもの未来応援地域ネットワーク形成事業、</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子どもの未来応援ネットワークモデル事業</a:t>
            </a:r>
          </a:p>
        </p:txBody>
      </p:sp>
      <p:sp>
        <p:nvSpPr>
          <p:cNvPr id="11" name="角丸四角形 11">
            <a:extLst>
              <a:ext uri="{FF2B5EF4-FFF2-40B4-BE49-F238E27FC236}">
                <a16:creationId xmlns:a16="http://schemas.microsoft.com/office/drawing/2014/main" id="{1239E4B2-06A8-4730-B90B-4186F5BBC7CB}"/>
              </a:ext>
            </a:extLst>
          </p:cNvPr>
          <p:cNvSpPr/>
          <p:nvPr/>
        </p:nvSpPr>
        <p:spPr>
          <a:xfrm>
            <a:off x="427687" y="1947268"/>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地域において子どもを見守る体制の充実</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3" name="角丸四角形 11">
            <a:extLst>
              <a:ext uri="{FF2B5EF4-FFF2-40B4-BE49-F238E27FC236}">
                <a16:creationId xmlns:a16="http://schemas.microsoft.com/office/drawing/2014/main" id="{1239E4B2-06A8-4730-B90B-4186F5BBC7CB}"/>
              </a:ext>
            </a:extLst>
          </p:cNvPr>
          <p:cNvSpPr/>
          <p:nvPr/>
        </p:nvSpPr>
        <p:spPr>
          <a:xfrm>
            <a:off x="427687" y="2903410"/>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放課後等の子どもの居場所づくり</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4" name="テキスト ボックス 13"/>
          <p:cNvSpPr txBox="1"/>
          <p:nvPr/>
        </p:nvSpPr>
        <p:spPr>
          <a:xfrm>
            <a:off x="522756" y="3235496"/>
            <a:ext cx="7933386" cy="646331"/>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放課後児童クラブの整備、ひとり親家庭等生活向上事業（子どもの生活・学習支援事業）の推進、</a:t>
            </a:r>
            <a:r>
              <a:rPr kumimoji="1" lang="zh-TW" altLang="en-US" sz="1200" dirty="0">
                <a:latin typeface="Meiryo UI" panose="020B0604030504040204" pitchFamily="50" charset="-128"/>
                <a:ea typeface="Meiryo UI" panose="020B0604030504040204" pitchFamily="50" charset="-128"/>
              </a:rPr>
              <a:t>学習支援事業</a:t>
            </a:r>
            <a:r>
              <a:rPr kumimoji="1" lang="ja-JP" altLang="en-US" sz="1200" dirty="0" err="1">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子ども食堂の府内全域展開・ネットワークの強化、食材の有効活用に向けたシステム構築、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民間団体との連携による子ども食堂での相談支援等、高校における生徒指導上の課題解決に向けた取組み</a:t>
            </a:r>
          </a:p>
        </p:txBody>
      </p:sp>
      <p:sp>
        <p:nvSpPr>
          <p:cNvPr id="15" name="角丸四角形 11">
            <a:extLst>
              <a:ext uri="{FF2B5EF4-FFF2-40B4-BE49-F238E27FC236}">
                <a16:creationId xmlns:a16="http://schemas.microsoft.com/office/drawing/2014/main" id="{1239E4B2-06A8-4730-B90B-4186F5BBC7CB}"/>
              </a:ext>
            </a:extLst>
          </p:cNvPr>
          <p:cNvSpPr/>
          <p:nvPr/>
        </p:nvSpPr>
        <p:spPr>
          <a:xfrm>
            <a:off x="427687" y="4006728"/>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体験・交流活動の機会の創出</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8" name="テキスト ボックス 17"/>
          <p:cNvSpPr txBox="1"/>
          <p:nvPr/>
        </p:nvSpPr>
        <p:spPr>
          <a:xfrm>
            <a:off x="522756" y="4321907"/>
            <a:ext cx="8151342" cy="461665"/>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花いっぱいプロジェクト、水辺の楽校、農空間なっとく出張教室、森林環境学習　出前講座等「森の見える化運動」、</a:t>
            </a:r>
            <a:r>
              <a:rPr kumimoji="1" lang="zh-TW" altLang="en-US" sz="1200" dirty="0">
                <a:latin typeface="Meiryo UI" panose="020B0604030504040204" pitchFamily="50" charset="-128"/>
                <a:ea typeface="Meiryo UI" panose="020B0604030504040204" pitchFamily="50" charset="-128"/>
              </a:rPr>
              <a:t>出前魚講習会</a:t>
            </a:r>
            <a:r>
              <a:rPr kumimoji="1" lang="ja-JP" altLang="en-US" sz="1200" dirty="0" err="1">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輝け！子どもパフォーマー事業、トップアスリート小学校ふれあい事業、キッズスポーツ体験会、万博記念公園での自然体験イベント</a:t>
            </a:r>
            <a:endParaRPr kumimoji="1" lang="en-US" altLang="ja-JP" sz="1200" dirty="0">
              <a:latin typeface="Meiryo UI" panose="020B0604030504040204" pitchFamily="50" charset="-128"/>
              <a:ea typeface="Meiryo UI" panose="020B0604030504040204" pitchFamily="50" charset="-128"/>
            </a:endParaRPr>
          </a:p>
        </p:txBody>
      </p:sp>
      <p:sp>
        <p:nvSpPr>
          <p:cNvPr id="21" name="角丸四角形 11">
            <a:extLst>
              <a:ext uri="{FF2B5EF4-FFF2-40B4-BE49-F238E27FC236}">
                <a16:creationId xmlns:a16="http://schemas.microsoft.com/office/drawing/2014/main" id="{1239E4B2-06A8-4730-B90B-4186F5BBC7CB}"/>
              </a:ext>
            </a:extLst>
          </p:cNvPr>
          <p:cNvSpPr/>
          <p:nvPr/>
        </p:nvSpPr>
        <p:spPr>
          <a:xfrm>
            <a:off x="427686" y="5049127"/>
            <a:ext cx="3618775"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子どもの自立支援</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22" name="テキスト ボックス 21"/>
          <p:cNvSpPr txBox="1"/>
          <p:nvPr/>
        </p:nvSpPr>
        <p:spPr>
          <a:xfrm>
            <a:off x="522755" y="5373019"/>
            <a:ext cx="8151343" cy="276999"/>
          </a:xfrm>
          <a:prstGeom prst="rect">
            <a:avLst/>
          </a:prstGeom>
          <a:noFill/>
          <a:ln w="15875">
            <a:noFill/>
          </a:ln>
        </p:spPr>
        <p:txBody>
          <a:bodyPr wrap="square" rtlCol="0">
            <a:spAutoFit/>
          </a:bodyPr>
          <a:lstStyle/>
          <a:p>
            <a:r>
              <a:rPr kumimoji="1" lang="zh-TW" altLang="en-US" sz="1200" dirty="0">
                <a:latin typeface="Meiryo UI" panose="020B0604030504040204" pitchFamily="50" charset="-128"/>
                <a:ea typeface="Meiryo UI" panose="020B0604030504040204" pitchFamily="50" charset="-128"/>
              </a:rPr>
              <a:t>児童自立生活援助事業</a:t>
            </a:r>
            <a:r>
              <a:rPr kumimoji="1" lang="ja-JP" altLang="en-US" sz="1200" dirty="0" err="1">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社会的養護自立支援事業</a:t>
            </a:r>
            <a:r>
              <a:rPr kumimoji="1" lang="ja-JP" altLang="en-US" sz="1200" dirty="0" err="1">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青少年自立支援事業</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少年サポートセンター等における立ち直り支援事業</a:t>
            </a:r>
            <a:endParaRPr kumimoji="1" lang="en-US" altLang="ja-JP" sz="1200" dirty="0">
              <a:latin typeface="Meiryo UI" panose="020B0604030504040204" pitchFamily="50" charset="-128"/>
              <a:ea typeface="Meiryo UI" panose="020B0604030504040204" pitchFamily="50" charset="-128"/>
            </a:endParaRPr>
          </a:p>
        </p:txBody>
      </p:sp>
      <p:sp>
        <p:nvSpPr>
          <p:cNvPr id="19" name="Text Box 9">
            <a:extLst>
              <a:ext uri="{FF2B5EF4-FFF2-40B4-BE49-F238E27FC236}">
                <a16:creationId xmlns:a16="http://schemas.microsoft.com/office/drawing/2014/main" id="{901D7EBD-6DD7-43C4-B91F-03B23DA0AEA1}"/>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13</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09788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線コネクタ 15"/>
          <p:cNvCxnSpPr/>
          <p:nvPr/>
        </p:nvCxnSpPr>
        <p:spPr>
          <a:xfrm>
            <a:off x="304800" y="547784"/>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17" name="テキスト ボックス 16"/>
          <p:cNvSpPr txBox="1"/>
          <p:nvPr/>
        </p:nvSpPr>
        <p:spPr>
          <a:xfrm>
            <a:off x="202662" y="191216"/>
            <a:ext cx="5733681"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５　子どもの貧困対策に関する具体的取組</a:t>
            </a:r>
            <a:endParaRPr kumimoji="1" lang="en-US" altLang="ja-JP" sz="2000"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737603167"/>
              </p:ext>
            </p:extLst>
          </p:nvPr>
        </p:nvGraphicFramePr>
        <p:xfrm>
          <a:off x="304800" y="688306"/>
          <a:ext cx="8369299" cy="3133036"/>
        </p:xfrm>
        <a:graphic>
          <a:graphicData uri="http://schemas.openxmlformats.org/drawingml/2006/table">
            <a:tbl>
              <a:tblPr firstRow="1" bandRow="1">
                <a:tableStyleId>{21E4AEA4-8DFA-4A89-87EB-49C32662AFE0}</a:tableStyleId>
              </a:tblPr>
              <a:tblGrid>
                <a:gridCol w="8369299">
                  <a:extLst>
                    <a:ext uri="{9D8B030D-6E8A-4147-A177-3AD203B41FA5}">
                      <a16:colId xmlns:a16="http://schemas.microsoft.com/office/drawing/2014/main" val="3818863197"/>
                    </a:ext>
                  </a:extLst>
                </a:gridCol>
              </a:tblGrid>
              <a:tr h="370915">
                <a:tc>
                  <a:txBody>
                    <a:bodyPr/>
                    <a:lstStyle/>
                    <a:p>
                      <a:r>
                        <a:rPr kumimoji="1" lang="ja-JP" altLang="en-US" dirty="0"/>
                        <a:t>４　保護者が孤立しないように支援します</a:t>
                      </a:r>
                    </a:p>
                  </a:txBody>
                  <a:tcPr anchor="ctr"/>
                </a:tc>
                <a:extLst>
                  <a:ext uri="{0D108BD9-81ED-4DB2-BD59-A6C34878D82A}">
                    <a16:rowId xmlns:a16="http://schemas.microsoft.com/office/drawing/2014/main" val="2049171695"/>
                  </a:ext>
                </a:extLst>
              </a:tr>
              <a:tr h="2762121">
                <a:tc>
                  <a:txBody>
                    <a:bodyPr/>
                    <a:lstStyle/>
                    <a:p>
                      <a:endParaRPr kumimoji="1" lang="en-US" altLang="ja-JP" dirty="0"/>
                    </a:p>
                    <a:p>
                      <a:endParaRPr kumimoji="1" lang="en-US" altLang="ja-JP" dirty="0"/>
                    </a:p>
                    <a:p>
                      <a:endParaRPr kumimoji="1" lang="en-US" altLang="ja-JP" dirty="0"/>
                    </a:p>
                    <a:p>
                      <a:endParaRPr kumimoji="1" lang="en-US" altLang="ja-JP" dirty="0"/>
                    </a:p>
                  </a:txBody>
                  <a:tcPr/>
                </a:tc>
                <a:extLst>
                  <a:ext uri="{0D108BD9-81ED-4DB2-BD59-A6C34878D82A}">
                    <a16:rowId xmlns:a16="http://schemas.microsoft.com/office/drawing/2014/main" val="1416971379"/>
                  </a:ext>
                </a:extLst>
              </a:tr>
            </a:tbl>
          </a:graphicData>
        </a:graphic>
      </p:graphicFrame>
      <p:sp>
        <p:nvSpPr>
          <p:cNvPr id="12" name="テキスト ボックス 11"/>
          <p:cNvSpPr txBox="1"/>
          <p:nvPr/>
        </p:nvSpPr>
        <p:spPr>
          <a:xfrm>
            <a:off x="522756" y="1455372"/>
            <a:ext cx="7933386" cy="646331"/>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「にんしん</a:t>
            </a:r>
            <a:r>
              <a:rPr kumimoji="1" lang="en-US" altLang="ja-JP" sz="1200" dirty="0">
                <a:latin typeface="Meiryo UI" panose="020B0604030504040204" pitchFamily="50" charset="-128"/>
                <a:ea typeface="Meiryo UI" panose="020B0604030504040204" pitchFamily="50" charset="-128"/>
              </a:rPr>
              <a:t>SOS</a:t>
            </a:r>
            <a:r>
              <a:rPr kumimoji="1" lang="ja-JP" altLang="en-US" sz="1200" dirty="0">
                <a:latin typeface="Meiryo UI" panose="020B0604030504040204" pitchFamily="50" charset="-128"/>
                <a:ea typeface="Meiryo UI" panose="020B0604030504040204" pitchFamily="50" charset="-128"/>
              </a:rPr>
              <a:t>」相談事業、保育所・認定こども園における地域貢献事業（スマイルサポーター）、私立幼稚園キンダーカウンセラー事業、地域子育て支援拠点事業、子ども家庭センターによる相談支援、人権相談・啓発等事業、男女共同参画推進のための相談事業等、「市区町村子ども家庭総合支援拠点」の設置に向けた支援、民間団体との連携による子ども食堂での相談支援等</a:t>
            </a:r>
          </a:p>
        </p:txBody>
      </p:sp>
      <p:sp>
        <p:nvSpPr>
          <p:cNvPr id="11" name="角丸四角形 11">
            <a:extLst>
              <a:ext uri="{FF2B5EF4-FFF2-40B4-BE49-F238E27FC236}">
                <a16:creationId xmlns:a16="http://schemas.microsoft.com/office/drawing/2014/main" id="{1239E4B2-06A8-4730-B90B-4186F5BBC7CB}"/>
              </a:ext>
            </a:extLst>
          </p:cNvPr>
          <p:cNvSpPr/>
          <p:nvPr/>
        </p:nvSpPr>
        <p:spPr>
          <a:xfrm>
            <a:off x="427687" y="1184811"/>
            <a:ext cx="3378200" cy="296319"/>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相談支援の充実</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3" name="角丸四角形 11">
            <a:extLst>
              <a:ext uri="{FF2B5EF4-FFF2-40B4-BE49-F238E27FC236}">
                <a16:creationId xmlns:a16="http://schemas.microsoft.com/office/drawing/2014/main" id="{1239E4B2-06A8-4730-B90B-4186F5BBC7CB}"/>
              </a:ext>
            </a:extLst>
          </p:cNvPr>
          <p:cNvSpPr/>
          <p:nvPr/>
        </p:nvSpPr>
        <p:spPr>
          <a:xfrm>
            <a:off x="427687" y="2191576"/>
            <a:ext cx="3378200" cy="288544"/>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家庭訪問、地域における見守り</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4" name="テキスト ボックス 13"/>
          <p:cNvSpPr txBox="1"/>
          <p:nvPr/>
        </p:nvSpPr>
        <p:spPr>
          <a:xfrm>
            <a:off x="522756" y="2480120"/>
            <a:ext cx="7933386" cy="646331"/>
          </a:xfrm>
          <a:prstGeom prst="rect">
            <a:avLst/>
          </a:prstGeom>
          <a:noFill/>
          <a:ln w="15875">
            <a:noFill/>
          </a:ln>
        </p:spPr>
        <p:txBody>
          <a:bodyPr wrap="square" rtlCol="0">
            <a:spAutoFit/>
          </a:bodyPr>
          <a:lstStyle/>
          <a:p>
            <a:r>
              <a:rPr kumimoji="1" lang="zh-TW" altLang="en-US" sz="1200" dirty="0">
                <a:latin typeface="Meiryo UI" panose="020B0604030504040204" pitchFamily="50" charset="-128"/>
                <a:ea typeface="Meiryo UI" panose="020B0604030504040204" pitchFamily="50" charset="-128"/>
              </a:rPr>
              <a:t>乳幼児家庭全戸訪問事業</a:t>
            </a:r>
            <a:r>
              <a:rPr kumimoji="1" lang="ja-JP" altLang="en-US" sz="1200" dirty="0" err="1">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養育支援訪問事業</a:t>
            </a:r>
            <a:r>
              <a:rPr kumimoji="1" lang="ja-JP" altLang="en-US" sz="1200" dirty="0" err="1">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訪問型家庭教育支援事業</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コミュニティソーシャルワーカーによる支援、</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民生委員・児童委員・主任児童委員による活動</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p:txBody>
      </p:sp>
      <p:sp>
        <p:nvSpPr>
          <p:cNvPr id="21" name="角丸四角形 11">
            <a:extLst>
              <a:ext uri="{FF2B5EF4-FFF2-40B4-BE49-F238E27FC236}">
                <a16:creationId xmlns:a16="http://schemas.microsoft.com/office/drawing/2014/main" id="{1239E4B2-06A8-4730-B90B-4186F5BBC7CB}"/>
              </a:ext>
            </a:extLst>
          </p:cNvPr>
          <p:cNvSpPr/>
          <p:nvPr/>
        </p:nvSpPr>
        <p:spPr>
          <a:xfrm>
            <a:off x="427686" y="2975954"/>
            <a:ext cx="3378201" cy="275844"/>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その他</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22" name="テキスト ボックス 21"/>
          <p:cNvSpPr txBox="1"/>
          <p:nvPr/>
        </p:nvSpPr>
        <p:spPr>
          <a:xfrm>
            <a:off x="522755" y="3239976"/>
            <a:ext cx="8151343" cy="461665"/>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妊婦健診の未受診や飛び込みによる出産等対策事業、家庭的養護の推進、</a:t>
            </a:r>
            <a:r>
              <a:rPr kumimoji="1" lang="zh-TW" altLang="en-US" sz="1200" dirty="0">
                <a:latin typeface="Meiryo UI" panose="020B0604030504040204" pitchFamily="50" charset="-128"/>
                <a:ea typeface="Meiryo UI" panose="020B0604030504040204" pitchFamily="50" charset="-128"/>
              </a:rPr>
              <a:t>身元保証人確保対策事業</a:t>
            </a:r>
            <a:r>
              <a:rPr kumimoji="1" lang="ja-JP" altLang="en-US" sz="1200" dirty="0" err="1">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母子生活支援施設</a:t>
            </a:r>
            <a:r>
              <a:rPr kumimoji="1" lang="ja-JP" altLang="en-US" sz="1200" dirty="0" err="1">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企業との連携による子育て支援情報発信</a:t>
            </a:r>
            <a:endParaRPr kumimoji="1" lang="en-US" altLang="ja-JP" sz="1200" dirty="0">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515419386"/>
              </p:ext>
            </p:extLst>
          </p:nvPr>
        </p:nvGraphicFramePr>
        <p:xfrm>
          <a:off x="304800" y="3842161"/>
          <a:ext cx="8369299" cy="2831982"/>
        </p:xfrm>
        <a:graphic>
          <a:graphicData uri="http://schemas.openxmlformats.org/drawingml/2006/table">
            <a:tbl>
              <a:tblPr firstRow="1" bandRow="1">
                <a:tableStyleId>{21E4AEA4-8DFA-4A89-87EB-49C32662AFE0}</a:tableStyleId>
              </a:tblPr>
              <a:tblGrid>
                <a:gridCol w="8369299">
                  <a:extLst>
                    <a:ext uri="{9D8B030D-6E8A-4147-A177-3AD203B41FA5}">
                      <a16:colId xmlns:a16="http://schemas.microsoft.com/office/drawing/2014/main" val="3818863197"/>
                    </a:ext>
                  </a:extLst>
                </a:gridCol>
              </a:tblGrid>
              <a:tr h="346528">
                <a:tc>
                  <a:txBody>
                    <a:bodyPr/>
                    <a:lstStyle/>
                    <a:p>
                      <a:r>
                        <a:rPr kumimoji="1" lang="ja-JP" altLang="en-US" dirty="0"/>
                        <a:t>５　安心して子育てできる環境を整備します</a:t>
                      </a:r>
                    </a:p>
                  </a:txBody>
                  <a:tcPr anchor="ctr"/>
                </a:tc>
                <a:extLst>
                  <a:ext uri="{0D108BD9-81ED-4DB2-BD59-A6C34878D82A}">
                    <a16:rowId xmlns:a16="http://schemas.microsoft.com/office/drawing/2014/main" val="2049171695"/>
                  </a:ext>
                </a:extLst>
              </a:tr>
              <a:tr h="2466222">
                <a:tc>
                  <a:txBody>
                    <a:bodyPr/>
                    <a:lstStyle/>
                    <a:p>
                      <a:endParaRPr kumimoji="1" lang="en-US" altLang="ja-JP" dirty="0"/>
                    </a:p>
                    <a:p>
                      <a:endParaRPr kumimoji="1" lang="en-US" altLang="ja-JP" dirty="0"/>
                    </a:p>
                    <a:p>
                      <a:endParaRPr kumimoji="1" lang="en-US" altLang="ja-JP" dirty="0"/>
                    </a:p>
                    <a:p>
                      <a:endParaRPr kumimoji="1" lang="en-US" altLang="ja-JP" dirty="0"/>
                    </a:p>
                  </a:txBody>
                  <a:tcPr/>
                </a:tc>
                <a:extLst>
                  <a:ext uri="{0D108BD9-81ED-4DB2-BD59-A6C34878D82A}">
                    <a16:rowId xmlns:a16="http://schemas.microsoft.com/office/drawing/2014/main" val="1416971379"/>
                  </a:ext>
                </a:extLst>
              </a:tr>
            </a:tbl>
          </a:graphicData>
        </a:graphic>
      </p:graphicFrame>
      <p:sp>
        <p:nvSpPr>
          <p:cNvPr id="20" name="テキスト ボックス 19"/>
          <p:cNvSpPr txBox="1"/>
          <p:nvPr/>
        </p:nvSpPr>
        <p:spPr>
          <a:xfrm>
            <a:off x="522756" y="4586304"/>
            <a:ext cx="7933386" cy="646331"/>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ファミリー・サポート・センター事業の推進、子育て短期支援事業（ショートステイ事業・トワイライトステイ事業）の推進、</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一時預かり事業、認定こども園整備事業・保育所等整備事業・小規模保育設置促進事業、</a:t>
            </a:r>
            <a:r>
              <a:rPr kumimoji="1" lang="zh-TW" altLang="en-US" sz="1200" dirty="0">
                <a:latin typeface="Meiryo UI" panose="020B0604030504040204" pitchFamily="50" charset="-128"/>
                <a:ea typeface="Meiryo UI" panose="020B0604030504040204" pitchFamily="50" charset="-128"/>
              </a:rPr>
              <a:t>延長保育事業</a:t>
            </a:r>
            <a:r>
              <a:rPr kumimoji="1" lang="ja-JP" altLang="en-US" sz="1200" dirty="0" err="1">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病児保育事業</a:t>
            </a:r>
            <a:r>
              <a:rPr kumimoji="1" lang="ja-JP" altLang="en-US" sz="1200" dirty="0" err="1">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多様な事業者の参入促進・能力開発事業</a:t>
            </a:r>
          </a:p>
        </p:txBody>
      </p:sp>
      <p:sp>
        <p:nvSpPr>
          <p:cNvPr id="23" name="角丸四角形 11">
            <a:extLst>
              <a:ext uri="{FF2B5EF4-FFF2-40B4-BE49-F238E27FC236}">
                <a16:creationId xmlns:a16="http://schemas.microsoft.com/office/drawing/2014/main" id="{1239E4B2-06A8-4730-B90B-4186F5BBC7CB}"/>
              </a:ext>
            </a:extLst>
          </p:cNvPr>
          <p:cNvSpPr/>
          <p:nvPr/>
        </p:nvSpPr>
        <p:spPr>
          <a:xfrm>
            <a:off x="427687" y="4314108"/>
            <a:ext cx="3378200" cy="293627"/>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子どもの預かり、保育体制の充実</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26" name="角丸四角形 11">
            <a:extLst>
              <a:ext uri="{FF2B5EF4-FFF2-40B4-BE49-F238E27FC236}">
                <a16:creationId xmlns:a16="http://schemas.microsoft.com/office/drawing/2014/main" id="{1239E4B2-06A8-4730-B90B-4186F5BBC7CB}"/>
              </a:ext>
            </a:extLst>
          </p:cNvPr>
          <p:cNvSpPr/>
          <p:nvPr/>
        </p:nvSpPr>
        <p:spPr>
          <a:xfrm>
            <a:off x="427687" y="5275175"/>
            <a:ext cx="3378200" cy="293171"/>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保育料等にかかる経済的支援</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27" name="テキスト ボックス 26"/>
          <p:cNvSpPr txBox="1"/>
          <p:nvPr/>
        </p:nvSpPr>
        <p:spPr>
          <a:xfrm>
            <a:off x="522756" y="5562603"/>
            <a:ext cx="7933386" cy="276999"/>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実費徴収に伴う補足給付を行う事業、多子世帯・ひとり親世帯の保育料等利用における負担軽減</a:t>
            </a:r>
            <a:endParaRPr kumimoji="1" lang="en-US" altLang="ja-JP" sz="1200" dirty="0">
              <a:latin typeface="Meiryo UI" panose="020B0604030504040204" pitchFamily="50" charset="-128"/>
              <a:ea typeface="Meiryo UI" panose="020B0604030504040204" pitchFamily="50" charset="-128"/>
            </a:endParaRPr>
          </a:p>
        </p:txBody>
      </p:sp>
      <p:sp>
        <p:nvSpPr>
          <p:cNvPr id="28" name="角丸四角形 11">
            <a:extLst>
              <a:ext uri="{FF2B5EF4-FFF2-40B4-BE49-F238E27FC236}">
                <a16:creationId xmlns:a16="http://schemas.microsoft.com/office/drawing/2014/main" id="{1239E4B2-06A8-4730-B90B-4186F5BBC7CB}"/>
              </a:ext>
            </a:extLst>
          </p:cNvPr>
          <p:cNvSpPr/>
          <p:nvPr/>
        </p:nvSpPr>
        <p:spPr>
          <a:xfrm>
            <a:off x="427686" y="5895291"/>
            <a:ext cx="3378201" cy="254974"/>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生活・相談支援等</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29" name="テキスト ボックス 28"/>
          <p:cNvSpPr txBox="1"/>
          <p:nvPr/>
        </p:nvSpPr>
        <p:spPr>
          <a:xfrm>
            <a:off x="522755" y="6167488"/>
            <a:ext cx="8151343" cy="461665"/>
          </a:xfrm>
          <a:prstGeom prst="rect">
            <a:avLst/>
          </a:prstGeom>
          <a:noFill/>
          <a:ln w="15875">
            <a:noFill/>
          </a:ln>
        </p:spPr>
        <p:txBody>
          <a:bodyPr wrap="square" rtlCol="0">
            <a:spAutoFit/>
          </a:bodyPr>
          <a:lstStyle/>
          <a:p>
            <a:r>
              <a:rPr kumimoji="1" lang="zh-TW" altLang="en-US" sz="1200" dirty="0">
                <a:latin typeface="Meiryo UI" panose="020B0604030504040204" pitchFamily="50" charset="-128"/>
                <a:ea typeface="Meiryo UI" panose="020B0604030504040204" pitchFamily="50" charset="-128"/>
              </a:rPr>
              <a:t>利用者支援事業</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ひとり親家庭等日常生活支援事業の推進、公共施設の面会交流への活用、</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大阪あんぜん・あんしん賃貸住宅登録制度、子育て世帯への府営住宅の優先入居</a:t>
            </a:r>
            <a:endParaRPr kumimoji="1" lang="en-US" altLang="ja-JP" sz="1200" dirty="0">
              <a:latin typeface="Meiryo UI" panose="020B0604030504040204" pitchFamily="50" charset="-128"/>
              <a:ea typeface="Meiryo UI" panose="020B0604030504040204" pitchFamily="50" charset="-128"/>
            </a:endParaRPr>
          </a:p>
        </p:txBody>
      </p:sp>
      <p:sp>
        <p:nvSpPr>
          <p:cNvPr id="18" name="Text Box 9">
            <a:extLst>
              <a:ext uri="{FF2B5EF4-FFF2-40B4-BE49-F238E27FC236}">
                <a16:creationId xmlns:a16="http://schemas.microsoft.com/office/drawing/2014/main" id="{3D7B43A5-DF53-419B-BDD4-54437490A2EA}"/>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14</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5769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線コネクタ 15"/>
          <p:cNvCxnSpPr/>
          <p:nvPr/>
        </p:nvCxnSpPr>
        <p:spPr>
          <a:xfrm>
            <a:off x="304800" y="591326"/>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17" name="テキスト ボックス 16"/>
          <p:cNvSpPr txBox="1"/>
          <p:nvPr/>
        </p:nvSpPr>
        <p:spPr>
          <a:xfrm>
            <a:off x="202662" y="191216"/>
            <a:ext cx="8471438"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５　子どもの貧困対策に関する具体的取組</a:t>
            </a:r>
            <a:endParaRPr kumimoji="1" lang="en-US" altLang="ja-JP" sz="2000"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177486181"/>
              </p:ext>
            </p:extLst>
          </p:nvPr>
        </p:nvGraphicFramePr>
        <p:xfrm>
          <a:off x="304800" y="815003"/>
          <a:ext cx="8369299" cy="2591837"/>
        </p:xfrm>
        <a:graphic>
          <a:graphicData uri="http://schemas.openxmlformats.org/drawingml/2006/table">
            <a:tbl>
              <a:tblPr firstRow="1" bandRow="1">
                <a:tableStyleId>{21E4AEA4-8DFA-4A89-87EB-49C32662AFE0}</a:tableStyleId>
              </a:tblPr>
              <a:tblGrid>
                <a:gridCol w="8369299">
                  <a:extLst>
                    <a:ext uri="{9D8B030D-6E8A-4147-A177-3AD203B41FA5}">
                      <a16:colId xmlns:a16="http://schemas.microsoft.com/office/drawing/2014/main" val="3818863197"/>
                    </a:ext>
                  </a:extLst>
                </a:gridCol>
              </a:tblGrid>
              <a:tr h="337121">
                <a:tc>
                  <a:txBody>
                    <a:bodyPr/>
                    <a:lstStyle/>
                    <a:p>
                      <a:r>
                        <a:rPr kumimoji="1" lang="ja-JP" altLang="en-US" dirty="0"/>
                        <a:t>６　健康づくりを支援します</a:t>
                      </a:r>
                    </a:p>
                  </a:txBody>
                  <a:tcPr anchor="ctr"/>
                </a:tc>
                <a:extLst>
                  <a:ext uri="{0D108BD9-81ED-4DB2-BD59-A6C34878D82A}">
                    <a16:rowId xmlns:a16="http://schemas.microsoft.com/office/drawing/2014/main" val="2049171695"/>
                  </a:ext>
                </a:extLst>
              </a:tr>
              <a:tr h="2226077">
                <a:tc>
                  <a:txBody>
                    <a:bodyPr/>
                    <a:lstStyle/>
                    <a:p>
                      <a:endParaRPr kumimoji="1" lang="en-US" altLang="ja-JP" dirty="0"/>
                    </a:p>
                    <a:p>
                      <a:endParaRPr kumimoji="1" lang="en-US" altLang="ja-JP" dirty="0"/>
                    </a:p>
                    <a:p>
                      <a:endParaRPr kumimoji="1" lang="en-US" altLang="ja-JP" dirty="0"/>
                    </a:p>
                    <a:p>
                      <a:endParaRPr kumimoji="1" lang="en-US" altLang="ja-JP" dirty="0"/>
                    </a:p>
                  </a:txBody>
                  <a:tcPr/>
                </a:tc>
                <a:extLst>
                  <a:ext uri="{0D108BD9-81ED-4DB2-BD59-A6C34878D82A}">
                    <a16:rowId xmlns:a16="http://schemas.microsoft.com/office/drawing/2014/main" val="1416971379"/>
                  </a:ext>
                </a:extLst>
              </a:tr>
            </a:tbl>
          </a:graphicData>
        </a:graphic>
      </p:graphicFrame>
      <p:sp>
        <p:nvSpPr>
          <p:cNvPr id="12" name="テキスト ボックス 11"/>
          <p:cNvSpPr txBox="1"/>
          <p:nvPr/>
        </p:nvSpPr>
        <p:spPr>
          <a:xfrm>
            <a:off x="522756" y="1739653"/>
            <a:ext cx="7933386" cy="461665"/>
          </a:xfrm>
          <a:prstGeom prst="rect">
            <a:avLst/>
          </a:prstGeom>
          <a:noFill/>
          <a:ln w="15875">
            <a:noFill/>
          </a:ln>
        </p:spPr>
        <p:txBody>
          <a:bodyPr wrap="square" rtlCol="0">
            <a:spAutoFit/>
          </a:bodyPr>
          <a:lstStyle/>
          <a:p>
            <a:r>
              <a:rPr kumimoji="1" lang="zh-TW" altLang="en-US" sz="1200" dirty="0">
                <a:latin typeface="Meiryo UI" panose="020B0604030504040204" pitchFamily="50" charset="-128"/>
                <a:ea typeface="Meiryo UI" panose="020B0604030504040204" pitchFamily="50" charset="-128"/>
              </a:rPr>
              <a:t>食環境整備事業</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おおさか食育フェスタ、民間企業等との連携による食生活改善への取組、乳幼児健診児の栄養指導、</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保育所における食育の取組支援</a:t>
            </a:r>
          </a:p>
        </p:txBody>
      </p:sp>
      <p:sp>
        <p:nvSpPr>
          <p:cNvPr id="11" name="角丸四角形 11">
            <a:extLst>
              <a:ext uri="{FF2B5EF4-FFF2-40B4-BE49-F238E27FC236}">
                <a16:creationId xmlns:a16="http://schemas.microsoft.com/office/drawing/2014/main" id="{1239E4B2-06A8-4730-B90B-4186F5BBC7CB}"/>
              </a:ext>
            </a:extLst>
          </p:cNvPr>
          <p:cNvSpPr/>
          <p:nvPr/>
        </p:nvSpPr>
        <p:spPr>
          <a:xfrm>
            <a:off x="427687" y="1399792"/>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食育・食環境の整備</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3" name="角丸四角形 11">
            <a:extLst>
              <a:ext uri="{FF2B5EF4-FFF2-40B4-BE49-F238E27FC236}">
                <a16:creationId xmlns:a16="http://schemas.microsoft.com/office/drawing/2014/main" id="{1239E4B2-06A8-4730-B90B-4186F5BBC7CB}"/>
              </a:ext>
            </a:extLst>
          </p:cNvPr>
          <p:cNvSpPr/>
          <p:nvPr/>
        </p:nvSpPr>
        <p:spPr>
          <a:xfrm>
            <a:off x="427687" y="2284261"/>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母子保健等にかかる支援</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14" name="テキスト ボックス 13"/>
          <p:cNvSpPr txBox="1"/>
          <p:nvPr/>
        </p:nvSpPr>
        <p:spPr>
          <a:xfrm>
            <a:off x="522756" y="2616347"/>
            <a:ext cx="8049744" cy="461665"/>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子育て世代包括支援センターの全市町村展開（妊娠・出産包括支援推進事業</a:t>
            </a:r>
            <a:r>
              <a:rPr kumimoji="1" lang="en-US" altLang="ja-JP" sz="1200" dirty="0">
                <a:latin typeface="Meiryo UI" panose="020B0604030504040204" pitchFamily="50" charset="-128"/>
                <a:ea typeface="Meiryo UI" panose="020B0604030504040204" pitchFamily="50" charset="-128"/>
              </a:rPr>
              <a:t>)</a:t>
            </a:r>
            <a:r>
              <a:rPr kumimoji="1" lang="ja-JP" altLang="en-US" sz="1200" dirty="0" err="1">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母子保健事業</a:t>
            </a:r>
            <a:r>
              <a:rPr kumimoji="1" lang="ja-JP" altLang="en-US" sz="1200" dirty="0" err="1">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乳幼児家庭全戸訪問事業</a:t>
            </a:r>
            <a:r>
              <a:rPr kumimoji="1" lang="ja-JP" altLang="en-US" sz="1200" dirty="0" err="1">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・難病児童療育支援体制整備事業</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保健所</a:t>
            </a:r>
            <a:r>
              <a:rPr kumimoji="1" lang="en-US" altLang="ja-JP" sz="1200" dirty="0">
                <a:latin typeface="Meiryo UI" panose="020B0604030504040204" pitchFamily="50" charset="-128"/>
                <a:ea typeface="Meiryo UI" panose="020B0604030504040204" pitchFamily="50" charset="-128"/>
              </a:rPr>
              <a:t>)</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妊婦健診の未受診や飛び込みによる出産等対策事業</a:t>
            </a:r>
          </a:p>
        </p:txBody>
      </p:sp>
      <p:graphicFrame>
        <p:nvGraphicFramePr>
          <p:cNvPr id="19" name="表 18"/>
          <p:cNvGraphicFramePr>
            <a:graphicFrameLocks noGrp="1"/>
          </p:cNvGraphicFramePr>
          <p:nvPr>
            <p:extLst>
              <p:ext uri="{D42A27DB-BD31-4B8C-83A1-F6EECF244321}">
                <p14:modId xmlns:p14="http://schemas.microsoft.com/office/powerpoint/2010/main" val="234370625"/>
              </p:ext>
            </p:extLst>
          </p:nvPr>
        </p:nvGraphicFramePr>
        <p:xfrm>
          <a:off x="304800" y="3860805"/>
          <a:ext cx="8369299" cy="2591837"/>
        </p:xfrm>
        <a:graphic>
          <a:graphicData uri="http://schemas.openxmlformats.org/drawingml/2006/table">
            <a:tbl>
              <a:tblPr firstRow="1" bandRow="1">
                <a:tableStyleId>{21E4AEA4-8DFA-4A89-87EB-49C32662AFE0}</a:tableStyleId>
              </a:tblPr>
              <a:tblGrid>
                <a:gridCol w="8369299">
                  <a:extLst>
                    <a:ext uri="{9D8B030D-6E8A-4147-A177-3AD203B41FA5}">
                      <a16:colId xmlns:a16="http://schemas.microsoft.com/office/drawing/2014/main" val="3818863197"/>
                    </a:ext>
                  </a:extLst>
                </a:gridCol>
              </a:tblGrid>
              <a:tr h="337121">
                <a:tc>
                  <a:txBody>
                    <a:bodyPr/>
                    <a:lstStyle/>
                    <a:p>
                      <a:r>
                        <a:rPr kumimoji="1" lang="ja-JP" altLang="en-US" dirty="0"/>
                        <a:t>７　オール大阪での取組み</a:t>
                      </a:r>
                    </a:p>
                  </a:txBody>
                  <a:tcPr anchor="ctr"/>
                </a:tc>
                <a:extLst>
                  <a:ext uri="{0D108BD9-81ED-4DB2-BD59-A6C34878D82A}">
                    <a16:rowId xmlns:a16="http://schemas.microsoft.com/office/drawing/2014/main" val="2049171695"/>
                  </a:ext>
                </a:extLst>
              </a:tr>
              <a:tr h="2226077">
                <a:tc>
                  <a:txBody>
                    <a:bodyPr/>
                    <a:lstStyle/>
                    <a:p>
                      <a:endParaRPr kumimoji="1" lang="en-US" altLang="ja-JP" dirty="0"/>
                    </a:p>
                    <a:p>
                      <a:endParaRPr kumimoji="1" lang="en-US" altLang="ja-JP" dirty="0"/>
                    </a:p>
                    <a:p>
                      <a:endParaRPr kumimoji="1" lang="en-US" altLang="ja-JP" dirty="0"/>
                    </a:p>
                    <a:p>
                      <a:endParaRPr kumimoji="1" lang="en-US" altLang="ja-JP" dirty="0"/>
                    </a:p>
                  </a:txBody>
                  <a:tcPr/>
                </a:tc>
                <a:extLst>
                  <a:ext uri="{0D108BD9-81ED-4DB2-BD59-A6C34878D82A}">
                    <a16:rowId xmlns:a16="http://schemas.microsoft.com/office/drawing/2014/main" val="1416971379"/>
                  </a:ext>
                </a:extLst>
              </a:tr>
            </a:tbl>
          </a:graphicData>
        </a:graphic>
      </p:graphicFrame>
      <p:sp>
        <p:nvSpPr>
          <p:cNvPr id="20" name="テキスト ボックス 19"/>
          <p:cNvSpPr txBox="1"/>
          <p:nvPr/>
        </p:nvSpPr>
        <p:spPr>
          <a:xfrm>
            <a:off x="522756" y="4746519"/>
            <a:ext cx="7933386" cy="276999"/>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市町村のネットワーク構築、子どもの貧困緊急対策事業費補助金、新子育て支援交付金、地域福祉・高齢者福祉交付金</a:t>
            </a:r>
          </a:p>
        </p:txBody>
      </p:sp>
      <p:sp>
        <p:nvSpPr>
          <p:cNvPr id="23" name="角丸四角形 11">
            <a:extLst>
              <a:ext uri="{FF2B5EF4-FFF2-40B4-BE49-F238E27FC236}">
                <a16:creationId xmlns:a16="http://schemas.microsoft.com/office/drawing/2014/main" id="{1239E4B2-06A8-4730-B90B-4186F5BBC7CB}"/>
              </a:ext>
            </a:extLst>
          </p:cNvPr>
          <p:cNvSpPr/>
          <p:nvPr/>
        </p:nvSpPr>
        <p:spPr>
          <a:xfrm>
            <a:off x="427687" y="4406658"/>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市町村と連携した取組</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24" name="角丸四角形 11">
            <a:extLst>
              <a:ext uri="{FF2B5EF4-FFF2-40B4-BE49-F238E27FC236}">
                <a16:creationId xmlns:a16="http://schemas.microsoft.com/office/drawing/2014/main" id="{1239E4B2-06A8-4730-B90B-4186F5BBC7CB}"/>
              </a:ext>
            </a:extLst>
          </p:cNvPr>
          <p:cNvSpPr/>
          <p:nvPr/>
        </p:nvSpPr>
        <p:spPr>
          <a:xfrm>
            <a:off x="429743" y="5292372"/>
            <a:ext cx="3378200" cy="319386"/>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メイリオ" pitchFamily="50" charset="-128"/>
              </a:rPr>
              <a:t>民間企業や府民等と連携した取組</a:t>
            </a:r>
            <a:endParaRPr lang="en-US" altLang="ja-JP" sz="14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25" name="テキスト ボックス 24"/>
          <p:cNvSpPr txBox="1"/>
          <p:nvPr/>
        </p:nvSpPr>
        <p:spPr>
          <a:xfrm>
            <a:off x="522756" y="5623213"/>
            <a:ext cx="8049744" cy="276999"/>
          </a:xfrm>
          <a:prstGeom prst="rect">
            <a:avLst/>
          </a:prstGeom>
          <a:noFill/>
          <a:ln w="15875">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子ども輝く未来基金、経済界との連携、「子ども食堂サミット」の開催</a:t>
            </a:r>
          </a:p>
        </p:txBody>
      </p:sp>
      <p:sp>
        <p:nvSpPr>
          <p:cNvPr id="15" name="Text Box 9">
            <a:extLst>
              <a:ext uri="{FF2B5EF4-FFF2-40B4-BE49-F238E27FC236}">
                <a16:creationId xmlns:a16="http://schemas.microsoft.com/office/drawing/2014/main" id="{3EA02B10-86C6-4B06-825F-5D5042A52A11}"/>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15</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67125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43437" y="807462"/>
            <a:ext cx="8155727" cy="2156352"/>
          </a:xfrm>
          <a:prstGeom prst="rect">
            <a:avLst/>
          </a:prstGeom>
          <a:noFill/>
          <a:ln w="3175">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85750" indent="-285750" algn="just">
              <a:buFont typeface="Arial" panose="020B0604020202020204" pitchFamily="34" charset="0"/>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計画の実施にあたっては、庁内関係部局・室・課で構成する子どもの貧困を考える関係課長会議等を通じて、関係部局が連携を図るとともに、国や市町村と連携を図りながら総合的に推進します。</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Arial" panose="020B0604020202020204" pitchFamily="34" charset="0"/>
              <a:buChar char="•"/>
            </a:pP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Arial" panose="020B0604020202020204" pitchFamily="34" charset="0"/>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りわけ、市町村との連携にあたっては、子どもの貧困担当課長会議等を通じて、府の支援策について情報提供を行うとともに、府内市町村の創意工夫による取組事例を共有するなど、市町村が地域の実情に応じた取組を進められるよう、後押ししてまいります。</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Arial" panose="020B0604020202020204" pitchFamily="34" charset="0"/>
              <a:buChar char="•"/>
            </a:pP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また、進行管理については、適宜、大阪府子ども施策審議会へ進捗状況を報告し、その意見を踏まえて計画の効果的な推進を図るなど、本計画（大阪府子ども総合計画）と併せて適切に行っていきます。</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Arial" panose="020B0604020202020204" pitchFamily="34" charset="0"/>
              <a:buChar char="•"/>
            </a:pP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コネクタ 15"/>
          <p:cNvCxnSpPr/>
          <p:nvPr/>
        </p:nvCxnSpPr>
        <p:spPr>
          <a:xfrm>
            <a:off x="304800" y="645373"/>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17" name="テキスト ボックス 16"/>
          <p:cNvSpPr txBox="1"/>
          <p:nvPr/>
        </p:nvSpPr>
        <p:spPr>
          <a:xfrm>
            <a:off x="202662" y="252747"/>
            <a:ext cx="8471438"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６　計画の推進について</a:t>
            </a:r>
            <a:endParaRPr kumimoji="1" lang="en-US" altLang="ja-JP" sz="2000" b="1" dirty="0">
              <a:latin typeface="Meiryo UI" panose="020B0604030504040204" pitchFamily="50" charset="-128"/>
              <a:ea typeface="Meiryo UI" panose="020B0604030504040204" pitchFamily="50" charset="-128"/>
            </a:endParaRPr>
          </a:p>
        </p:txBody>
      </p:sp>
      <p:pic>
        <p:nvPicPr>
          <p:cNvPr id="2164" name="図 2163"/>
          <p:cNvPicPr>
            <a:picLocks noChangeAspect="1"/>
          </p:cNvPicPr>
          <p:nvPr/>
        </p:nvPicPr>
        <p:blipFill>
          <a:blip r:embed="rId2"/>
          <a:stretch>
            <a:fillRect/>
          </a:stretch>
        </p:blipFill>
        <p:spPr>
          <a:xfrm>
            <a:off x="817908" y="2937309"/>
            <a:ext cx="7881949" cy="3852845"/>
          </a:xfrm>
          <a:prstGeom prst="rect">
            <a:avLst/>
          </a:prstGeom>
        </p:spPr>
      </p:pic>
      <p:sp>
        <p:nvSpPr>
          <p:cNvPr id="6" name="Text Box 9">
            <a:extLst>
              <a:ext uri="{FF2B5EF4-FFF2-40B4-BE49-F238E27FC236}">
                <a16:creationId xmlns:a16="http://schemas.microsoft.com/office/drawing/2014/main" id="{1AB25478-F970-47B3-97E3-7EA32D508FE3}"/>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16</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728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587855330"/>
              </p:ext>
            </p:extLst>
          </p:nvPr>
        </p:nvGraphicFramePr>
        <p:xfrm>
          <a:off x="466860" y="1379994"/>
          <a:ext cx="8207240" cy="5357492"/>
        </p:xfrm>
        <a:graphic>
          <a:graphicData uri="http://schemas.openxmlformats.org/drawingml/2006/table">
            <a:tbl>
              <a:tblPr firstRow="1" bandRow="1">
                <a:tableStyleId>{7DF18680-E054-41AD-8BC1-D1AEF772440D}</a:tableStyleId>
              </a:tblPr>
              <a:tblGrid>
                <a:gridCol w="450901">
                  <a:extLst>
                    <a:ext uri="{9D8B030D-6E8A-4147-A177-3AD203B41FA5}">
                      <a16:colId xmlns:a16="http://schemas.microsoft.com/office/drawing/2014/main" val="2498947285"/>
                    </a:ext>
                  </a:extLst>
                </a:gridCol>
                <a:gridCol w="2721260">
                  <a:extLst>
                    <a:ext uri="{9D8B030D-6E8A-4147-A177-3AD203B41FA5}">
                      <a16:colId xmlns:a16="http://schemas.microsoft.com/office/drawing/2014/main" val="1996707962"/>
                    </a:ext>
                  </a:extLst>
                </a:gridCol>
                <a:gridCol w="1317677">
                  <a:extLst>
                    <a:ext uri="{9D8B030D-6E8A-4147-A177-3AD203B41FA5}">
                      <a16:colId xmlns:a16="http://schemas.microsoft.com/office/drawing/2014/main" val="1495924642"/>
                    </a:ext>
                  </a:extLst>
                </a:gridCol>
                <a:gridCol w="1857296">
                  <a:extLst>
                    <a:ext uri="{9D8B030D-6E8A-4147-A177-3AD203B41FA5}">
                      <a16:colId xmlns:a16="http://schemas.microsoft.com/office/drawing/2014/main" val="486036821"/>
                    </a:ext>
                  </a:extLst>
                </a:gridCol>
                <a:gridCol w="1860106">
                  <a:extLst>
                    <a:ext uri="{9D8B030D-6E8A-4147-A177-3AD203B41FA5}">
                      <a16:colId xmlns:a16="http://schemas.microsoft.com/office/drawing/2014/main" val="3409531966"/>
                    </a:ext>
                  </a:extLst>
                </a:gridCol>
              </a:tblGrid>
              <a:tr h="326169">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指標</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大阪府</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全国</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計画策定時</a:t>
                      </a:r>
                      <a:endParaRPr kumimoji="1" lang="en-US" altLang="ja-JP" sz="14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直近値</a:t>
                      </a:r>
                    </a:p>
                  </a:txBody>
                  <a:tcPr anchor="ctr"/>
                </a:tc>
                <a:extLst>
                  <a:ext uri="{0D108BD9-81ED-4DB2-BD59-A6C34878D82A}">
                    <a16:rowId xmlns:a16="http://schemas.microsoft.com/office/drawing/2014/main" val="293524660"/>
                  </a:ext>
                </a:extLst>
              </a:tr>
              <a:tr h="489253">
                <a:tc rowSpan="2">
                  <a:txBody>
                    <a:bodyPr/>
                    <a:lstStyle/>
                    <a:p>
                      <a:pPr algn="ctr"/>
                      <a:r>
                        <a:rPr kumimoji="1" lang="ja-JP" altLang="en-US" sz="1400" dirty="0">
                          <a:latin typeface="ＭＳ ゴシック" panose="020B0609070205080204" pitchFamily="49" charset="-128"/>
                          <a:ea typeface="ＭＳ ゴシック" panose="020B0609070205080204" pitchFamily="49" charset="-128"/>
                        </a:rPr>
                        <a:t>１</a:t>
                      </a:r>
                      <a:endParaRPr kumimoji="1" lang="en-US" altLang="ja-JP" sz="1400" dirty="0">
                        <a:latin typeface="ＭＳ ゴシック" panose="020B0609070205080204" pitchFamily="49" charset="-128"/>
                        <a:ea typeface="ＭＳ ゴシック" panose="020B0609070205080204" pitchFamily="49" charset="-128"/>
                      </a:endParaRPr>
                    </a:p>
                  </a:txBody>
                  <a:tcPr anchor="ctr"/>
                </a:tc>
                <a:tc rowSpan="2">
                  <a:txBody>
                    <a:bodyPr/>
                    <a:lstStyle/>
                    <a:p>
                      <a:pPr algn="l"/>
                      <a:r>
                        <a:rPr kumimoji="1" lang="ja-JP" altLang="en-US" sz="1400" dirty="0">
                          <a:latin typeface="ＭＳ ゴシック" panose="020B0609070205080204" pitchFamily="49" charset="-128"/>
                          <a:ea typeface="ＭＳ ゴシック" panose="020B0609070205080204" pitchFamily="49" charset="-128"/>
                        </a:rPr>
                        <a:t>生活保護世帯に属する子どもの</a:t>
                      </a:r>
                      <a:endParaRPr kumimoji="1" lang="en-US" altLang="ja-JP" sz="1400" dirty="0">
                        <a:latin typeface="ＭＳ ゴシック" panose="020B0609070205080204" pitchFamily="49" charset="-128"/>
                        <a:ea typeface="ＭＳ ゴシック" panose="020B0609070205080204" pitchFamily="49" charset="-128"/>
                      </a:endParaRPr>
                    </a:p>
                    <a:p>
                      <a:pPr algn="l"/>
                      <a:r>
                        <a:rPr kumimoji="1" lang="ja-JP" altLang="en-US" sz="1400" dirty="0">
                          <a:latin typeface="ＭＳ ゴシック" panose="020B0609070205080204" pitchFamily="49" charset="-128"/>
                          <a:ea typeface="ＭＳ ゴシック" panose="020B0609070205080204" pitchFamily="49" charset="-128"/>
                        </a:rPr>
                        <a:t>高等学校等進学率</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大阪府</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９５．９％</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９５．１％</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29</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4</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243290569"/>
                  </a:ext>
                </a:extLst>
              </a:tr>
              <a:tr h="489253">
                <a:tc vMerge="1">
                  <a:txBody>
                    <a:bodyPr/>
                    <a:lstStyle/>
                    <a:p>
                      <a:endParaRPr kumimoji="1" lang="ja-JP" altLang="en-US"/>
                    </a:p>
                  </a:txBody>
                  <a:tcPr/>
                </a:tc>
                <a:tc vMerge="1">
                  <a:txBody>
                    <a:bodyPr/>
                    <a:lstStyle/>
                    <a:p>
                      <a:endParaRPr kumimoji="1" lang="ja-JP" altLang="en-US" dirty="0"/>
                    </a:p>
                  </a:txBody>
                  <a:tcP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全国</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９０．８％</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９３．７％</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4</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3186392491"/>
                  </a:ext>
                </a:extLst>
              </a:tr>
              <a:tr h="489253">
                <a:tc rowSpan="2">
                  <a:txBody>
                    <a:bodyPr/>
                    <a:lstStyle/>
                    <a:p>
                      <a:pPr algn="ctr"/>
                      <a:r>
                        <a:rPr kumimoji="1" lang="ja-JP" altLang="en-US" sz="1400" dirty="0">
                          <a:latin typeface="ＭＳ ゴシック" panose="020B0609070205080204" pitchFamily="49" charset="-128"/>
                          <a:ea typeface="ＭＳ ゴシック" panose="020B0609070205080204" pitchFamily="49" charset="-128"/>
                        </a:rPr>
                        <a:t>２</a:t>
                      </a:r>
                    </a:p>
                  </a:txBody>
                  <a:tcPr anchor="ctr"/>
                </a:tc>
                <a:tc rowSpan="2">
                  <a:txBody>
                    <a:bodyPr/>
                    <a:lstStyle/>
                    <a:p>
                      <a:pPr algn="l"/>
                      <a:r>
                        <a:rPr kumimoji="1" lang="ja-JP" altLang="en-US" sz="1400" dirty="0">
                          <a:latin typeface="ＭＳ ゴシック" panose="020B0609070205080204" pitchFamily="49" charset="-128"/>
                          <a:ea typeface="ＭＳ ゴシック" panose="020B0609070205080204" pitchFamily="49" charset="-128"/>
                        </a:rPr>
                        <a:t>生活保護世帯に属する子どもの</a:t>
                      </a:r>
                      <a:endParaRPr kumimoji="1" lang="en-US" altLang="ja-JP" sz="1400" dirty="0">
                        <a:latin typeface="ＭＳ ゴシック" panose="020B0609070205080204" pitchFamily="49" charset="-128"/>
                        <a:ea typeface="ＭＳ ゴシック" panose="020B0609070205080204" pitchFamily="49" charset="-128"/>
                      </a:endParaRPr>
                    </a:p>
                    <a:p>
                      <a:pPr algn="l"/>
                      <a:r>
                        <a:rPr kumimoji="1" lang="ja-JP" altLang="en-US" sz="1400" dirty="0">
                          <a:latin typeface="ＭＳ ゴシック" panose="020B0609070205080204" pitchFamily="49" charset="-128"/>
                          <a:ea typeface="ＭＳ ゴシック" panose="020B0609070205080204" pitchFamily="49" charset="-128"/>
                        </a:rPr>
                        <a:t>高等学校等中退率</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大阪府</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５．４％</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３．９％</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29</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4</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1902039980"/>
                  </a:ext>
                </a:extLst>
              </a:tr>
              <a:tr h="489253">
                <a:tc vMerge="1">
                  <a:txBody>
                    <a:bodyPr/>
                    <a:lstStyle/>
                    <a:p>
                      <a:endParaRPr kumimoji="1" lang="ja-JP" altLang="en-US"/>
                    </a:p>
                  </a:txBody>
                  <a:tcPr/>
                </a:tc>
                <a:tc v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全国</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５．３％</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４．１％</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4</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1850784421"/>
                  </a:ext>
                </a:extLst>
              </a:tr>
              <a:tr h="489253">
                <a:tc rowSpan="2">
                  <a:txBody>
                    <a:bodyPr/>
                    <a:lstStyle/>
                    <a:p>
                      <a:pPr algn="ctr"/>
                      <a:r>
                        <a:rPr kumimoji="1" lang="ja-JP" altLang="en-US" sz="1400" dirty="0">
                          <a:latin typeface="ＭＳ ゴシック" panose="020B0609070205080204" pitchFamily="49" charset="-128"/>
                          <a:ea typeface="ＭＳ ゴシック" panose="020B0609070205080204" pitchFamily="49" charset="-128"/>
                        </a:rPr>
                        <a:t>３</a:t>
                      </a:r>
                    </a:p>
                  </a:txBody>
                  <a:tcPr anchor="ctr"/>
                </a:tc>
                <a:tc rowSpan="2">
                  <a:txBody>
                    <a:bodyPr/>
                    <a:lstStyle/>
                    <a:p>
                      <a:pPr algn="l"/>
                      <a:r>
                        <a:rPr kumimoji="1" lang="ja-JP" altLang="en-US" sz="1400" dirty="0">
                          <a:latin typeface="ＭＳ ゴシック" panose="020B0609070205080204" pitchFamily="49" charset="-128"/>
                          <a:ea typeface="ＭＳ ゴシック" panose="020B0609070205080204" pitchFamily="49" charset="-128"/>
                        </a:rPr>
                        <a:t>生活保護世帯に属する子どもの</a:t>
                      </a:r>
                      <a:endParaRPr kumimoji="1" lang="en-US" altLang="ja-JP" sz="1400" dirty="0">
                        <a:latin typeface="ＭＳ ゴシック" panose="020B0609070205080204" pitchFamily="49" charset="-128"/>
                        <a:ea typeface="ＭＳ ゴシック" panose="020B0609070205080204" pitchFamily="49" charset="-128"/>
                      </a:endParaRPr>
                    </a:p>
                    <a:p>
                      <a:pPr algn="l"/>
                      <a:r>
                        <a:rPr kumimoji="1" lang="ja-JP" altLang="en-US" sz="1400" dirty="0">
                          <a:latin typeface="ＭＳ ゴシック" panose="020B0609070205080204" pitchFamily="49" charset="-128"/>
                          <a:ea typeface="ＭＳ ゴシック" panose="020B0609070205080204" pitchFamily="49" charset="-128"/>
                        </a:rPr>
                        <a:t>大学等進学率</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大阪府</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４０．１％</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４２．２％</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29</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4</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2311953501"/>
                  </a:ext>
                </a:extLst>
              </a:tr>
              <a:tr h="489253">
                <a:tc vMerge="1">
                  <a:txBody>
                    <a:bodyPr/>
                    <a:lstStyle/>
                    <a:p>
                      <a:endParaRPr kumimoji="1" lang="ja-JP" altLang="en-US"/>
                    </a:p>
                  </a:txBody>
                  <a:tcPr/>
                </a:tc>
                <a:tc v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全国</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３２．９％</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３６．０％</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4</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2310130520"/>
                  </a:ext>
                </a:extLst>
              </a:tr>
              <a:tr h="489253">
                <a:tc rowSpan="2">
                  <a:txBody>
                    <a:bodyPr/>
                    <a:lstStyle/>
                    <a:p>
                      <a:pPr algn="ctr"/>
                      <a:r>
                        <a:rPr kumimoji="1" lang="ja-JP" altLang="en-US" sz="1400" dirty="0">
                          <a:latin typeface="ＭＳ ゴシック" panose="020B0609070205080204" pitchFamily="49" charset="-128"/>
                          <a:ea typeface="ＭＳ ゴシック" panose="020B0609070205080204" pitchFamily="49" charset="-128"/>
                        </a:rPr>
                        <a:t>４</a:t>
                      </a:r>
                    </a:p>
                  </a:txBody>
                  <a:tcPr anchor="ctr"/>
                </a:tc>
                <a:tc rowSpan="2">
                  <a:txBody>
                    <a:bodyPr/>
                    <a:lstStyle/>
                    <a:p>
                      <a:pPr algn="l"/>
                      <a:r>
                        <a:rPr kumimoji="1" lang="ja-JP" altLang="en-US" sz="1400" dirty="0">
                          <a:latin typeface="ＭＳ ゴシック" panose="020B0609070205080204" pitchFamily="49" charset="-128"/>
                          <a:ea typeface="ＭＳ ゴシック" panose="020B0609070205080204" pitchFamily="49" charset="-128"/>
                        </a:rPr>
                        <a:t>生活保護世帯に属する子どもの</a:t>
                      </a:r>
                      <a:endParaRPr kumimoji="1" lang="en-US" altLang="ja-JP" sz="1400" dirty="0">
                        <a:latin typeface="ＭＳ ゴシック" panose="020B0609070205080204" pitchFamily="49" charset="-128"/>
                        <a:ea typeface="ＭＳ ゴシック" panose="020B0609070205080204" pitchFamily="49" charset="-128"/>
                      </a:endParaRPr>
                    </a:p>
                    <a:p>
                      <a:pPr algn="l"/>
                      <a:r>
                        <a:rPr kumimoji="1" lang="ja-JP" altLang="en-US" sz="1400" dirty="0">
                          <a:latin typeface="ＭＳ ゴシック" panose="020B0609070205080204" pitchFamily="49" charset="-128"/>
                          <a:ea typeface="ＭＳ ゴシック" panose="020B0609070205080204" pitchFamily="49" charset="-128"/>
                        </a:rPr>
                        <a:t>就職率（中学校卒業後）</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大阪府</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２．３％</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１．０％</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29</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4</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1161750432"/>
                  </a:ext>
                </a:extLst>
              </a:tr>
              <a:tr h="567056">
                <a:tc vMerge="1">
                  <a:txBody>
                    <a:bodyPr/>
                    <a:lstStyle/>
                    <a:p>
                      <a:endParaRPr kumimoji="1" lang="ja-JP" altLang="en-US"/>
                    </a:p>
                  </a:txBody>
                  <a:tcPr/>
                </a:tc>
                <a:tc v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全国</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２．５％</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１．５％</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4</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2504660199"/>
                  </a:ext>
                </a:extLst>
              </a:tr>
              <a:tr h="567056">
                <a:tc rowSpan="2">
                  <a:txBody>
                    <a:bodyPr/>
                    <a:lstStyle/>
                    <a:p>
                      <a:pPr algn="ctr"/>
                      <a:r>
                        <a:rPr kumimoji="1" lang="ja-JP" altLang="en-US" sz="1400" dirty="0">
                          <a:latin typeface="ＭＳ ゴシック" panose="020B0609070205080204" pitchFamily="49" charset="-128"/>
                          <a:ea typeface="ＭＳ ゴシック" panose="020B0609070205080204" pitchFamily="49" charset="-128"/>
                        </a:rPr>
                        <a:t>５</a:t>
                      </a:r>
                    </a:p>
                  </a:txBody>
                  <a:tcPr anchor="ct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生活保護世帯に属する子どもの</a:t>
                      </a:r>
                      <a:endParaRPr kumimoji="1" lang="en-US" altLang="ja-JP" sz="14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就職率（高等学校卒業後）</a:t>
                      </a:r>
                    </a:p>
                    <a:p>
                      <a:pPr algn="l"/>
                      <a:endParaRPr kumimoji="1" lang="ja-JP" altLang="en-US" sz="14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大阪府</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３９．８％</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３９．８％</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29</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4</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782409491"/>
                  </a:ext>
                </a:extLst>
              </a:tr>
              <a:tr h="263191">
                <a:tc vMerge="1">
                  <a:txBody>
                    <a:bodyPr/>
                    <a:lstStyle/>
                    <a:p>
                      <a:endParaRPr kumimoji="1" lang="ja-JP" altLang="en-US"/>
                    </a:p>
                  </a:txBody>
                  <a:tcPr/>
                </a:tc>
                <a:tc v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全国</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４６．１％</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４６．６％</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4</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1152731347"/>
                  </a:ext>
                </a:extLst>
              </a:tr>
            </a:tbl>
          </a:graphicData>
        </a:graphic>
      </p:graphicFrame>
      <p:grpSp>
        <p:nvGrpSpPr>
          <p:cNvPr id="5" name="グループ化 4"/>
          <p:cNvGrpSpPr/>
          <p:nvPr/>
        </p:nvGrpSpPr>
        <p:grpSpPr>
          <a:xfrm>
            <a:off x="241299" y="226989"/>
            <a:ext cx="8580727" cy="400110"/>
            <a:chOff x="241299" y="228242"/>
            <a:chExt cx="8580727" cy="400110"/>
          </a:xfrm>
        </p:grpSpPr>
        <p:cxnSp>
          <p:nvCxnSpPr>
            <p:cNvPr id="6" name="直線コネクタ 5"/>
            <p:cNvCxnSpPr/>
            <p:nvPr/>
          </p:nvCxnSpPr>
          <p:spPr>
            <a:xfrm>
              <a:off x="304800" y="59511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8" name="テキスト ボックス 7"/>
            <p:cNvSpPr txBox="1"/>
            <p:nvPr/>
          </p:nvSpPr>
          <p:spPr>
            <a:xfrm>
              <a:off x="241299" y="228242"/>
              <a:ext cx="8580727"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７　子どもの貧困対策に関する指標の実績値の推移（計画策定時／直近値）</a:t>
              </a:r>
            </a:p>
          </p:txBody>
        </p:sp>
      </p:grpSp>
      <p:sp>
        <p:nvSpPr>
          <p:cNvPr id="9" name="テキスト ボックス 8">
            <a:extLst>
              <a:ext uri="{FF2B5EF4-FFF2-40B4-BE49-F238E27FC236}">
                <a16:creationId xmlns:a16="http://schemas.microsoft.com/office/drawing/2014/main" id="{D834109E-F952-47E4-AC36-0EEE2418FBF2}"/>
              </a:ext>
            </a:extLst>
          </p:cNvPr>
          <p:cNvSpPr txBox="1"/>
          <p:nvPr/>
        </p:nvSpPr>
        <p:spPr>
          <a:xfrm>
            <a:off x="357210" y="641330"/>
            <a:ext cx="8369299" cy="738664"/>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　府においては、国の大綱に示された</a:t>
            </a:r>
            <a:r>
              <a:rPr kumimoji="1" lang="en-US" altLang="ja-JP" sz="1400" dirty="0">
                <a:latin typeface="Meiryo UI" panose="020B0604030504040204" pitchFamily="50" charset="-128"/>
                <a:ea typeface="Meiryo UI" panose="020B0604030504040204" pitchFamily="50" charset="-128"/>
              </a:rPr>
              <a:t>25</a:t>
            </a:r>
            <a:r>
              <a:rPr kumimoji="1" lang="ja-JP" altLang="en-US" sz="1400" dirty="0">
                <a:latin typeface="Meiryo UI" panose="020B0604030504040204" pitchFamily="50" charset="-128"/>
                <a:ea typeface="Meiryo UI" panose="020B0604030504040204" pitchFamily="50" charset="-128"/>
              </a:rPr>
              <a:t>の指標のうち、子どもの状況を示すものでかつ大阪府の数値が示せるものについて、子どもの貧困対策に関する指標として設定しています。なお、これらの指標は施策の効果を直接示すものではないことから、府においては目標値は定めず、子どもの状況を把握するためのものとしています。</a:t>
            </a:r>
            <a:endParaRPr kumimoji="1" lang="ja-JP" altLang="en-US" sz="1400" dirty="0"/>
          </a:p>
        </p:txBody>
      </p:sp>
      <p:sp>
        <p:nvSpPr>
          <p:cNvPr id="10" name="Text Box 9">
            <a:extLst>
              <a:ext uri="{FF2B5EF4-FFF2-40B4-BE49-F238E27FC236}">
                <a16:creationId xmlns:a16="http://schemas.microsoft.com/office/drawing/2014/main" id="{17232EBC-DB73-40C3-BE56-3FEB72DF333D}"/>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17</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17163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511238999"/>
              </p:ext>
            </p:extLst>
          </p:nvPr>
        </p:nvGraphicFramePr>
        <p:xfrm>
          <a:off x="406399" y="1358901"/>
          <a:ext cx="8267701" cy="4420001"/>
        </p:xfrm>
        <a:graphic>
          <a:graphicData uri="http://schemas.openxmlformats.org/drawingml/2006/table">
            <a:tbl>
              <a:tblPr firstRow="1" bandRow="1">
                <a:tableStyleId>{7DF18680-E054-41AD-8BC1-D1AEF772440D}</a:tableStyleId>
              </a:tblPr>
              <a:tblGrid>
                <a:gridCol w="420914">
                  <a:extLst>
                    <a:ext uri="{9D8B030D-6E8A-4147-A177-3AD203B41FA5}">
                      <a16:colId xmlns:a16="http://schemas.microsoft.com/office/drawing/2014/main" val="1563614423"/>
                    </a:ext>
                  </a:extLst>
                </a:gridCol>
                <a:gridCol w="2997711">
                  <a:extLst>
                    <a:ext uri="{9D8B030D-6E8A-4147-A177-3AD203B41FA5}">
                      <a16:colId xmlns:a16="http://schemas.microsoft.com/office/drawing/2014/main" val="1996707962"/>
                    </a:ext>
                  </a:extLst>
                </a:gridCol>
                <a:gridCol w="1380260">
                  <a:extLst>
                    <a:ext uri="{9D8B030D-6E8A-4147-A177-3AD203B41FA5}">
                      <a16:colId xmlns:a16="http://schemas.microsoft.com/office/drawing/2014/main" val="1495924642"/>
                    </a:ext>
                  </a:extLst>
                </a:gridCol>
                <a:gridCol w="1747058">
                  <a:extLst>
                    <a:ext uri="{9D8B030D-6E8A-4147-A177-3AD203B41FA5}">
                      <a16:colId xmlns:a16="http://schemas.microsoft.com/office/drawing/2014/main" val="486036821"/>
                    </a:ext>
                  </a:extLst>
                </a:gridCol>
                <a:gridCol w="1721758">
                  <a:extLst>
                    <a:ext uri="{9D8B030D-6E8A-4147-A177-3AD203B41FA5}">
                      <a16:colId xmlns:a16="http://schemas.microsoft.com/office/drawing/2014/main" val="3409531966"/>
                    </a:ext>
                  </a:extLst>
                </a:gridCol>
              </a:tblGrid>
              <a:tr h="328855">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指標</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大阪府</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全国</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計画策定時</a:t>
                      </a:r>
                      <a:endParaRPr kumimoji="1" lang="en-US" altLang="ja-JP" sz="14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直近値</a:t>
                      </a:r>
                    </a:p>
                  </a:txBody>
                  <a:tcPr anchor="ctr"/>
                </a:tc>
                <a:extLst>
                  <a:ext uri="{0D108BD9-81ED-4DB2-BD59-A6C34878D82A}">
                    <a16:rowId xmlns:a16="http://schemas.microsoft.com/office/drawing/2014/main" val="293524660"/>
                  </a:ext>
                </a:extLst>
              </a:tr>
              <a:tr h="493282">
                <a:tc rowSpan="2">
                  <a:txBody>
                    <a:bodyPr/>
                    <a:lstStyle/>
                    <a:p>
                      <a:pPr algn="ctr"/>
                      <a:r>
                        <a:rPr kumimoji="1" lang="ja-JP" altLang="en-US" sz="1400" dirty="0">
                          <a:latin typeface="ＭＳ ゴシック" panose="020B0609070205080204" pitchFamily="49" charset="-128"/>
                          <a:ea typeface="ＭＳ ゴシック" panose="020B0609070205080204" pitchFamily="49" charset="-128"/>
                        </a:rPr>
                        <a:t>６</a:t>
                      </a:r>
                      <a:endParaRPr kumimoji="1" lang="en-US" altLang="ja-JP" sz="1400" dirty="0">
                        <a:latin typeface="ＭＳ ゴシック" panose="020B0609070205080204" pitchFamily="49" charset="-128"/>
                        <a:ea typeface="ＭＳ ゴシック" panose="020B0609070205080204" pitchFamily="49" charset="-128"/>
                      </a:endParaRPr>
                    </a:p>
                  </a:txBody>
                  <a:tcPr anchor="ctr"/>
                </a:tc>
                <a:tc rowSpan="2">
                  <a:txBody>
                    <a:bodyPr/>
                    <a:lstStyle/>
                    <a:p>
                      <a:pPr algn="l"/>
                      <a:r>
                        <a:rPr kumimoji="1" lang="ja-JP" altLang="en-US" sz="1400" dirty="0">
                          <a:latin typeface="ＭＳ ゴシック" panose="020B0609070205080204" pitchFamily="49" charset="-128"/>
                          <a:ea typeface="ＭＳ ゴシック" panose="020B0609070205080204" pitchFamily="49" charset="-128"/>
                        </a:rPr>
                        <a:t>児童養護施設の子どもの進学率</a:t>
                      </a:r>
                      <a:endParaRPr kumimoji="1" lang="en-US" altLang="ja-JP" sz="1400" dirty="0">
                        <a:latin typeface="ＭＳ ゴシック" panose="020B0609070205080204" pitchFamily="49" charset="-128"/>
                        <a:ea typeface="ＭＳ ゴシック" panose="020B0609070205080204" pitchFamily="49" charset="-128"/>
                      </a:endParaRPr>
                    </a:p>
                    <a:p>
                      <a:pPr algn="l"/>
                      <a:r>
                        <a:rPr kumimoji="1" lang="ja-JP" altLang="en-US" sz="1400" dirty="0">
                          <a:latin typeface="ＭＳ ゴシック" panose="020B0609070205080204" pitchFamily="49" charset="-128"/>
                          <a:ea typeface="ＭＳ ゴシック" panose="020B0609070205080204" pitchFamily="49" charset="-128"/>
                        </a:rPr>
                        <a:t>（中学校卒業後）</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大阪府</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９６．４％</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4</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１００．０％</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5</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243290569"/>
                  </a:ext>
                </a:extLst>
              </a:tr>
              <a:tr h="493282">
                <a:tc vMerge="1">
                  <a:txBody>
                    <a:bodyPr/>
                    <a:lstStyle/>
                    <a:p>
                      <a:endParaRPr kumimoji="1" lang="ja-JP" altLang="en-US"/>
                    </a:p>
                  </a:txBody>
                  <a:tcPr/>
                </a:tc>
                <a:tc vMerge="1">
                  <a:txBody>
                    <a:bodyPr/>
                    <a:lstStyle/>
                    <a:p>
                      <a:endParaRPr kumimoji="1" lang="ja-JP" altLang="en-US" dirty="0"/>
                    </a:p>
                  </a:txBody>
                  <a:tcP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全国</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９６．６％</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5</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９５．８％</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30</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5</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3186392491"/>
                  </a:ext>
                </a:extLst>
              </a:tr>
              <a:tr h="493282">
                <a:tc rowSpan="2">
                  <a:txBody>
                    <a:bodyPr/>
                    <a:lstStyle/>
                    <a:p>
                      <a:pPr algn="ctr"/>
                      <a:r>
                        <a:rPr kumimoji="1" lang="ja-JP" altLang="en-US" sz="1400" dirty="0">
                          <a:latin typeface="ＭＳ ゴシック" panose="020B0609070205080204" pitchFamily="49" charset="-128"/>
                          <a:ea typeface="ＭＳ ゴシック" panose="020B0609070205080204" pitchFamily="49" charset="-128"/>
                        </a:rPr>
                        <a:t>７</a:t>
                      </a:r>
                    </a:p>
                  </a:txBody>
                  <a:tcPr anchor="ctr"/>
                </a:tc>
                <a:tc rowSpan="2">
                  <a:txBody>
                    <a:bodyPr/>
                    <a:lstStyle/>
                    <a:p>
                      <a:pPr algn="l"/>
                      <a:r>
                        <a:rPr kumimoji="1" lang="ja-JP" altLang="en-US" sz="1400" dirty="0">
                          <a:latin typeface="ＭＳ ゴシック" panose="020B0609070205080204" pitchFamily="49" charset="-128"/>
                          <a:ea typeface="ＭＳ ゴシック" panose="020B0609070205080204" pitchFamily="49" charset="-128"/>
                        </a:rPr>
                        <a:t>児童養護施設の子どもの就職率</a:t>
                      </a:r>
                      <a:endParaRPr kumimoji="1" lang="en-US" altLang="ja-JP" sz="1400" dirty="0">
                        <a:latin typeface="ＭＳ ゴシック" panose="020B0609070205080204" pitchFamily="49" charset="-128"/>
                        <a:ea typeface="ＭＳ ゴシック" panose="020B0609070205080204" pitchFamily="49" charset="-128"/>
                      </a:endParaRPr>
                    </a:p>
                    <a:p>
                      <a:pPr algn="l"/>
                      <a:r>
                        <a:rPr kumimoji="1" lang="ja-JP" altLang="en-US" sz="1400" dirty="0">
                          <a:latin typeface="ＭＳ ゴシック" panose="020B0609070205080204" pitchFamily="49" charset="-128"/>
                          <a:ea typeface="ＭＳ ゴシック" panose="020B0609070205080204" pitchFamily="49" charset="-128"/>
                        </a:rPr>
                        <a:t>（中学校卒業後）</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大阪府</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３．６％</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5</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０．０％</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5</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1902039980"/>
                  </a:ext>
                </a:extLst>
              </a:tr>
              <a:tr h="493282">
                <a:tc vMerge="1">
                  <a:txBody>
                    <a:bodyPr/>
                    <a:lstStyle/>
                    <a:p>
                      <a:endParaRPr kumimoji="1" lang="ja-JP" altLang="en-US"/>
                    </a:p>
                  </a:txBody>
                  <a:tcPr/>
                </a:tc>
                <a:tc v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全国</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２．１％</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5</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２．４％</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30</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5</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1850784421"/>
                  </a:ext>
                </a:extLst>
              </a:tr>
              <a:tr h="493282">
                <a:tc rowSpan="2">
                  <a:txBody>
                    <a:bodyPr/>
                    <a:lstStyle/>
                    <a:p>
                      <a:pPr algn="ctr"/>
                      <a:r>
                        <a:rPr kumimoji="1" lang="ja-JP" altLang="en-US" sz="1400" dirty="0">
                          <a:latin typeface="ＭＳ ゴシック" panose="020B0609070205080204" pitchFamily="49" charset="-128"/>
                          <a:ea typeface="ＭＳ ゴシック" panose="020B0609070205080204" pitchFamily="49" charset="-128"/>
                        </a:rPr>
                        <a:t>８</a:t>
                      </a:r>
                    </a:p>
                  </a:txBody>
                  <a:tcPr anchor="ctr"/>
                </a:tc>
                <a:tc rowSpan="2">
                  <a:txBody>
                    <a:bodyPr/>
                    <a:lstStyle/>
                    <a:p>
                      <a:pPr algn="l"/>
                      <a:r>
                        <a:rPr kumimoji="1" lang="ja-JP" altLang="en-US" sz="1400" dirty="0">
                          <a:latin typeface="ＭＳ ゴシック" panose="020B0609070205080204" pitchFamily="49" charset="-128"/>
                          <a:ea typeface="ＭＳ ゴシック" panose="020B0609070205080204" pitchFamily="49" charset="-128"/>
                        </a:rPr>
                        <a:t>児童養護施設の子どもの進学率</a:t>
                      </a:r>
                      <a:endParaRPr kumimoji="1" lang="en-US" altLang="ja-JP" sz="1400" dirty="0">
                        <a:latin typeface="ＭＳ ゴシック" panose="020B0609070205080204" pitchFamily="49" charset="-128"/>
                        <a:ea typeface="ＭＳ ゴシック" panose="020B0609070205080204" pitchFamily="49" charset="-128"/>
                      </a:endParaRPr>
                    </a:p>
                    <a:p>
                      <a:pPr algn="l"/>
                      <a:r>
                        <a:rPr kumimoji="1" lang="ja-JP" altLang="en-US" sz="1400" dirty="0">
                          <a:latin typeface="ＭＳ ゴシック" panose="020B0609070205080204" pitchFamily="49" charset="-128"/>
                          <a:ea typeface="ＭＳ ゴシック" panose="020B0609070205080204" pitchFamily="49" charset="-128"/>
                        </a:rPr>
                        <a:t>（高等学校卒業後）</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大阪府</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３３．９％</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5</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３２．９％</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5</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2311953501"/>
                  </a:ext>
                </a:extLst>
              </a:tr>
              <a:tr h="493282">
                <a:tc vMerge="1">
                  <a:txBody>
                    <a:bodyPr/>
                    <a:lstStyle/>
                    <a:p>
                      <a:endParaRPr kumimoji="1" lang="ja-JP" altLang="en-US"/>
                    </a:p>
                  </a:txBody>
                  <a:tcPr/>
                </a:tc>
                <a:tc v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全国</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２２．６％</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5</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３０．８％</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5</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2310130520"/>
                  </a:ext>
                </a:extLst>
              </a:tr>
              <a:tr h="542879">
                <a:tc rowSpan="2">
                  <a:txBody>
                    <a:bodyPr/>
                    <a:lstStyle/>
                    <a:p>
                      <a:pPr algn="ctr"/>
                      <a:r>
                        <a:rPr kumimoji="1" lang="ja-JP" altLang="en-US" sz="1400" dirty="0">
                          <a:latin typeface="ＭＳ ゴシック" panose="020B0609070205080204" pitchFamily="49" charset="-128"/>
                          <a:ea typeface="ＭＳ ゴシック" panose="020B0609070205080204" pitchFamily="49" charset="-128"/>
                        </a:rPr>
                        <a:t>９</a:t>
                      </a:r>
                    </a:p>
                  </a:txBody>
                  <a:tcPr anchor="ctr"/>
                </a:tc>
                <a:tc rowSpan="2">
                  <a:txBody>
                    <a:bodyPr/>
                    <a:lstStyle/>
                    <a:p>
                      <a:pPr algn="l"/>
                      <a:r>
                        <a:rPr kumimoji="1" lang="ja-JP" altLang="en-US" sz="1400" dirty="0">
                          <a:latin typeface="ＭＳ ゴシック" panose="020B0609070205080204" pitchFamily="49" charset="-128"/>
                          <a:ea typeface="ＭＳ ゴシック" panose="020B0609070205080204" pitchFamily="49" charset="-128"/>
                        </a:rPr>
                        <a:t>児童養護施設の子どもの就職率</a:t>
                      </a:r>
                      <a:endParaRPr kumimoji="1" lang="en-US" altLang="ja-JP" sz="1400" dirty="0">
                        <a:latin typeface="ＭＳ ゴシック" panose="020B0609070205080204" pitchFamily="49" charset="-128"/>
                        <a:ea typeface="ＭＳ ゴシック" panose="020B0609070205080204" pitchFamily="49" charset="-128"/>
                      </a:endParaRPr>
                    </a:p>
                    <a:p>
                      <a:pPr algn="l"/>
                      <a:r>
                        <a:rPr kumimoji="1" lang="ja-JP" altLang="en-US" sz="1400" dirty="0">
                          <a:latin typeface="ＭＳ ゴシック" panose="020B0609070205080204" pitchFamily="49" charset="-128"/>
                          <a:ea typeface="ＭＳ ゴシック" panose="020B0609070205080204" pitchFamily="49" charset="-128"/>
                        </a:rPr>
                        <a:t>（高等学校卒業後）</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大阪府</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６１．３％</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5</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５８．２％</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5</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1161750432"/>
                  </a:ext>
                </a:extLst>
              </a:tr>
              <a:tr h="588575">
                <a:tc vMerge="1">
                  <a:txBody>
                    <a:bodyPr/>
                    <a:lstStyle/>
                    <a:p>
                      <a:endParaRPr kumimoji="1" lang="ja-JP" altLang="en-US"/>
                    </a:p>
                  </a:txBody>
                  <a:tcPr/>
                </a:tc>
                <a:tc v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全国</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６９．８％</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100" dirty="0">
                          <a:latin typeface="ＭＳ ゴシック" panose="020B0609070205080204" pitchFamily="49" charset="-128"/>
                          <a:ea typeface="ＭＳ ゴシック" panose="020B0609070205080204" pitchFamily="49" charset="-128"/>
                        </a:rPr>
                        <a:t>（平成</a:t>
                      </a:r>
                      <a:r>
                        <a:rPr kumimoji="1" lang="en-US" altLang="ja-JP" sz="1100" dirty="0">
                          <a:latin typeface="ＭＳ ゴシック" panose="020B0609070205080204" pitchFamily="49" charset="-128"/>
                          <a:ea typeface="ＭＳ ゴシック" panose="020B0609070205080204" pitchFamily="49" charset="-128"/>
                        </a:rPr>
                        <a:t>25</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5</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1</a:t>
                      </a:r>
                      <a:r>
                        <a:rPr kumimoji="1" lang="ja-JP" altLang="en-US" sz="1100" dirty="0">
                          <a:latin typeface="ＭＳ ゴシック" panose="020B0609070205080204" pitchFamily="49" charset="-128"/>
                          <a:ea typeface="ＭＳ ゴシック" panose="020B0609070205080204" pitchFamily="49" charset="-128"/>
                        </a:rPr>
                        <a:t>日現在）</a:t>
                      </a:r>
                    </a:p>
                  </a:txBody>
                  <a:tcPr anchor="ct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６２．５％</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a:t>
                      </a:r>
                      <a:r>
                        <a:rPr kumimoji="1" lang="en-US" altLang="ja-JP" sz="1100" dirty="0">
                          <a:solidFill>
                            <a:schemeClr val="tx1"/>
                          </a:solidFill>
                          <a:latin typeface="ＭＳ ゴシック" panose="020B0609070205080204" pitchFamily="49" charset="-128"/>
                          <a:ea typeface="ＭＳ ゴシック" panose="020B0609070205080204" pitchFamily="49" charset="-128"/>
                        </a:rPr>
                        <a:t>5</a:t>
                      </a:r>
                      <a:r>
                        <a:rPr kumimoji="1" lang="ja-JP" altLang="en-US" sz="1100" dirty="0">
                          <a:solidFill>
                            <a:schemeClr val="tx1"/>
                          </a:solidFill>
                          <a:latin typeface="ＭＳ ゴシック" panose="020B0609070205080204" pitchFamily="49" charset="-128"/>
                          <a:ea typeface="ＭＳ ゴシック" panose="020B0609070205080204" pitchFamily="49" charset="-128"/>
                        </a:rPr>
                        <a:t>月</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日現在）</a:t>
                      </a:r>
                    </a:p>
                  </a:txBody>
                  <a:tcPr anchor="ctr"/>
                </a:tc>
                <a:extLst>
                  <a:ext uri="{0D108BD9-81ED-4DB2-BD59-A6C34878D82A}">
                    <a16:rowId xmlns:a16="http://schemas.microsoft.com/office/drawing/2014/main" val="2504660199"/>
                  </a:ext>
                </a:extLst>
              </a:tr>
            </a:tbl>
          </a:graphicData>
        </a:graphic>
      </p:graphicFrame>
      <p:cxnSp>
        <p:nvCxnSpPr>
          <p:cNvPr id="6" name="直線コネクタ 5"/>
          <p:cNvCxnSpPr/>
          <p:nvPr/>
        </p:nvCxnSpPr>
        <p:spPr>
          <a:xfrm>
            <a:off x="304800" y="774163"/>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grpSp>
        <p:nvGrpSpPr>
          <p:cNvPr id="9" name="グループ化 8"/>
          <p:cNvGrpSpPr/>
          <p:nvPr/>
        </p:nvGrpSpPr>
        <p:grpSpPr>
          <a:xfrm>
            <a:off x="241300" y="368658"/>
            <a:ext cx="8432800" cy="405505"/>
            <a:chOff x="241300" y="318395"/>
            <a:chExt cx="8432800" cy="405505"/>
          </a:xfrm>
        </p:grpSpPr>
        <p:cxnSp>
          <p:nvCxnSpPr>
            <p:cNvPr id="10" name="直線コネクタ 9"/>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11" name="テキスト ボックス 10"/>
            <p:cNvSpPr txBox="1"/>
            <p:nvPr/>
          </p:nvSpPr>
          <p:spPr>
            <a:xfrm>
              <a:off x="241300" y="318395"/>
              <a:ext cx="84328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７　子どもの貧困対策に関する指標の実績値の推移（計画策定時／直近値）</a:t>
              </a:r>
            </a:p>
          </p:txBody>
        </p:sp>
      </p:grpSp>
      <p:sp>
        <p:nvSpPr>
          <p:cNvPr id="8" name="Text Box 9">
            <a:extLst>
              <a:ext uri="{FF2B5EF4-FFF2-40B4-BE49-F238E27FC236}">
                <a16:creationId xmlns:a16="http://schemas.microsoft.com/office/drawing/2014/main" id="{C9CD48EB-01F7-4A03-BF28-2C0B62634F17}"/>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18</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07317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7E776D-FBF9-4F75-9B5B-451316A88AC2}"/>
              </a:ext>
            </a:extLst>
          </p:cNvPr>
          <p:cNvSpPr>
            <a:spLocks noGrp="1"/>
          </p:cNvSpPr>
          <p:nvPr>
            <p:ph type="title"/>
          </p:nvPr>
        </p:nvSpPr>
        <p:spPr/>
        <p:txBody>
          <a:bodyPr>
            <a:normAutofit/>
          </a:bodyPr>
          <a:lstStyle/>
          <a:p>
            <a:r>
              <a:rPr kumimoji="1" lang="ja-JP" altLang="en-US" sz="3600" dirty="0">
                <a:latin typeface="Meiryo UI" panose="020B0604030504040204" pitchFamily="50" charset="-128"/>
                <a:ea typeface="Meiryo UI" panose="020B0604030504040204" pitchFamily="50" charset="-128"/>
              </a:rPr>
              <a:t>もくじ</a:t>
            </a:r>
          </a:p>
        </p:txBody>
      </p:sp>
      <p:sp>
        <p:nvSpPr>
          <p:cNvPr id="3" name="コンテンツ プレースホルダー 2">
            <a:extLst>
              <a:ext uri="{FF2B5EF4-FFF2-40B4-BE49-F238E27FC236}">
                <a16:creationId xmlns:a16="http://schemas.microsoft.com/office/drawing/2014/main" id="{49EC6D7A-90FF-4F20-BB3E-B57E44B51D12}"/>
              </a:ext>
            </a:extLst>
          </p:cNvPr>
          <p:cNvSpPr>
            <a:spLocks noGrp="1"/>
          </p:cNvSpPr>
          <p:nvPr>
            <p:ph idx="1"/>
          </p:nvPr>
        </p:nvSpPr>
        <p:spPr>
          <a:xfrm>
            <a:off x="989258" y="1690689"/>
            <a:ext cx="6480488" cy="4124418"/>
          </a:xfrm>
        </p:spPr>
        <p:txBody>
          <a:bodyPr>
            <a:normAutofit/>
          </a:bodyPr>
          <a:lstStyle/>
          <a:p>
            <a:pPr marL="0" indent="0">
              <a:buNone/>
            </a:pPr>
            <a:r>
              <a:rPr lang="ja-JP" altLang="en-US" sz="1800" dirty="0">
                <a:latin typeface="Meiryo UI" panose="020B0604030504040204" pitchFamily="50" charset="-128"/>
                <a:ea typeface="Meiryo UI" panose="020B0604030504040204" pitchFamily="50" charset="-128"/>
              </a:rPr>
              <a:t>１　策定の趣旨</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２　第一次計画策定後の府の主な取組</a:t>
            </a:r>
          </a:p>
          <a:p>
            <a:pPr marL="0" indent="0">
              <a:buNone/>
            </a:pPr>
            <a:r>
              <a:rPr lang="ja-JP" altLang="en-US" sz="1800" dirty="0">
                <a:latin typeface="Meiryo UI" panose="020B0604030504040204" pitchFamily="50" charset="-128"/>
                <a:ea typeface="Meiryo UI" panose="020B0604030504040204" pitchFamily="50" charset="-128"/>
              </a:rPr>
              <a:t>３　現状と課題</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４　子どもの貧困対策の方向性</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５　子どもの貧困対策に関する具体的取組</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６　計画の推進について</a:t>
            </a:r>
          </a:p>
          <a:p>
            <a:pPr marL="0" indent="0">
              <a:buNone/>
            </a:pPr>
            <a:r>
              <a:rPr lang="ja-JP" altLang="en-US" sz="1800" dirty="0">
                <a:latin typeface="Meiryo UI" panose="020B0604030504040204" pitchFamily="50" charset="-128"/>
                <a:ea typeface="Meiryo UI" panose="020B0604030504040204" pitchFamily="50" charset="-128"/>
              </a:rPr>
              <a:t>７　子どもの貧困に関する指標の実績値の推移</a:t>
            </a:r>
          </a:p>
          <a:p>
            <a:pPr marL="0" indent="0">
              <a:buNone/>
            </a:pPr>
            <a:r>
              <a:rPr lang="ja-JP" altLang="en-US" sz="1800" dirty="0">
                <a:latin typeface="Meiryo UI" panose="020B0604030504040204" pitchFamily="50" charset="-128"/>
                <a:ea typeface="Meiryo UI" panose="020B0604030504040204" pitchFamily="50" charset="-128"/>
              </a:rPr>
              <a:t>８　第二次計画における子どもの貧困に関する指標</a:t>
            </a:r>
          </a:p>
        </p:txBody>
      </p:sp>
      <p:sp>
        <p:nvSpPr>
          <p:cNvPr id="4" name="Text Box 9">
            <a:extLst>
              <a:ext uri="{FF2B5EF4-FFF2-40B4-BE49-F238E27FC236}">
                <a16:creationId xmlns:a16="http://schemas.microsoft.com/office/drawing/2014/main" id="{776F28D7-138D-4E31-B44E-EE2F8505AC61}"/>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1</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4148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1300" y="202484"/>
            <a:ext cx="8432800" cy="405505"/>
            <a:chOff x="241300" y="318395"/>
            <a:chExt cx="8432800" cy="405505"/>
          </a:xfrm>
        </p:grpSpPr>
        <p:cxnSp>
          <p:nvCxnSpPr>
            <p:cNvPr id="5" name="直線コネクタ 4"/>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241300" y="318395"/>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８　第二次計画における子どもの貧困に関する指標</a:t>
              </a:r>
            </a:p>
          </p:txBody>
        </p:sp>
      </p:grpSp>
      <p:sp>
        <p:nvSpPr>
          <p:cNvPr id="9" name="テキスト ボックス 8">
            <a:extLst>
              <a:ext uri="{FF2B5EF4-FFF2-40B4-BE49-F238E27FC236}">
                <a16:creationId xmlns:a16="http://schemas.microsoft.com/office/drawing/2014/main" id="{D834109E-F952-47E4-AC36-0EEE2418FBF2}"/>
              </a:ext>
            </a:extLst>
          </p:cNvPr>
          <p:cNvSpPr txBox="1"/>
          <p:nvPr/>
        </p:nvSpPr>
        <p:spPr>
          <a:xfrm>
            <a:off x="279937" y="708752"/>
            <a:ext cx="8369299" cy="1354217"/>
          </a:xfrm>
          <a:prstGeom prst="rect">
            <a:avLst/>
          </a:prstGeom>
          <a:noFill/>
        </p:spPr>
        <p:txBody>
          <a:bodyPr wrap="square" rtlCol="0">
            <a:spAutoFit/>
          </a:bodyPr>
          <a:lstStyle/>
          <a:p>
            <a:pPr lvl="0"/>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大阪府においては、子どもの貧困対策を総合的に推進するにあたり、関係施策の実施状況や対策の効果等を</a:t>
            </a:r>
            <a:endParaRPr lang="en-US" altLang="ja-JP" sz="1400" dirty="0">
              <a:latin typeface="Meiryo UI" panose="020B0604030504040204" pitchFamily="50" charset="-128"/>
              <a:ea typeface="Meiryo UI" panose="020B0604030504040204" pitchFamily="50" charset="-128"/>
            </a:endParaRPr>
          </a:p>
          <a:p>
            <a:pPr lvl="0"/>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検証・評価する際の参考となる指標として、国の大綱に示された２５の指標のうち、子どもの状況を示すもので</a:t>
            </a:r>
            <a:endParaRPr lang="en-US" altLang="ja-JP" sz="1400" dirty="0">
              <a:latin typeface="Meiryo UI" panose="020B0604030504040204" pitchFamily="50" charset="-128"/>
              <a:ea typeface="Meiryo UI" panose="020B0604030504040204" pitchFamily="50" charset="-128"/>
            </a:endParaRPr>
          </a:p>
          <a:p>
            <a:pPr lvl="0"/>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かつ大阪府の数値が示せるものについては、子どもの貧困対策に関する指標として設定します。</a:t>
            </a:r>
            <a:endParaRPr lang="en-US" altLang="ja-JP" sz="1400" dirty="0">
              <a:latin typeface="Meiryo UI" panose="020B0604030504040204" pitchFamily="50" charset="-128"/>
              <a:ea typeface="Meiryo UI" panose="020B0604030504040204" pitchFamily="50" charset="-128"/>
            </a:endParaRPr>
          </a:p>
          <a:p>
            <a:pPr lvl="0"/>
            <a:endParaRPr lang="ja-JP" altLang="ja-JP" sz="600" dirty="0">
              <a:latin typeface="Meiryo UI" panose="020B0604030504040204" pitchFamily="50" charset="-128"/>
              <a:ea typeface="Meiryo UI" panose="020B0604030504040204" pitchFamily="50" charset="-128"/>
            </a:endParaRPr>
          </a:p>
          <a:p>
            <a:pPr lvl="0"/>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施策に関する指標及びサンプリング調査等により都道府県のデータが示せないものについては、参考指標とします。</a:t>
            </a:r>
            <a:endParaRPr lang="en-US" altLang="ja-JP" sz="1400" dirty="0">
              <a:latin typeface="Meiryo UI" panose="020B0604030504040204" pitchFamily="50" charset="-128"/>
              <a:ea typeface="Meiryo UI" panose="020B0604030504040204" pitchFamily="50" charset="-128"/>
            </a:endParaRPr>
          </a:p>
          <a:p>
            <a:pPr lvl="0"/>
            <a:endParaRPr lang="ja-JP" altLang="ja-JP" sz="600" dirty="0">
              <a:latin typeface="Meiryo UI" panose="020B0604030504040204" pitchFamily="50" charset="-128"/>
              <a:ea typeface="Meiryo UI" panose="020B0604030504040204" pitchFamily="50" charset="-128"/>
            </a:endParaRPr>
          </a:p>
          <a:p>
            <a:pPr lvl="0"/>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また、これらに加え、大阪府の施策に関する指標を３指標追加し</a:t>
            </a:r>
            <a:r>
              <a:rPr lang="ja-JP" altLang="en-US" sz="1400" dirty="0">
                <a:latin typeface="Meiryo UI" panose="020B0604030504040204" pitchFamily="50" charset="-128"/>
                <a:ea typeface="Meiryo UI" panose="020B0604030504040204" pitchFamily="50" charset="-128"/>
              </a:rPr>
              <a:t>ています</a:t>
            </a:r>
            <a:r>
              <a:rPr lang="ja-JP" altLang="ja-JP" sz="1400" dirty="0">
                <a:latin typeface="Meiryo UI" panose="020B0604030504040204" pitchFamily="50" charset="-128"/>
                <a:ea typeface="Meiryo UI" panose="020B0604030504040204" pitchFamily="50" charset="-128"/>
              </a:rPr>
              <a:t>。</a:t>
            </a:r>
          </a:p>
        </p:txBody>
      </p:sp>
      <p:graphicFrame>
        <p:nvGraphicFramePr>
          <p:cNvPr id="3" name="表 2"/>
          <p:cNvGraphicFramePr>
            <a:graphicFrameLocks noGrp="1"/>
          </p:cNvGraphicFramePr>
          <p:nvPr>
            <p:extLst>
              <p:ext uri="{D42A27DB-BD31-4B8C-83A1-F6EECF244321}">
                <p14:modId xmlns:p14="http://schemas.microsoft.com/office/powerpoint/2010/main" val="4165708859"/>
              </p:ext>
            </p:extLst>
          </p:nvPr>
        </p:nvGraphicFramePr>
        <p:xfrm>
          <a:off x="571991" y="2500475"/>
          <a:ext cx="7670488" cy="4034867"/>
        </p:xfrm>
        <a:graphic>
          <a:graphicData uri="http://schemas.openxmlformats.org/drawingml/2006/table">
            <a:tbl>
              <a:tblPr firstRow="1" firstCol="1" bandRow="1">
                <a:tableStyleId>{21E4AEA4-8DFA-4A89-87EB-49C32662AFE0}</a:tableStyleId>
              </a:tblPr>
              <a:tblGrid>
                <a:gridCol w="471198">
                  <a:extLst>
                    <a:ext uri="{9D8B030D-6E8A-4147-A177-3AD203B41FA5}">
                      <a16:colId xmlns:a16="http://schemas.microsoft.com/office/drawing/2014/main" val="1512299737"/>
                    </a:ext>
                  </a:extLst>
                </a:gridCol>
                <a:gridCol w="3551616">
                  <a:extLst>
                    <a:ext uri="{9D8B030D-6E8A-4147-A177-3AD203B41FA5}">
                      <a16:colId xmlns:a16="http://schemas.microsoft.com/office/drawing/2014/main" val="696372297"/>
                    </a:ext>
                  </a:extLst>
                </a:gridCol>
                <a:gridCol w="1076325">
                  <a:extLst>
                    <a:ext uri="{9D8B030D-6E8A-4147-A177-3AD203B41FA5}">
                      <a16:colId xmlns:a16="http://schemas.microsoft.com/office/drawing/2014/main" val="3589215374"/>
                    </a:ext>
                  </a:extLst>
                </a:gridCol>
                <a:gridCol w="1152525">
                  <a:extLst>
                    <a:ext uri="{9D8B030D-6E8A-4147-A177-3AD203B41FA5}">
                      <a16:colId xmlns:a16="http://schemas.microsoft.com/office/drawing/2014/main" val="1873171380"/>
                    </a:ext>
                  </a:extLst>
                </a:gridCol>
                <a:gridCol w="1418824">
                  <a:extLst>
                    <a:ext uri="{9D8B030D-6E8A-4147-A177-3AD203B41FA5}">
                      <a16:colId xmlns:a16="http://schemas.microsoft.com/office/drawing/2014/main" val="2097540418"/>
                    </a:ext>
                  </a:extLst>
                </a:gridCol>
              </a:tblGrid>
              <a:tr h="262967">
                <a:tc>
                  <a:txBody>
                    <a:bodyPr/>
                    <a:lstStyle/>
                    <a:p>
                      <a:pPr algn="ctr">
                        <a:lnSpc>
                          <a:spcPts val="11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指標</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全国数値</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ja-JP" sz="1100" kern="100" dirty="0">
                          <a:effectLst/>
                          <a:latin typeface="Meiryo UI" panose="020B0604030504040204" pitchFamily="50" charset="-128"/>
                          <a:ea typeface="Meiryo UI" panose="020B0604030504040204" pitchFamily="50" charset="-128"/>
                        </a:rPr>
                        <a:t>時点</a:t>
                      </a:r>
                    </a:p>
                  </a:txBody>
                  <a:tcPr marL="51450" marR="51450" marT="0" marB="0" anchor="ctr"/>
                </a:tc>
                <a:tc>
                  <a:txBody>
                    <a:bodyPr/>
                    <a:lstStyle/>
                    <a:p>
                      <a:pPr 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大阪府数値</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extLst>
                  <a:ext uri="{0D108BD9-81ED-4DB2-BD59-A6C34878D82A}">
                    <a16:rowId xmlns:a16="http://schemas.microsoft.com/office/drawing/2014/main" val="1617800193"/>
                  </a:ext>
                </a:extLst>
              </a:tr>
              <a:tr h="419100">
                <a:tc>
                  <a:txBody>
                    <a:bodyPr/>
                    <a:lstStyle/>
                    <a:p>
                      <a:pPr 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1</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生活保護世帯に属する子どもの高等学校等進学率</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93.7%</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H30.4.1</a:t>
                      </a:r>
                      <a:r>
                        <a:rPr lang="zh-TW" sz="1100" kern="1200" dirty="0">
                          <a:effectLst/>
                          <a:latin typeface="Meiryo UI" panose="020B0604030504040204" pitchFamily="50" charset="-128"/>
                          <a:ea typeface="Meiryo UI" panose="020B0604030504040204" pitchFamily="50" charset="-128"/>
                        </a:rPr>
                        <a:t>現在</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en-US" sz="1100" kern="100" dirty="0">
                          <a:effectLst/>
                          <a:latin typeface="Meiryo UI" panose="020B0604030504040204" pitchFamily="50" charset="-128"/>
                          <a:ea typeface="Meiryo UI" panose="020B0604030504040204" pitchFamily="50" charset="-128"/>
                        </a:rPr>
                        <a:t>95.1%</a:t>
                      </a:r>
                    </a:p>
                    <a:p>
                      <a:pPr algn="ctr">
                        <a:lnSpc>
                          <a:spcPts val="1100"/>
                        </a:lnSpc>
                        <a:spcAft>
                          <a:spcPts val="0"/>
                        </a:spcAft>
                      </a:pPr>
                      <a:r>
                        <a:rPr lang="en-US" altLang="ja-JP" sz="1100" kern="100" dirty="0">
                          <a:effectLst/>
                          <a:latin typeface="Meiryo UI" panose="020B0604030504040204" pitchFamily="50" charset="-128"/>
                          <a:ea typeface="Meiryo UI" panose="020B0604030504040204" pitchFamily="50" charset="-128"/>
                        </a:rPr>
                        <a:t>(H29.4.1)</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extLst>
                  <a:ext uri="{0D108BD9-81ED-4DB2-BD59-A6C34878D82A}">
                    <a16:rowId xmlns:a16="http://schemas.microsoft.com/office/drawing/2014/main" val="3628347490"/>
                  </a:ext>
                </a:extLst>
              </a:tr>
              <a:tr h="419100">
                <a:tc>
                  <a:txBody>
                    <a:bodyPr/>
                    <a:lstStyle/>
                    <a:p>
                      <a:pPr algn="ctr">
                        <a:lnSpc>
                          <a:spcPts val="1100"/>
                        </a:lnSpc>
                        <a:spcAft>
                          <a:spcPts val="0"/>
                        </a:spcAft>
                      </a:pPr>
                      <a:r>
                        <a:rPr lang="en-US" sz="1100" kern="100" dirty="0">
                          <a:effectLst/>
                          <a:latin typeface="Meiryo UI" panose="020B0604030504040204" pitchFamily="50" charset="-128"/>
                          <a:ea typeface="Meiryo UI" panose="020B0604030504040204" pitchFamily="50" charset="-128"/>
                        </a:rPr>
                        <a:t>2</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生活保護世帯に属する子どもの高等学校等中退率</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4.1%</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en-US" altLang="zh-TW" sz="1100" kern="1200" dirty="0">
                          <a:effectLst/>
                          <a:latin typeface="Meiryo UI" panose="020B0604030504040204" pitchFamily="50" charset="-128"/>
                          <a:ea typeface="Meiryo UI" panose="020B0604030504040204" pitchFamily="50" charset="-128"/>
                        </a:rPr>
                        <a:t>H30.4.1</a:t>
                      </a:r>
                      <a:r>
                        <a:rPr lang="zh-TW" sz="1100" kern="1200" dirty="0">
                          <a:effectLst/>
                          <a:latin typeface="Meiryo UI" panose="020B0604030504040204" pitchFamily="50" charset="-128"/>
                          <a:ea typeface="Meiryo UI" panose="020B0604030504040204" pitchFamily="50" charset="-128"/>
                        </a:rPr>
                        <a:t>現在</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en-US" sz="1100" kern="100" dirty="0">
                          <a:effectLst/>
                          <a:latin typeface="Meiryo UI" panose="020B0604030504040204" pitchFamily="50" charset="-128"/>
                          <a:ea typeface="Meiryo UI" panose="020B0604030504040204" pitchFamily="50" charset="-128"/>
                        </a:rPr>
                        <a:t>3.9%</a:t>
                      </a:r>
                    </a:p>
                    <a:p>
                      <a:pPr algn="ctr">
                        <a:lnSpc>
                          <a:spcPts val="1100"/>
                        </a:lnSpc>
                        <a:spcAft>
                          <a:spcPts val="0"/>
                        </a:spcAft>
                      </a:pPr>
                      <a:r>
                        <a:rPr lang="en-US" altLang="ja-JP" sz="1100" kern="100" dirty="0">
                          <a:effectLst/>
                          <a:latin typeface="Meiryo UI" panose="020B0604030504040204" pitchFamily="50" charset="-128"/>
                          <a:ea typeface="Meiryo UI" panose="020B0604030504040204" pitchFamily="50" charset="-128"/>
                        </a:rPr>
                        <a:t>(H29.4.1)</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extLst>
                  <a:ext uri="{0D108BD9-81ED-4DB2-BD59-A6C34878D82A}">
                    <a16:rowId xmlns:a16="http://schemas.microsoft.com/office/drawing/2014/main" val="1442346514"/>
                  </a:ext>
                </a:extLst>
              </a:tr>
              <a:tr h="419100">
                <a:tc>
                  <a:txBody>
                    <a:bodyPr/>
                    <a:lstStyle/>
                    <a:p>
                      <a:pPr algn="ctr">
                        <a:lnSpc>
                          <a:spcPts val="1100"/>
                        </a:lnSpc>
                        <a:spcAft>
                          <a:spcPts val="0"/>
                        </a:spcAft>
                      </a:pPr>
                      <a:r>
                        <a:rPr lang="en-US" sz="1100" kern="100">
                          <a:effectLst/>
                          <a:latin typeface="Meiryo UI" panose="020B0604030504040204" pitchFamily="50" charset="-128"/>
                          <a:ea typeface="Meiryo UI" panose="020B0604030504040204" pitchFamily="50" charset="-128"/>
                        </a:rPr>
                        <a:t>3</a:t>
                      </a:r>
                      <a:endParaRPr lang="ja-JP" sz="1100" kern="10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生活保護世帯に属する子どもの大学等進学率</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36.0%</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H30.4.1</a:t>
                      </a:r>
                      <a:r>
                        <a:rPr lang="zh-TW" sz="1100" kern="1200" dirty="0">
                          <a:effectLst/>
                          <a:latin typeface="Meiryo UI" panose="020B0604030504040204" pitchFamily="50" charset="-128"/>
                          <a:ea typeface="Meiryo UI" panose="020B0604030504040204" pitchFamily="50" charset="-128"/>
                        </a:rPr>
                        <a:t>現在</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en-US" sz="1100" kern="100" dirty="0">
                          <a:effectLst/>
                          <a:latin typeface="Meiryo UI" panose="020B0604030504040204" pitchFamily="50" charset="-128"/>
                          <a:ea typeface="Meiryo UI" panose="020B0604030504040204" pitchFamily="50" charset="-128"/>
                        </a:rPr>
                        <a:t>42.2%</a:t>
                      </a:r>
                      <a:endParaRPr lang="ja-JP" sz="1100" kern="100" dirty="0">
                        <a:effectLst/>
                        <a:latin typeface="Meiryo UI" panose="020B0604030504040204" pitchFamily="50" charset="-128"/>
                        <a:ea typeface="Meiryo UI" panose="020B0604030504040204" pitchFamily="50" charset="-128"/>
                      </a:endParaRPr>
                    </a:p>
                    <a:p>
                      <a:pPr algn="ctr">
                        <a:lnSpc>
                          <a:spcPts val="1100"/>
                        </a:lnSpc>
                        <a:spcAft>
                          <a:spcPts val="0"/>
                        </a:spcAft>
                      </a:pPr>
                      <a:r>
                        <a:rPr lang="en-US" altLang="ja-JP" sz="1100" kern="100" dirty="0">
                          <a:effectLst/>
                          <a:latin typeface="Meiryo UI" panose="020B0604030504040204" pitchFamily="50" charset="-128"/>
                          <a:ea typeface="Meiryo UI" panose="020B0604030504040204" pitchFamily="50" charset="-128"/>
                        </a:rPr>
                        <a:t>(H29.4.1)</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extLst>
                  <a:ext uri="{0D108BD9-81ED-4DB2-BD59-A6C34878D82A}">
                    <a16:rowId xmlns:a16="http://schemas.microsoft.com/office/drawing/2014/main" val="1783807884"/>
                  </a:ext>
                </a:extLst>
              </a:tr>
              <a:tr h="419100">
                <a:tc>
                  <a:txBody>
                    <a:bodyPr/>
                    <a:lstStyle/>
                    <a:p>
                      <a:pPr 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4</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生活保護世帯に属する子どもの就職率（中学校卒業後）</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1.5%</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H30.4.1</a:t>
                      </a:r>
                      <a:r>
                        <a:rPr lang="zh-TW" sz="1100" kern="1200" dirty="0">
                          <a:effectLst/>
                          <a:latin typeface="Meiryo UI" panose="020B0604030504040204" pitchFamily="50" charset="-128"/>
                          <a:ea typeface="Meiryo UI" panose="020B0604030504040204" pitchFamily="50" charset="-128"/>
                        </a:rPr>
                        <a:t>現在</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en-US" sz="1100" kern="100" dirty="0">
                          <a:effectLst/>
                          <a:latin typeface="Meiryo UI" panose="020B0604030504040204" pitchFamily="50" charset="-128"/>
                          <a:ea typeface="Meiryo UI" panose="020B0604030504040204" pitchFamily="50" charset="-128"/>
                        </a:rPr>
                        <a:t>1.0%</a:t>
                      </a:r>
                    </a:p>
                    <a:p>
                      <a:pPr algn="ctr">
                        <a:lnSpc>
                          <a:spcPts val="1100"/>
                        </a:lnSpc>
                        <a:spcAft>
                          <a:spcPts val="0"/>
                        </a:spcAft>
                      </a:pPr>
                      <a:r>
                        <a:rPr lang="en-US" altLang="ja-JP" sz="1100" kern="100" dirty="0">
                          <a:effectLst/>
                          <a:latin typeface="Meiryo UI" panose="020B0604030504040204" pitchFamily="50" charset="-128"/>
                          <a:ea typeface="Meiryo UI" panose="020B0604030504040204" pitchFamily="50" charset="-128"/>
                        </a:rPr>
                        <a:t>(H29.4.1)</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extLst>
                  <a:ext uri="{0D108BD9-81ED-4DB2-BD59-A6C34878D82A}">
                    <a16:rowId xmlns:a16="http://schemas.microsoft.com/office/drawing/2014/main" val="2810920029"/>
                  </a:ext>
                </a:extLst>
              </a:tr>
              <a:tr h="419100">
                <a:tc>
                  <a:txBody>
                    <a:bodyPr/>
                    <a:lstStyle/>
                    <a:p>
                      <a:pPr algn="ctr">
                        <a:lnSpc>
                          <a:spcPts val="1100"/>
                        </a:lnSpc>
                        <a:spcAft>
                          <a:spcPts val="0"/>
                        </a:spcAft>
                      </a:pPr>
                      <a:r>
                        <a:rPr lang="en-US" sz="1100" kern="100">
                          <a:effectLst/>
                          <a:latin typeface="Meiryo UI" panose="020B0604030504040204" pitchFamily="50" charset="-128"/>
                          <a:ea typeface="Meiryo UI" panose="020B0604030504040204" pitchFamily="50" charset="-128"/>
                        </a:rPr>
                        <a:t>5</a:t>
                      </a:r>
                      <a:endParaRPr lang="ja-JP" sz="1100" kern="10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生活保護世帯に属する子どもの就職率（高等学校卒業後）</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46.6%</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H30.4.1</a:t>
                      </a:r>
                      <a:r>
                        <a:rPr lang="zh-TW" sz="1100" kern="1200" dirty="0">
                          <a:effectLst/>
                          <a:latin typeface="Meiryo UI" panose="020B0604030504040204" pitchFamily="50" charset="-128"/>
                          <a:ea typeface="Meiryo UI" panose="020B0604030504040204" pitchFamily="50" charset="-128"/>
                        </a:rPr>
                        <a:t>現在</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en-US" sz="1100" kern="100" dirty="0">
                          <a:effectLst/>
                          <a:latin typeface="Meiryo UI" panose="020B0604030504040204" pitchFamily="50" charset="-128"/>
                          <a:ea typeface="Meiryo UI" panose="020B0604030504040204" pitchFamily="50" charset="-128"/>
                        </a:rPr>
                        <a:t>39.8</a:t>
                      </a:r>
                      <a:r>
                        <a:rPr lang="ja-JP" sz="1100" kern="100" dirty="0">
                          <a:effectLst/>
                          <a:latin typeface="Meiryo UI" panose="020B0604030504040204" pitchFamily="50" charset="-128"/>
                          <a:ea typeface="Meiryo UI" panose="020B0604030504040204" pitchFamily="50" charset="-128"/>
                        </a:rPr>
                        <a:t>％</a:t>
                      </a:r>
                    </a:p>
                    <a:p>
                      <a:pPr algn="ctr">
                        <a:lnSpc>
                          <a:spcPts val="1100"/>
                        </a:lnSpc>
                        <a:spcAft>
                          <a:spcPts val="0"/>
                        </a:spcAft>
                      </a:pPr>
                      <a:r>
                        <a:rPr lang="en-US" altLang="ja-JP" sz="1100" kern="100" dirty="0">
                          <a:effectLst/>
                          <a:latin typeface="Meiryo UI" panose="020B0604030504040204" pitchFamily="50" charset="-128"/>
                          <a:ea typeface="Meiryo UI" panose="020B0604030504040204" pitchFamily="50" charset="-128"/>
                        </a:rPr>
                        <a:t>(H29.4.1)</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extLst>
                  <a:ext uri="{0D108BD9-81ED-4DB2-BD59-A6C34878D82A}">
                    <a16:rowId xmlns:a16="http://schemas.microsoft.com/office/drawing/2014/main" val="1546260580"/>
                  </a:ext>
                </a:extLst>
              </a:tr>
              <a:tr h="419100">
                <a:tc>
                  <a:txBody>
                    <a:bodyPr/>
                    <a:lstStyle/>
                    <a:p>
                      <a:pPr algn="ctr">
                        <a:lnSpc>
                          <a:spcPts val="1100"/>
                        </a:lnSpc>
                        <a:spcAft>
                          <a:spcPts val="0"/>
                        </a:spcAft>
                      </a:pPr>
                      <a:r>
                        <a:rPr lang="en-US" sz="1100" kern="100">
                          <a:effectLst/>
                          <a:latin typeface="Meiryo UI" panose="020B0604030504040204" pitchFamily="50" charset="-128"/>
                          <a:ea typeface="Meiryo UI" panose="020B0604030504040204" pitchFamily="50" charset="-128"/>
                        </a:rPr>
                        <a:t>6</a:t>
                      </a:r>
                      <a:endParaRPr lang="ja-JP" sz="1100" kern="10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ja-JP" sz="1100" kern="1200">
                          <a:effectLst/>
                          <a:latin typeface="Meiryo UI" panose="020B0604030504040204" pitchFamily="50" charset="-128"/>
                          <a:ea typeface="Meiryo UI" panose="020B0604030504040204" pitchFamily="50" charset="-128"/>
                        </a:rPr>
                        <a:t>児童養護施設の子どもの進学率（中学校卒業後）</a:t>
                      </a:r>
                      <a:endParaRPr lang="ja-JP" sz="1100" kern="10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95.8%</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H30.5.1</a:t>
                      </a:r>
                      <a:r>
                        <a:rPr lang="zh-TW" sz="1100" kern="1200" dirty="0">
                          <a:effectLst/>
                          <a:latin typeface="Meiryo UI" panose="020B0604030504040204" pitchFamily="50" charset="-128"/>
                          <a:ea typeface="Meiryo UI" panose="020B0604030504040204" pitchFamily="50" charset="-128"/>
                        </a:rPr>
                        <a:t>現在</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en-US" altLang="ja-JP" sz="1100" kern="100" dirty="0">
                          <a:effectLst/>
                          <a:latin typeface="Meiryo UI" panose="020B0604030504040204" pitchFamily="50" charset="-128"/>
                          <a:ea typeface="Meiryo UI" panose="020B0604030504040204" pitchFamily="50" charset="-128"/>
                        </a:rPr>
                        <a:t>100.0</a:t>
                      </a:r>
                      <a:r>
                        <a:rPr lang="ja-JP" sz="1100" kern="100" dirty="0">
                          <a:effectLst/>
                          <a:latin typeface="Meiryo UI" panose="020B0604030504040204" pitchFamily="50" charset="-128"/>
                          <a:ea typeface="Meiryo UI" panose="020B0604030504040204" pitchFamily="50" charset="-128"/>
                        </a:rPr>
                        <a:t>％</a:t>
                      </a:r>
                    </a:p>
                  </a:txBody>
                  <a:tcPr marL="51450" marR="51450" marT="0" marB="0" anchor="ctr"/>
                </a:tc>
                <a:extLst>
                  <a:ext uri="{0D108BD9-81ED-4DB2-BD59-A6C34878D82A}">
                    <a16:rowId xmlns:a16="http://schemas.microsoft.com/office/drawing/2014/main" val="584719900"/>
                  </a:ext>
                </a:extLst>
              </a:tr>
              <a:tr h="419100">
                <a:tc>
                  <a:txBody>
                    <a:bodyPr/>
                    <a:lstStyle/>
                    <a:p>
                      <a:pPr algn="ctr">
                        <a:lnSpc>
                          <a:spcPts val="1100"/>
                        </a:lnSpc>
                        <a:spcAft>
                          <a:spcPts val="0"/>
                        </a:spcAft>
                      </a:pPr>
                      <a:r>
                        <a:rPr lang="en-US" sz="1100" kern="100">
                          <a:effectLst/>
                          <a:latin typeface="Meiryo UI" panose="020B0604030504040204" pitchFamily="50" charset="-128"/>
                          <a:ea typeface="Meiryo UI" panose="020B0604030504040204" pitchFamily="50" charset="-128"/>
                        </a:rPr>
                        <a:t>7</a:t>
                      </a:r>
                      <a:endParaRPr lang="ja-JP" sz="1100" kern="10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児童養護施設の子どもの就職率（中学校卒業後）</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2.4%</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H30.5.1</a:t>
                      </a:r>
                      <a:r>
                        <a:rPr lang="zh-TW" sz="1100" kern="1200" dirty="0">
                          <a:effectLst/>
                          <a:latin typeface="Meiryo UI" panose="020B0604030504040204" pitchFamily="50" charset="-128"/>
                          <a:ea typeface="Meiryo UI" panose="020B0604030504040204" pitchFamily="50" charset="-128"/>
                        </a:rPr>
                        <a:t>現在</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en-US" altLang="ja-JP" sz="1100" kern="100" dirty="0">
                          <a:effectLst/>
                          <a:latin typeface="Meiryo UI" panose="020B0604030504040204" pitchFamily="50" charset="-128"/>
                          <a:ea typeface="Meiryo UI" panose="020B0604030504040204" pitchFamily="50" charset="-128"/>
                        </a:rPr>
                        <a:t>0.0</a:t>
                      </a:r>
                      <a:r>
                        <a:rPr lang="ja-JP" sz="1100" kern="100" dirty="0">
                          <a:effectLst/>
                          <a:latin typeface="Meiryo UI" panose="020B0604030504040204" pitchFamily="50" charset="-128"/>
                          <a:ea typeface="Meiryo UI" panose="020B0604030504040204" pitchFamily="50" charset="-128"/>
                        </a:rPr>
                        <a:t>％</a:t>
                      </a:r>
                    </a:p>
                  </a:txBody>
                  <a:tcPr marL="51450" marR="51450" marT="0" marB="0" anchor="ctr"/>
                </a:tc>
                <a:extLst>
                  <a:ext uri="{0D108BD9-81ED-4DB2-BD59-A6C34878D82A}">
                    <a16:rowId xmlns:a16="http://schemas.microsoft.com/office/drawing/2014/main" val="1809493046"/>
                  </a:ext>
                </a:extLst>
              </a:tr>
              <a:tr h="419100">
                <a:tc>
                  <a:txBody>
                    <a:bodyPr/>
                    <a:lstStyle/>
                    <a:p>
                      <a:pPr algn="ctr">
                        <a:lnSpc>
                          <a:spcPts val="1100"/>
                        </a:lnSpc>
                        <a:spcAft>
                          <a:spcPts val="0"/>
                        </a:spcAft>
                      </a:pPr>
                      <a:r>
                        <a:rPr lang="en-US" sz="1100" kern="1200">
                          <a:effectLst/>
                          <a:latin typeface="Meiryo UI" panose="020B0604030504040204" pitchFamily="50" charset="-128"/>
                          <a:ea typeface="Meiryo UI" panose="020B0604030504040204" pitchFamily="50" charset="-128"/>
                        </a:rPr>
                        <a:t>8</a:t>
                      </a:r>
                      <a:endParaRPr lang="ja-JP" sz="1100" kern="10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児童養護施設の子どもの進学率（高等学校卒業後）</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30.8%</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H30.5.1</a:t>
                      </a:r>
                      <a:r>
                        <a:rPr lang="zh-TW" sz="1100" kern="1200" dirty="0">
                          <a:effectLst/>
                          <a:latin typeface="Meiryo UI" panose="020B0604030504040204" pitchFamily="50" charset="-128"/>
                          <a:ea typeface="Meiryo UI" panose="020B0604030504040204" pitchFamily="50" charset="-128"/>
                        </a:rPr>
                        <a:t>現在</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en-US" sz="1100" kern="100" dirty="0">
                          <a:effectLst/>
                          <a:latin typeface="Meiryo UI" panose="020B0604030504040204" pitchFamily="50" charset="-128"/>
                          <a:ea typeface="Meiryo UI" panose="020B0604030504040204" pitchFamily="50" charset="-128"/>
                        </a:rPr>
                        <a:t>32.9</a:t>
                      </a:r>
                      <a:r>
                        <a:rPr lang="ja-JP" sz="1100" kern="100" dirty="0">
                          <a:effectLst/>
                          <a:latin typeface="Meiryo UI" panose="020B0604030504040204" pitchFamily="50" charset="-128"/>
                          <a:ea typeface="Meiryo UI" panose="020B0604030504040204" pitchFamily="50" charset="-128"/>
                        </a:rPr>
                        <a:t>％</a:t>
                      </a:r>
                    </a:p>
                  </a:txBody>
                  <a:tcPr marL="51450" marR="51450" marT="0" marB="0" anchor="ctr"/>
                </a:tc>
                <a:extLst>
                  <a:ext uri="{0D108BD9-81ED-4DB2-BD59-A6C34878D82A}">
                    <a16:rowId xmlns:a16="http://schemas.microsoft.com/office/drawing/2014/main" val="3427765354"/>
                  </a:ext>
                </a:extLst>
              </a:tr>
              <a:tr h="419100">
                <a:tc>
                  <a:txBody>
                    <a:bodyPr/>
                    <a:lstStyle/>
                    <a:p>
                      <a:pPr 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9</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児童養護施設の子どもの就職率（高等学校卒業後）</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62.5%</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H30.5.1</a:t>
                      </a:r>
                      <a:r>
                        <a:rPr lang="zh-TW" sz="1100" kern="1200" dirty="0">
                          <a:effectLst/>
                          <a:latin typeface="Meiryo UI" panose="020B0604030504040204" pitchFamily="50" charset="-128"/>
                          <a:ea typeface="Meiryo UI" panose="020B0604030504040204" pitchFamily="50" charset="-128"/>
                        </a:rPr>
                        <a:t>現在</a:t>
                      </a:r>
                      <a:endParaRPr lang="ja-JP" sz="1100" kern="100" dirty="0">
                        <a:effectLst/>
                        <a:latin typeface="Meiryo UI" panose="020B0604030504040204" pitchFamily="50" charset="-128"/>
                        <a:ea typeface="Meiryo UI" panose="020B0604030504040204" pitchFamily="50" charset="-128"/>
                      </a:endParaRPr>
                    </a:p>
                  </a:txBody>
                  <a:tcPr marL="51450" marR="51450" marT="0" marB="0" anchor="ctr"/>
                </a:tc>
                <a:tc>
                  <a:txBody>
                    <a:bodyPr/>
                    <a:lstStyle/>
                    <a:p>
                      <a:pPr algn="ctr">
                        <a:lnSpc>
                          <a:spcPts val="1100"/>
                        </a:lnSpc>
                        <a:spcAft>
                          <a:spcPts val="0"/>
                        </a:spcAft>
                      </a:pPr>
                      <a:r>
                        <a:rPr lang="en-US" sz="1100" kern="100" dirty="0">
                          <a:effectLst/>
                          <a:latin typeface="Meiryo UI" panose="020B0604030504040204" pitchFamily="50" charset="-128"/>
                          <a:ea typeface="Meiryo UI" panose="020B0604030504040204" pitchFamily="50" charset="-128"/>
                        </a:rPr>
                        <a:t>58.2</a:t>
                      </a:r>
                      <a:r>
                        <a:rPr lang="ja-JP" sz="1100" kern="100" dirty="0">
                          <a:effectLst/>
                          <a:latin typeface="Meiryo UI" panose="020B0604030504040204" pitchFamily="50" charset="-128"/>
                          <a:ea typeface="Meiryo UI" panose="020B0604030504040204" pitchFamily="50" charset="-128"/>
                        </a:rPr>
                        <a:t>％</a:t>
                      </a:r>
                      <a:endParaRPr lang="en-US" altLang="ja-JP" sz="1100" kern="100" dirty="0">
                        <a:effectLst/>
                        <a:latin typeface="Meiryo UI" panose="020B0604030504040204" pitchFamily="50" charset="-128"/>
                        <a:ea typeface="Meiryo UI" panose="020B0604030504040204" pitchFamily="50" charset="-128"/>
                      </a:endParaRPr>
                    </a:p>
                  </a:txBody>
                  <a:tcPr marL="51450" marR="51450" marT="0" marB="0" anchor="ctr"/>
                </a:tc>
                <a:extLst>
                  <a:ext uri="{0D108BD9-81ED-4DB2-BD59-A6C34878D82A}">
                    <a16:rowId xmlns:a16="http://schemas.microsoft.com/office/drawing/2014/main" val="1857452422"/>
                  </a:ext>
                </a:extLst>
              </a:tr>
            </a:tbl>
          </a:graphicData>
        </a:graphic>
      </p:graphicFrame>
      <p:sp>
        <p:nvSpPr>
          <p:cNvPr id="12" name="テキスト ボックス 11">
            <a:extLst>
              <a:ext uri="{FF2B5EF4-FFF2-40B4-BE49-F238E27FC236}">
                <a16:creationId xmlns:a16="http://schemas.microsoft.com/office/drawing/2014/main" id="{D834109E-F952-47E4-AC36-0EEE2418FBF2}"/>
              </a:ext>
            </a:extLst>
          </p:cNvPr>
          <p:cNvSpPr txBox="1"/>
          <p:nvPr/>
        </p:nvSpPr>
        <p:spPr>
          <a:xfrm>
            <a:off x="454562" y="2182849"/>
            <a:ext cx="8369299" cy="307777"/>
          </a:xfrm>
          <a:prstGeom prst="rect">
            <a:avLst/>
          </a:prstGeom>
          <a:noFill/>
        </p:spPr>
        <p:txBody>
          <a:bodyPr wrap="square" rtlCol="0">
            <a:spAutoFit/>
          </a:bodyPr>
          <a:lstStyle/>
          <a:p>
            <a:pPr lvl="0"/>
            <a:r>
              <a:rPr lang="ja-JP" altLang="en-US" sz="1400" dirty="0">
                <a:latin typeface="Meiryo UI" panose="020B0604030504040204" pitchFamily="50" charset="-128"/>
                <a:ea typeface="Meiryo UI" panose="020B0604030504040204" pitchFamily="50" charset="-128"/>
              </a:rPr>
              <a:t>■指標（子どもの状況を示す指標）</a:t>
            </a:r>
            <a:endParaRPr lang="ja-JP" altLang="ja-JP" sz="1400" dirty="0">
              <a:latin typeface="Meiryo UI" panose="020B0604030504040204" pitchFamily="50" charset="-128"/>
              <a:ea typeface="Meiryo UI" panose="020B0604030504040204" pitchFamily="50" charset="-128"/>
            </a:endParaRPr>
          </a:p>
        </p:txBody>
      </p:sp>
      <p:sp>
        <p:nvSpPr>
          <p:cNvPr id="8" name="Text Box 9">
            <a:extLst>
              <a:ext uri="{FF2B5EF4-FFF2-40B4-BE49-F238E27FC236}">
                <a16:creationId xmlns:a16="http://schemas.microsoft.com/office/drawing/2014/main" id="{4690AA05-D490-4FE3-A6DE-19C07C756FF5}"/>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19</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98735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1300" y="291384"/>
            <a:ext cx="8432800" cy="405505"/>
            <a:chOff x="241300" y="318395"/>
            <a:chExt cx="8432800" cy="405505"/>
          </a:xfrm>
        </p:grpSpPr>
        <p:cxnSp>
          <p:nvCxnSpPr>
            <p:cNvPr id="5" name="直線コネクタ 4"/>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241300" y="318395"/>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８　第二次計画における子どもの貧困に関する指標</a:t>
              </a:r>
            </a:p>
          </p:txBody>
        </p:sp>
      </p:grpSp>
      <p:sp>
        <p:nvSpPr>
          <p:cNvPr id="8" name="テキスト ボックス 7">
            <a:extLst>
              <a:ext uri="{FF2B5EF4-FFF2-40B4-BE49-F238E27FC236}">
                <a16:creationId xmlns:a16="http://schemas.microsoft.com/office/drawing/2014/main" id="{D834109E-F952-47E4-AC36-0EEE2418FBF2}"/>
              </a:ext>
            </a:extLst>
          </p:cNvPr>
          <p:cNvSpPr txBox="1"/>
          <p:nvPr/>
        </p:nvSpPr>
        <p:spPr>
          <a:xfrm>
            <a:off x="304801" y="798899"/>
            <a:ext cx="8369299" cy="307777"/>
          </a:xfrm>
          <a:prstGeom prst="rect">
            <a:avLst/>
          </a:prstGeom>
          <a:noFill/>
        </p:spPr>
        <p:txBody>
          <a:bodyPr wrap="square" rtlCol="0">
            <a:spAutoFit/>
          </a:bodyPr>
          <a:lstStyle/>
          <a:p>
            <a:pPr lvl="0"/>
            <a:r>
              <a:rPr lang="ja-JP" altLang="en-US" sz="1400" dirty="0">
                <a:latin typeface="Meiryo UI" panose="020B0604030504040204" pitchFamily="50" charset="-128"/>
                <a:ea typeface="Meiryo UI" panose="020B0604030504040204" pitchFamily="50" charset="-128"/>
              </a:rPr>
              <a:t>■参考指標（都道府県のデータが示せないもの）</a:t>
            </a:r>
            <a:endParaRPr lang="ja-JP" altLang="ja-JP" sz="14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569741692"/>
              </p:ext>
            </p:extLst>
          </p:nvPr>
        </p:nvGraphicFramePr>
        <p:xfrm>
          <a:off x="592471" y="1141794"/>
          <a:ext cx="7952839" cy="5265083"/>
        </p:xfrm>
        <a:graphic>
          <a:graphicData uri="http://schemas.openxmlformats.org/drawingml/2006/table">
            <a:tbl>
              <a:tblPr firstRow="1" firstCol="1" bandRow="1">
                <a:tableStyleId>{21E4AEA4-8DFA-4A89-87EB-49C32662AFE0}</a:tableStyleId>
              </a:tblPr>
              <a:tblGrid>
                <a:gridCol w="463293">
                  <a:extLst>
                    <a:ext uri="{9D8B030D-6E8A-4147-A177-3AD203B41FA5}">
                      <a16:colId xmlns:a16="http://schemas.microsoft.com/office/drawing/2014/main" val="1137924891"/>
                    </a:ext>
                  </a:extLst>
                </a:gridCol>
                <a:gridCol w="3645023">
                  <a:extLst>
                    <a:ext uri="{9D8B030D-6E8A-4147-A177-3AD203B41FA5}">
                      <a16:colId xmlns:a16="http://schemas.microsoft.com/office/drawing/2014/main" val="527549849"/>
                    </a:ext>
                  </a:extLst>
                </a:gridCol>
                <a:gridCol w="1249251">
                  <a:extLst>
                    <a:ext uri="{9D8B030D-6E8A-4147-A177-3AD203B41FA5}">
                      <a16:colId xmlns:a16="http://schemas.microsoft.com/office/drawing/2014/main" val="4275225345"/>
                    </a:ext>
                  </a:extLst>
                </a:gridCol>
                <a:gridCol w="1171978">
                  <a:extLst>
                    <a:ext uri="{9D8B030D-6E8A-4147-A177-3AD203B41FA5}">
                      <a16:colId xmlns:a16="http://schemas.microsoft.com/office/drawing/2014/main" val="294246713"/>
                    </a:ext>
                  </a:extLst>
                </a:gridCol>
                <a:gridCol w="1423294">
                  <a:extLst>
                    <a:ext uri="{9D8B030D-6E8A-4147-A177-3AD203B41FA5}">
                      <a16:colId xmlns:a16="http://schemas.microsoft.com/office/drawing/2014/main" val="152034115"/>
                    </a:ext>
                  </a:extLst>
                </a:gridCol>
              </a:tblGrid>
              <a:tr h="313200">
                <a:tc>
                  <a:txBody>
                    <a:bodyPr/>
                    <a:lstStyle/>
                    <a:p>
                      <a:pPr algn="ctr">
                        <a:lnSpc>
                          <a:spcPts val="11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指標</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a:lnSpc>
                          <a:spcPts val="1100"/>
                        </a:lnSpc>
                        <a:spcAft>
                          <a:spcPts val="0"/>
                        </a:spcAft>
                      </a:pPr>
                      <a:r>
                        <a:rPr lang="ja-JP" sz="1100" kern="1200">
                          <a:effectLst/>
                          <a:latin typeface="Meiryo UI" panose="020B0604030504040204" pitchFamily="50" charset="-128"/>
                          <a:ea typeface="Meiryo UI" panose="020B0604030504040204" pitchFamily="50" charset="-128"/>
                        </a:rPr>
                        <a:t>全国数値</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a:lnSpc>
                          <a:spcPts val="1100"/>
                        </a:lnSpc>
                        <a:spcAft>
                          <a:spcPts val="0"/>
                        </a:spcAft>
                      </a:pPr>
                      <a:r>
                        <a:rPr lang="ja-JP" sz="1100" kern="100" dirty="0">
                          <a:effectLst/>
                          <a:latin typeface="Meiryo UI" panose="020B0604030504040204" pitchFamily="50" charset="-128"/>
                          <a:ea typeface="Meiryo UI" panose="020B0604030504040204" pitchFamily="50" charset="-128"/>
                        </a:rPr>
                        <a:t>時点</a:t>
                      </a:r>
                    </a:p>
                  </a:txBody>
                  <a:tcPr marL="36853" marR="36853" marT="0" marB="0" anchor="ctr"/>
                </a:tc>
                <a:tc>
                  <a:txBody>
                    <a:bodyPr/>
                    <a:lstStyle/>
                    <a:p>
                      <a:pPr 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大阪府数値</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2665426843"/>
                  </a:ext>
                </a:extLst>
              </a:tr>
              <a:tr h="348047">
                <a:tc>
                  <a:txBody>
                    <a:bodyPr/>
                    <a:lstStyle/>
                    <a:p>
                      <a:pPr algn="ctr" fontAlgn="ctr">
                        <a:lnSpc>
                          <a:spcPts val="1100"/>
                        </a:lnSpc>
                        <a:spcAft>
                          <a:spcPts val="0"/>
                        </a:spcAft>
                      </a:pPr>
                      <a:r>
                        <a:rPr lang="en-US" sz="1100" kern="1200">
                          <a:effectLst/>
                          <a:latin typeface="Meiryo UI" panose="020B0604030504040204" pitchFamily="50" charset="-128"/>
                          <a:ea typeface="Meiryo UI" panose="020B0604030504040204" pitchFamily="50" charset="-128"/>
                        </a:rPr>
                        <a:t>1</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子どもの貧困率</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13.9%</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H27</a:t>
                      </a:r>
                      <a:r>
                        <a:rPr lang="zh-TW" sz="1100" kern="1200" dirty="0">
                          <a:effectLst/>
                          <a:latin typeface="Meiryo UI" panose="020B0604030504040204" pitchFamily="50" charset="-128"/>
                          <a:ea typeface="Meiryo UI" panose="020B0604030504040204" pitchFamily="50" charset="-128"/>
                        </a:rPr>
                        <a:t>年</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a:lnSpc>
                          <a:spcPts val="1100"/>
                        </a:lnSpc>
                        <a:spcAft>
                          <a:spcPts val="0"/>
                        </a:spcAft>
                      </a:pPr>
                      <a:r>
                        <a:rPr lang="ja-JP" sz="1100" kern="1200" dirty="0">
                          <a:effectLst/>
                          <a:latin typeface="Meiryo UI" panose="020B0604030504040204" pitchFamily="50" charset="-128"/>
                          <a:ea typeface="Meiryo UI" panose="020B0604030504040204" pitchFamily="50" charset="-128"/>
                        </a:rPr>
                        <a:t>都道府県データなし</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3903133378"/>
                  </a:ext>
                </a:extLst>
              </a:tr>
              <a:tr h="321972">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2</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a:effectLst/>
                          <a:latin typeface="Meiryo UI" panose="020B0604030504040204" pitchFamily="50" charset="-128"/>
                          <a:ea typeface="Meiryo UI" panose="020B0604030504040204" pitchFamily="50" charset="-128"/>
                        </a:rPr>
                        <a:t>子どもがいる現役世帯のうち大人が一人の貧困率</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50.8%</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en-US" altLang="ja-JP" sz="1100" kern="100" dirty="0">
                          <a:effectLst/>
                          <a:latin typeface="Meiryo UI" panose="020B0604030504040204" pitchFamily="50" charset="-128"/>
                          <a:ea typeface="Meiryo UI" panose="020B0604030504040204" pitchFamily="50" charset="-128"/>
                        </a:rPr>
                        <a:t>H27</a:t>
                      </a:r>
                      <a:r>
                        <a:rPr lang="ja-JP" altLang="en-US" sz="1100" kern="100" dirty="0">
                          <a:effectLst/>
                          <a:latin typeface="Meiryo UI" panose="020B0604030504040204" pitchFamily="50" charset="-128"/>
                          <a:ea typeface="Meiryo UI" panose="020B0604030504040204" pitchFamily="50" charset="-128"/>
                        </a:rPr>
                        <a:t>年</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a:lnSpc>
                          <a:spcPts val="1100"/>
                        </a:lnSpc>
                        <a:spcAft>
                          <a:spcPts val="0"/>
                        </a:spcAft>
                      </a:pPr>
                      <a:r>
                        <a:rPr lang="ja-JP" sz="1100" kern="1200" dirty="0">
                          <a:effectLst/>
                          <a:latin typeface="Meiryo UI" panose="020B0604030504040204" pitchFamily="50" charset="-128"/>
                          <a:ea typeface="Meiryo UI" panose="020B0604030504040204" pitchFamily="50" charset="-128"/>
                        </a:rPr>
                        <a:t>都道府県データなし</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1811681062"/>
                  </a:ext>
                </a:extLst>
              </a:tr>
              <a:tr h="427217">
                <a:tc>
                  <a:txBody>
                    <a:bodyPr/>
                    <a:lstStyle/>
                    <a:p>
                      <a:pPr algn="ctr" fontAlgn="ctr">
                        <a:lnSpc>
                          <a:spcPts val="1100"/>
                        </a:lnSpc>
                        <a:spcAft>
                          <a:spcPts val="0"/>
                        </a:spcAft>
                      </a:pPr>
                      <a:r>
                        <a:rPr lang="en-US" sz="1100" kern="100">
                          <a:effectLst/>
                          <a:latin typeface="Meiryo UI" panose="020B0604030504040204" pitchFamily="50" charset="-128"/>
                          <a:ea typeface="Meiryo UI" panose="020B0604030504040204" pitchFamily="50" charset="-128"/>
                        </a:rPr>
                        <a:t>3</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就学援助制度に関する周知状況・毎年度の進級時に学校で就学援助制度の書類を配付している市町村の割合</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77.9%</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H29</a:t>
                      </a:r>
                      <a:r>
                        <a:rPr lang="zh-TW" sz="1100" kern="1200" dirty="0">
                          <a:effectLst/>
                          <a:latin typeface="Meiryo UI" panose="020B0604030504040204" pitchFamily="50" charset="-128"/>
                          <a:ea typeface="Meiryo UI" panose="020B0604030504040204" pitchFamily="50" charset="-128"/>
                        </a:rPr>
                        <a:t>年度</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a:lnSpc>
                          <a:spcPts val="1100"/>
                        </a:lnSpc>
                        <a:spcAft>
                          <a:spcPts val="0"/>
                        </a:spcAft>
                      </a:pPr>
                      <a:r>
                        <a:rPr lang="en-US" altLang="ja-JP" sz="1100" kern="1200" dirty="0" smtClean="0">
                          <a:effectLst/>
                          <a:latin typeface="Meiryo UI" panose="020B0604030504040204" pitchFamily="50" charset="-128"/>
                          <a:ea typeface="Meiryo UI" panose="020B0604030504040204" pitchFamily="50" charset="-128"/>
                        </a:rPr>
                        <a:t>93.0%</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362539589"/>
                  </a:ext>
                </a:extLst>
              </a:tr>
              <a:tr h="384564">
                <a:tc>
                  <a:txBody>
                    <a:bodyPr/>
                    <a:lstStyle/>
                    <a:p>
                      <a:pPr algn="ctr" fontAlgn="ctr">
                        <a:lnSpc>
                          <a:spcPts val="1100"/>
                        </a:lnSpc>
                        <a:spcAft>
                          <a:spcPts val="0"/>
                        </a:spcAft>
                      </a:pPr>
                      <a:r>
                        <a:rPr lang="en-US" sz="1100" kern="100">
                          <a:effectLst/>
                          <a:latin typeface="Meiryo UI" panose="020B0604030504040204" pitchFamily="50" charset="-128"/>
                          <a:ea typeface="Meiryo UI" panose="020B0604030504040204" pitchFamily="50" charset="-128"/>
                        </a:rPr>
                        <a:t>4</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就学援助制度に関する周知状況・入学時に学校で就学援助制度の書類を配付している市町村の割合</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75.4%</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H29</a:t>
                      </a:r>
                      <a:r>
                        <a:rPr lang="zh-TW" sz="1100" kern="1200" dirty="0">
                          <a:effectLst/>
                          <a:latin typeface="Meiryo UI" panose="020B0604030504040204" pitchFamily="50" charset="-128"/>
                          <a:ea typeface="Meiryo UI" panose="020B0604030504040204" pitchFamily="50" charset="-128"/>
                        </a:rPr>
                        <a:t>年度</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a:lnSpc>
                          <a:spcPts val="1100"/>
                        </a:lnSpc>
                        <a:spcAft>
                          <a:spcPts val="0"/>
                        </a:spcAft>
                      </a:pPr>
                      <a:r>
                        <a:rPr lang="en-US" altLang="ja-JP" sz="1100" kern="1200" dirty="0" smtClean="0">
                          <a:effectLst/>
                          <a:latin typeface="Meiryo UI" panose="020B0604030504040204" pitchFamily="50" charset="-128"/>
                          <a:ea typeface="Meiryo UI" panose="020B0604030504040204" pitchFamily="50" charset="-128"/>
                        </a:rPr>
                        <a:t>72.1%</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3027405230"/>
                  </a:ext>
                </a:extLst>
              </a:tr>
              <a:tr h="530609">
                <a:tc>
                  <a:txBody>
                    <a:bodyPr/>
                    <a:lstStyle/>
                    <a:p>
                      <a:pPr algn="ctr" fontAlgn="ctr">
                        <a:lnSpc>
                          <a:spcPts val="1100"/>
                        </a:lnSpc>
                        <a:spcAft>
                          <a:spcPts val="0"/>
                        </a:spcAft>
                      </a:pPr>
                      <a:r>
                        <a:rPr lang="en-US" sz="1100" kern="1200">
                          <a:effectLst/>
                          <a:latin typeface="Meiryo UI" panose="020B0604030504040204" pitchFamily="50" charset="-128"/>
                          <a:ea typeface="Meiryo UI" panose="020B0604030504040204" pitchFamily="50" charset="-128"/>
                        </a:rPr>
                        <a:t>5</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日本学生支援機構の奨学金の貸与基準を満たす希望者のうち、奨学金の貸与を認められた者の割合（無利子）</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zh-TW" sz="1100" kern="1200" dirty="0">
                          <a:effectLst/>
                          <a:latin typeface="Meiryo UI" panose="020B0604030504040204" pitchFamily="50" charset="-128"/>
                          <a:ea typeface="Meiryo UI" panose="020B0604030504040204" pitchFamily="50" charset="-128"/>
                        </a:rPr>
                        <a:t>予約採用段階</a:t>
                      </a:r>
                      <a:endParaRPr lang="ja-JP" sz="1100" kern="100" dirty="0">
                        <a:effectLst/>
                        <a:latin typeface="Meiryo UI" panose="020B0604030504040204" pitchFamily="50" charset="-128"/>
                        <a:ea typeface="Meiryo UI" panose="020B0604030504040204" pitchFamily="50" charset="-128"/>
                      </a:endParaRPr>
                    </a:p>
                    <a:p>
                      <a:pPr algn="ctr" fontAlgn="ctr">
                        <a:lnSpc>
                          <a:spcPts val="1100"/>
                        </a:lnSpc>
                        <a:spcAft>
                          <a:spcPts val="0"/>
                        </a:spcAft>
                      </a:pPr>
                      <a:r>
                        <a:rPr lang="en-US" altLang="zh-TW" sz="1100" kern="1200" baseline="0" dirty="0">
                          <a:effectLst/>
                          <a:latin typeface="Meiryo UI" panose="020B0604030504040204" pitchFamily="50" charset="-128"/>
                          <a:ea typeface="Meiryo UI" panose="020B0604030504040204" pitchFamily="50" charset="-128"/>
                        </a:rPr>
                        <a:t> 100.0</a:t>
                      </a:r>
                      <a:r>
                        <a:rPr lang="zh-TW" sz="1100" kern="1200" dirty="0">
                          <a:effectLst/>
                          <a:latin typeface="Meiryo UI" panose="020B0604030504040204" pitchFamily="50" charset="-128"/>
                          <a:ea typeface="Meiryo UI" panose="020B0604030504040204" pitchFamily="50" charset="-128"/>
                        </a:rPr>
                        <a:t>％</a:t>
                      </a:r>
                      <a:r>
                        <a:rPr lang="en-US" sz="1100" kern="1200" dirty="0">
                          <a:effectLst/>
                          <a:latin typeface="Meiryo UI" panose="020B0604030504040204" pitchFamily="50" charset="-128"/>
                          <a:ea typeface="Meiryo UI" panose="020B0604030504040204" pitchFamily="50" charset="-128"/>
                        </a:rPr>
                        <a:t/>
                      </a:r>
                      <a:br>
                        <a:rPr lang="en-US" sz="1100" kern="1200" dirty="0">
                          <a:effectLst/>
                          <a:latin typeface="Meiryo UI" panose="020B0604030504040204" pitchFamily="50" charset="-128"/>
                          <a:ea typeface="Meiryo UI" panose="020B0604030504040204" pitchFamily="50" charset="-128"/>
                        </a:rPr>
                      </a:br>
                      <a:r>
                        <a:rPr lang="zh-TW" sz="1100" kern="1200" dirty="0">
                          <a:effectLst/>
                          <a:latin typeface="Meiryo UI" panose="020B0604030504040204" pitchFamily="50" charset="-128"/>
                          <a:ea typeface="Meiryo UI" panose="020B0604030504040204" pitchFamily="50" charset="-128"/>
                        </a:rPr>
                        <a:t>在学採用段階</a:t>
                      </a:r>
                      <a:endParaRPr lang="ja-JP" sz="1100" kern="100" dirty="0">
                        <a:effectLst/>
                        <a:latin typeface="Meiryo UI" panose="020B0604030504040204" pitchFamily="50" charset="-128"/>
                        <a:ea typeface="Meiryo UI" panose="020B0604030504040204" pitchFamily="50" charset="-128"/>
                      </a:endParaRPr>
                    </a:p>
                    <a:p>
                      <a:pPr algn="ctr" fontAlgn="ctr">
                        <a:lnSpc>
                          <a:spcPts val="1100"/>
                        </a:lnSpc>
                        <a:spcAft>
                          <a:spcPts val="0"/>
                        </a:spcAft>
                      </a:pPr>
                      <a:r>
                        <a:rPr lang="zh-TW" sz="1100" kern="1200" dirty="0">
                          <a:effectLst/>
                          <a:latin typeface="Meiryo UI" panose="020B0604030504040204" pitchFamily="50" charset="-128"/>
                          <a:ea typeface="Meiryo UI" panose="020B0604030504040204" pitchFamily="50" charset="-128"/>
                        </a:rPr>
                        <a:t>　</a:t>
                      </a:r>
                      <a:r>
                        <a:rPr lang="en-US" sz="1100" kern="1200" dirty="0">
                          <a:effectLst/>
                          <a:latin typeface="Meiryo UI" panose="020B0604030504040204" pitchFamily="50" charset="-128"/>
                          <a:ea typeface="Meiryo UI" panose="020B0604030504040204" pitchFamily="50" charset="-128"/>
                        </a:rPr>
                        <a:t>100.0</a:t>
                      </a:r>
                      <a:r>
                        <a:rPr lang="zh-TW" sz="1100" kern="12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en-US" altLang="zh-TW" sz="1100" kern="1200" dirty="0">
                          <a:effectLst/>
                          <a:latin typeface="Meiryo UI" panose="020B0604030504040204" pitchFamily="50" charset="-128"/>
                          <a:ea typeface="Meiryo UI" panose="020B0604030504040204" pitchFamily="50" charset="-128"/>
                        </a:rPr>
                        <a:t>H30</a:t>
                      </a:r>
                      <a:r>
                        <a:rPr lang="zh-TW" sz="1100" kern="1200" dirty="0">
                          <a:effectLst/>
                          <a:latin typeface="Meiryo UI" panose="020B0604030504040204" pitchFamily="50" charset="-128"/>
                          <a:ea typeface="Meiryo UI" panose="020B0604030504040204" pitchFamily="50" charset="-128"/>
                        </a:rPr>
                        <a:t>年度</a:t>
                      </a:r>
                      <a:r>
                        <a:rPr lang="ja-JP" altLang="en-US" sz="1100" kern="1200" dirty="0">
                          <a:effectLst/>
                          <a:latin typeface="Meiryo UI" panose="020B0604030504040204" pitchFamily="50" charset="-128"/>
                          <a:ea typeface="Meiryo UI" panose="020B0604030504040204" pitchFamily="50" charset="-128"/>
                        </a:rPr>
                        <a:t>実績</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zh-TW" sz="1100" kern="1200" dirty="0">
                          <a:effectLst/>
                          <a:latin typeface="Meiryo UI" panose="020B0604030504040204" pitchFamily="50" charset="-128"/>
                          <a:ea typeface="Meiryo UI" panose="020B0604030504040204" pitchFamily="50" charset="-128"/>
                        </a:rPr>
                        <a:t>予約採用段階</a:t>
                      </a:r>
                      <a:endParaRPr lang="ja-JP" sz="1100" kern="100" dirty="0">
                        <a:effectLst/>
                        <a:latin typeface="Meiryo UI" panose="020B0604030504040204" pitchFamily="50" charset="-128"/>
                        <a:ea typeface="Meiryo UI" panose="020B0604030504040204" pitchFamily="50" charset="-128"/>
                      </a:endParaRPr>
                    </a:p>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　</a:t>
                      </a:r>
                      <a:r>
                        <a:rPr lang="en-US" altLang="ja-JP" sz="1100" kern="1200" dirty="0">
                          <a:effectLst/>
                          <a:latin typeface="Meiryo UI" panose="020B0604030504040204" pitchFamily="50" charset="-128"/>
                          <a:ea typeface="Meiryo UI" panose="020B0604030504040204" pitchFamily="50" charset="-128"/>
                        </a:rPr>
                        <a:t>100.0</a:t>
                      </a:r>
                      <a:r>
                        <a:rPr lang="zh-TW" sz="1100" kern="12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endParaRPr>
                    </a:p>
                    <a:p>
                      <a:pPr algn="l" fontAlgn="ctr">
                        <a:lnSpc>
                          <a:spcPts val="1100"/>
                        </a:lnSpc>
                        <a:spcAft>
                          <a:spcPts val="0"/>
                        </a:spcAft>
                      </a:pPr>
                      <a:r>
                        <a:rPr lang="zh-TW" sz="1100" kern="1200" dirty="0">
                          <a:effectLst/>
                          <a:latin typeface="Meiryo UI" panose="020B0604030504040204" pitchFamily="50" charset="-128"/>
                          <a:ea typeface="Meiryo UI" panose="020B0604030504040204" pitchFamily="50" charset="-128"/>
                        </a:rPr>
                        <a:t>在学採用段階</a:t>
                      </a:r>
                      <a:endParaRPr lang="ja-JP" sz="1100" kern="100" dirty="0">
                        <a:effectLst/>
                        <a:latin typeface="Meiryo UI" panose="020B0604030504040204" pitchFamily="50" charset="-128"/>
                        <a:ea typeface="Meiryo UI" panose="020B0604030504040204" pitchFamily="50" charset="-128"/>
                      </a:endParaRPr>
                    </a:p>
                    <a:p>
                      <a:pPr algn="l">
                        <a:lnSpc>
                          <a:spcPts val="1100"/>
                        </a:lnSpc>
                        <a:spcAft>
                          <a:spcPts val="0"/>
                        </a:spcAft>
                      </a:pPr>
                      <a:r>
                        <a:rPr lang="zh-TW" sz="1100" kern="1200" dirty="0">
                          <a:effectLst/>
                          <a:latin typeface="Meiryo UI" panose="020B0604030504040204" pitchFamily="50" charset="-128"/>
                          <a:ea typeface="Meiryo UI" panose="020B0604030504040204" pitchFamily="50" charset="-128"/>
                        </a:rPr>
                        <a:t>　</a:t>
                      </a:r>
                      <a:r>
                        <a:rPr lang="en-US" sz="1100" kern="1200" dirty="0">
                          <a:effectLst/>
                          <a:latin typeface="Meiryo UI" panose="020B0604030504040204" pitchFamily="50" charset="-128"/>
                          <a:ea typeface="Meiryo UI" panose="020B0604030504040204" pitchFamily="50" charset="-128"/>
                        </a:rPr>
                        <a:t>100.0</a:t>
                      </a:r>
                      <a:r>
                        <a:rPr lang="zh-TW" sz="1100" kern="12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1396597443"/>
                  </a:ext>
                </a:extLst>
              </a:tr>
              <a:tr h="528562">
                <a:tc>
                  <a:txBody>
                    <a:bodyPr/>
                    <a:lstStyle/>
                    <a:p>
                      <a:pPr algn="ctr" fontAlgn="ctr">
                        <a:lnSpc>
                          <a:spcPts val="1100"/>
                        </a:lnSpc>
                        <a:spcAft>
                          <a:spcPts val="0"/>
                        </a:spcAft>
                      </a:pPr>
                      <a:r>
                        <a:rPr lang="en-US" sz="1100" kern="1200">
                          <a:effectLst/>
                          <a:latin typeface="Meiryo UI" panose="020B0604030504040204" pitchFamily="50" charset="-128"/>
                          <a:ea typeface="Meiryo UI" panose="020B0604030504040204" pitchFamily="50" charset="-128"/>
                        </a:rPr>
                        <a:t>6</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日本学生支援機構の奨学金の貸与基準を満たす希望者のうち、奨学金の貸与を認められた者の割合（有利子）</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zh-TW" sz="1100" kern="1200" dirty="0">
                          <a:effectLst/>
                          <a:latin typeface="Meiryo UI" panose="020B0604030504040204" pitchFamily="50" charset="-128"/>
                          <a:ea typeface="Meiryo UI" panose="020B0604030504040204" pitchFamily="50" charset="-128"/>
                        </a:rPr>
                        <a:t>予約採用段階</a:t>
                      </a:r>
                      <a:endParaRPr lang="ja-JP" sz="1100" kern="100" dirty="0">
                        <a:effectLst/>
                        <a:latin typeface="Meiryo UI" panose="020B0604030504040204" pitchFamily="50" charset="-128"/>
                        <a:ea typeface="Meiryo UI" panose="020B0604030504040204" pitchFamily="50" charset="-128"/>
                      </a:endParaRPr>
                    </a:p>
                    <a:p>
                      <a:pPr algn="ctr" fontAlgn="ctr">
                        <a:lnSpc>
                          <a:spcPts val="1100"/>
                        </a:lnSpc>
                        <a:spcAft>
                          <a:spcPts val="0"/>
                        </a:spcAft>
                      </a:pPr>
                      <a:r>
                        <a:rPr lang="zh-TW" sz="1100" kern="1200" dirty="0">
                          <a:effectLst/>
                          <a:latin typeface="Meiryo UI" panose="020B0604030504040204" pitchFamily="50" charset="-128"/>
                          <a:ea typeface="Meiryo UI" panose="020B0604030504040204" pitchFamily="50" charset="-128"/>
                        </a:rPr>
                        <a:t>　</a:t>
                      </a:r>
                      <a:r>
                        <a:rPr lang="en-US" sz="1100" kern="1200" dirty="0">
                          <a:effectLst/>
                          <a:latin typeface="Meiryo UI" panose="020B0604030504040204" pitchFamily="50" charset="-128"/>
                          <a:ea typeface="Meiryo UI" panose="020B0604030504040204" pitchFamily="50" charset="-128"/>
                        </a:rPr>
                        <a:t>100.0</a:t>
                      </a:r>
                      <a:r>
                        <a:rPr lang="zh-TW" sz="1100" kern="1200" dirty="0">
                          <a:effectLst/>
                          <a:latin typeface="Meiryo UI" panose="020B0604030504040204" pitchFamily="50" charset="-128"/>
                          <a:ea typeface="Meiryo UI" panose="020B0604030504040204" pitchFamily="50" charset="-128"/>
                        </a:rPr>
                        <a:t>％</a:t>
                      </a:r>
                      <a:r>
                        <a:rPr lang="en-US" sz="1100" kern="1200" dirty="0">
                          <a:effectLst/>
                          <a:latin typeface="Meiryo UI" panose="020B0604030504040204" pitchFamily="50" charset="-128"/>
                          <a:ea typeface="Meiryo UI" panose="020B0604030504040204" pitchFamily="50" charset="-128"/>
                        </a:rPr>
                        <a:t/>
                      </a:r>
                      <a:br>
                        <a:rPr lang="en-US" sz="1100" kern="1200" dirty="0">
                          <a:effectLst/>
                          <a:latin typeface="Meiryo UI" panose="020B0604030504040204" pitchFamily="50" charset="-128"/>
                          <a:ea typeface="Meiryo UI" panose="020B0604030504040204" pitchFamily="50" charset="-128"/>
                        </a:rPr>
                      </a:br>
                      <a:r>
                        <a:rPr lang="zh-TW" sz="1100" kern="1200" dirty="0">
                          <a:effectLst/>
                          <a:latin typeface="Meiryo UI" panose="020B0604030504040204" pitchFamily="50" charset="-128"/>
                          <a:ea typeface="Meiryo UI" panose="020B0604030504040204" pitchFamily="50" charset="-128"/>
                        </a:rPr>
                        <a:t>在学採用段階</a:t>
                      </a:r>
                      <a:endParaRPr lang="ja-JP" sz="1100" kern="100" dirty="0">
                        <a:effectLst/>
                        <a:latin typeface="Meiryo UI" panose="020B0604030504040204" pitchFamily="50" charset="-128"/>
                        <a:ea typeface="Meiryo UI" panose="020B0604030504040204" pitchFamily="50" charset="-128"/>
                      </a:endParaRPr>
                    </a:p>
                    <a:p>
                      <a:pPr algn="ctr" fontAlgn="ctr">
                        <a:lnSpc>
                          <a:spcPts val="1100"/>
                        </a:lnSpc>
                        <a:spcAft>
                          <a:spcPts val="0"/>
                        </a:spcAft>
                      </a:pPr>
                      <a:r>
                        <a:rPr lang="zh-TW" sz="1100" kern="1200" dirty="0">
                          <a:effectLst/>
                          <a:latin typeface="Meiryo UI" panose="020B0604030504040204" pitchFamily="50" charset="-128"/>
                          <a:ea typeface="Meiryo UI" panose="020B0604030504040204" pitchFamily="50" charset="-128"/>
                        </a:rPr>
                        <a:t>　</a:t>
                      </a:r>
                      <a:r>
                        <a:rPr lang="en-US" sz="1100" kern="1200" dirty="0">
                          <a:effectLst/>
                          <a:latin typeface="Meiryo UI" panose="020B0604030504040204" pitchFamily="50" charset="-128"/>
                          <a:ea typeface="Meiryo UI" panose="020B0604030504040204" pitchFamily="50" charset="-128"/>
                        </a:rPr>
                        <a:t>100.0</a:t>
                      </a:r>
                      <a:r>
                        <a:rPr lang="zh-TW" sz="1100" kern="12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en-US" altLang="zh-TW" sz="1100" kern="1200" dirty="0">
                          <a:effectLst/>
                          <a:latin typeface="Meiryo UI" panose="020B0604030504040204" pitchFamily="50" charset="-128"/>
                          <a:ea typeface="Meiryo UI" panose="020B0604030504040204" pitchFamily="50" charset="-128"/>
                        </a:rPr>
                        <a:t>H30</a:t>
                      </a:r>
                      <a:r>
                        <a:rPr lang="zh-TW" sz="1100" kern="1200" dirty="0">
                          <a:effectLst/>
                          <a:latin typeface="Meiryo UI" panose="020B0604030504040204" pitchFamily="50" charset="-128"/>
                          <a:ea typeface="Meiryo UI" panose="020B0604030504040204" pitchFamily="50" charset="-128"/>
                        </a:rPr>
                        <a:t>年度</a:t>
                      </a:r>
                      <a:r>
                        <a:rPr lang="ja-JP" altLang="en-US" sz="1100" kern="1200" dirty="0">
                          <a:effectLst/>
                          <a:latin typeface="Meiryo UI" panose="020B0604030504040204" pitchFamily="50" charset="-128"/>
                          <a:ea typeface="Meiryo UI" panose="020B0604030504040204" pitchFamily="50" charset="-128"/>
                        </a:rPr>
                        <a:t>実績</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zh-TW" sz="1100" kern="1200" dirty="0">
                          <a:effectLst/>
                          <a:latin typeface="Meiryo UI" panose="020B0604030504040204" pitchFamily="50" charset="-128"/>
                          <a:ea typeface="Meiryo UI" panose="020B0604030504040204" pitchFamily="50" charset="-128"/>
                        </a:rPr>
                        <a:t>予約採用段階</a:t>
                      </a:r>
                      <a:endParaRPr lang="ja-JP" sz="1100" kern="100" dirty="0">
                        <a:effectLst/>
                        <a:latin typeface="Meiryo UI" panose="020B0604030504040204" pitchFamily="50" charset="-128"/>
                        <a:ea typeface="Meiryo UI" panose="020B0604030504040204" pitchFamily="50" charset="-128"/>
                      </a:endParaRPr>
                    </a:p>
                    <a:p>
                      <a:pPr algn="l" fontAlgn="ctr">
                        <a:lnSpc>
                          <a:spcPts val="1100"/>
                        </a:lnSpc>
                        <a:spcAft>
                          <a:spcPts val="0"/>
                        </a:spcAft>
                      </a:pPr>
                      <a:r>
                        <a:rPr lang="zh-TW" sz="1100" kern="1200" dirty="0">
                          <a:effectLst/>
                          <a:latin typeface="Meiryo UI" panose="020B0604030504040204" pitchFamily="50" charset="-128"/>
                          <a:ea typeface="Meiryo UI" panose="020B0604030504040204" pitchFamily="50" charset="-128"/>
                        </a:rPr>
                        <a:t>　</a:t>
                      </a:r>
                      <a:r>
                        <a:rPr lang="en-US" sz="1100" kern="1200" dirty="0">
                          <a:effectLst/>
                          <a:latin typeface="Meiryo UI" panose="020B0604030504040204" pitchFamily="50" charset="-128"/>
                          <a:ea typeface="Meiryo UI" panose="020B0604030504040204" pitchFamily="50" charset="-128"/>
                        </a:rPr>
                        <a:t>100.0</a:t>
                      </a:r>
                      <a:r>
                        <a:rPr lang="zh-TW" sz="1100" kern="1200" dirty="0">
                          <a:effectLst/>
                          <a:latin typeface="Meiryo UI" panose="020B0604030504040204" pitchFamily="50" charset="-128"/>
                          <a:ea typeface="Meiryo UI" panose="020B0604030504040204" pitchFamily="50" charset="-128"/>
                        </a:rPr>
                        <a:t>％</a:t>
                      </a:r>
                      <a:r>
                        <a:rPr lang="en-US" sz="1100" kern="1200" dirty="0">
                          <a:effectLst/>
                          <a:latin typeface="Meiryo UI" panose="020B0604030504040204" pitchFamily="50" charset="-128"/>
                          <a:ea typeface="Meiryo UI" panose="020B0604030504040204" pitchFamily="50" charset="-128"/>
                        </a:rPr>
                        <a:t/>
                      </a:r>
                      <a:br>
                        <a:rPr lang="en-US" sz="1100" kern="1200" dirty="0">
                          <a:effectLst/>
                          <a:latin typeface="Meiryo UI" panose="020B0604030504040204" pitchFamily="50" charset="-128"/>
                          <a:ea typeface="Meiryo UI" panose="020B0604030504040204" pitchFamily="50" charset="-128"/>
                        </a:rPr>
                      </a:br>
                      <a:r>
                        <a:rPr lang="zh-TW" sz="1100" kern="1200" dirty="0">
                          <a:effectLst/>
                          <a:latin typeface="Meiryo UI" panose="020B0604030504040204" pitchFamily="50" charset="-128"/>
                          <a:ea typeface="Meiryo UI" panose="020B0604030504040204" pitchFamily="50" charset="-128"/>
                        </a:rPr>
                        <a:t>在学採用段階</a:t>
                      </a:r>
                      <a:endParaRPr lang="ja-JP" sz="1100" kern="100" dirty="0">
                        <a:effectLst/>
                        <a:latin typeface="Meiryo UI" panose="020B0604030504040204" pitchFamily="50" charset="-128"/>
                        <a:ea typeface="Meiryo UI" panose="020B0604030504040204" pitchFamily="50" charset="-128"/>
                      </a:endParaRPr>
                    </a:p>
                    <a:p>
                      <a:pPr algn="l">
                        <a:lnSpc>
                          <a:spcPts val="1100"/>
                        </a:lnSpc>
                        <a:spcAft>
                          <a:spcPts val="0"/>
                        </a:spcAft>
                      </a:pPr>
                      <a:r>
                        <a:rPr lang="zh-TW" sz="1100" kern="1200" dirty="0">
                          <a:effectLst/>
                          <a:latin typeface="Meiryo UI" panose="020B0604030504040204" pitchFamily="50" charset="-128"/>
                          <a:ea typeface="Meiryo UI" panose="020B0604030504040204" pitchFamily="50" charset="-128"/>
                        </a:rPr>
                        <a:t>　</a:t>
                      </a:r>
                      <a:r>
                        <a:rPr lang="en-US" sz="1100" kern="1200" dirty="0">
                          <a:effectLst/>
                          <a:latin typeface="Meiryo UI" panose="020B0604030504040204" pitchFamily="50" charset="-128"/>
                          <a:ea typeface="Meiryo UI" panose="020B0604030504040204" pitchFamily="50" charset="-128"/>
                        </a:rPr>
                        <a:t>100.0</a:t>
                      </a:r>
                      <a:r>
                        <a:rPr lang="zh-TW" sz="1100" kern="12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169627733"/>
                  </a:ext>
                </a:extLst>
              </a:tr>
              <a:tr h="336069">
                <a:tc>
                  <a:txBody>
                    <a:bodyPr/>
                    <a:lstStyle/>
                    <a:p>
                      <a:pPr algn="ctr">
                        <a:lnSpc>
                          <a:spcPts val="1100"/>
                        </a:lnSpc>
                        <a:spcAft>
                          <a:spcPts val="0"/>
                        </a:spcAft>
                      </a:pPr>
                      <a:r>
                        <a:rPr lang="en-US" sz="1100" kern="1200">
                          <a:effectLst/>
                          <a:latin typeface="Meiryo UI" panose="020B0604030504040204" pitchFamily="50" charset="-128"/>
                          <a:ea typeface="Meiryo UI" panose="020B0604030504040204" pitchFamily="50" charset="-128"/>
                        </a:rPr>
                        <a:t>7</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ひとり親家庭の子どもの就園率（保育所・幼稚園）</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73.4%</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H28</a:t>
                      </a:r>
                      <a:r>
                        <a:rPr lang="ja-JP" sz="1100" kern="1200" dirty="0">
                          <a:effectLst/>
                          <a:latin typeface="Meiryo UI" panose="020B0604030504040204" pitchFamily="50" charset="-128"/>
                          <a:ea typeface="Meiryo UI" panose="020B0604030504040204" pitchFamily="50" charset="-128"/>
                        </a:rPr>
                        <a:t>年度</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a:lnSpc>
                          <a:spcPts val="1100"/>
                        </a:lnSpc>
                        <a:spcAft>
                          <a:spcPts val="0"/>
                        </a:spcAft>
                      </a:pPr>
                      <a:r>
                        <a:rPr lang="ja-JP" sz="1100" kern="1200" dirty="0">
                          <a:effectLst/>
                          <a:latin typeface="Meiryo UI" panose="020B0604030504040204" pitchFamily="50" charset="-128"/>
                          <a:ea typeface="Meiryo UI" panose="020B0604030504040204" pitchFamily="50" charset="-128"/>
                        </a:rPr>
                        <a:t>都道府県データなし</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3981837287"/>
                  </a:ext>
                </a:extLst>
              </a:tr>
              <a:tr h="336069">
                <a:tc>
                  <a:txBody>
                    <a:bodyPr/>
                    <a:lstStyle/>
                    <a:p>
                      <a:pPr algn="ctr">
                        <a:lnSpc>
                          <a:spcPts val="1100"/>
                        </a:lnSpc>
                        <a:spcAft>
                          <a:spcPts val="0"/>
                        </a:spcAft>
                      </a:pPr>
                      <a:r>
                        <a:rPr lang="en-US" sz="1100" kern="1200">
                          <a:effectLst/>
                          <a:latin typeface="Meiryo UI" panose="020B0604030504040204" pitchFamily="50" charset="-128"/>
                          <a:ea typeface="Meiryo UI" panose="020B0604030504040204" pitchFamily="50" charset="-128"/>
                        </a:rPr>
                        <a:t>8</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ひとり親家庭の子どもの進学率（中学校卒業後）</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96.3%</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H28</a:t>
                      </a:r>
                      <a:r>
                        <a:rPr lang="ja-JP" sz="1100" kern="1200" dirty="0">
                          <a:effectLst/>
                          <a:latin typeface="Meiryo UI" panose="020B0604030504040204" pitchFamily="50" charset="-128"/>
                          <a:ea typeface="Meiryo UI" panose="020B0604030504040204" pitchFamily="50" charset="-128"/>
                        </a:rPr>
                        <a:t>年度</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a:lnSpc>
                          <a:spcPts val="1100"/>
                        </a:lnSpc>
                        <a:spcAft>
                          <a:spcPts val="0"/>
                        </a:spcAft>
                      </a:pPr>
                      <a:r>
                        <a:rPr lang="ja-JP" sz="1100" kern="1200" dirty="0">
                          <a:effectLst/>
                          <a:latin typeface="Meiryo UI" panose="020B0604030504040204" pitchFamily="50" charset="-128"/>
                          <a:ea typeface="Meiryo UI" panose="020B0604030504040204" pitchFamily="50" charset="-128"/>
                        </a:rPr>
                        <a:t>都道府県データなし</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1583882643"/>
                  </a:ext>
                </a:extLst>
              </a:tr>
              <a:tr h="336069">
                <a:tc>
                  <a:txBody>
                    <a:bodyPr/>
                    <a:lstStyle/>
                    <a:p>
                      <a:pPr algn="ctr">
                        <a:lnSpc>
                          <a:spcPts val="1100"/>
                        </a:lnSpc>
                        <a:spcAft>
                          <a:spcPts val="0"/>
                        </a:spcAft>
                      </a:pPr>
                      <a:r>
                        <a:rPr lang="en-US" sz="1100" kern="1200">
                          <a:effectLst/>
                          <a:latin typeface="Meiryo UI" panose="020B0604030504040204" pitchFamily="50" charset="-128"/>
                          <a:ea typeface="Meiryo UI" panose="020B0604030504040204" pitchFamily="50" charset="-128"/>
                        </a:rPr>
                        <a:t>9</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ひとり親家庭の子どもの就職率（中学校卒業後）</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1.7%</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r>
                        <a:rPr kumimoji="1" lang="en-US" altLang="ja-JP" sz="1100" dirty="0">
                          <a:latin typeface="Meiryo UI" panose="020B0604030504040204" pitchFamily="50" charset="-128"/>
                          <a:ea typeface="Meiryo UI" panose="020B0604030504040204" pitchFamily="50" charset="-128"/>
                        </a:rPr>
                        <a:t>H28</a:t>
                      </a:r>
                      <a:r>
                        <a:rPr kumimoji="1" lang="ja-JP" altLang="en-US" sz="1100" dirty="0">
                          <a:latin typeface="Meiryo UI" panose="020B0604030504040204" pitchFamily="50" charset="-128"/>
                          <a:ea typeface="Meiryo UI" panose="020B0604030504040204" pitchFamily="50" charset="-128"/>
                        </a:rPr>
                        <a:t>年度</a:t>
                      </a:r>
                    </a:p>
                  </a:txBody>
                  <a:tcPr marL="36853" marR="36853" marT="0" marB="0" anchor="ctr"/>
                </a:tc>
                <a:tc>
                  <a:txBody>
                    <a:bodyPr/>
                    <a:lstStyle/>
                    <a:p>
                      <a:pPr algn="l">
                        <a:lnSpc>
                          <a:spcPts val="1100"/>
                        </a:lnSpc>
                        <a:spcAft>
                          <a:spcPts val="0"/>
                        </a:spcAft>
                      </a:pPr>
                      <a:r>
                        <a:rPr lang="ja-JP" sz="1100" kern="1200" dirty="0">
                          <a:effectLst/>
                          <a:latin typeface="Meiryo UI" panose="020B0604030504040204" pitchFamily="50" charset="-128"/>
                          <a:ea typeface="Meiryo UI" panose="020B0604030504040204" pitchFamily="50" charset="-128"/>
                        </a:rPr>
                        <a:t>都道府県データなし</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3910147507"/>
                  </a:ext>
                </a:extLst>
              </a:tr>
              <a:tr h="336069">
                <a:tc>
                  <a:txBody>
                    <a:bodyPr/>
                    <a:lstStyle/>
                    <a:p>
                      <a:pPr algn="ctr">
                        <a:lnSpc>
                          <a:spcPts val="1100"/>
                        </a:lnSpc>
                        <a:spcAft>
                          <a:spcPts val="0"/>
                        </a:spcAft>
                      </a:pPr>
                      <a:r>
                        <a:rPr lang="en-US" sz="1100" kern="1200">
                          <a:effectLst/>
                          <a:latin typeface="Meiryo UI" panose="020B0604030504040204" pitchFamily="50" charset="-128"/>
                          <a:ea typeface="Meiryo UI" panose="020B0604030504040204" pitchFamily="50" charset="-128"/>
                        </a:rPr>
                        <a:t>10</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ひとり親家庭の子どもの進学率（高等学校卒業後）</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58.5%</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r>
                        <a:rPr kumimoji="1" lang="en-US" altLang="ja-JP" sz="1100" dirty="0">
                          <a:latin typeface="Meiryo UI" panose="020B0604030504040204" pitchFamily="50" charset="-128"/>
                          <a:ea typeface="Meiryo UI" panose="020B0604030504040204" pitchFamily="50" charset="-128"/>
                        </a:rPr>
                        <a:t>H28</a:t>
                      </a:r>
                      <a:r>
                        <a:rPr kumimoji="1" lang="ja-JP" altLang="en-US" sz="1100" dirty="0">
                          <a:latin typeface="Meiryo UI" panose="020B0604030504040204" pitchFamily="50" charset="-128"/>
                          <a:ea typeface="Meiryo UI" panose="020B0604030504040204" pitchFamily="50" charset="-128"/>
                        </a:rPr>
                        <a:t>年度</a:t>
                      </a:r>
                    </a:p>
                  </a:txBody>
                  <a:tcPr marL="36853" marR="36853" marT="0" marB="0" anchor="ctr"/>
                </a:tc>
                <a:tc>
                  <a:txBody>
                    <a:bodyPr/>
                    <a:lstStyle/>
                    <a:p>
                      <a:pPr algn="l">
                        <a:lnSpc>
                          <a:spcPts val="1100"/>
                        </a:lnSpc>
                        <a:spcAft>
                          <a:spcPts val="0"/>
                        </a:spcAft>
                      </a:pPr>
                      <a:r>
                        <a:rPr lang="ja-JP" sz="1100" kern="1200" dirty="0">
                          <a:effectLst/>
                          <a:latin typeface="Meiryo UI" panose="020B0604030504040204" pitchFamily="50" charset="-128"/>
                          <a:ea typeface="Meiryo UI" panose="020B0604030504040204" pitchFamily="50" charset="-128"/>
                        </a:rPr>
                        <a:t>都道府県データなし</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120003803"/>
                  </a:ext>
                </a:extLst>
              </a:tr>
              <a:tr h="336069">
                <a:tc>
                  <a:txBody>
                    <a:bodyPr/>
                    <a:lstStyle/>
                    <a:p>
                      <a:pPr algn="ctr">
                        <a:lnSpc>
                          <a:spcPts val="1100"/>
                        </a:lnSpc>
                        <a:spcAft>
                          <a:spcPts val="0"/>
                        </a:spcAft>
                      </a:pPr>
                      <a:r>
                        <a:rPr lang="en-US" sz="1100" kern="1200">
                          <a:effectLst/>
                          <a:latin typeface="Meiryo UI" panose="020B0604030504040204" pitchFamily="50" charset="-128"/>
                          <a:ea typeface="Meiryo UI" panose="020B0604030504040204" pitchFamily="50" charset="-128"/>
                        </a:rPr>
                        <a:t>11</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ひとり親家庭の子どもの就職率（高等学校卒業後）</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24.8%</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H28</a:t>
                      </a:r>
                      <a:r>
                        <a:rPr lang="ja-JP" sz="1100" kern="1200" dirty="0">
                          <a:effectLst/>
                          <a:latin typeface="Meiryo UI" panose="020B0604030504040204" pitchFamily="50" charset="-128"/>
                          <a:ea typeface="Meiryo UI" panose="020B0604030504040204" pitchFamily="50" charset="-128"/>
                        </a:rPr>
                        <a:t>年度</a:t>
                      </a: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a:lnSpc>
                          <a:spcPts val="1100"/>
                        </a:lnSpc>
                        <a:spcAft>
                          <a:spcPts val="0"/>
                        </a:spcAft>
                      </a:pPr>
                      <a:r>
                        <a:rPr lang="ja-JP" sz="1100" kern="1200" dirty="0">
                          <a:effectLst/>
                          <a:latin typeface="Meiryo UI" panose="020B0604030504040204" pitchFamily="50" charset="-128"/>
                          <a:ea typeface="Meiryo UI" panose="020B0604030504040204" pitchFamily="50" charset="-128"/>
                        </a:rPr>
                        <a:t>都道府県データなし</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3546738523"/>
                  </a:ext>
                </a:extLst>
              </a:tr>
              <a:tr h="336069">
                <a:tc>
                  <a:txBody>
                    <a:bodyPr/>
                    <a:lstStyle/>
                    <a:p>
                      <a:pPr algn="ctr" fontAlgn="ctr">
                        <a:lnSpc>
                          <a:spcPts val="1100"/>
                        </a:lnSpc>
                        <a:spcAft>
                          <a:spcPts val="0"/>
                        </a:spcAft>
                      </a:pPr>
                      <a:r>
                        <a:rPr lang="en-US" sz="1100" kern="1200">
                          <a:effectLst/>
                          <a:latin typeface="Meiryo UI" panose="020B0604030504040204" pitchFamily="50" charset="-128"/>
                          <a:ea typeface="Meiryo UI" panose="020B0604030504040204" pitchFamily="50" charset="-128"/>
                        </a:rPr>
                        <a:t>12</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ひとり親家庭の親の就業率（母子家庭）</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81.8%</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r>
                        <a:rPr kumimoji="1" lang="en-US" altLang="ja-JP" sz="1100" dirty="0">
                          <a:latin typeface="Meiryo UI" panose="020B0604030504040204" pitchFamily="50" charset="-128"/>
                          <a:ea typeface="Meiryo UI" panose="020B0604030504040204" pitchFamily="50" charset="-128"/>
                        </a:rPr>
                        <a:t>H28</a:t>
                      </a:r>
                      <a:r>
                        <a:rPr kumimoji="1" lang="ja-JP" altLang="en-US" sz="1100" dirty="0">
                          <a:latin typeface="Meiryo UI" panose="020B0604030504040204" pitchFamily="50" charset="-128"/>
                          <a:ea typeface="Meiryo UI" panose="020B0604030504040204" pitchFamily="50" charset="-128"/>
                        </a:rPr>
                        <a:t>年度</a:t>
                      </a:r>
                    </a:p>
                  </a:txBody>
                  <a:tcPr marL="36853" marR="36853" marT="0" marB="0" anchor="ctr"/>
                </a:tc>
                <a:tc>
                  <a:txBody>
                    <a:bodyPr/>
                    <a:lstStyle/>
                    <a:p>
                      <a:pPr algn="l">
                        <a:lnSpc>
                          <a:spcPts val="1100"/>
                        </a:lnSpc>
                        <a:spcAft>
                          <a:spcPts val="0"/>
                        </a:spcAft>
                      </a:pPr>
                      <a:r>
                        <a:rPr lang="ja-JP" sz="1100" kern="1200" dirty="0">
                          <a:effectLst/>
                          <a:latin typeface="Meiryo UI" panose="020B0604030504040204" pitchFamily="50" charset="-128"/>
                          <a:ea typeface="Meiryo UI" panose="020B0604030504040204" pitchFamily="50" charset="-128"/>
                        </a:rPr>
                        <a:t>都道府県データなし</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1495273707"/>
                  </a:ext>
                </a:extLst>
              </a:tr>
              <a:tr h="336069">
                <a:tc>
                  <a:txBody>
                    <a:bodyPr/>
                    <a:lstStyle/>
                    <a:p>
                      <a:pPr algn="ctr" fontAlgn="ctr">
                        <a:lnSpc>
                          <a:spcPts val="1100"/>
                        </a:lnSpc>
                        <a:spcAft>
                          <a:spcPts val="0"/>
                        </a:spcAft>
                      </a:pPr>
                      <a:r>
                        <a:rPr lang="en-US" sz="1100" kern="1200">
                          <a:effectLst/>
                          <a:latin typeface="Meiryo UI" panose="020B0604030504040204" pitchFamily="50" charset="-128"/>
                          <a:ea typeface="Meiryo UI" panose="020B0604030504040204" pitchFamily="50" charset="-128"/>
                        </a:rPr>
                        <a:t>13</a:t>
                      </a:r>
                      <a:endParaRPr lang="ja-JP" sz="1100" kern="10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ひとり親家庭の親の就業率（父子家庭）</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pPr algn="ct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85.4%</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tc>
                  <a:txBody>
                    <a:bodyPr/>
                    <a:lstStyle/>
                    <a:p>
                      <a:r>
                        <a:rPr kumimoji="1" lang="en-US" altLang="ja-JP" sz="1100" dirty="0">
                          <a:latin typeface="Meiryo UI" panose="020B0604030504040204" pitchFamily="50" charset="-128"/>
                          <a:ea typeface="Meiryo UI" panose="020B0604030504040204" pitchFamily="50" charset="-128"/>
                        </a:rPr>
                        <a:t>H28</a:t>
                      </a:r>
                      <a:r>
                        <a:rPr kumimoji="1" lang="ja-JP" altLang="en-US" sz="1100" dirty="0">
                          <a:latin typeface="Meiryo UI" panose="020B0604030504040204" pitchFamily="50" charset="-128"/>
                          <a:ea typeface="Meiryo UI" panose="020B0604030504040204" pitchFamily="50" charset="-128"/>
                        </a:rPr>
                        <a:t>年度</a:t>
                      </a:r>
                    </a:p>
                  </a:txBody>
                  <a:tcPr marL="36853" marR="36853" marT="0" marB="0" anchor="ctr"/>
                </a:tc>
                <a:tc>
                  <a:txBody>
                    <a:bodyPr/>
                    <a:lstStyle/>
                    <a:p>
                      <a:pPr algn="l">
                        <a:lnSpc>
                          <a:spcPts val="1100"/>
                        </a:lnSpc>
                        <a:spcAft>
                          <a:spcPts val="0"/>
                        </a:spcAft>
                      </a:pPr>
                      <a:r>
                        <a:rPr lang="ja-JP" sz="1100" kern="1200" dirty="0">
                          <a:effectLst/>
                          <a:latin typeface="Meiryo UI" panose="020B0604030504040204" pitchFamily="50" charset="-128"/>
                          <a:ea typeface="Meiryo UI" panose="020B0604030504040204" pitchFamily="50" charset="-128"/>
                        </a:rPr>
                        <a:t>都道府県データなし</a:t>
                      </a:r>
                      <a:endParaRPr lang="ja-JP" sz="1100" kern="100" dirty="0">
                        <a:effectLst/>
                        <a:latin typeface="Meiryo UI" panose="020B0604030504040204" pitchFamily="50" charset="-128"/>
                        <a:ea typeface="Meiryo UI" panose="020B0604030504040204" pitchFamily="50" charset="-128"/>
                      </a:endParaRPr>
                    </a:p>
                  </a:txBody>
                  <a:tcPr marL="36853" marR="36853" marT="0" marB="0" anchor="ctr"/>
                </a:tc>
                <a:extLst>
                  <a:ext uri="{0D108BD9-81ED-4DB2-BD59-A6C34878D82A}">
                    <a16:rowId xmlns:a16="http://schemas.microsoft.com/office/drawing/2014/main" val="1125559640"/>
                  </a:ext>
                </a:extLst>
              </a:tr>
            </a:tbl>
          </a:graphicData>
        </a:graphic>
      </p:graphicFrame>
      <p:sp>
        <p:nvSpPr>
          <p:cNvPr id="7" name="Text Box 9">
            <a:extLst>
              <a:ext uri="{FF2B5EF4-FFF2-40B4-BE49-F238E27FC236}">
                <a16:creationId xmlns:a16="http://schemas.microsoft.com/office/drawing/2014/main" id="{45390528-F0E6-439C-90E6-378679949FE6}"/>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20</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58806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1300" y="291384"/>
            <a:ext cx="8432800" cy="405505"/>
            <a:chOff x="241300" y="318395"/>
            <a:chExt cx="8432800" cy="405505"/>
          </a:xfrm>
        </p:grpSpPr>
        <p:cxnSp>
          <p:nvCxnSpPr>
            <p:cNvPr id="5" name="直線コネクタ 4"/>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241300" y="318395"/>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８　第二次計画における子どもの貧困に関する指標</a:t>
              </a:r>
            </a:p>
          </p:txBody>
        </p:sp>
      </p:grpSp>
      <p:sp>
        <p:nvSpPr>
          <p:cNvPr id="8" name="テキスト ボックス 7">
            <a:extLst>
              <a:ext uri="{FF2B5EF4-FFF2-40B4-BE49-F238E27FC236}">
                <a16:creationId xmlns:a16="http://schemas.microsoft.com/office/drawing/2014/main" id="{D834109E-F952-47E4-AC36-0EEE2418FBF2}"/>
              </a:ext>
            </a:extLst>
          </p:cNvPr>
          <p:cNvSpPr txBox="1"/>
          <p:nvPr/>
        </p:nvSpPr>
        <p:spPr>
          <a:xfrm>
            <a:off x="584737" y="1110021"/>
            <a:ext cx="8369299" cy="307777"/>
          </a:xfrm>
          <a:prstGeom prst="rect">
            <a:avLst/>
          </a:prstGeom>
          <a:noFill/>
        </p:spPr>
        <p:txBody>
          <a:bodyPr wrap="square" rtlCol="0">
            <a:spAutoFit/>
          </a:bodyPr>
          <a:lstStyle/>
          <a:p>
            <a:pPr lvl="0"/>
            <a:r>
              <a:rPr lang="ja-JP" altLang="en-US" sz="1400" dirty="0">
                <a:latin typeface="Meiryo UI" panose="020B0604030504040204" pitchFamily="50" charset="-128"/>
                <a:ea typeface="Meiryo UI" panose="020B0604030504040204" pitchFamily="50" charset="-128"/>
              </a:rPr>
              <a:t>■参考指標（大阪府の施策に関する指標）</a:t>
            </a:r>
            <a:endParaRPr lang="ja-JP" altLang="ja-JP" sz="14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942049624"/>
              </p:ext>
            </p:extLst>
          </p:nvPr>
        </p:nvGraphicFramePr>
        <p:xfrm>
          <a:off x="875799" y="1614946"/>
          <a:ext cx="7303001" cy="3623786"/>
        </p:xfrm>
        <a:graphic>
          <a:graphicData uri="http://schemas.openxmlformats.org/drawingml/2006/table">
            <a:tbl>
              <a:tblPr firstRow="1" firstCol="1" bandRow="1">
                <a:tableStyleId>{21E4AEA4-8DFA-4A89-87EB-49C32662AFE0}</a:tableStyleId>
              </a:tblPr>
              <a:tblGrid>
                <a:gridCol w="397123">
                  <a:extLst>
                    <a:ext uri="{9D8B030D-6E8A-4147-A177-3AD203B41FA5}">
                      <a16:colId xmlns:a16="http://schemas.microsoft.com/office/drawing/2014/main" val="2176351257"/>
                    </a:ext>
                  </a:extLst>
                </a:gridCol>
                <a:gridCol w="2818123">
                  <a:extLst>
                    <a:ext uri="{9D8B030D-6E8A-4147-A177-3AD203B41FA5}">
                      <a16:colId xmlns:a16="http://schemas.microsoft.com/office/drawing/2014/main" val="1467005771"/>
                    </a:ext>
                  </a:extLst>
                </a:gridCol>
                <a:gridCol w="1067793">
                  <a:extLst>
                    <a:ext uri="{9D8B030D-6E8A-4147-A177-3AD203B41FA5}">
                      <a16:colId xmlns:a16="http://schemas.microsoft.com/office/drawing/2014/main" val="265038242"/>
                    </a:ext>
                  </a:extLst>
                </a:gridCol>
                <a:gridCol w="1061658">
                  <a:extLst>
                    <a:ext uri="{9D8B030D-6E8A-4147-A177-3AD203B41FA5}">
                      <a16:colId xmlns:a16="http://schemas.microsoft.com/office/drawing/2014/main" val="3663947464"/>
                    </a:ext>
                  </a:extLst>
                </a:gridCol>
                <a:gridCol w="1958304">
                  <a:extLst>
                    <a:ext uri="{9D8B030D-6E8A-4147-A177-3AD203B41FA5}">
                      <a16:colId xmlns:a16="http://schemas.microsoft.com/office/drawing/2014/main" val="715734574"/>
                    </a:ext>
                  </a:extLst>
                </a:gridCol>
              </a:tblGrid>
              <a:tr h="367506">
                <a:tc>
                  <a:txBody>
                    <a:bodyPr/>
                    <a:lstStyle/>
                    <a:p>
                      <a:pPr algn="ctr">
                        <a:lnSpc>
                          <a:spcPts val="11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指標</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ctr">
                        <a:lnSpc>
                          <a:spcPts val="1100"/>
                        </a:lnSpc>
                        <a:spcAft>
                          <a:spcPts val="0"/>
                        </a:spcAft>
                      </a:pPr>
                      <a:r>
                        <a:rPr lang="ja-JP" sz="1100" kern="1200">
                          <a:effectLst/>
                          <a:latin typeface="Meiryo UI" panose="020B0604030504040204" pitchFamily="50" charset="-128"/>
                          <a:ea typeface="Meiryo UI" panose="020B0604030504040204" pitchFamily="50" charset="-128"/>
                        </a:rPr>
                        <a:t>全国数値</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ctr">
                        <a:lnSpc>
                          <a:spcPts val="1100"/>
                        </a:lnSpc>
                        <a:spcAft>
                          <a:spcPts val="0"/>
                        </a:spcAft>
                      </a:pPr>
                      <a:r>
                        <a:rPr lang="ja-JP" sz="1100" kern="100" dirty="0">
                          <a:effectLst/>
                          <a:latin typeface="Meiryo UI" panose="020B0604030504040204" pitchFamily="50" charset="-128"/>
                          <a:ea typeface="Meiryo UI" panose="020B0604030504040204" pitchFamily="50" charset="-128"/>
                        </a:rPr>
                        <a:t>時点</a:t>
                      </a:r>
                    </a:p>
                  </a:txBody>
                  <a:tcPr marL="68580" marR="68580" marT="0" marB="0" anchor="ctr"/>
                </a:tc>
                <a:tc>
                  <a:txBody>
                    <a:bodyPr/>
                    <a:lstStyle/>
                    <a:p>
                      <a:pPr algn="ctr">
                        <a:lnSpc>
                          <a:spcPts val="1100"/>
                        </a:lnSpc>
                        <a:spcAft>
                          <a:spcPts val="0"/>
                        </a:spcAft>
                      </a:pPr>
                      <a:r>
                        <a:rPr lang="ja-JP" sz="1100" kern="1200" dirty="0">
                          <a:effectLst/>
                          <a:latin typeface="Meiryo UI" panose="020B0604030504040204" pitchFamily="50" charset="-128"/>
                          <a:ea typeface="Meiryo UI" panose="020B0604030504040204" pitchFamily="50" charset="-128"/>
                        </a:rPr>
                        <a:t>大阪府数値</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3249814907"/>
                  </a:ext>
                </a:extLst>
              </a:tr>
              <a:tr h="668655">
                <a:tc>
                  <a:txBody>
                    <a:bodyPr/>
                    <a:lstStyle/>
                    <a:p>
                      <a:pPr algn="ctr">
                        <a:lnSpc>
                          <a:spcPts val="1100"/>
                        </a:lnSpc>
                        <a:spcAft>
                          <a:spcPts val="0"/>
                        </a:spcAft>
                      </a:pPr>
                      <a:r>
                        <a:rPr lang="en-US" sz="1100" kern="1200">
                          <a:effectLst/>
                          <a:latin typeface="Meiryo UI" panose="020B0604030504040204" pitchFamily="50" charset="-128"/>
                          <a:ea typeface="Meiryo UI" panose="020B0604030504040204" pitchFamily="50" charset="-128"/>
                        </a:rPr>
                        <a:t>1</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just">
                        <a:lnSpc>
                          <a:spcPts val="1100"/>
                        </a:lnSpc>
                        <a:spcAft>
                          <a:spcPts val="0"/>
                        </a:spcAft>
                      </a:pPr>
                      <a:r>
                        <a:rPr lang="ja-JP" sz="1100" kern="1200" dirty="0">
                          <a:effectLst/>
                          <a:latin typeface="Meiryo UI" panose="020B0604030504040204" pitchFamily="50" charset="-128"/>
                          <a:ea typeface="Meiryo UI" panose="020B0604030504040204" pitchFamily="50" charset="-128"/>
                        </a:rPr>
                        <a:t>スクールソーシャルワーカーの配置人数</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ctr">
                        <a:lnSpc>
                          <a:spcPts val="1100"/>
                        </a:lnSpc>
                        <a:spcAft>
                          <a:spcPts val="0"/>
                        </a:spcAft>
                      </a:pPr>
                      <a:r>
                        <a:rPr lang="en-US" altLang="ja-JP" sz="1100" kern="1200" dirty="0">
                          <a:effectLst/>
                          <a:latin typeface="Meiryo UI" panose="020B0604030504040204" pitchFamily="50" charset="-128"/>
                          <a:ea typeface="Meiryo UI" panose="020B0604030504040204" pitchFamily="50" charset="-128"/>
                        </a:rPr>
                        <a:t>2,041</a:t>
                      </a:r>
                      <a:r>
                        <a:rPr lang="ja-JP" sz="1100" kern="1200" dirty="0">
                          <a:effectLst/>
                          <a:latin typeface="Meiryo UI" panose="020B0604030504040204" pitchFamily="50" charset="-128"/>
                          <a:ea typeface="Meiryo UI" panose="020B0604030504040204" pitchFamily="50" charset="-128"/>
                        </a:rPr>
                        <a:t>人</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l">
                        <a:lnSpc>
                          <a:spcPts val="1100"/>
                        </a:lnSpc>
                        <a:spcAft>
                          <a:spcPts val="0"/>
                        </a:spcAft>
                      </a:pPr>
                      <a:r>
                        <a:rPr lang="en-US" altLang="ja-JP" sz="1100" kern="1200" dirty="0">
                          <a:effectLst/>
                          <a:latin typeface="Meiryo UI" panose="020B0604030504040204" pitchFamily="50" charset="-128"/>
                          <a:ea typeface="Meiryo UI" panose="020B0604030504040204" pitchFamily="50" charset="-128"/>
                        </a:rPr>
                        <a:t>H29</a:t>
                      </a:r>
                      <a:r>
                        <a:rPr lang="ja-JP" sz="1100" kern="1200" dirty="0">
                          <a:effectLst/>
                          <a:latin typeface="Meiryo UI" panose="020B0604030504040204" pitchFamily="50" charset="-128"/>
                          <a:ea typeface="Meiryo UI" panose="020B0604030504040204" pitchFamily="50" charset="-128"/>
                        </a:rPr>
                        <a:t>年度</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l">
                        <a:lnSpc>
                          <a:spcPts val="1100"/>
                        </a:lnSpc>
                        <a:spcAft>
                          <a:spcPts val="0"/>
                        </a:spcAft>
                      </a:pPr>
                      <a:r>
                        <a:rPr lang="ja-JP" sz="1100" kern="1200" dirty="0">
                          <a:effectLst/>
                          <a:latin typeface="Meiryo UI" panose="020B0604030504040204" pitchFamily="50" charset="-128"/>
                          <a:ea typeface="Meiryo UI" panose="020B0604030504040204" pitchFamily="50" charset="-128"/>
                        </a:rPr>
                        <a:t>政令市・中核市を除くすべての</a:t>
                      </a:r>
                      <a:endParaRPr lang="en-US" altLang="ja-JP" sz="1100" kern="1200" dirty="0">
                        <a:effectLst/>
                        <a:latin typeface="Meiryo UI" panose="020B0604030504040204" pitchFamily="50" charset="-128"/>
                        <a:ea typeface="Meiryo UI" panose="020B0604030504040204" pitchFamily="50" charset="-128"/>
                      </a:endParaRPr>
                    </a:p>
                    <a:p>
                      <a:pPr algn="l">
                        <a:lnSpc>
                          <a:spcPts val="1100"/>
                        </a:lnSpc>
                        <a:spcAft>
                          <a:spcPts val="0"/>
                        </a:spcAft>
                      </a:pPr>
                      <a:r>
                        <a:rPr lang="ja-JP" sz="1100" kern="1200" dirty="0">
                          <a:effectLst/>
                          <a:latin typeface="Meiryo UI" panose="020B0604030504040204" pitchFamily="50" charset="-128"/>
                          <a:ea typeface="Meiryo UI" panose="020B0604030504040204" pitchFamily="50" charset="-128"/>
                        </a:rPr>
                        <a:t>市町村</a:t>
                      </a:r>
                      <a:r>
                        <a:rPr lang="ja-JP" sz="1100" kern="1200" dirty="0" smtClean="0">
                          <a:effectLst/>
                          <a:latin typeface="Meiryo UI" panose="020B0604030504040204" pitchFamily="50" charset="-128"/>
                          <a:ea typeface="Meiryo UI" panose="020B0604030504040204" pitchFamily="50" charset="-128"/>
                        </a:rPr>
                        <a:t>に</a:t>
                      </a:r>
                      <a:r>
                        <a:rPr lang="ja-JP" altLang="en-US" sz="1100" kern="1200" dirty="0" smtClean="0">
                          <a:effectLst/>
                          <a:latin typeface="Meiryo UI" panose="020B0604030504040204" pitchFamily="50" charset="-128"/>
                          <a:ea typeface="Meiryo UI" panose="020B0604030504040204" pitchFamily="50" charset="-128"/>
                        </a:rPr>
                        <a:t>派遣</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1153760961"/>
                  </a:ext>
                </a:extLst>
              </a:tr>
              <a:tr h="829945">
                <a:tc>
                  <a:txBody>
                    <a:bodyPr/>
                    <a:lstStyle/>
                    <a:p>
                      <a:pPr algn="ctr">
                        <a:lnSpc>
                          <a:spcPts val="1100"/>
                        </a:lnSpc>
                        <a:spcAft>
                          <a:spcPts val="0"/>
                        </a:spcAft>
                      </a:pPr>
                      <a:r>
                        <a:rPr lang="en-US" sz="1100" kern="1200">
                          <a:effectLst/>
                          <a:latin typeface="Meiryo UI" panose="020B0604030504040204" pitchFamily="50" charset="-128"/>
                          <a:ea typeface="Meiryo UI" panose="020B0604030504040204" pitchFamily="50" charset="-128"/>
                        </a:rPr>
                        <a:t>2</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just">
                        <a:lnSpc>
                          <a:spcPts val="1100"/>
                        </a:lnSpc>
                        <a:spcAft>
                          <a:spcPts val="0"/>
                        </a:spcAft>
                      </a:pPr>
                      <a:r>
                        <a:rPr lang="ja-JP" sz="1100" kern="1200" dirty="0">
                          <a:effectLst/>
                          <a:latin typeface="Meiryo UI" panose="020B0604030504040204" pitchFamily="50" charset="-128"/>
                          <a:ea typeface="Meiryo UI" panose="020B0604030504040204" pitchFamily="50" charset="-128"/>
                        </a:rPr>
                        <a:t>スクールカウンセラーの配置率（小学校）</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66.0%</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l">
                        <a:lnSpc>
                          <a:spcPts val="1100"/>
                        </a:lnSpc>
                        <a:spcAft>
                          <a:spcPts val="0"/>
                        </a:spcAft>
                      </a:pPr>
                      <a:r>
                        <a:rPr lang="en-US" altLang="ja-JP" sz="1100" kern="100" dirty="0">
                          <a:effectLst/>
                          <a:latin typeface="Meiryo UI" panose="020B0604030504040204" pitchFamily="50" charset="-128"/>
                          <a:ea typeface="Meiryo UI" panose="020B0604030504040204" pitchFamily="50" charset="-128"/>
                        </a:rPr>
                        <a:t>H29</a:t>
                      </a:r>
                      <a:r>
                        <a:rPr lang="ja-JP" altLang="en-US" sz="1100" kern="100" dirty="0">
                          <a:effectLst/>
                          <a:latin typeface="Meiryo UI" panose="020B0604030504040204" pitchFamily="50" charset="-128"/>
                          <a:ea typeface="Meiryo UI" panose="020B0604030504040204" pitchFamily="50" charset="-128"/>
                        </a:rPr>
                        <a:t>年度</a:t>
                      </a:r>
                      <a:endParaRPr lang="en-US" altLang="ja-JP" sz="1100" kern="100" dirty="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l">
                        <a:lnSpc>
                          <a:spcPts val="1100"/>
                        </a:lnSpc>
                        <a:spcAft>
                          <a:spcPts val="0"/>
                        </a:spcAft>
                      </a:pPr>
                      <a:r>
                        <a:rPr lang="ja-JP" sz="1100" kern="1200">
                          <a:effectLst/>
                          <a:latin typeface="Meiryo UI" panose="020B0604030504040204" pitchFamily="50" charset="-128"/>
                          <a:ea typeface="Meiryo UI" panose="020B0604030504040204" pitchFamily="50" charset="-128"/>
                        </a:rPr>
                        <a:t>各小学校からの要請を受け、中学校配置のスクールカウンセラーが相談を受ける体制がある</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720488786"/>
                  </a:ext>
                </a:extLst>
              </a:tr>
              <a:tr h="439420">
                <a:tc>
                  <a:txBody>
                    <a:bodyPr/>
                    <a:lstStyle/>
                    <a:p>
                      <a:pPr algn="ctr" fontAlgn="ctr">
                        <a:lnSpc>
                          <a:spcPts val="1100"/>
                        </a:lnSpc>
                        <a:spcAft>
                          <a:spcPts val="0"/>
                        </a:spcAft>
                      </a:pPr>
                      <a:r>
                        <a:rPr lang="en-US" sz="1100" kern="1200">
                          <a:effectLst/>
                          <a:latin typeface="Meiryo UI" panose="020B0604030504040204" pitchFamily="50" charset="-128"/>
                          <a:ea typeface="Meiryo UI" panose="020B0604030504040204" pitchFamily="50" charset="-128"/>
                        </a:rPr>
                        <a:t>3</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just">
                        <a:lnSpc>
                          <a:spcPts val="1100"/>
                        </a:lnSpc>
                        <a:spcAft>
                          <a:spcPts val="0"/>
                        </a:spcAft>
                      </a:pPr>
                      <a:r>
                        <a:rPr lang="ja-JP" sz="1100" kern="1200">
                          <a:effectLst/>
                          <a:latin typeface="Meiryo UI" panose="020B0604030504040204" pitchFamily="50" charset="-128"/>
                          <a:ea typeface="Meiryo UI" panose="020B0604030504040204" pitchFamily="50" charset="-128"/>
                        </a:rPr>
                        <a:t>スクールカウンセラーの配置率（中学校）</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89.6%</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tc>
                  <a:txBody>
                    <a:bodyPr/>
                    <a:lstStyle/>
                    <a:p>
                      <a:r>
                        <a:rPr kumimoji="1" lang="en-US" altLang="ja-JP" sz="1100" dirty="0">
                          <a:latin typeface="Meiryo UI" panose="020B0604030504040204" pitchFamily="50" charset="-128"/>
                          <a:ea typeface="Meiryo UI" panose="020B0604030504040204" pitchFamily="50" charset="-128"/>
                        </a:rPr>
                        <a:t>H29</a:t>
                      </a:r>
                      <a:r>
                        <a:rPr kumimoji="1" lang="ja-JP" altLang="en-US" sz="1100" dirty="0">
                          <a:latin typeface="Meiryo UI" panose="020B0604030504040204" pitchFamily="50" charset="-128"/>
                          <a:ea typeface="Meiryo UI" panose="020B0604030504040204" pitchFamily="50" charset="-128"/>
                        </a:rPr>
                        <a:t>年度</a:t>
                      </a:r>
                    </a:p>
                  </a:txBody>
                  <a:tcPr marL="68580" marR="68580" marT="0" marB="0" anchor="ctr"/>
                </a:tc>
                <a:tc>
                  <a:txBody>
                    <a:bodyPr/>
                    <a:lstStyle/>
                    <a:p>
                      <a:pPr algn="ctr">
                        <a:lnSpc>
                          <a:spcPts val="1100"/>
                        </a:lnSpc>
                        <a:spcAft>
                          <a:spcPts val="0"/>
                        </a:spcAft>
                      </a:pPr>
                      <a:r>
                        <a:rPr lang="en-US" sz="1100" kern="1200" dirty="0">
                          <a:effectLst/>
                          <a:latin typeface="Meiryo UI" panose="020B0604030504040204" pitchFamily="50" charset="-128"/>
                          <a:ea typeface="Meiryo UI" panose="020B0604030504040204" pitchFamily="50" charset="-128"/>
                        </a:rPr>
                        <a:t>100%</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1745794957"/>
                  </a:ext>
                </a:extLst>
              </a:tr>
              <a:tr h="439420">
                <a:tc>
                  <a:txBody>
                    <a:bodyPr/>
                    <a:lstStyle/>
                    <a:p>
                      <a:pPr algn="ctr" fontAlgn="ctr">
                        <a:lnSpc>
                          <a:spcPts val="1100"/>
                        </a:lnSpc>
                        <a:spcAft>
                          <a:spcPts val="0"/>
                        </a:spcAft>
                      </a:pPr>
                      <a:r>
                        <a:rPr lang="en-US" sz="1100" kern="1200">
                          <a:effectLst/>
                          <a:latin typeface="Meiryo UI" panose="020B0604030504040204" pitchFamily="50" charset="-128"/>
                          <a:ea typeface="Meiryo UI" panose="020B0604030504040204" pitchFamily="50" charset="-128"/>
                        </a:rPr>
                        <a:t>4</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just">
                        <a:lnSpc>
                          <a:spcPts val="1100"/>
                        </a:lnSpc>
                        <a:spcAft>
                          <a:spcPts val="0"/>
                        </a:spcAft>
                      </a:pPr>
                      <a:r>
                        <a:rPr lang="ja-JP" sz="1100" kern="1200">
                          <a:effectLst/>
                          <a:latin typeface="Meiryo UI" panose="020B0604030504040204" pitchFamily="50" charset="-128"/>
                          <a:ea typeface="Meiryo UI" panose="020B0604030504040204" pitchFamily="50" charset="-128"/>
                        </a:rPr>
                        <a:t>コミュニティソーシャルワーカーの配置人数</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l">
                        <a:lnSpc>
                          <a:spcPts val="1100"/>
                        </a:lnSpc>
                        <a:spcAft>
                          <a:spcPts val="0"/>
                        </a:spcAft>
                      </a:pPr>
                      <a:r>
                        <a:rPr lang="en-US" sz="1100" kern="12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l">
                        <a:lnSpc>
                          <a:spcPts val="1100"/>
                        </a:lnSpc>
                        <a:spcAft>
                          <a:spcPts val="0"/>
                        </a:spcAft>
                      </a:pPr>
                      <a:r>
                        <a:rPr lang="en-US" altLang="ja-JP" sz="1100" kern="1200" dirty="0">
                          <a:effectLst/>
                          <a:latin typeface="Meiryo UI" panose="020B0604030504040204" pitchFamily="50" charset="-128"/>
                          <a:ea typeface="Meiryo UI" panose="020B0604030504040204" pitchFamily="50" charset="-128"/>
                        </a:rPr>
                        <a:t>H30</a:t>
                      </a:r>
                      <a:r>
                        <a:rPr lang="ja-JP" sz="1100" kern="1200" dirty="0">
                          <a:effectLst/>
                          <a:latin typeface="Meiryo UI" panose="020B0604030504040204" pitchFamily="50" charset="-128"/>
                          <a:ea typeface="Meiryo UI" panose="020B0604030504040204" pitchFamily="50" charset="-128"/>
                        </a:rPr>
                        <a:t>年度</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ctr">
                        <a:lnSpc>
                          <a:spcPts val="1100"/>
                        </a:lnSpc>
                        <a:spcAft>
                          <a:spcPts val="0"/>
                        </a:spcAft>
                      </a:pPr>
                      <a:r>
                        <a:rPr lang="en-US" altLang="ja-JP" sz="1100" kern="1200" dirty="0">
                          <a:effectLst/>
                          <a:latin typeface="Meiryo UI" panose="020B0604030504040204" pitchFamily="50" charset="-128"/>
                          <a:ea typeface="Meiryo UI" panose="020B0604030504040204" pitchFamily="50" charset="-128"/>
                        </a:rPr>
                        <a:t>154</a:t>
                      </a:r>
                      <a:r>
                        <a:rPr lang="ja-JP" sz="1100" kern="1200" dirty="0">
                          <a:effectLst/>
                          <a:latin typeface="Meiryo UI" panose="020B0604030504040204" pitchFamily="50" charset="-128"/>
                          <a:ea typeface="Meiryo UI" panose="020B0604030504040204" pitchFamily="50" charset="-128"/>
                        </a:rPr>
                        <a:t>名</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1417219574"/>
                  </a:ext>
                </a:extLst>
              </a:tr>
              <a:tr h="439420">
                <a:tc>
                  <a:txBody>
                    <a:bodyPr/>
                    <a:lstStyle/>
                    <a:p>
                      <a:pPr algn="ctr" fontAlgn="ctr">
                        <a:lnSpc>
                          <a:spcPts val="1100"/>
                        </a:lnSpc>
                        <a:spcAft>
                          <a:spcPts val="0"/>
                        </a:spcAft>
                      </a:pPr>
                      <a:r>
                        <a:rPr lang="en-US" sz="1100" kern="1200">
                          <a:effectLst/>
                          <a:latin typeface="Meiryo UI" panose="020B0604030504040204" pitchFamily="50" charset="-128"/>
                          <a:ea typeface="Meiryo UI" panose="020B0604030504040204" pitchFamily="50" charset="-128"/>
                        </a:rPr>
                        <a:t>5</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just">
                        <a:lnSpc>
                          <a:spcPts val="1100"/>
                        </a:lnSpc>
                        <a:spcAft>
                          <a:spcPts val="0"/>
                        </a:spcAft>
                      </a:pPr>
                      <a:r>
                        <a:rPr lang="ja-JP" sz="1100" kern="1200">
                          <a:effectLst/>
                          <a:latin typeface="Meiryo UI" panose="020B0604030504040204" pitchFamily="50" charset="-128"/>
                          <a:ea typeface="Meiryo UI" panose="020B0604030504040204" pitchFamily="50" charset="-128"/>
                        </a:rPr>
                        <a:t>スマイルサポーター数</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l">
                        <a:lnSpc>
                          <a:spcPts val="1100"/>
                        </a:lnSpc>
                        <a:spcAft>
                          <a:spcPts val="0"/>
                        </a:spcAft>
                      </a:pPr>
                      <a:r>
                        <a:rPr lang="en-US" sz="1100" kern="12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l">
                        <a:lnSpc>
                          <a:spcPts val="1100"/>
                        </a:lnSpc>
                        <a:spcAft>
                          <a:spcPts val="0"/>
                        </a:spcAft>
                      </a:pPr>
                      <a:r>
                        <a:rPr lang="en-US" sz="1100" kern="1200" dirty="0">
                          <a:effectLst/>
                          <a:latin typeface="Meiryo UI" panose="020B0604030504040204" pitchFamily="50" charset="-128"/>
                          <a:ea typeface="Meiryo UI" panose="020B0604030504040204" pitchFamily="50" charset="-128"/>
                        </a:rPr>
                        <a:t>H30</a:t>
                      </a:r>
                      <a:r>
                        <a:rPr lang="ja-JP" sz="1100" kern="1200" dirty="0">
                          <a:effectLst/>
                          <a:latin typeface="Meiryo UI" panose="020B0604030504040204" pitchFamily="50" charset="-128"/>
                          <a:ea typeface="Meiryo UI" panose="020B0604030504040204" pitchFamily="50" charset="-128"/>
                        </a:rPr>
                        <a:t>年度</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ctr">
                        <a:lnSpc>
                          <a:spcPts val="1100"/>
                        </a:lnSpc>
                        <a:spcAft>
                          <a:spcPts val="0"/>
                        </a:spcAft>
                      </a:pPr>
                      <a:r>
                        <a:rPr lang="en-US" altLang="ja-JP" sz="1100" kern="1200" dirty="0">
                          <a:effectLst/>
                          <a:latin typeface="Meiryo UI" panose="020B0604030504040204" pitchFamily="50" charset="-128"/>
                          <a:ea typeface="Meiryo UI" panose="020B0604030504040204" pitchFamily="50" charset="-128"/>
                        </a:rPr>
                        <a:t>2,366</a:t>
                      </a:r>
                      <a:r>
                        <a:rPr lang="ja-JP" sz="1100" kern="1200" dirty="0">
                          <a:effectLst/>
                          <a:latin typeface="Meiryo UI" panose="020B0604030504040204" pitchFamily="50" charset="-128"/>
                          <a:ea typeface="Meiryo UI" panose="020B0604030504040204" pitchFamily="50" charset="-128"/>
                        </a:rPr>
                        <a:t>名</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3699144954"/>
                  </a:ext>
                </a:extLst>
              </a:tr>
              <a:tr h="439420">
                <a:tc>
                  <a:txBody>
                    <a:bodyPr/>
                    <a:lstStyle/>
                    <a:p>
                      <a:pPr algn="ctr" fontAlgn="ctr">
                        <a:lnSpc>
                          <a:spcPts val="1100"/>
                        </a:lnSpc>
                        <a:spcAft>
                          <a:spcPts val="0"/>
                        </a:spcAft>
                      </a:pPr>
                      <a:r>
                        <a:rPr lang="en-US" sz="1100" kern="1200">
                          <a:effectLst/>
                          <a:latin typeface="Meiryo UI" panose="020B0604030504040204" pitchFamily="50" charset="-128"/>
                          <a:ea typeface="Meiryo UI" panose="020B0604030504040204" pitchFamily="50" charset="-128"/>
                        </a:rPr>
                        <a:t>6</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just">
                        <a:lnSpc>
                          <a:spcPts val="1100"/>
                        </a:lnSpc>
                        <a:spcAft>
                          <a:spcPts val="0"/>
                        </a:spcAft>
                      </a:pPr>
                      <a:r>
                        <a:rPr lang="ja-JP" sz="1100" kern="1200">
                          <a:effectLst/>
                          <a:latin typeface="Meiryo UI" panose="020B0604030504040204" pitchFamily="50" charset="-128"/>
                          <a:ea typeface="Meiryo UI" panose="020B0604030504040204" pitchFamily="50" charset="-128"/>
                        </a:rPr>
                        <a:t>私立幼稚園キンダーカウンセラー事業</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l">
                        <a:lnSpc>
                          <a:spcPts val="1100"/>
                        </a:lnSpc>
                        <a:spcAft>
                          <a:spcPts val="0"/>
                        </a:spcAft>
                      </a:pPr>
                      <a:r>
                        <a:rPr lang="en-US" sz="1100" kern="12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l">
                        <a:lnSpc>
                          <a:spcPts val="1100"/>
                        </a:lnSpc>
                        <a:spcAft>
                          <a:spcPts val="0"/>
                        </a:spcAft>
                      </a:pPr>
                      <a:r>
                        <a:rPr lang="en-US" sz="1100" kern="1200" dirty="0">
                          <a:effectLst/>
                          <a:latin typeface="Meiryo UI" panose="020B0604030504040204" pitchFamily="50" charset="-128"/>
                          <a:ea typeface="Meiryo UI" panose="020B0604030504040204" pitchFamily="50" charset="-128"/>
                        </a:rPr>
                        <a:t>H30</a:t>
                      </a:r>
                      <a:r>
                        <a:rPr lang="ja-JP" sz="1100" kern="1200" dirty="0">
                          <a:effectLst/>
                          <a:latin typeface="Meiryo UI" panose="020B0604030504040204" pitchFamily="50" charset="-128"/>
                          <a:ea typeface="Meiryo UI" panose="020B0604030504040204" pitchFamily="50" charset="-128"/>
                        </a:rPr>
                        <a:t>年度</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tc>
                  <a:txBody>
                    <a:bodyPr/>
                    <a:lstStyle/>
                    <a:p>
                      <a:pPr algn="ctr">
                        <a:lnSpc>
                          <a:spcPts val="1100"/>
                        </a:lnSpc>
                        <a:spcAft>
                          <a:spcPts val="0"/>
                        </a:spcAft>
                      </a:pPr>
                      <a:r>
                        <a:rPr lang="en-US" altLang="ja-JP" sz="1100" kern="1200" dirty="0">
                          <a:effectLst/>
                          <a:latin typeface="Meiryo UI" panose="020B0604030504040204" pitchFamily="50" charset="-128"/>
                          <a:ea typeface="Meiryo UI" panose="020B0604030504040204" pitchFamily="50" charset="-128"/>
                        </a:rPr>
                        <a:t>127</a:t>
                      </a:r>
                      <a:r>
                        <a:rPr lang="ja-JP" sz="1100" kern="1200" dirty="0">
                          <a:effectLst/>
                          <a:latin typeface="Meiryo UI" panose="020B0604030504040204" pitchFamily="50" charset="-128"/>
                          <a:ea typeface="Meiryo UI" panose="020B0604030504040204" pitchFamily="50" charset="-128"/>
                        </a:rPr>
                        <a:t>園</a:t>
                      </a:r>
                      <a:endParaRPr lang="ja-JP" sz="1100" kern="100" dirty="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701748380"/>
                  </a:ext>
                </a:extLst>
              </a:tr>
            </a:tbl>
          </a:graphicData>
        </a:graphic>
      </p:graphicFrame>
      <p:sp>
        <p:nvSpPr>
          <p:cNvPr id="7" name="テキスト ボックス 6">
            <a:extLst>
              <a:ext uri="{FF2B5EF4-FFF2-40B4-BE49-F238E27FC236}">
                <a16:creationId xmlns:a16="http://schemas.microsoft.com/office/drawing/2014/main" id="{D834109E-F952-47E4-AC36-0EEE2418FBF2}"/>
              </a:ext>
            </a:extLst>
          </p:cNvPr>
          <p:cNvSpPr txBox="1"/>
          <p:nvPr/>
        </p:nvSpPr>
        <p:spPr>
          <a:xfrm>
            <a:off x="824249" y="5827816"/>
            <a:ext cx="7849852" cy="307777"/>
          </a:xfrm>
          <a:prstGeom prst="rect">
            <a:avLst/>
          </a:prstGeom>
          <a:noFill/>
          <a:ln>
            <a:solidFill>
              <a:schemeClr val="tx1"/>
            </a:solidFill>
          </a:ln>
        </p:spPr>
        <p:txBody>
          <a:bodyPr wrap="square" rtlCol="0">
            <a:spAutoFit/>
          </a:bodyPr>
          <a:lstStyle/>
          <a:p>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今後、国の大綱の見直しの議論等を踏まえ、指標・参考指標の追加等について検討します。</a:t>
            </a:r>
          </a:p>
        </p:txBody>
      </p:sp>
      <p:sp>
        <p:nvSpPr>
          <p:cNvPr id="9" name="Text Box 9">
            <a:extLst>
              <a:ext uri="{FF2B5EF4-FFF2-40B4-BE49-F238E27FC236}">
                <a16:creationId xmlns:a16="http://schemas.microsoft.com/office/drawing/2014/main" id="{E30C3E12-935D-4B29-9EC3-AC311A6D4B13}"/>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21</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1961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1300" y="471690"/>
            <a:ext cx="8432800" cy="405505"/>
            <a:chOff x="241300" y="318395"/>
            <a:chExt cx="8432800" cy="405505"/>
          </a:xfrm>
          <a:effectLst/>
        </p:grpSpPr>
        <p:cxnSp>
          <p:nvCxnSpPr>
            <p:cNvPr id="5" name="直線コネクタ 4"/>
            <p:cNvCxnSpPr/>
            <p:nvPr/>
          </p:nvCxnSpPr>
          <p:spPr>
            <a:xfrm>
              <a:off x="304800" y="723900"/>
              <a:ext cx="8369300" cy="0"/>
            </a:xfrm>
            <a:prstGeom prst="line">
              <a:avLst/>
            </a:prstGeom>
            <a:ln w="19050" cmpd="thinThick">
              <a:solidFill>
                <a:srgbClr val="FF0000"/>
              </a:solidFill>
            </a:ln>
            <a:effectLst/>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241300" y="318395"/>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１　策定の趣旨</a:t>
              </a:r>
            </a:p>
          </p:txBody>
        </p:sp>
      </p:grpSp>
      <p:sp>
        <p:nvSpPr>
          <p:cNvPr id="7" name="テキスト ボックス 6"/>
          <p:cNvSpPr txBox="1"/>
          <p:nvPr/>
        </p:nvSpPr>
        <p:spPr>
          <a:xfrm>
            <a:off x="330558" y="1275026"/>
            <a:ext cx="8369300" cy="4401205"/>
          </a:xfrm>
          <a:prstGeom prst="rect">
            <a:avLst/>
          </a:prstGeom>
          <a:noFill/>
        </p:spPr>
        <p:txBody>
          <a:bodyPr wrap="square" rtlCol="0">
            <a:spAutoFit/>
          </a:bodyPr>
          <a:lstStyle/>
          <a:p>
            <a:pPr marL="285750" indent="-285750">
              <a:lnSpc>
                <a:spcPts val="2400"/>
              </a:lnSpc>
              <a:buFont typeface="Arial" panose="020B0604020202020204" pitchFamily="34" charset="0"/>
              <a:buChar char="•"/>
            </a:pPr>
            <a:endParaRPr kumimoji="1" lang="en-US" altLang="ja-JP"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r>
              <a:rPr lang="ja-JP" altLang="ja-JP" dirty="0">
                <a:latin typeface="Meiryo UI" panose="020B0604030504040204" pitchFamily="50" charset="-128"/>
                <a:ea typeface="Meiryo UI" panose="020B0604030504040204" pitchFamily="50" charset="-128"/>
              </a:rPr>
              <a:t>大阪府においては、</a:t>
            </a:r>
            <a:r>
              <a:rPr lang="ja-JP" altLang="en-US" dirty="0">
                <a:latin typeface="Meiryo UI" panose="020B0604030504040204" pitchFamily="50" charset="-128"/>
                <a:ea typeface="Meiryo UI" panose="020B0604030504040204" pitchFamily="50" charset="-128"/>
              </a:rPr>
              <a:t>引き続き、</a:t>
            </a:r>
            <a:r>
              <a:rPr lang="ja-JP" altLang="ja-JP" dirty="0">
                <a:latin typeface="Meiryo UI" panose="020B0604030504040204" pitchFamily="50" charset="-128"/>
                <a:ea typeface="Meiryo UI" panose="020B0604030504040204" pitchFamily="50" charset="-128"/>
              </a:rPr>
              <a:t>教育、就労、生活支援など各分野の総合的な取組みにより、子どもの貧困対策を推進するため、子どもの貧困対策の推進に関する法律第９条に基づき、</a:t>
            </a:r>
            <a:r>
              <a:rPr lang="ja-JP" altLang="en-US" dirty="0">
                <a:latin typeface="Meiryo UI" panose="020B0604030504040204" pitchFamily="50" charset="-128"/>
                <a:ea typeface="Meiryo UI" panose="020B0604030504040204" pitchFamily="50" charset="-128"/>
              </a:rPr>
              <a:t>第二次子どもの貧困対策計画を策定します。</a:t>
            </a:r>
            <a:endParaRPr lang="en-US" altLang="ja-JP"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endParaRPr lang="en-US" altLang="ja-JP"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第二次計画では、第一次計画策定後に府が実施した実態調査や事業の総点検の結果を踏まえ、７つの視点</a:t>
            </a:r>
            <a:r>
              <a:rPr lang="ja-JP" altLang="en-US" sz="1400" dirty="0">
                <a:latin typeface="Meiryo UI" panose="020B0604030504040204" pitchFamily="50" charset="-128"/>
                <a:ea typeface="Meiryo UI" panose="020B0604030504040204" pitchFamily="50" charset="-128"/>
              </a:rPr>
              <a:t>（「困窮している世帯を経済的に支援」「学びを支える環境づくりを支援」「子どもたちが孤立しないように支援」「保護者が孤立しないように支援」「安心して子育てできる環境を整備」「健康づくりを支援」「オール大阪での取組」）</a:t>
            </a:r>
            <a:r>
              <a:rPr lang="ja-JP" altLang="en-US" dirty="0">
                <a:latin typeface="Meiryo UI" panose="020B0604030504040204" pitchFamily="50" charset="-128"/>
                <a:ea typeface="Meiryo UI" panose="020B0604030504040204" pitchFamily="50" charset="-128"/>
              </a:rPr>
              <a:t>で府の事業を整理し、計画に掲げることとします。</a:t>
            </a:r>
            <a:endParaRPr lang="en-US" altLang="ja-JP"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endParaRPr lang="en-US" altLang="ja-JP"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また、</a:t>
            </a:r>
            <a:r>
              <a:rPr lang="ja-JP" altLang="ja-JP" dirty="0">
                <a:latin typeface="Meiryo UI" panose="020B0604030504040204" pitchFamily="50" charset="-128"/>
                <a:ea typeface="Meiryo UI" panose="020B0604030504040204" pitchFamily="50" charset="-128"/>
              </a:rPr>
              <a:t>計画</a:t>
            </a:r>
            <a:r>
              <a:rPr lang="ja-JP" altLang="en-US" dirty="0">
                <a:latin typeface="Meiryo UI" panose="020B0604030504040204" pitchFamily="50" charset="-128"/>
                <a:ea typeface="Meiryo UI" panose="020B0604030504040204" pitchFamily="50" charset="-128"/>
              </a:rPr>
              <a:t>については</a:t>
            </a:r>
            <a:r>
              <a:rPr lang="ja-JP" altLang="ja-JP" dirty="0">
                <a:latin typeface="Meiryo UI" panose="020B0604030504040204" pitchFamily="50" charset="-128"/>
                <a:ea typeface="Meiryo UI" panose="020B0604030504040204" pitchFamily="50" charset="-128"/>
              </a:rPr>
              <a:t>、本計画（大阪府子ども総合計画）とめざす方向が一致し、</a:t>
            </a:r>
            <a:r>
              <a:rPr lang="ja-JP" altLang="en-US" dirty="0">
                <a:latin typeface="Meiryo UI" panose="020B0604030504040204" pitchFamily="50" charset="-128"/>
                <a:ea typeface="Meiryo UI" panose="020B0604030504040204" pitchFamily="50" charset="-128"/>
              </a:rPr>
              <a:t>取り組むべき</a:t>
            </a:r>
            <a:r>
              <a:rPr lang="ja-JP" altLang="ja-JP" dirty="0">
                <a:latin typeface="Meiryo UI" panose="020B0604030504040204" pitchFamily="50" charset="-128"/>
                <a:ea typeface="Meiryo UI" panose="020B0604030504040204" pitchFamily="50" charset="-128"/>
              </a:rPr>
              <a:t>施策も重複することから、</a:t>
            </a:r>
            <a:r>
              <a:rPr lang="ja-JP" altLang="en-US" dirty="0">
                <a:latin typeface="Meiryo UI" panose="020B0604030504040204" pitchFamily="50" charset="-128"/>
                <a:ea typeface="Meiryo UI" panose="020B0604030504040204" pitchFamily="50" charset="-128"/>
              </a:rPr>
              <a:t>引き続き、</a:t>
            </a:r>
            <a:r>
              <a:rPr lang="ja-JP" altLang="ja-JP" dirty="0">
                <a:latin typeface="Meiryo UI" panose="020B0604030504040204" pitchFamily="50" charset="-128"/>
                <a:ea typeface="Meiryo UI" panose="020B0604030504040204" pitchFamily="50" charset="-128"/>
              </a:rPr>
              <a:t>本計画における事業計画の１つとします。</a:t>
            </a:r>
            <a:endParaRPr lang="en-US" altLang="ja-JP"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endParaRPr lang="ja-JP" altLang="ja-JP"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endParaRPr kumimoji="1" lang="en-US" altLang="ja-JP" dirty="0">
              <a:latin typeface="Meiryo UI" panose="020B0604030504040204" pitchFamily="50" charset="-128"/>
              <a:ea typeface="Meiryo UI" panose="020B0604030504040204" pitchFamily="50" charset="-128"/>
            </a:endParaRPr>
          </a:p>
        </p:txBody>
      </p:sp>
      <p:sp>
        <p:nvSpPr>
          <p:cNvPr id="8" name="Text Box 9">
            <a:extLst>
              <a:ext uri="{FF2B5EF4-FFF2-40B4-BE49-F238E27FC236}">
                <a16:creationId xmlns:a16="http://schemas.microsoft.com/office/drawing/2014/main" id="{59D77D11-64EA-49DF-B4A3-6738FEC12D94}"/>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2</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7870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317679" y="1068946"/>
            <a:ext cx="8369300" cy="5293217"/>
          </a:xfrm>
          <a:prstGeom prst="rect">
            <a:avLst/>
          </a:prstGeom>
          <a:gradFill>
            <a:gsLst>
              <a:gs pos="0">
                <a:schemeClr val="accent4">
                  <a:lumMod val="20000"/>
                  <a:lumOff val="80000"/>
                </a:schemeClr>
              </a:gs>
              <a:gs pos="50000">
                <a:schemeClr val="accent4">
                  <a:lumMod val="40000"/>
                  <a:lumOff val="60000"/>
                </a:schemeClr>
              </a:gs>
              <a:gs pos="100000">
                <a:schemeClr val="accent4">
                  <a:lumMod val="60000"/>
                  <a:lumOff val="40000"/>
                </a:schemeClr>
              </a:gs>
            </a:gsLst>
            <a:lin ang="5400000" scaled="0"/>
          </a:gradFill>
          <a:scene3d>
            <a:camera prst="orthographicFront"/>
            <a:lightRig rig="threePt" dir="t"/>
          </a:scene3d>
          <a:sp3d>
            <a:bevelT/>
          </a:sp3d>
        </p:spPr>
        <p:txBody>
          <a:bodyPr wrap="square" rtlCol="0">
            <a:spAutoFit/>
          </a:bodyPr>
          <a:lstStyle/>
          <a:p>
            <a:endParaRPr kumimoji="1" lang="ja-JP" altLang="en-US" dirty="0"/>
          </a:p>
        </p:txBody>
      </p:sp>
      <p:sp>
        <p:nvSpPr>
          <p:cNvPr id="4" name="テキスト ボックス 3"/>
          <p:cNvSpPr txBox="1"/>
          <p:nvPr/>
        </p:nvSpPr>
        <p:spPr>
          <a:xfrm>
            <a:off x="457200" y="1332998"/>
            <a:ext cx="8107430" cy="4801314"/>
          </a:xfrm>
          <a:prstGeom prst="rect">
            <a:avLst/>
          </a:prstGeom>
          <a:noFill/>
        </p:spPr>
        <p:txBody>
          <a:bodyPr wrap="square" rtlCol="0">
            <a:spAutoFit/>
          </a:bodyPr>
          <a:lstStyle/>
          <a:p>
            <a:r>
              <a:rPr lang="ja-JP" altLang="ja-JP" b="1" u="sng" dirty="0">
                <a:latin typeface="Meiryo UI" panose="020B0604030504040204" pitchFamily="50" charset="-128"/>
                <a:ea typeface="Meiryo UI" panose="020B0604030504040204" pitchFamily="50" charset="-128"/>
              </a:rPr>
              <a:t>○子どもの生活に関する実態調査の実施（平成</a:t>
            </a:r>
            <a:r>
              <a:rPr lang="en-US" altLang="ja-JP" b="1" u="sng" dirty="0">
                <a:latin typeface="Meiryo UI" panose="020B0604030504040204" pitchFamily="50" charset="-128"/>
                <a:ea typeface="Meiryo UI" panose="020B0604030504040204" pitchFamily="50" charset="-128"/>
              </a:rPr>
              <a:t>28</a:t>
            </a:r>
            <a:r>
              <a:rPr lang="ja-JP" altLang="ja-JP" b="1" u="sng" dirty="0">
                <a:latin typeface="Meiryo UI" panose="020B0604030504040204" pitchFamily="50" charset="-128"/>
                <a:ea typeface="Meiryo UI" panose="020B0604030504040204" pitchFamily="50" charset="-128"/>
              </a:rPr>
              <a:t>年度）</a:t>
            </a:r>
            <a:endParaRPr lang="ja-JP" altLang="ja-JP" dirty="0">
              <a:latin typeface="Meiryo UI" panose="020B0604030504040204" pitchFamily="50" charset="-128"/>
              <a:ea typeface="Meiryo UI" panose="020B0604030504040204" pitchFamily="50" charset="-128"/>
            </a:endParaRPr>
          </a:p>
          <a:p>
            <a:r>
              <a:rPr lang="ja-JP" altLang="ja-JP" dirty="0">
                <a:latin typeface="Meiryo UI" panose="020B0604030504040204" pitchFamily="50" charset="-128"/>
                <a:ea typeface="Meiryo UI" panose="020B0604030504040204" pitchFamily="50" charset="-128"/>
              </a:rPr>
              <a:t>　　国や地方公共団体において子どもの貧困対策への対応が喫緊の課題となっている中、</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府域における子どもの生活実態や学習状況を把握し、支援を必要とする子どもやその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家庭に対する対策について検証を行うため、平成</a:t>
            </a:r>
            <a:r>
              <a:rPr lang="en-US" altLang="ja-JP" dirty="0">
                <a:latin typeface="Meiryo UI" panose="020B0604030504040204" pitchFamily="50" charset="-128"/>
                <a:ea typeface="Meiryo UI" panose="020B0604030504040204" pitchFamily="50" charset="-128"/>
              </a:rPr>
              <a:t>28</a:t>
            </a:r>
            <a:r>
              <a:rPr lang="ja-JP" altLang="ja-JP" dirty="0">
                <a:latin typeface="Meiryo UI" panose="020B0604030504040204" pitchFamily="50" charset="-128"/>
                <a:ea typeface="Meiryo UI" panose="020B0604030504040204" pitchFamily="50" charset="-128"/>
              </a:rPr>
              <a:t>年度に「子どもの生活に関する実</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態調査」を実施しました。</a:t>
            </a:r>
          </a:p>
          <a:p>
            <a:r>
              <a:rPr lang="ja-JP" altLang="ja-JP" dirty="0">
                <a:latin typeface="Meiryo UI" panose="020B0604030504040204" pitchFamily="50" charset="-128"/>
                <a:ea typeface="Meiryo UI" panose="020B0604030504040204" pitchFamily="50" charset="-128"/>
              </a:rPr>
              <a:t>　　　</a:t>
            </a:r>
          </a:p>
          <a:p>
            <a:r>
              <a:rPr lang="ja-JP" altLang="ja-JP" dirty="0">
                <a:latin typeface="Meiryo UI" panose="020B0604030504040204" pitchFamily="50" charset="-128"/>
                <a:ea typeface="Meiryo UI" panose="020B0604030504040204" pitchFamily="50" charset="-128"/>
              </a:rPr>
              <a:t>　　　　調査対象：大阪市など府内</a:t>
            </a:r>
            <a:r>
              <a:rPr lang="en-US" altLang="ja-JP" dirty="0">
                <a:latin typeface="Meiryo UI" panose="020B0604030504040204" pitchFamily="50" charset="-128"/>
                <a:ea typeface="Meiryo UI" panose="020B0604030504040204" pitchFamily="50" charset="-128"/>
              </a:rPr>
              <a:t>13</a:t>
            </a:r>
            <a:r>
              <a:rPr lang="ja-JP" altLang="ja-JP" dirty="0">
                <a:latin typeface="Meiryo UI" panose="020B0604030504040204" pitchFamily="50" charset="-128"/>
                <a:ea typeface="Meiryo UI" panose="020B0604030504040204" pitchFamily="50" charset="-128"/>
              </a:rPr>
              <a:t>市町と連携し、府全域を対象</a:t>
            </a:r>
            <a:r>
              <a:rPr lang="en-US" altLang="ja-JP"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に実施</a:t>
            </a:r>
          </a:p>
          <a:p>
            <a:r>
              <a:rPr lang="ja-JP" altLang="ja-JP"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　　　　　　　　　　※小学５年生及び中学２年生とその保護者</a:t>
            </a:r>
          </a:p>
          <a:p>
            <a:r>
              <a:rPr lang="ja-JP" altLang="ja-JP" dirty="0">
                <a:latin typeface="Meiryo UI" panose="020B0604030504040204" pitchFamily="50" charset="-128"/>
                <a:ea typeface="Meiryo UI" panose="020B0604030504040204" pitchFamily="50" charset="-128"/>
              </a:rPr>
              <a:t>　　　　回収率　：　</a:t>
            </a:r>
            <a:r>
              <a:rPr lang="en-US" altLang="ja-JP" dirty="0">
                <a:latin typeface="Meiryo UI" panose="020B0604030504040204" pitchFamily="50" charset="-128"/>
                <a:ea typeface="Meiryo UI" panose="020B0604030504040204" pitchFamily="50" charset="-128"/>
              </a:rPr>
              <a:t>62.3</a:t>
            </a:r>
            <a:r>
              <a:rPr lang="ja-JP" altLang="ja-JP" dirty="0">
                <a:latin typeface="Meiryo UI" panose="020B0604030504040204" pitchFamily="50" charset="-128"/>
                <a:ea typeface="Meiryo UI" panose="020B0604030504040204" pitchFamily="50" charset="-128"/>
              </a:rPr>
              <a:t>％（約</a:t>
            </a:r>
            <a:r>
              <a:rPr lang="en-US" altLang="ja-JP" dirty="0">
                <a:latin typeface="Meiryo UI" panose="020B0604030504040204" pitchFamily="50" charset="-128"/>
                <a:ea typeface="Meiryo UI" panose="020B0604030504040204" pitchFamily="50" charset="-128"/>
              </a:rPr>
              <a:t>50,000</a:t>
            </a:r>
            <a:r>
              <a:rPr lang="ja-JP" altLang="ja-JP" dirty="0">
                <a:latin typeface="Meiryo UI" panose="020B0604030504040204" pitchFamily="50" charset="-128"/>
                <a:ea typeface="Meiryo UI" panose="020B0604030504040204" pitchFamily="50" charset="-128"/>
              </a:rPr>
              <a:t>世帯から回答）</a:t>
            </a:r>
          </a:p>
          <a:p>
            <a:r>
              <a:rPr lang="en-US" altLang="ja-JP" b="1" dirty="0">
                <a:latin typeface="Meiryo UI" panose="020B0604030504040204" pitchFamily="50" charset="-128"/>
                <a:ea typeface="Meiryo UI" panose="020B0604030504040204" pitchFamily="50" charset="-128"/>
              </a:rPr>
              <a:t> </a:t>
            </a:r>
            <a:endParaRPr lang="ja-JP" altLang="ja-JP" dirty="0">
              <a:latin typeface="Meiryo UI" panose="020B0604030504040204" pitchFamily="50" charset="-128"/>
              <a:ea typeface="Meiryo UI" panose="020B0604030504040204" pitchFamily="50" charset="-128"/>
            </a:endParaRPr>
          </a:p>
          <a:p>
            <a:r>
              <a:rPr lang="ja-JP" altLang="ja-JP" b="1" u="sng" dirty="0">
                <a:latin typeface="Meiryo UI" panose="020B0604030504040204" pitchFamily="50" charset="-128"/>
                <a:ea typeface="Meiryo UI" panose="020B0604030504040204" pitchFamily="50" charset="-128"/>
              </a:rPr>
              <a:t>○子どもの貧困対策計画に掲げる事業の総点検（平成</a:t>
            </a:r>
            <a:r>
              <a:rPr lang="en-US" altLang="ja-JP" b="1" u="sng" dirty="0">
                <a:latin typeface="Meiryo UI" panose="020B0604030504040204" pitchFamily="50" charset="-128"/>
                <a:ea typeface="Meiryo UI" panose="020B0604030504040204" pitchFamily="50" charset="-128"/>
              </a:rPr>
              <a:t>29</a:t>
            </a:r>
            <a:r>
              <a:rPr lang="ja-JP" altLang="ja-JP" b="1" u="sng" dirty="0">
                <a:latin typeface="Meiryo UI" panose="020B0604030504040204" pitchFamily="50" charset="-128"/>
                <a:ea typeface="Meiryo UI" panose="020B0604030504040204" pitchFamily="50" charset="-128"/>
              </a:rPr>
              <a:t>年度）</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実態調査の結果を踏まえた課題解決に向け、子どもの貧困対策計画に掲げる事業</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をベースに国、府、市町村の役割分担を踏まえながら全庁挙げて点検を行いました。</a:t>
            </a:r>
          </a:p>
          <a:p>
            <a:endParaRPr kumimoji="1" lang="en-US" altLang="ja-JP" dirty="0">
              <a:latin typeface="Meiryo UI" panose="020B0604030504040204" pitchFamily="50" charset="-128"/>
              <a:ea typeface="Meiryo UI" panose="020B0604030504040204" pitchFamily="50" charset="-128"/>
            </a:endParaRPr>
          </a:p>
          <a:p>
            <a:pPr marL="152400" indent="-152400" algn="just"/>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○具体的取組に掲げる事業の推進（平成</a:t>
            </a:r>
            <a:r>
              <a:rPr lang="en-US" altLang="ja-JP"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2400" indent="-152400" algn="just"/>
            <a:r>
              <a:rPr lang="ja-JP"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　総点検でとりまとめた「子どもの貧困対策に関する具体的取組」について、庁内関係部局が連携しながら、事業の推進及び進行管理を行っています。</a:t>
            </a:r>
            <a:endParaRPr kumimoji="1" lang="ja-JP" altLang="en-US"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254179" y="484568"/>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２　第一次計画策定後の府の主な取組</a:t>
            </a:r>
          </a:p>
        </p:txBody>
      </p:sp>
      <p:cxnSp>
        <p:nvCxnSpPr>
          <p:cNvPr id="8" name="直線コネクタ 7"/>
          <p:cNvCxnSpPr/>
          <p:nvPr/>
        </p:nvCxnSpPr>
        <p:spPr>
          <a:xfrm>
            <a:off x="304800" y="877195"/>
            <a:ext cx="8369300" cy="0"/>
          </a:xfrm>
          <a:prstGeom prst="line">
            <a:avLst/>
          </a:prstGeom>
          <a:ln w="19050" cmpd="thinThick">
            <a:solidFill>
              <a:srgbClr val="FF0000"/>
            </a:solidFill>
          </a:ln>
          <a:effectLst/>
        </p:spPr>
        <p:style>
          <a:lnRef idx="1">
            <a:schemeClr val="accent2"/>
          </a:lnRef>
          <a:fillRef idx="0">
            <a:schemeClr val="accent2"/>
          </a:fillRef>
          <a:effectRef idx="0">
            <a:schemeClr val="accent2"/>
          </a:effectRef>
          <a:fontRef idx="minor">
            <a:schemeClr val="tx1"/>
          </a:fontRef>
        </p:style>
      </p:cxnSp>
      <p:sp>
        <p:nvSpPr>
          <p:cNvPr id="6" name="Text Box 9">
            <a:extLst>
              <a:ext uri="{FF2B5EF4-FFF2-40B4-BE49-F238E27FC236}">
                <a16:creationId xmlns:a16="http://schemas.microsoft.com/office/drawing/2014/main" id="{15FE4A32-A321-4936-B188-80DA8C994FBA}"/>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3</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93628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90321" y="276267"/>
            <a:ext cx="8432800" cy="405505"/>
            <a:chOff x="241300" y="318395"/>
            <a:chExt cx="8432800" cy="405505"/>
          </a:xfrm>
        </p:grpSpPr>
        <p:cxnSp>
          <p:nvCxnSpPr>
            <p:cNvPr id="5" name="直線コネクタ 4"/>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241300" y="318395"/>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３　現状と課題</a:t>
              </a:r>
            </a:p>
          </p:txBody>
        </p:sp>
      </p:grpSp>
      <p:sp>
        <p:nvSpPr>
          <p:cNvPr id="7" name="テキスト ボックス 6"/>
          <p:cNvSpPr txBox="1"/>
          <p:nvPr/>
        </p:nvSpPr>
        <p:spPr>
          <a:xfrm>
            <a:off x="190321" y="837299"/>
            <a:ext cx="3936642" cy="1594988"/>
          </a:xfrm>
          <a:prstGeom prst="rect">
            <a:avLst/>
          </a:prstGeom>
          <a:noFill/>
        </p:spPr>
        <p:txBody>
          <a:bodyPr wrap="square" rtlCol="0">
            <a:spAutoFit/>
          </a:bodyPr>
          <a:lstStyle/>
          <a:p>
            <a:pPr marL="285750" indent="-285750">
              <a:lnSpc>
                <a:spcPts val="2400"/>
              </a:lnSpc>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我が国の子どもの貧困率</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は長期的な傾向として概ね緩やかに上昇し、平成</a:t>
            </a:r>
            <a:r>
              <a:rPr kumimoji="1" lang="en-US" altLang="ja-JP" sz="1600" dirty="0">
                <a:latin typeface="Meiryo UI" panose="020B0604030504040204" pitchFamily="50" charset="-128"/>
                <a:ea typeface="Meiryo UI" panose="020B0604030504040204" pitchFamily="50" charset="-128"/>
              </a:rPr>
              <a:t>24</a:t>
            </a:r>
            <a:r>
              <a:rPr kumimoji="1" lang="ja-JP" altLang="en-US" sz="1600" dirty="0">
                <a:latin typeface="Meiryo UI" panose="020B0604030504040204" pitchFamily="50" charset="-128"/>
                <a:ea typeface="Meiryo UI" panose="020B0604030504040204" pitchFamily="50" charset="-128"/>
              </a:rPr>
              <a:t>年には過去最高の</a:t>
            </a:r>
            <a:r>
              <a:rPr kumimoji="1" lang="en-US" altLang="ja-JP" sz="1600" dirty="0">
                <a:latin typeface="Meiryo UI" panose="020B0604030504040204" pitchFamily="50" charset="-128"/>
                <a:ea typeface="Meiryo UI" panose="020B0604030504040204" pitchFamily="50" charset="-128"/>
              </a:rPr>
              <a:t>16.3%</a:t>
            </a:r>
            <a:r>
              <a:rPr kumimoji="1" lang="ja-JP" altLang="en-US" sz="1600" dirty="0">
                <a:latin typeface="Meiryo UI" panose="020B0604030504040204" pitchFamily="50" charset="-128"/>
                <a:ea typeface="Meiryo UI" panose="020B0604030504040204" pitchFamily="50" charset="-128"/>
              </a:rPr>
              <a:t>となり、平成</a:t>
            </a:r>
            <a:r>
              <a:rPr kumimoji="1" lang="en-US" altLang="ja-JP" sz="1600" dirty="0">
                <a:latin typeface="Meiryo UI" panose="020B0604030504040204" pitchFamily="50" charset="-128"/>
                <a:ea typeface="Meiryo UI" panose="020B0604030504040204" pitchFamily="50" charset="-128"/>
              </a:rPr>
              <a:t>27</a:t>
            </a:r>
            <a:r>
              <a:rPr kumimoji="1" lang="ja-JP" altLang="en-US" sz="1600" dirty="0">
                <a:latin typeface="Meiryo UI" panose="020B0604030504040204" pitchFamily="50" charset="-128"/>
                <a:ea typeface="Meiryo UI" panose="020B0604030504040204" pitchFamily="50" charset="-128"/>
              </a:rPr>
              <a:t>年には改善したものの</a:t>
            </a:r>
            <a:r>
              <a:rPr kumimoji="1" lang="en-US" altLang="ja-JP" sz="1600" dirty="0">
                <a:latin typeface="Meiryo UI" panose="020B0604030504040204" pitchFamily="50" charset="-128"/>
                <a:ea typeface="Meiryo UI" panose="020B0604030504040204" pitchFamily="50" charset="-128"/>
              </a:rPr>
              <a:t>13.9%</a:t>
            </a:r>
            <a:r>
              <a:rPr kumimoji="1" lang="ja-JP" altLang="en-US" sz="1600" dirty="0">
                <a:latin typeface="Meiryo UI" panose="020B0604030504040204" pitchFamily="50" charset="-128"/>
                <a:ea typeface="Meiryo UI" panose="020B0604030504040204" pitchFamily="50" charset="-128"/>
              </a:rPr>
              <a:t>と高い水準となっています。</a:t>
            </a:r>
            <a:endParaRPr kumimoji="1" lang="en-US" altLang="ja-JP" sz="1600" dirty="0">
              <a:latin typeface="Meiryo UI" panose="020B0604030504040204" pitchFamily="50" charset="-128"/>
              <a:ea typeface="Meiryo UI" panose="020B0604030504040204" pitchFamily="50" charset="-128"/>
            </a:endParaRPr>
          </a:p>
        </p:txBody>
      </p:sp>
      <p:sp>
        <p:nvSpPr>
          <p:cNvPr id="2" name="正方形/長方形 1"/>
          <p:cNvSpPr/>
          <p:nvPr/>
        </p:nvSpPr>
        <p:spPr>
          <a:xfrm>
            <a:off x="253821" y="3595964"/>
            <a:ext cx="8483600" cy="584775"/>
          </a:xfrm>
          <a:prstGeom prst="rect">
            <a:avLst/>
          </a:prstGeom>
        </p:spPr>
        <p:txBody>
          <a:bodyPr wrap="square">
            <a:spAutoFit/>
          </a:bodyPr>
          <a:lstStyle/>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府における就学援助率や生活保護率は減少傾向にあるものの、他の都道府県と比較して高い状況が続いています。</a:t>
            </a:r>
            <a:endParaRPr lang="ja-JP" altLang="en-US" sz="1600" dirty="0"/>
          </a:p>
        </p:txBody>
      </p:sp>
      <p:sp>
        <p:nvSpPr>
          <p:cNvPr id="11" name="テキスト ボックス 5"/>
          <p:cNvSpPr txBox="1"/>
          <p:nvPr/>
        </p:nvSpPr>
        <p:spPr>
          <a:xfrm>
            <a:off x="545822" y="2584373"/>
            <a:ext cx="3095447" cy="37387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ja-JP" sz="1000" b="0" i="0" baseline="0" dirty="0">
                <a:solidFill>
                  <a:schemeClr val="dk1"/>
                </a:solidFill>
                <a:effectLst/>
              </a:rPr>
              <a:t>（</a:t>
            </a:r>
            <a:r>
              <a:rPr lang="en-US" altLang="ja-JP" sz="1000" b="0" i="0" baseline="0" dirty="0">
                <a:solidFill>
                  <a:schemeClr val="dk1"/>
                </a:solidFill>
                <a:effectLst/>
              </a:rPr>
              <a:t>※</a:t>
            </a:r>
            <a:r>
              <a:rPr lang="ja-JP" altLang="ja-JP" sz="1000" b="0" i="0" baseline="0" dirty="0">
                <a:solidFill>
                  <a:schemeClr val="dk1"/>
                </a:solidFill>
                <a:effectLst/>
              </a:rPr>
              <a:t>）</a:t>
            </a:r>
            <a:r>
              <a:rPr lang="ja-JP" altLang="en-US" sz="1000" b="0" i="0" baseline="0" dirty="0">
                <a:solidFill>
                  <a:schemeClr val="dk1"/>
                </a:solidFill>
                <a:effectLst/>
              </a:rPr>
              <a:t>１人</a:t>
            </a:r>
            <a:r>
              <a:rPr lang="ja-JP" altLang="ja-JP" sz="1000" b="0" i="0" baseline="0" dirty="0">
                <a:solidFill>
                  <a:schemeClr val="dk1"/>
                </a:solidFill>
                <a:effectLst/>
              </a:rPr>
              <a:t>あたりの可処分所得が中央値の半分に</a:t>
            </a:r>
            <a:endParaRPr lang="en-US" altLang="ja-JP" sz="1000" b="0" i="0" baseline="0" dirty="0">
              <a:solidFill>
                <a:schemeClr val="dk1"/>
              </a:solidFill>
              <a:effectLst/>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000" dirty="0"/>
              <a:t>　　　</a:t>
            </a:r>
            <a:r>
              <a:rPr lang="ja-JP" altLang="ja-JP" sz="1000" b="0" i="0" baseline="0" dirty="0">
                <a:solidFill>
                  <a:schemeClr val="dk1"/>
                </a:solidFill>
                <a:effectLst/>
              </a:rPr>
              <a:t>満たない</a:t>
            </a:r>
            <a:r>
              <a:rPr lang="ja-JP" altLang="en-US" sz="1000" b="0" i="0" baseline="0" dirty="0">
                <a:solidFill>
                  <a:schemeClr val="dk1"/>
                </a:solidFill>
                <a:effectLst/>
              </a:rPr>
              <a:t>所得で暮らす</a:t>
            </a:r>
            <a:r>
              <a:rPr lang="ja-JP" altLang="ja-JP" sz="1000" b="0" i="0" baseline="0" dirty="0">
                <a:solidFill>
                  <a:schemeClr val="dk1"/>
                </a:solidFill>
                <a:effectLst/>
              </a:rPr>
              <a:t>子どもの割合</a:t>
            </a:r>
            <a:endParaRPr lang="ja-JP" altLang="ja-JP" sz="1000" dirty="0">
              <a:effectLst/>
            </a:endParaRPr>
          </a:p>
          <a:p>
            <a:endParaRPr kumimoji="1" lang="ja-JP" altLang="en-US" sz="1000" dirty="0"/>
          </a:p>
        </p:txBody>
      </p:sp>
      <p:graphicFrame>
        <p:nvGraphicFramePr>
          <p:cNvPr id="12" name="グラフ 11">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1967878954"/>
              </p:ext>
            </p:extLst>
          </p:nvPr>
        </p:nvGraphicFramePr>
        <p:xfrm>
          <a:off x="3996769" y="828463"/>
          <a:ext cx="4626352" cy="24616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グラフ 14">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2751492520"/>
              </p:ext>
            </p:extLst>
          </p:nvPr>
        </p:nvGraphicFramePr>
        <p:xfrm>
          <a:off x="100169" y="4058514"/>
          <a:ext cx="4912219" cy="24999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a:extLst>
              <a:ext uri="{FF2B5EF4-FFF2-40B4-BE49-F238E27FC236}">
                <a16:creationId xmlns:a16="http://schemas.microsoft.com/office/drawing/2014/main" id="{00000000-0008-0000-0300-000002000000}"/>
              </a:ext>
            </a:extLst>
          </p:cNvPr>
          <p:cNvGraphicFramePr>
            <a:graphicFrameLocks/>
          </p:cNvGraphicFramePr>
          <p:nvPr>
            <p:extLst>
              <p:ext uri="{D42A27DB-BD31-4B8C-83A1-F6EECF244321}">
                <p14:modId xmlns:p14="http://schemas.microsoft.com/office/powerpoint/2010/main" val="3501992126"/>
              </p:ext>
            </p:extLst>
          </p:nvPr>
        </p:nvGraphicFramePr>
        <p:xfrm>
          <a:off x="4654547" y="4048379"/>
          <a:ext cx="4546242" cy="2520197"/>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 Box 9">
            <a:extLst>
              <a:ext uri="{FF2B5EF4-FFF2-40B4-BE49-F238E27FC236}">
                <a16:creationId xmlns:a16="http://schemas.microsoft.com/office/drawing/2014/main" id="{980CEAA2-F708-4E39-88F4-F8EBD5DD55BA}"/>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4</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5602310" y="3248379"/>
            <a:ext cx="2923505" cy="246221"/>
          </a:xfrm>
          <a:prstGeom prst="rect">
            <a:avLst/>
          </a:prstGeom>
          <a:noFill/>
        </p:spPr>
        <p:txBody>
          <a:bodyPr wrap="square" rtlCol="0">
            <a:spAutoFit/>
          </a:bodyPr>
          <a:lstStyle/>
          <a:p>
            <a:r>
              <a:rPr kumimoji="1" lang="ja-JP" altLang="en-US" sz="1000" dirty="0"/>
              <a:t>出典：国民生活基礎調査の概況（厚生労働省）</a:t>
            </a:r>
          </a:p>
        </p:txBody>
      </p:sp>
      <p:sp>
        <p:nvSpPr>
          <p:cNvPr id="14" name="テキスト ボックス 13"/>
          <p:cNvSpPr txBox="1"/>
          <p:nvPr/>
        </p:nvSpPr>
        <p:spPr>
          <a:xfrm>
            <a:off x="1810457" y="6496743"/>
            <a:ext cx="3065172" cy="246221"/>
          </a:xfrm>
          <a:prstGeom prst="rect">
            <a:avLst/>
          </a:prstGeom>
          <a:noFill/>
        </p:spPr>
        <p:txBody>
          <a:bodyPr wrap="square" rtlCol="0">
            <a:spAutoFit/>
          </a:bodyPr>
          <a:lstStyle/>
          <a:p>
            <a:r>
              <a:rPr kumimoji="1" lang="ja-JP" altLang="en-US" sz="1000" dirty="0"/>
              <a:t>出典：就学援助実施状況等調査（文部科学省）</a:t>
            </a:r>
          </a:p>
        </p:txBody>
      </p:sp>
      <p:sp>
        <p:nvSpPr>
          <p:cNvPr id="17" name="テキスト ボックス 16"/>
          <p:cNvSpPr txBox="1"/>
          <p:nvPr/>
        </p:nvSpPr>
        <p:spPr>
          <a:xfrm>
            <a:off x="5802365" y="6496743"/>
            <a:ext cx="3065172" cy="246221"/>
          </a:xfrm>
          <a:prstGeom prst="rect">
            <a:avLst/>
          </a:prstGeom>
          <a:noFill/>
        </p:spPr>
        <p:txBody>
          <a:bodyPr wrap="square" rtlCol="0">
            <a:spAutoFit/>
          </a:bodyPr>
          <a:lstStyle/>
          <a:p>
            <a:r>
              <a:rPr kumimoji="1" lang="ja-JP" altLang="en-US" sz="1000" dirty="0"/>
              <a:t>出典：大阪府の生活保護（大阪府社会援護課）</a:t>
            </a:r>
          </a:p>
        </p:txBody>
      </p:sp>
    </p:spTree>
    <p:extLst>
      <p:ext uri="{BB962C8B-B14F-4D97-AF65-F5344CB8AC3E}">
        <p14:creationId xmlns:p14="http://schemas.microsoft.com/office/powerpoint/2010/main" val="3685083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1300" y="291384"/>
            <a:ext cx="8432800" cy="405505"/>
            <a:chOff x="241300" y="318395"/>
            <a:chExt cx="8432800" cy="405505"/>
          </a:xfrm>
        </p:grpSpPr>
        <p:cxnSp>
          <p:nvCxnSpPr>
            <p:cNvPr id="5" name="直線コネクタ 4"/>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241300" y="318395"/>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３　現状と課題</a:t>
              </a:r>
            </a:p>
          </p:txBody>
        </p:sp>
      </p:grpSp>
      <p:sp>
        <p:nvSpPr>
          <p:cNvPr id="7" name="テキスト ボックス 6"/>
          <p:cNvSpPr txBox="1"/>
          <p:nvPr/>
        </p:nvSpPr>
        <p:spPr>
          <a:xfrm>
            <a:off x="304800" y="746988"/>
            <a:ext cx="8369300" cy="979435"/>
          </a:xfrm>
          <a:prstGeom prst="rect">
            <a:avLst/>
          </a:prstGeom>
          <a:noFill/>
        </p:spPr>
        <p:txBody>
          <a:bodyPr wrap="square" rtlCol="0">
            <a:spAutoFit/>
          </a:bodyPr>
          <a:lstStyle/>
          <a:p>
            <a:pPr marL="285750" indent="-285750">
              <a:lnSpc>
                <a:spcPts val="2400"/>
              </a:lnSpc>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平成</a:t>
            </a:r>
            <a:r>
              <a:rPr kumimoji="1" lang="en-US" altLang="ja-JP" sz="1600" dirty="0">
                <a:latin typeface="Meiryo UI" panose="020B0604030504040204" pitchFamily="50" charset="-128"/>
                <a:ea typeface="Meiryo UI" panose="020B0604030504040204" pitchFamily="50" charset="-128"/>
              </a:rPr>
              <a:t>28</a:t>
            </a:r>
            <a:r>
              <a:rPr kumimoji="1" lang="ja-JP" altLang="en-US" sz="1600" dirty="0">
                <a:latin typeface="Meiryo UI" panose="020B0604030504040204" pitchFamily="50" charset="-128"/>
                <a:ea typeface="Meiryo UI" panose="020B0604030504040204" pitchFamily="50" charset="-128"/>
              </a:rPr>
              <a:t>年度に府が実施した「子どもの生活に関する実態調査」においては、親の経済状況が、子どもの学習習慣や体験の機会、進学の希望、心身の状況など、様々な面に影響を与えていることが明らかになりました。</a:t>
            </a:r>
            <a:endParaRPr kumimoji="1" lang="en-US" altLang="ja-JP" sz="1600" dirty="0">
              <a:latin typeface="Meiryo UI" panose="020B0604030504040204" pitchFamily="50" charset="-128"/>
              <a:ea typeface="Meiryo UI" panose="020B0604030504040204" pitchFamily="50" charset="-128"/>
            </a:endParaRPr>
          </a:p>
        </p:txBody>
      </p:sp>
      <p:sp>
        <p:nvSpPr>
          <p:cNvPr id="8" name="角丸四角形 7"/>
          <p:cNvSpPr/>
          <p:nvPr/>
        </p:nvSpPr>
        <p:spPr>
          <a:xfrm>
            <a:off x="475892" y="1771256"/>
            <a:ext cx="8147407" cy="424454"/>
          </a:xfrm>
          <a:prstGeom prst="roundRect">
            <a:avLst/>
          </a:prstGeom>
          <a:solidFill>
            <a:schemeClr val="accent1">
              <a:lumMod val="60000"/>
              <a:lumOff val="40000"/>
            </a:schemeClr>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600" b="1" dirty="0">
                <a:solidFill>
                  <a:schemeClr val="tx1"/>
                </a:solidFill>
                <a:latin typeface="Meiryo UI" panose="020B0604030504040204" pitchFamily="50" charset="-128"/>
                <a:ea typeface="Meiryo UI" panose="020B0604030504040204" pitchFamily="50" charset="-128"/>
                <a:cs typeface="メイリオ" pitchFamily="50" charset="-128"/>
              </a:rPr>
              <a:t>平成</a:t>
            </a:r>
            <a:r>
              <a:rPr lang="en-US" altLang="ja-JP" sz="1600" b="1" dirty="0">
                <a:solidFill>
                  <a:schemeClr val="tx1"/>
                </a:solidFill>
                <a:latin typeface="Meiryo UI" panose="020B0604030504040204" pitchFamily="50" charset="-128"/>
                <a:ea typeface="Meiryo UI" panose="020B0604030504040204" pitchFamily="50" charset="-128"/>
                <a:cs typeface="メイリオ" pitchFamily="50" charset="-128"/>
              </a:rPr>
              <a:t>28</a:t>
            </a:r>
            <a:r>
              <a:rPr lang="ja-JP" altLang="en-US" sz="1600" b="1" dirty="0">
                <a:solidFill>
                  <a:schemeClr val="tx1"/>
                </a:solidFill>
                <a:latin typeface="Meiryo UI" panose="020B0604030504040204" pitchFamily="50" charset="-128"/>
                <a:ea typeface="Meiryo UI" panose="020B0604030504040204" pitchFamily="50" charset="-128"/>
                <a:cs typeface="メイリオ" pitchFamily="50" charset="-128"/>
              </a:rPr>
              <a:t>年度　大阪府子どもの生活に関する実態調査の結果概要</a:t>
            </a:r>
          </a:p>
        </p:txBody>
      </p:sp>
      <p:graphicFrame>
        <p:nvGraphicFramePr>
          <p:cNvPr id="9" name="表 8"/>
          <p:cNvGraphicFramePr>
            <a:graphicFrameLocks noGrp="1"/>
          </p:cNvGraphicFramePr>
          <p:nvPr>
            <p:extLst>
              <p:ext uri="{D42A27DB-BD31-4B8C-83A1-F6EECF244321}">
                <p14:modId xmlns:p14="http://schemas.microsoft.com/office/powerpoint/2010/main" val="4078076517"/>
              </p:ext>
            </p:extLst>
          </p:nvPr>
        </p:nvGraphicFramePr>
        <p:xfrm>
          <a:off x="516049" y="2199784"/>
          <a:ext cx="8107250" cy="4588762"/>
        </p:xfrm>
        <a:graphic>
          <a:graphicData uri="http://schemas.openxmlformats.org/drawingml/2006/table">
            <a:tbl>
              <a:tblPr firstRow="1" bandRow="1">
                <a:tableStyleId>{69CF1AB2-1976-4502-BF36-3FF5EA218861}</a:tableStyleId>
              </a:tblPr>
              <a:tblGrid>
                <a:gridCol w="1376250">
                  <a:extLst>
                    <a:ext uri="{9D8B030D-6E8A-4147-A177-3AD203B41FA5}">
                      <a16:colId xmlns:a16="http://schemas.microsoft.com/office/drawing/2014/main" val="3246917316"/>
                    </a:ext>
                  </a:extLst>
                </a:gridCol>
                <a:gridCol w="6731000">
                  <a:extLst>
                    <a:ext uri="{9D8B030D-6E8A-4147-A177-3AD203B41FA5}">
                      <a16:colId xmlns:a16="http://schemas.microsoft.com/office/drawing/2014/main" val="1134117076"/>
                    </a:ext>
                  </a:extLst>
                </a:gridCol>
              </a:tblGrid>
              <a:tr h="1256865">
                <a:tc>
                  <a:txBody>
                    <a:bodyPr/>
                    <a:lstStyle/>
                    <a:p>
                      <a:pPr algn="ctr"/>
                      <a:r>
                        <a:rPr kumimoji="1" lang="ja-JP" altLang="en-US" sz="1200" b="1" dirty="0">
                          <a:latin typeface="Meiryo UI" panose="020B0604030504040204" pitchFamily="50" charset="-128"/>
                          <a:ea typeface="Meiryo UI" panose="020B0604030504040204" pitchFamily="50" charset="-128"/>
                        </a:rPr>
                        <a:t>家計・収入</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・就業に</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関すること</a:t>
                      </a:r>
                    </a:p>
                  </a:txBody>
                  <a:tcPr anchor="ctr"/>
                </a:tc>
                <a:tc>
                  <a:txBody>
                    <a:bodyPr/>
                    <a:lstStyle/>
                    <a:p>
                      <a:r>
                        <a:rPr kumimoji="1" lang="ja-JP" altLang="en-US" sz="1200" b="0" dirty="0">
                          <a:latin typeface="Meiryo UI" panose="020B0604030504040204" pitchFamily="50" charset="-128"/>
                          <a:ea typeface="Meiryo UI" panose="020B0604030504040204" pitchFamily="50" charset="-128"/>
                        </a:rPr>
                        <a:t>・ひとり親世帯の概ね３分の１が赤字家計</a:t>
                      </a:r>
                    </a:p>
                    <a:p>
                      <a:r>
                        <a:rPr kumimoji="1" lang="ja-JP" altLang="en-US" sz="1200" b="0" dirty="0">
                          <a:latin typeface="Meiryo UI" panose="020B0604030504040204" pitchFamily="50" charset="-128"/>
                          <a:ea typeface="Meiryo UI" panose="020B0604030504040204" pitchFamily="50" charset="-128"/>
                        </a:rPr>
                        <a:t>・困窮度</a:t>
                      </a:r>
                      <a:r>
                        <a:rPr kumimoji="1" lang="en-US" altLang="ja-JP" sz="1200" b="0" dirty="0">
                          <a:latin typeface="Meiryo UI" panose="020B0604030504040204" pitchFamily="50" charset="-128"/>
                          <a:ea typeface="Meiryo UI" panose="020B0604030504040204" pitchFamily="50" charset="-128"/>
                        </a:rPr>
                        <a:t>Ⅰ</a:t>
                      </a:r>
                      <a:r>
                        <a:rPr kumimoji="1" lang="ja-JP" altLang="en-US" sz="1200" b="0" dirty="0">
                          <a:latin typeface="Meiryo UI" panose="020B0604030504040204" pitchFamily="50" charset="-128"/>
                          <a:ea typeface="Meiryo UI" panose="020B0604030504040204" pitchFamily="50" charset="-128"/>
                        </a:rPr>
                        <a:t>（年収</a:t>
                      </a:r>
                      <a:r>
                        <a:rPr kumimoji="1" lang="en-US" altLang="ja-JP" sz="1200" b="0" dirty="0">
                          <a:latin typeface="Meiryo UI" panose="020B0604030504040204" pitchFamily="50" charset="-128"/>
                          <a:ea typeface="Meiryo UI" panose="020B0604030504040204" pitchFamily="50" charset="-128"/>
                        </a:rPr>
                        <a:t>127.5</a:t>
                      </a:r>
                      <a:r>
                        <a:rPr kumimoji="1" lang="ja-JP" altLang="en-US" sz="1200" b="0" dirty="0">
                          <a:latin typeface="Meiryo UI" panose="020B0604030504040204" pitchFamily="50" charset="-128"/>
                          <a:ea typeface="Meiryo UI" panose="020B0604030504040204" pitchFamily="50" charset="-128"/>
                        </a:rPr>
                        <a:t>万円未満）の世帯で就学</a:t>
                      </a:r>
                      <a:r>
                        <a:rPr kumimoji="1" lang="ja-JP" altLang="en-US" sz="1200" b="0" dirty="0" smtClean="0">
                          <a:latin typeface="Meiryo UI" panose="020B0604030504040204" pitchFamily="50" charset="-128"/>
                          <a:ea typeface="Meiryo UI" panose="020B0604030504040204" pitchFamily="50" charset="-128"/>
                        </a:rPr>
                        <a:t>援助を受けたことがない世帯は約１割</a:t>
                      </a:r>
                      <a:endParaRPr kumimoji="1" lang="en-US" altLang="ja-JP" sz="1200" b="0" dirty="0" smtClean="0">
                        <a:latin typeface="Meiryo UI" panose="020B0604030504040204" pitchFamily="50" charset="-128"/>
                        <a:ea typeface="Meiryo UI" panose="020B0604030504040204" pitchFamily="50" charset="-128"/>
                      </a:endParaRPr>
                    </a:p>
                    <a:p>
                      <a:r>
                        <a:rPr kumimoji="1" lang="ja-JP" altLang="en-US" sz="1200" b="0" baseline="0" dirty="0" smtClean="0">
                          <a:latin typeface="Meiryo UI" panose="020B0604030504040204" pitchFamily="50" charset="-128"/>
                          <a:ea typeface="Meiryo UI" panose="020B0604030504040204" pitchFamily="50" charset="-128"/>
                        </a:rPr>
                        <a:t>　</a:t>
                      </a:r>
                      <a:r>
                        <a:rPr kumimoji="1" lang="ja-JP" altLang="en-US" sz="1200" b="0" dirty="0" smtClean="0">
                          <a:latin typeface="Meiryo UI" panose="020B0604030504040204" pitchFamily="50" charset="-128"/>
                          <a:ea typeface="Meiryo UI" panose="020B0604030504040204" pitchFamily="50" charset="-128"/>
                        </a:rPr>
                        <a:t>困窮度</a:t>
                      </a:r>
                      <a:r>
                        <a:rPr kumimoji="1" lang="en-US" altLang="ja-JP" sz="1200" b="0" dirty="0" smtClean="0">
                          <a:latin typeface="Meiryo UI" panose="020B0604030504040204" pitchFamily="50" charset="-128"/>
                          <a:ea typeface="Meiryo UI" panose="020B0604030504040204" pitchFamily="50" charset="-128"/>
                        </a:rPr>
                        <a:t>Ⅰ</a:t>
                      </a:r>
                      <a:r>
                        <a:rPr kumimoji="1" lang="ja-JP" altLang="en-US" sz="1200" b="0" dirty="0" smtClean="0">
                          <a:latin typeface="Meiryo UI" panose="020B0604030504040204" pitchFamily="50" charset="-128"/>
                          <a:ea typeface="Meiryo UI" panose="020B0604030504040204" pitchFamily="50" charset="-128"/>
                        </a:rPr>
                        <a:t>のひとり親世帯において児童扶養手当を受けたことがない世帯は約１割で、</a:t>
                      </a:r>
                      <a:endParaRPr kumimoji="1" lang="en-US" altLang="ja-JP" sz="1200" b="0" dirty="0" smtClean="0">
                        <a:latin typeface="Meiryo UI" panose="020B0604030504040204" pitchFamily="50" charset="-128"/>
                        <a:ea typeface="Meiryo UI" panose="020B0604030504040204" pitchFamily="50" charset="-128"/>
                      </a:endParaRPr>
                    </a:p>
                    <a:p>
                      <a:r>
                        <a:rPr kumimoji="1" lang="ja-JP" altLang="en-US" sz="1200" b="0" dirty="0" smtClean="0">
                          <a:latin typeface="Meiryo UI" panose="020B0604030504040204" pitchFamily="50" charset="-128"/>
                          <a:ea typeface="Meiryo UI" panose="020B0604030504040204" pitchFamily="50" charset="-128"/>
                        </a:rPr>
                        <a:t>　養育費</a:t>
                      </a:r>
                      <a:r>
                        <a:rPr kumimoji="1" lang="ja-JP" altLang="en-US" sz="1200" b="0" dirty="0">
                          <a:latin typeface="Meiryo UI" panose="020B0604030504040204" pitchFamily="50" charset="-128"/>
                          <a:ea typeface="Meiryo UI" panose="020B0604030504040204" pitchFamily="50" charset="-128"/>
                        </a:rPr>
                        <a:t>を受けている</a:t>
                      </a:r>
                      <a:r>
                        <a:rPr kumimoji="1" lang="ja-JP" altLang="en-US" sz="1200" b="0" dirty="0" smtClean="0">
                          <a:latin typeface="Meiryo UI" panose="020B0604030504040204" pitchFamily="50" charset="-128"/>
                          <a:ea typeface="Meiryo UI" panose="020B0604030504040204" pitchFamily="50" charset="-128"/>
                        </a:rPr>
                        <a:t>割合は約</a:t>
                      </a:r>
                      <a:r>
                        <a:rPr kumimoji="1" lang="ja-JP" altLang="en-US" sz="1200" b="0" dirty="0">
                          <a:latin typeface="Meiryo UI" panose="020B0604030504040204" pitchFamily="50" charset="-128"/>
                          <a:ea typeface="Meiryo UI" panose="020B0604030504040204" pitchFamily="50" charset="-128"/>
                        </a:rPr>
                        <a:t>１割</a:t>
                      </a:r>
                    </a:p>
                    <a:p>
                      <a:r>
                        <a:rPr kumimoji="1" lang="ja-JP" altLang="en-US" sz="1200" b="0" dirty="0">
                          <a:latin typeface="Meiryo UI" panose="020B0604030504040204" pitchFamily="50" charset="-128"/>
                          <a:ea typeface="Meiryo UI" panose="020B0604030504040204" pitchFamily="50" charset="-128"/>
                        </a:rPr>
                        <a:t>・非正規群に占める母子世帯は約７割</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・困窮世帯ほど、子どもに対して経済的にできなかったこと（子どもを習い事に通わすことが</a:t>
                      </a:r>
                      <a:r>
                        <a:rPr kumimoji="1" lang="ja-JP" altLang="en-US" sz="1200" b="0" dirty="0" smtClean="0">
                          <a:latin typeface="Meiryo UI" panose="020B0604030504040204" pitchFamily="50" charset="-128"/>
                          <a:ea typeface="Meiryo UI" panose="020B0604030504040204" pitchFamily="50" charset="-128"/>
                        </a:rPr>
                        <a:t>できなかった、</a:t>
                      </a:r>
                      <a:endParaRPr kumimoji="1" lang="en-US" altLang="ja-JP" sz="1200" b="0" dirty="0" smtClean="0">
                        <a:latin typeface="Meiryo UI" panose="020B0604030504040204" pitchFamily="50" charset="-128"/>
                        <a:ea typeface="Meiryo UI" panose="020B0604030504040204" pitchFamily="50" charset="-128"/>
                      </a:endParaRPr>
                    </a:p>
                    <a:p>
                      <a:r>
                        <a:rPr kumimoji="1" lang="ja-JP" altLang="en-US" sz="1200" b="0" dirty="0" smtClean="0">
                          <a:latin typeface="Meiryo UI" panose="020B0604030504040204" pitchFamily="50" charset="-128"/>
                          <a:ea typeface="Meiryo UI" panose="020B0604030504040204" pitchFamily="50" charset="-128"/>
                        </a:rPr>
                        <a:t>　家族</a:t>
                      </a:r>
                      <a:r>
                        <a:rPr kumimoji="1" lang="ja-JP" altLang="en-US" sz="1200" b="0" dirty="0">
                          <a:latin typeface="Meiryo UI" panose="020B0604030504040204" pitchFamily="50" charset="-128"/>
                          <a:ea typeface="Meiryo UI" panose="020B0604030504040204" pitchFamily="50" charset="-128"/>
                        </a:rPr>
                        <a:t>旅行ができなかった等）が多い　　など</a:t>
                      </a:r>
                    </a:p>
                  </a:txBody>
                  <a:tcPr anchor="ctr"/>
                </a:tc>
                <a:extLst>
                  <a:ext uri="{0D108BD9-81ED-4DB2-BD59-A6C34878D82A}">
                    <a16:rowId xmlns:a16="http://schemas.microsoft.com/office/drawing/2014/main" val="3245959132"/>
                  </a:ext>
                </a:extLst>
              </a:tr>
              <a:tr h="548759">
                <a:tc>
                  <a:txBody>
                    <a:bodyPr/>
                    <a:lstStyle/>
                    <a:p>
                      <a:pPr algn="ctr"/>
                      <a:r>
                        <a:rPr kumimoji="1" lang="ja-JP" altLang="en-US" sz="1200" b="1" dirty="0">
                          <a:latin typeface="Meiryo UI" panose="020B0604030504040204" pitchFamily="50" charset="-128"/>
                          <a:ea typeface="Meiryo UI" panose="020B0604030504040204" pitchFamily="50" charset="-128"/>
                        </a:rPr>
                        <a:t>食事に</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関すること</a:t>
                      </a:r>
                    </a:p>
                  </a:txBody>
                  <a:tcPr anchor="ctr"/>
                </a:tc>
                <a:tc>
                  <a:txBody>
                    <a:bodyPr/>
                    <a:lstStyle/>
                    <a:p>
                      <a:r>
                        <a:rPr kumimoji="1" lang="ja-JP" altLang="en-US" sz="1200" b="0" dirty="0">
                          <a:latin typeface="Meiryo UI" panose="020B0604030504040204" pitchFamily="50" charset="-128"/>
                          <a:ea typeface="Meiryo UI" panose="020B0604030504040204" pitchFamily="50" charset="-128"/>
                        </a:rPr>
                        <a:t>・家の大人と一緒に夕食を摂る割合については、世帯の経済状況によって差は見られないが、</a:t>
                      </a:r>
                      <a:endParaRPr kumimoji="1" lang="en-US" altLang="ja-JP" sz="1200" b="0" dirty="0">
                        <a:latin typeface="Meiryo UI" panose="020B0604030504040204" pitchFamily="50" charset="-128"/>
                        <a:ea typeface="Meiryo UI" panose="020B0604030504040204" pitchFamily="50" charset="-128"/>
                      </a:endParaRPr>
                    </a:p>
                    <a:p>
                      <a:r>
                        <a:rPr kumimoji="1" lang="en-US" altLang="ja-JP" sz="1200" b="0" dirty="0">
                          <a:latin typeface="Meiryo UI" panose="020B0604030504040204" pitchFamily="50" charset="-128"/>
                          <a:ea typeface="Meiryo UI" panose="020B0604030504040204" pitchFamily="50" charset="-128"/>
                        </a:rPr>
                        <a:t> </a:t>
                      </a:r>
                      <a:r>
                        <a:rPr kumimoji="1" lang="ja-JP" altLang="en-US" sz="1200" b="0" dirty="0">
                          <a:latin typeface="Meiryo UI" panose="020B0604030504040204" pitchFamily="50" charset="-128"/>
                          <a:ea typeface="Meiryo UI" panose="020B0604030504040204" pitchFamily="50" charset="-128"/>
                        </a:rPr>
                        <a:t>家の大人と一緒に朝食を摂る割合は困窮世帯ほど低い状況　　など</a:t>
                      </a:r>
                    </a:p>
                  </a:txBody>
                  <a:tcPr anchor="ctr"/>
                </a:tc>
                <a:extLst>
                  <a:ext uri="{0D108BD9-81ED-4DB2-BD59-A6C34878D82A}">
                    <a16:rowId xmlns:a16="http://schemas.microsoft.com/office/drawing/2014/main" val="3279786219"/>
                  </a:ext>
                </a:extLst>
              </a:tr>
              <a:tr h="813884">
                <a:tc>
                  <a:txBody>
                    <a:bodyPr/>
                    <a:lstStyle/>
                    <a:p>
                      <a:pPr algn="ctr"/>
                      <a:r>
                        <a:rPr kumimoji="1" lang="ja-JP" altLang="en-US" sz="1200" b="1" dirty="0">
                          <a:latin typeface="Meiryo UI" panose="020B0604030504040204" pitchFamily="50" charset="-128"/>
                          <a:ea typeface="Meiryo UI" panose="020B0604030504040204" pitchFamily="50" charset="-128"/>
                        </a:rPr>
                        <a:t>子どもの</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教育環境に</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関すること</a:t>
                      </a:r>
                    </a:p>
                  </a:txBody>
                  <a:tcPr anchor="ctr"/>
                </a:tc>
                <a:tc>
                  <a:txBody>
                    <a:bodyPr/>
                    <a:lstStyle/>
                    <a:p>
                      <a:r>
                        <a:rPr kumimoji="1" lang="ja-JP" altLang="en-US" sz="1200" b="0" dirty="0">
                          <a:latin typeface="Meiryo UI" panose="020B0604030504040204" pitchFamily="50" charset="-128"/>
                          <a:ea typeface="Meiryo UI" panose="020B0604030504040204" pitchFamily="50" charset="-128"/>
                        </a:rPr>
                        <a:t>・困窮世帯ほど学習理解度について「よくわかる」「だいたいわかる」の割合が低い</a:t>
                      </a:r>
                    </a:p>
                    <a:p>
                      <a:r>
                        <a:rPr kumimoji="1" lang="ja-JP" altLang="en-US" sz="1200" b="0" dirty="0">
                          <a:latin typeface="Meiryo UI" panose="020B0604030504040204" pitchFamily="50" charset="-128"/>
                          <a:ea typeface="Meiryo UI" panose="020B0604030504040204" pitchFamily="50" charset="-128"/>
                        </a:rPr>
                        <a:t>・困窮世帯ほど授業時間以外の勉強時間について「まったくしない」の割合が高い</a:t>
                      </a:r>
                    </a:p>
                    <a:p>
                      <a:r>
                        <a:rPr kumimoji="1" lang="ja-JP" altLang="en-US" sz="1200" b="0" dirty="0">
                          <a:latin typeface="Meiryo UI" panose="020B0604030504040204" pitchFamily="50" charset="-128"/>
                          <a:ea typeface="Meiryo UI" panose="020B0604030504040204" pitchFamily="50" charset="-128"/>
                        </a:rPr>
                        <a:t>・進学希望について、困窮世帯ほど「大学・短大・大学院」の割合が低い　　など</a:t>
                      </a:r>
                    </a:p>
                  </a:txBody>
                  <a:tcPr anchor="ctr"/>
                </a:tc>
                <a:extLst>
                  <a:ext uri="{0D108BD9-81ED-4DB2-BD59-A6C34878D82A}">
                    <a16:rowId xmlns:a16="http://schemas.microsoft.com/office/drawing/2014/main" val="1623049119"/>
                  </a:ext>
                </a:extLst>
              </a:tr>
              <a:tr h="1079231">
                <a:tc>
                  <a:txBody>
                    <a:bodyPr/>
                    <a:lstStyle/>
                    <a:p>
                      <a:pPr algn="ctr"/>
                      <a:r>
                        <a:rPr kumimoji="1" lang="ja-JP" altLang="en-US" sz="1200" b="1" dirty="0">
                          <a:latin typeface="Meiryo UI" panose="020B0604030504040204" pitchFamily="50" charset="-128"/>
                          <a:ea typeface="Meiryo UI" panose="020B0604030504040204" pitchFamily="50" charset="-128"/>
                        </a:rPr>
                        <a:t>子どもの</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つながりに</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関すること</a:t>
                      </a:r>
                    </a:p>
                  </a:txBody>
                  <a:tcPr anchor="ctr"/>
                </a:tc>
                <a:tc>
                  <a:txBody>
                    <a:bodyPr/>
                    <a:lstStyle/>
                    <a:p>
                      <a:r>
                        <a:rPr kumimoji="1" lang="ja-JP" altLang="en-US" sz="1200" b="0" dirty="0">
                          <a:latin typeface="Meiryo UI" panose="020B0604030504040204" pitchFamily="50" charset="-128"/>
                          <a:ea typeface="Meiryo UI" panose="020B0604030504040204" pitchFamily="50" charset="-128"/>
                        </a:rPr>
                        <a:t>・放課後ひとりでいる子どもは、困窮度にかかわらず約２割</a:t>
                      </a:r>
                    </a:p>
                    <a:p>
                      <a:r>
                        <a:rPr kumimoji="1" lang="ja-JP" altLang="en-US" sz="1200" b="0" dirty="0">
                          <a:latin typeface="Meiryo UI" panose="020B0604030504040204" pitchFamily="50" charset="-128"/>
                          <a:ea typeface="Meiryo UI" panose="020B0604030504040204" pitchFamily="50" charset="-128"/>
                        </a:rPr>
                        <a:t>・困窮度が高いほど、家以外の大人や学校以外の友達と過ごす割合が低い</a:t>
                      </a:r>
                    </a:p>
                    <a:p>
                      <a:r>
                        <a:rPr kumimoji="1" lang="ja-JP" altLang="en-US" sz="1200" b="0" dirty="0">
                          <a:latin typeface="Meiryo UI" panose="020B0604030504040204" pitchFamily="50" charset="-128"/>
                          <a:ea typeface="Meiryo UI" panose="020B0604030504040204" pitchFamily="50" charset="-128"/>
                        </a:rPr>
                        <a:t>・７割近くの子どもが何らかの悩みを持っている</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困窮世帯ほど保護者の家にいる時間について、「お子さんの学校からの帰宅時間には家にいる」</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「お子さんの夕食時間には家にいる」割合が少ない</a:t>
                      </a:r>
                      <a:r>
                        <a:rPr kumimoji="1" lang="ja-JP" altLang="en-US" sz="1200" b="0" dirty="0">
                          <a:latin typeface="Meiryo UI" panose="020B0604030504040204" pitchFamily="50" charset="-128"/>
                          <a:ea typeface="Meiryo UI" panose="020B0604030504040204" pitchFamily="50" charset="-128"/>
                        </a:rPr>
                        <a:t>　など</a:t>
                      </a:r>
                    </a:p>
                  </a:txBody>
                  <a:tcPr anchor="ctr"/>
                </a:tc>
                <a:extLst>
                  <a:ext uri="{0D108BD9-81ED-4DB2-BD59-A6C34878D82A}">
                    <a16:rowId xmlns:a16="http://schemas.microsoft.com/office/drawing/2014/main" val="566706514"/>
                  </a:ext>
                </a:extLst>
              </a:tr>
              <a:tr h="775288">
                <a:tc>
                  <a:txBody>
                    <a:bodyPr/>
                    <a:lstStyle/>
                    <a:p>
                      <a:pPr algn="ctr"/>
                      <a:r>
                        <a:rPr kumimoji="1" lang="ja-JP" altLang="en-US" sz="1200" b="1" dirty="0">
                          <a:latin typeface="Meiryo UI" panose="020B0604030504040204" pitchFamily="50" charset="-128"/>
                          <a:ea typeface="Meiryo UI" panose="020B0604030504040204" pitchFamily="50" charset="-128"/>
                        </a:rPr>
                        <a:t>親への</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相談支援に</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関すること</a:t>
                      </a:r>
                    </a:p>
                  </a:txBody>
                  <a:tcPr anchor="ctr"/>
                </a:tc>
                <a:tc>
                  <a:txBody>
                    <a:bodyPr/>
                    <a:lstStyle/>
                    <a:p>
                      <a:r>
                        <a:rPr kumimoji="1" lang="ja-JP" altLang="en-US" sz="1200" b="0" dirty="0">
                          <a:latin typeface="Meiryo UI" panose="020B0604030504040204" pitchFamily="50" charset="-128"/>
                          <a:ea typeface="Meiryo UI" panose="020B0604030504040204" pitchFamily="50" charset="-128"/>
                        </a:rPr>
                        <a:t>・公的な機関への相談割合が低い</a:t>
                      </a:r>
                    </a:p>
                    <a:p>
                      <a:r>
                        <a:rPr kumimoji="1" lang="ja-JP" altLang="en-US" sz="1200" b="0" dirty="0">
                          <a:latin typeface="Meiryo UI" panose="020B0604030504040204" pitchFamily="50" charset="-128"/>
                          <a:ea typeface="Meiryo UI" panose="020B0604030504040204" pitchFamily="50" charset="-128"/>
                        </a:rPr>
                        <a:t>・はじめて親になった年齢が１０代の場合、困窮度が高い層が８割を超える</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・子どもの心身で気になることについては、困窮世帯ほど割合が高い傾向にある　など</a:t>
                      </a:r>
                    </a:p>
                  </a:txBody>
                  <a:tcPr anchor="ctr"/>
                </a:tc>
                <a:extLst>
                  <a:ext uri="{0D108BD9-81ED-4DB2-BD59-A6C34878D82A}">
                    <a16:rowId xmlns:a16="http://schemas.microsoft.com/office/drawing/2014/main" val="2975362145"/>
                  </a:ext>
                </a:extLst>
              </a:tr>
            </a:tbl>
          </a:graphicData>
        </a:graphic>
      </p:graphicFrame>
      <p:sp>
        <p:nvSpPr>
          <p:cNvPr id="10" name="Text Box 9">
            <a:extLst>
              <a:ext uri="{FF2B5EF4-FFF2-40B4-BE49-F238E27FC236}">
                <a16:creationId xmlns:a16="http://schemas.microsoft.com/office/drawing/2014/main" id="{9F887EAB-2069-478D-8E96-726D67D865E9}"/>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5</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73447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1300" y="420174"/>
            <a:ext cx="8432800" cy="405505"/>
            <a:chOff x="241300" y="318395"/>
            <a:chExt cx="8432800" cy="405505"/>
          </a:xfrm>
        </p:grpSpPr>
        <p:cxnSp>
          <p:nvCxnSpPr>
            <p:cNvPr id="5" name="直線コネクタ 4"/>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241300" y="318395"/>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３　現状と課題</a:t>
              </a:r>
            </a:p>
          </p:txBody>
        </p:sp>
      </p:grpSp>
      <p:sp>
        <p:nvSpPr>
          <p:cNvPr id="7" name="テキスト ボックス 6"/>
          <p:cNvSpPr txBox="1"/>
          <p:nvPr/>
        </p:nvSpPr>
        <p:spPr>
          <a:xfrm>
            <a:off x="304800" y="1003494"/>
            <a:ext cx="8369300" cy="2554545"/>
          </a:xfrm>
          <a:prstGeom prst="rect">
            <a:avLst/>
          </a:prstGeom>
          <a:noFill/>
        </p:spPr>
        <p:txBody>
          <a:bodyPr wrap="square" rtlCol="0">
            <a:spAutoFit/>
          </a:bodyPr>
          <a:lstStyle/>
          <a:p>
            <a:pPr marL="285750" indent="-285750">
              <a:lnSpc>
                <a:spcPts val="2400"/>
              </a:lnSpc>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一方で、地域のボランティアによる子ども食堂等の取組は拡がっており、また、市区町村子ども家庭総合支援拠点</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については、児童虐待防止対策体制総合強化プラン（新プラン）において、令和</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年度までに全市町村に設置することとされています。</a:t>
            </a:r>
            <a:endParaRPr kumimoji="1" lang="en-US" altLang="ja-JP" sz="1600"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endParaRPr kumimoji="1" lang="en-US" altLang="ja-JP" sz="1600"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各地域において子どもや保護者を支援する場所は増加しており、各支援施策の充実とあわせて、困難を抱える子どもや保護者を地域の居場所や支援につなぐ仕組みの充実が重要となっています。</a:t>
            </a:r>
            <a:endParaRPr kumimoji="1" lang="en-US" altLang="ja-JP" sz="1600"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endParaRPr kumimoji="1" lang="en-US" altLang="ja-JP" sz="1600" dirty="0">
              <a:latin typeface="Meiryo UI" panose="020B0604030504040204" pitchFamily="50" charset="-128"/>
              <a:ea typeface="Meiryo UI" panose="020B0604030504040204" pitchFamily="50" charset="-128"/>
            </a:endParaRPr>
          </a:p>
          <a:p>
            <a:pPr marL="285750" indent="-285750">
              <a:lnSpc>
                <a:spcPts val="2400"/>
              </a:lnSpc>
              <a:buFont typeface="Arial" panose="020B0604020202020204" pitchFamily="34" charset="0"/>
              <a:buChar char="•"/>
            </a:pPr>
            <a:endParaRPr kumimoji="1" lang="en-US" altLang="ja-JP" sz="1600" dirty="0">
              <a:latin typeface="Meiryo UI" panose="020B0604030504040204" pitchFamily="50" charset="-128"/>
              <a:ea typeface="Meiryo UI" panose="020B0604030504040204" pitchFamily="50" charset="-128"/>
            </a:endParaRPr>
          </a:p>
        </p:txBody>
      </p:sp>
      <p:graphicFrame>
        <p:nvGraphicFramePr>
          <p:cNvPr id="8" name="グラフ 7"/>
          <p:cNvGraphicFramePr>
            <a:graphicFrameLocks/>
          </p:cNvGraphicFramePr>
          <p:nvPr>
            <p:extLst>
              <p:ext uri="{D42A27DB-BD31-4B8C-83A1-F6EECF244321}">
                <p14:modId xmlns:p14="http://schemas.microsoft.com/office/powerpoint/2010/main" val="3867699780"/>
              </p:ext>
            </p:extLst>
          </p:nvPr>
        </p:nvGraphicFramePr>
        <p:xfrm>
          <a:off x="792957" y="4140736"/>
          <a:ext cx="3776276" cy="2189408"/>
        </p:xfrm>
        <a:graphic>
          <a:graphicData uri="http://schemas.openxmlformats.org/drawingml/2006/chart">
            <c:chart xmlns:c="http://schemas.openxmlformats.org/drawingml/2006/chart" xmlns:r="http://schemas.openxmlformats.org/officeDocument/2006/relationships" r:id="rId2"/>
          </a:graphicData>
        </a:graphic>
      </p:graphicFrame>
      <p:sp>
        <p:nvSpPr>
          <p:cNvPr id="12" name="角丸四角形 11"/>
          <p:cNvSpPr/>
          <p:nvPr/>
        </p:nvSpPr>
        <p:spPr>
          <a:xfrm>
            <a:off x="4769034" y="4557700"/>
            <a:ext cx="3776277" cy="1139385"/>
          </a:xfrm>
          <a:prstGeom prst="roundRect">
            <a:avLst/>
          </a:prstGeom>
          <a:solidFill>
            <a:srgbClr val="CCFF99"/>
          </a:solidFill>
          <a:ln w="12700">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363" tIns="45685" rIns="91363" bIns="45685" rtlCol="0" anchor="ctr"/>
          <a:lstStyle/>
          <a:p>
            <a:pPr fontAlgn="base">
              <a:spcBef>
                <a:spcPct val="0"/>
              </a:spcBef>
              <a:spcAft>
                <a:spcPct val="0"/>
              </a:spcAft>
            </a:pPr>
            <a:r>
              <a:rPr lang="ja-JP" altLang="en-US" sz="1200" dirty="0">
                <a:solidFill>
                  <a:schemeClr val="tx1"/>
                </a:solidFill>
                <a:latin typeface="Meiryo UI" panose="020B0604030504040204" pitchFamily="50" charset="-128"/>
                <a:ea typeface="Meiryo UI" panose="020B0604030504040204" pitchFamily="50" charset="-128"/>
                <a:cs typeface="メイリオ" pitchFamily="50" charset="-128"/>
              </a:rPr>
              <a:t>■子ども食堂</a:t>
            </a:r>
            <a:endParaRPr lang="en-US" altLang="ja-JP" sz="1200" dirty="0">
              <a:solidFill>
                <a:schemeClr val="tx1"/>
              </a:solidFill>
              <a:latin typeface="Meiryo UI" panose="020B0604030504040204" pitchFamily="50" charset="-128"/>
              <a:ea typeface="Meiryo UI" panose="020B0604030504040204" pitchFamily="50" charset="-128"/>
              <a:cs typeface="メイリオ" pitchFamily="50" charset="-128"/>
            </a:endParaRPr>
          </a:p>
          <a:p>
            <a:pPr fontAlgn="base">
              <a:spcBef>
                <a:spcPct val="0"/>
              </a:spcBef>
              <a:spcAft>
                <a:spcPct val="0"/>
              </a:spcAft>
            </a:pPr>
            <a:r>
              <a:rPr lang="ja-JP" altLang="en-US" sz="1200" dirty="0">
                <a:solidFill>
                  <a:schemeClr val="tx1"/>
                </a:solidFill>
                <a:latin typeface="Meiryo UI" panose="020B0604030504040204" pitchFamily="50" charset="-128"/>
                <a:ea typeface="Meiryo UI" panose="020B0604030504040204" pitchFamily="50" charset="-128"/>
                <a:cs typeface="メイリオ"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メイリオ" pitchFamily="50" charset="-128"/>
              </a:rPr>
              <a:t>…</a:t>
            </a:r>
            <a:r>
              <a:rPr lang="ja-JP" altLang="ja-JP" sz="1200" dirty="0">
                <a:solidFill>
                  <a:schemeClr val="tx1"/>
                </a:solidFill>
                <a:latin typeface="Meiryo UI" panose="020B0604030504040204" pitchFamily="50" charset="-128"/>
                <a:ea typeface="Meiryo UI" panose="020B0604030504040204" pitchFamily="50" charset="-128"/>
              </a:rPr>
              <a:t>地域の子どもたちを対象に</a:t>
            </a:r>
            <a:r>
              <a:rPr lang="ja-JP" altLang="en-US" sz="1200" dirty="0">
                <a:solidFill>
                  <a:schemeClr val="tx1"/>
                </a:solidFill>
                <a:latin typeface="Meiryo UI" panose="020B0604030504040204" pitchFamily="50" charset="-128"/>
                <a:ea typeface="Meiryo UI" panose="020B0604030504040204" pitchFamily="50" charset="-128"/>
              </a:rPr>
              <a:t>、無償又は低額な料金で</a:t>
            </a:r>
            <a:endParaRPr lang="en-US" altLang="ja-JP" sz="1200" dirty="0">
              <a:solidFill>
                <a:schemeClr val="tx1"/>
              </a:solidFill>
              <a:latin typeface="Meiryo UI" panose="020B0604030504040204" pitchFamily="50" charset="-128"/>
              <a:ea typeface="Meiryo UI" panose="020B0604030504040204" pitchFamily="50" charset="-128"/>
            </a:endParaRPr>
          </a:p>
          <a:p>
            <a:pPr fontAlgn="base">
              <a:spcBef>
                <a:spcPct val="0"/>
              </a:spcBef>
              <a:spcAft>
                <a:spcPct val="0"/>
              </a:spcAft>
            </a:pPr>
            <a:r>
              <a:rPr lang="ja-JP" altLang="en-US" sz="1200" dirty="0">
                <a:solidFill>
                  <a:schemeClr val="tx1"/>
                </a:solidFill>
                <a:latin typeface="Meiryo UI" panose="020B0604030504040204" pitchFamily="50" charset="-128"/>
                <a:ea typeface="Meiryo UI" panose="020B0604030504040204" pitchFamily="50" charset="-128"/>
              </a:rPr>
              <a:t>　　 食事を提供し、見守りを行う場所</a:t>
            </a:r>
            <a:endParaRPr lang="en-US" altLang="ja-JP" sz="1200" dirty="0">
              <a:solidFill>
                <a:schemeClr val="tx1"/>
              </a:solidFill>
              <a:latin typeface="Meiryo UI" panose="020B0604030504040204" pitchFamily="50" charset="-128"/>
              <a:ea typeface="Meiryo UI" panose="020B0604030504040204" pitchFamily="50" charset="-128"/>
            </a:endParaRPr>
          </a:p>
          <a:p>
            <a:pPr fontAlgn="base">
              <a:spcBef>
                <a:spcPct val="0"/>
              </a:spcBef>
              <a:spcAft>
                <a:spcPct val="0"/>
              </a:spcAft>
            </a:pPr>
            <a:r>
              <a:rPr lang="ja-JP" altLang="en-US" sz="1200" dirty="0">
                <a:solidFill>
                  <a:schemeClr val="tx1"/>
                </a:solidFill>
                <a:latin typeface="Meiryo UI" panose="020B0604030504040204" pitchFamily="50" charset="-128"/>
                <a:ea typeface="Meiryo UI" panose="020B0604030504040204" pitchFamily="50" charset="-128"/>
                <a:cs typeface="メイリオ" pitchFamily="50" charset="-128"/>
              </a:rPr>
              <a:t>　　（地域のボランティアやＮＰＯ等が運営）</a:t>
            </a:r>
            <a:endParaRPr lang="en-US" altLang="ja-JP" sz="120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2" name="テキスト ボックス 1"/>
          <p:cNvSpPr txBox="1"/>
          <p:nvPr/>
        </p:nvSpPr>
        <p:spPr>
          <a:xfrm>
            <a:off x="618990" y="3142540"/>
            <a:ext cx="7740919" cy="830997"/>
          </a:xfrm>
          <a:prstGeom prst="rect">
            <a:avLst/>
          </a:prstGeom>
          <a:noFill/>
        </p:spPr>
        <p:txBody>
          <a:bodyPr wrap="square" rtlCol="0">
            <a:spAutoFit/>
          </a:bodyPr>
          <a:lstStyle/>
          <a:p>
            <a:pPr fontAlgn="base">
              <a:spcBef>
                <a:spcPct val="0"/>
              </a:spcBef>
              <a:spcAft>
                <a:spcPct val="0"/>
              </a:spcAft>
            </a:pP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メイリオ" pitchFamily="50" charset="-128"/>
              </a:rPr>
              <a:t>子ども家庭総合支援拠点</a:t>
            </a:r>
            <a:endParaRPr lang="en-US" altLang="ja-JP" sz="1200" dirty="0">
              <a:latin typeface="Meiryo UI" panose="020B0604030504040204" pitchFamily="50" charset="-128"/>
              <a:ea typeface="Meiryo UI" panose="020B0604030504040204" pitchFamily="50" charset="-128"/>
              <a:cs typeface="メイリオ" pitchFamily="50" charset="-128"/>
            </a:endParaRPr>
          </a:p>
          <a:p>
            <a:pPr fontAlgn="base">
              <a:spcBef>
                <a:spcPct val="0"/>
              </a:spcBef>
              <a:spcAft>
                <a:spcPct val="0"/>
              </a:spcAft>
            </a:pPr>
            <a:r>
              <a:rPr lang="ja-JP" altLang="en-US" sz="1200" dirty="0">
                <a:latin typeface="Meiryo UI" panose="020B0604030504040204" pitchFamily="50" charset="-128"/>
                <a:ea typeface="Meiryo UI" panose="020B0604030504040204" pitchFamily="50" charset="-128"/>
                <a:cs typeface="メイリオ" pitchFamily="50" charset="-128"/>
              </a:rPr>
              <a:t>　　</a:t>
            </a:r>
            <a:r>
              <a:rPr lang="en-US" altLang="ja-JP" sz="1200" dirty="0">
                <a:latin typeface="Meiryo UI" panose="020B0604030504040204" pitchFamily="50" charset="-128"/>
                <a:ea typeface="Meiryo UI" panose="020B0604030504040204" pitchFamily="50" charset="-128"/>
                <a:cs typeface="メイリオ" pitchFamily="50" charset="-128"/>
              </a:rPr>
              <a:t>…</a:t>
            </a:r>
            <a:r>
              <a:rPr lang="ja-JP" altLang="en-US" sz="1200" dirty="0">
                <a:latin typeface="Meiryo UI" panose="020B0604030504040204" pitchFamily="50" charset="-128"/>
                <a:ea typeface="Meiryo UI" panose="020B0604030504040204" pitchFamily="50" charset="-128"/>
                <a:cs typeface="メイリオ" pitchFamily="50" charset="-128"/>
              </a:rPr>
              <a:t>子どもとその家庭及び妊産婦等を対象に、実情の把握、子ども等に関する相談全般から通所・在宅支援を中心とした</a:t>
            </a:r>
            <a:endParaRPr lang="en-US" altLang="ja-JP" sz="1200" dirty="0">
              <a:latin typeface="Meiryo UI" panose="020B0604030504040204" pitchFamily="50" charset="-128"/>
              <a:ea typeface="Meiryo UI" panose="020B0604030504040204" pitchFamily="50" charset="-128"/>
              <a:cs typeface="メイリオ" pitchFamily="50" charset="-128"/>
            </a:endParaRPr>
          </a:p>
          <a:p>
            <a:pPr fontAlgn="base">
              <a:spcBef>
                <a:spcPct val="0"/>
              </a:spcBef>
              <a:spcAft>
                <a:spcPct val="0"/>
              </a:spcAft>
            </a:pPr>
            <a:r>
              <a:rPr lang="ja-JP" altLang="en-US" sz="1200" dirty="0">
                <a:latin typeface="Meiryo UI" panose="020B0604030504040204" pitchFamily="50" charset="-128"/>
                <a:ea typeface="Meiryo UI" panose="020B0604030504040204" pitchFamily="50" charset="-128"/>
                <a:cs typeface="メイリオ" pitchFamily="50" charset="-128"/>
              </a:rPr>
              <a:t>　　　 より専門的な相談対応や必要な調査、訪問等による継続的なソーシャルワーク業務までを行う機能を担う拠点</a:t>
            </a:r>
          </a:p>
          <a:p>
            <a:endParaRPr kumimoji="1" lang="ja-JP" altLang="en-US" sz="1200" dirty="0">
              <a:latin typeface="Meiryo UI" panose="020B0604030504040204" pitchFamily="50" charset="-128"/>
              <a:ea typeface="Meiryo UI" panose="020B0604030504040204" pitchFamily="50" charset="-128"/>
            </a:endParaRPr>
          </a:p>
        </p:txBody>
      </p:sp>
      <p:sp>
        <p:nvSpPr>
          <p:cNvPr id="9" name="Text Box 9">
            <a:extLst>
              <a:ext uri="{FF2B5EF4-FFF2-40B4-BE49-F238E27FC236}">
                <a16:creationId xmlns:a16="http://schemas.microsoft.com/office/drawing/2014/main" id="{67C3847F-9AD4-4D38-A4B0-985BF097EBEC}"/>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6</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37">
            <a:extLst>
              <a:ext uri="{FF2B5EF4-FFF2-40B4-BE49-F238E27FC236}">
                <a16:creationId xmlns:a16="http://schemas.microsoft.com/office/drawing/2014/main" id="{CB8C2E24-71A8-4D59-96FF-8AEBB671970F}"/>
              </a:ext>
            </a:extLst>
          </p:cNvPr>
          <p:cNvSpPr/>
          <p:nvPr/>
        </p:nvSpPr>
        <p:spPr>
          <a:xfrm rot="20786674">
            <a:off x="1536242" y="5111844"/>
            <a:ext cx="2498676" cy="15437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93">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792957" y="6347434"/>
            <a:ext cx="4756456" cy="246221"/>
          </a:xfrm>
          <a:prstGeom prst="rect">
            <a:avLst/>
          </a:prstGeom>
          <a:noFill/>
        </p:spPr>
        <p:txBody>
          <a:bodyPr wrap="square" rtlCol="0">
            <a:spAutoFit/>
          </a:bodyPr>
          <a:lstStyle/>
          <a:p>
            <a:r>
              <a:rPr kumimoji="1" lang="ja-JP" altLang="en-US" sz="1000" dirty="0"/>
              <a:t>出典：大阪府内の子ども食堂一覧（市町村への照会結果に基づき府が集計）</a:t>
            </a:r>
          </a:p>
        </p:txBody>
      </p:sp>
    </p:spTree>
    <p:extLst>
      <p:ext uri="{BB962C8B-B14F-4D97-AF65-F5344CB8AC3E}">
        <p14:creationId xmlns:p14="http://schemas.microsoft.com/office/powerpoint/2010/main" val="2195566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260460" y="801060"/>
            <a:ext cx="8413639" cy="2609060"/>
          </a:xfrm>
          <a:prstGeom prst="rect">
            <a:avLst/>
          </a:prstGeom>
          <a:noFill/>
          <a:ln w="3175">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85750" indent="-285750" algn="just">
              <a:buFont typeface="Arial" panose="020B0604020202020204" pitchFamily="34" charset="0"/>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子どもの貧困対策には、生活の安定に資するための支援、教育に関する支援、子どもや保護者の孤立を防ぐ支援など、総合的な取組が不可欠です。</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Arial" panose="020B0604020202020204" pitchFamily="34" charset="0"/>
              <a:buChar char="•"/>
            </a:pP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Arial" panose="020B0604020202020204" pitchFamily="34" charset="0"/>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また、行政のみならず、子どもの貧困問題に社会全体で取り組んでいくため、民間企業や地域のボランティア等と連携した取組も重要になっています。</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Arial" panose="020B0604020202020204" pitchFamily="34" charset="0"/>
              <a:buChar char="•"/>
            </a:pP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Arial" panose="020B0604020202020204" pitchFamily="34" charset="0"/>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そのため、府においては、下記の７つの視点で子どもの貧困対策に関する具体的取組をとりまとめ、総合的に取組を推進していきます。</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Arial" panose="020B0604020202020204" pitchFamily="34" charset="0"/>
              <a:buChar char="•"/>
            </a:pP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Arial" panose="020B0604020202020204" pitchFamily="34" charset="0"/>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とりわけ、子どもの貧困対策を推進するための重要な枠組みである、学校をプラットフォームとした地域・福祉との連携により子ども</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保護者</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を見守りや支援につなぐ取組の充実を図るとともに、地域で子どもを見守るための居場所づくりの取組を支援していきます。</a:t>
            </a:r>
          </a:p>
        </p:txBody>
      </p:sp>
      <p:cxnSp>
        <p:nvCxnSpPr>
          <p:cNvPr id="16" name="直線コネクタ 15"/>
          <p:cNvCxnSpPr/>
          <p:nvPr/>
        </p:nvCxnSpPr>
        <p:spPr>
          <a:xfrm>
            <a:off x="304800" y="606736"/>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17" name="テキスト ボックス 16"/>
          <p:cNvSpPr txBox="1"/>
          <p:nvPr/>
        </p:nvSpPr>
        <p:spPr>
          <a:xfrm>
            <a:off x="202662" y="239868"/>
            <a:ext cx="8471438"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４　子どもの貧困対策の方向性</a:t>
            </a:r>
            <a:endParaRPr kumimoji="1" lang="en-US" altLang="ja-JP" sz="2000" b="1" dirty="0">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865109594"/>
              </p:ext>
            </p:extLst>
          </p:nvPr>
        </p:nvGraphicFramePr>
        <p:xfrm>
          <a:off x="1889872" y="3571202"/>
          <a:ext cx="5524289" cy="3011997"/>
        </p:xfrm>
        <a:graphic>
          <a:graphicData uri="http://schemas.openxmlformats.org/drawingml/2006/table">
            <a:tbl>
              <a:tblPr firstRow="1" bandRow="1">
                <a:tableStyleId>{8A107856-5554-42FB-B03E-39F5DBC370BA}</a:tableStyleId>
              </a:tblPr>
              <a:tblGrid>
                <a:gridCol w="580329">
                  <a:extLst>
                    <a:ext uri="{9D8B030D-6E8A-4147-A177-3AD203B41FA5}">
                      <a16:colId xmlns:a16="http://schemas.microsoft.com/office/drawing/2014/main" val="828013281"/>
                    </a:ext>
                  </a:extLst>
                </a:gridCol>
                <a:gridCol w="4943960">
                  <a:extLst>
                    <a:ext uri="{9D8B030D-6E8A-4147-A177-3AD203B41FA5}">
                      <a16:colId xmlns:a16="http://schemas.microsoft.com/office/drawing/2014/main" val="1589450057"/>
                    </a:ext>
                  </a:extLst>
                </a:gridCol>
              </a:tblGrid>
              <a:tr h="430180">
                <a:tc gridSpan="2">
                  <a:txBody>
                    <a:bodyPr/>
                    <a:lstStyle/>
                    <a:p>
                      <a:pPr algn="ctr"/>
                      <a:r>
                        <a:rPr kumimoji="1" lang="ja-JP" altLang="en-US" sz="1600" b="1" dirty="0">
                          <a:latin typeface="Meiryo UI" panose="020B0604030504040204" pitchFamily="50" charset="-128"/>
                          <a:ea typeface="Meiryo UI" panose="020B0604030504040204" pitchFamily="50" charset="-128"/>
                        </a:rPr>
                        <a:t>７つの視点</a:t>
                      </a:r>
                    </a:p>
                  </a:txBody>
                  <a:tcPr marL="89870" marR="89870" marT="44934" marB="44934"/>
                </a:tc>
                <a:tc hMerge="1">
                  <a:txBody>
                    <a:bodyPr/>
                    <a:lstStyle/>
                    <a:p>
                      <a:pPr algn="l"/>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941447187"/>
                  </a:ext>
                </a:extLst>
              </a:tr>
              <a:tr h="364471">
                <a:tc>
                  <a:txBody>
                    <a:bodyPr/>
                    <a:lstStyle/>
                    <a:p>
                      <a:pPr algn="ctr"/>
                      <a:r>
                        <a:rPr kumimoji="1" lang="ja-JP" altLang="en-US" sz="1600" b="0" dirty="0">
                          <a:latin typeface="Meiryo UI" panose="020B0604030504040204" pitchFamily="50" charset="-128"/>
                          <a:ea typeface="Meiryo UI" panose="020B0604030504040204" pitchFamily="50" charset="-128"/>
                        </a:rPr>
                        <a:t>１</a:t>
                      </a:r>
                    </a:p>
                  </a:txBody>
                  <a:tcPr marL="89870" marR="89870" marT="44934" marB="44934"/>
                </a:tc>
                <a:tc>
                  <a:txBody>
                    <a:bodyPr/>
                    <a:lstStyle/>
                    <a:p>
                      <a:pPr algn="l"/>
                      <a:r>
                        <a:rPr kumimoji="1" lang="ja-JP" altLang="en-US" sz="1600" b="0" dirty="0">
                          <a:latin typeface="Meiryo UI" panose="020B0604030504040204" pitchFamily="50" charset="-128"/>
                          <a:ea typeface="Meiryo UI" panose="020B0604030504040204" pitchFamily="50" charset="-128"/>
                        </a:rPr>
                        <a:t>困窮している世帯を経済的に支援（就労支援を含む）</a:t>
                      </a:r>
                    </a:p>
                  </a:txBody>
                  <a:tcPr marL="89870" marR="89870" marT="44934" marB="44934"/>
                </a:tc>
                <a:extLst>
                  <a:ext uri="{0D108BD9-81ED-4DB2-BD59-A6C34878D82A}">
                    <a16:rowId xmlns:a16="http://schemas.microsoft.com/office/drawing/2014/main" val="3770777507"/>
                  </a:ext>
                </a:extLst>
              </a:tr>
              <a:tr h="394991">
                <a:tc>
                  <a:txBody>
                    <a:bodyPr/>
                    <a:lstStyle/>
                    <a:p>
                      <a:pPr algn="ctr"/>
                      <a:r>
                        <a:rPr kumimoji="1" lang="ja-JP" altLang="en-US" sz="1600" b="0" dirty="0">
                          <a:latin typeface="Meiryo UI" panose="020B0604030504040204" pitchFamily="50" charset="-128"/>
                          <a:ea typeface="Meiryo UI" panose="020B0604030504040204" pitchFamily="50" charset="-128"/>
                        </a:rPr>
                        <a:t>２</a:t>
                      </a:r>
                    </a:p>
                  </a:txBody>
                  <a:tcPr marL="89870" marR="89870" marT="44934" marB="44934"/>
                </a:tc>
                <a:tc>
                  <a:txBody>
                    <a:bodyPr/>
                    <a:lstStyle/>
                    <a:p>
                      <a:pPr algn="l"/>
                      <a:r>
                        <a:rPr kumimoji="1" lang="ja-JP" altLang="en-US" sz="1600" b="0" dirty="0">
                          <a:latin typeface="Meiryo UI" panose="020B0604030504040204" pitchFamily="50" charset="-128"/>
                          <a:ea typeface="Meiryo UI" panose="020B0604030504040204" pitchFamily="50" charset="-128"/>
                        </a:rPr>
                        <a:t>学びを支える環境づくりを支援</a:t>
                      </a:r>
                    </a:p>
                  </a:txBody>
                  <a:tcPr marL="89870" marR="89870" marT="44934" marB="44934"/>
                </a:tc>
                <a:extLst>
                  <a:ext uri="{0D108BD9-81ED-4DB2-BD59-A6C34878D82A}">
                    <a16:rowId xmlns:a16="http://schemas.microsoft.com/office/drawing/2014/main" val="2085658133"/>
                  </a:ext>
                </a:extLst>
              </a:tr>
              <a:tr h="364471">
                <a:tc>
                  <a:txBody>
                    <a:bodyPr/>
                    <a:lstStyle/>
                    <a:p>
                      <a:pPr algn="ctr"/>
                      <a:r>
                        <a:rPr kumimoji="1" lang="ja-JP" altLang="en-US" sz="1600" b="0" dirty="0">
                          <a:latin typeface="Meiryo UI" panose="020B0604030504040204" pitchFamily="50" charset="-128"/>
                          <a:ea typeface="Meiryo UI" panose="020B0604030504040204" pitchFamily="50" charset="-128"/>
                        </a:rPr>
                        <a:t>３</a:t>
                      </a:r>
                    </a:p>
                  </a:txBody>
                  <a:tcPr marL="89870" marR="89870" marT="44934" marB="44934"/>
                </a:tc>
                <a:tc>
                  <a:txBody>
                    <a:bodyPr/>
                    <a:lstStyle/>
                    <a:p>
                      <a:pPr algn="l"/>
                      <a:r>
                        <a:rPr kumimoji="1" lang="ja-JP" altLang="en-US" sz="1600" b="0" dirty="0">
                          <a:latin typeface="Meiryo UI" panose="020B0604030504040204" pitchFamily="50" charset="-128"/>
                          <a:ea typeface="Meiryo UI" panose="020B0604030504040204" pitchFamily="50" charset="-128"/>
                        </a:rPr>
                        <a:t>子どもたちが孤立しないように支援</a:t>
                      </a:r>
                    </a:p>
                  </a:txBody>
                  <a:tcPr marL="89870" marR="89870" marT="44934" marB="44934"/>
                </a:tc>
                <a:extLst>
                  <a:ext uri="{0D108BD9-81ED-4DB2-BD59-A6C34878D82A}">
                    <a16:rowId xmlns:a16="http://schemas.microsoft.com/office/drawing/2014/main" val="2587174895"/>
                  </a:ext>
                </a:extLst>
              </a:tr>
              <a:tr h="364471">
                <a:tc>
                  <a:txBody>
                    <a:bodyPr/>
                    <a:lstStyle/>
                    <a:p>
                      <a:pPr algn="ctr"/>
                      <a:r>
                        <a:rPr kumimoji="1" lang="ja-JP" altLang="en-US" sz="1600" b="0" dirty="0">
                          <a:latin typeface="Meiryo UI" panose="020B0604030504040204" pitchFamily="50" charset="-128"/>
                          <a:ea typeface="Meiryo UI" panose="020B0604030504040204" pitchFamily="50" charset="-128"/>
                        </a:rPr>
                        <a:t>４</a:t>
                      </a:r>
                    </a:p>
                  </a:txBody>
                  <a:tcPr marL="89870" marR="89870" marT="44934" marB="44934"/>
                </a:tc>
                <a:tc>
                  <a:txBody>
                    <a:bodyPr/>
                    <a:lstStyle/>
                    <a:p>
                      <a:pPr algn="l"/>
                      <a:r>
                        <a:rPr kumimoji="1" lang="ja-JP" altLang="en-US" sz="1600" b="0" dirty="0">
                          <a:latin typeface="Meiryo UI" panose="020B0604030504040204" pitchFamily="50" charset="-128"/>
                          <a:ea typeface="Meiryo UI" panose="020B0604030504040204" pitchFamily="50" charset="-128"/>
                        </a:rPr>
                        <a:t>保護者が孤立しないように支援</a:t>
                      </a:r>
                    </a:p>
                  </a:txBody>
                  <a:tcPr marL="89870" marR="89870" marT="44934" marB="44934"/>
                </a:tc>
                <a:extLst>
                  <a:ext uri="{0D108BD9-81ED-4DB2-BD59-A6C34878D82A}">
                    <a16:rowId xmlns:a16="http://schemas.microsoft.com/office/drawing/2014/main" val="1068007614"/>
                  </a:ext>
                </a:extLst>
              </a:tr>
              <a:tr h="364471">
                <a:tc>
                  <a:txBody>
                    <a:bodyPr/>
                    <a:lstStyle/>
                    <a:p>
                      <a:pPr algn="ctr"/>
                      <a:r>
                        <a:rPr kumimoji="1" lang="ja-JP" altLang="en-US" sz="1600" b="0" dirty="0">
                          <a:latin typeface="Meiryo UI" panose="020B0604030504040204" pitchFamily="50" charset="-128"/>
                          <a:ea typeface="Meiryo UI" panose="020B0604030504040204" pitchFamily="50" charset="-128"/>
                        </a:rPr>
                        <a:t>５</a:t>
                      </a:r>
                    </a:p>
                  </a:txBody>
                  <a:tcPr marL="89870" marR="89870" marT="44934" marB="44934"/>
                </a:tc>
                <a:tc>
                  <a:txBody>
                    <a:bodyPr/>
                    <a:lstStyle/>
                    <a:p>
                      <a:pPr algn="l"/>
                      <a:r>
                        <a:rPr kumimoji="1" lang="ja-JP" altLang="en-US" sz="1600" b="0" dirty="0">
                          <a:latin typeface="Meiryo UI" panose="020B0604030504040204" pitchFamily="50" charset="-128"/>
                          <a:ea typeface="Meiryo UI" panose="020B0604030504040204" pitchFamily="50" charset="-128"/>
                        </a:rPr>
                        <a:t>安心して子育てできる環境を整備</a:t>
                      </a:r>
                    </a:p>
                  </a:txBody>
                  <a:tcPr marL="89870" marR="89870" marT="44934" marB="44934"/>
                </a:tc>
                <a:extLst>
                  <a:ext uri="{0D108BD9-81ED-4DB2-BD59-A6C34878D82A}">
                    <a16:rowId xmlns:a16="http://schemas.microsoft.com/office/drawing/2014/main" val="583806310"/>
                  </a:ext>
                </a:extLst>
              </a:tr>
              <a:tr h="364471">
                <a:tc>
                  <a:txBody>
                    <a:bodyPr/>
                    <a:lstStyle/>
                    <a:p>
                      <a:pPr algn="ctr"/>
                      <a:r>
                        <a:rPr kumimoji="1" lang="ja-JP" altLang="en-US" sz="1600" b="0" dirty="0">
                          <a:latin typeface="Meiryo UI" panose="020B0604030504040204" pitchFamily="50" charset="-128"/>
                          <a:ea typeface="Meiryo UI" panose="020B0604030504040204" pitchFamily="50" charset="-128"/>
                        </a:rPr>
                        <a:t>６</a:t>
                      </a:r>
                    </a:p>
                  </a:txBody>
                  <a:tcPr marL="89870" marR="89870" marT="44934" marB="44934"/>
                </a:tc>
                <a:tc>
                  <a:txBody>
                    <a:bodyPr/>
                    <a:lstStyle/>
                    <a:p>
                      <a:pPr algn="l"/>
                      <a:r>
                        <a:rPr kumimoji="1" lang="ja-JP" altLang="en-US" sz="1600" b="0" dirty="0">
                          <a:latin typeface="Meiryo UI" panose="020B0604030504040204" pitchFamily="50" charset="-128"/>
                          <a:ea typeface="Meiryo UI" panose="020B0604030504040204" pitchFamily="50" charset="-128"/>
                        </a:rPr>
                        <a:t>健康づくりを支援</a:t>
                      </a:r>
                    </a:p>
                  </a:txBody>
                  <a:tcPr marL="89870" marR="89870" marT="44934" marB="44934"/>
                </a:tc>
                <a:extLst>
                  <a:ext uri="{0D108BD9-81ED-4DB2-BD59-A6C34878D82A}">
                    <a16:rowId xmlns:a16="http://schemas.microsoft.com/office/drawing/2014/main" val="2601863943"/>
                  </a:ext>
                </a:extLst>
              </a:tr>
              <a:tr h="364471">
                <a:tc>
                  <a:txBody>
                    <a:bodyPr/>
                    <a:lstStyle/>
                    <a:p>
                      <a:pPr algn="ctr"/>
                      <a:r>
                        <a:rPr kumimoji="1" lang="ja-JP" altLang="en-US" sz="1600" b="0" dirty="0">
                          <a:latin typeface="Meiryo UI" panose="020B0604030504040204" pitchFamily="50" charset="-128"/>
                          <a:ea typeface="Meiryo UI" panose="020B0604030504040204" pitchFamily="50" charset="-128"/>
                        </a:rPr>
                        <a:t>７</a:t>
                      </a:r>
                    </a:p>
                  </a:txBody>
                  <a:tcPr marL="89870" marR="89870" marT="44934" marB="44934"/>
                </a:tc>
                <a:tc>
                  <a:txBody>
                    <a:bodyPr/>
                    <a:lstStyle/>
                    <a:p>
                      <a:pPr algn="l"/>
                      <a:r>
                        <a:rPr kumimoji="1" lang="ja-JP" altLang="en-US" sz="1600" b="0" dirty="0">
                          <a:latin typeface="Meiryo UI" panose="020B0604030504040204" pitchFamily="50" charset="-128"/>
                          <a:ea typeface="Meiryo UI" panose="020B0604030504040204" pitchFamily="50" charset="-128"/>
                        </a:rPr>
                        <a:t>オール大阪での取組</a:t>
                      </a:r>
                    </a:p>
                  </a:txBody>
                  <a:tcPr marL="89870" marR="89870" marT="44934" marB="44934"/>
                </a:tc>
                <a:extLst>
                  <a:ext uri="{0D108BD9-81ED-4DB2-BD59-A6C34878D82A}">
                    <a16:rowId xmlns:a16="http://schemas.microsoft.com/office/drawing/2014/main" val="2498126861"/>
                  </a:ext>
                </a:extLst>
              </a:tr>
            </a:tbl>
          </a:graphicData>
        </a:graphic>
      </p:graphicFrame>
      <p:sp>
        <p:nvSpPr>
          <p:cNvPr id="6" name="Text Box 9">
            <a:extLst>
              <a:ext uri="{FF2B5EF4-FFF2-40B4-BE49-F238E27FC236}">
                <a16:creationId xmlns:a16="http://schemas.microsoft.com/office/drawing/2014/main" id="{842DAE5D-5CB0-4E6A-A4ED-5E72AFBADBD0}"/>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7</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05483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フリーフォーム: 図形 77">
            <a:extLst>
              <a:ext uri="{FF2B5EF4-FFF2-40B4-BE49-F238E27FC236}">
                <a16:creationId xmlns:a16="http://schemas.microsoft.com/office/drawing/2014/main" id="{EB92E8E9-081C-4318-881F-24511729B633}"/>
              </a:ext>
            </a:extLst>
          </p:cNvPr>
          <p:cNvSpPr/>
          <p:nvPr/>
        </p:nvSpPr>
        <p:spPr>
          <a:xfrm rot="3368059">
            <a:off x="3953775" y="3022743"/>
            <a:ext cx="2131516" cy="126606"/>
          </a:xfrm>
          <a:custGeom>
            <a:avLst/>
            <a:gdLst>
              <a:gd name="connsiteX0" fmla="*/ 0 w 768626"/>
              <a:gd name="connsiteY0" fmla="*/ 609600 h 609600"/>
              <a:gd name="connsiteX1" fmla="*/ 357809 w 768626"/>
              <a:gd name="connsiteY1" fmla="*/ 0 h 609600"/>
              <a:gd name="connsiteX2" fmla="*/ 768626 w 768626"/>
              <a:gd name="connsiteY2" fmla="*/ 609600 h 609600"/>
              <a:gd name="connsiteX0" fmla="*/ 0 w 768626"/>
              <a:gd name="connsiteY0" fmla="*/ 460422 h 460422"/>
              <a:gd name="connsiteX1" fmla="*/ 357809 w 768626"/>
              <a:gd name="connsiteY1" fmla="*/ 0 h 460422"/>
              <a:gd name="connsiteX2" fmla="*/ 768626 w 768626"/>
              <a:gd name="connsiteY2" fmla="*/ 460422 h 460422"/>
              <a:gd name="connsiteX0" fmla="*/ 0 w 768626"/>
              <a:gd name="connsiteY0" fmla="*/ 460422 h 460422"/>
              <a:gd name="connsiteX1" fmla="*/ 371061 w 768626"/>
              <a:gd name="connsiteY1" fmla="*/ 0 h 460422"/>
              <a:gd name="connsiteX2" fmla="*/ 768626 w 768626"/>
              <a:gd name="connsiteY2" fmla="*/ 460422 h 460422"/>
              <a:gd name="connsiteX0" fmla="*/ 0 w 768626"/>
              <a:gd name="connsiteY0" fmla="*/ 417801 h 417801"/>
              <a:gd name="connsiteX1" fmla="*/ 371061 w 768626"/>
              <a:gd name="connsiteY1" fmla="*/ 0 h 417801"/>
              <a:gd name="connsiteX2" fmla="*/ 768626 w 768626"/>
              <a:gd name="connsiteY2" fmla="*/ 417801 h 417801"/>
              <a:gd name="connsiteX0" fmla="*/ 0 w 768626"/>
              <a:gd name="connsiteY0" fmla="*/ 417801 h 417801"/>
              <a:gd name="connsiteX1" fmla="*/ 371061 w 768626"/>
              <a:gd name="connsiteY1" fmla="*/ 0 h 417801"/>
              <a:gd name="connsiteX2" fmla="*/ 768626 w 768626"/>
              <a:gd name="connsiteY2" fmla="*/ 417801 h 417801"/>
              <a:gd name="connsiteX0" fmla="*/ 0 w 768626"/>
              <a:gd name="connsiteY0" fmla="*/ 417801 h 417801"/>
              <a:gd name="connsiteX1" fmla="*/ 371061 w 768626"/>
              <a:gd name="connsiteY1" fmla="*/ 0 h 417801"/>
              <a:gd name="connsiteX2" fmla="*/ 768626 w 768626"/>
              <a:gd name="connsiteY2" fmla="*/ 417801 h 417801"/>
              <a:gd name="connsiteX0" fmla="*/ 0 w 768626"/>
              <a:gd name="connsiteY0" fmla="*/ 417801 h 417801"/>
              <a:gd name="connsiteX1" fmla="*/ 394927 w 768626"/>
              <a:gd name="connsiteY1" fmla="*/ 0 h 417801"/>
              <a:gd name="connsiteX2" fmla="*/ 768626 w 768626"/>
              <a:gd name="connsiteY2" fmla="*/ 417801 h 417801"/>
            </a:gdLst>
            <a:ahLst/>
            <a:cxnLst>
              <a:cxn ang="0">
                <a:pos x="connsiteX0" y="connsiteY0"/>
              </a:cxn>
              <a:cxn ang="0">
                <a:pos x="connsiteX1" y="connsiteY1"/>
              </a:cxn>
              <a:cxn ang="0">
                <a:pos x="connsiteX2" y="connsiteY2"/>
              </a:cxn>
            </a:cxnLst>
            <a:rect l="l" t="t" r="r" b="b"/>
            <a:pathLst>
              <a:path w="768626" h="417801">
                <a:moveTo>
                  <a:pt x="0" y="417801"/>
                </a:moveTo>
                <a:cubicBezTo>
                  <a:pt x="114852" y="113001"/>
                  <a:pt x="235001" y="0"/>
                  <a:pt x="394927" y="0"/>
                </a:cubicBezTo>
                <a:cubicBezTo>
                  <a:pt x="554853" y="0"/>
                  <a:pt x="711200" y="333871"/>
                  <a:pt x="768626" y="417801"/>
                </a:cubicBezTo>
              </a:path>
            </a:pathLst>
          </a:custGeom>
          <a:noFill/>
          <a:ln w="101600">
            <a:solidFill>
              <a:schemeClr val="accent5">
                <a:lumMod val="60000"/>
                <a:lumOff val="40000"/>
                <a:alpha val="50000"/>
              </a:schemeClr>
            </a:solidFill>
            <a:headEnd type="none" w="sm" len="med"/>
            <a:tailEnd type="triangle"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図形 24">
            <a:extLst>
              <a:ext uri="{FF2B5EF4-FFF2-40B4-BE49-F238E27FC236}">
                <a16:creationId xmlns:a16="http://schemas.microsoft.com/office/drawing/2014/main" id="{64EA9966-5BFD-45C6-861B-703C5B4EC8A3}"/>
              </a:ext>
            </a:extLst>
          </p:cNvPr>
          <p:cNvSpPr/>
          <p:nvPr/>
        </p:nvSpPr>
        <p:spPr>
          <a:xfrm>
            <a:off x="3633838" y="2207568"/>
            <a:ext cx="1849535" cy="225958"/>
          </a:xfrm>
          <a:custGeom>
            <a:avLst/>
            <a:gdLst>
              <a:gd name="connsiteX0" fmla="*/ 0 w 768626"/>
              <a:gd name="connsiteY0" fmla="*/ 609600 h 609600"/>
              <a:gd name="connsiteX1" fmla="*/ 357809 w 768626"/>
              <a:gd name="connsiteY1" fmla="*/ 0 h 609600"/>
              <a:gd name="connsiteX2" fmla="*/ 768626 w 768626"/>
              <a:gd name="connsiteY2" fmla="*/ 609600 h 609600"/>
              <a:gd name="connsiteX0" fmla="*/ 0 w 768626"/>
              <a:gd name="connsiteY0" fmla="*/ 460422 h 460422"/>
              <a:gd name="connsiteX1" fmla="*/ 357809 w 768626"/>
              <a:gd name="connsiteY1" fmla="*/ 0 h 460422"/>
              <a:gd name="connsiteX2" fmla="*/ 768626 w 768626"/>
              <a:gd name="connsiteY2" fmla="*/ 460422 h 460422"/>
              <a:gd name="connsiteX0" fmla="*/ 0 w 768626"/>
              <a:gd name="connsiteY0" fmla="*/ 460422 h 460422"/>
              <a:gd name="connsiteX1" fmla="*/ 371061 w 768626"/>
              <a:gd name="connsiteY1" fmla="*/ 0 h 460422"/>
              <a:gd name="connsiteX2" fmla="*/ 768626 w 768626"/>
              <a:gd name="connsiteY2" fmla="*/ 460422 h 460422"/>
              <a:gd name="connsiteX0" fmla="*/ 0 w 768626"/>
              <a:gd name="connsiteY0" fmla="*/ 417801 h 417801"/>
              <a:gd name="connsiteX1" fmla="*/ 371061 w 768626"/>
              <a:gd name="connsiteY1" fmla="*/ 0 h 417801"/>
              <a:gd name="connsiteX2" fmla="*/ 768626 w 768626"/>
              <a:gd name="connsiteY2" fmla="*/ 417801 h 417801"/>
              <a:gd name="connsiteX0" fmla="*/ 0 w 768626"/>
              <a:gd name="connsiteY0" fmla="*/ 417801 h 417801"/>
              <a:gd name="connsiteX1" fmla="*/ 371061 w 768626"/>
              <a:gd name="connsiteY1" fmla="*/ 0 h 417801"/>
              <a:gd name="connsiteX2" fmla="*/ 768626 w 768626"/>
              <a:gd name="connsiteY2" fmla="*/ 417801 h 417801"/>
              <a:gd name="connsiteX0" fmla="*/ 0 w 768626"/>
              <a:gd name="connsiteY0" fmla="*/ 417801 h 417801"/>
              <a:gd name="connsiteX1" fmla="*/ 371061 w 768626"/>
              <a:gd name="connsiteY1" fmla="*/ 0 h 417801"/>
              <a:gd name="connsiteX2" fmla="*/ 768626 w 768626"/>
              <a:gd name="connsiteY2" fmla="*/ 417801 h 417801"/>
              <a:gd name="connsiteX0" fmla="*/ 0 w 768626"/>
              <a:gd name="connsiteY0" fmla="*/ 417801 h 417801"/>
              <a:gd name="connsiteX1" fmla="*/ 394927 w 768626"/>
              <a:gd name="connsiteY1" fmla="*/ 0 h 417801"/>
              <a:gd name="connsiteX2" fmla="*/ 768626 w 768626"/>
              <a:gd name="connsiteY2" fmla="*/ 417801 h 417801"/>
            </a:gdLst>
            <a:ahLst/>
            <a:cxnLst>
              <a:cxn ang="0">
                <a:pos x="connsiteX0" y="connsiteY0"/>
              </a:cxn>
              <a:cxn ang="0">
                <a:pos x="connsiteX1" y="connsiteY1"/>
              </a:cxn>
              <a:cxn ang="0">
                <a:pos x="connsiteX2" y="connsiteY2"/>
              </a:cxn>
            </a:cxnLst>
            <a:rect l="l" t="t" r="r" b="b"/>
            <a:pathLst>
              <a:path w="768626" h="417801">
                <a:moveTo>
                  <a:pt x="0" y="417801"/>
                </a:moveTo>
                <a:cubicBezTo>
                  <a:pt x="114852" y="113001"/>
                  <a:pt x="235001" y="0"/>
                  <a:pt x="394927" y="0"/>
                </a:cubicBezTo>
                <a:cubicBezTo>
                  <a:pt x="554853" y="0"/>
                  <a:pt x="711200" y="333871"/>
                  <a:pt x="768626" y="417801"/>
                </a:cubicBezTo>
              </a:path>
            </a:pathLst>
          </a:custGeom>
          <a:noFill/>
          <a:ln w="101600">
            <a:solidFill>
              <a:schemeClr val="accent5">
                <a:lumMod val="60000"/>
                <a:lumOff val="40000"/>
                <a:alpha val="50000"/>
              </a:schemeClr>
            </a:solidFill>
            <a:headEnd type="none" w="sm" len="med"/>
            <a:tailEnd type="triangle"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9" name="グループ化 58"/>
          <p:cNvGrpSpPr/>
          <p:nvPr/>
        </p:nvGrpSpPr>
        <p:grpSpPr>
          <a:xfrm>
            <a:off x="-16314" y="430732"/>
            <a:ext cx="9169758" cy="367277"/>
            <a:chOff x="0" y="0"/>
            <a:chExt cx="9169758" cy="423836"/>
          </a:xfrm>
          <a:solidFill>
            <a:srgbClr val="009900"/>
          </a:solidFill>
        </p:grpSpPr>
        <p:sp>
          <p:nvSpPr>
            <p:cNvPr id="62" name="正方形/長方形 61"/>
            <p:cNvSpPr/>
            <p:nvPr/>
          </p:nvSpPr>
          <p:spPr>
            <a:xfrm>
              <a:off x="0" y="0"/>
              <a:ext cx="9144000" cy="423836"/>
            </a:xfrm>
            <a:prstGeom prst="rect">
              <a:avLst/>
            </a:prstGeom>
            <a:solidFill>
              <a:srgbClr val="0000FF"/>
            </a:solidFill>
          </p:spPr>
          <p:style>
            <a:lnRef idx="0">
              <a:schemeClr val="accent4"/>
            </a:lnRef>
            <a:fillRef idx="3">
              <a:schemeClr val="accent4"/>
            </a:fillRef>
            <a:effectRef idx="3">
              <a:schemeClr val="accent4"/>
            </a:effectRef>
            <a:fontRef idx="minor">
              <a:schemeClr val="lt1"/>
            </a:fontRef>
          </p:style>
          <p:txBody>
            <a:bodyPr rtlCol="0" anchor="ctr"/>
            <a:lstStyle/>
            <a:p>
              <a:r>
                <a:rPr kumimoji="1" lang="en-US" altLang="ja-JP" dirty="0">
                  <a:latin typeface="メイリオ" pitchFamily="50" charset="-128"/>
                  <a:ea typeface="メイリオ" pitchFamily="50" charset="-128"/>
                  <a:cs typeface="メイリオ" pitchFamily="50" charset="-128"/>
                </a:rPr>
                <a:t> </a:t>
              </a:r>
              <a:endParaRPr kumimoji="1" lang="ja-JP" altLang="en-US" dirty="0">
                <a:latin typeface="メイリオ" pitchFamily="50" charset="-128"/>
                <a:ea typeface="メイリオ" pitchFamily="50" charset="-128"/>
                <a:cs typeface="メイリオ" pitchFamily="50" charset="-128"/>
              </a:endParaRPr>
            </a:p>
          </p:txBody>
        </p:sp>
        <p:sp>
          <p:nvSpPr>
            <p:cNvPr id="69" name="テキスト ボックス 68"/>
            <p:cNvSpPr txBox="1"/>
            <p:nvPr/>
          </p:nvSpPr>
          <p:spPr>
            <a:xfrm>
              <a:off x="11137" y="7975"/>
              <a:ext cx="9158621" cy="369332"/>
            </a:xfrm>
            <a:prstGeom prst="rect">
              <a:avLst/>
            </a:prstGeom>
            <a:solidFill>
              <a:srgbClr val="0000FF"/>
            </a:solidFill>
          </p:spPr>
          <p:txBody>
            <a:bodyPr wrap="square" rtlCol="0">
              <a:spAutoFit/>
            </a:bodyPr>
            <a:lstStyle/>
            <a:p>
              <a:r>
                <a:rPr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itchFamily="50" charset="-128"/>
                </a:rPr>
                <a:t>学校をプラットフォームとした地域・福祉との連携による子ども</a:t>
              </a:r>
              <a:r>
                <a:rPr lang="en-US" altLang="ja-JP"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itchFamily="50" charset="-128"/>
                </a:rPr>
                <a:t>(</a:t>
              </a:r>
              <a:r>
                <a:rPr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itchFamily="50" charset="-128"/>
                </a:rPr>
                <a:t>保護者</a:t>
              </a:r>
              <a:r>
                <a:rPr lang="en-US" altLang="ja-JP"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itchFamily="50" charset="-128"/>
                </a:rPr>
                <a:t>)</a:t>
              </a:r>
              <a:r>
                <a:rPr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itchFamily="50" charset="-128"/>
                </a:rPr>
                <a:t>を支援につなぐスキーム</a:t>
              </a:r>
            </a:p>
          </p:txBody>
        </p:sp>
      </p:grpSp>
      <p:grpSp>
        <p:nvGrpSpPr>
          <p:cNvPr id="41" name="グループ化 40">
            <a:extLst>
              <a:ext uri="{FF2B5EF4-FFF2-40B4-BE49-F238E27FC236}">
                <a16:creationId xmlns:a16="http://schemas.microsoft.com/office/drawing/2014/main" id="{E3BF4462-BC70-4C6D-A129-22D1E59D13B6}"/>
              </a:ext>
            </a:extLst>
          </p:cNvPr>
          <p:cNvGrpSpPr/>
          <p:nvPr/>
        </p:nvGrpSpPr>
        <p:grpSpPr>
          <a:xfrm>
            <a:off x="5464563" y="1529725"/>
            <a:ext cx="3170201" cy="2130223"/>
            <a:chOff x="5642335" y="619979"/>
            <a:chExt cx="3345978" cy="2270374"/>
          </a:xfrm>
        </p:grpSpPr>
        <p:sp>
          <p:nvSpPr>
            <p:cNvPr id="203" name="角丸四角形 88">
              <a:extLst>
                <a:ext uri="{FF2B5EF4-FFF2-40B4-BE49-F238E27FC236}">
                  <a16:creationId xmlns:a16="http://schemas.microsoft.com/office/drawing/2014/main" id="{421DC909-EC8B-426C-9A63-19B9C5142E13}"/>
                </a:ext>
              </a:extLst>
            </p:cNvPr>
            <p:cNvSpPr/>
            <p:nvPr/>
          </p:nvSpPr>
          <p:spPr>
            <a:xfrm>
              <a:off x="5642335" y="664322"/>
              <a:ext cx="3335538" cy="2226031"/>
            </a:xfrm>
            <a:prstGeom prst="roundRect">
              <a:avLst>
                <a:gd name="adj" fmla="val 7691"/>
              </a:avLst>
            </a:prstGeom>
            <a:solidFill>
              <a:srgbClr val="FF81D5"/>
            </a:solidFill>
            <a:ln>
              <a:no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3200" b="1" dirty="0">
                <a:solidFill>
                  <a:srgbClr val="C00000"/>
                </a:solidFill>
                <a:latin typeface="メイリオ" pitchFamily="50" charset="-128"/>
                <a:ea typeface="メイリオ" pitchFamily="50" charset="-128"/>
                <a:cs typeface="メイリオ" pitchFamily="50" charset="-128"/>
              </a:endParaRPr>
            </a:p>
          </p:txBody>
        </p:sp>
        <p:sp>
          <p:nvSpPr>
            <p:cNvPr id="204" name="四角形: 上の 2 つの角を丸める 203">
              <a:extLst>
                <a:ext uri="{FF2B5EF4-FFF2-40B4-BE49-F238E27FC236}">
                  <a16:creationId xmlns:a16="http://schemas.microsoft.com/office/drawing/2014/main" id="{31109717-644D-4CB7-BB31-31BEC0A4DBE6}"/>
                </a:ext>
              </a:extLst>
            </p:cNvPr>
            <p:cNvSpPr/>
            <p:nvPr/>
          </p:nvSpPr>
          <p:spPr>
            <a:xfrm>
              <a:off x="5649855" y="619979"/>
              <a:ext cx="3318574" cy="373856"/>
            </a:xfrm>
            <a:prstGeom prst="round2SameRect">
              <a:avLst>
                <a:gd name="adj1" fmla="val 50000"/>
                <a:gd name="adj2" fmla="val 0"/>
              </a:avLst>
            </a:prstGeom>
            <a:solidFill>
              <a:srgbClr val="F66400"/>
            </a:solidFill>
            <a:ln>
              <a:solidFill>
                <a:srgbClr val="F664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02" name="テキスト ボックス 201">
              <a:extLst>
                <a:ext uri="{FF2B5EF4-FFF2-40B4-BE49-F238E27FC236}">
                  <a16:creationId xmlns:a16="http://schemas.microsoft.com/office/drawing/2014/main" id="{8C66E50B-8CB7-46E5-B9CE-41E151A79152}"/>
                </a:ext>
              </a:extLst>
            </p:cNvPr>
            <p:cNvSpPr txBox="1"/>
            <p:nvPr/>
          </p:nvSpPr>
          <p:spPr>
            <a:xfrm>
              <a:off x="5937158" y="629374"/>
              <a:ext cx="2811988" cy="369332"/>
            </a:xfrm>
            <a:prstGeom prst="rect">
              <a:avLst/>
            </a:prstGeom>
            <a:noFill/>
          </p:spPr>
          <p:txBody>
            <a:bodyPr wrap="none" rtlCol="0">
              <a:spAutoFit/>
            </a:bodyPr>
            <a:lstStyle/>
            <a:p>
              <a:r>
                <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居場所・地域のボランティア</a:t>
              </a:r>
            </a:p>
          </p:txBody>
        </p:sp>
        <p:sp>
          <p:nvSpPr>
            <p:cNvPr id="175" name="テキスト ボックス 174">
              <a:extLst>
                <a:ext uri="{FF2B5EF4-FFF2-40B4-BE49-F238E27FC236}">
                  <a16:creationId xmlns:a16="http://schemas.microsoft.com/office/drawing/2014/main" id="{EA4EF8D5-1813-43FF-AC6E-8CD0AC6313D4}"/>
                </a:ext>
              </a:extLst>
            </p:cNvPr>
            <p:cNvSpPr txBox="1"/>
            <p:nvPr/>
          </p:nvSpPr>
          <p:spPr>
            <a:xfrm>
              <a:off x="5702317" y="1876952"/>
              <a:ext cx="2085185" cy="692427"/>
            </a:xfrm>
            <a:prstGeom prst="rect">
              <a:avLst/>
            </a:prstGeom>
            <a:noFill/>
          </p:spPr>
          <p:txBody>
            <a:bodyPr wrap="square" lIns="91363" tIns="45685" rIns="91363" bIns="45685" rtlCol="0">
              <a:spAutoFit/>
            </a:bodyPr>
            <a:lstStyle/>
            <a:p>
              <a:pPr marL="285750" indent="-285750" fontAlgn="base">
                <a:spcBef>
                  <a:spcPct val="0"/>
                </a:spcBef>
                <a:spcAft>
                  <a:spcPct val="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メイリオ" pitchFamily="50" charset="-128"/>
                </a:rPr>
                <a:t>学習支援</a:t>
              </a:r>
              <a:endParaRPr lang="en-US" altLang="ja-JP" sz="1100" dirty="0">
                <a:latin typeface="Meiryo UI" panose="020B0604030504040204" pitchFamily="50" charset="-128"/>
                <a:ea typeface="Meiryo UI" panose="020B0604030504040204" pitchFamily="50" charset="-128"/>
                <a:cs typeface="メイリオ" pitchFamily="50" charset="-128"/>
              </a:endParaRPr>
            </a:p>
            <a:p>
              <a:pPr fontAlgn="base">
                <a:spcBef>
                  <a:spcPct val="0"/>
                </a:spcBef>
                <a:spcAft>
                  <a:spcPct val="0"/>
                </a:spcAft>
              </a:pPr>
              <a:endParaRPr lang="en-US" altLang="ja-JP" sz="300" dirty="0">
                <a:latin typeface="Meiryo UI" panose="020B0604030504040204" pitchFamily="50" charset="-128"/>
                <a:ea typeface="Meiryo UI" panose="020B0604030504040204" pitchFamily="50" charset="-128"/>
                <a:cs typeface="メイリオ" pitchFamily="50" charset="-128"/>
              </a:endParaRPr>
            </a:p>
            <a:p>
              <a:pPr marL="285750" indent="-285750" fontAlgn="base">
                <a:spcBef>
                  <a:spcPct val="0"/>
                </a:spcBef>
                <a:spcAft>
                  <a:spcPct val="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メイリオ" pitchFamily="50" charset="-128"/>
                </a:rPr>
                <a:t>食事の提供</a:t>
              </a:r>
              <a:endParaRPr lang="en-US" altLang="ja-JP" sz="1100" dirty="0">
                <a:latin typeface="Meiryo UI" panose="020B0604030504040204" pitchFamily="50" charset="-128"/>
                <a:ea typeface="Meiryo UI" panose="020B0604030504040204" pitchFamily="50" charset="-128"/>
                <a:cs typeface="メイリオ" pitchFamily="50" charset="-128"/>
              </a:endParaRPr>
            </a:p>
            <a:p>
              <a:pPr fontAlgn="base">
                <a:spcBef>
                  <a:spcPct val="0"/>
                </a:spcBef>
                <a:spcAft>
                  <a:spcPct val="0"/>
                </a:spcAft>
              </a:pPr>
              <a:endParaRPr lang="en-US" altLang="ja-JP" sz="300" dirty="0">
                <a:latin typeface="Meiryo UI" panose="020B0604030504040204" pitchFamily="50" charset="-128"/>
                <a:ea typeface="Meiryo UI" panose="020B0604030504040204" pitchFamily="50" charset="-128"/>
                <a:cs typeface="メイリオ" pitchFamily="50" charset="-128"/>
              </a:endParaRPr>
            </a:p>
            <a:p>
              <a:pPr marL="285750" indent="-285750" fontAlgn="base">
                <a:spcBef>
                  <a:spcPct val="0"/>
                </a:spcBef>
                <a:spcAft>
                  <a:spcPct val="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メイリオ" pitchFamily="50" charset="-128"/>
                </a:rPr>
                <a:t>見守り・支援へのつなぎ</a:t>
              </a:r>
              <a:endParaRPr lang="zh-TW" altLang="en-US" sz="1100" dirty="0">
                <a:latin typeface="Meiryo UI" panose="020B0604030504040204" pitchFamily="50" charset="-128"/>
                <a:ea typeface="Meiryo UI" panose="020B0604030504040204" pitchFamily="50" charset="-128"/>
                <a:cs typeface="メイリオ" pitchFamily="50" charset="-128"/>
              </a:endParaRPr>
            </a:p>
          </p:txBody>
        </p:sp>
        <p:sp>
          <p:nvSpPr>
            <p:cNvPr id="176" name="AutoShape 50">
              <a:extLst>
                <a:ext uri="{FF2B5EF4-FFF2-40B4-BE49-F238E27FC236}">
                  <a16:creationId xmlns:a16="http://schemas.microsoft.com/office/drawing/2014/main" id="{26B268FB-DA40-43E9-B905-A82B55459340}"/>
                </a:ext>
              </a:extLst>
            </p:cNvPr>
            <p:cNvSpPr>
              <a:spLocks noChangeArrowheads="1"/>
            </p:cNvSpPr>
            <p:nvPr/>
          </p:nvSpPr>
          <p:spPr bwMode="auto">
            <a:xfrm>
              <a:off x="5755389" y="1149401"/>
              <a:ext cx="3091845" cy="582083"/>
            </a:xfrm>
            <a:prstGeom prst="roundRect">
              <a:avLst>
                <a:gd name="adj" fmla="val 13509"/>
              </a:avLst>
            </a:prstGeom>
            <a:solidFill>
              <a:schemeClr val="bg1"/>
            </a:solidFill>
            <a:ln w="3175">
              <a:solidFill>
                <a:srgbClr val="009900"/>
              </a:solidFill>
              <a:prstDash val="solid"/>
              <a:round/>
              <a:headEnd/>
              <a:tailEnd/>
            </a:ln>
            <a:effectLst/>
          </p:spPr>
          <p:txBody>
            <a:bodyPr wrap="none" anchor="ctr"/>
            <a:lstStyle/>
            <a:p>
              <a:pPr lvl="0" algn="ctr" defTabSz="914400" fontAlgn="base">
                <a:spcBef>
                  <a:spcPct val="0"/>
                </a:spcBef>
                <a:spcAft>
                  <a:spcPct val="0"/>
                </a:spcAft>
                <a:defRPr/>
              </a:pPr>
              <a:r>
                <a:rPr kumimoji="0"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子ども食堂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NPO</a:t>
              </a:r>
              <a:r>
                <a:rPr lang="ja-JP" altLang="en-US" sz="1200" dirty="0">
                  <a:latin typeface="Meiryo UI" panose="020B0604030504040204" pitchFamily="50" charset="-128"/>
                  <a:ea typeface="Meiryo UI" panose="020B0604030504040204" pitchFamily="50" charset="-128"/>
                </a:rPr>
                <a:t>等による居場所・ </a:t>
              </a:r>
              <a:r>
                <a:rPr kumimoji="0"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児童館 </a:t>
              </a:r>
              <a:endParaRPr kumimoji="0"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lvl="0" algn="ctr" defTabSz="914400" fontAlgn="base">
                <a:spcBef>
                  <a:spcPct val="0"/>
                </a:spcBef>
                <a:spcAft>
                  <a:spcPct val="0"/>
                </a:spcAft>
                <a:defRPr/>
              </a:pPr>
              <a:r>
                <a:rPr kumimoji="0"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放課後児童クラブ・</a:t>
              </a:r>
              <a:r>
                <a:rPr lang="ja-JP" altLang="en-US" sz="1200" dirty="0">
                  <a:latin typeface="Meiryo UI" panose="020B0604030504040204" pitchFamily="50" charset="-128"/>
                  <a:ea typeface="Meiryo UI" panose="020B0604030504040204" pitchFamily="50" charset="-128"/>
                </a:rPr>
                <a:t>おおさか元気広場</a:t>
              </a:r>
              <a:r>
                <a:rPr kumimoji="0"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等</a:t>
              </a:r>
            </a:p>
          </p:txBody>
        </p:sp>
        <p:grpSp>
          <p:nvGrpSpPr>
            <p:cNvPr id="129" name="Group 49"/>
            <p:cNvGrpSpPr>
              <a:grpSpLocks/>
            </p:cNvGrpSpPr>
            <p:nvPr/>
          </p:nvGrpSpPr>
          <p:grpSpPr bwMode="auto">
            <a:xfrm>
              <a:off x="7445801" y="2057772"/>
              <a:ext cx="1542512" cy="709114"/>
              <a:chOff x="4669" y="2886"/>
              <a:chExt cx="1224" cy="546"/>
            </a:xfrm>
          </p:grpSpPr>
          <p:grpSp>
            <p:nvGrpSpPr>
              <p:cNvPr id="130" name="Group 32"/>
              <p:cNvGrpSpPr>
                <a:grpSpLocks/>
              </p:cNvGrpSpPr>
              <p:nvPr/>
            </p:nvGrpSpPr>
            <p:grpSpPr bwMode="auto">
              <a:xfrm>
                <a:off x="4713" y="2886"/>
                <a:ext cx="795" cy="546"/>
                <a:chOff x="2112" y="1344"/>
                <a:chExt cx="2352" cy="1440"/>
              </a:xfrm>
            </p:grpSpPr>
            <p:grpSp>
              <p:nvGrpSpPr>
                <p:cNvPr id="132" name="Group 33"/>
                <p:cNvGrpSpPr>
                  <a:grpSpLocks/>
                </p:cNvGrpSpPr>
                <p:nvPr/>
              </p:nvGrpSpPr>
              <p:grpSpPr bwMode="auto">
                <a:xfrm>
                  <a:off x="2112" y="1344"/>
                  <a:ext cx="672" cy="1440"/>
                  <a:chOff x="2112" y="1344"/>
                  <a:chExt cx="672" cy="1440"/>
                </a:xfrm>
              </p:grpSpPr>
              <p:sp>
                <p:nvSpPr>
                  <p:cNvPr id="143" name="Oval 34"/>
                  <p:cNvSpPr>
                    <a:spLocks noChangeArrowheads="1"/>
                  </p:cNvSpPr>
                  <p:nvPr/>
                </p:nvSpPr>
                <p:spPr bwMode="gray">
                  <a:xfrm>
                    <a:off x="2112" y="1344"/>
                    <a:ext cx="672" cy="672"/>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sp>
                <p:nvSpPr>
                  <p:cNvPr id="144" name="Rectangle 35"/>
                  <p:cNvSpPr>
                    <a:spLocks noChangeArrowheads="1"/>
                  </p:cNvSpPr>
                  <p:nvPr/>
                </p:nvSpPr>
                <p:spPr bwMode="gray">
                  <a:xfrm>
                    <a:off x="2112" y="2400"/>
                    <a:ext cx="672" cy="384"/>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sp>
                <p:nvSpPr>
                  <p:cNvPr id="145" name="Oval 36"/>
                  <p:cNvSpPr>
                    <a:spLocks noChangeArrowheads="1"/>
                  </p:cNvSpPr>
                  <p:nvPr/>
                </p:nvSpPr>
                <p:spPr bwMode="gray">
                  <a:xfrm>
                    <a:off x="2112" y="2016"/>
                    <a:ext cx="672" cy="672"/>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sp>
                <p:nvSpPr>
                  <p:cNvPr id="146" name="Oval 37"/>
                  <p:cNvSpPr>
                    <a:spLocks noChangeArrowheads="1"/>
                  </p:cNvSpPr>
                  <p:nvPr/>
                </p:nvSpPr>
                <p:spPr bwMode="gray">
                  <a:xfrm>
                    <a:off x="2400" y="1392"/>
                    <a:ext cx="288" cy="288"/>
                  </a:xfrm>
                  <a:prstGeom prst="ellipse">
                    <a:avLst/>
                  </a:prstGeom>
                  <a:gradFill rotWithShape="0">
                    <a:gsLst>
                      <a:gs pos="0">
                        <a:schemeClr val="bg1"/>
                      </a:gs>
                      <a:gs pos="100000">
                        <a:schemeClr val="accent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grpSp>
            <p:grpSp>
              <p:nvGrpSpPr>
                <p:cNvPr id="133" name="Group 38"/>
                <p:cNvGrpSpPr>
                  <a:grpSpLocks/>
                </p:cNvGrpSpPr>
                <p:nvPr/>
              </p:nvGrpSpPr>
              <p:grpSpPr bwMode="auto">
                <a:xfrm>
                  <a:off x="2928" y="1344"/>
                  <a:ext cx="672" cy="1440"/>
                  <a:chOff x="2928" y="1344"/>
                  <a:chExt cx="672" cy="1440"/>
                </a:xfrm>
              </p:grpSpPr>
              <p:sp>
                <p:nvSpPr>
                  <p:cNvPr id="139" name="Oval 39"/>
                  <p:cNvSpPr>
                    <a:spLocks noChangeArrowheads="1"/>
                  </p:cNvSpPr>
                  <p:nvPr/>
                </p:nvSpPr>
                <p:spPr bwMode="gray">
                  <a:xfrm>
                    <a:off x="2928" y="1344"/>
                    <a:ext cx="672" cy="672"/>
                  </a:xfrm>
                  <a:prstGeom prst="ellipse">
                    <a:avLst/>
                  </a:prstGeom>
                  <a:solidFill>
                    <a:srgbClr val="CC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sp>
                <p:nvSpPr>
                  <p:cNvPr id="140" name="Rectangle 40"/>
                  <p:cNvSpPr>
                    <a:spLocks noChangeArrowheads="1"/>
                  </p:cNvSpPr>
                  <p:nvPr/>
                </p:nvSpPr>
                <p:spPr bwMode="gray">
                  <a:xfrm>
                    <a:off x="2928" y="2400"/>
                    <a:ext cx="672" cy="384"/>
                  </a:xfrm>
                  <a:prstGeom prst="rect">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sp>
                <p:nvSpPr>
                  <p:cNvPr id="141" name="Oval 41"/>
                  <p:cNvSpPr>
                    <a:spLocks noChangeArrowheads="1"/>
                  </p:cNvSpPr>
                  <p:nvPr/>
                </p:nvSpPr>
                <p:spPr bwMode="gray">
                  <a:xfrm>
                    <a:off x="2928" y="2016"/>
                    <a:ext cx="672" cy="672"/>
                  </a:xfrm>
                  <a:prstGeom prst="ellipse">
                    <a:avLst/>
                  </a:prstGeom>
                  <a:solidFill>
                    <a:srgbClr val="CC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sp>
                <p:nvSpPr>
                  <p:cNvPr id="142" name="Oval 42"/>
                  <p:cNvSpPr>
                    <a:spLocks noChangeArrowheads="1"/>
                  </p:cNvSpPr>
                  <p:nvPr/>
                </p:nvSpPr>
                <p:spPr bwMode="gray">
                  <a:xfrm>
                    <a:off x="3216" y="1392"/>
                    <a:ext cx="288" cy="288"/>
                  </a:xfrm>
                  <a:prstGeom prst="ellipse">
                    <a:avLst/>
                  </a:prstGeom>
                  <a:gradFill rotWithShape="0">
                    <a:gsLst>
                      <a:gs pos="0">
                        <a:schemeClr val="bg1"/>
                      </a:gs>
                      <a:gs pos="100000">
                        <a:srgbClr val="CC000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grpSp>
            <p:grpSp>
              <p:nvGrpSpPr>
                <p:cNvPr id="134" name="Group 43"/>
                <p:cNvGrpSpPr>
                  <a:grpSpLocks/>
                </p:cNvGrpSpPr>
                <p:nvPr/>
              </p:nvGrpSpPr>
              <p:grpSpPr bwMode="auto">
                <a:xfrm>
                  <a:off x="3792" y="1344"/>
                  <a:ext cx="672" cy="1440"/>
                  <a:chOff x="3792" y="1344"/>
                  <a:chExt cx="672" cy="1440"/>
                </a:xfrm>
              </p:grpSpPr>
              <p:sp>
                <p:nvSpPr>
                  <p:cNvPr id="135" name="Oval 44"/>
                  <p:cNvSpPr>
                    <a:spLocks noChangeArrowheads="1"/>
                  </p:cNvSpPr>
                  <p:nvPr/>
                </p:nvSpPr>
                <p:spPr bwMode="gray">
                  <a:xfrm>
                    <a:off x="3792" y="1344"/>
                    <a:ext cx="672" cy="672"/>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sp>
                <p:nvSpPr>
                  <p:cNvPr id="136" name="Rectangle 45"/>
                  <p:cNvSpPr>
                    <a:spLocks noChangeArrowheads="1"/>
                  </p:cNvSpPr>
                  <p:nvPr/>
                </p:nvSpPr>
                <p:spPr bwMode="gray">
                  <a:xfrm>
                    <a:off x="3792" y="2400"/>
                    <a:ext cx="672" cy="384"/>
                  </a:xfrm>
                  <a:prstGeom prst="rect">
                    <a:avLst/>
                  </a:prstGeom>
                  <a:solidFill>
                    <a:srgbClr val="00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sp>
                <p:nvSpPr>
                  <p:cNvPr id="137" name="Oval 46"/>
                  <p:cNvSpPr>
                    <a:spLocks noChangeArrowheads="1"/>
                  </p:cNvSpPr>
                  <p:nvPr/>
                </p:nvSpPr>
                <p:spPr bwMode="gray">
                  <a:xfrm>
                    <a:off x="3792" y="2016"/>
                    <a:ext cx="672" cy="672"/>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sp>
                <p:nvSpPr>
                  <p:cNvPr id="138" name="Oval 47"/>
                  <p:cNvSpPr>
                    <a:spLocks noChangeArrowheads="1"/>
                  </p:cNvSpPr>
                  <p:nvPr/>
                </p:nvSpPr>
                <p:spPr bwMode="gray">
                  <a:xfrm>
                    <a:off x="4080" y="1392"/>
                    <a:ext cx="288" cy="288"/>
                  </a:xfrm>
                  <a:prstGeom prst="ellipse">
                    <a:avLst/>
                  </a:prstGeom>
                  <a:gradFill rotWithShape="0">
                    <a:gsLst>
                      <a:gs pos="0">
                        <a:schemeClr val="bg1"/>
                      </a:gs>
                      <a:gs pos="100000">
                        <a:srgbClr val="00990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100">
                      <a:solidFill>
                        <a:srgbClr val="000000"/>
                      </a:solidFill>
                    </a:endParaRPr>
                  </a:p>
                </p:txBody>
              </p:sp>
            </p:grpSp>
          </p:grpSp>
          <p:sp>
            <p:nvSpPr>
              <p:cNvPr id="131" name="Text Box 48"/>
              <p:cNvSpPr txBox="1">
                <a:spLocks noChangeArrowheads="1"/>
              </p:cNvSpPr>
              <p:nvPr/>
            </p:nvSpPr>
            <p:spPr bwMode="auto">
              <a:xfrm>
                <a:off x="4669" y="2892"/>
                <a:ext cx="1224" cy="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0"/>
                  </a:spcBef>
                  <a:spcAft>
                    <a:spcPct val="0"/>
                  </a:spcAft>
                  <a:defRPr/>
                </a:pPr>
                <a:r>
                  <a:rPr lang="ja-JP" altLang="en-US" sz="1100" b="1" dirty="0">
                    <a:effectLst>
                      <a:outerShdw blurRad="38100" dist="38100" dir="2700000" algn="tl">
                        <a:srgbClr val="C0C0C0"/>
                      </a:outerShdw>
                    </a:effectLst>
                    <a:latin typeface="メイリオ" pitchFamily="50" charset="-128"/>
                    <a:ea typeface="メイリオ" pitchFamily="50" charset="-128"/>
                    <a:cs typeface="メイリオ" pitchFamily="50" charset="-128"/>
                  </a:rPr>
                  <a:t>民生委員、児童委員</a:t>
                </a:r>
                <a:endParaRPr lang="en-US" altLang="ja-JP" sz="1100" b="1" dirty="0">
                  <a:effectLst>
                    <a:outerShdw blurRad="38100" dist="38100" dir="2700000" algn="tl">
                      <a:srgbClr val="C0C0C0"/>
                    </a:outerShdw>
                  </a:effectLst>
                  <a:latin typeface="メイリオ" pitchFamily="50" charset="-128"/>
                  <a:ea typeface="メイリオ" pitchFamily="50" charset="-128"/>
                  <a:cs typeface="メイリオ" pitchFamily="50" charset="-128"/>
                </a:endParaRPr>
              </a:p>
              <a:p>
                <a:pPr fontAlgn="base">
                  <a:spcBef>
                    <a:spcPct val="0"/>
                  </a:spcBef>
                  <a:spcAft>
                    <a:spcPct val="0"/>
                  </a:spcAft>
                  <a:defRPr/>
                </a:pPr>
                <a:r>
                  <a:rPr lang="ja-JP" altLang="en-US" sz="1100" b="1" dirty="0">
                    <a:effectLst>
                      <a:outerShdw blurRad="38100" dist="38100" dir="2700000" algn="tl">
                        <a:srgbClr val="C0C0C0"/>
                      </a:outerShdw>
                    </a:effectLst>
                    <a:latin typeface="メイリオ" pitchFamily="50" charset="-128"/>
                    <a:ea typeface="メイリオ" pitchFamily="50" charset="-128"/>
                    <a:cs typeface="メイリオ" pitchFamily="50" charset="-128"/>
                  </a:rPr>
                  <a:t>ボランティア</a:t>
                </a:r>
                <a:endParaRPr lang="en-US" altLang="ja-JP" sz="1100" b="1" dirty="0">
                  <a:effectLst>
                    <a:outerShdw blurRad="38100" dist="38100" dir="2700000" algn="tl">
                      <a:srgbClr val="C0C0C0"/>
                    </a:outerShdw>
                  </a:effectLst>
                  <a:latin typeface="メイリオ" pitchFamily="50" charset="-128"/>
                  <a:ea typeface="メイリオ" pitchFamily="50" charset="-128"/>
                  <a:cs typeface="メイリオ" pitchFamily="50" charset="-128"/>
                </a:endParaRPr>
              </a:p>
              <a:p>
                <a:pPr fontAlgn="base">
                  <a:spcBef>
                    <a:spcPct val="0"/>
                  </a:spcBef>
                  <a:spcAft>
                    <a:spcPct val="0"/>
                  </a:spcAft>
                  <a:defRPr/>
                </a:pPr>
                <a:endParaRPr lang="ja-JP" altLang="en-US" sz="1100" b="1" dirty="0">
                  <a:effectLst>
                    <a:outerShdw blurRad="38100" dist="38100" dir="2700000" algn="tl">
                      <a:srgbClr val="C0C0C0"/>
                    </a:outerShdw>
                  </a:effectLst>
                  <a:latin typeface="メイリオ" pitchFamily="50" charset="-128"/>
                  <a:ea typeface="メイリオ" pitchFamily="50" charset="-128"/>
                  <a:cs typeface="メイリオ" pitchFamily="50" charset="-128"/>
                </a:endParaRPr>
              </a:p>
            </p:txBody>
          </p:sp>
        </p:grpSp>
      </p:grpSp>
      <p:grpSp>
        <p:nvGrpSpPr>
          <p:cNvPr id="45" name="グループ化 44">
            <a:extLst>
              <a:ext uri="{FF2B5EF4-FFF2-40B4-BE49-F238E27FC236}">
                <a16:creationId xmlns:a16="http://schemas.microsoft.com/office/drawing/2014/main" id="{34C279BC-B19C-45B7-858D-D4212777E1A2}"/>
              </a:ext>
            </a:extLst>
          </p:cNvPr>
          <p:cNvGrpSpPr/>
          <p:nvPr/>
        </p:nvGrpSpPr>
        <p:grpSpPr>
          <a:xfrm>
            <a:off x="5464562" y="3938529"/>
            <a:ext cx="3221523" cy="2011836"/>
            <a:chOff x="4356523" y="3103745"/>
            <a:chExt cx="3344138" cy="2011836"/>
          </a:xfrm>
        </p:grpSpPr>
        <p:sp>
          <p:nvSpPr>
            <p:cNvPr id="206" name="角丸四角形 88">
              <a:extLst>
                <a:ext uri="{FF2B5EF4-FFF2-40B4-BE49-F238E27FC236}">
                  <a16:creationId xmlns:a16="http://schemas.microsoft.com/office/drawing/2014/main" id="{825533E1-3122-468D-AF2D-ABCBF74AC86A}"/>
                </a:ext>
              </a:extLst>
            </p:cNvPr>
            <p:cNvSpPr/>
            <p:nvPr/>
          </p:nvSpPr>
          <p:spPr>
            <a:xfrm>
              <a:off x="4356523" y="3125960"/>
              <a:ext cx="3335538" cy="1989621"/>
            </a:xfrm>
            <a:prstGeom prst="roundRect">
              <a:avLst>
                <a:gd name="adj" fmla="val 7691"/>
              </a:avLst>
            </a:prstGeom>
            <a:solidFill>
              <a:srgbClr val="FF81D5"/>
            </a:solidFill>
            <a:ln>
              <a:no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3200" b="1" dirty="0">
                <a:solidFill>
                  <a:srgbClr val="C00000"/>
                </a:solidFill>
                <a:latin typeface="メイリオ" pitchFamily="50" charset="-128"/>
                <a:ea typeface="メイリオ" pitchFamily="50" charset="-128"/>
                <a:cs typeface="メイリオ" pitchFamily="50" charset="-128"/>
              </a:endParaRPr>
            </a:p>
          </p:txBody>
        </p:sp>
        <p:sp>
          <p:nvSpPr>
            <p:cNvPr id="207" name="四角形: 上の 2 つの角を丸める 206">
              <a:extLst>
                <a:ext uri="{FF2B5EF4-FFF2-40B4-BE49-F238E27FC236}">
                  <a16:creationId xmlns:a16="http://schemas.microsoft.com/office/drawing/2014/main" id="{58270166-24B5-442A-BED0-B750D4FCC989}"/>
                </a:ext>
              </a:extLst>
            </p:cNvPr>
            <p:cNvSpPr/>
            <p:nvPr/>
          </p:nvSpPr>
          <p:spPr>
            <a:xfrm>
              <a:off x="4364042" y="3103745"/>
              <a:ext cx="3318573" cy="397766"/>
            </a:xfrm>
            <a:prstGeom prst="round2SameRect">
              <a:avLst>
                <a:gd name="adj1" fmla="val 50000"/>
                <a:gd name="adj2" fmla="val 0"/>
              </a:avLst>
            </a:prstGeom>
            <a:solidFill>
              <a:srgbClr val="D60000"/>
            </a:solidFill>
            <a:ln>
              <a:solidFill>
                <a:srgbClr val="F664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08" name="テキスト ボックス 207">
              <a:extLst>
                <a:ext uri="{FF2B5EF4-FFF2-40B4-BE49-F238E27FC236}">
                  <a16:creationId xmlns:a16="http://schemas.microsoft.com/office/drawing/2014/main" id="{D876CBF8-B432-42F2-975D-CACF7910FB2F}"/>
                </a:ext>
              </a:extLst>
            </p:cNvPr>
            <p:cNvSpPr txBox="1"/>
            <p:nvPr/>
          </p:nvSpPr>
          <p:spPr>
            <a:xfrm>
              <a:off x="5452880" y="3157512"/>
              <a:ext cx="1107996" cy="369332"/>
            </a:xfrm>
            <a:prstGeom prst="rect">
              <a:avLst/>
            </a:prstGeom>
            <a:noFill/>
          </p:spPr>
          <p:txBody>
            <a:bodyPr wrap="none" rtlCol="0">
              <a:spAutoFit/>
            </a:bodyPr>
            <a:lstStyle/>
            <a:p>
              <a:r>
                <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専門機関</a:t>
              </a:r>
            </a:p>
          </p:txBody>
        </p:sp>
        <p:sp>
          <p:nvSpPr>
            <p:cNvPr id="209" name="テキスト ボックス 208">
              <a:extLst>
                <a:ext uri="{FF2B5EF4-FFF2-40B4-BE49-F238E27FC236}">
                  <a16:creationId xmlns:a16="http://schemas.microsoft.com/office/drawing/2014/main" id="{AF68EE7A-3D81-474E-9928-97794970CB76}"/>
                </a:ext>
              </a:extLst>
            </p:cNvPr>
            <p:cNvSpPr txBox="1"/>
            <p:nvPr/>
          </p:nvSpPr>
          <p:spPr>
            <a:xfrm>
              <a:off x="4364433" y="4665678"/>
              <a:ext cx="3290864" cy="430817"/>
            </a:xfrm>
            <a:prstGeom prst="rect">
              <a:avLst/>
            </a:prstGeom>
            <a:noFill/>
          </p:spPr>
          <p:txBody>
            <a:bodyPr wrap="square" lIns="91363" tIns="45685" rIns="91363" bIns="45685" rtlCol="0">
              <a:spAutoFit/>
            </a:bodyPr>
            <a:lstStyle/>
            <a:p>
              <a:pPr marL="285750" indent="-285750" fontAlgn="base">
                <a:spcBef>
                  <a:spcPct val="0"/>
                </a:spcBef>
                <a:spcAft>
                  <a:spcPct val="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メイリオ" pitchFamily="50" charset="-128"/>
                </a:rPr>
                <a:t>生活・虐待・就労等に関する専門相談</a:t>
              </a:r>
              <a:endParaRPr lang="en-US" altLang="ja-JP" sz="1100" dirty="0">
                <a:latin typeface="Meiryo UI" panose="020B0604030504040204" pitchFamily="50" charset="-128"/>
                <a:ea typeface="Meiryo UI" panose="020B0604030504040204" pitchFamily="50" charset="-128"/>
                <a:cs typeface="メイリオ" pitchFamily="50" charset="-128"/>
              </a:endParaRPr>
            </a:p>
            <a:p>
              <a:pPr fontAlgn="base">
                <a:spcBef>
                  <a:spcPct val="0"/>
                </a:spcBef>
                <a:spcAft>
                  <a:spcPct val="0"/>
                </a:spcAft>
              </a:pPr>
              <a:r>
                <a:rPr lang="ja-JP" altLang="en-US" sz="1100" dirty="0">
                  <a:latin typeface="Meiryo UI" panose="020B0604030504040204" pitchFamily="50" charset="-128"/>
                  <a:ea typeface="Meiryo UI" panose="020B0604030504040204" pitchFamily="50" charset="-128"/>
                  <a:cs typeface="メイリオ" pitchFamily="50" charset="-128"/>
                </a:rPr>
                <a:t>　→　ケースによっては</a:t>
              </a:r>
              <a:r>
                <a:rPr lang="zh-TW" altLang="en-US" sz="1100" dirty="0">
                  <a:latin typeface="Meiryo UI" panose="020B0604030504040204" pitchFamily="50" charset="-128"/>
                  <a:ea typeface="Meiryo UI" panose="020B0604030504040204" pitchFamily="50" charset="-128"/>
                  <a:cs typeface="メイリオ" pitchFamily="50" charset="-128"/>
                </a:rPr>
                <a:t>要保護児童対策地域協議会</a:t>
              </a:r>
              <a:r>
                <a:rPr lang="ja-JP" altLang="en-US" sz="1100" dirty="0">
                  <a:latin typeface="Meiryo UI" panose="020B0604030504040204" pitchFamily="50" charset="-128"/>
                  <a:ea typeface="Meiryo UI" panose="020B0604030504040204" pitchFamily="50" charset="-128"/>
                  <a:cs typeface="メイリオ" pitchFamily="50" charset="-128"/>
                </a:rPr>
                <a:t>へ</a:t>
              </a:r>
              <a:endParaRPr lang="zh-TW" altLang="en-US" sz="1100" dirty="0">
                <a:latin typeface="Meiryo UI" panose="020B0604030504040204" pitchFamily="50" charset="-128"/>
                <a:ea typeface="Meiryo UI" panose="020B0604030504040204" pitchFamily="50" charset="-128"/>
                <a:cs typeface="メイリオ" pitchFamily="50" charset="-128"/>
              </a:endParaRPr>
            </a:p>
          </p:txBody>
        </p:sp>
        <p:grpSp>
          <p:nvGrpSpPr>
            <p:cNvPr id="44" name="グループ化 43">
              <a:extLst>
                <a:ext uri="{FF2B5EF4-FFF2-40B4-BE49-F238E27FC236}">
                  <a16:creationId xmlns:a16="http://schemas.microsoft.com/office/drawing/2014/main" id="{ACBB2B2A-61AA-40AB-B8DE-194A25537398}"/>
                </a:ext>
              </a:extLst>
            </p:cNvPr>
            <p:cNvGrpSpPr/>
            <p:nvPr/>
          </p:nvGrpSpPr>
          <p:grpSpPr>
            <a:xfrm>
              <a:off x="4463471" y="3617435"/>
              <a:ext cx="3237190" cy="1142334"/>
              <a:chOff x="4463471" y="3617435"/>
              <a:chExt cx="3237190" cy="1142334"/>
            </a:xfrm>
          </p:grpSpPr>
          <p:grpSp>
            <p:nvGrpSpPr>
              <p:cNvPr id="43" name="グループ化 42">
                <a:extLst>
                  <a:ext uri="{FF2B5EF4-FFF2-40B4-BE49-F238E27FC236}">
                    <a16:creationId xmlns:a16="http://schemas.microsoft.com/office/drawing/2014/main" id="{9484B8E9-DCE0-469F-B94F-934AC4F0BCCC}"/>
                  </a:ext>
                </a:extLst>
              </p:cNvPr>
              <p:cNvGrpSpPr/>
              <p:nvPr/>
            </p:nvGrpSpPr>
            <p:grpSpPr>
              <a:xfrm>
                <a:off x="4463471" y="3617435"/>
                <a:ext cx="3082827" cy="978404"/>
                <a:chOff x="4399463" y="3617435"/>
                <a:chExt cx="3082827" cy="978404"/>
              </a:xfrm>
            </p:grpSpPr>
            <p:sp>
              <p:nvSpPr>
                <p:cNvPr id="253" name="AutoShape 47">
                  <a:extLst>
                    <a:ext uri="{FF2B5EF4-FFF2-40B4-BE49-F238E27FC236}">
                      <a16:creationId xmlns:a16="http://schemas.microsoft.com/office/drawing/2014/main" id="{8E30483E-4A1E-4D2F-9FAC-DDE77E1CC60A}"/>
                    </a:ext>
                  </a:extLst>
                </p:cNvPr>
                <p:cNvSpPr>
                  <a:spLocks noChangeArrowheads="1"/>
                </p:cNvSpPr>
                <p:nvPr/>
              </p:nvSpPr>
              <p:spPr bwMode="auto">
                <a:xfrm>
                  <a:off x="4399463" y="3617435"/>
                  <a:ext cx="1549808" cy="370749"/>
                </a:xfrm>
                <a:prstGeom prst="roundRect">
                  <a:avLst>
                    <a:gd name="adj" fmla="val 35530"/>
                  </a:avLst>
                </a:prstGeom>
                <a:solidFill>
                  <a:schemeClr val="bg1"/>
                </a:solidFill>
                <a:ln w="9525">
                  <a:solidFill>
                    <a:srgbClr val="0066FF"/>
                  </a:solidFill>
                  <a:round/>
                  <a:headEnd/>
                  <a:tailEnd/>
                </a:ln>
                <a:effectLst>
                  <a:outerShdw dist="35921" dir="2700000" algn="ctr" rotWithShape="0">
                    <a:schemeClr val="bg2"/>
                  </a:outerShdw>
                </a:effectLst>
              </p:spPr>
              <p:txBody>
                <a:bodyPr wrap="none" anchor="ctr"/>
                <a:lstStyle/>
                <a:p>
                  <a:pPr algn="ctr" defTabSz="914400" fontAlgn="base">
                    <a:spcBef>
                      <a:spcPct val="0"/>
                    </a:spcBef>
                    <a:spcAft>
                      <a:spcPct val="0"/>
                    </a:spcAft>
                    <a:defRPr/>
                  </a:pPr>
                  <a:r>
                    <a:rPr lang="ja-JP" altLang="en-US" sz="1050" dirty="0" smtClean="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生活困窮者</a:t>
                  </a:r>
                  <a:endParaRPr lang="en-US" altLang="ja-JP" sz="1050" dirty="0" smtClean="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endParaRPr>
                </a:p>
                <a:p>
                  <a:pPr algn="ctr" defTabSz="914400" fontAlgn="base">
                    <a:spcBef>
                      <a:spcPct val="0"/>
                    </a:spcBef>
                    <a:spcAft>
                      <a:spcPct val="0"/>
                    </a:spcAft>
                    <a:defRPr/>
                  </a:pPr>
                  <a:r>
                    <a:rPr lang="ja-JP" altLang="en-US" sz="1050" dirty="0" smtClean="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自立相談支援</a:t>
                  </a:r>
                  <a:r>
                    <a:rPr lang="ja-JP" altLang="en-US" sz="1050" dirty="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機関</a:t>
                  </a:r>
                </a:p>
              </p:txBody>
            </p:sp>
            <p:sp>
              <p:nvSpPr>
                <p:cNvPr id="254" name="AutoShape 47">
                  <a:extLst>
                    <a:ext uri="{FF2B5EF4-FFF2-40B4-BE49-F238E27FC236}">
                      <a16:creationId xmlns:a16="http://schemas.microsoft.com/office/drawing/2014/main" id="{DA6484B4-76CA-4829-B616-131EBAA2DF76}"/>
                    </a:ext>
                  </a:extLst>
                </p:cNvPr>
                <p:cNvSpPr>
                  <a:spLocks noChangeArrowheads="1"/>
                </p:cNvSpPr>
                <p:nvPr/>
              </p:nvSpPr>
              <p:spPr bwMode="auto">
                <a:xfrm>
                  <a:off x="6041990" y="3622400"/>
                  <a:ext cx="1440300" cy="329950"/>
                </a:xfrm>
                <a:prstGeom prst="roundRect">
                  <a:avLst>
                    <a:gd name="adj" fmla="val 35530"/>
                  </a:avLst>
                </a:prstGeom>
                <a:solidFill>
                  <a:schemeClr val="bg1"/>
                </a:solidFill>
                <a:ln w="9525">
                  <a:solidFill>
                    <a:srgbClr val="0066FF"/>
                  </a:solidFill>
                  <a:round/>
                  <a:headEnd/>
                  <a:tailEnd/>
                </a:ln>
                <a:effectLst>
                  <a:outerShdw dist="35921" dir="2700000" algn="ctr" rotWithShape="0">
                    <a:schemeClr val="bg2"/>
                  </a:outerShdw>
                </a:effectLst>
              </p:spPr>
              <p:txBody>
                <a:bodyPr wrap="none" anchor="ctr"/>
                <a:lstStyle/>
                <a:p>
                  <a:pPr algn="ctr" defTabSz="914400" fontAlgn="base">
                    <a:spcBef>
                      <a:spcPct val="0"/>
                    </a:spcBef>
                    <a:spcAft>
                      <a:spcPct val="0"/>
                    </a:spcAft>
                    <a:defRPr/>
                  </a:pPr>
                  <a:r>
                    <a:rPr lang="ja-JP" altLang="en-US" sz="1050" dirty="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児童相談所</a:t>
                  </a:r>
                </a:p>
              </p:txBody>
            </p:sp>
            <p:sp>
              <p:nvSpPr>
                <p:cNvPr id="255" name="AutoShape 47">
                  <a:extLst>
                    <a:ext uri="{FF2B5EF4-FFF2-40B4-BE49-F238E27FC236}">
                      <a16:creationId xmlns:a16="http://schemas.microsoft.com/office/drawing/2014/main" id="{2CBE68DA-3A36-4D55-A9ED-0CB0A971D946}"/>
                    </a:ext>
                  </a:extLst>
                </p:cNvPr>
                <p:cNvSpPr>
                  <a:spLocks noChangeArrowheads="1"/>
                </p:cNvSpPr>
                <p:nvPr/>
              </p:nvSpPr>
              <p:spPr bwMode="auto">
                <a:xfrm>
                  <a:off x="4399463" y="4055448"/>
                  <a:ext cx="1552577" cy="235320"/>
                </a:xfrm>
                <a:prstGeom prst="roundRect">
                  <a:avLst>
                    <a:gd name="adj" fmla="val 35530"/>
                  </a:avLst>
                </a:prstGeom>
                <a:solidFill>
                  <a:schemeClr val="bg1"/>
                </a:solidFill>
                <a:ln w="9525">
                  <a:solidFill>
                    <a:srgbClr val="0066FF"/>
                  </a:solidFill>
                  <a:round/>
                  <a:headEnd/>
                  <a:tailEnd/>
                </a:ln>
                <a:effectLst>
                  <a:outerShdw dist="35921" dir="2700000" algn="ctr" rotWithShape="0">
                    <a:schemeClr val="bg2"/>
                  </a:outerShdw>
                </a:effectLst>
              </p:spPr>
              <p:txBody>
                <a:bodyPr wrap="none" anchor="ctr"/>
                <a:lstStyle/>
                <a:p>
                  <a:pPr algn="ctr" defTabSz="914400" fontAlgn="base">
                    <a:spcBef>
                      <a:spcPct val="0"/>
                    </a:spcBef>
                    <a:spcAft>
                      <a:spcPct val="0"/>
                    </a:spcAft>
                    <a:defRPr/>
                  </a:pPr>
                  <a:r>
                    <a:rPr lang="ja-JP" altLang="en-US" sz="1050" dirty="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福祉事務所</a:t>
                  </a:r>
                </a:p>
              </p:txBody>
            </p:sp>
            <p:sp>
              <p:nvSpPr>
                <p:cNvPr id="256" name="AutoShape 47">
                  <a:extLst>
                    <a:ext uri="{FF2B5EF4-FFF2-40B4-BE49-F238E27FC236}">
                      <a16:creationId xmlns:a16="http://schemas.microsoft.com/office/drawing/2014/main" id="{982421C1-D9AD-48A4-A9DC-4A42191B5847}"/>
                    </a:ext>
                  </a:extLst>
                </p:cNvPr>
                <p:cNvSpPr>
                  <a:spLocks noChangeArrowheads="1"/>
                </p:cNvSpPr>
                <p:nvPr/>
              </p:nvSpPr>
              <p:spPr bwMode="auto">
                <a:xfrm>
                  <a:off x="6033987" y="4045418"/>
                  <a:ext cx="1440300" cy="235320"/>
                </a:xfrm>
                <a:prstGeom prst="roundRect">
                  <a:avLst>
                    <a:gd name="adj" fmla="val 35530"/>
                  </a:avLst>
                </a:prstGeom>
                <a:solidFill>
                  <a:schemeClr val="bg1"/>
                </a:solidFill>
                <a:ln w="9525">
                  <a:solidFill>
                    <a:srgbClr val="0066FF"/>
                  </a:solidFill>
                  <a:round/>
                  <a:headEnd/>
                  <a:tailEnd/>
                </a:ln>
                <a:effectLst>
                  <a:outerShdw dist="35921" dir="2700000" algn="ctr" rotWithShape="0">
                    <a:schemeClr val="bg2"/>
                  </a:outerShdw>
                </a:effectLst>
              </p:spPr>
              <p:txBody>
                <a:bodyPr wrap="none" anchor="ctr"/>
                <a:lstStyle/>
                <a:p>
                  <a:pPr algn="ctr" defTabSz="914400" fontAlgn="base">
                    <a:spcBef>
                      <a:spcPct val="0"/>
                    </a:spcBef>
                    <a:spcAft>
                      <a:spcPct val="0"/>
                    </a:spcAft>
                    <a:defRPr/>
                  </a:pPr>
                  <a:r>
                    <a:rPr lang="ja-JP" altLang="en-US" sz="1050" dirty="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保健所</a:t>
                  </a:r>
                </a:p>
              </p:txBody>
            </p:sp>
            <p:sp>
              <p:nvSpPr>
                <p:cNvPr id="257" name="AutoShape 47">
                  <a:extLst>
                    <a:ext uri="{FF2B5EF4-FFF2-40B4-BE49-F238E27FC236}">
                      <a16:creationId xmlns:a16="http://schemas.microsoft.com/office/drawing/2014/main" id="{FB7AA4D0-021F-4141-B0DD-33624AEF3A95}"/>
                    </a:ext>
                  </a:extLst>
                </p:cNvPr>
                <p:cNvSpPr>
                  <a:spLocks noChangeArrowheads="1"/>
                </p:cNvSpPr>
                <p:nvPr/>
              </p:nvSpPr>
              <p:spPr bwMode="auto">
                <a:xfrm>
                  <a:off x="4399463" y="4360519"/>
                  <a:ext cx="1552578" cy="235320"/>
                </a:xfrm>
                <a:prstGeom prst="roundRect">
                  <a:avLst>
                    <a:gd name="adj" fmla="val 35530"/>
                  </a:avLst>
                </a:prstGeom>
                <a:solidFill>
                  <a:schemeClr val="bg1"/>
                </a:solidFill>
                <a:ln w="9525">
                  <a:solidFill>
                    <a:srgbClr val="0066FF"/>
                  </a:solidFill>
                  <a:round/>
                  <a:headEnd/>
                  <a:tailEnd/>
                </a:ln>
                <a:effectLst>
                  <a:outerShdw dist="35921" dir="2700000" algn="ctr" rotWithShape="0">
                    <a:schemeClr val="bg2"/>
                  </a:outerShdw>
                </a:effectLst>
              </p:spPr>
              <p:txBody>
                <a:bodyPr wrap="none" anchor="ctr"/>
                <a:lstStyle/>
                <a:p>
                  <a:pPr algn="ctr" defTabSz="914400" fontAlgn="base">
                    <a:spcBef>
                      <a:spcPct val="0"/>
                    </a:spcBef>
                    <a:spcAft>
                      <a:spcPct val="0"/>
                    </a:spcAft>
                    <a:defRPr/>
                  </a:pPr>
                  <a:r>
                    <a:rPr lang="ja-JP" altLang="en-US" sz="1050" dirty="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子ども家庭総合支援拠点</a:t>
                  </a:r>
                </a:p>
              </p:txBody>
            </p:sp>
            <p:sp>
              <p:nvSpPr>
                <p:cNvPr id="258" name="AutoShape 47">
                  <a:extLst>
                    <a:ext uri="{FF2B5EF4-FFF2-40B4-BE49-F238E27FC236}">
                      <a16:creationId xmlns:a16="http://schemas.microsoft.com/office/drawing/2014/main" id="{45503B90-7BB4-4436-83C3-7BD373CC0799}"/>
                    </a:ext>
                  </a:extLst>
                </p:cNvPr>
                <p:cNvSpPr>
                  <a:spLocks noChangeArrowheads="1"/>
                </p:cNvSpPr>
                <p:nvPr/>
              </p:nvSpPr>
              <p:spPr bwMode="auto">
                <a:xfrm>
                  <a:off x="6036160" y="4335148"/>
                  <a:ext cx="1440298" cy="235320"/>
                </a:xfrm>
                <a:prstGeom prst="roundRect">
                  <a:avLst>
                    <a:gd name="adj" fmla="val 35530"/>
                  </a:avLst>
                </a:prstGeom>
                <a:solidFill>
                  <a:schemeClr val="bg1"/>
                </a:solidFill>
                <a:ln w="9525">
                  <a:solidFill>
                    <a:srgbClr val="0066FF"/>
                  </a:solidFill>
                  <a:round/>
                  <a:headEnd/>
                  <a:tailEnd/>
                </a:ln>
                <a:effectLst>
                  <a:outerShdw dist="35921" dir="2700000" algn="ctr" rotWithShape="0">
                    <a:schemeClr val="bg2"/>
                  </a:outerShdw>
                </a:effectLst>
              </p:spPr>
              <p:txBody>
                <a:bodyPr wrap="none" anchor="ctr"/>
                <a:lstStyle/>
                <a:p>
                  <a:pPr algn="ctr" defTabSz="914400" fontAlgn="base">
                    <a:spcBef>
                      <a:spcPct val="0"/>
                    </a:spcBef>
                    <a:spcAft>
                      <a:spcPct val="0"/>
                    </a:spcAft>
                    <a:defRPr/>
                  </a:pPr>
                  <a:r>
                    <a:rPr lang="ja-JP" altLang="en-US" sz="1050" dirty="0" smtClean="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地域若者</a:t>
                  </a:r>
                  <a:r>
                    <a:rPr lang="ja-JP" altLang="en-US" sz="1050" dirty="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ｻﾎﾟｰﾄｽﾃｰｼｮﾝ</a:t>
                  </a:r>
                </a:p>
              </p:txBody>
            </p:sp>
          </p:grpSp>
          <p:sp>
            <p:nvSpPr>
              <p:cNvPr id="42" name="テキスト ボックス 41">
                <a:extLst>
                  <a:ext uri="{FF2B5EF4-FFF2-40B4-BE49-F238E27FC236}">
                    <a16:creationId xmlns:a16="http://schemas.microsoft.com/office/drawing/2014/main" id="{9B6B5DA4-1249-4741-9917-2972E04D03D8}"/>
                  </a:ext>
                </a:extLst>
              </p:cNvPr>
              <p:cNvSpPr txBox="1"/>
              <p:nvPr/>
            </p:nvSpPr>
            <p:spPr>
              <a:xfrm>
                <a:off x="7344473" y="4528937"/>
                <a:ext cx="356188"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など</a:t>
                </a:r>
              </a:p>
            </p:txBody>
          </p:sp>
        </p:grpSp>
      </p:grpSp>
      <p:cxnSp>
        <p:nvCxnSpPr>
          <p:cNvPr id="75" name="直線矢印コネクタ 74">
            <a:extLst>
              <a:ext uri="{FF2B5EF4-FFF2-40B4-BE49-F238E27FC236}">
                <a16:creationId xmlns:a16="http://schemas.microsoft.com/office/drawing/2014/main" id="{76721A9E-0C74-4898-8B75-428825792F00}"/>
              </a:ext>
            </a:extLst>
          </p:cNvPr>
          <p:cNvCxnSpPr/>
          <p:nvPr/>
        </p:nvCxnSpPr>
        <p:spPr>
          <a:xfrm flipV="1">
            <a:off x="1436844" y="5010893"/>
            <a:ext cx="0" cy="287655"/>
          </a:xfrm>
          <a:prstGeom prst="straightConnector1">
            <a:avLst/>
          </a:prstGeom>
          <a:ln w="28575">
            <a:solidFill>
              <a:srgbClr val="92D05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40" name="グループ化 39">
            <a:extLst>
              <a:ext uri="{FF2B5EF4-FFF2-40B4-BE49-F238E27FC236}">
                <a16:creationId xmlns:a16="http://schemas.microsoft.com/office/drawing/2014/main" id="{B818466E-976D-4DF8-8ED3-2E85B096E411}"/>
              </a:ext>
            </a:extLst>
          </p:cNvPr>
          <p:cNvGrpSpPr/>
          <p:nvPr/>
        </p:nvGrpSpPr>
        <p:grpSpPr>
          <a:xfrm>
            <a:off x="534123" y="1525649"/>
            <a:ext cx="3165518" cy="2524757"/>
            <a:chOff x="194875" y="649576"/>
            <a:chExt cx="3363269" cy="3496297"/>
          </a:xfrm>
        </p:grpSpPr>
        <p:sp>
          <p:nvSpPr>
            <p:cNvPr id="89" name="角丸四角形 88"/>
            <p:cNvSpPr/>
            <p:nvPr/>
          </p:nvSpPr>
          <p:spPr>
            <a:xfrm>
              <a:off x="208559" y="693319"/>
              <a:ext cx="3335537" cy="3452554"/>
            </a:xfrm>
            <a:prstGeom prst="roundRect">
              <a:avLst>
                <a:gd name="adj" fmla="val 7691"/>
              </a:avLst>
            </a:prstGeom>
            <a:solidFill>
              <a:srgbClr val="FF81D5"/>
            </a:solidFill>
            <a:ln w="25400">
              <a:solidFill>
                <a:srgbClr val="FF0000"/>
              </a:solidFill>
            </a:ln>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3200" b="1" dirty="0">
                <a:solidFill>
                  <a:srgbClr val="C00000"/>
                </a:solidFill>
                <a:latin typeface="メイリオ" pitchFamily="50" charset="-128"/>
                <a:ea typeface="メイリオ" pitchFamily="50" charset="-128"/>
                <a:cs typeface="メイリオ" pitchFamily="50" charset="-128"/>
              </a:endParaRPr>
            </a:p>
          </p:txBody>
        </p:sp>
        <p:sp>
          <p:nvSpPr>
            <p:cNvPr id="30" name="四角形: 上の 2 つの角を丸める 29">
              <a:extLst>
                <a:ext uri="{FF2B5EF4-FFF2-40B4-BE49-F238E27FC236}">
                  <a16:creationId xmlns:a16="http://schemas.microsoft.com/office/drawing/2014/main" id="{300C7A59-DAAE-46F2-9E5E-5C984E7E92C5}"/>
                </a:ext>
              </a:extLst>
            </p:cNvPr>
            <p:cNvSpPr/>
            <p:nvPr/>
          </p:nvSpPr>
          <p:spPr>
            <a:xfrm>
              <a:off x="194875" y="685618"/>
              <a:ext cx="3318571" cy="453608"/>
            </a:xfrm>
            <a:prstGeom prst="round2SameRect">
              <a:avLst>
                <a:gd name="adj1" fmla="val 50000"/>
                <a:gd name="adj2" fmla="val 0"/>
              </a:avLst>
            </a:prstGeom>
            <a:solidFill>
              <a:srgbClr val="C00000"/>
            </a:solidFill>
            <a:ln>
              <a:solidFill>
                <a:srgbClr val="F664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67BC2F78-DB36-4328-9568-FB076AD3CB96}"/>
                </a:ext>
              </a:extLst>
            </p:cNvPr>
            <p:cNvSpPr txBox="1"/>
            <p:nvPr/>
          </p:nvSpPr>
          <p:spPr>
            <a:xfrm>
              <a:off x="525057" y="649576"/>
              <a:ext cx="2627642" cy="369332"/>
            </a:xfrm>
            <a:prstGeom prst="rect">
              <a:avLst/>
            </a:prstGeom>
            <a:noFill/>
          </p:spPr>
          <p:txBody>
            <a:bodyPr wrap="none" rtlCol="0">
              <a:spAutoFit/>
            </a:bodyPr>
            <a:lstStyle/>
            <a:p>
              <a:r>
                <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学校</a:t>
              </a:r>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（小学校・中学校・高校）</a:t>
              </a:r>
            </a:p>
          </p:txBody>
        </p:sp>
        <p:sp>
          <p:nvSpPr>
            <p:cNvPr id="153" name="Text Box 48"/>
            <p:cNvSpPr txBox="1">
              <a:spLocks noChangeArrowheads="1"/>
            </p:cNvSpPr>
            <p:nvPr/>
          </p:nvSpPr>
          <p:spPr bwMode="auto">
            <a:xfrm>
              <a:off x="1132188" y="2275555"/>
              <a:ext cx="850209" cy="383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defRPr/>
              </a:pPr>
              <a:r>
                <a:rPr lang="ja-JP" altLang="en-US" sz="1200" b="1" dirty="0">
                  <a:effectLst>
                    <a:outerShdw blurRad="38100" dist="38100" dir="2700000" algn="tl">
                      <a:srgbClr val="C0C0C0"/>
                    </a:outerShdw>
                  </a:effectLst>
                  <a:latin typeface="メイリオ" pitchFamily="50" charset="-128"/>
                  <a:ea typeface="メイリオ" pitchFamily="50" charset="-128"/>
                  <a:cs typeface="メイリオ" pitchFamily="50" charset="-128"/>
                </a:rPr>
                <a:t>養護教諭</a:t>
              </a:r>
            </a:p>
          </p:txBody>
        </p:sp>
        <p:sp>
          <p:nvSpPr>
            <p:cNvPr id="171" name="テキスト ボックス 170"/>
            <p:cNvSpPr txBox="1"/>
            <p:nvPr/>
          </p:nvSpPr>
          <p:spPr>
            <a:xfrm>
              <a:off x="256447" y="2623066"/>
              <a:ext cx="3301697" cy="1427708"/>
            </a:xfrm>
            <a:prstGeom prst="rect">
              <a:avLst/>
            </a:prstGeom>
            <a:noFill/>
          </p:spPr>
          <p:txBody>
            <a:bodyPr wrap="square" lIns="91363" tIns="45685" rIns="91363" bIns="45685" rtlCol="0">
              <a:spAutoFit/>
            </a:bodyPr>
            <a:lstStyle/>
            <a:p>
              <a:pPr marL="285750" indent="-285750" fontAlgn="base">
                <a:spcBef>
                  <a:spcPct val="0"/>
                </a:spcBef>
                <a:spcAft>
                  <a:spcPct val="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メイリオ" pitchFamily="50" charset="-128"/>
                </a:rPr>
                <a:t>授業、家庭訪問における児童・生徒（・保護者）の状況把握</a:t>
              </a:r>
              <a:endParaRPr lang="en-US" altLang="ja-JP" sz="1100" dirty="0">
                <a:latin typeface="Meiryo UI" panose="020B0604030504040204" pitchFamily="50" charset="-128"/>
                <a:ea typeface="Meiryo UI" panose="020B0604030504040204" pitchFamily="50" charset="-128"/>
                <a:cs typeface="メイリオ" pitchFamily="50" charset="-128"/>
              </a:endParaRPr>
            </a:p>
            <a:p>
              <a:pPr fontAlgn="base">
                <a:spcBef>
                  <a:spcPct val="0"/>
                </a:spcBef>
                <a:spcAft>
                  <a:spcPct val="0"/>
                </a:spcAft>
              </a:pPr>
              <a:endParaRPr lang="en-US" altLang="ja-JP" sz="300" dirty="0">
                <a:latin typeface="Meiryo UI" panose="020B0604030504040204" pitchFamily="50" charset="-128"/>
                <a:ea typeface="Meiryo UI" panose="020B0604030504040204" pitchFamily="50" charset="-128"/>
                <a:cs typeface="メイリオ" pitchFamily="50" charset="-128"/>
              </a:endParaRPr>
            </a:p>
            <a:p>
              <a:pPr marL="285750" indent="-285750" fontAlgn="base">
                <a:spcBef>
                  <a:spcPct val="0"/>
                </a:spcBef>
                <a:spcAft>
                  <a:spcPct val="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メイリオ" pitchFamily="50" charset="-128"/>
                </a:rPr>
                <a:t>児童・生徒（・保護者）へのカウンセリング</a:t>
              </a:r>
              <a:endParaRPr lang="en-US" altLang="ja-JP" sz="1100" dirty="0">
                <a:latin typeface="Meiryo UI" panose="020B0604030504040204" pitchFamily="50" charset="-128"/>
                <a:ea typeface="Meiryo UI" panose="020B0604030504040204" pitchFamily="50" charset="-128"/>
                <a:cs typeface="メイリオ" pitchFamily="50" charset="-128"/>
              </a:endParaRPr>
            </a:p>
            <a:p>
              <a:pPr fontAlgn="base">
                <a:spcBef>
                  <a:spcPct val="0"/>
                </a:spcBef>
                <a:spcAft>
                  <a:spcPct val="0"/>
                </a:spcAft>
              </a:pPr>
              <a:endParaRPr lang="en-US" altLang="ja-JP" sz="300" dirty="0">
                <a:latin typeface="Meiryo UI" panose="020B0604030504040204" pitchFamily="50" charset="-128"/>
                <a:ea typeface="Meiryo UI" panose="020B0604030504040204" pitchFamily="50" charset="-128"/>
                <a:cs typeface="メイリオ" pitchFamily="50" charset="-128"/>
              </a:endParaRPr>
            </a:p>
            <a:p>
              <a:pPr marL="285750" indent="-285750" fontAlgn="base">
                <a:spcBef>
                  <a:spcPct val="0"/>
                </a:spcBef>
                <a:spcAft>
                  <a:spcPct val="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メイリオ" pitchFamily="50" charset="-128"/>
                </a:rPr>
                <a:t>スクリーニング・ケース会議による課題把握、</a:t>
              </a:r>
              <a:endParaRPr lang="en-US" altLang="ja-JP" sz="1100" dirty="0">
                <a:latin typeface="Meiryo UI" panose="020B0604030504040204" pitchFamily="50" charset="-128"/>
                <a:ea typeface="Meiryo UI" panose="020B0604030504040204" pitchFamily="50" charset="-128"/>
                <a:cs typeface="メイリオ" pitchFamily="50" charset="-128"/>
              </a:endParaRPr>
            </a:p>
            <a:p>
              <a:pPr fontAlgn="base">
                <a:spcBef>
                  <a:spcPct val="0"/>
                </a:spcBef>
                <a:spcAft>
                  <a:spcPct val="0"/>
                </a:spcAft>
              </a:pPr>
              <a:r>
                <a:rPr lang="ja-JP" altLang="en-US" sz="1100" dirty="0">
                  <a:latin typeface="Meiryo UI" panose="020B0604030504040204" pitchFamily="50" charset="-128"/>
                  <a:ea typeface="Meiryo UI" panose="020B0604030504040204" pitchFamily="50" charset="-128"/>
                  <a:cs typeface="メイリオ" pitchFamily="50" charset="-128"/>
                </a:rPr>
                <a:t>　　　助言や支援へのつなぎ</a:t>
              </a:r>
              <a:endParaRPr lang="zh-TW" altLang="en-US" sz="1100" dirty="0">
                <a:latin typeface="Meiryo UI" panose="020B0604030504040204" pitchFamily="50" charset="-128"/>
                <a:ea typeface="Meiryo UI" panose="020B0604030504040204" pitchFamily="50" charset="-128"/>
                <a:cs typeface="メイリオ" pitchFamily="50" charset="-128"/>
              </a:endParaRPr>
            </a:p>
          </p:txBody>
        </p:sp>
      </p:grpSp>
      <p:graphicFrame>
        <p:nvGraphicFramePr>
          <p:cNvPr id="2" name="図表 1">
            <a:extLst>
              <a:ext uri="{FF2B5EF4-FFF2-40B4-BE49-F238E27FC236}">
                <a16:creationId xmlns:a16="http://schemas.microsoft.com/office/drawing/2014/main" id="{513FF1F7-4F99-41CF-9EA1-46A193D8DB3B}"/>
              </a:ext>
            </a:extLst>
          </p:cNvPr>
          <p:cNvGraphicFramePr/>
          <p:nvPr>
            <p:extLst>
              <p:ext uri="{D42A27DB-BD31-4B8C-83A1-F6EECF244321}">
                <p14:modId xmlns:p14="http://schemas.microsoft.com/office/powerpoint/2010/main" val="2169856961"/>
              </p:ext>
            </p:extLst>
          </p:nvPr>
        </p:nvGraphicFramePr>
        <p:xfrm>
          <a:off x="376702" y="914814"/>
          <a:ext cx="8363805" cy="4470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グループ化 3">
            <a:extLst>
              <a:ext uri="{FF2B5EF4-FFF2-40B4-BE49-F238E27FC236}">
                <a16:creationId xmlns:a16="http://schemas.microsoft.com/office/drawing/2014/main" id="{71A23806-A313-476E-8676-81D3C98C2107}"/>
              </a:ext>
            </a:extLst>
          </p:cNvPr>
          <p:cNvGrpSpPr/>
          <p:nvPr/>
        </p:nvGrpSpPr>
        <p:grpSpPr>
          <a:xfrm>
            <a:off x="601641" y="2044820"/>
            <a:ext cx="2796017" cy="897392"/>
            <a:chOff x="608199" y="2388291"/>
            <a:chExt cx="2796017" cy="897392"/>
          </a:xfrm>
        </p:grpSpPr>
        <p:sp>
          <p:nvSpPr>
            <p:cNvPr id="3" name="楕円 2">
              <a:extLst>
                <a:ext uri="{FF2B5EF4-FFF2-40B4-BE49-F238E27FC236}">
                  <a16:creationId xmlns:a16="http://schemas.microsoft.com/office/drawing/2014/main" id="{FD0BD15D-2942-4A9D-B645-1B47EFA145FB}"/>
                </a:ext>
              </a:extLst>
            </p:cNvPr>
            <p:cNvSpPr/>
            <p:nvPr/>
          </p:nvSpPr>
          <p:spPr>
            <a:xfrm>
              <a:off x="1083721" y="2495838"/>
              <a:ext cx="1958722" cy="652718"/>
            </a:xfrm>
            <a:prstGeom prst="ellipse">
              <a:avLst/>
            </a:prstGeom>
            <a:noFill/>
            <a:ln>
              <a:solidFill>
                <a:schemeClr val="tx1"/>
              </a:solidFill>
              <a:prstDash val="sysDot"/>
            </a:ln>
            <a:effectLst>
              <a:glow rad="101600">
                <a:schemeClr val="accent6">
                  <a:lumMod val="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1" name="Text Box 48">
              <a:extLst>
                <a:ext uri="{FF2B5EF4-FFF2-40B4-BE49-F238E27FC236}">
                  <a16:creationId xmlns:a16="http://schemas.microsoft.com/office/drawing/2014/main" id="{913CD3B0-8399-4538-B810-B25BD2BDE1A5}"/>
                </a:ext>
              </a:extLst>
            </p:cNvPr>
            <p:cNvSpPr txBox="1">
              <a:spLocks noChangeArrowheads="1"/>
            </p:cNvSpPr>
            <p:nvPr/>
          </p:nvSpPr>
          <p:spPr bwMode="auto">
            <a:xfrm>
              <a:off x="2189573" y="2388291"/>
              <a:ext cx="49244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defRPr/>
              </a:pPr>
              <a:r>
                <a:rPr lang="ja-JP" altLang="en-US" sz="1200" b="1" dirty="0">
                  <a:effectLst>
                    <a:outerShdw blurRad="38100" dist="38100" dir="2700000" algn="tl">
                      <a:srgbClr val="C0C0C0"/>
                    </a:outerShdw>
                  </a:effectLst>
                  <a:latin typeface="メイリオ" pitchFamily="50" charset="-128"/>
                  <a:ea typeface="メイリオ" pitchFamily="50" charset="-128"/>
                  <a:cs typeface="メイリオ" pitchFamily="50" charset="-128"/>
                </a:rPr>
                <a:t>担任</a:t>
              </a:r>
            </a:p>
          </p:txBody>
        </p:sp>
        <p:sp>
          <p:nvSpPr>
            <p:cNvPr id="116" name="Text Box 48">
              <a:extLst>
                <a:ext uri="{FF2B5EF4-FFF2-40B4-BE49-F238E27FC236}">
                  <a16:creationId xmlns:a16="http://schemas.microsoft.com/office/drawing/2014/main" id="{289AC76A-6FDB-4086-B053-AB1DCE608DBA}"/>
                </a:ext>
              </a:extLst>
            </p:cNvPr>
            <p:cNvSpPr txBox="1">
              <a:spLocks noChangeArrowheads="1"/>
            </p:cNvSpPr>
            <p:nvPr/>
          </p:nvSpPr>
          <p:spPr bwMode="auto">
            <a:xfrm>
              <a:off x="2328843" y="3008684"/>
              <a:ext cx="39466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defRPr/>
              </a:pPr>
              <a:r>
                <a:rPr lang="en-US" altLang="ja-JP" sz="1200" b="1" dirty="0">
                  <a:effectLst>
                    <a:outerShdw blurRad="38100" dist="38100" dir="2700000" algn="tl">
                      <a:srgbClr val="C0C0C0"/>
                    </a:outerShdw>
                  </a:effectLst>
                  <a:latin typeface="メイリオ" pitchFamily="50" charset="-128"/>
                  <a:ea typeface="メイリオ" pitchFamily="50" charset="-128"/>
                  <a:cs typeface="メイリオ" pitchFamily="50" charset="-128"/>
                </a:rPr>
                <a:t>SC</a:t>
              </a:r>
              <a:endParaRPr lang="ja-JP" altLang="en-US" sz="1200" b="1" dirty="0">
                <a:effectLst>
                  <a:outerShdw blurRad="38100" dist="38100" dir="2700000" algn="tl">
                    <a:srgbClr val="C0C0C0"/>
                  </a:outerShdw>
                </a:effectLst>
                <a:latin typeface="メイリオ" pitchFamily="50" charset="-128"/>
                <a:ea typeface="メイリオ" pitchFamily="50" charset="-128"/>
                <a:cs typeface="メイリオ" pitchFamily="50" charset="-128"/>
              </a:endParaRPr>
            </a:p>
          </p:txBody>
        </p:sp>
        <p:sp>
          <p:nvSpPr>
            <p:cNvPr id="118" name="Text Box 48">
              <a:extLst>
                <a:ext uri="{FF2B5EF4-FFF2-40B4-BE49-F238E27FC236}">
                  <a16:creationId xmlns:a16="http://schemas.microsoft.com/office/drawing/2014/main" id="{5AB35C70-5712-495D-9062-59C584B14623}"/>
                </a:ext>
              </a:extLst>
            </p:cNvPr>
            <p:cNvSpPr txBox="1">
              <a:spLocks noChangeArrowheads="1"/>
            </p:cNvSpPr>
            <p:nvPr/>
          </p:nvSpPr>
          <p:spPr bwMode="auto">
            <a:xfrm>
              <a:off x="608199" y="2754067"/>
              <a:ext cx="11079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defRPr/>
              </a:pPr>
              <a:r>
                <a:rPr lang="ja-JP" altLang="en-US" sz="1200" b="1" dirty="0">
                  <a:effectLst>
                    <a:outerShdw blurRad="38100" dist="38100" dir="2700000" algn="tl">
                      <a:srgbClr val="C0C0C0"/>
                    </a:outerShdw>
                  </a:effectLst>
                  <a:latin typeface="メイリオ" pitchFamily="50" charset="-128"/>
                  <a:ea typeface="メイリオ" pitchFamily="50" charset="-128"/>
                  <a:cs typeface="メイリオ" pitchFamily="50" charset="-128"/>
                </a:rPr>
                <a:t>生徒指導担当</a:t>
              </a:r>
            </a:p>
          </p:txBody>
        </p:sp>
        <p:sp>
          <p:nvSpPr>
            <p:cNvPr id="115" name="Oval 19">
              <a:extLst>
                <a:ext uri="{FF2B5EF4-FFF2-40B4-BE49-F238E27FC236}">
                  <a16:creationId xmlns:a16="http://schemas.microsoft.com/office/drawing/2014/main" id="{C9E975EC-E80C-4CE0-9F44-4E0E6A321606}"/>
                </a:ext>
              </a:extLst>
            </p:cNvPr>
            <p:cNvSpPr>
              <a:spLocks noChangeArrowheads="1"/>
            </p:cNvSpPr>
            <p:nvPr/>
          </p:nvSpPr>
          <p:spPr bwMode="auto">
            <a:xfrm>
              <a:off x="2835646" y="2562263"/>
              <a:ext cx="568570" cy="591245"/>
            </a:xfrm>
            <a:prstGeom prst="ellipse">
              <a:avLst/>
            </a:prstGeom>
            <a:solidFill>
              <a:srgbClr val="008000"/>
            </a:solidFill>
            <a:ln>
              <a:noFill/>
            </a:ln>
            <a:effectLst/>
            <a:scene3d>
              <a:camera prst="orthographicFront"/>
              <a:lightRig rig="threePt" dir="t"/>
            </a:scene3d>
            <a:sp3d>
              <a:bevelT w="114300" prst="artDeco"/>
            </a:sp3d>
          </p:spPr>
          <p:txBody>
            <a:bodyPr wrap="none" anchor="ctr"/>
            <a:lstStyle/>
            <a:p>
              <a:pPr algn="ctr" defTabSz="914400" fontAlgn="base">
                <a:spcBef>
                  <a:spcPct val="0"/>
                </a:spcBef>
                <a:spcAft>
                  <a:spcPct val="0"/>
                </a:spcAft>
                <a:defRPr/>
              </a:pPr>
              <a:r>
                <a:rPr lang="en-US" altLang="ja-JP" sz="1200" b="1" dirty="0">
                  <a:solidFill>
                    <a:srgbClr val="FFFFFF"/>
                  </a:solidFill>
                  <a:latin typeface="Meiryo UI" panose="020B0604030504040204" pitchFamily="50" charset="-128"/>
                  <a:ea typeface="Meiryo UI" panose="020B0604030504040204" pitchFamily="50" charset="-128"/>
                  <a:cs typeface="メイリオ" pitchFamily="50" charset="-128"/>
                </a:rPr>
                <a:t>SSW</a:t>
              </a:r>
            </a:p>
          </p:txBody>
        </p:sp>
      </p:grpSp>
      <p:sp>
        <p:nvSpPr>
          <p:cNvPr id="107" name="テキスト ボックス 106">
            <a:extLst>
              <a:ext uri="{FF2B5EF4-FFF2-40B4-BE49-F238E27FC236}">
                <a16:creationId xmlns:a16="http://schemas.microsoft.com/office/drawing/2014/main" id="{DBCBB6C5-F0CE-4409-9948-D8B71C510FA8}"/>
              </a:ext>
            </a:extLst>
          </p:cNvPr>
          <p:cNvSpPr txBox="1"/>
          <p:nvPr/>
        </p:nvSpPr>
        <p:spPr>
          <a:xfrm>
            <a:off x="3869753" y="2558121"/>
            <a:ext cx="1407649" cy="461594"/>
          </a:xfrm>
          <a:prstGeom prst="rect">
            <a:avLst/>
          </a:prstGeom>
          <a:noFill/>
        </p:spPr>
        <p:txBody>
          <a:bodyPr wrap="square" lIns="91363" tIns="45685" rIns="91363" bIns="45685" rtlCol="0">
            <a:spAutoFit/>
          </a:bodyPr>
          <a:lstStyle/>
          <a:p>
            <a:pPr fontAlgn="base">
              <a:spcBef>
                <a:spcPct val="0"/>
              </a:spcBef>
              <a:spcAft>
                <a:spcPct val="0"/>
              </a:spcAft>
            </a:pPr>
            <a:r>
              <a:rPr lang="ja-JP" altLang="en-US" sz="1200" b="1" dirty="0">
                <a:latin typeface="Meiryo UI" panose="020B0604030504040204" pitchFamily="50" charset="-128"/>
                <a:ea typeface="Meiryo UI" panose="020B0604030504040204" pitchFamily="50" charset="-128"/>
                <a:cs typeface="メイリオ" pitchFamily="50" charset="-128"/>
              </a:rPr>
              <a:t>子ども・保護者の</a:t>
            </a:r>
            <a:endParaRPr lang="en-US" altLang="ja-JP" sz="1200" b="1" dirty="0">
              <a:latin typeface="Meiryo UI" panose="020B0604030504040204" pitchFamily="50" charset="-128"/>
              <a:ea typeface="Meiryo UI" panose="020B0604030504040204" pitchFamily="50" charset="-128"/>
              <a:cs typeface="メイリオ" pitchFamily="50" charset="-128"/>
            </a:endParaRPr>
          </a:p>
          <a:p>
            <a:pPr fontAlgn="base">
              <a:spcBef>
                <a:spcPct val="0"/>
              </a:spcBef>
              <a:spcAft>
                <a:spcPct val="0"/>
              </a:spcAft>
            </a:pPr>
            <a:r>
              <a:rPr lang="ja-JP" altLang="en-US" sz="1200" b="1" dirty="0">
                <a:latin typeface="Meiryo UI" panose="020B0604030504040204" pitchFamily="50" charset="-128"/>
                <a:ea typeface="Meiryo UI" panose="020B0604030504040204" pitchFamily="50" charset="-128"/>
                <a:cs typeface="メイリオ" pitchFamily="50" charset="-128"/>
              </a:rPr>
              <a:t>状況に応じたつなぎ</a:t>
            </a:r>
          </a:p>
        </p:txBody>
      </p:sp>
      <p:sp>
        <p:nvSpPr>
          <p:cNvPr id="101" name="Oval 19"/>
          <p:cNvSpPr>
            <a:spLocks noChangeArrowheads="1"/>
          </p:cNvSpPr>
          <p:nvPr/>
        </p:nvSpPr>
        <p:spPr bwMode="auto">
          <a:xfrm>
            <a:off x="3860006" y="3242385"/>
            <a:ext cx="1352935" cy="1340862"/>
          </a:xfrm>
          <a:prstGeom prst="ellipse">
            <a:avLst/>
          </a:prstGeom>
          <a:solidFill>
            <a:srgbClr val="008000"/>
          </a:solidFill>
          <a:ln>
            <a:noFill/>
          </a:ln>
          <a:effectLst/>
          <a:scene3d>
            <a:camera prst="orthographicFront"/>
            <a:lightRig rig="threePt" dir="t"/>
          </a:scene3d>
          <a:sp3d>
            <a:bevelT w="114300" prst="artDeco"/>
          </a:sp3d>
        </p:spPr>
        <p:txBody>
          <a:bodyPr wrap="none" anchor="ctr"/>
          <a:lstStyle/>
          <a:p>
            <a:pPr algn="ctr" defTabSz="914400" fontAlgn="base">
              <a:spcBef>
                <a:spcPct val="0"/>
              </a:spcBef>
              <a:spcAft>
                <a:spcPct val="0"/>
              </a:spcAft>
              <a:defRPr/>
            </a:pPr>
            <a:r>
              <a:rPr lang="ja-JP" altLang="en-US" sz="1200" b="1" dirty="0">
                <a:solidFill>
                  <a:srgbClr val="FFFFFF"/>
                </a:solidFill>
                <a:latin typeface="Meiryo UI" panose="020B0604030504040204" pitchFamily="50" charset="-128"/>
                <a:ea typeface="Meiryo UI" panose="020B0604030504040204" pitchFamily="50" charset="-128"/>
                <a:cs typeface="メイリオ" pitchFamily="50" charset="-128"/>
              </a:rPr>
              <a:t>学校・地域・</a:t>
            </a:r>
            <a:endParaRPr lang="en-US" altLang="ja-JP" sz="1200" b="1" dirty="0">
              <a:solidFill>
                <a:srgbClr val="FFFFFF"/>
              </a:solidFill>
              <a:latin typeface="Meiryo UI" panose="020B0604030504040204" pitchFamily="50" charset="-128"/>
              <a:ea typeface="Meiryo UI" panose="020B0604030504040204" pitchFamily="50" charset="-128"/>
              <a:cs typeface="メイリオ" pitchFamily="50" charset="-128"/>
            </a:endParaRPr>
          </a:p>
          <a:p>
            <a:pPr algn="ctr" defTabSz="914400" fontAlgn="base">
              <a:spcBef>
                <a:spcPct val="0"/>
              </a:spcBef>
              <a:spcAft>
                <a:spcPct val="0"/>
              </a:spcAft>
              <a:defRPr/>
            </a:pPr>
            <a:r>
              <a:rPr lang="ja-JP" altLang="en-US" sz="1200" b="1" dirty="0">
                <a:solidFill>
                  <a:srgbClr val="FFFFFF"/>
                </a:solidFill>
                <a:latin typeface="Meiryo UI" panose="020B0604030504040204" pitchFamily="50" charset="-128"/>
                <a:ea typeface="Meiryo UI" panose="020B0604030504040204" pitchFamily="50" charset="-128"/>
                <a:cs typeface="メイリオ" pitchFamily="50" charset="-128"/>
              </a:rPr>
              <a:t>居場所・専門機関</a:t>
            </a:r>
            <a:endParaRPr lang="en-US" altLang="ja-JP" sz="1200" b="1" dirty="0">
              <a:solidFill>
                <a:srgbClr val="FFFFFF"/>
              </a:solidFill>
              <a:latin typeface="Meiryo UI" panose="020B0604030504040204" pitchFamily="50" charset="-128"/>
              <a:ea typeface="Meiryo UI" panose="020B0604030504040204" pitchFamily="50" charset="-128"/>
              <a:cs typeface="メイリオ" pitchFamily="50" charset="-128"/>
            </a:endParaRPr>
          </a:p>
          <a:p>
            <a:pPr algn="ctr" defTabSz="914400" fontAlgn="base">
              <a:spcBef>
                <a:spcPct val="0"/>
              </a:spcBef>
              <a:spcAft>
                <a:spcPct val="0"/>
              </a:spcAft>
              <a:defRPr/>
            </a:pPr>
            <a:r>
              <a:rPr lang="ja-JP" altLang="en-US" sz="1200" b="1" dirty="0">
                <a:solidFill>
                  <a:srgbClr val="FFFFFF"/>
                </a:solidFill>
                <a:latin typeface="Meiryo UI" panose="020B0604030504040204" pitchFamily="50" charset="-128"/>
                <a:ea typeface="Meiryo UI" panose="020B0604030504040204" pitchFamily="50" charset="-128"/>
                <a:cs typeface="メイリオ" pitchFamily="50" charset="-128"/>
              </a:rPr>
              <a:t>等をつなぐ</a:t>
            </a:r>
            <a:endParaRPr lang="en-US" altLang="ja-JP" sz="1200" b="1" dirty="0">
              <a:solidFill>
                <a:srgbClr val="FFFFFF"/>
              </a:solidFill>
              <a:latin typeface="Meiryo UI" panose="020B0604030504040204" pitchFamily="50" charset="-128"/>
              <a:ea typeface="Meiryo UI" panose="020B0604030504040204" pitchFamily="50" charset="-128"/>
              <a:cs typeface="メイリオ" pitchFamily="50" charset="-128"/>
            </a:endParaRPr>
          </a:p>
          <a:p>
            <a:pPr algn="ctr" defTabSz="914400" fontAlgn="base">
              <a:spcBef>
                <a:spcPct val="0"/>
              </a:spcBef>
              <a:spcAft>
                <a:spcPct val="0"/>
              </a:spcAft>
              <a:defRPr/>
            </a:pPr>
            <a:r>
              <a:rPr lang="ja-JP" altLang="en-US" sz="1200" b="1" dirty="0">
                <a:solidFill>
                  <a:srgbClr val="FFFFFF"/>
                </a:solidFill>
                <a:latin typeface="Meiryo UI" panose="020B0604030504040204" pitchFamily="50" charset="-128"/>
                <a:ea typeface="Meiryo UI" panose="020B0604030504040204" pitchFamily="50" charset="-128"/>
                <a:cs typeface="メイリオ" pitchFamily="50" charset="-128"/>
              </a:rPr>
              <a:t>コーディネーター</a:t>
            </a:r>
            <a:endParaRPr lang="en-US" altLang="ja-JP" sz="1200" b="1" dirty="0">
              <a:solidFill>
                <a:srgbClr val="FFFFFF"/>
              </a:solidFill>
              <a:latin typeface="Meiryo UI" panose="020B0604030504040204" pitchFamily="50" charset="-128"/>
              <a:ea typeface="Meiryo UI" panose="020B0604030504040204" pitchFamily="50" charset="-128"/>
              <a:cs typeface="メイリオ" pitchFamily="50" charset="-128"/>
            </a:endParaRPr>
          </a:p>
          <a:p>
            <a:pPr algn="ctr" defTabSz="914400" fontAlgn="base">
              <a:spcBef>
                <a:spcPct val="0"/>
              </a:spcBef>
              <a:spcAft>
                <a:spcPct val="0"/>
              </a:spcAft>
              <a:defRPr/>
            </a:pPr>
            <a:r>
              <a:rPr lang="ja-JP" altLang="en-US" sz="1200" b="1" dirty="0">
                <a:solidFill>
                  <a:srgbClr val="FFFFFF"/>
                </a:solidFill>
                <a:latin typeface="Meiryo UI" panose="020B0604030504040204" pitchFamily="50" charset="-128"/>
                <a:ea typeface="Meiryo UI" panose="020B0604030504040204" pitchFamily="50" charset="-128"/>
                <a:cs typeface="メイリオ" pitchFamily="50" charset="-128"/>
              </a:rPr>
              <a:t>（チーム）</a:t>
            </a:r>
            <a:endParaRPr lang="en-US" altLang="ja-JP" sz="1200" b="1" dirty="0">
              <a:solidFill>
                <a:srgbClr val="FFFFFF"/>
              </a:solidFill>
              <a:latin typeface="Meiryo UI" panose="020B0604030504040204" pitchFamily="50" charset="-128"/>
              <a:ea typeface="Meiryo UI" panose="020B0604030504040204" pitchFamily="50" charset="-128"/>
              <a:cs typeface="メイリオ" pitchFamily="50" charset="-128"/>
            </a:endParaRPr>
          </a:p>
        </p:txBody>
      </p:sp>
      <p:sp>
        <p:nvSpPr>
          <p:cNvPr id="81" name="AutoShape 10">
            <a:extLst>
              <a:ext uri="{FF2B5EF4-FFF2-40B4-BE49-F238E27FC236}">
                <a16:creationId xmlns:a16="http://schemas.microsoft.com/office/drawing/2014/main" id="{ECA9AD2E-7C7F-4346-9702-70529FDD0545}"/>
              </a:ext>
            </a:extLst>
          </p:cNvPr>
          <p:cNvSpPr>
            <a:spLocks noChangeArrowheads="1"/>
          </p:cNvSpPr>
          <p:nvPr/>
        </p:nvSpPr>
        <p:spPr bwMode="auto">
          <a:xfrm>
            <a:off x="75480" y="6550322"/>
            <a:ext cx="9003363" cy="296485"/>
          </a:xfrm>
          <a:prstGeom prst="roundRect">
            <a:avLst>
              <a:gd name="adj" fmla="val 0"/>
            </a:avLst>
          </a:prstGeom>
          <a:solidFill>
            <a:srgbClr val="0066FF"/>
          </a:solidFill>
          <a:ln>
            <a:noFill/>
          </a:ln>
          <a:effectLst>
            <a:outerShdw dist="35921" dir="2700000" algn="ctr" rotWithShape="0">
              <a:schemeClr val="bg2">
                <a:alpha val="50000"/>
              </a:schemeClr>
            </a:outerShdw>
          </a:effectLst>
        </p:spPr>
        <p:txBody>
          <a:bodyPr wrap="none" anchor="ctr"/>
          <a:lstStyle/>
          <a:p>
            <a:pPr algn="ctr" fontAlgn="base">
              <a:spcBef>
                <a:spcPct val="0"/>
              </a:spcBef>
              <a:spcAft>
                <a:spcPct val="0"/>
              </a:spcAft>
              <a:defRPr/>
            </a:pPr>
            <a:r>
              <a:rPr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itchFamily="50" charset="-128"/>
              </a:rPr>
              <a:t>教育部局と福祉部局の相互連携により、子どもの状態・支援状況等の共有（課題要因の抽出）を推進</a:t>
            </a:r>
            <a:endParaRPr lang="en-US" altLang="ja-JP"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itchFamily="50" charset="-128"/>
            </a:endParaRPr>
          </a:p>
        </p:txBody>
      </p:sp>
      <p:grpSp>
        <p:nvGrpSpPr>
          <p:cNvPr id="83" name="グループ化 82">
            <a:extLst>
              <a:ext uri="{FF2B5EF4-FFF2-40B4-BE49-F238E27FC236}">
                <a16:creationId xmlns:a16="http://schemas.microsoft.com/office/drawing/2014/main" id="{6FA15BC7-ACE3-44D1-B73C-F28CF0E24112}"/>
              </a:ext>
            </a:extLst>
          </p:cNvPr>
          <p:cNvGrpSpPr/>
          <p:nvPr/>
        </p:nvGrpSpPr>
        <p:grpSpPr>
          <a:xfrm>
            <a:off x="75481" y="6020059"/>
            <a:ext cx="9013688" cy="519318"/>
            <a:chOff x="65156" y="5998138"/>
            <a:chExt cx="9013688" cy="828066"/>
          </a:xfrm>
        </p:grpSpPr>
        <p:sp>
          <p:nvSpPr>
            <p:cNvPr id="86" name="台形 85">
              <a:extLst>
                <a:ext uri="{FF2B5EF4-FFF2-40B4-BE49-F238E27FC236}">
                  <a16:creationId xmlns:a16="http://schemas.microsoft.com/office/drawing/2014/main" id="{BCCB7A34-2E2F-4211-B2A5-17C359C1786D}"/>
                </a:ext>
              </a:extLst>
            </p:cNvPr>
            <p:cNvSpPr/>
            <p:nvPr/>
          </p:nvSpPr>
          <p:spPr>
            <a:xfrm>
              <a:off x="65156" y="5998138"/>
              <a:ext cx="9013688" cy="828066"/>
            </a:xfrm>
            <a:prstGeom prst="trapezoid">
              <a:avLst>
                <a:gd name="adj" fmla="val 63856"/>
              </a:avLst>
            </a:prstGeom>
            <a:gradFill flip="none" rotWithShape="1">
              <a:gsLst>
                <a:gs pos="0">
                  <a:srgbClr val="0066FF">
                    <a:tint val="66000"/>
                    <a:satMod val="160000"/>
                  </a:srgbClr>
                </a:gs>
                <a:gs pos="50000">
                  <a:srgbClr val="0066FF">
                    <a:tint val="44500"/>
                    <a:satMod val="160000"/>
                  </a:srgbClr>
                </a:gs>
                <a:gs pos="100000">
                  <a:srgbClr val="0066FF">
                    <a:tint val="23500"/>
                    <a:satMod val="16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7" name="グループ化 86">
              <a:extLst>
                <a:ext uri="{FF2B5EF4-FFF2-40B4-BE49-F238E27FC236}">
                  <a16:creationId xmlns:a16="http://schemas.microsoft.com/office/drawing/2014/main" id="{FE21CC2B-6F62-4863-86F7-EE947DFE124E}"/>
                </a:ext>
              </a:extLst>
            </p:cNvPr>
            <p:cNvGrpSpPr/>
            <p:nvPr/>
          </p:nvGrpSpPr>
          <p:grpSpPr>
            <a:xfrm>
              <a:off x="1313472" y="6109377"/>
              <a:ext cx="6517056" cy="659128"/>
              <a:chOff x="1145219" y="6109377"/>
              <a:chExt cx="6517056" cy="659128"/>
            </a:xfrm>
          </p:grpSpPr>
          <p:grpSp>
            <p:nvGrpSpPr>
              <p:cNvPr id="88" name="グループ化 87">
                <a:extLst>
                  <a:ext uri="{FF2B5EF4-FFF2-40B4-BE49-F238E27FC236}">
                    <a16:creationId xmlns:a16="http://schemas.microsoft.com/office/drawing/2014/main" id="{718C32F4-4685-481F-8368-AE7C486CBA14}"/>
                  </a:ext>
                </a:extLst>
              </p:cNvPr>
              <p:cNvGrpSpPr/>
              <p:nvPr/>
            </p:nvGrpSpPr>
            <p:grpSpPr>
              <a:xfrm>
                <a:off x="1145219" y="6109377"/>
                <a:ext cx="6517056" cy="659128"/>
                <a:chOff x="1145219" y="6109377"/>
                <a:chExt cx="6517056" cy="659128"/>
              </a:xfrm>
            </p:grpSpPr>
            <p:grpSp>
              <p:nvGrpSpPr>
                <p:cNvPr id="91" name="グループ化 90">
                  <a:extLst>
                    <a:ext uri="{FF2B5EF4-FFF2-40B4-BE49-F238E27FC236}">
                      <a16:creationId xmlns:a16="http://schemas.microsoft.com/office/drawing/2014/main" id="{91854D05-B5F2-4C05-9F67-1B3E797664E8}"/>
                    </a:ext>
                  </a:extLst>
                </p:cNvPr>
                <p:cNvGrpSpPr/>
                <p:nvPr/>
              </p:nvGrpSpPr>
              <p:grpSpPr>
                <a:xfrm>
                  <a:off x="1145219" y="6109947"/>
                  <a:ext cx="2248088" cy="658558"/>
                  <a:chOff x="1145219" y="6109947"/>
                  <a:chExt cx="2248088" cy="658558"/>
                </a:xfrm>
              </p:grpSpPr>
              <p:sp>
                <p:nvSpPr>
                  <p:cNvPr id="96" name="四角形: 角を丸くする 95">
                    <a:extLst>
                      <a:ext uri="{FF2B5EF4-FFF2-40B4-BE49-F238E27FC236}">
                        <a16:creationId xmlns:a16="http://schemas.microsoft.com/office/drawing/2014/main" id="{D88D484E-8BCD-4145-8925-2F25C8A8BEB4}"/>
                      </a:ext>
                    </a:extLst>
                  </p:cNvPr>
                  <p:cNvSpPr/>
                  <p:nvPr/>
                </p:nvSpPr>
                <p:spPr>
                  <a:xfrm>
                    <a:off x="1145219" y="6109947"/>
                    <a:ext cx="2248088" cy="241558"/>
                  </a:xfrm>
                  <a:prstGeom prst="roundRect">
                    <a:avLst>
                      <a:gd name="adj" fmla="val 50000"/>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市町村教育委員会</a:t>
                    </a:r>
                  </a:p>
                </p:txBody>
              </p:sp>
              <p:sp>
                <p:nvSpPr>
                  <p:cNvPr id="97" name="四角形: 角を丸くする 96">
                    <a:extLst>
                      <a:ext uri="{FF2B5EF4-FFF2-40B4-BE49-F238E27FC236}">
                        <a16:creationId xmlns:a16="http://schemas.microsoft.com/office/drawing/2014/main" id="{96CAEFAB-4F46-45F2-9452-BDC898BE9184}"/>
                      </a:ext>
                    </a:extLst>
                  </p:cNvPr>
                  <p:cNvSpPr/>
                  <p:nvPr/>
                </p:nvSpPr>
                <p:spPr>
                  <a:xfrm>
                    <a:off x="1145219" y="6526947"/>
                    <a:ext cx="2248088" cy="241558"/>
                  </a:xfrm>
                  <a:prstGeom prst="roundRect">
                    <a:avLst>
                      <a:gd name="adj" fmla="val 50000"/>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大阪府教育庁</a:t>
                    </a:r>
                  </a:p>
                </p:txBody>
              </p:sp>
            </p:grpSp>
            <p:grpSp>
              <p:nvGrpSpPr>
                <p:cNvPr id="92" name="グループ化 91">
                  <a:extLst>
                    <a:ext uri="{FF2B5EF4-FFF2-40B4-BE49-F238E27FC236}">
                      <a16:creationId xmlns:a16="http://schemas.microsoft.com/office/drawing/2014/main" id="{0A2265FF-313C-429B-9976-D0AC28CDD3D4}"/>
                    </a:ext>
                  </a:extLst>
                </p:cNvPr>
                <p:cNvGrpSpPr/>
                <p:nvPr/>
              </p:nvGrpSpPr>
              <p:grpSpPr>
                <a:xfrm>
                  <a:off x="5414187" y="6109377"/>
                  <a:ext cx="2248088" cy="641830"/>
                  <a:chOff x="1145219" y="6126675"/>
                  <a:chExt cx="2248088" cy="641830"/>
                </a:xfrm>
              </p:grpSpPr>
              <p:sp>
                <p:nvSpPr>
                  <p:cNvPr id="94" name="四角形: 角を丸くする 93">
                    <a:extLst>
                      <a:ext uri="{FF2B5EF4-FFF2-40B4-BE49-F238E27FC236}">
                        <a16:creationId xmlns:a16="http://schemas.microsoft.com/office/drawing/2014/main" id="{D193ED14-CF75-4B44-8FB0-3534F322528F}"/>
                      </a:ext>
                    </a:extLst>
                  </p:cNvPr>
                  <p:cNvSpPr/>
                  <p:nvPr/>
                </p:nvSpPr>
                <p:spPr>
                  <a:xfrm>
                    <a:off x="1145219" y="6126675"/>
                    <a:ext cx="2248088" cy="241558"/>
                  </a:xfrm>
                  <a:prstGeom prst="roundRect">
                    <a:avLst>
                      <a:gd name="adj" fmla="val 50000"/>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市町村福祉部局・保健部局</a:t>
                    </a:r>
                  </a:p>
                </p:txBody>
              </p:sp>
              <p:sp>
                <p:nvSpPr>
                  <p:cNvPr id="95" name="四角形: 角を丸くする 94">
                    <a:extLst>
                      <a:ext uri="{FF2B5EF4-FFF2-40B4-BE49-F238E27FC236}">
                        <a16:creationId xmlns:a16="http://schemas.microsoft.com/office/drawing/2014/main" id="{52222A04-3F29-43F7-8FE0-A854C78669ED}"/>
                      </a:ext>
                    </a:extLst>
                  </p:cNvPr>
                  <p:cNvSpPr/>
                  <p:nvPr/>
                </p:nvSpPr>
                <p:spPr>
                  <a:xfrm>
                    <a:off x="1145219" y="6526947"/>
                    <a:ext cx="2248088" cy="241558"/>
                  </a:xfrm>
                  <a:prstGeom prst="roundRect">
                    <a:avLst>
                      <a:gd name="adj" fmla="val 50000"/>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大阪府福祉部</a:t>
                    </a:r>
                  </a:p>
                </p:txBody>
              </p:sp>
            </p:grpSp>
            <p:cxnSp>
              <p:nvCxnSpPr>
                <p:cNvPr id="93" name="直線矢印コネクタ 92">
                  <a:extLst>
                    <a:ext uri="{FF2B5EF4-FFF2-40B4-BE49-F238E27FC236}">
                      <a16:creationId xmlns:a16="http://schemas.microsoft.com/office/drawing/2014/main" id="{42E76BE9-8E9D-45B3-BBAC-BECB3163DBEC}"/>
                    </a:ext>
                  </a:extLst>
                </p:cNvPr>
                <p:cNvCxnSpPr>
                  <a:cxnSpLocks/>
                </p:cNvCxnSpPr>
                <p:nvPr/>
              </p:nvCxnSpPr>
              <p:spPr>
                <a:xfrm>
                  <a:off x="3393307" y="6248487"/>
                  <a:ext cx="2018843" cy="0"/>
                </a:xfrm>
                <a:prstGeom prst="straightConnector1">
                  <a:avLst/>
                </a:prstGeom>
                <a:ln w="28575">
                  <a:solidFill>
                    <a:schemeClr val="accent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90" name="直線矢印コネクタ 89">
                <a:extLst>
                  <a:ext uri="{FF2B5EF4-FFF2-40B4-BE49-F238E27FC236}">
                    <a16:creationId xmlns:a16="http://schemas.microsoft.com/office/drawing/2014/main" id="{12624407-0815-4423-85F6-0225CC91D970}"/>
                  </a:ext>
                </a:extLst>
              </p:cNvPr>
              <p:cNvCxnSpPr>
                <a:cxnSpLocks/>
              </p:cNvCxnSpPr>
              <p:nvPr/>
            </p:nvCxnSpPr>
            <p:spPr>
              <a:xfrm>
                <a:off x="3403342" y="6630428"/>
                <a:ext cx="2018843" cy="0"/>
              </a:xfrm>
              <a:prstGeom prst="straightConnector1">
                <a:avLst/>
              </a:prstGeom>
              <a:ln w="28575">
                <a:solidFill>
                  <a:schemeClr val="accent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84" name="直線矢印コネクタ 83">
            <a:extLst>
              <a:ext uri="{FF2B5EF4-FFF2-40B4-BE49-F238E27FC236}">
                <a16:creationId xmlns:a16="http://schemas.microsoft.com/office/drawing/2014/main" id="{3578FC26-3413-4060-8027-66806B60688C}"/>
              </a:ext>
            </a:extLst>
          </p:cNvPr>
          <p:cNvCxnSpPr/>
          <p:nvPr/>
        </p:nvCxnSpPr>
        <p:spPr>
          <a:xfrm flipV="1">
            <a:off x="3287946" y="6177132"/>
            <a:ext cx="0" cy="213060"/>
          </a:xfrm>
          <a:prstGeom prst="straightConnector1">
            <a:avLst/>
          </a:prstGeom>
          <a:ln w="19050">
            <a:solidFill>
              <a:schemeClr val="accent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直線矢印コネクタ 84">
            <a:extLst>
              <a:ext uri="{FF2B5EF4-FFF2-40B4-BE49-F238E27FC236}">
                <a16:creationId xmlns:a16="http://schemas.microsoft.com/office/drawing/2014/main" id="{F678FDCE-A0C7-453E-8EBE-AD3A19353E50}"/>
              </a:ext>
            </a:extLst>
          </p:cNvPr>
          <p:cNvCxnSpPr/>
          <p:nvPr/>
        </p:nvCxnSpPr>
        <p:spPr>
          <a:xfrm flipV="1">
            <a:off x="5821459" y="6191284"/>
            <a:ext cx="0" cy="213060"/>
          </a:xfrm>
          <a:prstGeom prst="straightConnector1">
            <a:avLst/>
          </a:prstGeom>
          <a:ln w="19050">
            <a:solidFill>
              <a:schemeClr val="accent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2" name="グループ化 11"/>
          <p:cNvGrpSpPr/>
          <p:nvPr/>
        </p:nvGrpSpPr>
        <p:grpSpPr>
          <a:xfrm>
            <a:off x="528451" y="4349652"/>
            <a:ext cx="3139417" cy="1564939"/>
            <a:chOff x="557026" y="4074633"/>
            <a:chExt cx="3139417" cy="1564939"/>
          </a:xfrm>
        </p:grpSpPr>
        <p:sp>
          <p:nvSpPr>
            <p:cNvPr id="100" name="角丸四角形 99"/>
            <p:cNvSpPr/>
            <p:nvPr/>
          </p:nvSpPr>
          <p:spPr>
            <a:xfrm>
              <a:off x="557026" y="4118329"/>
              <a:ext cx="3139417" cy="1521243"/>
            </a:xfrm>
            <a:prstGeom prst="roundRect">
              <a:avLst>
                <a:gd name="adj" fmla="val 7691"/>
              </a:avLst>
            </a:prstGeom>
            <a:solidFill>
              <a:srgbClr val="FF81D5"/>
            </a:solidFill>
            <a:ln>
              <a:no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3200" b="1" dirty="0">
                <a:solidFill>
                  <a:srgbClr val="C00000"/>
                </a:solidFill>
                <a:latin typeface="メイリオ" pitchFamily="50" charset="-128"/>
                <a:ea typeface="メイリオ" pitchFamily="50" charset="-128"/>
                <a:cs typeface="メイリオ" pitchFamily="50" charset="-128"/>
              </a:endParaRPr>
            </a:p>
          </p:txBody>
        </p:sp>
        <p:sp>
          <p:nvSpPr>
            <p:cNvPr id="102" name="四角形: 上の 2 つの角を丸める 29">
              <a:extLst>
                <a:ext uri="{FF2B5EF4-FFF2-40B4-BE49-F238E27FC236}">
                  <a16:creationId xmlns:a16="http://schemas.microsoft.com/office/drawing/2014/main" id="{300C7A59-DAAE-46F2-9E5E-5C984E7E92C5}"/>
                </a:ext>
              </a:extLst>
            </p:cNvPr>
            <p:cNvSpPr/>
            <p:nvPr/>
          </p:nvSpPr>
          <p:spPr>
            <a:xfrm>
              <a:off x="557026" y="4093256"/>
              <a:ext cx="3123449" cy="290122"/>
            </a:xfrm>
            <a:prstGeom prst="round2SameRect">
              <a:avLst>
                <a:gd name="adj1" fmla="val 50000"/>
                <a:gd name="adj2" fmla="val 0"/>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3" name="テキスト ボックス 102">
              <a:extLst>
                <a:ext uri="{FF2B5EF4-FFF2-40B4-BE49-F238E27FC236}">
                  <a16:creationId xmlns:a16="http://schemas.microsoft.com/office/drawing/2014/main" id="{67BC2F78-DB36-4328-9568-FB076AD3CB96}"/>
                </a:ext>
              </a:extLst>
            </p:cNvPr>
            <p:cNvSpPr txBox="1"/>
            <p:nvPr/>
          </p:nvSpPr>
          <p:spPr>
            <a:xfrm>
              <a:off x="1700360" y="4074633"/>
              <a:ext cx="646331" cy="176796"/>
            </a:xfrm>
            <a:prstGeom prst="rect">
              <a:avLst/>
            </a:prstGeom>
            <a:noFill/>
          </p:spPr>
          <p:txBody>
            <a:bodyPr wrap="none" rtlCol="0">
              <a:spAutoFit/>
            </a:bodyPr>
            <a:lstStyle/>
            <a:p>
              <a:r>
                <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地域</a:t>
              </a:r>
              <a:endPar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17" name="AutoShape 47">
              <a:extLst>
                <a:ext uri="{FF2B5EF4-FFF2-40B4-BE49-F238E27FC236}">
                  <a16:creationId xmlns:a16="http://schemas.microsoft.com/office/drawing/2014/main" id="{8E30483E-4A1E-4D2F-9FAC-DDE77E1CC60A}"/>
                </a:ext>
              </a:extLst>
            </p:cNvPr>
            <p:cNvSpPr>
              <a:spLocks noChangeArrowheads="1"/>
            </p:cNvSpPr>
            <p:nvPr/>
          </p:nvSpPr>
          <p:spPr bwMode="auto">
            <a:xfrm>
              <a:off x="698500" y="4505784"/>
              <a:ext cx="2797174" cy="165937"/>
            </a:xfrm>
            <a:prstGeom prst="roundRect">
              <a:avLst>
                <a:gd name="adj" fmla="val 35530"/>
              </a:avLst>
            </a:prstGeom>
            <a:solidFill>
              <a:schemeClr val="bg1"/>
            </a:solidFill>
            <a:ln w="9525">
              <a:solidFill>
                <a:srgbClr val="0066FF"/>
              </a:solidFill>
              <a:round/>
              <a:headEnd/>
              <a:tailEnd/>
            </a:ln>
            <a:effectLst>
              <a:outerShdw dist="35921" dir="2700000" algn="ctr" rotWithShape="0">
                <a:schemeClr val="bg2"/>
              </a:outerShdw>
            </a:effectLst>
          </p:spPr>
          <p:txBody>
            <a:bodyPr wrap="none" anchor="ctr"/>
            <a:lstStyle/>
            <a:p>
              <a:pPr algn="ctr" defTabSz="914400" fontAlgn="base">
                <a:spcBef>
                  <a:spcPct val="0"/>
                </a:spcBef>
                <a:spcAft>
                  <a:spcPct val="0"/>
                </a:spcAft>
                <a:defRPr/>
              </a:pPr>
              <a:r>
                <a:rPr lang="ja-JP" altLang="en-US" sz="1050" dirty="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民生委員・児童委員、地域住民、ボランティア</a:t>
              </a:r>
            </a:p>
          </p:txBody>
        </p:sp>
        <p:sp>
          <p:nvSpPr>
            <p:cNvPr id="119" name="AutoShape 47">
              <a:extLst>
                <a:ext uri="{FF2B5EF4-FFF2-40B4-BE49-F238E27FC236}">
                  <a16:creationId xmlns:a16="http://schemas.microsoft.com/office/drawing/2014/main" id="{8E30483E-4A1E-4D2F-9FAC-DDE77E1CC60A}"/>
                </a:ext>
              </a:extLst>
            </p:cNvPr>
            <p:cNvSpPr>
              <a:spLocks noChangeArrowheads="1"/>
            </p:cNvSpPr>
            <p:nvPr/>
          </p:nvSpPr>
          <p:spPr bwMode="auto">
            <a:xfrm>
              <a:off x="698322" y="4781749"/>
              <a:ext cx="2778302" cy="170992"/>
            </a:xfrm>
            <a:prstGeom prst="roundRect">
              <a:avLst>
                <a:gd name="adj" fmla="val 35530"/>
              </a:avLst>
            </a:prstGeom>
            <a:solidFill>
              <a:schemeClr val="bg1"/>
            </a:solidFill>
            <a:ln w="9525">
              <a:solidFill>
                <a:srgbClr val="0066FF"/>
              </a:solidFill>
              <a:round/>
              <a:headEnd/>
              <a:tailEnd/>
            </a:ln>
            <a:effectLst>
              <a:outerShdw dist="35921" dir="2700000" algn="ctr" rotWithShape="0">
                <a:schemeClr val="bg2"/>
              </a:outerShdw>
            </a:effectLst>
          </p:spPr>
          <p:txBody>
            <a:bodyPr wrap="none" anchor="ctr"/>
            <a:lstStyle/>
            <a:p>
              <a:pPr algn="ctr" defTabSz="914400" fontAlgn="base">
                <a:spcBef>
                  <a:spcPct val="0"/>
                </a:spcBef>
                <a:spcAft>
                  <a:spcPct val="0"/>
                </a:spcAft>
                <a:defRPr/>
              </a:pPr>
              <a:r>
                <a:rPr lang="ja-JP" altLang="en-US" sz="1050" dirty="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子ども食堂等の居場所</a:t>
              </a:r>
            </a:p>
          </p:txBody>
        </p:sp>
        <p:sp>
          <p:nvSpPr>
            <p:cNvPr id="120" name="AutoShape 47">
              <a:extLst>
                <a:ext uri="{FF2B5EF4-FFF2-40B4-BE49-F238E27FC236}">
                  <a16:creationId xmlns:a16="http://schemas.microsoft.com/office/drawing/2014/main" id="{8E30483E-4A1E-4D2F-9FAC-DDE77E1CC60A}"/>
                </a:ext>
              </a:extLst>
            </p:cNvPr>
            <p:cNvSpPr>
              <a:spLocks noChangeArrowheads="1"/>
            </p:cNvSpPr>
            <p:nvPr/>
          </p:nvSpPr>
          <p:spPr bwMode="auto">
            <a:xfrm>
              <a:off x="698499" y="5058094"/>
              <a:ext cx="2797175" cy="176545"/>
            </a:xfrm>
            <a:prstGeom prst="roundRect">
              <a:avLst>
                <a:gd name="adj" fmla="val 35530"/>
              </a:avLst>
            </a:prstGeom>
            <a:solidFill>
              <a:schemeClr val="bg1"/>
            </a:solidFill>
            <a:ln w="9525">
              <a:solidFill>
                <a:srgbClr val="0066FF"/>
              </a:solidFill>
              <a:round/>
              <a:headEnd/>
              <a:tailEnd/>
            </a:ln>
            <a:effectLst>
              <a:outerShdw dist="35921" dir="2700000" algn="ctr" rotWithShape="0">
                <a:schemeClr val="bg2"/>
              </a:outerShdw>
            </a:effectLst>
          </p:spPr>
          <p:txBody>
            <a:bodyPr wrap="none" anchor="ctr"/>
            <a:lstStyle/>
            <a:p>
              <a:pPr algn="ctr" defTabSz="914400" fontAlgn="base">
                <a:spcBef>
                  <a:spcPct val="0"/>
                </a:spcBef>
                <a:spcAft>
                  <a:spcPct val="0"/>
                </a:spcAft>
                <a:defRPr/>
              </a:pPr>
              <a:r>
                <a:rPr lang="ja-JP" altLang="en-US" sz="1050" dirty="0">
                  <a:solidFill>
                    <a:srgbClr val="000000"/>
                  </a:solidFill>
                  <a:effectLst>
                    <a:outerShdw blurRad="38100" dist="38100" dir="2700000" algn="tl">
                      <a:srgbClr val="FFFFFF"/>
                    </a:outerShdw>
                  </a:effectLst>
                  <a:latin typeface="Meiryo UI" panose="020B0604030504040204" pitchFamily="50" charset="-128"/>
                  <a:ea typeface="Meiryo UI" panose="020B0604030504040204" pitchFamily="50" charset="-128"/>
                  <a:cs typeface="メイリオ" pitchFamily="50" charset="-128"/>
                </a:rPr>
                <a:t>養育支援・家庭教育支援等による家庭訪問</a:t>
              </a:r>
            </a:p>
          </p:txBody>
        </p:sp>
        <p:sp>
          <p:nvSpPr>
            <p:cNvPr id="122" name="AutoShape 47">
              <a:extLst>
                <a:ext uri="{FF2B5EF4-FFF2-40B4-BE49-F238E27FC236}">
                  <a16:creationId xmlns:a16="http://schemas.microsoft.com/office/drawing/2014/main" id="{8E30483E-4A1E-4D2F-9FAC-DDE77E1CC60A}"/>
                </a:ext>
              </a:extLst>
            </p:cNvPr>
            <p:cNvSpPr>
              <a:spLocks noChangeArrowheads="1"/>
            </p:cNvSpPr>
            <p:nvPr/>
          </p:nvSpPr>
          <p:spPr bwMode="auto">
            <a:xfrm>
              <a:off x="698322" y="5328575"/>
              <a:ext cx="2778302" cy="170992"/>
            </a:xfrm>
            <a:prstGeom prst="roundRect">
              <a:avLst>
                <a:gd name="adj" fmla="val 35530"/>
              </a:avLst>
            </a:prstGeom>
            <a:solidFill>
              <a:schemeClr val="bg1"/>
            </a:solidFill>
            <a:ln w="9525">
              <a:solidFill>
                <a:srgbClr val="0066FF"/>
              </a:solidFill>
              <a:round/>
              <a:headEnd/>
              <a:tailEnd/>
            </a:ln>
            <a:effectLst>
              <a:outerShdw dist="35921" dir="2700000" algn="ctr" rotWithShape="0">
                <a:schemeClr val="bg2"/>
              </a:outerShdw>
            </a:effectLst>
          </p:spPr>
          <p:txBody>
            <a:bodyPr wrap="none" anchor="ctr"/>
            <a:lstStyle/>
            <a:p>
              <a:pPr lvl="0" algn="ctr" defTabSz="914400" fontAlgn="base">
                <a:spcBef>
                  <a:spcPct val="0"/>
                </a:spcBef>
                <a:spcAft>
                  <a:spcPct val="0"/>
                </a:spcAft>
                <a:defRPr/>
              </a:pPr>
              <a:r>
                <a:rPr lang="ja-JP" altLang="en-US" sz="1050" dirty="0">
                  <a:latin typeface="Meiryo UI" panose="020B0604030504040204" pitchFamily="50" charset="-128"/>
                  <a:ea typeface="Meiryo UI" panose="020B0604030504040204" pitchFamily="50" charset="-128"/>
                </a:rPr>
                <a:t>認定こども園 ・ 幼稚園 ・ 保育所</a:t>
              </a:r>
            </a:p>
          </p:txBody>
        </p:sp>
      </p:grpSp>
      <p:sp>
        <p:nvSpPr>
          <p:cNvPr id="13" name="角丸四角形 12"/>
          <p:cNvSpPr/>
          <p:nvPr/>
        </p:nvSpPr>
        <p:spPr>
          <a:xfrm>
            <a:off x="190768" y="1770635"/>
            <a:ext cx="237296" cy="3969217"/>
          </a:xfrm>
          <a:prstGeom prst="roundRect">
            <a:avLst>
              <a:gd name="adj" fmla="val 50000"/>
            </a:avLst>
          </a:prstGeom>
          <a:solidFill>
            <a:srgbClr val="FFCC00"/>
          </a:solidFill>
          <a:ln>
            <a:no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課題を抱える子ども・保護者の状況をもれなく把握</a:t>
            </a:r>
          </a:p>
        </p:txBody>
      </p:sp>
      <p:sp>
        <p:nvSpPr>
          <p:cNvPr id="123" name="角丸四角形 122"/>
          <p:cNvSpPr/>
          <p:nvPr/>
        </p:nvSpPr>
        <p:spPr>
          <a:xfrm>
            <a:off x="8741752" y="1793068"/>
            <a:ext cx="242300" cy="1697252"/>
          </a:xfrm>
          <a:prstGeom prst="roundRect">
            <a:avLst>
              <a:gd name="adj" fmla="val 50000"/>
            </a:avLst>
          </a:prstGeom>
          <a:solidFill>
            <a:srgbClr val="FFCC00"/>
          </a:solidFill>
          <a:ln>
            <a:no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見守り</a:t>
            </a:r>
          </a:p>
        </p:txBody>
      </p:sp>
      <p:sp>
        <p:nvSpPr>
          <p:cNvPr id="124" name="角丸四角形 123"/>
          <p:cNvSpPr/>
          <p:nvPr/>
        </p:nvSpPr>
        <p:spPr>
          <a:xfrm>
            <a:off x="8767119" y="4093386"/>
            <a:ext cx="242300" cy="1697252"/>
          </a:xfrm>
          <a:prstGeom prst="roundRect">
            <a:avLst>
              <a:gd name="adj" fmla="val 50000"/>
            </a:avLst>
          </a:prstGeom>
          <a:solidFill>
            <a:srgbClr val="FFCC00"/>
          </a:solidFill>
          <a:ln>
            <a:no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行政支援</a:t>
            </a:r>
          </a:p>
        </p:txBody>
      </p:sp>
      <p:sp>
        <p:nvSpPr>
          <p:cNvPr id="15" name="上下矢印 14"/>
          <p:cNvSpPr/>
          <p:nvPr/>
        </p:nvSpPr>
        <p:spPr>
          <a:xfrm rot="2776859">
            <a:off x="3786780" y="4389479"/>
            <a:ext cx="340720" cy="568844"/>
          </a:xfrm>
          <a:prstGeom prst="up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上下矢印 124"/>
          <p:cNvSpPr/>
          <p:nvPr/>
        </p:nvSpPr>
        <p:spPr>
          <a:xfrm rot="2776859">
            <a:off x="4987549" y="2895284"/>
            <a:ext cx="340720" cy="568844"/>
          </a:xfrm>
          <a:prstGeom prst="up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上下矢印 125"/>
          <p:cNvSpPr/>
          <p:nvPr/>
        </p:nvSpPr>
        <p:spPr>
          <a:xfrm rot="8127563">
            <a:off x="5008587" y="4351035"/>
            <a:ext cx="340720" cy="568844"/>
          </a:xfrm>
          <a:prstGeom prst="up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上下矢印 126"/>
          <p:cNvSpPr/>
          <p:nvPr/>
        </p:nvSpPr>
        <p:spPr>
          <a:xfrm rot="8127563">
            <a:off x="3752981" y="2899809"/>
            <a:ext cx="340720" cy="568844"/>
          </a:xfrm>
          <a:prstGeom prst="up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a:extLst>
              <a:ext uri="{FF2B5EF4-FFF2-40B4-BE49-F238E27FC236}">
                <a16:creationId xmlns:a16="http://schemas.microsoft.com/office/drawing/2014/main" id="{DBCBB6C5-F0CE-4409-9948-D8B71C510FA8}"/>
              </a:ext>
            </a:extLst>
          </p:cNvPr>
          <p:cNvSpPr txBox="1"/>
          <p:nvPr/>
        </p:nvSpPr>
        <p:spPr>
          <a:xfrm>
            <a:off x="4011322" y="4556829"/>
            <a:ext cx="1074108" cy="707815"/>
          </a:xfrm>
          <a:prstGeom prst="rect">
            <a:avLst/>
          </a:prstGeom>
          <a:noFill/>
        </p:spPr>
        <p:txBody>
          <a:bodyPr wrap="square" lIns="91363" tIns="45685" rIns="91363" bIns="45685" rtlCol="0">
            <a:spAutoFit/>
          </a:bodyPr>
          <a:lstStyle/>
          <a:p>
            <a:pPr algn="ctr" fontAlgn="base">
              <a:spcBef>
                <a:spcPct val="0"/>
              </a:spcBef>
              <a:spcAft>
                <a:spcPct val="0"/>
              </a:spcAft>
            </a:pPr>
            <a:r>
              <a:rPr lang="ja-JP" altLang="en-US" sz="1000" dirty="0">
                <a:solidFill>
                  <a:schemeClr val="accent6">
                    <a:lumMod val="50000"/>
                  </a:schemeClr>
                </a:solidFill>
                <a:latin typeface="Meiryo UI" panose="020B0604030504040204" pitchFamily="50" charset="-128"/>
                <a:ea typeface="Meiryo UI" panose="020B0604030504040204" pitchFamily="50" charset="-128"/>
                <a:cs typeface="メイリオ" pitchFamily="50" charset="-128"/>
              </a:rPr>
              <a:t>（例）教員</a:t>
            </a:r>
            <a:r>
              <a:rPr lang="en-US" altLang="ja-JP" sz="1000" dirty="0">
                <a:solidFill>
                  <a:schemeClr val="accent6">
                    <a:lumMod val="50000"/>
                  </a:schemeClr>
                </a:solidFill>
                <a:latin typeface="Meiryo UI" panose="020B0604030504040204" pitchFamily="50" charset="-128"/>
                <a:ea typeface="Meiryo UI" panose="020B0604030504040204" pitchFamily="50" charset="-128"/>
                <a:cs typeface="メイリオ" pitchFamily="50" charset="-128"/>
              </a:rPr>
              <a:t>OB</a:t>
            </a:r>
          </a:p>
          <a:p>
            <a:pPr algn="ctr" fontAlgn="base">
              <a:spcBef>
                <a:spcPct val="0"/>
              </a:spcBef>
              <a:spcAft>
                <a:spcPct val="0"/>
              </a:spcAft>
            </a:pPr>
            <a:r>
              <a:rPr lang="ja-JP" altLang="en-US" sz="1000" dirty="0">
                <a:solidFill>
                  <a:schemeClr val="accent6">
                    <a:lumMod val="50000"/>
                  </a:schemeClr>
                </a:solidFill>
                <a:latin typeface="Meiryo UI" panose="020B0604030504040204" pitchFamily="50" charset="-128"/>
                <a:ea typeface="Meiryo UI" panose="020B0604030504040204" pitchFamily="50" charset="-128"/>
                <a:cs typeface="メイリオ" pitchFamily="50" charset="-128"/>
              </a:rPr>
              <a:t>社会福祉士、</a:t>
            </a:r>
            <a:r>
              <a:rPr lang="en-US" altLang="ja-JP" sz="1000" dirty="0">
                <a:solidFill>
                  <a:schemeClr val="accent6">
                    <a:lumMod val="50000"/>
                  </a:schemeClr>
                </a:solidFill>
                <a:latin typeface="Meiryo UI" panose="020B0604030504040204" pitchFamily="50" charset="-128"/>
                <a:ea typeface="Meiryo UI" panose="020B0604030504040204" pitchFamily="50" charset="-128"/>
                <a:cs typeface="メイリオ" pitchFamily="50" charset="-128"/>
              </a:rPr>
              <a:t>CSW</a:t>
            </a:r>
            <a:r>
              <a:rPr lang="ja-JP" altLang="en-US" sz="1000" dirty="0">
                <a:solidFill>
                  <a:schemeClr val="accent6">
                    <a:lumMod val="50000"/>
                  </a:schemeClr>
                </a:solidFill>
                <a:latin typeface="Meiryo UI" panose="020B0604030504040204" pitchFamily="50" charset="-128"/>
                <a:ea typeface="Meiryo UI" panose="020B0604030504040204" pitchFamily="50" charset="-128"/>
                <a:cs typeface="メイリオ" pitchFamily="50" charset="-128"/>
              </a:rPr>
              <a:t>等による</a:t>
            </a:r>
            <a:endParaRPr lang="en-US" altLang="ja-JP" sz="1000" dirty="0">
              <a:solidFill>
                <a:schemeClr val="accent6">
                  <a:lumMod val="50000"/>
                </a:schemeClr>
              </a:solidFill>
              <a:latin typeface="Meiryo UI" panose="020B0604030504040204" pitchFamily="50" charset="-128"/>
              <a:ea typeface="Meiryo UI" panose="020B0604030504040204" pitchFamily="50" charset="-128"/>
              <a:cs typeface="メイリオ" pitchFamily="50" charset="-128"/>
            </a:endParaRPr>
          </a:p>
          <a:p>
            <a:pPr algn="ctr" fontAlgn="base">
              <a:spcBef>
                <a:spcPct val="0"/>
              </a:spcBef>
              <a:spcAft>
                <a:spcPct val="0"/>
              </a:spcAft>
            </a:pPr>
            <a:r>
              <a:rPr lang="ja-JP" altLang="en-US" sz="1000" dirty="0">
                <a:solidFill>
                  <a:schemeClr val="accent6">
                    <a:lumMod val="50000"/>
                  </a:schemeClr>
                </a:solidFill>
                <a:latin typeface="Meiryo UI" panose="020B0604030504040204" pitchFamily="50" charset="-128"/>
                <a:ea typeface="Meiryo UI" panose="020B0604030504040204" pitchFamily="50" charset="-128"/>
                <a:cs typeface="メイリオ" pitchFamily="50" charset="-128"/>
              </a:rPr>
              <a:t>支援チーム</a:t>
            </a:r>
            <a:endParaRPr lang="en-US" altLang="ja-JP" sz="1000" dirty="0">
              <a:solidFill>
                <a:schemeClr val="accent6">
                  <a:lumMod val="50000"/>
                </a:schemeClr>
              </a:solidFill>
              <a:latin typeface="Meiryo UI" panose="020B0604030504040204" pitchFamily="50" charset="-128"/>
              <a:ea typeface="Meiryo UI" panose="020B0604030504040204" pitchFamily="50" charset="-128"/>
              <a:cs typeface="メイリオ" pitchFamily="50" charset="-128"/>
            </a:endParaRPr>
          </a:p>
        </p:txBody>
      </p:sp>
      <p:sp>
        <p:nvSpPr>
          <p:cNvPr id="98" name="Text Box 48">
            <a:extLst>
              <a:ext uri="{FF2B5EF4-FFF2-40B4-BE49-F238E27FC236}">
                <a16:creationId xmlns:a16="http://schemas.microsoft.com/office/drawing/2014/main" id="{913CD3B0-8399-4538-B810-B25BD2BDE1A5}"/>
              </a:ext>
            </a:extLst>
          </p:cNvPr>
          <p:cNvSpPr txBox="1">
            <a:spLocks noChangeArrowheads="1"/>
          </p:cNvSpPr>
          <p:nvPr/>
        </p:nvSpPr>
        <p:spPr bwMode="auto">
          <a:xfrm>
            <a:off x="1075442" y="2043089"/>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defRPr/>
            </a:pPr>
            <a:r>
              <a:rPr lang="ja-JP" altLang="en-US" sz="1200" b="1" dirty="0">
                <a:effectLst>
                  <a:outerShdw blurRad="38100" dist="38100" dir="2700000" algn="tl">
                    <a:srgbClr val="C0C0C0"/>
                  </a:outerShdw>
                </a:effectLst>
                <a:latin typeface="メイリオ" pitchFamily="50" charset="-128"/>
                <a:ea typeface="メイリオ" pitchFamily="50" charset="-128"/>
                <a:cs typeface="メイリオ" pitchFamily="50" charset="-128"/>
              </a:rPr>
              <a:t>校長・教頭</a:t>
            </a:r>
          </a:p>
        </p:txBody>
      </p:sp>
      <p:sp>
        <p:nvSpPr>
          <p:cNvPr id="99" name="Text Box 9">
            <a:extLst>
              <a:ext uri="{FF2B5EF4-FFF2-40B4-BE49-F238E27FC236}">
                <a16:creationId xmlns:a16="http://schemas.microsoft.com/office/drawing/2014/main" id="{B7B484B8-7370-45C8-ACFA-B945AE648EE9}"/>
              </a:ext>
            </a:extLst>
          </p:cNvPr>
          <p:cNvSpPr txBox="1">
            <a:spLocks noChangeArrowheads="1"/>
          </p:cNvSpPr>
          <p:nvPr/>
        </p:nvSpPr>
        <p:spPr bwMode="auto">
          <a:xfrm>
            <a:off x="8583613" y="6473825"/>
            <a:ext cx="47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fld id="{0E8E7A6A-29F6-4962-B57D-A52243889815}" type="slidenum">
              <a:rPr lang="en-US" altLang="ja-JP">
                <a:latin typeface="Meiryo UI" panose="020B0604030504040204" pitchFamily="50" charset="-128"/>
                <a:ea typeface="Meiryo UI" panose="020B0604030504040204" pitchFamily="50" charset="-128"/>
                <a:cs typeface="Meiryo UI" panose="020B0604030504040204" pitchFamily="50" charset="-128"/>
              </a:rPr>
              <a:pPr eaLnBrk="1" hangingPunct="1"/>
              <a:t>8</a:t>
            </a:fld>
            <a:endParaRPr lang="en-US" altLang="ja-JP">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AutoShape 16"/>
          <p:cNvSpPr>
            <a:spLocks noChangeArrowheads="1"/>
          </p:cNvSpPr>
          <p:nvPr/>
        </p:nvSpPr>
        <p:spPr bwMode="auto">
          <a:xfrm>
            <a:off x="3448049" y="1440754"/>
            <a:ext cx="2178969" cy="505507"/>
          </a:xfrm>
          <a:prstGeom prst="roundRect">
            <a:avLst>
              <a:gd name="adj" fmla="val 37048"/>
            </a:avLst>
          </a:prstGeom>
          <a:gradFill rotWithShape="1">
            <a:gsLst>
              <a:gs pos="0">
                <a:srgbClr val="0066FF"/>
              </a:gs>
              <a:gs pos="50000">
                <a:schemeClr val="bg1"/>
              </a:gs>
              <a:gs pos="100000">
                <a:srgbClr val="0066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fontAlgn="base">
              <a:spcBef>
                <a:spcPct val="0"/>
              </a:spcBef>
              <a:spcAft>
                <a:spcPct val="0"/>
              </a:spcAft>
              <a:defRPr/>
            </a:pPr>
            <a:r>
              <a:rPr lang="ja-JP" altLang="en-US" sz="1200" i="1" dirty="0">
                <a:solidFill>
                  <a:srgbClr val="000000"/>
                </a:solidFill>
                <a:effectLst>
                  <a:outerShdw blurRad="38100" dist="38100" dir="2700000" algn="tl">
                    <a:srgbClr val="FFFFFF"/>
                  </a:outerShdw>
                </a:effectLst>
                <a:latin typeface="メイリオ" pitchFamily="50" charset="-128"/>
                <a:ea typeface="メイリオ" pitchFamily="50" charset="-128"/>
                <a:cs typeface="メイリオ" pitchFamily="50" charset="-128"/>
              </a:rPr>
              <a:t>教育と福祉の協働により</a:t>
            </a:r>
          </a:p>
          <a:p>
            <a:pPr algn="ctr" defTabSz="914400" fontAlgn="base">
              <a:spcBef>
                <a:spcPct val="0"/>
              </a:spcBef>
              <a:spcAft>
                <a:spcPct val="0"/>
              </a:spcAft>
              <a:defRPr/>
            </a:pPr>
            <a:r>
              <a:rPr lang="ja-JP" altLang="en-US" sz="1200" i="1" dirty="0">
                <a:solidFill>
                  <a:srgbClr val="000000"/>
                </a:solidFill>
                <a:effectLst>
                  <a:outerShdw blurRad="38100" dist="38100" dir="2700000" algn="tl">
                    <a:srgbClr val="FFFFFF"/>
                  </a:outerShdw>
                </a:effectLst>
                <a:latin typeface="メイリオ" pitchFamily="50" charset="-128"/>
                <a:ea typeface="メイリオ" pitchFamily="50" charset="-128"/>
                <a:cs typeface="メイリオ" pitchFamily="50" charset="-128"/>
              </a:rPr>
              <a:t>“つなぐ”仕組みを構築</a:t>
            </a:r>
          </a:p>
        </p:txBody>
      </p:sp>
      <p:sp>
        <p:nvSpPr>
          <p:cNvPr id="109" name="AutoShape 16"/>
          <p:cNvSpPr>
            <a:spLocks noChangeArrowheads="1"/>
          </p:cNvSpPr>
          <p:nvPr/>
        </p:nvSpPr>
        <p:spPr bwMode="auto">
          <a:xfrm rot="16200000">
            <a:off x="1916141" y="3885570"/>
            <a:ext cx="209504" cy="669204"/>
          </a:xfrm>
          <a:prstGeom prst="stripedRightArrow">
            <a:avLst/>
          </a:prstGeom>
          <a:gradFill rotWithShape="1">
            <a:gsLst>
              <a:gs pos="0">
                <a:srgbClr val="0066FF"/>
              </a:gs>
              <a:gs pos="50000">
                <a:schemeClr val="accent5">
                  <a:lumMod val="20000"/>
                  <a:lumOff val="80000"/>
                </a:schemeClr>
              </a:gs>
              <a:gs pos="100000">
                <a:srgbClr val="0066FF"/>
              </a:gs>
            </a:gsLst>
            <a:lin ang="0" scaled="0"/>
          </a:gradFill>
          <a:ln>
            <a:noFill/>
          </a:ln>
          <a:effectLst/>
        </p:spPr>
        <p:txBody>
          <a:bodyPr wrap="none" anchor="ctr"/>
          <a:lstStyle/>
          <a:p>
            <a:pPr algn="ctr" defTabSz="914400" fontAlgn="base">
              <a:spcBef>
                <a:spcPct val="0"/>
              </a:spcBef>
              <a:spcAft>
                <a:spcPct val="0"/>
              </a:spcAft>
              <a:defRPr/>
            </a:pPr>
            <a:endParaRPr lang="ja-JP" altLang="en-US" sz="1200" b="1" dirty="0">
              <a:solidFill>
                <a:srgbClr val="000000"/>
              </a:solidFill>
              <a:effectLst>
                <a:outerShdw blurRad="38100" dist="38100" dir="2700000" algn="tl">
                  <a:srgbClr val="FFFFFF"/>
                </a:outerShdw>
              </a:effectLst>
              <a:latin typeface="メイリオ" pitchFamily="50" charset="-128"/>
              <a:ea typeface="メイリオ" pitchFamily="50" charset="-128"/>
              <a:cs typeface="メイリオ" pitchFamily="50" charset="-128"/>
            </a:endParaRPr>
          </a:p>
        </p:txBody>
      </p:sp>
      <p:sp>
        <p:nvSpPr>
          <p:cNvPr id="110" name="テキスト ボックス 109"/>
          <p:cNvSpPr txBox="1"/>
          <p:nvPr/>
        </p:nvSpPr>
        <p:spPr>
          <a:xfrm>
            <a:off x="0" y="12879"/>
            <a:ext cx="8471438"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４　子どもの貧困対策の方向性</a:t>
            </a:r>
            <a:endParaRPr kumimoji="1" lang="en-US" altLang="ja-JP" sz="2000" b="1" dirty="0">
              <a:latin typeface="Meiryo UI" panose="020B0604030504040204" pitchFamily="50" charset="-128"/>
              <a:ea typeface="Meiryo UI" panose="020B0604030504040204" pitchFamily="50" charset="-128"/>
            </a:endParaRPr>
          </a:p>
        </p:txBody>
      </p:sp>
      <p:cxnSp>
        <p:nvCxnSpPr>
          <p:cNvPr id="112" name="直線コネクタ 111"/>
          <p:cNvCxnSpPr/>
          <p:nvPr/>
        </p:nvCxnSpPr>
        <p:spPr>
          <a:xfrm>
            <a:off x="116136" y="374352"/>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2045605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4556</TotalTime>
  <Words>4314</Words>
  <Application>Microsoft Office PowerPoint</Application>
  <PresentationFormat>画面に合わせる (4:3)</PresentationFormat>
  <Paragraphs>682</Paragraphs>
  <Slides>22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22</vt:i4>
      </vt:variant>
    </vt:vector>
  </HeadingPairs>
  <TitlesOfParts>
    <vt:vector size="34" baseType="lpstr">
      <vt:lpstr>Meiryo UI</vt:lpstr>
      <vt:lpstr>ＭＳ ゴシック</vt:lpstr>
      <vt:lpstr>メイリオ</vt:lpstr>
      <vt:lpstr>游ゴシック</vt:lpstr>
      <vt:lpstr>游ゴシック Light</vt:lpstr>
      <vt:lpstr>游明朝</vt:lpstr>
      <vt:lpstr>Arial</vt:lpstr>
      <vt:lpstr>Calibri</vt:lpstr>
      <vt:lpstr>Calibri Light</vt:lpstr>
      <vt:lpstr>Times New Roman</vt:lpstr>
      <vt:lpstr>Wingdings</vt:lpstr>
      <vt:lpstr>Office テーマ</vt:lpstr>
      <vt:lpstr>第二次子どもの貧困対策の推進に関する 法律に基づく都道府県計画 （第二次大阪府子どもの貧困対策計画） について（素案）</vt:lpstr>
      <vt:lpstr>もくじ</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子どもの貧困対策の推進に関する 法律に基づく都道府県計画 （子どもの貧困対策計画）</dc:title>
  <dc:creator>加藤　美恵</dc:creator>
  <cp:lastModifiedBy>加藤　美恵</cp:lastModifiedBy>
  <cp:revision>494</cp:revision>
  <cp:lastPrinted>2019-07-25T12:00:51Z</cp:lastPrinted>
  <dcterms:created xsi:type="dcterms:W3CDTF">2019-03-02T08:28:16Z</dcterms:created>
  <dcterms:modified xsi:type="dcterms:W3CDTF">2019-08-16T00:14:17Z</dcterms:modified>
</cp:coreProperties>
</file>