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8.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9.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5"/>
  </p:notesMasterIdLst>
  <p:sldIdLst>
    <p:sldId id="256" r:id="rId2"/>
    <p:sldId id="257" r:id="rId3"/>
    <p:sldId id="261" r:id="rId4"/>
    <p:sldId id="296" r:id="rId5"/>
    <p:sldId id="297" r:id="rId6"/>
    <p:sldId id="298" r:id="rId7"/>
    <p:sldId id="262" r:id="rId8"/>
    <p:sldId id="301" r:id="rId9"/>
    <p:sldId id="302" r:id="rId10"/>
    <p:sldId id="304" r:id="rId11"/>
    <p:sldId id="305" r:id="rId12"/>
    <p:sldId id="306" r:id="rId13"/>
    <p:sldId id="307"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0E2A0"/>
    <a:srgbClr val="85F2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91" autoAdjust="0"/>
    <p:restoredTop sz="94434" autoAdjust="0"/>
  </p:normalViewPr>
  <p:slideViewPr>
    <p:cSldViewPr>
      <p:cViewPr varScale="1">
        <p:scale>
          <a:sx n="74" d="100"/>
          <a:sy n="74" d="100"/>
        </p:scale>
        <p:origin x="16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D:\katomie\Desktop\&#12467;&#12500;&#12540;&#26283;&#23450;&#29256;.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oleObject" Target="file:///D:\katomie\Desktop\&#12467;&#12500;&#12540;&#26283;&#23450;&#29256;.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G0000sv0ns501\d11271$\doc\200%20&#25512;&#36914;&#65319;\101_&#23376;&#12393;&#12418;&#12398;&#36007;&#22256;\H31&#24180;&#24230;&#26989;&#21209;\&#9733;&#31532;&#20108;&#27425;&#35336;&#30011;&#31574;&#23450;\02%20&#12493;&#12483;&#12488;&#35519;&#26619;&#65288;&#26412;&#20307;&#35336;&#30011;&#35519;&#26619;&#12434;&#27963;&#29992;&#65289;\&#65288;&#21152;&#24037;&#20013;&#65289;&#26283;&#23450;&#29256;.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G0000sv0ns501\d11271$\doc\200%20&#25512;&#36914;&#65319;\101_&#23376;&#12393;&#12418;&#12398;&#36007;&#22256;\H31&#24180;&#24230;&#26989;&#21209;\&#9733;&#31532;&#20108;&#27425;&#35336;&#30011;&#31574;&#23450;\02%20&#12493;&#12483;&#12488;&#35519;&#26619;&#65288;&#26412;&#20307;&#35336;&#30011;&#35519;&#26619;&#12434;&#27963;&#29992;&#65289;\&#65288;&#21152;&#24037;&#20013;&#65289;&#26283;&#23450;&#29256;.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mie_h\Desktop\&#12467;&#12500;&#12540;&#26283;&#23450;&#29256;.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0419114394408567"/>
          <c:y val="7.8952765581444637E-2"/>
          <c:w val="0.57334745200389281"/>
          <c:h val="0.91545037855359623"/>
        </c:manualLayout>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貧困前Q15!$L$70:$L$89</c:f>
              <c:strCache>
                <c:ptCount val="20"/>
                <c:pt idx="0">
                  <c:v>食費を切りつめた</c:v>
                </c:pt>
                <c:pt idx="1">
                  <c:v>電気・ガス・水道などが止められた</c:v>
                </c:pt>
                <c:pt idx="2">
                  <c:v>医療機関を受診できなかった</c:v>
                </c:pt>
                <c:pt idx="3">
                  <c:v>国民健康保険料の支払いが滞ったことがある</c:v>
                </c:pt>
                <c:pt idx="4">
                  <c:v>国民年金の支払いが滞ったことがある</c:v>
                </c:pt>
                <c:pt idx="5">
                  <c:v>金融機関などに借金をしたことがある</c:v>
                </c:pt>
                <c:pt idx="6">
                  <c:v>クレジットカードの利用が停止になったことがある</c:v>
                </c:pt>
                <c:pt idx="7">
                  <c:v>新しい衣服・靴を買うのを控えた</c:v>
                </c:pt>
                <c:pt idx="8">
                  <c:v>新聞や雑誌を買うのを控えた</c:v>
                </c:pt>
                <c:pt idx="9">
                  <c:v>スマートフォンの購入を断念したり、通信料の支払いが滞ったことがある</c:v>
                </c:pt>
                <c:pt idx="10">
                  <c:v>冠婚葬祭のつきあいを控えた</c:v>
                </c:pt>
                <c:pt idx="11">
                  <c:v>生活の見通しがたたなくて不安になったことがある</c:v>
                </c:pt>
                <c:pt idx="12">
                  <c:v>鉄道やバスの利用を控え、自転車を使ったり歩くようにした</c:v>
                </c:pt>
                <c:pt idx="13">
                  <c:v>家賃や住宅ローンの支払いが滞ったことがある</c:v>
                </c:pt>
                <c:pt idx="14">
                  <c:v>趣味やレジャーの出費を減らした</c:v>
                </c:pt>
                <c:pt idx="15">
                  <c:v>冷暖房の使用を控えた</c:v>
                </c:pt>
                <c:pt idx="16">
                  <c:v>友人・知人との外食を控えた</c:v>
                </c:pt>
                <c:pt idx="17">
                  <c:v>敷金・保証金等を用意できないので、住み替え・転居を断念した</c:v>
                </c:pt>
                <c:pt idx="18">
                  <c:v>理髪店・美容院に行く回数を減らした</c:v>
                </c:pt>
                <c:pt idx="19">
                  <c:v>どれにもあてはまらない</c:v>
                </c:pt>
              </c:strCache>
            </c:strRef>
          </c:cat>
          <c:val>
            <c:numRef>
              <c:f>貧困前Q15!$M$70:$M$89</c:f>
              <c:numCache>
                <c:formatCode>0.0_ </c:formatCode>
                <c:ptCount val="20"/>
                <c:pt idx="0">
                  <c:v>33.857142857142861</c:v>
                </c:pt>
                <c:pt idx="1">
                  <c:v>1</c:v>
                </c:pt>
                <c:pt idx="2">
                  <c:v>1.6190476190476188</c:v>
                </c:pt>
                <c:pt idx="3">
                  <c:v>2.666666666666667</c:v>
                </c:pt>
                <c:pt idx="4">
                  <c:v>3.1428571428571432</c:v>
                </c:pt>
                <c:pt idx="5">
                  <c:v>2.6190476190476191</c:v>
                </c:pt>
                <c:pt idx="6">
                  <c:v>2.7142857142857144</c:v>
                </c:pt>
                <c:pt idx="7">
                  <c:v>37.761904761904766</c:v>
                </c:pt>
                <c:pt idx="8">
                  <c:v>12.80952380952381</c:v>
                </c:pt>
                <c:pt idx="9">
                  <c:v>2.4761904761904763</c:v>
                </c:pt>
                <c:pt idx="10">
                  <c:v>2.2380952380952381</c:v>
                </c:pt>
                <c:pt idx="11">
                  <c:v>12.571428571428573</c:v>
                </c:pt>
                <c:pt idx="12">
                  <c:v>8.7619047619047628</c:v>
                </c:pt>
                <c:pt idx="13">
                  <c:v>1.7142857142857144</c:v>
                </c:pt>
                <c:pt idx="14">
                  <c:v>28.333333333333332</c:v>
                </c:pt>
                <c:pt idx="15">
                  <c:v>16.952380952380953</c:v>
                </c:pt>
                <c:pt idx="16">
                  <c:v>22.238095238095237</c:v>
                </c:pt>
                <c:pt idx="17">
                  <c:v>1.3333333333333335</c:v>
                </c:pt>
                <c:pt idx="18">
                  <c:v>27</c:v>
                </c:pt>
                <c:pt idx="19">
                  <c:v>37.952380952380956</c:v>
                </c:pt>
              </c:numCache>
            </c:numRef>
          </c:val>
          <c:extLst>
            <c:ext xmlns:c16="http://schemas.microsoft.com/office/drawing/2014/chart" uri="{C3380CC4-5D6E-409C-BE32-E72D297353CC}">
              <c16:uniqueId val="{00000000-5AA2-4208-A5E6-C9E3A1BCD30E}"/>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貧困前Q33!$G$61:$G$65</c:f>
              <c:strCache>
                <c:ptCount val="5"/>
                <c:pt idx="0">
                  <c:v>必ず食べる</c:v>
                </c:pt>
                <c:pt idx="1">
                  <c:v>食べることが多い</c:v>
                </c:pt>
                <c:pt idx="2">
                  <c:v>食べないことが多い</c:v>
                </c:pt>
                <c:pt idx="3">
                  <c:v>食べない</c:v>
                </c:pt>
                <c:pt idx="4">
                  <c:v>わからない</c:v>
                </c:pt>
              </c:strCache>
            </c:strRef>
          </c:cat>
          <c:val>
            <c:numRef>
              <c:f>貧困前Q33!$H$61:$H$65</c:f>
              <c:numCache>
                <c:formatCode>0.0_ </c:formatCode>
                <c:ptCount val="5"/>
                <c:pt idx="0">
                  <c:v>75.238095238095241</c:v>
                </c:pt>
                <c:pt idx="1">
                  <c:v>11.857142857142858</c:v>
                </c:pt>
                <c:pt idx="2">
                  <c:v>4.0476190476190474</c:v>
                </c:pt>
                <c:pt idx="3">
                  <c:v>4.6190476190476195</c:v>
                </c:pt>
                <c:pt idx="4">
                  <c:v>4.2380952380952381</c:v>
                </c:pt>
              </c:numCache>
            </c:numRef>
          </c:val>
          <c:extLst>
            <c:ext xmlns:c16="http://schemas.microsoft.com/office/drawing/2014/chart" uri="{C3380CC4-5D6E-409C-BE32-E72D297353CC}">
              <c16:uniqueId val="{00000000-BFFB-4D8E-94F1-EE54E2FC4069}"/>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貧困後Q35!$G$44:$G$48</c:f>
              <c:strCache>
                <c:ptCount val="5"/>
                <c:pt idx="0">
                  <c:v>必ず食べる</c:v>
                </c:pt>
                <c:pt idx="1">
                  <c:v>食べることが多い</c:v>
                </c:pt>
                <c:pt idx="2">
                  <c:v>食べないことが多い</c:v>
                </c:pt>
                <c:pt idx="3">
                  <c:v>食べない</c:v>
                </c:pt>
                <c:pt idx="4">
                  <c:v>わからない</c:v>
                </c:pt>
              </c:strCache>
            </c:strRef>
          </c:cat>
          <c:val>
            <c:numRef>
              <c:f>貧困後Q35!$H$44:$H$48</c:f>
              <c:numCache>
                <c:formatCode>0.0_ </c:formatCode>
                <c:ptCount val="5"/>
                <c:pt idx="0">
                  <c:v>77.833333333333329</c:v>
                </c:pt>
                <c:pt idx="1">
                  <c:v>11.583333333333334</c:v>
                </c:pt>
                <c:pt idx="2">
                  <c:v>5</c:v>
                </c:pt>
                <c:pt idx="3">
                  <c:v>1.5833333333333333</c:v>
                </c:pt>
                <c:pt idx="4">
                  <c:v>4</c:v>
                </c:pt>
              </c:numCache>
            </c:numRef>
          </c:val>
          <c:extLst>
            <c:ext xmlns:c16="http://schemas.microsoft.com/office/drawing/2014/chart" uri="{C3380CC4-5D6E-409C-BE32-E72D297353CC}">
              <c16:uniqueId val="{00000000-F6C9-412F-A515-FF2A422A057E}"/>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貧困前Q34!$G$61:$G$68</c:f>
              <c:strCache>
                <c:ptCount val="8"/>
                <c:pt idx="0">
                  <c:v>ほとんど毎日</c:v>
                </c:pt>
                <c:pt idx="1">
                  <c:v>週に4～5回</c:v>
                </c:pt>
                <c:pt idx="2">
                  <c:v>週に2～3回</c:v>
                </c:pt>
                <c:pt idx="3">
                  <c:v>週に1回程度</c:v>
                </c:pt>
                <c:pt idx="4">
                  <c:v>月に1～3回程度</c:v>
                </c:pt>
                <c:pt idx="5">
                  <c:v>半年に1～3回程度</c:v>
                </c:pt>
                <c:pt idx="6">
                  <c:v>半年に1回未満</c:v>
                </c:pt>
                <c:pt idx="7">
                  <c:v>わからない</c:v>
                </c:pt>
              </c:strCache>
            </c:strRef>
          </c:cat>
          <c:val>
            <c:numRef>
              <c:f>貧困前Q34!$H$61:$H$68</c:f>
              <c:numCache>
                <c:formatCode>0.0_ </c:formatCode>
                <c:ptCount val="8"/>
                <c:pt idx="0">
                  <c:v>75.714285714285708</c:v>
                </c:pt>
                <c:pt idx="1">
                  <c:v>5</c:v>
                </c:pt>
                <c:pt idx="2">
                  <c:v>6.0476190476190474</c:v>
                </c:pt>
                <c:pt idx="3">
                  <c:v>2.5238095238095237</c:v>
                </c:pt>
                <c:pt idx="4">
                  <c:v>0.7142857142857143</c:v>
                </c:pt>
                <c:pt idx="5">
                  <c:v>9.5238095238095233E-2</c:v>
                </c:pt>
                <c:pt idx="6">
                  <c:v>1.0476190476190477</c:v>
                </c:pt>
                <c:pt idx="7">
                  <c:v>8.8571428571428559</c:v>
                </c:pt>
              </c:numCache>
            </c:numRef>
          </c:val>
          <c:extLst>
            <c:ext xmlns:c16="http://schemas.microsoft.com/office/drawing/2014/chart" uri="{C3380CC4-5D6E-409C-BE32-E72D297353CC}">
              <c16:uniqueId val="{00000000-9EC9-4305-AD5A-78EA1D25ABE8}"/>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貧困後Q36!$G$44:$G$51</c:f>
              <c:strCache>
                <c:ptCount val="8"/>
                <c:pt idx="0">
                  <c:v>ほとんど毎日</c:v>
                </c:pt>
                <c:pt idx="1">
                  <c:v>週に4～5回</c:v>
                </c:pt>
                <c:pt idx="2">
                  <c:v>週に2～3回</c:v>
                </c:pt>
                <c:pt idx="3">
                  <c:v>週に1回程度</c:v>
                </c:pt>
                <c:pt idx="4">
                  <c:v>月に1～3回程度</c:v>
                </c:pt>
                <c:pt idx="5">
                  <c:v>半年に1～3回程度</c:v>
                </c:pt>
                <c:pt idx="6">
                  <c:v>半年に1回未満</c:v>
                </c:pt>
                <c:pt idx="7">
                  <c:v>わからない</c:v>
                </c:pt>
              </c:strCache>
            </c:strRef>
          </c:cat>
          <c:val>
            <c:numRef>
              <c:f>貧困後Q36!$H$44:$H$51</c:f>
              <c:numCache>
                <c:formatCode>0.0_ </c:formatCode>
                <c:ptCount val="8"/>
                <c:pt idx="0">
                  <c:v>67.5</c:v>
                </c:pt>
                <c:pt idx="1">
                  <c:v>11.916666666666666</c:v>
                </c:pt>
                <c:pt idx="2">
                  <c:v>10.416666666666666</c:v>
                </c:pt>
                <c:pt idx="3">
                  <c:v>4.083333333333333</c:v>
                </c:pt>
                <c:pt idx="4">
                  <c:v>1.3333333333333333</c:v>
                </c:pt>
                <c:pt idx="5">
                  <c:v>0.25</c:v>
                </c:pt>
                <c:pt idx="6">
                  <c:v>0.33333333333333331</c:v>
                </c:pt>
                <c:pt idx="7">
                  <c:v>4.166666666666667</c:v>
                </c:pt>
              </c:numCache>
            </c:numRef>
          </c:val>
          <c:extLst>
            <c:ext xmlns:c16="http://schemas.microsoft.com/office/drawing/2014/chart" uri="{C3380CC4-5D6E-409C-BE32-E72D297353CC}">
              <c16:uniqueId val="{00000000-8903-4860-A0DE-C7F35F9F06E2}"/>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貧困後Q15!$J$52:$J$71</c:f>
              <c:strCache>
                <c:ptCount val="20"/>
                <c:pt idx="0">
                  <c:v>食費を切りつめた</c:v>
                </c:pt>
                <c:pt idx="1">
                  <c:v>電気・ガス・水道などが止められた</c:v>
                </c:pt>
                <c:pt idx="2">
                  <c:v>医療機関を受診できなかった</c:v>
                </c:pt>
                <c:pt idx="3">
                  <c:v>国民健康保険料の支払いが滞ったことがある</c:v>
                </c:pt>
                <c:pt idx="4">
                  <c:v>国民年金の支払いが滞ったことがある</c:v>
                </c:pt>
                <c:pt idx="5">
                  <c:v>金融機関などに借金をしたことがある</c:v>
                </c:pt>
                <c:pt idx="6">
                  <c:v>クレジットカードの利用が停止になったことがある</c:v>
                </c:pt>
                <c:pt idx="7">
                  <c:v>新しい衣服・靴を買うのを控えた</c:v>
                </c:pt>
                <c:pt idx="8">
                  <c:v>新聞や雑誌を買うのを控えた</c:v>
                </c:pt>
                <c:pt idx="9">
                  <c:v>スマートフォンの購入を断念したり、通信料の支払いが滞ったことがある</c:v>
                </c:pt>
                <c:pt idx="10">
                  <c:v>冠婚葬祭のつきあいを控えた</c:v>
                </c:pt>
                <c:pt idx="11">
                  <c:v>生活の見通しがたたなくて不安になったことがある</c:v>
                </c:pt>
                <c:pt idx="12">
                  <c:v>鉄道やバスの利用を控え、自転車を使ったり歩くようにした</c:v>
                </c:pt>
                <c:pt idx="13">
                  <c:v>家賃や住宅ローンの支払いが滞ったことがある</c:v>
                </c:pt>
                <c:pt idx="14">
                  <c:v>趣味やレジャーの出費を減らした</c:v>
                </c:pt>
                <c:pt idx="15">
                  <c:v>冷暖房の使用を控えた</c:v>
                </c:pt>
                <c:pt idx="16">
                  <c:v>友人・知人との外食を控えた</c:v>
                </c:pt>
                <c:pt idx="17">
                  <c:v>敷金・保証金等を用意できないので、住み替え・転居を断念した</c:v>
                </c:pt>
                <c:pt idx="18">
                  <c:v>理髪店・美容院に行く回数を減らした</c:v>
                </c:pt>
                <c:pt idx="19">
                  <c:v>どれにもあてはまらない</c:v>
                </c:pt>
              </c:strCache>
            </c:strRef>
          </c:cat>
          <c:val>
            <c:numRef>
              <c:f>貧困後Q15!$K$52:$K$71</c:f>
              <c:numCache>
                <c:formatCode>0.0_ </c:formatCode>
                <c:ptCount val="20"/>
                <c:pt idx="0">
                  <c:v>29.916666666666668</c:v>
                </c:pt>
                <c:pt idx="1">
                  <c:v>2</c:v>
                </c:pt>
                <c:pt idx="2">
                  <c:v>1.1666666666666667</c:v>
                </c:pt>
                <c:pt idx="3">
                  <c:v>1.6666666666666667</c:v>
                </c:pt>
                <c:pt idx="4">
                  <c:v>2.3333333333333335</c:v>
                </c:pt>
                <c:pt idx="5">
                  <c:v>3.4166666666666665</c:v>
                </c:pt>
                <c:pt idx="6">
                  <c:v>1.6666666666666667</c:v>
                </c:pt>
                <c:pt idx="7">
                  <c:v>24.833333333333332</c:v>
                </c:pt>
                <c:pt idx="8">
                  <c:v>11.416666666666666</c:v>
                </c:pt>
                <c:pt idx="9">
                  <c:v>2.8333333333333335</c:v>
                </c:pt>
                <c:pt idx="10">
                  <c:v>2.5</c:v>
                </c:pt>
                <c:pt idx="11">
                  <c:v>9.25</c:v>
                </c:pt>
                <c:pt idx="12">
                  <c:v>7.416666666666667</c:v>
                </c:pt>
                <c:pt idx="13">
                  <c:v>1.4166666666666667</c:v>
                </c:pt>
                <c:pt idx="14">
                  <c:v>24.666666666666668</c:v>
                </c:pt>
                <c:pt idx="15">
                  <c:v>16.833333333333332</c:v>
                </c:pt>
                <c:pt idx="16">
                  <c:v>17.25</c:v>
                </c:pt>
                <c:pt idx="17">
                  <c:v>0.83333333333333337</c:v>
                </c:pt>
                <c:pt idx="18">
                  <c:v>16.416666666666668</c:v>
                </c:pt>
                <c:pt idx="19">
                  <c:v>47.833333333333336</c:v>
                </c:pt>
              </c:numCache>
            </c:numRef>
          </c:val>
          <c:extLst>
            <c:ext xmlns:c16="http://schemas.microsoft.com/office/drawing/2014/chart" uri="{C3380CC4-5D6E-409C-BE32-E72D297353CC}">
              <c16:uniqueId val="{00000000-A43C-415E-ADA5-82E7544F02E1}"/>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貧困前Q31!$K$72:$K$81</c:f>
              <c:strCache>
                <c:ptCount val="10"/>
                <c:pt idx="0">
                  <c:v>子どもを医療機関に受診させることができなかった</c:v>
                </c:pt>
                <c:pt idx="1">
                  <c:v>子どものための本や絵本を買うことができなかった</c:v>
                </c:pt>
                <c:pt idx="2">
                  <c:v>子どもにおこづかいを渡すことができなかった</c:v>
                </c:pt>
                <c:pt idx="3">
                  <c:v>子どもに新しい服や靴を買うことができなかった</c:v>
                </c:pt>
                <c:pt idx="4">
                  <c:v>子どもを習い事に通わすことができなかった</c:v>
                </c:pt>
                <c:pt idx="5">
                  <c:v>子どもの誕生日プレゼントを買うことができなかった</c:v>
                </c:pt>
                <c:pt idx="6">
                  <c:v>子どもにお年玉をあげることができなかった</c:v>
                </c:pt>
                <c:pt idx="7">
                  <c:v>子ども会や地域の行事に参加することができなかった</c:v>
                </c:pt>
                <c:pt idx="8">
                  <c:v>家族旅行（日帰りのおでかけを含む）ができなかった</c:v>
                </c:pt>
                <c:pt idx="9">
                  <c:v>どれにもあてはまらない</c:v>
                </c:pt>
              </c:strCache>
            </c:strRef>
          </c:cat>
          <c:val>
            <c:numRef>
              <c:f>貧困前Q31!$L$72:$L$81</c:f>
              <c:numCache>
                <c:formatCode>0.0_ </c:formatCode>
                <c:ptCount val="10"/>
                <c:pt idx="0">
                  <c:v>1.7142857142857144</c:v>
                </c:pt>
                <c:pt idx="1">
                  <c:v>5.0952380952380949</c:v>
                </c:pt>
                <c:pt idx="2">
                  <c:v>3.6190476190476191</c:v>
                </c:pt>
                <c:pt idx="3">
                  <c:v>6.1904761904761907</c:v>
                </c:pt>
                <c:pt idx="4">
                  <c:v>9.9047619047619051</c:v>
                </c:pt>
                <c:pt idx="5">
                  <c:v>1.9047619047619049</c:v>
                </c:pt>
                <c:pt idx="6">
                  <c:v>3</c:v>
                </c:pt>
                <c:pt idx="7">
                  <c:v>1.8095238095238095</c:v>
                </c:pt>
                <c:pt idx="8">
                  <c:v>13.142857142857142</c:v>
                </c:pt>
                <c:pt idx="9">
                  <c:v>74.714285714285708</c:v>
                </c:pt>
              </c:numCache>
            </c:numRef>
          </c:val>
          <c:extLst>
            <c:ext xmlns:c16="http://schemas.microsoft.com/office/drawing/2014/chart" uri="{C3380CC4-5D6E-409C-BE32-E72D297353CC}">
              <c16:uniqueId val="{00000000-190B-4FC3-80E0-CAA7BC627FD0}"/>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貧困後Q33!$I$53:$I$62</c:f>
              <c:strCache>
                <c:ptCount val="10"/>
                <c:pt idx="0">
                  <c:v>子どもを医療機関に受診させることができなかった</c:v>
                </c:pt>
                <c:pt idx="1">
                  <c:v>子どものための本や絵本を買うことができなかった</c:v>
                </c:pt>
                <c:pt idx="2">
                  <c:v>子どもにおこづかいを渡すことができなかった</c:v>
                </c:pt>
                <c:pt idx="3">
                  <c:v>子どもに新しい服や靴を買うことができなかった</c:v>
                </c:pt>
                <c:pt idx="4">
                  <c:v>子どもを習い事に通わすことができなかった</c:v>
                </c:pt>
                <c:pt idx="5">
                  <c:v>子どもの誕生日プレゼントを買うことができなかった</c:v>
                </c:pt>
                <c:pt idx="6">
                  <c:v>子どもにお年玉をあげることができなかった</c:v>
                </c:pt>
                <c:pt idx="7">
                  <c:v>子ども会や地域の行事に参加することができなかった</c:v>
                </c:pt>
                <c:pt idx="8">
                  <c:v>家族旅行（日帰りのおでかけを含む）ができなかった</c:v>
                </c:pt>
                <c:pt idx="9">
                  <c:v>どれにもあてはまらない</c:v>
                </c:pt>
              </c:strCache>
            </c:strRef>
          </c:cat>
          <c:val>
            <c:numRef>
              <c:f>貧困後Q33!$J$53:$J$62</c:f>
              <c:numCache>
                <c:formatCode>0.0_ </c:formatCode>
                <c:ptCount val="10"/>
                <c:pt idx="0">
                  <c:v>2</c:v>
                </c:pt>
                <c:pt idx="1">
                  <c:v>2.8333333333333335</c:v>
                </c:pt>
                <c:pt idx="2">
                  <c:v>5.166666666666667</c:v>
                </c:pt>
                <c:pt idx="3">
                  <c:v>5.833333333333333</c:v>
                </c:pt>
                <c:pt idx="4">
                  <c:v>6.666666666666667</c:v>
                </c:pt>
                <c:pt idx="5">
                  <c:v>3.1666666666666665</c:v>
                </c:pt>
                <c:pt idx="6">
                  <c:v>3</c:v>
                </c:pt>
                <c:pt idx="7">
                  <c:v>1.3333333333333333</c:v>
                </c:pt>
                <c:pt idx="8">
                  <c:v>11.166666666666666</c:v>
                </c:pt>
                <c:pt idx="9">
                  <c:v>76.583333333333329</c:v>
                </c:pt>
              </c:numCache>
            </c:numRef>
          </c:val>
          <c:extLst>
            <c:ext xmlns:c16="http://schemas.microsoft.com/office/drawing/2014/chart" uri="{C3380CC4-5D6E-409C-BE32-E72D297353CC}">
              <c16:uniqueId val="{00000000-44CF-4DFA-B59A-CA182F8733D0}"/>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貧困前Q21!$I$72:$I$89</c:f>
              <c:strCache>
                <c:ptCount val="18"/>
                <c:pt idx="0">
                  <c:v>子どもと一緒に遊びに行ける場所がない</c:v>
                </c:pt>
                <c:pt idx="1">
                  <c:v>子どもと同年代の子どもと遊ばせるきっかけがない</c:v>
                </c:pt>
                <c:pt idx="2">
                  <c:v>子どもを安心して預けられる人や場所がない</c:v>
                </c:pt>
                <c:pt idx="3">
                  <c:v>自分だけの時間がとれない</c:v>
                </c:pt>
                <c:pt idx="4">
                  <c:v>子どもがきちんと発達しているのかがわからない</c:v>
                </c:pt>
                <c:pt idx="5">
                  <c:v>食事やトイレなど年齢に応じたかかわり方の情報がない</c:v>
                </c:pt>
                <c:pt idx="6">
                  <c:v>しつけなどのかかわり方がわからない</c:v>
                </c:pt>
                <c:pt idx="7">
                  <c:v>自分の子育てがこれでいいのか不安がある</c:v>
                </c:pt>
                <c:pt idx="8">
                  <c:v>同世代の保護者と話す場がない</c:v>
                </c:pt>
                <c:pt idx="9">
                  <c:v>悩みを聞いてくれたり、相談に乗ってくれる人がいない</c:v>
                </c:pt>
                <c:pt idx="10">
                  <c:v>パートナーが子育てや家事に協力的でない</c:v>
                </c:pt>
                <c:pt idx="11">
                  <c:v>祖父母と子育ての考え方が違う</c:v>
                </c:pt>
                <c:pt idx="12">
                  <c:v>子どもの体調が悪いとき医者にみせるべきなのか悩む</c:v>
                </c:pt>
                <c:pt idx="13">
                  <c:v>子どもが犯罪に巻き込まれるか不安がある</c:v>
                </c:pt>
                <c:pt idx="14">
                  <c:v>収入が少なくて、十分な子育てができない</c:v>
                </c:pt>
                <c:pt idx="15">
                  <c:v>職場で子育てに理解や協力をしてくれる人が少ない</c:v>
                </c:pt>
                <c:pt idx="16">
                  <c:v>その他</c:v>
                </c:pt>
                <c:pt idx="17">
                  <c:v>特にない</c:v>
                </c:pt>
              </c:strCache>
            </c:strRef>
          </c:cat>
          <c:val>
            <c:numRef>
              <c:f>貧困前Q21!$J$72:$J$89</c:f>
              <c:numCache>
                <c:formatCode>0.0_ </c:formatCode>
                <c:ptCount val="18"/>
                <c:pt idx="0">
                  <c:v>13.523809523809524</c:v>
                </c:pt>
                <c:pt idx="1">
                  <c:v>16.61904761904762</c:v>
                </c:pt>
                <c:pt idx="2">
                  <c:v>15.095238095238095</c:v>
                </c:pt>
                <c:pt idx="3">
                  <c:v>43.142857142857146</c:v>
                </c:pt>
                <c:pt idx="4">
                  <c:v>21.333333333333336</c:v>
                </c:pt>
                <c:pt idx="5">
                  <c:v>8.2857142857142847</c:v>
                </c:pt>
                <c:pt idx="6">
                  <c:v>14.761904761904763</c:v>
                </c:pt>
                <c:pt idx="7">
                  <c:v>43.571428571428569</c:v>
                </c:pt>
                <c:pt idx="8">
                  <c:v>12.80952380952381</c:v>
                </c:pt>
                <c:pt idx="9">
                  <c:v>6.0952380952380949</c:v>
                </c:pt>
                <c:pt idx="10">
                  <c:v>8.4761904761904763</c:v>
                </c:pt>
                <c:pt idx="11">
                  <c:v>6</c:v>
                </c:pt>
                <c:pt idx="12">
                  <c:v>17.571428571428569</c:v>
                </c:pt>
                <c:pt idx="13">
                  <c:v>39.095238095238095</c:v>
                </c:pt>
                <c:pt idx="14">
                  <c:v>13.428571428571429</c:v>
                </c:pt>
                <c:pt idx="15">
                  <c:v>2.8095238095238098</c:v>
                </c:pt>
                <c:pt idx="16">
                  <c:v>0.52380952380952384</c:v>
                </c:pt>
                <c:pt idx="17">
                  <c:v>12.523809523809524</c:v>
                </c:pt>
              </c:numCache>
            </c:numRef>
          </c:val>
          <c:extLst>
            <c:ext xmlns:c16="http://schemas.microsoft.com/office/drawing/2014/chart" uri="{C3380CC4-5D6E-409C-BE32-E72D297353CC}">
              <c16:uniqueId val="{00000000-4B92-4857-A336-04DE11951338}"/>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8212731065584641"/>
          <c:y val="8.7920005574524424E-2"/>
          <c:w val="0.47959930544669666"/>
          <c:h val="0.89912015422850899"/>
        </c:manualLayout>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貧困前Q22!$I$71:$I$91</c:f>
              <c:strCache>
                <c:ptCount val="21"/>
                <c:pt idx="0">
                  <c:v>地域の遊び場・レストランなどの子育て情報</c:v>
                </c:pt>
                <c:pt idx="1">
                  <c:v>子どもの習い事に関する情報</c:v>
                </c:pt>
                <c:pt idx="2">
                  <c:v>幼稚園・保育所（園）で行っている子育て支援の利用方法</c:v>
                </c:pt>
                <c:pt idx="3">
                  <c:v>地域の子育て支援拠点の実施内容や利用方法</c:v>
                </c:pt>
                <c:pt idx="4">
                  <c:v>親同士の子育てサークルの実施内容や参加方法</c:v>
                </c:pt>
                <c:pt idx="5">
                  <c:v>保育所（園）・幼稚園の選び方</c:v>
                </c:pt>
                <c:pt idx="6">
                  <c:v>病気のときなど一時的に子どもを預かってくれる場や人の利用方法</c:v>
                </c:pt>
                <c:pt idx="7">
                  <c:v>睡眠（お昼寝・夜泣き・寝かせる時間など）や授乳（授乳の間隔、離乳の時期など）</c:v>
                </c:pt>
                <c:pt idx="8">
                  <c:v>子どもの食事（離乳食）の作り方・与え方やトイレトレーニング（おむつをはずす時期など）</c:v>
                </c:pt>
                <c:pt idx="9">
                  <c:v>からだの発育やことばの育ち</c:v>
                </c:pt>
                <c:pt idx="10">
                  <c:v>気になる行動（こだわり、落ち着きがないなど）</c:v>
                </c:pt>
                <c:pt idx="11">
                  <c:v>子どものしつけ方や子どもとのかかわり方</c:v>
                </c:pt>
                <c:pt idx="12">
                  <c:v>同年代の子どもを持つ親同士の付き合い方</c:v>
                </c:pt>
                <c:pt idx="13">
                  <c:v>他の家庭の子育て情報</c:v>
                </c:pt>
                <c:pt idx="14">
                  <c:v>親としての心構えやあり方を学ぶ親学習の場の情報</c:v>
                </c:pt>
                <c:pt idx="15">
                  <c:v>病気・けがについての情報</c:v>
                </c:pt>
                <c:pt idx="16">
                  <c:v>近所で発生した犯罪情報</c:v>
                </c:pt>
                <c:pt idx="17">
                  <c:v>児童手当などの経済的な支援に関する行政情報</c:v>
                </c:pt>
                <c:pt idx="18">
                  <c:v>仕事と子育てを両立させている職場の先輩や他の会社の人の事例などの情報</c:v>
                </c:pt>
                <c:pt idx="19">
                  <c:v>その他</c:v>
                </c:pt>
                <c:pt idx="20">
                  <c:v>特にない</c:v>
                </c:pt>
              </c:strCache>
            </c:strRef>
          </c:cat>
          <c:val>
            <c:numRef>
              <c:f>貧困前Q22!$J$71:$J$91</c:f>
              <c:numCache>
                <c:formatCode>0.0_ </c:formatCode>
                <c:ptCount val="21"/>
                <c:pt idx="0">
                  <c:v>42.857142857142854</c:v>
                </c:pt>
                <c:pt idx="1">
                  <c:v>35.714285714285715</c:v>
                </c:pt>
                <c:pt idx="2">
                  <c:v>25.952380952380956</c:v>
                </c:pt>
                <c:pt idx="3">
                  <c:v>17</c:v>
                </c:pt>
                <c:pt idx="4">
                  <c:v>13.095238095238097</c:v>
                </c:pt>
                <c:pt idx="5">
                  <c:v>21.571428571428573</c:v>
                </c:pt>
                <c:pt idx="6">
                  <c:v>23.142857142857142</c:v>
                </c:pt>
                <c:pt idx="7">
                  <c:v>12.904761904761905</c:v>
                </c:pt>
                <c:pt idx="8">
                  <c:v>21</c:v>
                </c:pt>
                <c:pt idx="9">
                  <c:v>24.857142857142858</c:v>
                </c:pt>
                <c:pt idx="10">
                  <c:v>25.476190476190474</c:v>
                </c:pt>
                <c:pt idx="11">
                  <c:v>36.523809523809526</c:v>
                </c:pt>
                <c:pt idx="12">
                  <c:v>18</c:v>
                </c:pt>
                <c:pt idx="13">
                  <c:v>17.238095238095237</c:v>
                </c:pt>
                <c:pt idx="14">
                  <c:v>15.761904761904763</c:v>
                </c:pt>
                <c:pt idx="15">
                  <c:v>28.047619047619047</c:v>
                </c:pt>
                <c:pt idx="16">
                  <c:v>31.047619047619047</c:v>
                </c:pt>
                <c:pt idx="17">
                  <c:v>25.476190476190474</c:v>
                </c:pt>
                <c:pt idx="18">
                  <c:v>14.571428571428571</c:v>
                </c:pt>
                <c:pt idx="19">
                  <c:v>0.19047619047619047</c:v>
                </c:pt>
                <c:pt idx="20">
                  <c:v>10.333333333333334</c:v>
                </c:pt>
              </c:numCache>
            </c:numRef>
          </c:val>
          <c:extLst>
            <c:ext xmlns:c16="http://schemas.microsoft.com/office/drawing/2014/chart" uri="{C3380CC4-5D6E-409C-BE32-E72D297353CC}">
              <c16:uniqueId val="{00000000-A69B-49A7-99EC-9C4FA150848A}"/>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貧困前Q32!$H$61:$H$71</c:f>
              <c:strCache>
                <c:ptCount val="11"/>
                <c:pt idx="0">
                  <c:v>15分未満</c:v>
                </c:pt>
                <c:pt idx="1">
                  <c:v>15～30分未満</c:v>
                </c:pt>
                <c:pt idx="2">
                  <c:v>30分～1時間未満</c:v>
                </c:pt>
                <c:pt idx="3">
                  <c:v>1～2時間未満</c:v>
                </c:pt>
                <c:pt idx="4">
                  <c:v>2～3時間未満</c:v>
                </c:pt>
                <c:pt idx="5">
                  <c:v>3～4時間未満</c:v>
                </c:pt>
                <c:pt idx="6">
                  <c:v>4～6時間未満</c:v>
                </c:pt>
                <c:pt idx="7">
                  <c:v>6～8時間未満</c:v>
                </c:pt>
                <c:pt idx="8">
                  <c:v>8～10時間未満</c:v>
                </c:pt>
                <c:pt idx="9">
                  <c:v>10時間以上</c:v>
                </c:pt>
                <c:pt idx="10">
                  <c:v>わからない</c:v>
                </c:pt>
              </c:strCache>
            </c:strRef>
          </c:cat>
          <c:val>
            <c:numRef>
              <c:f>貧困前Q32!$I$61:$I$71</c:f>
              <c:numCache>
                <c:formatCode>0.0_ </c:formatCode>
                <c:ptCount val="11"/>
                <c:pt idx="0">
                  <c:v>3.4285714285714288</c:v>
                </c:pt>
                <c:pt idx="1">
                  <c:v>4.9047619047619051</c:v>
                </c:pt>
                <c:pt idx="2">
                  <c:v>10.666666666666668</c:v>
                </c:pt>
                <c:pt idx="3">
                  <c:v>16.095238095238095</c:v>
                </c:pt>
                <c:pt idx="4">
                  <c:v>14.952380952380953</c:v>
                </c:pt>
                <c:pt idx="5">
                  <c:v>9.4285714285714288</c:v>
                </c:pt>
                <c:pt idx="6">
                  <c:v>9.4285714285714288</c:v>
                </c:pt>
                <c:pt idx="7">
                  <c:v>6.9047619047619051</c:v>
                </c:pt>
                <c:pt idx="8">
                  <c:v>3.4285714285714288</c:v>
                </c:pt>
                <c:pt idx="9">
                  <c:v>15.666666666666668</c:v>
                </c:pt>
                <c:pt idx="10">
                  <c:v>5.0952380952380949</c:v>
                </c:pt>
              </c:numCache>
            </c:numRef>
          </c:val>
          <c:extLst>
            <c:ext xmlns:c16="http://schemas.microsoft.com/office/drawing/2014/chart" uri="{C3380CC4-5D6E-409C-BE32-E72D297353CC}">
              <c16:uniqueId val="{00000000-4F29-4013-97E0-9BA584E8B544}"/>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2400962764611146"/>
          <c:y val="6.7903984016923255E-2"/>
          <c:w val="0.73762064785094883"/>
          <c:h val="0.87239452344576329"/>
        </c:manualLayout>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貧困前Q32!$S$61:$S$71</c:f>
              <c:strCache>
                <c:ptCount val="11"/>
                <c:pt idx="0">
                  <c:v>15分未満</c:v>
                </c:pt>
                <c:pt idx="1">
                  <c:v>15～30分未満</c:v>
                </c:pt>
                <c:pt idx="2">
                  <c:v>30分～1時間未満</c:v>
                </c:pt>
                <c:pt idx="3">
                  <c:v>1～2時間未満</c:v>
                </c:pt>
                <c:pt idx="4">
                  <c:v>2～3時間未満</c:v>
                </c:pt>
                <c:pt idx="5">
                  <c:v>3～4時間未満</c:v>
                </c:pt>
                <c:pt idx="6">
                  <c:v>4～6時間未満</c:v>
                </c:pt>
                <c:pt idx="7">
                  <c:v>6～8時間未満</c:v>
                </c:pt>
                <c:pt idx="8">
                  <c:v>8～10時間未満</c:v>
                </c:pt>
                <c:pt idx="9">
                  <c:v>10時間以上</c:v>
                </c:pt>
                <c:pt idx="10">
                  <c:v>わからない</c:v>
                </c:pt>
              </c:strCache>
            </c:strRef>
          </c:cat>
          <c:val>
            <c:numRef>
              <c:f>貧困前Q32!$T$61:$T$71</c:f>
              <c:numCache>
                <c:formatCode>0.0_ </c:formatCode>
                <c:ptCount val="11"/>
                <c:pt idx="0">
                  <c:v>0.85714285714285721</c:v>
                </c:pt>
                <c:pt idx="1">
                  <c:v>1.0476190476190477</c:v>
                </c:pt>
                <c:pt idx="2">
                  <c:v>3.1428571428571432</c:v>
                </c:pt>
                <c:pt idx="3">
                  <c:v>5.9047619047619051</c:v>
                </c:pt>
                <c:pt idx="4">
                  <c:v>9</c:v>
                </c:pt>
                <c:pt idx="5">
                  <c:v>10.380952380952381</c:v>
                </c:pt>
                <c:pt idx="6">
                  <c:v>13.333333333333334</c:v>
                </c:pt>
                <c:pt idx="7">
                  <c:v>11.761904761904763</c:v>
                </c:pt>
                <c:pt idx="8">
                  <c:v>7.6190476190476195</c:v>
                </c:pt>
                <c:pt idx="9">
                  <c:v>31.761904761904763</c:v>
                </c:pt>
                <c:pt idx="10">
                  <c:v>5.1904761904761907</c:v>
                </c:pt>
              </c:numCache>
            </c:numRef>
          </c:val>
          <c:extLst>
            <c:ext xmlns:c16="http://schemas.microsoft.com/office/drawing/2014/chart" uri="{C3380CC4-5D6E-409C-BE32-E72D297353CC}">
              <c16:uniqueId val="{00000000-1CB8-4A1D-8F6A-1517FD38FD74}"/>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貧困後Q34!$G$43:$G$49</c:f>
              <c:strCache>
                <c:ptCount val="7"/>
                <c:pt idx="0">
                  <c:v>まったくしない</c:v>
                </c:pt>
                <c:pt idx="1">
                  <c:v>1～30分未満</c:v>
                </c:pt>
                <c:pt idx="2">
                  <c:v>30分～1時間未満</c:v>
                </c:pt>
                <c:pt idx="3">
                  <c:v>1～2時間未満</c:v>
                </c:pt>
                <c:pt idx="4">
                  <c:v>2～3時間未満</c:v>
                </c:pt>
                <c:pt idx="5">
                  <c:v>3時間以上</c:v>
                </c:pt>
                <c:pt idx="6">
                  <c:v>わからない</c:v>
                </c:pt>
              </c:strCache>
            </c:strRef>
          </c:cat>
          <c:val>
            <c:numRef>
              <c:f>貧困後Q34!$H$43:$H$49</c:f>
              <c:numCache>
                <c:formatCode>0.0_ </c:formatCode>
                <c:ptCount val="7"/>
                <c:pt idx="0">
                  <c:v>7.833333333333333</c:v>
                </c:pt>
                <c:pt idx="1">
                  <c:v>27.166666666666668</c:v>
                </c:pt>
                <c:pt idx="2">
                  <c:v>26.916666666666668</c:v>
                </c:pt>
                <c:pt idx="3">
                  <c:v>16.916666666666668</c:v>
                </c:pt>
                <c:pt idx="4">
                  <c:v>6.25</c:v>
                </c:pt>
                <c:pt idx="5">
                  <c:v>3.8333333333333335</c:v>
                </c:pt>
                <c:pt idx="6">
                  <c:v>11.083333333333334</c:v>
                </c:pt>
              </c:numCache>
            </c:numRef>
          </c:val>
          <c:extLst>
            <c:ext xmlns:c16="http://schemas.microsoft.com/office/drawing/2014/chart" uri="{C3380CC4-5D6E-409C-BE32-E72D297353CC}">
              <c16:uniqueId val="{00000000-BD11-4328-A2BF-1B34E6BFA82E}"/>
            </c:ext>
          </c:extLst>
        </c:ser>
        <c:dLbls>
          <c:showLegendKey val="0"/>
          <c:showVal val="1"/>
          <c:showCatName val="0"/>
          <c:showSerName val="0"/>
          <c:showPercent val="0"/>
          <c:showBubbleSize val="0"/>
        </c:dLbls>
        <c:gapWidth val="150"/>
        <c:shape val="box"/>
        <c:axId val="1139645775"/>
        <c:axId val="1139645359"/>
        <c:axId val="0"/>
      </c:bar3DChart>
      <c:catAx>
        <c:axId val="1139645775"/>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359"/>
        <c:crosses val="autoZero"/>
        <c:auto val="1"/>
        <c:lblAlgn val="ctr"/>
        <c:lblOffset val="100"/>
        <c:noMultiLvlLbl val="0"/>
      </c:catAx>
      <c:valAx>
        <c:axId val="1139645359"/>
        <c:scaling>
          <c:orientation val="minMax"/>
        </c:scaling>
        <c:delete val="0"/>
        <c:axPos val="t"/>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396457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C154F2F2-CBD7-4863-B1F9-C89E71396C5B}" type="datetimeFigureOut">
              <a:rPr kumimoji="1" lang="ja-JP" altLang="en-US" smtClean="0"/>
              <a:t>2019/7/31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B161180-6277-4D1A-93A4-0D0566749F88}" type="slidenum">
              <a:rPr kumimoji="1" lang="ja-JP" altLang="en-US" smtClean="0"/>
              <a:t>‹#›</a:t>
            </a:fld>
            <a:endParaRPr kumimoji="1" lang="ja-JP" altLang="en-US"/>
          </a:p>
        </p:txBody>
      </p:sp>
    </p:spTree>
    <p:extLst>
      <p:ext uri="{BB962C8B-B14F-4D97-AF65-F5344CB8AC3E}">
        <p14:creationId xmlns:p14="http://schemas.microsoft.com/office/powerpoint/2010/main" val="26693426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4</a:t>
            </a:fld>
            <a:endParaRPr kumimoji="1" lang="ja-JP" altLang="en-US"/>
          </a:p>
        </p:txBody>
      </p:sp>
    </p:spTree>
    <p:extLst>
      <p:ext uri="{BB962C8B-B14F-4D97-AF65-F5344CB8AC3E}">
        <p14:creationId xmlns:p14="http://schemas.microsoft.com/office/powerpoint/2010/main" val="2590214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5</a:t>
            </a:fld>
            <a:endParaRPr kumimoji="1" lang="ja-JP" altLang="en-US"/>
          </a:p>
        </p:txBody>
      </p:sp>
    </p:spTree>
    <p:extLst>
      <p:ext uri="{BB962C8B-B14F-4D97-AF65-F5344CB8AC3E}">
        <p14:creationId xmlns:p14="http://schemas.microsoft.com/office/powerpoint/2010/main" val="2302601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6</a:t>
            </a:fld>
            <a:endParaRPr kumimoji="1" lang="ja-JP" altLang="en-US"/>
          </a:p>
        </p:txBody>
      </p:sp>
    </p:spTree>
    <p:extLst>
      <p:ext uri="{BB962C8B-B14F-4D97-AF65-F5344CB8AC3E}">
        <p14:creationId xmlns:p14="http://schemas.microsoft.com/office/powerpoint/2010/main" val="2964802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7</a:t>
            </a:fld>
            <a:endParaRPr kumimoji="1" lang="ja-JP" altLang="en-US"/>
          </a:p>
        </p:txBody>
      </p:sp>
    </p:spTree>
    <p:extLst>
      <p:ext uri="{BB962C8B-B14F-4D97-AF65-F5344CB8AC3E}">
        <p14:creationId xmlns:p14="http://schemas.microsoft.com/office/powerpoint/2010/main" val="2837880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8</a:t>
            </a:fld>
            <a:endParaRPr kumimoji="1" lang="ja-JP" altLang="en-US"/>
          </a:p>
        </p:txBody>
      </p:sp>
    </p:spTree>
    <p:extLst>
      <p:ext uri="{BB962C8B-B14F-4D97-AF65-F5344CB8AC3E}">
        <p14:creationId xmlns:p14="http://schemas.microsoft.com/office/powerpoint/2010/main" val="3998949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9</a:t>
            </a:fld>
            <a:endParaRPr kumimoji="1" lang="ja-JP" altLang="en-US"/>
          </a:p>
        </p:txBody>
      </p:sp>
    </p:spTree>
    <p:extLst>
      <p:ext uri="{BB962C8B-B14F-4D97-AF65-F5344CB8AC3E}">
        <p14:creationId xmlns:p14="http://schemas.microsoft.com/office/powerpoint/2010/main" val="1597864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10</a:t>
            </a:fld>
            <a:endParaRPr kumimoji="1" lang="ja-JP" altLang="en-US"/>
          </a:p>
        </p:txBody>
      </p:sp>
    </p:spTree>
    <p:extLst>
      <p:ext uri="{BB962C8B-B14F-4D97-AF65-F5344CB8AC3E}">
        <p14:creationId xmlns:p14="http://schemas.microsoft.com/office/powerpoint/2010/main" val="2887705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11</a:t>
            </a:fld>
            <a:endParaRPr kumimoji="1" lang="ja-JP" altLang="en-US"/>
          </a:p>
        </p:txBody>
      </p:sp>
    </p:spTree>
    <p:extLst>
      <p:ext uri="{BB962C8B-B14F-4D97-AF65-F5344CB8AC3E}">
        <p14:creationId xmlns:p14="http://schemas.microsoft.com/office/powerpoint/2010/main" val="2978856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161180-6277-4D1A-93A4-0D0566749F88}" type="slidenum">
              <a:rPr kumimoji="1" lang="ja-JP" altLang="en-US" smtClean="0"/>
              <a:t>12</a:t>
            </a:fld>
            <a:endParaRPr kumimoji="1" lang="ja-JP" altLang="en-US"/>
          </a:p>
        </p:txBody>
      </p:sp>
    </p:spTree>
    <p:extLst>
      <p:ext uri="{BB962C8B-B14F-4D97-AF65-F5344CB8AC3E}">
        <p14:creationId xmlns:p14="http://schemas.microsoft.com/office/powerpoint/2010/main" val="2484151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600E712-81E8-4083-A17B-AA8FFB53EE26}" type="datetime1">
              <a:rPr kumimoji="1" lang="ja-JP" altLang="en-US" smtClean="0"/>
              <a:t>2019/7/31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1707BEC6-B878-4B75-B756-18C6109DD72B}" type="datetime1">
              <a:rPr kumimoji="1" lang="ja-JP" altLang="en-US" smtClean="0"/>
              <a:t>2019/7/31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486B73-6A78-4B70-950F-5BF0507E0709}" type="datetime1">
              <a:rPr kumimoji="1" lang="ja-JP" altLang="en-US" smtClean="0"/>
              <a:t>2019/7/31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371AA90-26F3-415C-A899-FA9AC80FBB84}" type="datetime1">
              <a:rPr kumimoji="1" lang="ja-JP" altLang="en-US" smtClean="0"/>
              <a:t>2019/7/31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DA5020AF-37BC-4E24-8161-8A814FCA28D9}" type="datetime1">
              <a:rPr kumimoji="1" lang="ja-JP" altLang="en-US" smtClean="0"/>
              <a:t>2019/7/31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F66A5113-6C3E-4C17-9249-CF945A8CD7AD}" type="datetime1">
              <a:rPr kumimoji="1" lang="ja-JP" altLang="en-US" smtClean="0"/>
              <a:t>2019/7/31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F15F40B-21F4-4218-B79C-392FEF303A3D}" type="datetime1">
              <a:rPr kumimoji="1" lang="ja-JP" altLang="en-US" smtClean="0"/>
              <a:t>2019/7/31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4EEC196E-E224-4E13-B7A7-987F5CF4C68B}" type="datetime1">
              <a:rPr kumimoji="1" lang="ja-JP" altLang="en-US" smtClean="0"/>
              <a:t>2019/7/31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1EC4A95-22FD-46B4-86E3-DEFCE7A0624F}" type="datetime1">
              <a:rPr kumimoji="1" lang="ja-JP" altLang="en-US" smtClean="0"/>
              <a:t>2019/7/31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7F380ED-F696-4616-91F9-8B2696B2E228}" type="datetime1">
              <a:rPr kumimoji="1" lang="ja-JP" altLang="en-US" smtClean="0"/>
              <a:t>2019/7/31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A5E9AD06-CB00-4E42-BDDD-3A19DB6A58F0}" type="datetime1">
              <a:rPr kumimoji="1" lang="ja-JP" altLang="en-US" smtClean="0"/>
              <a:t>2019/7/31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4AB87-4D41-4D0F-8672-AE2C4F6D8D27}" type="datetime1">
              <a:rPr kumimoji="1" lang="ja-JP" altLang="en-US" smtClean="0"/>
              <a:t>2019/7/31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183379" y="2132856"/>
            <a:ext cx="8856984" cy="20162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a:t>令和元</a:t>
            </a:r>
            <a:r>
              <a:rPr lang="ja-JP" altLang="en-US" sz="3200" dirty="0" smtClean="0"/>
              <a:t>年度大阪府調査の結果について</a:t>
            </a:r>
            <a:endParaRPr lang="en-US" altLang="ja-JP" sz="3200" dirty="0" smtClean="0"/>
          </a:p>
          <a:p>
            <a:r>
              <a:rPr lang="ja-JP" altLang="en-US" sz="2400" dirty="0" smtClean="0"/>
              <a:t>（子どもの貧困関連項目抜粋）</a:t>
            </a:r>
            <a:endParaRPr lang="ja-JP" altLang="en-US" sz="2400" dirty="0"/>
          </a:p>
        </p:txBody>
      </p:sp>
      <p:sp>
        <p:nvSpPr>
          <p:cNvPr id="5" name="テキスト ボックス 2"/>
          <p:cNvSpPr txBox="1">
            <a:spLocks noChangeArrowheads="1"/>
          </p:cNvSpPr>
          <p:nvPr/>
        </p:nvSpPr>
        <p:spPr bwMode="auto">
          <a:xfrm>
            <a:off x="8062175" y="101600"/>
            <a:ext cx="1028803" cy="519088"/>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p>
            <a:pPr algn="ctr">
              <a:spcAft>
                <a:spcPts val="0"/>
              </a:spcAft>
            </a:pPr>
            <a:r>
              <a:rPr lang="ja-JP" sz="1600" kern="100" dirty="0" smtClean="0">
                <a:effectLst/>
                <a:latin typeface="游明朝" panose="02020400000000000000" pitchFamily="18" charset="-128"/>
                <a:ea typeface="ＭＳ ゴシック" panose="020B0609070205080204" pitchFamily="49" charset="-128"/>
                <a:cs typeface="Times New Roman" panose="02020603050405020304" pitchFamily="18" charset="0"/>
              </a:rPr>
              <a:t>資料</a:t>
            </a:r>
            <a:r>
              <a:rPr lang="ja-JP" altLang="en-US" sz="1600" kern="100" dirty="0">
                <a:latin typeface="游明朝" panose="02020400000000000000" pitchFamily="18" charset="-128"/>
                <a:ea typeface="ＭＳ ゴシック" panose="020B0609070205080204" pitchFamily="49" charset="-128"/>
                <a:cs typeface="Times New Roman" panose="02020603050405020304" pitchFamily="18" charset="0"/>
              </a:rPr>
              <a:t>２</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221241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9</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700" dirty="0" smtClean="0">
                <a:latin typeface="HGP創英角ｺﾞｼｯｸUB" panose="020B0900000000000000" pitchFamily="50" charset="-128"/>
                <a:ea typeface="HGP創英角ｺﾞｼｯｸUB" panose="020B0900000000000000" pitchFamily="50" charset="-128"/>
              </a:rPr>
              <a:t>２－８</a:t>
            </a:r>
            <a:r>
              <a:rPr lang="ja-JP" altLang="en-US" sz="1700" dirty="0">
                <a:latin typeface="HGP創英角ｺﾞｼｯｸUB" panose="020B0900000000000000" pitchFamily="50" charset="-128"/>
                <a:ea typeface="HGP創英角ｺﾞｼｯｸUB" panose="020B0900000000000000" pitchFamily="50" charset="-128"/>
              </a:rPr>
              <a:t>　同居している大人の人</a:t>
            </a:r>
            <a:r>
              <a:rPr lang="ja-JP" altLang="en-US" sz="1700" dirty="0" smtClean="0">
                <a:latin typeface="HGP創英角ｺﾞｼｯｸUB" panose="020B0900000000000000" pitchFamily="50" charset="-128"/>
                <a:ea typeface="HGP創英角ｺﾞｼｯｸUB" panose="020B0900000000000000" pitchFamily="50" charset="-128"/>
              </a:rPr>
              <a:t>が子どもと何かをしたり相手をしている時間</a:t>
            </a:r>
            <a:r>
              <a:rPr lang="ja-JP" altLang="en-US" sz="1700" dirty="0">
                <a:latin typeface="HGP創英角ｺﾞｼｯｸUB" panose="020B0900000000000000" pitchFamily="50" charset="-128"/>
                <a:ea typeface="HGP創英角ｺﾞｼｯｸUB" panose="020B0900000000000000" pitchFamily="50" charset="-128"/>
              </a:rPr>
              <a:t>（就学前）</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646331"/>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平日は「１～２時間未満」が最も多く、次いで「</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10</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時間以上」が多い</a:t>
            </a: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。１時間未満は約</a:t>
            </a:r>
            <a:r>
              <a:rPr lang="en-US" altLang="ja-JP"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割となっている。休日</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10</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時間以上」が最も多く、１時間未満は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 name="テキスト ボックス 1"/>
          <p:cNvSpPr txBox="1"/>
          <p:nvPr/>
        </p:nvSpPr>
        <p:spPr>
          <a:xfrm>
            <a:off x="8487637" y="1908722"/>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graphicFrame>
        <p:nvGraphicFramePr>
          <p:cNvPr id="9" name="グラフ 8">
            <a:extLst>
              <a:ext uri="{FF2B5EF4-FFF2-40B4-BE49-F238E27FC236}">
                <a16:creationId xmlns:a16="http://schemas.microsoft.com/office/drawing/2014/main" id="{88AA9F1C-9F6E-4147-B3B1-746A5F33A2AE}"/>
              </a:ext>
            </a:extLst>
          </p:cNvPr>
          <p:cNvGraphicFramePr>
            <a:graphicFrameLocks/>
          </p:cNvGraphicFramePr>
          <p:nvPr>
            <p:extLst>
              <p:ext uri="{D42A27DB-BD31-4B8C-83A1-F6EECF244321}">
                <p14:modId xmlns:p14="http://schemas.microsoft.com/office/powerpoint/2010/main" val="3837415996"/>
              </p:ext>
            </p:extLst>
          </p:nvPr>
        </p:nvGraphicFramePr>
        <p:xfrm>
          <a:off x="186230" y="2103708"/>
          <a:ext cx="4526734" cy="38455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グラフ 9">
            <a:extLst>
              <a:ext uri="{FF2B5EF4-FFF2-40B4-BE49-F238E27FC236}">
                <a16:creationId xmlns:a16="http://schemas.microsoft.com/office/drawing/2014/main" id="{DD0F5BCB-4645-4A6B-A9BD-EDA00A7655DD}"/>
              </a:ext>
            </a:extLst>
          </p:cNvPr>
          <p:cNvGraphicFramePr>
            <a:graphicFrameLocks/>
          </p:cNvGraphicFramePr>
          <p:nvPr>
            <p:extLst>
              <p:ext uri="{D42A27DB-BD31-4B8C-83A1-F6EECF244321}">
                <p14:modId xmlns:p14="http://schemas.microsoft.com/office/powerpoint/2010/main" val="1385709217"/>
              </p:ext>
            </p:extLst>
          </p:nvPr>
        </p:nvGraphicFramePr>
        <p:xfrm>
          <a:off x="4593130" y="2185722"/>
          <a:ext cx="4371358" cy="3763557"/>
        </p:xfrm>
        <a:graphic>
          <a:graphicData uri="http://schemas.openxmlformats.org/drawingml/2006/chart">
            <c:chart xmlns:c="http://schemas.openxmlformats.org/drawingml/2006/chart" xmlns:r="http://schemas.openxmlformats.org/officeDocument/2006/relationships" r:id="rId4"/>
          </a:graphicData>
        </a:graphic>
      </p:graphicFrame>
      <p:sp>
        <p:nvSpPr>
          <p:cNvPr id="11" name="テキスト ボックス 10">
            <a:extLst>
              <a:ext uri="{FF2B5EF4-FFF2-40B4-BE49-F238E27FC236}">
                <a16:creationId xmlns:a16="http://schemas.microsoft.com/office/drawing/2014/main" id="{584FEE19-D415-44F1-B3D4-B96377570728}"/>
              </a:ext>
            </a:extLst>
          </p:cNvPr>
          <p:cNvSpPr txBox="1"/>
          <p:nvPr/>
        </p:nvSpPr>
        <p:spPr>
          <a:xfrm>
            <a:off x="4361308" y="1998523"/>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sp>
        <p:nvSpPr>
          <p:cNvPr id="12" name="テキスト ボックス 11">
            <a:extLst>
              <a:ext uri="{FF2B5EF4-FFF2-40B4-BE49-F238E27FC236}">
                <a16:creationId xmlns:a16="http://schemas.microsoft.com/office/drawing/2014/main" id="{79D55255-D044-4E13-83A2-CEA706A9F8C2}"/>
              </a:ext>
            </a:extLst>
          </p:cNvPr>
          <p:cNvSpPr txBox="1"/>
          <p:nvPr/>
        </p:nvSpPr>
        <p:spPr>
          <a:xfrm>
            <a:off x="197926" y="1512117"/>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a:t>
            </a:r>
            <a:r>
              <a:rPr lang="ja-JP" altLang="en-US" dirty="0">
                <a:latin typeface="HG創英角ﾎﾟｯﾌﾟ体" panose="040B0A09000000000000" pitchFamily="49" charset="-128"/>
                <a:ea typeface="HG創英角ﾎﾟｯﾌﾟ体" panose="040B0A09000000000000" pitchFamily="49" charset="-128"/>
              </a:rPr>
              <a:t>平日</a:t>
            </a:r>
            <a:endParaRPr kumimoji="1" lang="ja-JP" altLang="en-US" dirty="0">
              <a:latin typeface="HG創英角ﾎﾟｯﾌﾟ体" panose="040B0A09000000000000" pitchFamily="49" charset="-128"/>
              <a:ea typeface="HG創英角ﾎﾟｯﾌﾟ体" panose="040B0A09000000000000" pitchFamily="49" charset="-128"/>
            </a:endParaRPr>
          </a:p>
        </p:txBody>
      </p:sp>
      <p:sp>
        <p:nvSpPr>
          <p:cNvPr id="13" name="テキスト ボックス 12">
            <a:extLst>
              <a:ext uri="{FF2B5EF4-FFF2-40B4-BE49-F238E27FC236}">
                <a16:creationId xmlns:a16="http://schemas.microsoft.com/office/drawing/2014/main" id="{6C04AF33-A1D8-47F2-BFE0-EFFBEC97CE48}"/>
              </a:ext>
            </a:extLst>
          </p:cNvPr>
          <p:cNvSpPr txBox="1"/>
          <p:nvPr/>
        </p:nvSpPr>
        <p:spPr>
          <a:xfrm>
            <a:off x="4859008" y="1496999"/>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●休日</a:t>
            </a:r>
          </a:p>
        </p:txBody>
      </p:sp>
    </p:spTree>
    <p:extLst>
      <p:ext uri="{BB962C8B-B14F-4D97-AF65-F5344CB8AC3E}">
        <p14:creationId xmlns:p14="http://schemas.microsoft.com/office/powerpoint/2010/main" val="736438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10</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a:t>
            </a:r>
            <a:r>
              <a:rPr lang="ja-JP" altLang="en-US" sz="1800" dirty="0">
                <a:latin typeface="HGP創英角ｺﾞｼｯｸUB" panose="020B0900000000000000" pitchFamily="50" charset="-128"/>
                <a:ea typeface="HGP創英角ｺﾞｼｯｸUB" panose="020B0900000000000000" pitchFamily="50" charset="-128"/>
              </a:rPr>
              <a:t>９　平日授業時間以外に</a:t>
            </a:r>
            <a:r>
              <a:rPr lang="ja-JP" altLang="en-US" sz="1800" dirty="0" smtClean="0">
                <a:latin typeface="HGP創英角ｺﾞｼｯｸUB" panose="020B0900000000000000" pitchFamily="50" charset="-128"/>
                <a:ea typeface="HGP創英角ｺﾞｼｯｸUB" panose="020B0900000000000000" pitchFamily="50" charset="-128"/>
              </a:rPr>
              <a:t>勉強をして</a:t>
            </a:r>
            <a:r>
              <a:rPr lang="ja-JP" altLang="en-US" sz="1800" dirty="0">
                <a:latin typeface="HGP創英角ｺﾞｼｯｸUB" panose="020B0900000000000000" pitchFamily="50" charset="-128"/>
                <a:ea typeface="HGP創英角ｺﾞｼｯｸUB" panose="020B0900000000000000" pitchFamily="50" charset="-128"/>
              </a:rPr>
              <a:t>いる時間（塾などを含む）（就学後）</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646331"/>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30</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分未満」が最も多く、次いで「</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30</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分～</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時間未満」が多い。「まったくしない」は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7.8%</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 name="テキスト ボックス 1"/>
          <p:cNvSpPr txBox="1"/>
          <p:nvPr/>
        </p:nvSpPr>
        <p:spPr>
          <a:xfrm>
            <a:off x="7295952" y="1622887"/>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graphicFrame>
        <p:nvGraphicFramePr>
          <p:cNvPr id="14" name="グラフ 13">
            <a:extLst>
              <a:ext uri="{FF2B5EF4-FFF2-40B4-BE49-F238E27FC236}">
                <a16:creationId xmlns:a16="http://schemas.microsoft.com/office/drawing/2014/main" id="{DF9310A6-A1F2-4ECE-B7AF-290234D3EDE1}"/>
              </a:ext>
            </a:extLst>
          </p:cNvPr>
          <p:cNvGraphicFramePr>
            <a:graphicFrameLocks/>
          </p:cNvGraphicFramePr>
          <p:nvPr>
            <p:extLst>
              <p:ext uri="{D42A27DB-BD31-4B8C-83A1-F6EECF244321}">
                <p14:modId xmlns:p14="http://schemas.microsoft.com/office/powerpoint/2010/main" val="185354357"/>
              </p:ext>
            </p:extLst>
          </p:nvPr>
        </p:nvGraphicFramePr>
        <p:xfrm>
          <a:off x="1043608" y="1899886"/>
          <a:ext cx="6756400" cy="36173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08260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11</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a:t>
            </a:r>
            <a:r>
              <a:rPr lang="en-US" altLang="ja-JP" sz="1800" dirty="0" smtClean="0">
                <a:latin typeface="HGP創英角ｺﾞｼｯｸUB" panose="020B0900000000000000" pitchFamily="50" charset="-128"/>
                <a:ea typeface="HGP創英角ｺﾞｼｯｸUB" panose="020B0900000000000000" pitchFamily="50" charset="-128"/>
              </a:rPr>
              <a:t>10</a:t>
            </a:r>
            <a:r>
              <a:rPr lang="ja-JP" altLang="en-US" sz="1800" dirty="0">
                <a:latin typeface="HGP創英角ｺﾞｼｯｸUB" panose="020B0900000000000000" pitchFamily="50" charset="-128"/>
                <a:ea typeface="HGP創英角ｺﾞｼｯｸUB" panose="020B0900000000000000" pitchFamily="50" charset="-128"/>
              </a:rPr>
              <a:t>　毎日朝ご飯を食べるか（就学前・就学後）</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646331"/>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就学前・就学後とも、「必ず食べる」が約８割、「食べることが多い」が約</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12%</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a:t>
            </a:r>
            <a:r>
              <a:rPr kumimoji="1" lang="ja-JP" altLang="en-US" dirty="0" smtClean="0">
                <a:solidFill>
                  <a:schemeClr val="bg1"/>
                </a:solidFill>
                <a:latin typeface="HGP創英角ｺﾞｼｯｸUB" panose="020B0900000000000000" pitchFamily="50" charset="-128"/>
                <a:ea typeface="HGP創英角ｺﾞｼｯｸUB" panose="020B0900000000000000" pitchFamily="50" charset="-128"/>
              </a:rPr>
              <a:t>「</a:t>
            </a:r>
            <a:r>
              <a:rPr kumimoji="1" lang="ja-JP" altLang="en-US" dirty="0">
                <a:solidFill>
                  <a:schemeClr val="bg1"/>
                </a:solidFill>
                <a:latin typeface="HGP創英角ｺﾞｼｯｸUB" panose="020B0900000000000000" pitchFamily="50" charset="-128"/>
                <a:ea typeface="HGP創英角ｺﾞｼｯｸUB" panose="020B0900000000000000" pitchFamily="50" charset="-128"/>
              </a:rPr>
              <a:t>食べない」は就学前</a:t>
            </a:r>
            <a:r>
              <a:rPr kumimoji="1" lang="en-US" altLang="ja-JP" dirty="0">
                <a:solidFill>
                  <a:schemeClr val="bg1"/>
                </a:solidFill>
                <a:latin typeface="HGP創英角ｺﾞｼｯｸUB" panose="020B0900000000000000" pitchFamily="50" charset="-128"/>
                <a:ea typeface="HGP創英角ｺﾞｼｯｸUB" panose="020B0900000000000000" pitchFamily="50" charset="-128"/>
              </a:rPr>
              <a:t>4.6%</a:t>
            </a:r>
            <a:r>
              <a:rPr kumimoji="1" lang="ja-JP" altLang="en-US" dirty="0">
                <a:solidFill>
                  <a:schemeClr val="bg1"/>
                </a:solidFill>
                <a:latin typeface="HGP創英角ｺﾞｼｯｸUB" panose="020B0900000000000000" pitchFamily="50" charset="-128"/>
                <a:ea typeface="HGP創英角ｺﾞｼｯｸUB" panose="020B0900000000000000" pitchFamily="50" charset="-128"/>
              </a:rPr>
              <a:t>、</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就学後</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1.6%</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 name="テキスト ボックス 1"/>
          <p:cNvSpPr txBox="1"/>
          <p:nvPr/>
        </p:nvSpPr>
        <p:spPr>
          <a:xfrm>
            <a:off x="8540579" y="2038248"/>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sp>
        <p:nvSpPr>
          <p:cNvPr id="11" name="テキスト ボックス 10">
            <a:extLst>
              <a:ext uri="{FF2B5EF4-FFF2-40B4-BE49-F238E27FC236}">
                <a16:creationId xmlns:a16="http://schemas.microsoft.com/office/drawing/2014/main" id="{584FEE19-D415-44F1-B3D4-B96377570728}"/>
              </a:ext>
            </a:extLst>
          </p:cNvPr>
          <p:cNvSpPr txBox="1"/>
          <p:nvPr/>
        </p:nvSpPr>
        <p:spPr>
          <a:xfrm>
            <a:off x="4067944" y="2055129"/>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sp>
        <p:nvSpPr>
          <p:cNvPr id="12" name="テキスト ボックス 11">
            <a:extLst>
              <a:ext uri="{FF2B5EF4-FFF2-40B4-BE49-F238E27FC236}">
                <a16:creationId xmlns:a16="http://schemas.microsoft.com/office/drawing/2014/main" id="{79D55255-D044-4E13-83A2-CEA706A9F8C2}"/>
              </a:ext>
            </a:extLst>
          </p:cNvPr>
          <p:cNvSpPr txBox="1"/>
          <p:nvPr/>
        </p:nvSpPr>
        <p:spPr>
          <a:xfrm>
            <a:off x="220441" y="1650342"/>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●就学前</a:t>
            </a:r>
          </a:p>
        </p:txBody>
      </p:sp>
      <p:sp>
        <p:nvSpPr>
          <p:cNvPr id="13" name="テキスト ボックス 12">
            <a:extLst>
              <a:ext uri="{FF2B5EF4-FFF2-40B4-BE49-F238E27FC236}">
                <a16:creationId xmlns:a16="http://schemas.microsoft.com/office/drawing/2014/main" id="{6C04AF33-A1D8-47F2-BFE0-EFFBEC97CE48}"/>
              </a:ext>
            </a:extLst>
          </p:cNvPr>
          <p:cNvSpPr txBox="1"/>
          <p:nvPr/>
        </p:nvSpPr>
        <p:spPr>
          <a:xfrm>
            <a:off x="4954111" y="1566568"/>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●就学後</a:t>
            </a:r>
          </a:p>
        </p:txBody>
      </p:sp>
      <p:graphicFrame>
        <p:nvGraphicFramePr>
          <p:cNvPr id="14" name="グラフ 13">
            <a:extLst>
              <a:ext uri="{FF2B5EF4-FFF2-40B4-BE49-F238E27FC236}">
                <a16:creationId xmlns:a16="http://schemas.microsoft.com/office/drawing/2014/main" id="{848B3C9D-5C4F-4FC1-860B-22B2D1FF7EA8}"/>
              </a:ext>
            </a:extLst>
          </p:cNvPr>
          <p:cNvGraphicFramePr>
            <a:graphicFrameLocks/>
          </p:cNvGraphicFramePr>
          <p:nvPr>
            <p:extLst>
              <p:ext uri="{D42A27DB-BD31-4B8C-83A1-F6EECF244321}">
                <p14:modId xmlns:p14="http://schemas.microsoft.com/office/powerpoint/2010/main" val="4188042392"/>
              </p:ext>
            </p:extLst>
          </p:nvPr>
        </p:nvGraphicFramePr>
        <p:xfrm>
          <a:off x="64568" y="2202602"/>
          <a:ext cx="4507432" cy="3403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グラフ 14">
            <a:extLst>
              <a:ext uri="{FF2B5EF4-FFF2-40B4-BE49-F238E27FC236}">
                <a16:creationId xmlns:a16="http://schemas.microsoft.com/office/drawing/2014/main" id="{5EE06E1C-16CC-4EA6-B7D0-F6A0AB74F8DA}"/>
              </a:ext>
            </a:extLst>
          </p:cNvPr>
          <p:cNvGraphicFramePr>
            <a:graphicFrameLocks/>
          </p:cNvGraphicFramePr>
          <p:nvPr>
            <p:extLst>
              <p:ext uri="{D42A27DB-BD31-4B8C-83A1-F6EECF244321}">
                <p14:modId xmlns:p14="http://schemas.microsoft.com/office/powerpoint/2010/main" val="1944385467"/>
              </p:ext>
            </p:extLst>
          </p:nvPr>
        </p:nvGraphicFramePr>
        <p:xfrm>
          <a:off x="4608004" y="2185721"/>
          <a:ext cx="4436631" cy="3403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6496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12</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a:t>
            </a:r>
            <a:r>
              <a:rPr lang="en-US" altLang="ja-JP" sz="1800" dirty="0" smtClean="0">
                <a:latin typeface="HGP創英角ｺﾞｼｯｸUB" panose="020B0900000000000000" pitchFamily="50" charset="-128"/>
                <a:ea typeface="HGP創英角ｺﾞｼｯｸUB" panose="020B0900000000000000" pitchFamily="50" charset="-128"/>
              </a:rPr>
              <a:t>11</a:t>
            </a:r>
            <a:r>
              <a:rPr lang="ja-JP" altLang="en-US" sz="1800" dirty="0">
                <a:latin typeface="HGP創英角ｺﾞｼｯｸUB" panose="020B0900000000000000" pitchFamily="50" charset="-128"/>
                <a:ea typeface="HGP創英角ｺﾞｼｯｸUB" panose="020B0900000000000000" pitchFamily="50" charset="-128"/>
              </a:rPr>
              <a:t>　同居している</a:t>
            </a:r>
            <a:r>
              <a:rPr lang="ja-JP" altLang="en-US" sz="1800" dirty="0" smtClean="0">
                <a:latin typeface="HGP創英角ｺﾞｼｯｸUB" panose="020B0900000000000000" pitchFamily="50" charset="-128"/>
                <a:ea typeface="HGP創英角ｺﾞｼｯｸUB" panose="020B0900000000000000" pitchFamily="50" charset="-128"/>
              </a:rPr>
              <a:t>大人の人と一緒</a:t>
            </a:r>
            <a:r>
              <a:rPr lang="ja-JP" altLang="en-US" sz="1800" dirty="0">
                <a:latin typeface="HGP創英角ｺﾞｼｯｸUB" panose="020B0900000000000000" pitchFamily="50" charset="-128"/>
                <a:ea typeface="HGP創英角ｺﾞｼｯｸUB" panose="020B0900000000000000" pitchFamily="50" charset="-128"/>
              </a:rPr>
              <a:t>に夜ご飯を食べる頻度（就学前・就学後）</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646331"/>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「ほとんど毎日」が就学前</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75.7%</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、就学後</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67.5%</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となっている。週に</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回以下の割合は、就学前</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4.3%</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、就学後</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6.0%</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 name="テキスト ボックス 1"/>
          <p:cNvSpPr txBox="1"/>
          <p:nvPr/>
        </p:nvSpPr>
        <p:spPr>
          <a:xfrm>
            <a:off x="8540579" y="2038248"/>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sp>
        <p:nvSpPr>
          <p:cNvPr id="11" name="テキスト ボックス 10">
            <a:extLst>
              <a:ext uri="{FF2B5EF4-FFF2-40B4-BE49-F238E27FC236}">
                <a16:creationId xmlns:a16="http://schemas.microsoft.com/office/drawing/2014/main" id="{584FEE19-D415-44F1-B3D4-B96377570728}"/>
              </a:ext>
            </a:extLst>
          </p:cNvPr>
          <p:cNvSpPr txBox="1"/>
          <p:nvPr/>
        </p:nvSpPr>
        <p:spPr>
          <a:xfrm>
            <a:off x="4067944" y="2055129"/>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sp>
        <p:nvSpPr>
          <p:cNvPr id="12" name="テキスト ボックス 11">
            <a:extLst>
              <a:ext uri="{FF2B5EF4-FFF2-40B4-BE49-F238E27FC236}">
                <a16:creationId xmlns:a16="http://schemas.microsoft.com/office/drawing/2014/main" id="{79D55255-D044-4E13-83A2-CEA706A9F8C2}"/>
              </a:ext>
            </a:extLst>
          </p:cNvPr>
          <p:cNvSpPr txBox="1"/>
          <p:nvPr/>
        </p:nvSpPr>
        <p:spPr>
          <a:xfrm>
            <a:off x="121752" y="1619508"/>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●就学前</a:t>
            </a:r>
          </a:p>
        </p:txBody>
      </p:sp>
      <p:sp>
        <p:nvSpPr>
          <p:cNvPr id="13" name="テキスト ボックス 12">
            <a:extLst>
              <a:ext uri="{FF2B5EF4-FFF2-40B4-BE49-F238E27FC236}">
                <a16:creationId xmlns:a16="http://schemas.microsoft.com/office/drawing/2014/main" id="{6C04AF33-A1D8-47F2-BFE0-EFFBEC97CE48}"/>
              </a:ext>
            </a:extLst>
          </p:cNvPr>
          <p:cNvSpPr txBox="1"/>
          <p:nvPr/>
        </p:nvSpPr>
        <p:spPr>
          <a:xfrm>
            <a:off x="4788024" y="1619508"/>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●就学後</a:t>
            </a:r>
          </a:p>
        </p:txBody>
      </p:sp>
      <p:graphicFrame>
        <p:nvGraphicFramePr>
          <p:cNvPr id="16" name="グラフ 15">
            <a:extLst>
              <a:ext uri="{FF2B5EF4-FFF2-40B4-BE49-F238E27FC236}">
                <a16:creationId xmlns:a16="http://schemas.microsoft.com/office/drawing/2014/main" id="{618D2CF0-EFAE-4A08-A54D-06681802B8DA}"/>
              </a:ext>
            </a:extLst>
          </p:cNvPr>
          <p:cNvGraphicFramePr>
            <a:graphicFrameLocks/>
          </p:cNvGraphicFramePr>
          <p:nvPr>
            <p:extLst>
              <p:ext uri="{D42A27DB-BD31-4B8C-83A1-F6EECF244321}">
                <p14:modId xmlns:p14="http://schemas.microsoft.com/office/powerpoint/2010/main" val="3918570692"/>
              </p:ext>
            </p:extLst>
          </p:nvPr>
        </p:nvGraphicFramePr>
        <p:xfrm>
          <a:off x="99365" y="2303144"/>
          <a:ext cx="4472635" cy="3403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グラフ 16">
            <a:extLst>
              <a:ext uri="{FF2B5EF4-FFF2-40B4-BE49-F238E27FC236}">
                <a16:creationId xmlns:a16="http://schemas.microsoft.com/office/drawing/2014/main" id="{776DD665-3EC7-4D12-A95B-C3CF473DE26F}"/>
              </a:ext>
            </a:extLst>
          </p:cNvPr>
          <p:cNvGraphicFramePr>
            <a:graphicFrameLocks/>
          </p:cNvGraphicFramePr>
          <p:nvPr>
            <p:extLst>
              <p:ext uri="{D42A27DB-BD31-4B8C-83A1-F6EECF244321}">
                <p14:modId xmlns:p14="http://schemas.microsoft.com/office/powerpoint/2010/main" val="86122141"/>
              </p:ext>
            </p:extLst>
          </p:nvPr>
        </p:nvGraphicFramePr>
        <p:xfrm>
          <a:off x="4412434" y="2303144"/>
          <a:ext cx="4572000" cy="3403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17633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04664"/>
          </a:xfrm>
          <a:noFill/>
          <a:ln>
            <a:noFill/>
          </a:ln>
        </p:spPr>
        <p:txBody>
          <a:bodyPr>
            <a:normAutofit/>
          </a:bodyPr>
          <a:lstStyle/>
          <a:p>
            <a:pPr algn="l"/>
            <a:r>
              <a:rPr kumimoji="1" lang="ja-JP" altLang="en-US" sz="1800" dirty="0">
                <a:latin typeface="HGP創英角ｺﾞｼｯｸUB" panose="020B0900000000000000" pitchFamily="50" charset="-128"/>
                <a:ea typeface="HGP創英角ｺﾞｼｯｸUB" panose="020B0900000000000000" pitchFamily="50" charset="-128"/>
              </a:rPr>
              <a:t>　１</a:t>
            </a:r>
            <a:r>
              <a:rPr lang="ja-JP" altLang="en-US" sz="1800" dirty="0">
                <a:latin typeface="HGP創英角ｺﾞｼｯｸUB" panose="020B0900000000000000" pitchFamily="50" charset="-128"/>
                <a:ea typeface="HGP創英角ｺﾞｼｯｸUB" panose="020B0900000000000000" pitchFamily="50" charset="-128"/>
              </a:rPr>
              <a:t>　</a:t>
            </a:r>
            <a:r>
              <a:rPr kumimoji="1" lang="ja-JP" altLang="en-US" sz="1800" dirty="0">
                <a:latin typeface="HGP創英角ｺﾞｼｯｸUB" panose="020B0900000000000000" pitchFamily="50" charset="-128"/>
                <a:ea typeface="HGP創英角ｺﾞｼｯｸUB" panose="020B0900000000000000" pitchFamily="50" charset="-128"/>
              </a:rPr>
              <a:t>調査の概要について</a:t>
            </a:r>
          </a:p>
        </p:txBody>
      </p:sp>
      <p:cxnSp>
        <p:nvCxnSpPr>
          <p:cNvPr id="7" name="カギ線コネクタ 6"/>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a:xfrm>
            <a:off x="7010400" y="6492875"/>
            <a:ext cx="2133600" cy="365125"/>
          </a:xfrm>
        </p:spPr>
        <p:txBody>
          <a:bodyPr anchor="b" anchorCtr="0"/>
          <a:lstStyle/>
          <a:p>
            <a:fld id="{D2D8002D-B5B0-4BAC-B1F6-782DDCCE6D9C}" type="slidenum">
              <a:rPr kumimoji="1" lang="ja-JP" altLang="en-US" smtClean="0"/>
              <a:t>1</a:t>
            </a:fld>
            <a:endParaRPr kumimoji="1" lang="ja-JP" altLang="en-US" dirty="0"/>
          </a:p>
        </p:txBody>
      </p:sp>
      <p:sp>
        <p:nvSpPr>
          <p:cNvPr id="4" name="テキスト ボックス 3"/>
          <p:cNvSpPr txBox="1"/>
          <p:nvPr/>
        </p:nvSpPr>
        <p:spPr>
          <a:xfrm>
            <a:off x="611560" y="1196752"/>
            <a:ext cx="7416824" cy="480131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olidFill>
          </a:ln>
        </p:spPr>
        <p:txBody>
          <a:bodyPr wrap="square" rtlCol="0">
            <a:spAutoFit/>
          </a:bodyPr>
          <a:lstStyle/>
          <a:p>
            <a:r>
              <a:rPr lang="ja-JP" altLang="en-US" b="1" u="sng" dirty="0"/>
              <a:t>■</a:t>
            </a:r>
            <a:r>
              <a:rPr lang="ja-JP" altLang="en-US" b="1" u="sng" dirty="0" smtClean="0"/>
              <a:t>調査結果概要</a:t>
            </a:r>
            <a:r>
              <a:rPr lang="ja-JP" altLang="en-US" b="1" u="sng" dirty="0"/>
              <a:t>について</a:t>
            </a:r>
            <a:endParaRPr lang="en-US" altLang="ja-JP" b="1" u="sng" dirty="0"/>
          </a:p>
          <a:p>
            <a:r>
              <a:rPr kumimoji="1" lang="ja-JP" altLang="en-US" dirty="0"/>
              <a:t>　　「大阪府子ども総合計画」</a:t>
            </a:r>
            <a:r>
              <a:rPr kumimoji="1" lang="ja-JP" altLang="en-US" dirty="0" smtClean="0"/>
              <a:t>の中間見直し</a:t>
            </a:r>
            <a:r>
              <a:rPr lang="ja-JP" altLang="en-US" dirty="0" smtClean="0"/>
              <a:t>にかかる</a:t>
            </a:r>
            <a:r>
              <a:rPr kumimoji="1" lang="ja-JP" altLang="en-US" dirty="0" smtClean="0"/>
              <a:t>調査の結果</a:t>
            </a:r>
            <a:r>
              <a:rPr kumimoji="1" lang="ja-JP" altLang="en-US" dirty="0"/>
              <a:t>より、</a:t>
            </a:r>
            <a:endParaRPr kumimoji="1" lang="en-US" altLang="ja-JP" dirty="0"/>
          </a:p>
          <a:p>
            <a:r>
              <a:rPr kumimoji="1" lang="ja-JP" altLang="en-US" dirty="0"/>
              <a:t>　子どもの貧困に関連する項目を抜粋して集計を実施</a:t>
            </a:r>
            <a:endParaRPr kumimoji="1" lang="en-US" altLang="ja-JP" dirty="0"/>
          </a:p>
          <a:p>
            <a:endParaRPr kumimoji="1" lang="en-US" altLang="ja-JP" b="1" u="sng" dirty="0"/>
          </a:p>
          <a:p>
            <a:r>
              <a:rPr kumimoji="1" lang="ja-JP" altLang="en-US" b="1" u="sng" dirty="0"/>
              <a:t>■調査の手法</a:t>
            </a:r>
            <a:endParaRPr kumimoji="1" lang="en-US" altLang="ja-JP" b="1" u="sng" dirty="0"/>
          </a:p>
          <a:p>
            <a:r>
              <a:rPr lang="ja-JP" altLang="en-US" dirty="0"/>
              <a:t>　インターネット</a:t>
            </a:r>
            <a:r>
              <a:rPr lang="ja-JP" altLang="en-US" dirty="0" smtClean="0"/>
              <a:t>調査</a:t>
            </a:r>
            <a:endParaRPr lang="en-US" altLang="ja-JP" dirty="0" smtClean="0"/>
          </a:p>
          <a:p>
            <a:endParaRPr kumimoji="1" lang="en-US" altLang="ja-JP" dirty="0"/>
          </a:p>
          <a:p>
            <a:r>
              <a:rPr lang="ja-JP" altLang="en-US" b="1" u="sng" dirty="0"/>
              <a:t>■調査時期</a:t>
            </a:r>
            <a:endParaRPr lang="en-US" altLang="ja-JP" b="1" u="sng" dirty="0"/>
          </a:p>
          <a:p>
            <a:r>
              <a:rPr kumimoji="1" lang="ja-JP" altLang="en-US" dirty="0"/>
              <a:t>　令和元年６月</a:t>
            </a:r>
            <a:endParaRPr kumimoji="1" lang="en-US" altLang="ja-JP" dirty="0"/>
          </a:p>
          <a:p>
            <a:endParaRPr lang="en-US" altLang="ja-JP" dirty="0"/>
          </a:p>
          <a:p>
            <a:r>
              <a:rPr kumimoji="1" lang="ja-JP" altLang="en-US" b="1" u="sng" dirty="0"/>
              <a:t>■対象</a:t>
            </a:r>
            <a:endParaRPr kumimoji="1" lang="en-US" altLang="ja-JP" b="1" u="sng" dirty="0"/>
          </a:p>
          <a:p>
            <a:r>
              <a:rPr lang="ja-JP" altLang="en-US" dirty="0"/>
              <a:t>　　①就学前の子どもをもつ保護者</a:t>
            </a:r>
            <a:endParaRPr lang="en-US" altLang="ja-JP" dirty="0"/>
          </a:p>
          <a:p>
            <a:r>
              <a:rPr lang="ja-JP" altLang="en-US" dirty="0"/>
              <a:t>　　　　大阪府内　</a:t>
            </a:r>
            <a:r>
              <a:rPr lang="en-US" altLang="ja-JP" dirty="0"/>
              <a:t>2,100</a:t>
            </a:r>
            <a:r>
              <a:rPr lang="ja-JP" altLang="en-US" dirty="0"/>
              <a:t>人</a:t>
            </a:r>
            <a:endParaRPr lang="en-US" altLang="ja-JP" dirty="0"/>
          </a:p>
          <a:p>
            <a:endParaRPr lang="en-US" altLang="ja-JP" dirty="0"/>
          </a:p>
          <a:p>
            <a:r>
              <a:rPr kumimoji="1" lang="ja-JP" altLang="en-US" dirty="0"/>
              <a:t>　　②就学後から</a:t>
            </a:r>
            <a:r>
              <a:rPr kumimoji="1" lang="en-US" altLang="ja-JP" dirty="0"/>
              <a:t>18</a:t>
            </a:r>
            <a:r>
              <a:rPr kumimoji="1" lang="ja-JP" altLang="en-US" dirty="0"/>
              <a:t>歳までの子どもをもつ保護者</a:t>
            </a:r>
            <a:endParaRPr kumimoji="1" lang="en-US" altLang="ja-JP" dirty="0"/>
          </a:p>
          <a:p>
            <a:r>
              <a:rPr lang="ja-JP" altLang="en-US" dirty="0"/>
              <a:t>　　　　</a:t>
            </a:r>
            <a:r>
              <a:rPr kumimoji="1" lang="ja-JP" altLang="en-US" dirty="0"/>
              <a:t>大阪</a:t>
            </a:r>
            <a:r>
              <a:rPr kumimoji="1" lang="ja-JP" altLang="en-US" dirty="0" smtClean="0"/>
              <a:t>府内　</a:t>
            </a:r>
            <a:r>
              <a:rPr kumimoji="1" lang="en-US" altLang="ja-JP" dirty="0" smtClean="0"/>
              <a:t>1,200</a:t>
            </a:r>
            <a:r>
              <a:rPr kumimoji="1" lang="ja-JP" altLang="en-US" dirty="0"/>
              <a:t>人</a:t>
            </a:r>
            <a:endParaRPr kumimoji="1" lang="en-US" altLang="ja-JP" dirty="0"/>
          </a:p>
          <a:p>
            <a:endParaRPr lang="en-US" altLang="ja-JP" dirty="0"/>
          </a:p>
        </p:txBody>
      </p:sp>
    </p:spTree>
    <p:extLst>
      <p:ext uri="{BB962C8B-B14F-4D97-AF65-F5344CB8AC3E}">
        <p14:creationId xmlns:p14="http://schemas.microsoft.com/office/powerpoint/2010/main" val="150042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カギ線コネクタ 4"/>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２－１</a:t>
            </a:r>
            <a:r>
              <a:rPr lang="ja-JP" altLang="en-US" sz="1800" dirty="0">
                <a:latin typeface="HGP創英角ｺﾞｼｯｸUB" panose="020B0900000000000000" pitchFamily="50" charset="-128"/>
                <a:ea typeface="HGP創英角ｺﾞｼｯｸUB" panose="020B0900000000000000" pitchFamily="50" charset="-128"/>
              </a:rPr>
              <a:t>　受けている手当や援助等について</a:t>
            </a:r>
          </a:p>
        </p:txBody>
      </p:sp>
      <p:sp>
        <p:nvSpPr>
          <p:cNvPr id="9" name="スライド番号プレースホルダー 2"/>
          <p:cNvSpPr>
            <a:spLocks noGrp="1"/>
          </p:cNvSpPr>
          <p:nvPr>
            <p:ph type="sldNum" sz="quarter" idx="12"/>
          </p:nvPr>
        </p:nvSpPr>
        <p:spPr>
          <a:xfrm>
            <a:off x="7010400" y="6492875"/>
            <a:ext cx="2133600" cy="365125"/>
          </a:xfrm>
        </p:spPr>
        <p:txBody>
          <a:bodyPr anchor="b" anchorCtr="0"/>
          <a:lstStyle/>
          <a:p>
            <a:r>
              <a:rPr kumimoji="1" lang="en-US" altLang="ja-JP" dirty="0" smtClean="0"/>
              <a:t>2</a:t>
            </a:r>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1615414779"/>
              </p:ext>
            </p:extLst>
          </p:nvPr>
        </p:nvGraphicFramePr>
        <p:xfrm>
          <a:off x="683568" y="1481753"/>
          <a:ext cx="3744416" cy="4535533"/>
        </p:xfrm>
        <a:graphic>
          <a:graphicData uri="http://schemas.openxmlformats.org/drawingml/2006/table">
            <a:tbl>
              <a:tblPr firstRow="1" firstCol="1">
                <a:tableStyleId>{D27102A9-8310-4765-A935-A1911B00CA55}</a:tableStyleId>
              </a:tblPr>
              <a:tblGrid>
                <a:gridCol w="1361606">
                  <a:extLst>
                    <a:ext uri="{9D8B030D-6E8A-4147-A177-3AD203B41FA5}">
                      <a16:colId xmlns:a16="http://schemas.microsoft.com/office/drawing/2014/main" val="2761581975"/>
                    </a:ext>
                  </a:extLst>
                </a:gridCol>
                <a:gridCol w="794270">
                  <a:extLst>
                    <a:ext uri="{9D8B030D-6E8A-4147-A177-3AD203B41FA5}">
                      <a16:colId xmlns:a16="http://schemas.microsoft.com/office/drawing/2014/main" val="2800527239"/>
                    </a:ext>
                  </a:extLst>
                </a:gridCol>
                <a:gridCol w="794270">
                  <a:extLst>
                    <a:ext uri="{9D8B030D-6E8A-4147-A177-3AD203B41FA5}">
                      <a16:colId xmlns:a16="http://schemas.microsoft.com/office/drawing/2014/main" val="2468614458"/>
                    </a:ext>
                  </a:extLst>
                </a:gridCol>
                <a:gridCol w="794270">
                  <a:extLst>
                    <a:ext uri="{9D8B030D-6E8A-4147-A177-3AD203B41FA5}">
                      <a16:colId xmlns:a16="http://schemas.microsoft.com/office/drawing/2014/main" val="2989219436"/>
                    </a:ext>
                  </a:extLst>
                </a:gridCol>
              </a:tblGrid>
              <a:tr h="250020">
                <a:tc>
                  <a:txBody>
                    <a:bodyPr/>
                    <a:lstStyle/>
                    <a:p>
                      <a:pPr algn="l" fontAlgn="ctr"/>
                      <a:endParaRPr lang="ja-JP" altLang="en-US" sz="1000" b="0" i="0" u="none" strike="noStrike">
                        <a:effectLst/>
                        <a:latin typeface="ＭＳ Ｐゴシック 本文"/>
                        <a:ea typeface="+mn-ea"/>
                      </a:endParaRPr>
                    </a:p>
                  </a:txBody>
                  <a:tcPr marL="7873" marR="7873" marT="7873" marB="0" anchor="ctr"/>
                </a:tc>
                <a:tc>
                  <a:txBody>
                    <a:bodyPr/>
                    <a:lstStyle/>
                    <a:p>
                      <a:pPr algn="ctr" fontAlgn="ctr"/>
                      <a:r>
                        <a:rPr lang="ja-JP" altLang="en-US" sz="1000" u="none" strike="noStrike" dirty="0">
                          <a:effectLst/>
                          <a:latin typeface="ＭＳ Ｐゴシック 本文"/>
                          <a:ea typeface="+mn-ea"/>
                        </a:rPr>
                        <a:t>受けている</a:t>
                      </a:r>
                      <a:endParaRPr lang="en-US" altLang="ja-JP" sz="1000" u="none" strike="noStrike" dirty="0">
                        <a:effectLst/>
                        <a:latin typeface="ＭＳ Ｐゴシック 本文"/>
                        <a:ea typeface="+mn-ea"/>
                      </a:endParaRPr>
                    </a:p>
                    <a:p>
                      <a:pPr algn="ctr" fontAlgn="ctr"/>
                      <a:r>
                        <a:rPr lang="en-US" altLang="ja-JP" sz="1000" b="0" i="0" u="none" strike="noStrike" dirty="0">
                          <a:effectLst/>
                          <a:latin typeface="ＭＳ Ｐゴシック 本文"/>
                          <a:ea typeface="+mn-ea"/>
                        </a:rPr>
                        <a:t>(%)</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ja-JP" altLang="en-US" sz="1000" u="none" strike="noStrike" dirty="0">
                          <a:effectLst/>
                          <a:latin typeface="ＭＳ Ｐゴシック 本文"/>
                          <a:ea typeface="+mn-ea"/>
                        </a:rPr>
                        <a:t>受けたこと</a:t>
                      </a:r>
                      <a:endParaRPr lang="en-US" altLang="ja-JP" sz="1000" u="none" strike="noStrike" dirty="0">
                        <a:effectLst/>
                        <a:latin typeface="ＭＳ Ｐゴシック 本文"/>
                        <a:ea typeface="+mn-ea"/>
                      </a:endParaRPr>
                    </a:p>
                    <a:p>
                      <a:pPr algn="ctr" fontAlgn="ctr"/>
                      <a:r>
                        <a:rPr lang="ja-JP" altLang="en-US" sz="1000" u="none" strike="noStrike" dirty="0">
                          <a:effectLst/>
                          <a:latin typeface="ＭＳ Ｐゴシック 本文"/>
                          <a:ea typeface="+mn-ea"/>
                        </a:rPr>
                        <a:t>がある</a:t>
                      </a:r>
                      <a:endParaRPr lang="en-US" altLang="ja-JP" sz="1000" u="none" strike="noStrike" dirty="0">
                        <a:effectLst/>
                        <a:latin typeface="ＭＳ Ｐゴシック 本文"/>
                        <a:ea typeface="+mn-ea"/>
                      </a:endParaRPr>
                    </a:p>
                    <a:p>
                      <a:pPr algn="ctr" fontAlgn="ctr"/>
                      <a:r>
                        <a:rPr lang="en-US" altLang="ja-JP" sz="1000" b="0" i="0" u="none" strike="noStrike" dirty="0">
                          <a:effectLst/>
                          <a:latin typeface="ＭＳ Ｐゴシック 本文"/>
                          <a:ea typeface="+mn-ea"/>
                        </a:rPr>
                        <a:t>(%)</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ja-JP" altLang="en-US" sz="1000" u="none" strike="noStrike" dirty="0">
                          <a:effectLst/>
                          <a:latin typeface="ＭＳ Ｐゴシック 本文"/>
                          <a:ea typeface="+mn-ea"/>
                        </a:rPr>
                        <a:t>受けたこと</a:t>
                      </a:r>
                      <a:endParaRPr lang="en-US" altLang="ja-JP" sz="1000" u="none" strike="noStrike" dirty="0">
                        <a:effectLst/>
                        <a:latin typeface="ＭＳ Ｐゴシック 本文"/>
                        <a:ea typeface="+mn-ea"/>
                      </a:endParaRPr>
                    </a:p>
                    <a:p>
                      <a:pPr algn="ctr" fontAlgn="ctr"/>
                      <a:r>
                        <a:rPr lang="ja-JP" altLang="en-US" sz="1000" u="none" strike="noStrike" dirty="0">
                          <a:effectLst/>
                          <a:latin typeface="ＭＳ Ｐゴシック 本文"/>
                          <a:ea typeface="+mn-ea"/>
                        </a:rPr>
                        <a:t>がない</a:t>
                      </a:r>
                      <a:endParaRPr lang="en-US" altLang="ja-JP" sz="1000" u="none" strike="noStrike" dirty="0">
                        <a:effectLst/>
                        <a:latin typeface="ＭＳ Ｐゴシック 本文"/>
                        <a:ea typeface="+mn-ea"/>
                      </a:endParaRPr>
                    </a:p>
                    <a:p>
                      <a:pPr algn="ctr" fontAlgn="ctr"/>
                      <a:r>
                        <a:rPr lang="en-US" altLang="ja-JP" sz="1000" b="0" i="0" u="none" strike="noStrike" dirty="0">
                          <a:effectLst/>
                          <a:latin typeface="ＭＳ Ｐゴシック 本文"/>
                          <a:ea typeface="+mn-ea"/>
                        </a:rPr>
                        <a:t>(%)</a:t>
                      </a:r>
                      <a:endParaRPr lang="ja-JP" altLang="en-US" sz="10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1676538860"/>
                  </a:ext>
                </a:extLst>
              </a:tr>
              <a:tr h="339205">
                <a:tc>
                  <a:txBody>
                    <a:bodyPr/>
                    <a:lstStyle/>
                    <a:p>
                      <a:pPr algn="l" fontAlgn="ctr"/>
                      <a:r>
                        <a:rPr lang="ja-JP" altLang="en-US" sz="1000" u="none" strike="noStrike" dirty="0">
                          <a:effectLst/>
                          <a:latin typeface="ＭＳ Ｐゴシック 本文"/>
                          <a:ea typeface="+mn-ea"/>
                        </a:rPr>
                        <a:t>児童手当</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94.9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1.2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3.9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517083901"/>
                  </a:ext>
                </a:extLst>
              </a:tr>
              <a:tr h="339205">
                <a:tc>
                  <a:txBody>
                    <a:bodyPr/>
                    <a:lstStyle/>
                    <a:p>
                      <a:pPr algn="l" fontAlgn="ctr"/>
                      <a:r>
                        <a:rPr lang="ja-JP" altLang="en-US" sz="1000" u="none" strike="noStrike" dirty="0">
                          <a:effectLst/>
                          <a:latin typeface="ＭＳ Ｐゴシック 本文"/>
                          <a:ea typeface="+mn-ea"/>
                        </a:rPr>
                        <a:t>就学援助費</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3.9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1.9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94.2 </a:t>
                      </a:r>
                      <a:endParaRPr lang="en-US" altLang="ja-JP" sz="1200" b="0" i="0" u="none" strike="noStrike">
                        <a:effectLst/>
                        <a:latin typeface="ＭＳ Ｐゴシック 本文"/>
                        <a:ea typeface="+mn-ea"/>
                      </a:endParaRPr>
                    </a:p>
                  </a:txBody>
                  <a:tcPr marL="7873" marR="7873" marT="7873" marB="0" anchor="ctr"/>
                </a:tc>
                <a:extLst>
                  <a:ext uri="{0D108BD9-81ED-4DB2-BD59-A6C34878D82A}">
                    <a16:rowId xmlns:a16="http://schemas.microsoft.com/office/drawing/2014/main" val="4284452701"/>
                  </a:ext>
                </a:extLst>
              </a:tr>
              <a:tr h="339205">
                <a:tc>
                  <a:txBody>
                    <a:bodyPr/>
                    <a:lstStyle/>
                    <a:p>
                      <a:pPr algn="l" fontAlgn="ctr"/>
                      <a:r>
                        <a:rPr lang="ja-JP" altLang="en-US" sz="1000" u="none" strike="noStrike">
                          <a:effectLst/>
                          <a:latin typeface="ＭＳ Ｐゴシック 本文"/>
                          <a:ea typeface="+mn-ea"/>
                        </a:rPr>
                        <a:t>児童扶養手当</a:t>
                      </a:r>
                      <a:endParaRPr lang="ja-JP" altLang="en-US" sz="10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6.1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1.6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92.3 </a:t>
                      </a:r>
                      <a:endParaRPr lang="en-US" altLang="ja-JP" sz="1200" b="0" i="0" u="none" strike="noStrike">
                        <a:effectLst/>
                        <a:latin typeface="ＭＳ Ｐゴシック 本文"/>
                        <a:ea typeface="+mn-ea"/>
                      </a:endParaRPr>
                    </a:p>
                  </a:txBody>
                  <a:tcPr marL="7873" marR="7873" marT="7873" marB="0" anchor="ctr"/>
                </a:tc>
                <a:extLst>
                  <a:ext uri="{0D108BD9-81ED-4DB2-BD59-A6C34878D82A}">
                    <a16:rowId xmlns:a16="http://schemas.microsoft.com/office/drawing/2014/main" val="3940983893"/>
                  </a:ext>
                </a:extLst>
              </a:tr>
              <a:tr h="339205">
                <a:tc>
                  <a:txBody>
                    <a:bodyPr/>
                    <a:lstStyle/>
                    <a:p>
                      <a:pPr algn="l" fontAlgn="ctr"/>
                      <a:r>
                        <a:rPr lang="ja-JP" altLang="en-US" sz="1000" u="none" strike="noStrike" dirty="0">
                          <a:effectLst/>
                          <a:latin typeface="ＭＳ Ｐゴシック 本文"/>
                          <a:ea typeface="+mn-ea"/>
                        </a:rPr>
                        <a:t>障がいや難病の手当</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1.8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0.9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97.4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2883953248"/>
                  </a:ext>
                </a:extLst>
              </a:tr>
              <a:tr h="339205">
                <a:tc>
                  <a:txBody>
                    <a:bodyPr/>
                    <a:lstStyle/>
                    <a:p>
                      <a:pPr algn="l" fontAlgn="ctr"/>
                      <a:r>
                        <a:rPr lang="ja-JP" altLang="en-US" sz="1000" u="none" strike="noStrike" dirty="0">
                          <a:effectLst/>
                          <a:latin typeface="ＭＳ Ｐゴシック 本文"/>
                          <a:ea typeface="+mn-ea"/>
                        </a:rPr>
                        <a:t>生活保護</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0.3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0.6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99.1 </a:t>
                      </a:r>
                      <a:endParaRPr lang="en-US" altLang="ja-JP" sz="1200" b="0" i="0" u="none" strike="noStrike">
                        <a:effectLst/>
                        <a:latin typeface="ＭＳ Ｐゴシック 本文"/>
                        <a:ea typeface="+mn-ea"/>
                      </a:endParaRPr>
                    </a:p>
                  </a:txBody>
                  <a:tcPr marL="7873" marR="7873" marT="7873" marB="0" anchor="ctr"/>
                </a:tc>
                <a:extLst>
                  <a:ext uri="{0D108BD9-81ED-4DB2-BD59-A6C34878D82A}">
                    <a16:rowId xmlns:a16="http://schemas.microsoft.com/office/drawing/2014/main" val="2964368434"/>
                  </a:ext>
                </a:extLst>
              </a:tr>
              <a:tr h="339205">
                <a:tc>
                  <a:txBody>
                    <a:bodyPr/>
                    <a:lstStyle/>
                    <a:p>
                      <a:pPr algn="l" fontAlgn="ctr"/>
                      <a:r>
                        <a:rPr lang="ja-JP" altLang="en-US" sz="1000" u="none" strike="noStrike">
                          <a:effectLst/>
                          <a:latin typeface="ＭＳ Ｐゴシック 本文"/>
                          <a:ea typeface="+mn-ea"/>
                        </a:rPr>
                        <a:t>公的年金（老齢年金）</a:t>
                      </a:r>
                      <a:endParaRPr lang="ja-JP" altLang="en-US" sz="10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1.2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0.2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98.6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1129293233"/>
                  </a:ext>
                </a:extLst>
              </a:tr>
              <a:tr h="339205">
                <a:tc>
                  <a:txBody>
                    <a:bodyPr/>
                    <a:lstStyle/>
                    <a:p>
                      <a:pPr algn="l" fontAlgn="ctr"/>
                      <a:r>
                        <a:rPr lang="ja-JP" altLang="en-US" sz="1000" u="none" strike="noStrike" dirty="0">
                          <a:effectLst/>
                          <a:latin typeface="ＭＳ Ｐゴシック 本文"/>
                          <a:ea typeface="+mn-ea"/>
                        </a:rPr>
                        <a:t>公的年金（遺族年金、障がい年金）</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0.5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0.5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99.0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1784698232"/>
                  </a:ext>
                </a:extLst>
              </a:tr>
              <a:tr h="339205">
                <a:tc>
                  <a:txBody>
                    <a:bodyPr/>
                    <a:lstStyle/>
                    <a:p>
                      <a:pPr algn="l" fontAlgn="ctr"/>
                      <a:r>
                        <a:rPr lang="zh-TW" altLang="en-US" sz="1000" u="none" strike="noStrike" dirty="0">
                          <a:effectLst/>
                          <a:latin typeface="ＭＳ Ｐゴシック 本文"/>
                          <a:ea typeface="+mn-ea"/>
                        </a:rPr>
                        <a:t>雇用保険（失業保険）</a:t>
                      </a:r>
                      <a:endParaRPr lang="zh-TW"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4.3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19.9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75.9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3412224349"/>
                  </a:ext>
                </a:extLst>
              </a:tr>
              <a:tr h="339205">
                <a:tc>
                  <a:txBody>
                    <a:bodyPr/>
                    <a:lstStyle/>
                    <a:p>
                      <a:pPr algn="l" fontAlgn="ctr"/>
                      <a:r>
                        <a:rPr lang="ja-JP" altLang="en-US" sz="1000" u="none" strike="noStrike" dirty="0">
                          <a:effectLst/>
                          <a:latin typeface="ＭＳ Ｐゴシック 本文"/>
                          <a:ea typeface="+mn-ea"/>
                        </a:rPr>
                        <a:t>養育費</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1.4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1.0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97.5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1177734110"/>
                  </a:ext>
                </a:extLst>
              </a:tr>
              <a:tr h="339205">
                <a:tc>
                  <a:txBody>
                    <a:bodyPr/>
                    <a:lstStyle/>
                    <a:p>
                      <a:pPr algn="l" fontAlgn="ctr"/>
                      <a:r>
                        <a:rPr lang="ja-JP" altLang="en-US" sz="1000" u="none" strike="noStrike" dirty="0">
                          <a:effectLst/>
                          <a:latin typeface="ＭＳ Ｐゴシック 本文"/>
                          <a:ea typeface="+mn-ea"/>
                        </a:rPr>
                        <a:t>親・親族からの仕送り</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2.2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7.4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90.4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2301977533"/>
                  </a:ext>
                </a:extLst>
              </a:tr>
              <a:tr h="339205">
                <a:tc>
                  <a:txBody>
                    <a:bodyPr/>
                    <a:lstStyle/>
                    <a:p>
                      <a:pPr algn="l" fontAlgn="ctr"/>
                      <a:r>
                        <a:rPr lang="ja-JP" altLang="en-US" sz="1000" u="none" strike="noStrike" dirty="0">
                          <a:effectLst/>
                          <a:latin typeface="ＭＳ Ｐゴシック 本文"/>
                          <a:ea typeface="+mn-ea"/>
                        </a:rPr>
                        <a:t>退職金</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1.1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a:effectLst/>
                          <a:latin typeface="ＭＳ Ｐゴシック 本文"/>
                          <a:ea typeface="+mn-ea"/>
                        </a:rPr>
                        <a:t>15.0 </a:t>
                      </a:r>
                      <a:endParaRPr lang="en-US" altLang="ja-JP" sz="1200" b="0" i="0" u="none" strike="noStrike">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83.9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2026601532"/>
                  </a:ext>
                </a:extLst>
              </a:tr>
              <a:tr h="339205">
                <a:tc>
                  <a:txBody>
                    <a:bodyPr/>
                    <a:lstStyle/>
                    <a:p>
                      <a:pPr algn="l" fontAlgn="ctr"/>
                      <a:r>
                        <a:rPr lang="ja-JP" altLang="en-US" sz="1000" u="none" strike="noStrike" dirty="0">
                          <a:effectLst/>
                          <a:latin typeface="ＭＳ Ｐゴシック 本文"/>
                          <a:ea typeface="+mn-ea"/>
                        </a:rPr>
                        <a:t>その他、株式配当などの副収入</a:t>
                      </a:r>
                      <a:endParaRPr lang="ja-JP" altLang="en-US" sz="10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10.4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6.5 </a:t>
                      </a:r>
                      <a:endParaRPr lang="en-US" altLang="ja-JP" sz="1200" b="0" i="0" u="none" strike="noStrike" dirty="0">
                        <a:effectLst/>
                        <a:latin typeface="ＭＳ Ｐゴシック 本文"/>
                        <a:ea typeface="+mn-ea"/>
                      </a:endParaRPr>
                    </a:p>
                  </a:txBody>
                  <a:tcPr marL="7873" marR="7873" marT="7873" marB="0" anchor="ctr"/>
                </a:tc>
                <a:tc>
                  <a:txBody>
                    <a:bodyPr/>
                    <a:lstStyle/>
                    <a:p>
                      <a:pPr algn="ctr" fontAlgn="ctr"/>
                      <a:r>
                        <a:rPr lang="en-US" altLang="ja-JP" sz="1200" u="none" strike="noStrike" dirty="0">
                          <a:effectLst/>
                          <a:latin typeface="ＭＳ Ｐゴシック 本文"/>
                          <a:ea typeface="+mn-ea"/>
                        </a:rPr>
                        <a:t>83.1 </a:t>
                      </a:r>
                      <a:endParaRPr lang="en-US" altLang="ja-JP" sz="1200" b="0" i="0" u="none" strike="noStrike" dirty="0">
                        <a:effectLst/>
                        <a:latin typeface="ＭＳ Ｐゴシック 本文"/>
                        <a:ea typeface="+mn-ea"/>
                      </a:endParaRPr>
                    </a:p>
                  </a:txBody>
                  <a:tcPr marL="7873" marR="7873" marT="7873" marB="0" anchor="ctr"/>
                </a:tc>
                <a:extLst>
                  <a:ext uri="{0D108BD9-81ED-4DB2-BD59-A6C34878D82A}">
                    <a16:rowId xmlns:a16="http://schemas.microsoft.com/office/drawing/2014/main" val="2157077461"/>
                  </a:ext>
                </a:extLst>
              </a:tr>
            </a:tbl>
          </a:graphicData>
        </a:graphic>
      </p:graphicFrame>
      <p:sp>
        <p:nvSpPr>
          <p:cNvPr id="3" name="テキスト ボックス 2"/>
          <p:cNvSpPr txBox="1"/>
          <p:nvPr/>
        </p:nvSpPr>
        <p:spPr>
          <a:xfrm>
            <a:off x="539552" y="980728"/>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●就学前</a:t>
            </a:r>
          </a:p>
        </p:txBody>
      </p:sp>
      <p:sp>
        <p:nvSpPr>
          <p:cNvPr id="15" name="テキスト ボックス 14"/>
          <p:cNvSpPr txBox="1"/>
          <p:nvPr/>
        </p:nvSpPr>
        <p:spPr>
          <a:xfrm>
            <a:off x="4788024" y="980728"/>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●就学後</a:t>
            </a:r>
          </a:p>
        </p:txBody>
      </p:sp>
      <p:graphicFrame>
        <p:nvGraphicFramePr>
          <p:cNvPr id="17" name="表 16"/>
          <p:cNvGraphicFramePr>
            <a:graphicFrameLocks noGrp="1"/>
          </p:cNvGraphicFramePr>
          <p:nvPr>
            <p:extLst>
              <p:ext uri="{D42A27DB-BD31-4B8C-83A1-F6EECF244321}">
                <p14:modId xmlns:p14="http://schemas.microsoft.com/office/powerpoint/2010/main" val="2895666022"/>
              </p:ext>
            </p:extLst>
          </p:nvPr>
        </p:nvGraphicFramePr>
        <p:xfrm>
          <a:off x="4932040" y="1481753"/>
          <a:ext cx="3695600" cy="4535533"/>
        </p:xfrm>
        <a:graphic>
          <a:graphicData uri="http://schemas.openxmlformats.org/drawingml/2006/table">
            <a:tbl>
              <a:tblPr firstRow="1" firstCol="1">
                <a:tableStyleId>{D27102A9-8310-4765-A935-A1911B00CA55}</a:tableStyleId>
              </a:tblPr>
              <a:tblGrid>
                <a:gridCol w="1343855">
                  <a:extLst>
                    <a:ext uri="{9D8B030D-6E8A-4147-A177-3AD203B41FA5}">
                      <a16:colId xmlns:a16="http://schemas.microsoft.com/office/drawing/2014/main" val="2761581975"/>
                    </a:ext>
                  </a:extLst>
                </a:gridCol>
                <a:gridCol w="783915">
                  <a:extLst>
                    <a:ext uri="{9D8B030D-6E8A-4147-A177-3AD203B41FA5}">
                      <a16:colId xmlns:a16="http://schemas.microsoft.com/office/drawing/2014/main" val="2800527239"/>
                    </a:ext>
                  </a:extLst>
                </a:gridCol>
                <a:gridCol w="783915">
                  <a:extLst>
                    <a:ext uri="{9D8B030D-6E8A-4147-A177-3AD203B41FA5}">
                      <a16:colId xmlns:a16="http://schemas.microsoft.com/office/drawing/2014/main" val="2468614458"/>
                    </a:ext>
                  </a:extLst>
                </a:gridCol>
                <a:gridCol w="783915">
                  <a:extLst>
                    <a:ext uri="{9D8B030D-6E8A-4147-A177-3AD203B41FA5}">
                      <a16:colId xmlns:a16="http://schemas.microsoft.com/office/drawing/2014/main" val="2989219436"/>
                    </a:ext>
                  </a:extLst>
                </a:gridCol>
              </a:tblGrid>
              <a:tr h="250020">
                <a:tc>
                  <a:txBody>
                    <a:bodyPr/>
                    <a:lstStyle/>
                    <a:p>
                      <a:pPr algn="l" fontAlgn="ctr"/>
                      <a:endParaRPr lang="ja-JP" altLang="en-US" sz="1000" b="0" i="0" u="none" strike="noStrike" dirty="0">
                        <a:effectLst/>
                        <a:latin typeface="+mn-ea"/>
                        <a:ea typeface="+mn-ea"/>
                      </a:endParaRPr>
                    </a:p>
                  </a:txBody>
                  <a:tcPr marL="7873" marR="7873" marT="7873" marB="0" anchor="ctr"/>
                </a:tc>
                <a:tc>
                  <a:txBody>
                    <a:bodyPr/>
                    <a:lstStyle/>
                    <a:p>
                      <a:pPr algn="ctr" fontAlgn="ctr"/>
                      <a:r>
                        <a:rPr lang="ja-JP" altLang="en-US" sz="1000" u="none" strike="noStrike" dirty="0">
                          <a:effectLst/>
                          <a:latin typeface="+mn-ea"/>
                          <a:ea typeface="+mn-ea"/>
                        </a:rPr>
                        <a:t>受けている</a:t>
                      </a:r>
                      <a:endParaRPr lang="en-US" altLang="ja-JP" sz="1000" u="none" strike="noStrike" dirty="0">
                        <a:effectLst/>
                        <a:latin typeface="+mn-ea"/>
                        <a:ea typeface="+mn-ea"/>
                      </a:endParaRPr>
                    </a:p>
                    <a:p>
                      <a:pPr algn="ctr" fontAlgn="ctr"/>
                      <a:r>
                        <a:rPr lang="en-US" altLang="ja-JP" sz="1000" b="0" i="0" u="none" strike="noStrike" dirty="0">
                          <a:effectLst/>
                          <a:latin typeface="+mn-ea"/>
                          <a:ea typeface="+mn-ea"/>
                        </a:rPr>
                        <a:t>(%)</a:t>
                      </a:r>
                      <a:endParaRPr lang="ja-JP" altLang="en-US" sz="1000" b="0" i="0" u="none" strike="noStrike" dirty="0">
                        <a:effectLst/>
                        <a:latin typeface="+mn-ea"/>
                        <a:ea typeface="+mn-ea"/>
                      </a:endParaRPr>
                    </a:p>
                  </a:txBody>
                  <a:tcPr marL="7873" marR="7873" marT="7873" marB="0" anchor="ctr"/>
                </a:tc>
                <a:tc>
                  <a:txBody>
                    <a:bodyPr/>
                    <a:lstStyle/>
                    <a:p>
                      <a:pPr algn="ctr" fontAlgn="ctr"/>
                      <a:r>
                        <a:rPr lang="ja-JP" altLang="en-US" sz="1000" u="none" strike="noStrike" dirty="0">
                          <a:effectLst/>
                          <a:latin typeface="+mn-ea"/>
                          <a:ea typeface="+mn-ea"/>
                        </a:rPr>
                        <a:t>受けたこと</a:t>
                      </a:r>
                      <a:endParaRPr lang="en-US" altLang="ja-JP" sz="1000" u="none" strike="noStrike" dirty="0">
                        <a:effectLst/>
                        <a:latin typeface="+mn-ea"/>
                        <a:ea typeface="+mn-ea"/>
                      </a:endParaRPr>
                    </a:p>
                    <a:p>
                      <a:pPr algn="ctr" fontAlgn="ctr"/>
                      <a:r>
                        <a:rPr lang="ja-JP" altLang="en-US" sz="1000" u="none" strike="noStrike" dirty="0">
                          <a:effectLst/>
                          <a:latin typeface="+mn-ea"/>
                          <a:ea typeface="+mn-ea"/>
                        </a:rPr>
                        <a:t>がある</a:t>
                      </a:r>
                      <a:endParaRPr lang="en-US" altLang="ja-JP" sz="1000" u="none" strike="noStrike" dirty="0">
                        <a:effectLst/>
                        <a:latin typeface="+mn-ea"/>
                        <a:ea typeface="+mn-ea"/>
                      </a:endParaRPr>
                    </a:p>
                    <a:p>
                      <a:pPr algn="ctr" fontAlgn="ctr"/>
                      <a:r>
                        <a:rPr lang="en-US" altLang="ja-JP" sz="1000" b="0" i="0" u="none" strike="noStrike" dirty="0">
                          <a:effectLst/>
                          <a:latin typeface="+mn-ea"/>
                          <a:ea typeface="+mn-ea"/>
                        </a:rPr>
                        <a:t>(%)</a:t>
                      </a:r>
                      <a:endParaRPr lang="ja-JP" altLang="en-US" sz="1000" b="0" i="0" u="none" strike="noStrike" dirty="0">
                        <a:effectLst/>
                        <a:latin typeface="+mn-ea"/>
                        <a:ea typeface="+mn-ea"/>
                      </a:endParaRPr>
                    </a:p>
                  </a:txBody>
                  <a:tcPr marL="7873" marR="7873" marT="7873" marB="0" anchor="ctr"/>
                </a:tc>
                <a:tc>
                  <a:txBody>
                    <a:bodyPr/>
                    <a:lstStyle/>
                    <a:p>
                      <a:pPr algn="ctr" fontAlgn="ctr"/>
                      <a:r>
                        <a:rPr lang="ja-JP" altLang="en-US" sz="1000" u="none" strike="noStrike" dirty="0">
                          <a:effectLst/>
                          <a:latin typeface="+mn-ea"/>
                          <a:ea typeface="+mn-ea"/>
                        </a:rPr>
                        <a:t>受けたこと</a:t>
                      </a:r>
                      <a:endParaRPr lang="en-US" altLang="ja-JP" sz="1000" u="none" strike="noStrike" dirty="0">
                        <a:effectLst/>
                        <a:latin typeface="+mn-ea"/>
                        <a:ea typeface="+mn-ea"/>
                      </a:endParaRPr>
                    </a:p>
                    <a:p>
                      <a:pPr algn="ctr" fontAlgn="ctr"/>
                      <a:r>
                        <a:rPr lang="ja-JP" altLang="en-US" sz="1000" u="none" strike="noStrike" dirty="0">
                          <a:effectLst/>
                          <a:latin typeface="+mn-ea"/>
                          <a:ea typeface="+mn-ea"/>
                        </a:rPr>
                        <a:t>がない</a:t>
                      </a:r>
                      <a:endParaRPr lang="en-US" altLang="ja-JP" sz="1000" u="none" strike="noStrike" dirty="0">
                        <a:effectLst/>
                        <a:latin typeface="+mn-ea"/>
                        <a:ea typeface="+mn-ea"/>
                      </a:endParaRPr>
                    </a:p>
                    <a:p>
                      <a:pPr algn="ctr" fontAlgn="ctr"/>
                      <a:r>
                        <a:rPr lang="en-US" altLang="ja-JP" sz="1000" b="0" i="0" u="none" strike="noStrike" dirty="0">
                          <a:effectLst/>
                          <a:latin typeface="+mn-ea"/>
                          <a:ea typeface="+mn-ea"/>
                        </a:rPr>
                        <a:t>(%)</a:t>
                      </a:r>
                      <a:endParaRPr lang="ja-JP" altLang="en-US" sz="1000" b="0" i="0" u="none" strike="noStrike" dirty="0">
                        <a:effectLst/>
                        <a:latin typeface="+mn-ea"/>
                        <a:ea typeface="+mn-ea"/>
                      </a:endParaRPr>
                    </a:p>
                  </a:txBody>
                  <a:tcPr marL="7873" marR="7873" marT="7873" marB="0" anchor="ctr"/>
                </a:tc>
                <a:extLst>
                  <a:ext uri="{0D108BD9-81ED-4DB2-BD59-A6C34878D82A}">
                    <a16:rowId xmlns:a16="http://schemas.microsoft.com/office/drawing/2014/main" val="1676538860"/>
                  </a:ext>
                </a:extLst>
              </a:tr>
              <a:tr h="339205">
                <a:tc>
                  <a:txBody>
                    <a:bodyPr/>
                    <a:lstStyle/>
                    <a:p>
                      <a:pPr algn="l" fontAlgn="ctr"/>
                      <a:r>
                        <a:rPr lang="ja-JP" altLang="en-US" sz="1000" u="none" strike="noStrike" dirty="0">
                          <a:effectLst/>
                          <a:latin typeface="+mn-ea"/>
                          <a:ea typeface="+mn-ea"/>
                        </a:rPr>
                        <a:t>児童手当</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dirty="0">
                          <a:effectLst/>
                          <a:latin typeface="+mn-ea"/>
                          <a:ea typeface="+mn-ea"/>
                        </a:rPr>
                        <a:t>66.3 </a:t>
                      </a:r>
                    </a:p>
                  </a:txBody>
                  <a:tcPr marL="9525" marR="9525" marT="9525" marB="0" anchor="ctr"/>
                </a:tc>
                <a:tc>
                  <a:txBody>
                    <a:bodyPr/>
                    <a:lstStyle/>
                    <a:p>
                      <a:pPr algn="ctr" fontAlgn="ctr"/>
                      <a:r>
                        <a:rPr lang="en-US" altLang="ja-JP" sz="1200" b="0" i="0" u="none" strike="noStrike">
                          <a:effectLst/>
                          <a:latin typeface="+mn-ea"/>
                          <a:ea typeface="+mn-ea"/>
                        </a:rPr>
                        <a:t>23.2 </a:t>
                      </a:r>
                    </a:p>
                  </a:txBody>
                  <a:tcPr marL="9525" marR="9525" marT="9525" marB="0" anchor="ctr"/>
                </a:tc>
                <a:tc>
                  <a:txBody>
                    <a:bodyPr/>
                    <a:lstStyle/>
                    <a:p>
                      <a:pPr algn="ctr" fontAlgn="ctr"/>
                      <a:r>
                        <a:rPr lang="en-US" altLang="ja-JP" sz="1200" b="0" i="0" u="none" strike="noStrike">
                          <a:effectLst/>
                          <a:latin typeface="+mn-ea"/>
                          <a:ea typeface="+mn-ea"/>
                        </a:rPr>
                        <a:t>10.6 </a:t>
                      </a:r>
                    </a:p>
                  </a:txBody>
                  <a:tcPr marL="9525" marR="9525" marT="9525" marB="0" anchor="ctr"/>
                </a:tc>
                <a:extLst>
                  <a:ext uri="{0D108BD9-81ED-4DB2-BD59-A6C34878D82A}">
                    <a16:rowId xmlns:a16="http://schemas.microsoft.com/office/drawing/2014/main" val="517083901"/>
                  </a:ext>
                </a:extLst>
              </a:tr>
              <a:tr h="339205">
                <a:tc>
                  <a:txBody>
                    <a:bodyPr/>
                    <a:lstStyle/>
                    <a:p>
                      <a:pPr algn="l" fontAlgn="ctr"/>
                      <a:r>
                        <a:rPr lang="ja-JP" altLang="en-US" sz="1000" u="none" strike="noStrike" dirty="0">
                          <a:effectLst/>
                          <a:latin typeface="+mn-ea"/>
                          <a:ea typeface="+mn-ea"/>
                        </a:rPr>
                        <a:t>就学援助費</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a:effectLst/>
                          <a:latin typeface="+mn-ea"/>
                          <a:ea typeface="+mn-ea"/>
                        </a:rPr>
                        <a:t>9.3 </a:t>
                      </a:r>
                    </a:p>
                  </a:txBody>
                  <a:tcPr marL="9525" marR="9525" marT="9525" marB="0" anchor="ctr"/>
                </a:tc>
                <a:tc>
                  <a:txBody>
                    <a:bodyPr/>
                    <a:lstStyle/>
                    <a:p>
                      <a:pPr algn="ctr" fontAlgn="ctr"/>
                      <a:r>
                        <a:rPr lang="en-US" altLang="ja-JP" sz="1200" b="0" i="0" u="none" strike="noStrike">
                          <a:effectLst/>
                          <a:latin typeface="+mn-ea"/>
                          <a:ea typeface="+mn-ea"/>
                        </a:rPr>
                        <a:t>7.9 </a:t>
                      </a:r>
                    </a:p>
                  </a:txBody>
                  <a:tcPr marL="9525" marR="9525" marT="9525" marB="0" anchor="ctr"/>
                </a:tc>
                <a:tc>
                  <a:txBody>
                    <a:bodyPr/>
                    <a:lstStyle/>
                    <a:p>
                      <a:pPr algn="ctr" fontAlgn="ctr"/>
                      <a:r>
                        <a:rPr lang="en-US" altLang="ja-JP" sz="1200" b="0" i="0" u="none" strike="noStrike">
                          <a:effectLst/>
                          <a:latin typeface="+mn-ea"/>
                          <a:ea typeface="+mn-ea"/>
                        </a:rPr>
                        <a:t>82.8 </a:t>
                      </a:r>
                    </a:p>
                  </a:txBody>
                  <a:tcPr marL="9525" marR="9525" marT="9525" marB="0" anchor="ctr"/>
                </a:tc>
                <a:extLst>
                  <a:ext uri="{0D108BD9-81ED-4DB2-BD59-A6C34878D82A}">
                    <a16:rowId xmlns:a16="http://schemas.microsoft.com/office/drawing/2014/main" val="4284452701"/>
                  </a:ext>
                </a:extLst>
              </a:tr>
              <a:tr h="339205">
                <a:tc>
                  <a:txBody>
                    <a:bodyPr/>
                    <a:lstStyle/>
                    <a:p>
                      <a:pPr algn="l" fontAlgn="ctr"/>
                      <a:r>
                        <a:rPr lang="ja-JP" altLang="en-US" sz="1000" u="none" strike="noStrike">
                          <a:effectLst/>
                          <a:latin typeface="+mn-ea"/>
                          <a:ea typeface="+mn-ea"/>
                        </a:rPr>
                        <a:t>児童扶養手当</a:t>
                      </a:r>
                      <a:endParaRPr lang="ja-JP" altLang="en-US" sz="1000" b="0" i="0" u="none" strike="noStrike">
                        <a:effectLst/>
                        <a:latin typeface="+mn-ea"/>
                        <a:ea typeface="+mn-ea"/>
                      </a:endParaRPr>
                    </a:p>
                  </a:txBody>
                  <a:tcPr marL="7873" marR="7873" marT="7873" marB="0" anchor="ctr"/>
                </a:tc>
                <a:tc>
                  <a:txBody>
                    <a:bodyPr/>
                    <a:lstStyle/>
                    <a:p>
                      <a:pPr algn="ctr" fontAlgn="ctr"/>
                      <a:r>
                        <a:rPr lang="en-US" altLang="ja-JP" sz="1200" b="0" i="0" u="none" strike="noStrike" dirty="0">
                          <a:effectLst/>
                          <a:latin typeface="+mn-ea"/>
                          <a:ea typeface="+mn-ea"/>
                        </a:rPr>
                        <a:t>5.9 </a:t>
                      </a:r>
                    </a:p>
                  </a:txBody>
                  <a:tcPr marL="9525" marR="9525" marT="9525" marB="0" anchor="ctr"/>
                </a:tc>
                <a:tc>
                  <a:txBody>
                    <a:bodyPr/>
                    <a:lstStyle/>
                    <a:p>
                      <a:pPr algn="ctr" fontAlgn="ctr"/>
                      <a:r>
                        <a:rPr lang="en-US" altLang="ja-JP" sz="1200" b="0" i="0" u="none" strike="noStrike" dirty="0">
                          <a:effectLst/>
                          <a:latin typeface="+mn-ea"/>
                          <a:ea typeface="+mn-ea"/>
                        </a:rPr>
                        <a:t>3.3 </a:t>
                      </a:r>
                    </a:p>
                  </a:txBody>
                  <a:tcPr marL="9525" marR="9525" marT="9525" marB="0" anchor="ctr"/>
                </a:tc>
                <a:tc>
                  <a:txBody>
                    <a:bodyPr/>
                    <a:lstStyle/>
                    <a:p>
                      <a:pPr algn="ctr" fontAlgn="ctr"/>
                      <a:r>
                        <a:rPr lang="en-US" altLang="ja-JP" sz="1200" b="0" i="0" u="none" strike="noStrike">
                          <a:effectLst/>
                          <a:latin typeface="+mn-ea"/>
                          <a:ea typeface="+mn-ea"/>
                        </a:rPr>
                        <a:t>90.8 </a:t>
                      </a:r>
                    </a:p>
                  </a:txBody>
                  <a:tcPr marL="9525" marR="9525" marT="9525" marB="0" anchor="ctr"/>
                </a:tc>
                <a:extLst>
                  <a:ext uri="{0D108BD9-81ED-4DB2-BD59-A6C34878D82A}">
                    <a16:rowId xmlns:a16="http://schemas.microsoft.com/office/drawing/2014/main" val="3940983893"/>
                  </a:ext>
                </a:extLst>
              </a:tr>
              <a:tr h="339205">
                <a:tc>
                  <a:txBody>
                    <a:bodyPr/>
                    <a:lstStyle/>
                    <a:p>
                      <a:pPr algn="l" fontAlgn="ctr"/>
                      <a:r>
                        <a:rPr lang="ja-JP" altLang="en-US" sz="1000" u="none" strike="noStrike" dirty="0">
                          <a:effectLst/>
                          <a:latin typeface="+mn-ea"/>
                          <a:ea typeface="+mn-ea"/>
                        </a:rPr>
                        <a:t>障がいや難病の手当</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a:effectLst/>
                          <a:latin typeface="+mn-ea"/>
                          <a:ea typeface="+mn-ea"/>
                        </a:rPr>
                        <a:t>3.8 </a:t>
                      </a:r>
                    </a:p>
                  </a:txBody>
                  <a:tcPr marL="9525" marR="9525" marT="9525" marB="0" anchor="ctr"/>
                </a:tc>
                <a:tc>
                  <a:txBody>
                    <a:bodyPr/>
                    <a:lstStyle/>
                    <a:p>
                      <a:pPr algn="ctr" fontAlgn="ctr"/>
                      <a:r>
                        <a:rPr lang="en-US" altLang="ja-JP" sz="1200" b="0" i="0" u="none" strike="noStrike" dirty="0">
                          <a:effectLst/>
                          <a:latin typeface="+mn-ea"/>
                          <a:ea typeface="+mn-ea"/>
                        </a:rPr>
                        <a:t>1.2 </a:t>
                      </a:r>
                    </a:p>
                  </a:txBody>
                  <a:tcPr marL="9525" marR="9525" marT="9525" marB="0" anchor="ctr"/>
                </a:tc>
                <a:tc>
                  <a:txBody>
                    <a:bodyPr/>
                    <a:lstStyle/>
                    <a:p>
                      <a:pPr algn="ctr" fontAlgn="ctr"/>
                      <a:r>
                        <a:rPr lang="en-US" altLang="ja-JP" sz="1200" b="0" i="0" u="none" strike="noStrike" dirty="0">
                          <a:effectLst/>
                          <a:latin typeface="+mn-ea"/>
                          <a:ea typeface="+mn-ea"/>
                        </a:rPr>
                        <a:t>95.0 </a:t>
                      </a:r>
                    </a:p>
                  </a:txBody>
                  <a:tcPr marL="9525" marR="9525" marT="9525" marB="0" anchor="ctr"/>
                </a:tc>
                <a:extLst>
                  <a:ext uri="{0D108BD9-81ED-4DB2-BD59-A6C34878D82A}">
                    <a16:rowId xmlns:a16="http://schemas.microsoft.com/office/drawing/2014/main" val="2883953248"/>
                  </a:ext>
                </a:extLst>
              </a:tr>
              <a:tr h="339205">
                <a:tc>
                  <a:txBody>
                    <a:bodyPr/>
                    <a:lstStyle/>
                    <a:p>
                      <a:pPr algn="l" fontAlgn="ctr"/>
                      <a:r>
                        <a:rPr lang="ja-JP" altLang="en-US" sz="1000" u="none" strike="noStrike" dirty="0">
                          <a:effectLst/>
                          <a:latin typeface="+mn-ea"/>
                          <a:ea typeface="+mn-ea"/>
                        </a:rPr>
                        <a:t>生活保護</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dirty="0">
                          <a:effectLst/>
                          <a:latin typeface="+mn-ea"/>
                          <a:ea typeface="+mn-ea"/>
                        </a:rPr>
                        <a:t>0.8 </a:t>
                      </a:r>
                    </a:p>
                  </a:txBody>
                  <a:tcPr marL="9525" marR="9525" marT="9525" marB="0" anchor="ctr"/>
                </a:tc>
                <a:tc>
                  <a:txBody>
                    <a:bodyPr/>
                    <a:lstStyle/>
                    <a:p>
                      <a:pPr algn="ctr" fontAlgn="ctr"/>
                      <a:r>
                        <a:rPr lang="en-US" altLang="ja-JP" sz="1200" b="0" i="0" u="none" strike="noStrike" dirty="0">
                          <a:effectLst/>
                          <a:latin typeface="+mn-ea"/>
                          <a:ea typeface="+mn-ea"/>
                        </a:rPr>
                        <a:t>0.8 </a:t>
                      </a:r>
                    </a:p>
                  </a:txBody>
                  <a:tcPr marL="9525" marR="9525" marT="9525" marB="0" anchor="ctr"/>
                </a:tc>
                <a:tc>
                  <a:txBody>
                    <a:bodyPr/>
                    <a:lstStyle/>
                    <a:p>
                      <a:pPr algn="ctr" fontAlgn="ctr"/>
                      <a:r>
                        <a:rPr lang="en-US" altLang="ja-JP" sz="1200" b="0" i="0" u="none" strike="noStrike">
                          <a:effectLst/>
                          <a:latin typeface="+mn-ea"/>
                          <a:ea typeface="+mn-ea"/>
                        </a:rPr>
                        <a:t>98.5 </a:t>
                      </a:r>
                    </a:p>
                  </a:txBody>
                  <a:tcPr marL="9525" marR="9525" marT="9525" marB="0" anchor="ctr"/>
                </a:tc>
                <a:extLst>
                  <a:ext uri="{0D108BD9-81ED-4DB2-BD59-A6C34878D82A}">
                    <a16:rowId xmlns:a16="http://schemas.microsoft.com/office/drawing/2014/main" val="2964368434"/>
                  </a:ext>
                </a:extLst>
              </a:tr>
              <a:tr h="339205">
                <a:tc>
                  <a:txBody>
                    <a:bodyPr/>
                    <a:lstStyle/>
                    <a:p>
                      <a:pPr algn="l" fontAlgn="ctr"/>
                      <a:r>
                        <a:rPr lang="ja-JP" altLang="en-US" sz="1000" u="none" strike="noStrike">
                          <a:effectLst/>
                          <a:latin typeface="+mn-ea"/>
                          <a:ea typeface="+mn-ea"/>
                        </a:rPr>
                        <a:t>公的年金（老齢年金）</a:t>
                      </a:r>
                      <a:endParaRPr lang="ja-JP" altLang="en-US" sz="1000" b="0" i="0" u="none" strike="noStrike">
                        <a:effectLst/>
                        <a:latin typeface="+mn-ea"/>
                        <a:ea typeface="+mn-ea"/>
                      </a:endParaRPr>
                    </a:p>
                  </a:txBody>
                  <a:tcPr marL="7873" marR="7873" marT="7873" marB="0" anchor="ctr"/>
                </a:tc>
                <a:tc>
                  <a:txBody>
                    <a:bodyPr/>
                    <a:lstStyle/>
                    <a:p>
                      <a:pPr algn="ctr" fontAlgn="ctr"/>
                      <a:r>
                        <a:rPr lang="en-US" altLang="ja-JP" sz="1200" b="0" i="0" u="none" strike="noStrike" dirty="0">
                          <a:effectLst/>
                          <a:latin typeface="+mn-ea"/>
                          <a:ea typeface="+mn-ea"/>
                        </a:rPr>
                        <a:t>2.0 </a:t>
                      </a:r>
                    </a:p>
                  </a:txBody>
                  <a:tcPr marL="9525" marR="9525" marT="9525" marB="0" anchor="ctr"/>
                </a:tc>
                <a:tc>
                  <a:txBody>
                    <a:bodyPr/>
                    <a:lstStyle/>
                    <a:p>
                      <a:pPr algn="ctr" fontAlgn="ctr"/>
                      <a:r>
                        <a:rPr lang="en-US" altLang="ja-JP" sz="1200" b="0" i="0" u="none" strike="noStrike" dirty="0">
                          <a:effectLst/>
                          <a:latin typeface="+mn-ea"/>
                          <a:ea typeface="+mn-ea"/>
                        </a:rPr>
                        <a:t>0.4 </a:t>
                      </a:r>
                    </a:p>
                  </a:txBody>
                  <a:tcPr marL="9525" marR="9525" marT="9525" marB="0" anchor="ctr"/>
                </a:tc>
                <a:tc>
                  <a:txBody>
                    <a:bodyPr/>
                    <a:lstStyle/>
                    <a:p>
                      <a:pPr algn="ctr" fontAlgn="ctr"/>
                      <a:r>
                        <a:rPr lang="en-US" altLang="ja-JP" sz="1200" b="0" i="0" u="none" strike="noStrike">
                          <a:effectLst/>
                          <a:latin typeface="+mn-ea"/>
                          <a:ea typeface="+mn-ea"/>
                        </a:rPr>
                        <a:t>97.6 </a:t>
                      </a:r>
                    </a:p>
                  </a:txBody>
                  <a:tcPr marL="9525" marR="9525" marT="9525" marB="0" anchor="ctr"/>
                </a:tc>
                <a:extLst>
                  <a:ext uri="{0D108BD9-81ED-4DB2-BD59-A6C34878D82A}">
                    <a16:rowId xmlns:a16="http://schemas.microsoft.com/office/drawing/2014/main" val="1129293233"/>
                  </a:ext>
                </a:extLst>
              </a:tr>
              <a:tr h="339205">
                <a:tc>
                  <a:txBody>
                    <a:bodyPr/>
                    <a:lstStyle/>
                    <a:p>
                      <a:pPr algn="l" fontAlgn="ctr"/>
                      <a:r>
                        <a:rPr lang="ja-JP" altLang="en-US" sz="1000" u="none" strike="noStrike" dirty="0">
                          <a:effectLst/>
                          <a:latin typeface="+mn-ea"/>
                          <a:ea typeface="+mn-ea"/>
                        </a:rPr>
                        <a:t>公的年金（遺族年金、障がい年金）</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a:effectLst/>
                          <a:latin typeface="+mn-ea"/>
                          <a:ea typeface="+mn-ea"/>
                        </a:rPr>
                        <a:t>1.8 </a:t>
                      </a:r>
                    </a:p>
                  </a:txBody>
                  <a:tcPr marL="9525" marR="9525" marT="9525" marB="0" anchor="ctr"/>
                </a:tc>
                <a:tc>
                  <a:txBody>
                    <a:bodyPr/>
                    <a:lstStyle/>
                    <a:p>
                      <a:pPr algn="ctr" fontAlgn="ctr"/>
                      <a:r>
                        <a:rPr lang="en-US" altLang="ja-JP" sz="1200" b="0" i="0" u="none" strike="noStrike" dirty="0">
                          <a:effectLst/>
                          <a:latin typeface="+mn-ea"/>
                          <a:ea typeface="+mn-ea"/>
                        </a:rPr>
                        <a:t>0.7 </a:t>
                      </a:r>
                    </a:p>
                  </a:txBody>
                  <a:tcPr marL="9525" marR="9525" marT="9525" marB="0" anchor="ctr"/>
                </a:tc>
                <a:tc>
                  <a:txBody>
                    <a:bodyPr/>
                    <a:lstStyle/>
                    <a:p>
                      <a:pPr algn="ctr" fontAlgn="ctr"/>
                      <a:r>
                        <a:rPr lang="en-US" altLang="ja-JP" sz="1200" b="0" i="0" u="none" strike="noStrike" dirty="0">
                          <a:effectLst/>
                          <a:latin typeface="+mn-ea"/>
                          <a:ea typeface="+mn-ea"/>
                        </a:rPr>
                        <a:t>97.6 </a:t>
                      </a:r>
                    </a:p>
                  </a:txBody>
                  <a:tcPr marL="9525" marR="9525" marT="9525" marB="0" anchor="ctr"/>
                </a:tc>
                <a:extLst>
                  <a:ext uri="{0D108BD9-81ED-4DB2-BD59-A6C34878D82A}">
                    <a16:rowId xmlns:a16="http://schemas.microsoft.com/office/drawing/2014/main" val="1784698232"/>
                  </a:ext>
                </a:extLst>
              </a:tr>
              <a:tr h="339205">
                <a:tc>
                  <a:txBody>
                    <a:bodyPr/>
                    <a:lstStyle/>
                    <a:p>
                      <a:pPr algn="l" fontAlgn="ctr"/>
                      <a:r>
                        <a:rPr lang="zh-TW" altLang="en-US" sz="1000" u="none" strike="noStrike" dirty="0">
                          <a:effectLst/>
                          <a:latin typeface="+mn-ea"/>
                          <a:ea typeface="+mn-ea"/>
                        </a:rPr>
                        <a:t>雇用保険（失業保険）</a:t>
                      </a:r>
                      <a:endParaRPr lang="zh-TW"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a:effectLst/>
                          <a:latin typeface="+mn-ea"/>
                          <a:ea typeface="+mn-ea"/>
                        </a:rPr>
                        <a:t>1.3 </a:t>
                      </a:r>
                    </a:p>
                  </a:txBody>
                  <a:tcPr marL="9525" marR="9525" marT="9525" marB="0" anchor="ctr"/>
                </a:tc>
                <a:tc>
                  <a:txBody>
                    <a:bodyPr/>
                    <a:lstStyle/>
                    <a:p>
                      <a:pPr algn="ctr" fontAlgn="ctr"/>
                      <a:r>
                        <a:rPr lang="en-US" altLang="ja-JP" sz="1200" b="0" i="0" u="none" strike="noStrike">
                          <a:effectLst/>
                          <a:latin typeface="+mn-ea"/>
                          <a:ea typeface="+mn-ea"/>
                        </a:rPr>
                        <a:t>20.3 </a:t>
                      </a:r>
                    </a:p>
                  </a:txBody>
                  <a:tcPr marL="9525" marR="9525" marT="9525" marB="0" anchor="ctr"/>
                </a:tc>
                <a:tc>
                  <a:txBody>
                    <a:bodyPr/>
                    <a:lstStyle/>
                    <a:p>
                      <a:pPr algn="ctr" fontAlgn="ctr"/>
                      <a:r>
                        <a:rPr lang="en-US" altLang="ja-JP" sz="1200" b="0" i="0" u="none" strike="noStrike" dirty="0">
                          <a:effectLst/>
                          <a:latin typeface="+mn-ea"/>
                          <a:ea typeface="+mn-ea"/>
                        </a:rPr>
                        <a:t>78.4 </a:t>
                      </a:r>
                    </a:p>
                  </a:txBody>
                  <a:tcPr marL="9525" marR="9525" marT="9525" marB="0" anchor="ctr"/>
                </a:tc>
                <a:extLst>
                  <a:ext uri="{0D108BD9-81ED-4DB2-BD59-A6C34878D82A}">
                    <a16:rowId xmlns:a16="http://schemas.microsoft.com/office/drawing/2014/main" val="3412224349"/>
                  </a:ext>
                </a:extLst>
              </a:tr>
              <a:tr h="339205">
                <a:tc>
                  <a:txBody>
                    <a:bodyPr/>
                    <a:lstStyle/>
                    <a:p>
                      <a:pPr algn="l" fontAlgn="ctr"/>
                      <a:r>
                        <a:rPr lang="ja-JP" altLang="en-US" sz="1000" u="none" strike="noStrike" dirty="0">
                          <a:effectLst/>
                          <a:latin typeface="+mn-ea"/>
                          <a:ea typeface="+mn-ea"/>
                        </a:rPr>
                        <a:t>養育費</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a:effectLst/>
                          <a:latin typeface="+mn-ea"/>
                          <a:ea typeface="+mn-ea"/>
                        </a:rPr>
                        <a:t>1.4 </a:t>
                      </a:r>
                    </a:p>
                  </a:txBody>
                  <a:tcPr marL="9525" marR="9525" marT="9525" marB="0" anchor="ctr"/>
                </a:tc>
                <a:tc>
                  <a:txBody>
                    <a:bodyPr/>
                    <a:lstStyle/>
                    <a:p>
                      <a:pPr algn="ctr" fontAlgn="ctr"/>
                      <a:r>
                        <a:rPr lang="en-US" altLang="ja-JP" sz="1200" b="0" i="0" u="none" strike="noStrike">
                          <a:effectLst/>
                          <a:latin typeface="+mn-ea"/>
                          <a:ea typeface="+mn-ea"/>
                        </a:rPr>
                        <a:t>1.4 </a:t>
                      </a:r>
                    </a:p>
                  </a:txBody>
                  <a:tcPr marL="9525" marR="9525" marT="9525" marB="0" anchor="ctr"/>
                </a:tc>
                <a:tc>
                  <a:txBody>
                    <a:bodyPr/>
                    <a:lstStyle/>
                    <a:p>
                      <a:pPr algn="ctr" fontAlgn="ctr"/>
                      <a:r>
                        <a:rPr lang="en-US" altLang="ja-JP" sz="1200" b="0" i="0" u="none" strike="noStrike" dirty="0">
                          <a:effectLst/>
                          <a:latin typeface="+mn-ea"/>
                          <a:ea typeface="+mn-ea"/>
                        </a:rPr>
                        <a:t>97.2 </a:t>
                      </a:r>
                    </a:p>
                  </a:txBody>
                  <a:tcPr marL="9525" marR="9525" marT="9525" marB="0" anchor="ctr"/>
                </a:tc>
                <a:extLst>
                  <a:ext uri="{0D108BD9-81ED-4DB2-BD59-A6C34878D82A}">
                    <a16:rowId xmlns:a16="http://schemas.microsoft.com/office/drawing/2014/main" val="1177734110"/>
                  </a:ext>
                </a:extLst>
              </a:tr>
              <a:tr h="339205">
                <a:tc>
                  <a:txBody>
                    <a:bodyPr/>
                    <a:lstStyle/>
                    <a:p>
                      <a:pPr algn="l" fontAlgn="ctr"/>
                      <a:r>
                        <a:rPr lang="ja-JP" altLang="en-US" sz="1000" u="none" strike="noStrike" dirty="0">
                          <a:effectLst/>
                          <a:latin typeface="+mn-ea"/>
                          <a:ea typeface="+mn-ea"/>
                        </a:rPr>
                        <a:t>親・親族からの仕送り</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a:effectLst/>
                          <a:latin typeface="+mn-ea"/>
                          <a:ea typeface="+mn-ea"/>
                        </a:rPr>
                        <a:t>0.9 </a:t>
                      </a:r>
                    </a:p>
                  </a:txBody>
                  <a:tcPr marL="9525" marR="9525" marT="9525" marB="0" anchor="ctr"/>
                </a:tc>
                <a:tc>
                  <a:txBody>
                    <a:bodyPr/>
                    <a:lstStyle/>
                    <a:p>
                      <a:pPr algn="ctr" fontAlgn="ctr"/>
                      <a:r>
                        <a:rPr lang="en-US" altLang="ja-JP" sz="1200" b="0" i="0" u="none" strike="noStrike">
                          <a:effectLst/>
                          <a:latin typeface="+mn-ea"/>
                          <a:ea typeface="+mn-ea"/>
                        </a:rPr>
                        <a:t>7.0 </a:t>
                      </a:r>
                    </a:p>
                  </a:txBody>
                  <a:tcPr marL="9525" marR="9525" marT="9525" marB="0" anchor="ctr"/>
                </a:tc>
                <a:tc>
                  <a:txBody>
                    <a:bodyPr/>
                    <a:lstStyle/>
                    <a:p>
                      <a:pPr algn="ctr" fontAlgn="ctr"/>
                      <a:r>
                        <a:rPr lang="en-US" altLang="ja-JP" sz="1200" b="0" i="0" u="none" strike="noStrike" dirty="0">
                          <a:effectLst/>
                          <a:latin typeface="+mn-ea"/>
                          <a:ea typeface="+mn-ea"/>
                        </a:rPr>
                        <a:t>92.1 </a:t>
                      </a:r>
                    </a:p>
                  </a:txBody>
                  <a:tcPr marL="9525" marR="9525" marT="9525" marB="0" anchor="ctr"/>
                </a:tc>
                <a:extLst>
                  <a:ext uri="{0D108BD9-81ED-4DB2-BD59-A6C34878D82A}">
                    <a16:rowId xmlns:a16="http://schemas.microsoft.com/office/drawing/2014/main" val="2301977533"/>
                  </a:ext>
                </a:extLst>
              </a:tr>
              <a:tr h="339205">
                <a:tc>
                  <a:txBody>
                    <a:bodyPr/>
                    <a:lstStyle/>
                    <a:p>
                      <a:pPr algn="l" fontAlgn="ctr"/>
                      <a:r>
                        <a:rPr lang="ja-JP" altLang="en-US" sz="1000" u="none" strike="noStrike" dirty="0">
                          <a:effectLst/>
                          <a:latin typeface="+mn-ea"/>
                          <a:ea typeface="+mn-ea"/>
                        </a:rPr>
                        <a:t>退職金</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a:effectLst/>
                          <a:latin typeface="+mn-ea"/>
                          <a:ea typeface="+mn-ea"/>
                        </a:rPr>
                        <a:t>1.1 </a:t>
                      </a:r>
                    </a:p>
                  </a:txBody>
                  <a:tcPr marL="9525" marR="9525" marT="9525" marB="0" anchor="ctr"/>
                </a:tc>
                <a:tc>
                  <a:txBody>
                    <a:bodyPr/>
                    <a:lstStyle/>
                    <a:p>
                      <a:pPr algn="ctr" fontAlgn="ctr"/>
                      <a:r>
                        <a:rPr lang="en-US" altLang="ja-JP" sz="1200" b="0" i="0" u="none" strike="noStrike">
                          <a:effectLst/>
                          <a:latin typeface="+mn-ea"/>
                          <a:ea typeface="+mn-ea"/>
                        </a:rPr>
                        <a:t>17.7 </a:t>
                      </a:r>
                    </a:p>
                  </a:txBody>
                  <a:tcPr marL="9525" marR="9525" marT="9525" marB="0" anchor="ctr"/>
                </a:tc>
                <a:tc>
                  <a:txBody>
                    <a:bodyPr/>
                    <a:lstStyle/>
                    <a:p>
                      <a:pPr algn="ctr" fontAlgn="ctr"/>
                      <a:r>
                        <a:rPr lang="en-US" altLang="ja-JP" sz="1200" b="0" i="0" u="none" strike="noStrike" dirty="0">
                          <a:effectLst/>
                          <a:latin typeface="+mn-ea"/>
                          <a:ea typeface="+mn-ea"/>
                        </a:rPr>
                        <a:t>81.3 </a:t>
                      </a:r>
                    </a:p>
                  </a:txBody>
                  <a:tcPr marL="9525" marR="9525" marT="9525" marB="0" anchor="ctr"/>
                </a:tc>
                <a:extLst>
                  <a:ext uri="{0D108BD9-81ED-4DB2-BD59-A6C34878D82A}">
                    <a16:rowId xmlns:a16="http://schemas.microsoft.com/office/drawing/2014/main" val="2026601532"/>
                  </a:ext>
                </a:extLst>
              </a:tr>
              <a:tr h="339205">
                <a:tc>
                  <a:txBody>
                    <a:bodyPr/>
                    <a:lstStyle/>
                    <a:p>
                      <a:pPr algn="l" fontAlgn="ctr"/>
                      <a:r>
                        <a:rPr lang="ja-JP" altLang="en-US" sz="1000" u="none" strike="noStrike" dirty="0">
                          <a:effectLst/>
                          <a:latin typeface="+mn-ea"/>
                          <a:ea typeface="+mn-ea"/>
                        </a:rPr>
                        <a:t>その他、株式配当などの副収入</a:t>
                      </a:r>
                      <a:endParaRPr lang="ja-JP" altLang="en-US" sz="1000" b="0" i="0" u="none" strike="noStrike" dirty="0">
                        <a:effectLst/>
                        <a:latin typeface="+mn-ea"/>
                        <a:ea typeface="+mn-ea"/>
                      </a:endParaRPr>
                    </a:p>
                  </a:txBody>
                  <a:tcPr marL="7873" marR="7873" marT="7873" marB="0" anchor="ctr"/>
                </a:tc>
                <a:tc>
                  <a:txBody>
                    <a:bodyPr/>
                    <a:lstStyle/>
                    <a:p>
                      <a:pPr algn="ctr" fontAlgn="ctr"/>
                      <a:r>
                        <a:rPr lang="en-US" altLang="ja-JP" sz="1200" b="0" i="0" u="none" strike="noStrike" dirty="0">
                          <a:effectLst/>
                          <a:latin typeface="+mn-ea"/>
                          <a:ea typeface="+mn-ea"/>
                        </a:rPr>
                        <a:t>13.3 </a:t>
                      </a:r>
                    </a:p>
                  </a:txBody>
                  <a:tcPr marL="9525" marR="9525" marT="9525" marB="0" anchor="ctr"/>
                </a:tc>
                <a:tc>
                  <a:txBody>
                    <a:bodyPr/>
                    <a:lstStyle/>
                    <a:p>
                      <a:pPr algn="ctr" fontAlgn="ctr"/>
                      <a:r>
                        <a:rPr lang="en-US" altLang="ja-JP" sz="1200" b="0" i="0" u="none" strike="noStrike">
                          <a:effectLst/>
                          <a:latin typeface="+mn-ea"/>
                          <a:ea typeface="+mn-ea"/>
                        </a:rPr>
                        <a:t>10.9 </a:t>
                      </a:r>
                    </a:p>
                  </a:txBody>
                  <a:tcPr marL="9525" marR="9525" marT="9525" marB="0" anchor="ctr"/>
                </a:tc>
                <a:tc>
                  <a:txBody>
                    <a:bodyPr/>
                    <a:lstStyle/>
                    <a:p>
                      <a:pPr algn="ctr" fontAlgn="ctr"/>
                      <a:r>
                        <a:rPr lang="en-US" altLang="ja-JP" sz="1200" b="0" i="0" u="none" strike="noStrike" dirty="0">
                          <a:effectLst/>
                          <a:latin typeface="+mn-ea"/>
                          <a:ea typeface="+mn-ea"/>
                        </a:rPr>
                        <a:t>75.8 </a:t>
                      </a:r>
                    </a:p>
                  </a:txBody>
                  <a:tcPr marL="9525" marR="9525" marT="9525" marB="0" anchor="ctr"/>
                </a:tc>
                <a:extLst>
                  <a:ext uri="{0D108BD9-81ED-4DB2-BD59-A6C34878D82A}">
                    <a16:rowId xmlns:a16="http://schemas.microsoft.com/office/drawing/2014/main" val="2157077461"/>
                  </a:ext>
                </a:extLst>
              </a:tr>
            </a:tbl>
          </a:graphicData>
        </a:graphic>
      </p:graphicFrame>
    </p:spTree>
    <p:extLst>
      <p:ext uri="{BB962C8B-B14F-4D97-AF65-F5344CB8AC3E}">
        <p14:creationId xmlns:p14="http://schemas.microsoft.com/office/powerpoint/2010/main" val="3076021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カギ線コネクタ 4"/>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２－２</a:t>
            </a:r>
            <a:r>
              <a:rPr lang="ja-JP" altLang="en-US" sz="1800" dirty="0">
                <a:latin typeface="HGP創英角ｺﾞｼｯｸUB" panose="020B0900000000000000" pitchFamily="50" charset="-128"/>
                <a:ea typeface="HGP創英角ｺﾞｼｯｸUB" panose="020B0900000000000000" pitchFamily="50" charset="-128"/>
              </a:rPr>
              <a:t>　昨年１年間の家計の収支状況</a:t>
            </a:r>
          </a:p>
        </p:txBody>
      </p:sp>
      <p:sp>
        <p:nvSpPr>
          <p:cNvPr id="7" name="テキスト ボックス 6"/>
          <p:cNvSpPr txBox="1"/>
          <p:nvPr/>
        </p:nvSpPr>
        <p:spPr>
          <a:xfrm>
            <a:off x="186230" y="536357"/>
            <a:ext cx="8850266" cy="646331"/>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就学前、就学後とも赤字家計の世帯は約４分の１で、昨年１年間の収入は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400</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500</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万円未満の層が最も多い。</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9" name="スライド番号プレースホルダー 2"/>
          <p:cNvSpPr>
            <a:spLocks noGrp="1"/>
          </p:cNvSpPr>
          <p:nvPr>
            <p:ph type="sldNum" sz="quarter" idx="12"/>
          </p:nvPr>
        </p:nvSpPr>
        <p:spPr>
          <a:xfrm>
            <a:off x="7010400" y="6492875"/>
            <a:ext cx="2133600" cy="365125"/>
          </a:xfrm>
        </p:spPr>
        <p:txBody>
          <a:bodyPr anchor="b" anchorCtr="0"/>
          <a:lstStyle/>
          <a:p>
            <a:r>
              <a:rPr kumimoji="1" lang="en-US" altLang="ja-JP" dirty="0" smtClean="0"/>
              <a:t>3</a:t>
            </a:r>
            <a:endParaRPr kumimoji="1" lang="ja-JP" altLang="en-US" dirty="0"/>
          </a:p>
        </p:txBody>
      </p:sp>
      <p:sp>
        <p:nvSpPr>
          <p:cNvPr id="3" name="テキスト ボックス 2"/>
          <p:cNvSpPr txBox="1"/>
          <p:nvPr/>
        </p:nvSpPr>
        <p:spPr>
          <a:xfrm>
            <a:off x="186230" y="1268760"/>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●就学前</a:t>
            </a:r>
          </a:p>
        </p:txBody>
      </p:sp>
      <p:graphicFrame>
        <p:nvGraphicFramePr>
          <p:cNvPr id="8" name="表 7"/>
          <p:cNvGraphicFramePr>
            <a:graphicFrameLocks noGrp="1"/>
          </p:cNvGraphicFramePr>
          <p:nvPr>
            <p:extLst>
              <p:ext uri="{D42A27DB-BD31-4B8C-83A1-F6EECF244321}">
                <p14:modId xmlns:p14="http://schemas.microsoft.com/office/powerpoint/2010/main" val="45152953"/>
              </p:ext>
            </p:extLst>
          </p:nvPr>
        </p:nvGraphicFramePr>
        <p:xfrm>
          <a:off x="395536" y="1628800"/>
          <a:ext cx="3737466" cy="1975621"/>
        </p:xfrm>
        <a:graphic>
          <a:graphicData uri="http://schemas.openxmlformats.org/drawingml/2006/table">
            <a:tbl>
              <a:tblPr firstRow="1">
                <a:tableStyleId>{5C22544A-7EE6-4342-B048-85BDC9FD1C3A}</a:tableStyleId>
              </a:tblPr>
              <a:tblGrid>
                <a:gridCol w="2729354">
                  <a:extLst>
                    <a:ext uri="{9D8B030D-6E8A-4147-A177-3AD203B41FA5}">
                      <a16:colId xmlns:a16="http://schemas.microsoft.com/office/drawing/2014/main" val="3426484609"/>
                    </a:ext>
                  </a:extLst>
                </a:gridCol>
                <a:gridCol w="1008112">
                  <a:extLst>
                    <a:ext uri="{9D8B030D-6E8A-4147-A177-3AD203B41FA5}">
                      <a16:colId xmlns:a16="http://schemas.microsoft.com/office/drawing/2014/main" val="3979443293"/>
                    </a:ext>
                  </a:extLst>
                </a:gridCol>
              </a:tblGrid>
              <a:tr h="288032">
                <a:tc>
                  <a:txBody>
                    <a:bodyPr/>
                    <a:lstStyle/>
                    <a:p>
                      <a:pPr algn="ctr" fontAlgn="ctr"/>
                      <a:r>
                        <a:rPr lang="ja-JP" altLang="en-US" sz="1100" b="1" i="0" u="none" strike="noStrike" dirty="0">
                          <a:effectLst/>
                          <a:latin typeface="+mn-ea"/>
                          <a:ea typeface="+mn-ea"/>
                        </a:rPr>
                        <a:t>昨年１年間の家計の収支状況</a:t>
                      </a:r>
                      <a:endParaRPr lang="en-US" altLang="ja-JP" sz="1100" b="1" i="0" u="none" strike="noStrike" dirty="0">
                        <a:effectLst/>
                        <a:latin typeface="+mn-ea"/>
                        <a:ea typeface="+mn-ea"/>
                      </a:endParaRPr>
                    </a:p>
                  </a:txBody>
                  <a:tcPr marL="9525" marR="9525" marT="9525" marB="0" anchor="ctr"/>
                </a:tc>
                <a:tc>
                  <a:txBody>
                    <a:bodyPr/>
                    <a:lstStyle/>
                    <a:p>
                      <a:pPr algn="ctr" fontAlgn="ctr"/>
                      <a:r>
                        <a:rPr lang="ja-JP" altLang="en-US" sz="1100" u="none" strike="noStrike" dirty="0">
                          <a:effectLst/>
                          <a:latin typeface="+mn-ea"/>
                          <a:ea typeface="+mn-ea"/>
                        </a:rPr>
                        <a:t>割合</a:t>
                      </a:r>
                      <a:r>
                        <a:rPr lang="en-US" altLang="ja-JP" sz="1100" u="none" strike="noStrike" dirty="0">
                          <a:effectLst/>
                          <a:latin typeface="+mn-ea"/>
                          <a:ea typeface="+mn-ea"/>
                        </a:rPr>
                        <a:t>(%)</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647311104"/>
                  </a:ext>
                </a:extLst>
              </a:tr>
              <a:tr h="377288">
                <a:tc>
                  <a:txBody>
                    <a:bodyPr/>
                    <a:lstStyle/>
                    <a:p>
                      <a:pPr algn="ctr" fontAlgn="ctr"/>
                      <a:r>
                        <a:rPr lang="ja-JP" altLang="en-US" sz="1100" u="none" strike="noStrike" dirty="0">
                          <a:effectLst/>
                          <a:latin typeface="+mn-ea"/>
                          <a:ea typeface="+mn-ea"/>
                        </a:rPr>
                        <a:t>黒字である（貯蓄できている）</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dirty="0">
                          <a:effectLst/>
                          <a:latin typeface="+mn-ea"/>
                          <a:ea typeface="+mn-ea"/>
                        </a:rPr>
                        <a:t>44.1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2623575330"/>
                  </a:ext>
                </a:extLst>
              </a:tr>
              <a:tr h="555725">
                <a:tc>
                  <a:txBody>
                    <a:bodyPr/>
                    <a:lstStyle/>
                    <a:p>
                      <a:pPr algn="ctr" fontAlgn="ctr"/>
                      <a:r>
                        <a:rPr lang="ja-JP" altLang="en-US" sz="1100" u="none" strike="noStrike" dirty="0">
                          <a:effectLst/>
                          <a:latin typeface="+mn-ea"/>
                          <a:ea typeface="+mn-ea"/>
                        </a:rPr>
                        <a:t>赤字である</a:t>
                      </a:r>
                      <a:endParaRPr lang="en-US" altLang="ja-JP" sz="1100" u="none" strike="noStrike" dirty="0">
                        <a:effectLst/>
                        <a:latin typeface="+mn-ea"/>
                        <a:ea typeface="+mn-ea"/>
                      </a:endParaRPr>
                    </a:p>
                    <a:p>
                      <a:pPr algn="ctr" fontAlgn="ctr"/>
                      <a:r>
                        <a:rPr lang="ja-JP" altLang="en-US" sz="1100" u="none" strike="noStrike" dirty="0">
                          <a:effectLst/>
                          <a:latin typeface="+mn-ea"/>
                          <a:ea typeface="+mn-ea"/>
                        </a:rPr>
                        <a:t>（預貯金のとりくずし・金融機関からの</a:t>
                      </a:r>
                      <a:endParaRPr lang="en-US" altLang="ja-JP" sz="1100" u="none" strike="noStrike" dirty="0">
                        <a:effectLst/>
                        <a:latin typeface="+mn-ea"/>
                        <a:ea typeface="+mn-ea"/>
                      </a:endParaRPr>
                    </a:p>
                    <a:p>
                      <a:pPr algn="ctr" fontAlgn="ctr"/>
                      <a:r>
                        <a:rPr lang="ja-JP" altLang="en-US" sz="1100" u="none" strike="noStrike" dirty="0">
                          <a:effectLst/>
                          <a:latin typeface="+mn-ea"/>
                          <a:ea typeface="+mn-ea"/>
                        </a:rPr>
                        <a:t>借入等により支出を賄っている）</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dirty="0">
                          <a:effectLst/>
                          <a:latin typeface="+mn-ea"/>
                          <a:ea typeface="+mn-ea"/>
                        </a:rPr>
                        <a:t>23.0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659684363"/>
                  </a:ext>
                </a:extLst>
              </a:tr>
              <a:tr h="377288">
                <a:tc>
                  <a:txBody>
                    <a:bodyPr/>
                    <a:lstStyle/>
                    <a:p>
                      <a:pPr algn="ctr" fontAlgn="ctr"/>
                      <a:r>
                        <a:rPr lang="ja-JP" altLang="en-US" sz="1100" u="none" strike="noStrike" dirty="0">
                          <a:effectLst/>
                          <a:latin typeface="+mn-ea"/>
                          <a:ea typeface="+mn-ea"/>
                        </a:rPr>
                        <a:t>赤字でもなく黒字でもない</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dirty="0">
                          <a:effectLst/>
                          <a:latin typeface="+mn-ea"/>
                          <a:ea typeface="+mn-ea"/>
                        </a:rPr>
                        <a:t>25.0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3290610302"/>
                  </a:ext>
                </a:extLst>
              </a:tr>
              <a:tr h="377288">
                <a:tc>
                  <a:txBody>
                    <a:bodyPr/>
                    <a:lstStyle/>
                    <a:p>
                      <a:pPr algn="ctr" fontAlgn="ctr"/>
                      <a:r>
                        <a:rPr lang="ja-JP" altLang="en-US" sz="1100" u="none" strike="noStrike" dirty="0">
                          <a:effectLst/>
                          <a:latin typeface="+mn-ea"/>
                          <a:ea typeface="+mn-ea"/>
                        </a:rPr>
                        <a:t>わからない</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dirty="0">
                          <a:effectLst/>
                          <a:latin typeface="+mn-ea"/>
                          <a:ea typeface="+mn-ea"/>
                        </a:rPr>
                        <a:t>7.9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416357775"/>
                  </a:ext>
                </a:extLst>
              </a:tr>
            </a:tbl>
          </a:graphicData>
        </a:graphic>
      </p:graphicFrame>
      <p:sp>
        <p:nvSpPr>
          <p:cNvPr id="17" name="テキスト ボックス 16"/>
          <p:cNvSpPr txBox="1"/>
          <p:nvPr/>
        </p:nvSpPr>
        <p:spPr>
          <a:xfrm>
            <a:off x="4716016" y="1268760"/>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●就学後</a:t>
            </a:r>
          </a:p>
        </p:txBody>
      </p:sp>
      <p:graphicFrame>
        <p:nvGraphicFramePr>
          <p:cNvPr id="18" name="表 17"/>
          <p:cNvGraphicFramePr>
            <a:graphicFrameLocks noGrp="1"/>
          </p:cNvGraphicFramePr>
          <p:nvPr>
            <p:extLst>
              <p:ext uri="{D42A27DB-BD31-4B8C-83A1-F6EECF244321}">
                <p14:modId xmlns:p14="http://schemas.microsoft.com/office/powerpoint/2010/main" val="1163693318"/>
              </p:ext>
            </p:extLst>
          </p:nvPr>
        </p:nvGraphicFramePr>
        <p:xfrm>
          <a:off x="4860032" y="1628800"/>
          <a:ext cx="3737466" cy="1975621"/>
        </p:xfrm>
        <a:graphic>
          <a:graphicData uri="http://schemas.openxmlformats.org/drawingml/2006/table">
            <a:tbl>
              <a:tblPr firstRow="1">
                <a:tableStyleId>{21E4AEA4-8DFA-4A89-87EB-49C32662AFE0}</a:tableStyleId>
              </a:tblPr>
              <a:tblGrid>
                <a:gridCol w="2729354">
                  <a:extLst>
                    <a:ext uri="{9D8B030D-6E8A-4147-A177-3AD203B41FA5}">
                      <a16:colId xmlns:a16="http://schemas.microsoft.com/office/drawing/2014/main" val="3426484609"/>
                    </a:ext>
                  </a:extLst>
                </a:gridCol>
                <a:gridCol w="1008112">
                  <a:extLst>
                    <a:ext uri="{9D8B030D-6E8A-4147-A177-3AD203B41FA5}">
                      <a16:colId xmlns:a16="http://schemas.microsoft.com/office/drawing/2014/main" val="3979443293"/>
                    </a:ext>
                  </a:extLst>
                </a:gridCol>
              </a:tblGrid>
              <a:tr h="28803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u="none" strike="noStrike" dirty="0">
                          <a:effectLst/>
                          <a:latin typeface="+mn-ea"/>
                          <a:ea typeface="+mn-ea"/>
                        </a:rPr>
                        <a:t>昨年１年間の家計の収支状況</a:t>
                      </a:r>
                      <a:endParaRPr lang="en-US" altLang="ja-JP" sz="1100" b="1" i="0" u="none" strike="noStrike" dirty="0">
                        <a:effectLst/>
                        <a:latin typeface="+mn-ea"/>
                        <a:ea typeface="+mn-ea"/>
                      </a:endParaRPr>
                    </a:p>
                  </a:txBody>
                  <a:tcPr marL="9525" marR="9525" marT="9525" marB="0" anchor="ctr"/>
                </a:tc>
                <a:tc>
                  <a:txBody>
                    <a:bodyPr/>
                    <a:lstStyle/>
                    <a:p>
                      <a:pPr algn="ctr" fontAlgn="ctr"/>
                      <a:r>
                        <a:rPr lang="ja-JP" altLang="en-US" sz="1100" u="none" strike="noStrike" dirty="0">
                          <a:effectLst/>
                          <a:latin typeface="+mn-ea"/>
                          <a:ea typeface="+mn-ea"/>
                        </a:rPr>
                        <a:t>割合</a:t>
                      </a:r>
                      <a:r>
                        <a:rPr lang="en-US" altLang="ja-JP" sz="1100" u="none" strike="noStrike" dirty="0">
                          <a:effectLst/>
                          <a:latin typeface="+mn-ea"/>
                          <a:ea typeface="+mn-ea"/>
                        </a:rPr>
                        <a:t>(%)</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647311104"/>
                  </a:ext>
                </a:extLst>
              </a:tr>
              <a:tr h="377288">
                <a:tc>
                  <a:txBody>
                    <a:bodyPr/>
                    <a:lstStyle/>
                    <a:p>
                      <a:pPr algn="ctr" fontAlgn="ctr"/>
                      <a:r>
                        <a:rPr lang="ja-JP" altLang="en-US" sz="1100" u="none" strike="noStrike" dirty="0">
                          <a:effectLst/>
                          <a:latin typeface="+mn-ea"/>
                          <a:ea typeface="+mn-ea"/>
                        </a:rPr>
                        <a:t>黒字である（貯蓄できている）</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dirty="0">
                          <a:effectLst/>
                          <a:latin typeface="+mn-ea"/>
                          <a:ea typeface="+mn-ea"/>
                        </a:rPr>
                        <a:t>40.0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2623575330"/>
                  </a:ext>
                </a:extLst>
              </a:tr>
              <a:tr h="555725">
                <a:tc>
                  <a:txBody>
                    <a:bodyPr/>
                    <a:lstStyle/>
                    <a:p>
                      <a:pPr algn="ctr" fontAlgn="ctr"/>
                      <a:r>
                        <a:rPr lang="ja-JP" altLang="en-US" sz="1100" u="none" strike="noStrike" dirty="0">
                          <a:effectLst/>
                          <a:latin typeface="+mn-ea"/>
                          <a:ea typeface="+mn-ea"/>
                        </a:rPr>
                        <a:t>赤字である</a:t>
                      </a:r>
                      <a:endParaRPr lang="en-US" altLang="ja-JP" sz="1100" u="none" strike="noStrike" dirty="0">
                        <a:effectLst/>
                        <a:latin typeface="+mn-ea"/>
                        <a:ea typeface="+mn-ea"/>
                      </a:endParaRPr>
                    </a:p>
                    <a:p>
                      <a:pPr algn="ctr" fontAlgn="ctr"/>
                      <a:r>
                        <a:rPr lang="ja-JP" altLang="en-US" sz="1100" u="none" strike="noStrike" dirty="0">
                          <a:effectLst/>
                          <a:latin typeface="+mn-ea"/>
                          <a:ea typeface="+mn-ea"/>
                        </a:rPr>
                        <a:t>（預貯金のとりくずし・金融機関からの</a:t>
                      </a:r>
                      <a:endParaRPr lang="en-US" altLang="ja-JP" sz="1100" u="none" strike="noStrike" dirty="0">
                        <a:effectLst/>
                        <a:latin typeface="+mn-ea"/>
                        <a:ea typeface="+mn-ea"/>
                      </a:endParaRPr>
                    </a:p>
                    <a:p>
                      <a:pPr algn="ctr" fontAlgn="ctr"/>
                      <a:r>
                        <a:rPr lang="ja-JP" altLang="en-US" sz="1100" u="none" strike="noStrike" dirty="0">
                          <a:effectLst/>
                          <a:latin typeface="+mn-ea"/>
                          <a:ea typeface="+mn-ea"/>
                        </a:rPr>
                        <a:t>借入等により支出を賄っている）</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dirty="0">
                          <a:effectLst/>
                          <a:latin typeface="+mn-ea"/>
                          <a:ea typeface="+mn-ea"/>
                        </a:rPr>
                        <a:t>25.3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659684363"/>
                  </a:ext>
                </a:extLst>
              </a:tr>
              <a:tr h="377288">
                <a:tc>
                  <a:txBody>
                    <a:bodyPr/>
                    <a:lstStyle/>
                    <a:p>
                      <a:pPr algn="ctr" fontAlgn="ctr"/>
                      <a:r>
                        <a:rPr lang="ja-JP" altLang="en-US" sz="1100" u="none" strike="noStrike" dirty="0">
                          <a:effectLst/>
                          <a:latin typeface="+mn-ea"/>
                          <a:ea typeface="+mn-ea"/>
                        </a:rPr>
                        <a:t>赤字でもなく黒字でもない</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a:effectLst/>
                          <a:latin typeface="+mn-ea"/>
                          <a:ea typeface="+mn-ea"/>
                        </a:rPr>
                        <a:t>24.1 </a:t>
                      </a:r>
                      <a:endParaRPr lang="en-US" altLang="ja-JP" sz="1200" b="0" i="0" u="none" strike="noStrike">
                        <a:effectLst/>
                        <a:latin typeface="+mn-ea"/>
                        <a:ea typeface="+mn-ea"/>
                      </a:endParaRPr>
                    </a:p>
                  </a:txBody>
                  <a:tcPr marL="9525" marR="9525" marT="9525" marB="0" anchor="ctr"/>
                </a:tc>
                <a:extLst>
                  <a:ext uri="{0D108BD9-81ED-4DB2-BD59-A6C34878D82A}">
                    <a16:rowId xmlns:a16="http://schemas.microsoft.com/office/drawing/2014/main" val="3290610302"/>
                  </a:ext>
                </a:extLst>
              </a:tr>
              <a:tr h="377288">
                <a:tc>
                  <a:txBody>
                    <a:bodyPr/>
                    <a:lstStyle/>
                    <a:p>
                      <a:pPr algn="ctr" fontAlgn="ctr"/>
                      <a:r>
                        <a:rPr lang="ja-JP" altLang="en-US" sz="1100" u="none" strike="noStrike" dirty="0">
                          <a:effectLst/>
                          <a:latin typeface="+mn-ea"/>
                          <a:ea typeface="+mn-ea"/>
                        </a:rPr>
                        <a:t>わからない</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200" u="none" strike="noStrike" dirty="0">
                          <a:effectLst/>
                          <a:latin typeface="+mn-ea"/>
                          <a:ea typeface="+mn-ea"/>
                        </a:rPr>
                        <a:t>10.6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416357775"/>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2940533007"/>
              </p:ext>
            </p:extLst>
          </p:nvPr>
        </p:nvGraphicFramePr>
        <p:xfrm>
          <a:off x="395536" y="3789040"/>
          <a:ext cx="1944216" cy="2074922"/>
        </p:xfrm>
        <a:graphic>
          <a:graphicData uri="http://schemas.openxmlformats.org/drawingml/2006/table">
            <a:tbl>
              <a:tblPr firstRow="1">
                <a:tableStyleId>{5C22544A-7EE6-4342-B048-85BDC9FD1C3A}</a:tableStyleId>
              </a:tblPr>
              <a:tblGrid>
                <a:gridCol w="1265988">
                  <a:extLst>
                    <a:ext uri="{9D8B030D-6E8A-4147-A177-3AD203B41FA5}">
                      <a16:colId xmlns:a16="http://schemas.microsoft.com/office/drawing/2014/main" val="3864848995"/>
                    </a:ext>
                  </a:extLst>
                </a:gridCol>
                <a:gridCol w="678228">
                  <a:extLst>
                    <a:ext uri="{9D8B030D-6E8A-4147-A177-3AD203B41FA5}">
                      <a16:colId xmlns:a16="http://schemas.microsoft.com/office/drawing/2014/main" val="2164066550"/>
                    </a:ext>
                  </a:extLst>
                </a:gridCol>
              </a:tblGrid>
              <a:tr h="288032">
                <a:tc>
                  <a:txBody>
                    <a:bodyPr/>
                    <a:lstStyle/>
                    <a:p>
                      <a:pPr algn="ctr" fontAlgn="ctr"/>
                      <a:r>
                        <a:rPr lang="ja-JP" altLang="en-US" sz="1100" u="none" strike="noStrike" dirty="0">
                          <a:effectLst/>
                          <a:latin typeface="+mn-ea"/>
                          <a:ea typeface="+mn-ea"/>
                        </a:rPr>
                        <a:t>昨年１年間の収入</a:t>
                      </a:r>
                      <a:endParaRPr lang="ja-JP" altLang="en-US" sz="1100" b="0" i="0" u="none" strike="noStrike" dirty="0">
                        <a:effectLst/>
                        <a:latin typeface="+mn-ea"/>
                        <a:ea typeface="+mn-ea"/>
                      </a:endParaRPr>
                    </a:p>
                  </a:txBody>
                  <a:tcPr marL="9525" marR="9525" marT="9525" marB="0" anchor="ctr"/>
                </a:tc>
                <a:tc>
                  <a:txBody>
                    <a:bodyPr/>
                    <a:lstStyle/>
                    <a:p>
                      <a:pPr algn="ctr" fontAlgn="ctr"/>
                      <a:r>
                        <a:rPr lang="ja-JP" altLang="en-US" sz="1100" u="none" strike="noStrike" dirty="0">
                          <a:effectLst/>
                          <a:latin typeface="+mn-ea"/>
                          <a:ea typeface="+mn-ea"/>
                        </a:rPr>
                        <a:t>割合</a:t>
                      </a:r>
                      <a:r>
                        <a:rPr lang="en-US" altLang="ja-JP" sz="1100" u="none" strike="noStrike" dirty="0">
                          <a:effectLst/>
                          <a:latin typeface="+mn-ea"/>
                          <a:ea typeface="+mn-ea"/>
                        </a:rPr>
                        <a:t>(%)</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2226845071"/>
                  </a:ext>
                </a:extLst>
              </a:tr>
              <a:tr h="255270">
                <a:tc>
                  <a:txBody>
                    <a:bodyPr/>
                    <a:lstStyle/>
                    <a:p>
                      <a:pPr algn="ctr" fontAlgn="ctr"/>
                      <a:r>
                        <a:rPr lang="en-US" altLang="ja-JP" sz="1100" u="none" strike="noStrike">
                          <a:effectLst/>
                          <a:latin typeface="+mn-ea"/>
                          <a:ea typeface="+mn-ea"/>
                        </a:rPr>
                        <a:t>100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dirty="0">
                          <a:effectLst/>
                          <a:latin typeface="+mn-ea"/>
                          <a:ea typeface="+mn-ea"/>
                        </a:rPr>
                        <a:t>2.2 </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202376354"/>
                  </a:ext>
                </a:extLst>
              </a:tr>
              <a:tr h="255270">
                <a:tc>
                  <a:txBody>
                    <a:bodyPr/>
                    <a:lstStyle/>
                    <a:p>
                      <a:pPr algn="ctr" fontAlgn="ctr"/>
                      <a:r>
                        <a:rPr lang="en-US" altLang="ja-JP" sz="1100" u="none" strike="noStrike">
                          <a:effectLst/>
                          <a:latin typeface="+mn-ea"/>
                          <a:ea typeface="+mn-ea"/>
                        </a:rPr>
                        <a:t>100-200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dirty="0">
                          <a:effectLst/>
                          <a:latin typeface="+mn-ea"/>
                          <a:ea typeface="+mn-ea"/>
                        </a:rPr>
                        <a:t>3.4 </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2769797075"/>
                  </a:ext>
                </a:extLst>
              </a:tr>
              <a:tr h="255270">
                <a:tc>
                  <a:txBody>
                    <a:bodyPr/>
                    <a:lstStyle/>
                    <a:p>
                      <a:pPr algn="ctr" fontAlgn="ctr"/>
                      <a:r>
                        <a:rPr lang="en-US" altLang="ja-JP" sz="1100" u="none" strike="noStrike" dirty="0">
                          <a:effectLst/>
                          <a:latin typeface="+mn-ea"/>
                          <a:ea typeface="+mn-ea"/>
                        </a:rPr>
                        <a:t>200-300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7.0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2888063076"/>
                  </a:ext>
                </a:extLst>
              </a:tr>
              <a:tr h="255270">
                <a:tc>
                  <a:txBody>
                    <a:bodyPr/>
                    <a:lstStyle/>
                    <a:p>
                      <a:pPr algn="ctr" fontAlgn="ctr"/>
                      <a:r>
                        <a:rPr lang="en-US" altLang="ja-JP" sz="1100" u="none" strike="noStrike" dirty="0">
                          <a:effectLst/>
                          <a:latin typeface="+mn-ea"/>
                          <a:ea typeface="+mn-ea"/>
                        </a:rPr>
                        <a:t>300-400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14.0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2669479769"/>
                  </a:ext>
                </a:extLst>
              </a:tr>
              <a:tr h="255270">
                <a:tc>
                  <a:txBody>
                    <a:bodyPr/>
                    <a:lstStyle/>
                    <a:p>
                      <a:pPr algn="ctr" fontAlgn="ctr"/>
                      <a:r>
                        <a:rPr lang="en-US" altLang="ja-JP" sz="1100" u="none" strike="noStrike" dirty="0">
                          <a:effectLst/>
                          <a:latin typeface="+mn-ea"/>
                          <a:ea typeface="+mn-ea"/>
                        </a:rPr>
                        <a:t>400-500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17.8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2565169161"/>
                  </a:ext>
                </a:extLst>
              </a:tr>
              <a:tr h="255270">
                <a:tc>
                  <a:txBody>
                    <a:bodyPr/>
                    <a:lstStyle/>
                    <a:p>
                      <a:pPr algn="ctr" fontAlgn="ctr"/>
                      <a:r>
                        <a:rPr lang="en-US" altLang="ja-JP" sz="1100" u="none" strike="noStrike">
                          <a:effectLst/>
                          <a:latin typeface="+mn-ea"/>
                          <a:ea typeface="+mn-ea"/>
                        </a:rPr>
                        <a:t>500-600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15.6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3527324578"/>
                  </a:ext>
                </a:extLst>
              </a:tr>
              <a:tr h="255270">
                <a:tc>
                  <a:txBody>
                    <a:bodyPr/>
                    <a:lstStyle/>
                    <a:p>
                      <a:pPr algn="ctr" fontAlgn="ctr"/>
                      <a:r>
                        <a:rPr lang="en-US" altLang="ja-JP" sz="1100" u="none" strike="noStrike">
                          <a:effectLst/>
                          <a:latin typeface="+mn-ea"/>
                          <a:ea typeface="+mn-ea"/>
                        </a:rPr>
                        <a:t>600-700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dirty="0">
                          <a:effectLst/>
                          <a:latin typeface="+mn-ea"/>
                          <a:ea typeface="+mn-ea"/>
                        </a:rPr>
                        <a:t>12.4 </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3841293307"/>
                  </a:ext>
                </a:extLst>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1292915790"/>
              </p:ext>
            </p:extLst>
          </p:nvPr>
        </p:nvGraphicFramePr>
        <p:xfrm>
          <a:off x="2441933" y="3789040"/>
          <a:ext cx="1944216" cy="2091258"/>
        </p:xfrm>
        <a:graphic>
          <a:graphicData uri="http://schemas.openxmlformats.org/drawingml/2006/table">
            <a:tbl>
              <a:tblPr firstRow="1">
                <a:tableStyleId>{5C22544A-7EE6-4342-B048-85BDC9FD1C3A}</a:tableStyleId>
              </a:tblPr>
              <a:tblGrid>
                <a:gridCol w="1282633">
                  <a:extLst>
                    <a:ext uri="{9D8B030D-6E8A-4147-A177-3AD203B41FA5}">
                      <a16:colId xmlns:a16="http://schemas.microsoft.com/office/drawing/2014/main" val="516447359"/>
                    </a:ext>
                  </a:extLst>
                </a:gridCol>
                <a:gridCol w="661583">
                  <a:extLst>
                    <a:ext uri="{9D8B030D-6E8A-4147-A177-3AD203B41FA5}">
                      <a16:colId xmlns:a16="http://schemas.microsoft.com/office/drawing/2014/main" val="2364767141"/>
                    </a:ext>
                  </a:extLst>
                </a:gridCol>
              </a:tblGrid>
              <a:tr h="288032">
                <a:tc>
                  <a:txBody>
                    <a:bodyPr/>
                    <a:lstStyle/>
                    <a:p>
                      <a:pPr algn="ctr" fontAlgn="ctr"/>
                      <a:r>
                        <a:rPr lang="ja-JP" altLang="en-US" sz="1100" u="none" strike="noStrike" dirty="0">
                          <a:effectLst/>
                          <a:latin typeface="+mn-ea"/>
                          <a:ea typeface="+mn-ea"/>
                        </a:rPr>
                        <a:t>昨年１年間の収入</a:t>
                      </a:r>
                      <a:endParaRPr lang="ja-JP" altLang="en-US" sz="1100" b="0" i="0" u="none" strike="noStrike" dirty="0">
                        <a:effectLst/>
                        <a:latin typeface="+mn-ea"/>
                        <a:ea typeface="+mn-ea"/>
                      </a:endParaRPr>
                    </a:p>
                  </a:txBody>
                  <a:tcPr marL="6920" marR="6920" marT="6920" marB="0" anchor="ctr"/>
                </a:tc>
                <a:tc>
                  <a:txBody>
                    <a:bodyPr/>
                    <a:lstStyle/>
                    <a:p>
                      <a:pPr algn="ctr" fontAlgn="ctr"/>
                      <a:r>
                        <a:rPr lang="ja-JP" altLang="en-US" sz="1100" u="none" strike="noStrike">
                          <a:effectLst/>
                          <a:latin typeface="+mn-ea"/>
                          <a:ea typeface="+mn-ea"/>
                        </a:rPr>
                        <a:t>割合</a:t>
                      </a:r>
                      <a:r>
                        <a:rPr lang="en-US" altLang="ja-JP" sz="1100" u="none" strike="noStrike">
                          <a:effectLst/>
                          <a:latin typeface="+mn-ea"/>
                          <a:ea typeface="+mn-ea"/>
                        </a:rPr>
                        <a:t>(%)</a:t>
                      </a:r>
                      <a:endParaRPr lang="en-US" altLang="ja-JP" sz="1100" b="0" i="0" u="none" strike="noStrike">
                        <a:effectLst/>
                        <a:latin typeface="+mn-ea"/>
                        <a:ea typeface="+mn-ea"/>
                      </a:endParaRPr>
                    </a:p>
                  </a:txBody>
                  <a:tcPr marL="6920" marR="6920" marT="6920" marB="0" anchor="ctr"/>
                </a:tc>
                <a:extLst>
                  <a:ext uri="{0D108BD9-81ED-4DB2-BD59-A6C34878D82A}">
                    <a16:rowId xmlns:a16="http://schemas.microsoft.com/office/drawing/2014/main" val="1694875599"/>
                  </a:ext>
                </a:extLst>
              </a:tr>
              <a:tr h="308679">
                <a:tc>
                  <a:txBody>
                    <a:bodyPr/>
                    <a:lstStyle/>
                    <a:p>
                      <a:pPr algn="ctr" fontAlgn="ctr"/>
                      <a:r>
                        <a:rPr lang="en-US" altLang="ja-JP" sz="1100" u="none" strike="noStrike" dirty="0">
                          <a:effectLst/>
                          <a:latin typeface="+mn-ea"/>
                          <a:ea typeface="+mn-ea"/>
                        </a:rPr>
                        <a:t>700-800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6920" marR="6920" marT="6920" marB="0" anchor="ctr"/>
                </a:tc>
                <a:tc>
                  <a:txBody>
                    <a:bodyPr/>
                    <a:lstStyle/>
                    <a:p>
                      <a:pPr algn="ctr" fontAlgn="ctr"/>
                      <a:r>
                        <a:rPr lang="en-US" altLang="ja-JP" sz="1100" u="none" strike="noStrike" dirty="0">
                          <a:effectLst/>
                          <a:latin typeface="+mn-ea"/>
                          <a:ea typeface="+mn-ea"/>
                        </a:rPr>
                        <a:t>9.0 </a:t>
                      </a:r>
                      <a:endParaRPr lang="en-US" altLang="ja-JP" sz="1100" b="0" i="0" u="none" strike="noStrike" dirty="0">
                        <a:effectLst/>
                        <a:latin typeface="+mn-ea"/>
                        <a:ea typeface="+mn-ea"/>
                      </a:endParaRPr>
                    </a:p>
                  </a:txBody>
                  <a:tcPr marL="6920" marR="6920" marT="6920" marB="0" anchor="ctr"/>
                </a:tc>
                <a:extLst>
                  <a:ext uri="{0D108BD9-81ED-4DB2-BD59-A6C34878D82A}">
                    <a16:rowId xmlns:a16="http://schemas.microsoft.com/office/drawing/2014/main" val="1007620638"/>
                  </a:ext>
                </a:extLst>
              </a:tr>
              <a:tr h="308679">
                <a:tc>
                  <a:txBody>
                    <a:bodyPr/>
                    <a:lstStyle/>
                    <a:p>
                      <a:pPr algn="ctr" fontAlgn="ctr"/>
                      <a:r>
                        <a:rPr lang="en-US" altLang="ja-JP" sz="1100" u="none" strike="noStrike">
                          <a:effectLst/>
                          <a:latin typeface="+mn-ea"/>
                          <a:ea typeface="+mn-ea"/>
                        </a:rPr>
                        <a:t>800-900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6920" marR="6920" marT="6920" marB="0" anchor="ctr"/>
                </a:tc>
                <a:tc>
                  <a:txBody>
                    <a:bodyPr/>
                    <a:lstStyle/>
                    <a:p>
                      <a:pPr algn="ctr" fontAlgn="ctr"/>
                      <a:r>
                        <a:rPr lang="en-US" altLang="ja-JP" sz="1100" u="none" strike="noStrike" dirty="0">
                          <a:effectLst/>
                          <a:latin typeface="+mn-ea"/>
                          <a:ea typeface="+mn-ea"/>
                        </a:rPr>
                        <a:t>6.8 </a:t>
                      </a:r>
                      <a:endParaRPr lang="en-US" altLang="ja-JP" sz="1100" b="0" i="0" u="none" strike="noStrike" dirty="0">
                        <a:effectLst/>
                        <a:latin typeface="+mn-ea"/>
                        <a:ea typeface="+mn-ea"/>
                      </a:endParaRPr>
                    </a:p>
                  </a:txBody>
                  <a:tcPr marL="6920" marR="6920" marT="6920" marB="0" anchor="ctr"/>
                </a:tc>
                <a:extLst>
                  <a:ext uri="{0D108BD9-81ED-4DB2-BD59-A6C34878D82A}">
                    <a16:rowId xmlns:a16="http://schemas.microsoft.com/office/drawing/2014/main" val="3808360499"/>
                  </a:ext>
                </a:extLst>
              </a:tr>
              <a:tr h="308679">
                <a:tc>
                  <a:txBody>
                    <a:bodyPr/>
                    <a:lstStyle/>
                    <a:p>
                      <a:pPr algn="ctr" fontAlgn="ctr"/>
                      <a:r>
                        <a:rPr lang="en-US" altLang="ja-JP" sz="1100" u="none" strike="noStrike" dirty="0">
                          <a:effectLst/>
                          <a:latin typeface="+mn-ea"/>
                          <a:ea typeface="+mn-ea"/>
                        </a:rPr>
                        <a:t>900-1,000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6920" marR="6920" marT="6920" marB="0" anchor="ctr"/>
                </a:tc>
                <a:tc>
                  <a:txBody>
                    <a:bodyPr/>
                    <a:lstStyle/>
                    <a:p>
                      <a:pPr algn="ctr" fontAlgn="ctr"/>
                      <a:r>
                        <a:rPr lang="en-US" altLang="ja-JP" sz="1100" u="none" strike="noStrike">
                          <a:effectLst/>
                          <a:latin typeface="+mn-ea"/>
                          <a:ea typeface="+mn-ea"/>
                        </a:rPr>
                        <a:t>4.4 </a:t>
                      </a:r>
                      <a:endParaRPr lang="en-US" altLang="ja-JP" sz="1100" b="0" i="0" u="none" strike="noStrike">
                        <a:effectLst/>
                        <a:latin typeface="+mn-ea"/>
                        <a:ea typeface="+mn-ea"/>
                      </a:endParaRPr>
                    </a:p>
                  </a:txBody>
                  <a:tcPr marL="6920" marR="6920" marT="6920" marB="0" anchor="ctr"/>
                </a:tc>
                <a:extLst>
                  <a:ext uri="{0D108BD9-81ED-4DB2-BD59-A6C34878D82A}">
                    <a16:rowId xmlns:a16="http://schemas.microsoft.com/office/drawing/2014/main" val="4226710110"/>
                  </a:ext>
                </a:extLst>
              </a:tr>
              <a:tr h="308679">
                <a:tc>
                  <a:txBody>
                    <a:bodyPr/>
                    <a:lstStyle/>
                    <a:p>
                      <a:pPr algn="ctr" fontAlgn="ctr"/>
                      <a:r>
                        <a:rPr lang="en-US" altLang="ja-JP" sz="1100" u="none" strike="noStrike">
                          <a:effectLst/>
                          <a:latin typeface="+mn-ea"/>
                          <a:ea typeface="+mn-ea"/>
                        </a:rPr>
                        <a:t>1,000-1,200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6920" marR="6920" marT="6920" marB="0" anchor="ctr"/>
                </a:tc>
                <a:tc>
                  <a:txBody>
                    <a:bodyPr/>
                    <a:lstStyle/>
                    <a:p>
                      <a:pPr algn="ctr" fontAlgn="ctr"/>
                      <a:r>
                        <a:rPr lang="en-US" altLang="ja-JP" sz="1100" u="none" strike="noStrike" dirty="0">
                          <a:effectLst/>
                          <a:latin typeface="+mn-ea"/>
                          <a:ea typeface="+mn-ea"/>
                        </a:rPr>
                        <a:t>4.0 </a:t>
                      </a:r>
                      <a:endParaRPr lang="en-US" altLang="ja-JP" sz="1100" b="0" i="0" u="none" strike="noStrike" dirty="0">
                        <a:effectLst/>
                        <a:latin typeface="+mn-ea"/>
                        <a:ea typeface="+mn-ea"/>
                      </a:endParaRPr>
                    </a:p>
                  </a:txBody>
                  <a:tcPr marL="6920" marR="6920" marT="6920" marB="0" anchor="ctr"/>
                </a:tc>
                <a:extLst>
                  <a:ext uri="{0D108BD9-81ED-4DB2-BD59-A6C34878D82A}">
                    <a16:rowId xmlns:a16="http://schemas.microsoft.com/office/drawing/2014/main" val="3328491177"/>
                  </a:ext>
                </a:extLst>
              </a:tr>
              <a:tr h="308679">
                <a:tc>
                  <a:txBody>
                    <a:bodyPr/>
                    <a:lstStyle/>
                    <a:p>
                      <a:pPr algn="ctr" fontAlgn="ctr"/>
                      <a:r>
                        <a:rPr lang="en-US" altLang="ja-JP" sz="1100" u="none" strike="noStrike">
                          <a:effectLst/>
                          <a:latin typeface="+mn-ea"/>
                          <a:ea typeface="+mn-ea"/>
                        </a:rPr>
                        <a:t>1,200-1,500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6920" marR="6920" marT="6920" marB="0" anchor="ctr"/>
                </a:tc>
                <a:tc>
                  <a:txBody>
                    <a:bodyPr/>
                    <a:lstStyle/>
                    <a:p>
                      <a:pPr algn="ctr" fontAlgn="ctr"/>
                      <a:r>
                        <a:rPr lang="en-US" altLang="ja-JP" sz="1100" u="none" strike="noStrike">
                          <a:effectLst/>
                          <a:latin typeface="+mn-ea"/>
                          <a:ea typeface="+mn-ea"/>
                        </a:rPr>
                        <a:t>1.7 </a:t>
                      </a:r>
                      <a:endParaRPr lang="en-US" altLang="ja-JP" sz="1100" b="0" i="0" u="none" strike="noStrike">
                        <a:effectLst/>
                        <a:latin typeface="+mn-ea"/>
                        <a:ea typeface="+mn-ea"/>
                      </a:endParaRPr>
                    </a:p>
                  </a:txBody>
                  <a:tcPr marL="6920" marR="6920" marT="6920" marB="0" anchor="ctr"/>
                </a:tc>
                <a:extLst>
                  <a:ext uri="{0D108BD9-81ED-4DB2-BD59-A6C34878D82A}">
                    <a16:rowId xmlns:a16="http://schemas.microsoft.com/office/drawing/2014/main" val="96596278"/>
                  </a:ext>
                </a:extLst>
              </a:tr>
              <a:tr h="259831">
                <a:tc>
                  <a:txBody>
                    <a:bodyPr/>
                    <a:lstStyle/>
                    <a:p>
                      <a:pPr algn="ctr" fontAlgn="ctr"/>
                      <a:r>
                        <a:rPr lang="en-US" altLang="ja-JP" sz="1100" u="none" strike="noStrike">
                          <a:effectLst/>
                          <a:latin typeface="+mn-ea"/>
                          <a:ea typeface="+mn-ea"/>
                        </a:rPr>
                        <a:t>1,500</a:t>
                      </a:r>
                      <a:r>
                        <a:rPr lang="ja-JP" altLang="en-US" sz="1100" u="none" strike="noStrike">
                          <a:effectLst/>
                          <a:latin typeface="+mn-ea"/>
                          <a:ea typeface="+mn-ea"/>
                        </a:rPr>
                        <a:t>万円以上</a:t>
                      </a:r>
                      <a:endParaRPr lang="ja-JP" altLang="en-US" sz="1100" b="0" i="0" u="none" strike="noStrike">
                        <a:effectLst/>
                        <a:latin typeface="+mn-ea"/>
                        <a:ea typeface="+mn-ea"/>
                      </a:endParaRPr>
                    </a:p>
                  </a:txBody>
                  <a:tcPr marL="6920" marR="6920" marT="6920" marB="0" anchor="ctr"/>
                </a:tc>
                <a:tc>
                  <a:txBody>
                    <a:bodyPr/>
                    <a:lstStyle/>
                    <a:p>
                      <a:pPr algn="ctr" fontAlgn="ctr"/>
                      <a:r>
                        <a:rPr lang="en-US" altLang="ja-JP" sz="1100" u="none" strike="noStrike" dirty="0">
                          <a:effectLst/>
                          <a:latin typeface="+mn-ea"/>
                          <a:ea typeface="+mn-ea"/>
                        </a:rPr>
                        <a:t>1.7 </a:t>
                      </a:r>
                      <a:endParaRPr lang="en-US" altLang="ja-JP" sz="1100" b="0" i="0" u="none" strike="noStrike" dirty="0">
                        <a:effectLst/>
                        <a:latin typeface="+mn-ea"/>
                        <a:ea typeface="+mn-ea"/>
                      </a:endParaRPr>
                    </a:p>
                  </a:txBody>
                  <a:tcPr marL="6920" marR="6920" marT="6920" marB="0" anchor="ctr"/>
                </a:tc>
                <a:extLst>
                  <a:ext uri="{0D108BD9-81ED-4DB2-BD59-A6C34878D82A}">
                    <a16:rowId xmlns:a16="http://schemas.microsoft.com/office/drawing/2014/main" val="2207135587"/>
                  </a:ext>
                </a:extLst>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1974483311"/>
              </p:ext>
            </p:extLst>
          </p:nvPr>
        </p:nvGraphicFramePr>
        <p:xfrm>
          <a:off x="4858420" y="3789040"/>
          <a:ext cx="1944216" cy="2074922"/>
        </p:xfrm>
        <a:graphic>
          <a:graphicData uri="http://schemas.openxmlformats.org/drawingml/2006/table">
            <a:tbl>
              <a:tblPr firstRow="1">
                <a:tableStyleId>{21E4AEA4-8DFA-4A89-87EB-49C32662AFE0}</a:tableStyleId>
              </a:tblPr>
              <a:tblGrid>
                <a:gridCol w="1265988">
                  <a:extLst>
                    <a:ext uri="{9D8B030D-6E8A-4147-A177-3AD203B41FA5}">
                      <a16:colId xmlns:a16="http://schemas.microsoft.com/office/drawing/2014/main" val="3864848995"/>
                    </a:ext>
                  </a:extLst>
                </a:gridCol>
                <a:gridCol w="678228">
                  <a:extLst>
                    <a:ext uri="{9D8B030D-6E8A-4147-A177-3AD203B41FA5}">
                      <a16:colId xmlns:a16="http://schemas.microsoft.com/office/drawing/2014/main" val="2164066550"/>
                    </a:ext>
                  </a:extLst>
                </a:gridCol>
              </a:tblGrid>
              <a:tr h="288032">
                <a:tc>
                  <a:txBody>
                    <a:bodyPr/>
                    <a:lstStyle/>
                    <a:p>
                      <a:pPr algn="ctr" fontAlgn="ctr"/>
                      <a:r>
                        <a:rPr lang="ja-JP" altLang="en-US" sz="1100" u="none" strike="noStrike" dirty="0">
                          <a:effectLst/>
                          <a:latin typeface="+mn-ea"/>
                          <a:ea typeface="+mn-ea"/>
                        </a:rPr>
                        <a:t>昨年１年間の収入</a:t>
                      </a:r>
                      <a:endParaRPr lang="ja-JP" altLang="en-US" sz="1100" b="0" i="0" u="none" strike="noStrike" dirty="0">
                        <a:effectLst/>
                        <a:latin typeface="+mn-ea"/>
                        <a:ea typeface="+mn-ea"/>
                      </a:endParaRPr>
                    </a:p>
                  </a:txBody>
                  <a:tcPr marL="9525" marR="9525" marT="9525" marB="0" anchor="ctr"/>
                </a:tc>
                <a:tc>
                  <a:txBody>
                    <a:bodyPr/>
                    <a:lstStyle/>
                    <a:p>
                      <a:pPr algn="ctr" fontAlgn="ctr"/>
                      <a:r>
                        <a:rPr lang="ja-JP" altLang="en-US" sz="1100" u="none" strike="noStrike" dirty="0">
                          <a:effectLst/>
                          <a:latin typeface="+mn-ea"/>
                          <a:ea typeface="+mn-ea"/>
                        </a:rPr>
                        <a:t>割合</a:t>
                      </a:r>
                      <a:r>
                        <a:rPr lang="en-US" altLang="ja-JP" sz="1100" u="none" strike="noStrike" dirty="0">
                          <a:effectLst/>
                          <a:latin typeface="+mn-ea"/>
                          <a:ea typeface="+mn-ea"/>
                        </a:rPr>
                        <a:t>(%)</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2226845071"/>
                  </a:ext>
                </a:extLst>
              </a:tr>
              <a:tr h="255270">
                <a:tc>
                  <a:txBody>
                    <a:bodyPr/>
                    <a:lstStyle/>
                    <a:p>
                      <a:pPr algn="ctr" fontAlgn="ctr"/>
                      <a:r>
                        <a:rPr lang="en-US" altLang="ja-JP" sz="1100" u="none" strike="noStrike">
                          <a:effectLst/>
                          <a:latin typeface="+mn-ea"/>
                          <a:ea typeface="+mn-ea"/>
                        </a:rPr>
                        <a:t>100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dirty="0">
                          <a:effectLst/>
                          <a:latin typeface="+mn-ea"/>
                          <a:ea typeface="+mn-ea"/>
                        </a:rPr>
                        <a:t>2.9 </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202376354"/>
                  </a:ext>
                </a:extLst>
              </a:tr>
              <a:tr h="255270">
                <a:tc>
                  <a:txBody>
                    <a:bodyPr/>
                    <a:lstStyle/>
                    <a:p>
                      <a:pPr algn="ctr" fontAlgn="ctr"/>
                      <a:r>
                        <a:rPr lang="en-US" altLang="ja-JP" sz="1100" u="none" strike="noStrike">
                          <a:effectLst/>
                          <a:latin typeface="+mn-ea"/>
                          <a:ea typeface="+mn-ea"/>
                        </a:rPr>
                        <a:t>100-200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2.2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2769797075"/>
                  </a:ext>
                </a:extLst>
              </a:tr>
              <a:tr h="255270">
                <a:tc>
                  <a:txBody>
                    <a:bodyPr/>
                    <a:lstStyle/>
                    <a:p>
                      <a:pPr algn="ctr" fontAlgn="ctr"/>
                      <a:r>
                        <a:rPr lang="en-US" altLang="ja-JP" sz="1100" u="none" strike="noStrike" dirty="0">
                          <a:effectLst/>
                          <a:latin typeface="+mn-ea"/>
                          <a:ea typeface="+mn-ea"/>
                        </a:rPr>
                        <a:t>200-300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4.8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2888063076"/>
                  </a:ext>
                </a:extLst>
              </a:tr>
              <a:tr h="255270">
                <a:tc>
                  <a:txBody>
                    <a:bodyPr/>
                    <a:lstStyle/>
                    <a:p>
                      <a:pPr algn="ctr" fontAlgn="ctr"/>
                      <a:r>
                        <a:rPr lang="en-US" altLang="ja-JP" sz="1100" u="none" strike="noStrike">
                          <a:effectLst/>
                          <a:latin typeface="+mn-ea"/>
                          <a:ea typeface="+mn-ea"/>
                        </a:rPr>
                        <a:t>300-400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9.0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2669479769"/>
                  </a:ext>
                </a:extLst>
              </a:tr>
              <a:tr h="255270">
                <a:tc>
                  <a:txBody>
                    <a:bodyPr/>
                    <a:lstStyle/>
                    <a:p>
                      <a:pPr algn="ctr" fontAlgn="ctr"/>
                      <a:r>
                        <a:rPr lang="en-US" altLang="ja-JP" sz="1100" u="none" strike="noStrike" dirty="0">
                          <a:effectLst/>
                          <a:latin typeface="+mn-ea"/>
                          <a:ea typeface="+mn-ea"/>
                        </a:rPr>
                        <a:t>400-500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13.7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2565169161"/>
                  </a:ext>
                </a:extLst>
              </a:tr>
              <a:tr h="255270">
                <a:tc>
                  <a:txBody>
                    <a:bodyPr/>
                    <a:lstStyle/>
                    <a:p>
                      <a:pPr algn="ctr" fontAlgn="ctr"/>
                      <a:r>
                        <a:rPr lang="en-US" altLang="ja-JP" sz="1100" u="none" strike="noStrike">
                          <a:effectLst/>
                          <a:latin typeface="+mn-ea"/>
                          <a:ea typeface="+mn-ea"/>
                        </a:rPr>
                        <a:t>500-600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a:effectLst/>
                          <a:latin typeface="+mn-ea"/>
                          <a:ea typeface="+mn-ea"/>
                        </a:rPr>
                        <a:t>13.6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3527324578"/>
                  </a:ext>
                </a:extLst>
              </a:tr>
              <a:tr h="255270">
                <a:tc>
                  <a:txBody>
                    <a:bodyPr/>
                    <a:lstStyle/>
                    <a:p>
                      <a:pPr algn="ctr" fontAlgn="ctr"/>
                      <a:r>
                        <a:rPr lang="en-US" altLang="ja-JP" sz="1100" u="none" strike="noStrike">
                          <a:effectLst/>
                          <a:latin typeface="+mn-ea"/>
                          <a:ea typeface="+mn-ea"/>
                        </a:rPr>
                        <a:t>600-700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9525" marR="9525" marT="9525" marB="0" anchor="ctr"/>
                </a:tc>
                <a:tc>
                  <a:txBody>
                    <a:bodyPr/>
                    <a:lstStyle/>
                    <a:p>
                      <a:pPr algn="ctr" fontAlgn="ctr"/>
                      <a:r>
                        <a:rPr lang="en-US" altLang="ja-JP" sz="1100" u="none" strike="noStrike" dirty="0">
                          <a:effectLst/>
                          <a:latin typeface="+mn-ea"/>
                          <a:ea typeface="+mn-ea"/>
                        </a:rPr>
                        <a:t>12.7 </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3841293307"/>
                  </a:ext>
                </a:extLst>
              </a:tr>
            </a:tbl>
          </a:graphicData>
        </a:graphic>
      </p:graphicFrame>
      <p:graphicFrame>
        <p:nvGraphicFramePr>
          <p:cNvPr id="24" name="表 23"/>
          <p:cNvGraphicFramePr>
            <a:graphicFrameLocks noGrp="1"/>
          </p:cNvGraphicFramePr>
          <p:nvPr>
            <p:extLst>
              <p:ext uri="{D42A27DB-BD31-4B8C-83A1-F6EECF244321}">
                <p14:modId xmlns:p14="http://schemas.microsoft.com/office/powerpoint/2010/main" val="2515442504"/>
              </p:ext>
            </p:extLst>
          </p:nvPr>
        </p:nvGraphicFramePr>
        <p:xfrm>
          <a:off x="6904817" y="3789040"/>
          <a:ext cx="1944216" cy="2091258"/>
        </p:xfrm>
        <a:graphic>
          <a:graphicData uri="http://schemas.openxmlformats.org/drawingml/2006/table">
            <a:tbl>
              <a:tblPr firstRow="1">
                <a:tableStyleId>{21E4AEA4-8DFA-4A89-87EB-49C32662AFE0}</a:tableStyleId>
              </a:tblPr>
              <a:tblGrid>
                <a:gridCol w="1282633">
                  <a:extLst>
                    <a:ext uri="{9D8B030D-6E8A-4147-A177-3AD203B41FA5}">
                      <a16:colId xmlns:a16="http://schemas.microsoft.com/office/drawing/2014/main" val="516447359"/>
                    </a:ext>
                  </a:extLst>
                </a:gridCol>
                <a:gridCol w="661583">
                  <a:extLst>
                    <a:ext uri="{9D8B030D-6E8A-4147-A177-3AD203B41FA5}">
                      <a16:colId xmlns:a16="http://schemas.microsoft.com/office/drawing/2014/main" val="2364767141"/>
                    </a:ext>
                  </a:extLst>
                </a:gridCol>
              </a:tblGrid>
              <a:tr h="288032">
                <a:tc>
                  <a:txBody>
                    <a:bodyPr/>
                    <a:lstStyle/>
                    <a:p>
                      <a:pPr algn="ctr" fontAlgn="ctr"/>
                      <a:r>
                        <a:rPr lang="ja-JP" altLang="en-US" sz="1100" u="none" strike="noStrike" dirty="0">
                          <a:effectLst/>
                          <a:latin typeface="+mn-ea"/>
                          <a:ea typeface="+mn-ea"/>
                        </a:rPr>
                        <a:t>昨年１年間の収入</a:t>
                      </a:r>
                      <a:endParaRPr lang="ja-JP" altLang="en-US" sz="1100" b="0" i="0" u="none" strike="noStrike" dirty="0">
                        <a:effectLst/>
                        <a:latin typeface="+mn-ea"/>
                        <a:ea typeface="+mn-ea"/>
                      </a:endParaRPr>
                    </a:p>
                  </a:txBody>
                  <a:tcPr marL="6920" marR="6920" marT="6920" marB="0" anchor="ctr"/>
                </a:tc>
                <a:tc>
                  <a:txBody>
                    <a:bodyPr/>
                    <a:lstStyle/>
                    <a:p>
                      <a:pPr algn="ctr" fontAlgn="ctr"/>
                      <a:r>
                        <a:rPr lang="ja-JP" altLang="en-US" sz="1100" u="none" strike="noStrike">
                          <a:effectLst/>
                          <a:latin typeface="+mn-ea"/>
                          <a:ea typeface="+mn-ea"/>
                        </a:rPr>
                        <a:t>割合</a:t>
                      </a:r>
                      <a:r>
                        <a:rPr lang="en-US" altLang="ja-JP" sz="1100" u="none" strike="noStrike">
                          <a:effectLst/>
                          <a:latin typeface="+mn-ea"/>
                          <a:ea typeface="+mn-ea"/>
                        </a:rPr>
                        <a:t>(%)</a:t>
                      </a:r>
                      <a:endParaRPr lang="en-US" altLang="ja-JP" sz="1100" b="0" i="0" u="none" strike="noStrike">
                        <a:effectLst/>
                        <a:latin typeface="+mn-ea"/>
                        <a:ea typeface="+mn-ea"/>
                      </a:endParaRPr>
                    </a:p>
                  </a:txBody>
                  <a:tcPr marL="6920" marR="6920" marT="6920" marB="0" anchor="ctr"/>
                </a:tc>
                <a:extLst>
                  <a:ext uri="{0D108BD9-81ED-4DB2-BD59-A6C34878D82A}">
                    <a16:rowId xmlns:a16="http://schemas.microsoft.com/office/drawing/2014/main" val="1694875599"/>
                  </a:ext>
                </a:extLst>
              </a:tr>
              <a:tr h="308679">
                <a:tc>
                  <a:txBody>
                    <a:bodyPr/>
                    <a:lstStyle/>
                    <a:p>
                      <a:pPr algn="ctr" fontAlgn="ctr"/>
                      <a:r>
                        <a:rPr lang="en-US" altLang="ja-JP" sz="1100" u="none" strike="noStrike" dirty="0">
                          <a:effectLst/>
                          <a:latin typeface="+mn-ea"/>
                          <a:ea typeface="+mn-ea"/>
                        </a:rPr>
                        <a:t>700-800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6920" marR="6920" marT="6920" marB="0" anchor="ctr"/>
                </a:tc>
                <a:tc>
                  <a:txBody>
                    <a:bodyPr/>
                    <a:lstStyle/>
                    <a:p>
                      <a:pPr algn="ctr" fontAlgn="ctr"/>
                      <a:r>
                        <a:rPr lang="en-US" altLang="ja-JP" sz="1100" u="none" strike="noStrike">
                          <a:effectLst/>
                          <a:latin typeface="+mn-ea"/>
                          <a:ea typeface="+mn-ea"/>
                        </a:rPr>
                        <a:t>11.3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1007620638"/>
                  </a:ext>
                </a:extLst>
              </a:tr>
              <a:tr h="308679">
                <a:tc>
                  <a:txBody>
                    <a:bodyPr/>
                    <a:lstStyle/>
                    <a:p>
                      <a:pPr algn="ctr" fontAlgn="ctr"/>
                      <a:r>
                        <a:rPr lang="en-US" altLang="ja-JP" sz="1100" u="none" strike="noStrike" dirty="0">
                          <a:effectLst/>
                          <a:latin typeface="+mn-ea"/>
                          <a:ea typeface="+mn-ea"/>
                        </a:rPr>
                        <a:t>800-900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6920" marR="6920" marT="6920" marB="0" anchor="ctr"/>
                </a:tc>
                <a:tc>
                  <a:txBody>
                    <a:bodyPr/>
                    <a:lstStyle/>
                    <a:p>
                      <a:pPr algn="ctr" fontAlgn="ctr"/>
                      <a:r>
                        <a:rPr lang="en-US" altLang="ja-JP" sz="1100" u="none" strike="noStrike">
                          <a:effectLst/>
                          <a:latin typeface="+mn-ea"/>
                          <a:ea typeface="+mn-ea"/>
                        </a:rPr>
                        <a:t>8.7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3808360499"/>
                  </a:ext>
                </a:extLst>
              </a:tr>
              <a:tr h="308679">
                <a:tc>
                  <a:txBody>
                    <a:bodyPr/>
                    <a:lstStyle/>
                    <a:p>
                      <a:pPr algn="ctr" fontAlgn="ctr"/>
                      <a:r>
                        <a:rPr lang="en-US" altLang="ja-JP" sz="1100" u="none" strike="noStrike" dirty="0">
                          <a:effectLst/>
                          <a:latin typeface="+mn-ea"/>
                          <a:ea typeface="+mn-ea"/>
                        </a:rPr>
                        <a:t>900-1,000</a:t>
                      </a:r>
                      <a:r>
                        <a:rPr lang="ja-JP" altLang="en-US" sz="1100" u="none" strike="noStrike" dirty="0">
                          <a:effectLst/>
                          <a:latin typeface="+mn-ea"/>
                          <a:ea typeface="+mn-ea"/>
                        </a:rPr>
                        <a:t>万円未満</a:t>
                      </a:r>
                      <a:endParaRPr lang="ja-JP" altLang="en-US" sz="1100" b="0" i="0" u="none" strike="noStrike" dirty="0">
                        <a:effectLst/>
                        <a:latin typeface="+mn-ea"/>
                        <a:ea typeface="+mn-ea"/>
                      </a:endParaRPr>
                    </a:p>
                  </a:txBody>
                  <a:tcPr marL="6920" marR="6920" marT="6920" marB="0" anchor="ctr"/>
                </a:tc>
                <a:tc>
                  <a:txBody>
                    <a:bodyPr/>
                    <a:lstStyle/>
                    <a:p>
                      <a:pPr algn="ctr" fontAlgn="ctr"/>
                      <a:r>
                        <a:rPr lang="en-US" altLang="ja-JP" sz="1100" u="none" strike="noStrike">
                          <a:effectLst/>
                          <a:latin typeface="+mn-ea"/>
                          <a:ea typeface="+mn-ea"/>
                        </a:rPr>
                        <a:t>7.9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4226710110"/>
                  </a:ext>
                </a:extLst>
              </a:tr>
              <a:tr h="308679">
                <a:tc>
                  <a:txBody>
                    <a:bodyPr/>
                    <a:lstStyle/>
                    <a:p>
                      <a:pPr algn="ctr" fontAlgn="ctr"/>
                      <a:r>
                        <a:rPr lang="en-US" altLang="ja-JP" sz="1100" u="none" strike="noStrike">
                          <a:effectLst/>
                          <a:latin typeface="+mn-ea"/>
                          <a:ea typeface="+mn-ea"/>
                        </a:rPr>
                        <a:t>1,000-1,200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6920" marR="6920" marT="6920" marB="0" anchor="ctr"/>
                </a:tc>
                <a:tc>
                  <a:txBody>
                    <a:bodyPr/>
                    <a:lstStyle/>
                    <a:p>
                      <a:pPr algn="ctr" fontAlgn="ctr"/>
                      <a:r>
                        <a:rPr lang="en-US" altLang="ja-JP" sz="1100" u="none" strike="noStrike">
                          <a:effectLst/>
                          <a:latin typeface="+mn-ea"/>
                          <a:ea typeface="+mn-ea"/>
                        </a:rPr>
                        <a:t>6.0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3328491177"/>
                  </a:ext>
                </a:extLst>
              </a:tr>
              <a:tr h="308679">
                <a:tc>
                  <a:txBody>
                    <a:bodyPr/>
                    <a:lstStyle/>
                    <a:p>
                      <a:pPr algn="ctr" fontAlgn="ctr"/>
                      <a:r>
                        <a:rPr lang="en-US" altLang="ja-JP" sz="1100" u="none" strike="noStrike">
                          <a:effectLst/>
                          <a:latin typeface="+mn-ea"/>
                          <a:ea typeface="+mn-ea"/>
                        </a:rPr>
                        <a:t>1,200-1,500</a:t>
                      </a:r>
                      <a:r>
                        <a:rPr lang="ja-JP" altLang="en-US" sz="1100" u="none" strike="noStrike">
                          <a:effectLst/>
                          <a:latin typeface="+mn-ea"/>
                          <a:ea typeface="+mn-ea"/>
                        </a:rPr>
                        <a:t>万円未満</a:t>
                      </a:r>
                      <a:endParaRPr lang="ja-JP" altLang="en-US" sz="1100" b="0" i="0" u="none" strike="noStrike">
                        <a:effectLst/>
                        <a:latin typeface="+mn-ea"/>
                        <a:ea typeface="+mn-ea"/>
                      </a:endParaRPr>
                    </a:p>
                  </a:txBody>
                  <a:tcPr marL="6920" marR="6920" marT="6920" marB="0" anchor="ctr"/>
                </a:tc>
                <a:tc>
                  <a:txBody>
                    <a:bodyPr/>
                    <a:lstStyle/>
                    <a:p>
                      <a:pPr algn="ctr" fontAlgn="ctr"/>
                      <a:r>
                        <a:rPr lang="en-US" altLang="ja-JP" sz="1100" u="none" strike="noStrike">
                          <a:effectLst/>
                          <a:latin typeface="+mn-ea"/>
                          <a:ea typeface="+mn-ea"/>
                        </a:rPr>
                        <a:t>3.1 </a:t>
                      </a:r>
                      <a:endParaRPr lang="en-US" altLang="ja-JP" sz="1100" b="0" i="0" u="none" strike="noStrike">
                        <a:effectLst/>
                        <a:latin typeface="+mn-ea"/>
                        <a:ea typeface="+mn-ea"/>
                      </a:endParaRPr>
                    </a:p>
                  </a:txBody>
                  <a:tcPr marL="9525" marR="9525" marT="9525" marB="0" anchor="ctr"/>
                </a:tc>
                <a:extLst>
                  <a:ext uri="{0D108BD9-81ED-4DB2-BD59-A6C34878D82A}">
                    <a16:rowId xmlns:a16="http://schemas.microsoft.com/office/drawing/2014/main" val="96596278"/>
                  </a:ext>
                </a:extLst>
              </a:tr>
              <a:tr h="259831">
                <a:tc>
                  <a:txBody>
                    <a:bodyPr/>
                    <a:lstStyle/>
                    <a:p>
                      <a:pPr algn="ctr" fontAlgn="ctr"/>
                      <a:r>
                        <a:rPr lang="en-US" altLang="ja-JP" sz="1100" u="none" strike="noStrike">
                          <a:effectLst/>
                          <a:latin typeface="+mn-ea"/>
                          <a:ea typeface="+mn-ea"/>
                        </a:rPr>
                        <a:t>1,500</a:t>
                      </a:r>
                      <a:r>
                        <a:rPr lang="ja-JP" altLang="en-US" sz="1100" u="none" strike="noStrike">
                          <a:effectLst/>
                          <a:latin typeface="+mn-ea"/>
                          <a:ea typeface="+mn-ea"/>
                        </a:rPr>
                        <a:t>万円以上</a:t>
                      </a:r>
                      <a:endParaRPr lang="ja-JP" altLang="en-US" sz="1100" b="0" i="0" u="none" strike="noStrike">
                        <a:effectLst/>
                        <a:latin typeface="+mn-ea"/>
                        <a:ea typeface="+mn-ea"/>
                      </a:endParaRPr>
                    </a:p>
                  </a:txBody>
                  <a:tcPr marL="6920" marR="6920" marT="6920" marB="0" anchor="ctr"/>
                </a:tc>
                <a:tc>
                  <a:txBody>
                    <a:bodyPr/>
                    <a:lstStyle/>
                    <a:p>
                      <a:pPr algn="ctr" fontAlgn="ctr"/>
                      <a:r>
                        <a:rPr lang="en-US" altLang="ja-JP" sz="1100" u="none" strike="noStrike" dirty="0">
                          <a:effectLst/>
                          <a:latin typeface="+mn-ea"/>
                          <a:ea typeface="+mn-ea"/>
                        </a:rPr>
                        <a:t>4.2 </a:t>
                      </a:r>
                      <a:endParaRPr lang="en-US" altLang="ja-JP" sz="1100" b="0" i="0" u="none" strike="noStrike" dirty="0">
                        <a:effectLst/>
                        <a:latin typeface="+mn-ea"/>
                        <a:ea typeface="+mn-ea"/>
                      </a:endParaRPr>
                    </a:p>
                  </a:txBody>
                  <a:tcPr marL="9525" marR="9525" marT="9525" marB="0" anchor="ctr"/>
                </a:tc>
                <a:extLst>
                  <a:ext uri="{0D108BD9-81ED-4DB2-BD59-A6C34878D82A}">
                    <a16:rowId xmlns:a16="http://schemas.microsoft.com/office/drawing/2014/main" val="2207135587"/>
                  </a:ext>
                </a:extLst>
              </a:tr>
            </a:tbl>
          </a:graphicData>
        </a:graphic>
      </p:graphicFrame>
      <p:cxnSp>
        <p:nvCxnSpPr>
          <p:cNvPr id="26" name="直線コネクタ 25"/>
          <p:cNvCxnSpPr/>
          <p:nvPr/>
        </p:nvCxnSpPr>
        <p:spPr>
          <a:xfrm>
            <a:off x="4572000" y="1412776"/>
            <a:ext cx="0" cy="5262661"/>
          </a:xfrm>
          <a:prstGeom prst="line">
            <a:avLst/>
          </a:prstGeom>
          <a:ln>
            <a:prstDash val="dash"/>
          </a:ln>
        </p:spPr>
        <p:style>
          <a:lnRef idx="1">
            <a:schemeClr val="dk1"/>
          </a:lnRef>
          <a:fillRef idx="0">
            <a:schemeClr val="dk1"/>
          </a:fillRef>
          <a:effectRef idx="0">
            <a:schemeClr val="dk1"/>
          </a:effectRef>
          <a:fontRef idx="minor">
            <a:schemeClr val="tx1"/>
          </a:fontRef>
        </p:style>
      </p:cxnSp>
      <p:graphicFrame>
        <p:nvGraphicFramePr>
          <p:cNvPr id="4" name="表 3"/>
          <p:cNvGraphicFramePr>
            <a:graphicFrameLocks noGrp="1"/>
          </p:cNvGraphicFramePr>
          <p:nvPr>
            <p:extLst>
              <p:ext uri="{D42A27DB-BD31-4B8C-83A1-F6EECF244321}">
                <p14:modId xmlns:p14="http://schemas.microsoft.com/office/powerpoint/2010/main" val="947603807"/>
              </p:ext>
            </p:extLst>
          </p:nvPr>
        </p:nvGraphicFramePr>
        <p:xfrm>
          <a:off x="114222" y="5992713"/>
          <a:ext cx="4385770" cy="487680"/>
        </p:xfrm>
        <a:graphic>
          <a:graphicData uri="http://schemas.openxmlformats.org/drawingml/2006/table">
            <a:tbl>
              <a:tblPr firstRow="1" bandRow="1">
                <a:tableStyleId>{5C22544A-7EE6-4342-B048-85BDC9FD1C3A}</a:tableStyleId>
              </a:tblPr>
              <a:tblGrid>
                <a:gridCol w="692542">
                  <a:extLst>
                    <a:ext uri="{9D8B030D-6E8A-4147-A177-3AD203B41FA5}">
                      <a16:colId xmlns:a16="http://schemas.microsoft.com/office/drawing/2014/main" val="2374658749"/>
                    </a:ext>
                  </a:extLst>
                </a:gridCol>
                <a:gridCol w="527604">
                  <a:extLst>
                    <a:ext uri="{9D8B030D-6E8A-4147-A177-3AD203B41FA5}">
                      <a16:colId xmlns:a16="http://schemas.microsoft.com/office/drawing/2014/main" val="2078681132"/>
                    </a:ext>
                  </a:extLst>
                </a:gridCol>
                <a:gridCol w="527604">
                  <a:extLst>
                    <a:ext uri="{9D8B030D-6E8A-4147-A177-3AD203B41FA5}">
                      <a16:colId xmlns:a16="http://schemas.microsoft.com/office/drawing/2014/main" val="393272300"/>
                    </a:ext>
                  </a:extLst>
                </a:gridCol>
                <a:gridCol w="527604">
                  <a:extLst>
                    <a:ext uri="{9D8B030D-6E8A-4147-A177-3AD203B41FA5}">
                      <a16:colId xmlns:a16="http://schemas.microsoft.com/office/drawing/2014/main" val="3163529007"/>
                    </a:ext>
                  </a:extLst>
                </a:gridCol>
                <a:gridCol w="527604">
                  <a:extLst>
                    <a:ext uri="{9D8B030D-6E8A-4147-A177-3AD203B41FA5}">
                      <a16:colId xmlns:a16="http://schemas.microsoft.com/office/drawing/2014/main" val="3165186054"/>
                    </a:ext>
                  </a:extLst>
                </a:gridCol>
                <a:gridCol w="527604">
                  <a:extLst>
                    <a:ext uri="{9D8B030D-6E8A-4147-A177-3AD203B41FA5}">
                      <a16:colId xmlns:a16="http://schemas.microsoft.com/office/drawing/2014/main" val="2936640425"/>
                    </a:ext>
                  </a:extLst>
                </a:gridCol>
                <a:gridCol w="527604">
                  <a:extLst>
                    <a:ext uri="{9D8B030D-6E8A-4147-A177-3AD203B41FA5}">
                      <a16:colId xmlns:a16="http://schemas.microsoft.com/office/drawing/2014/main" val="1552102403"/>
                    </a:ext>
                  </a:extLst>
                </a:gridCol>
                <a:gridCol w="527604">
                  <a:extLst>
                    <a:ext uri="{9D8B030D-6E8A-4147-A177-3AD203B41FA5}">
                      <a16:colId xmlns:a16="http://schemas.microsoft.com/office/drawing/2014/main" val="4189474653"/>
                    </a:ext>
                  </a:extLst>
                </a:gridCol>
              </a:tblGrid>
              <a:tr h="235590">
                <a:tc>
                  <a:txBody>
                    <a:bodyPr/>
                    <a:lstStyle/>
                    <a:p>
                      <a:pPr algn="ctr"/>
                      <a:r>
                        <a:rPr kumimoji="1" lang="ja-JP" altLang="en-US" sz="1000" dirty="0" smtClean="0">
                          <a:latin typeface="+mn-ea"/>
                          <a:ea typeface="+mn-ea"/>
                        </a:rPr>
                        <a:t>世帯員数</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2</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3</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4</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5</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6</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7</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8</a:t>
                      </a:r>
                      <a:r>
                        <a:rPr kumimoji="1" lang="ja-JP" altLang="en-US" sz="1000" dirty="0" smtClean="0">
                          <a:latin typeface="+mn-ea"/>
                          <a:ea typeface="+mn-ea"/>
                        </a:rPr>
                        <a:t>人～</a:t>
                      </a:r>
                      <a:endParaRPr kumimoji="1" lang="ja-JP" altLang="en-US" sz="1000" dirty="0">
                        <a:latin typeface="+mn-ea"/>
                        <a:ea typeface="+mn-ea"/>
                      </a:endParaRPr>
                    </a:p>
                  </a:txBody>
                  <a:tcPr anchor="ctr"/>
                </a:tc>
                <a:extLst>
                  <a:ext uri="{0D108BD9-81ED-4DB2-BD59-A6C34878D82A}">
                    <a16:rowId xmlns:a16="http://schemas.microsoft.com/office/drawing/2014/main" val="2954888469"/>
                  </a:ext>
                </a:extLst>
              </a:tr>
              <a:tr h="235590">
                <a:tc>
                  <a:txBody>
                    <a:bodyPr/>
                    <a:lstStyle/>
                    <a:p>
                      <a:pPr algn="ctr"/>
                      <a:r>
                        <a:rPr kumimoji="1" lang="ja-JP" altLang="en-US" sz="1000" dirty="0" smtClean="0">
                          <a:latin typeface="+mn-ea"/>
                          <a:ea typeface="+mn-ea"/>
                        </a:rPr>
                        <a:t>割合</a:t>
                      </a:r>
                      <a:r>
                        <a:rPr kumimoji="1" lang="en-US" altLang="ja-JP" sz="1000" dirty="0" smtClean="0">
                          <a:latin typeface="+mn-ea"/>
                          <a:ea typeface="+mn-ea"/>
                        </a:rPr>
                        <a:t>(%)</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1.3</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44.0</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39.0</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11.4</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3.1</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0.9</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0.2</a:t>
                      </a:r>
                      <a:endParaRPr kumimoji="1" lang="ja-JP" altLang="en-US" sz="1000" dirty="0">
                        <a:latin typeface="+mn-ea"/>
                        <a:ea typeface="+mn-ea"/>
                      </a:endParaRPr>
                    </a:p>
                  </a:txBody>
                  <a:tcPr anchor="ctr"/>
                </a:tc>
                <a:extLst>
                  <a:ext uri="{0D108BD9-81ED-4DB2-BD59-A6C34878D82A}">
                    <a16:rowId xmlns:a16="http://schemas.microsoft.com/office/drawing/2014/main" val="4253858703"/>
                  </a:ext>
                </a:extLst>
              </a:tr>
            </a:tbl>
          </a:graphicData>
        </a:graphic>
      </p:graphicFrame>
      <p:graphicFrame>
        <p:nvGraphicFramePr>
          <p:cNvPr id="19" name="表 18"/>
          <p:cNvGraphicFramePr>
            <a:graphicFrameLocks noGrp="1"/>
          </p:cNvGraphicFramePr>
          <p:nvPr>
            <p:extLst>
              <p:ext uri="{D42A27DB-BD31-4B8C-83A1-F6EECF244321}">
                <p14:modId xmlns:p14="http://schemas.microsoft.com/office/powerpoint/2010/main" val="1598404859"/>
              </p:ext>
            </p:extLst>
          </p:nvPr>
        </p:nvGraphicFramePr>
        <p:xfrm>
          <a:off x="4673353" y="5988859"/>
          <a:ext cx="4385770" cy="487680"/>
        </p:xfrm>
        <a:graphic>
          <a:graphicData uri="http://schemas.openxmlformats.org/drawingml/2006/table">
            <a:tbl>
              <a:tblPr firstRow="1" bandRow="1">
                <a:tableStyleId>{21E4AEA4-8DFA-4A89-87EB-49C32662AFE0}</a:tableStyleId>
              </a:tblPr>
              <a:tblGrid>
                <a:gridCol w="692542">
                  <a:extLst>
                    <a:ext uri="{9D8B030D-6E8A-4147-A177-3AD203B41FA5}">
                      <a16:colId xmlns:a16="http://schemas.microsoft.com/office/drawing/2014/main" val="2374658749"/>
                    </a:ext>
                  </a:extLst>
                </a:gridCol>
                <a:gridCol w="527604">
                  <a:extLst>
                    <a:ext uri="{9D8B030D-6E8A-4147-A177-3AD203B41FA5}">
                      <a16:colId xmlns:a16="http://schemas.microsoft.com/office/drawing/2014/main" val="2078681132"/>
                    </a:ext>
                  </a:extLst>
                </a:gridCol>
                <a:gridCol w="527604">
                  <a:extLst>
                    <a:ext uri="{9D8B030D-6E8A-4147-A177-3AD203B41FA5}">
                      <a16:colId xmlns:a16="http://schemas.microsoft.com/office/drawing/2014/main" val="393272300"/>
                    </a:ext>
                  </a:extLst>
                </a:gridCol>
                <a:gridCol w="527604">
                  <a:extLst>
                    <a:ext uri="{9D8B030D-6E8A-4147-A177-3AD203B41FA5}">
                      <a16:colId xmlns:a16="http://schemas.microsoft.com/office/drawing/2014/main" val="3163529007"/>
                    </a:ext>
                  </a:extLst>
                </a:gridCol>
                <a:gridCol w="527604">
                  <a:extLst>
                    <a:ext uri="{9D8B030D-6E8A-4147-A177-3AD203B41FA5}">
                      <a16:colId xmlns:a16="http://schemas.microsoft.com/office/drawing/2014/main" val="3165186054"/>
                    </a:ext>
                  </a:extLst>
                </a:gridCol>
                <a:gridCol w="527604">
                  <a:extLst>
                    <a:ext uri="{9D8B030D-6E8A-4147-A177-3AD203B41FA5}">
                      <a16:colId xmlns:a16="http://schemas.microsoft.com/office/drawing/2014/main" val="2936640425"/>
                    </a:ext>
                  </a:extLst>
                </a:gridCol>
                <a:gridCol w="527604">
                  <a:extLst>
                    <a:ext uri="{9D8B030D-6E8A-4147-A177-3AD203B41FA5}">
                      <a16:colId xmlns:a16="http://schemas.microsoft.com/office/drawing/2014/main" val="1552102403"/>
                    </a:ext>
                  </a:extLst>
                </a:gridCol>
                <a:gridCol w="527604">
                  <a:extLst>
                    <a:ext uri="{9D8B030D-6E8A-4147-A177-3AD203B41FA5}">
                      <a16:colId xmlns:a16="http://schemas.microsoft.com/office/drawing/2014/main" val="4189474653"/>
                    </a:ext>
                  </a:extLst>
                </a:gridCol>
              </a:tblGrid>
              <a:tr h="235590">
                <a:tc>
                  <a:txBody>
                    <a:bodyPr/>
                    <a:lstStyle/>
                    <a:p>
                      <a:pPr algn="ctr"/>
                      <a:r>
                        <a:rPr kumimoji="1" lang="ja-JP" altLang="en-US" sz="1000" dirty="0" smtClean="0">
                          <a:latin typeface="+mn-ea"/>
                          <a:ea typeface="+mn-ea"/>
                        </a:rPr>
                        <a:t>世帯員数</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2</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3</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4</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5</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6</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7</a:t>
                      </a:r>
                      <a:r>
                        <a:rPr kumimoji="1" lang="ja-JP" altLang="en-US" sz="1000" dirty="0" smtClean="0">
                          <a:latin typeface="+mn-ea"/>
                          <a:ea typeface="+mn-ea"/>
                        </a:rPr>
                        <a:t>人</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8</a:t>
                      </a:r>
                      <a:r>
                        <a:rPr kumimoji="1" lang="ja-JP" altLang="en-US" sz="1000" dirty="0" smtClean="0">
                          <a:latin typeface="+mn-ea"/>
                          <a:ea typeface="+mn-ea"/>
                        </a:rPr>
                        <a:t>人～</a:t>
                      </a:r>
                      <a:endParaRPr kumimoji="1" lang="ja-JP" altLang="en-US" sz="1000" dirty="0">
                        <a:latin typeface="+mn-ea"/>
                        <a:ea typeface="+mn-ea"/>
                      </a:endParaRPr>
                    </a:p>
                  </a:txBody>
                  <a:tcPr anchor="ctr"/>
                </a:tc>
                <a:extLst>
                  <a:ext uri="{0D108BD9-81ED-4DB2-BD59-A6C34878D82A}">
                    <a16:rowId xmlns:a16="http://schemas.microsoft.com/office/drawing/2014/main" val="2954888469"/>
                  </a:ext>
                </a:extLst>
              </a:tr>
              <a:tr h="235590">
                <a:tc>
                  <a:txBody>
                    <a:bodyPr/>
                    <a:lstStyle/>
                    <a:p>
                      <a:pPr algn="ctr"/>
                      <a:r>
                        <a:rPr kumimoji="1" lang="ja-JP" altLang="en-US" sz="1000" dirty="0" smtClean="0">
                          <a:latin typeface="+mn-ea"/>
                          <a:ea typeface="+mn-ea"/>
                        </a:rPr>
                        <a:t>割合</a:t>
                      </a:r>
                      <a:r>
                        <a:rPr kumimoji="1" lang="en-US" altLang="ja-JP" sz="1000" dirty="0" smtClean="0">
                          <a:latin typeface="+mn-ea"/>
                          <a:ea typeface="+mn-ea"/>
                        </a:rPr>
                        <a:t>(%)</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2.3</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34.2</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45.3</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13.8</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3.8</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0.4</a:t>
                      </a:r>
                      <a:endParaRPr kumimoji="1" lang="ja-JP" altLang="en-US" sz="1000" dirty="0">
                        <a:latin typeface="+mn-ea"/>
                        <a:ea typeface="+mn-ea"/>
                      </a:endParaRPr>
                    </a:p>
                  </a:txBody>
                  <a:tcPr anchor="ctr"/>
                </a:tc>
                <a:tc>
                  <a:txBody>
                    <a:bodyPr/>
                    <a:lstStyle/>
                    <a:p>
                      <a:pPr algn="ctr"/>
                      <a:r>
                        <a:rPr kumimoji="1" lang="en-US" altLang="ja-JP" sz="1000" dirty="0" smtClean="0">
                          <a:latin typeface="+mn-ea"/>
                          <a:ea typeface="+mn-ea"/>
                        </a:rPr>
                        <a:t>0.3</a:t>
                      </a:r>
                      <a:endParaRPr kumimoji="1" lang="ja-JP" altLang="en-US" sz="1000" dirty="0">
                        <a:latin typeface="+mn-ea"/>
                        <a:ea typeface="+mn-ea"/>
                      </a:endParaRPr>
                    </a:p>
                  </a:txBody>
                  <a:tcPr anchor="ctr"/>
                </a:tc>
                <a:extLst>
                  <a:ext uri="{0D108BD9-81ED-4DB2-BD59-A6C34878D82A}">
                    <a16:rowId xmlns:a16="http://schemas.microsoft.com/office/drawing/2014/main" val="4253858703"/>
                  </a:ext>
                </a:extLst>
              </a:tr>
            </a:tbl>
          </a:graphicData>
        </a:graphic>
      </p:graphicFrame>
    </p:spTree>
    <p:extLst>
      <p:ext uri="{BB962C8B-B14F-4D97-AF65-F5344CB8AC3E}">
        <p14:creationId xmlns:p14="http://schemas.microsoft.com/office/powerpoint/2010/main" val="2350205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4</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２－３</a:t>
            </a:r>
            <a:r>
              <a:rPr lang="ja-JP" altLang="en-US" sz="1800" dirty="0">
                <a:latin typeface="HGP創英角ｺﾞｼｯｸUB" panose="020B0900000000000000" pitchFamily="50" charset="-128"/>
                <a:ea typeface="HGP創英角ｺﾞｼｯｸUB" panose="020B0900000000000000" pitchFamily="50" charset="-128"/>
              </a:rPr>
              <a:t>　半年以内に経済的な理由で経験したこと（就学前）</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923330"/>
          </a:xfrm>
          <a:prstGeom prst="rect">
            <a:avLst/>
          </a:prstGeom>
          <a:solidFill>
            <a:schemeClr val="accent1">
              <a:lumMod val="75000"/>
            </a:schemeClr>
          </a:solidFill>
        </p:spPr>
        <p:txBody>
          <a:bodyPr wrap="square" rtlCol="0">
            <a:spAutoFit/>
          </a:bodyPr>
          <a:lstStyle/>
          <a:p>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 どれ</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にもあてはまらないが最も多く、新しい衣服・靴を買うのを控えた、食費を切りつめた、趣味やレジャーの出費を減らしたが多くなっている。生活の見通しがたたず不安になったことがある割合は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12.6%</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9" name="テキスト ボックス 18"/>
          <p:cNvSpPr txBox="1"/>
          <p:nvPr/>
        </p:nvSpPr>
        <p:spPr>
          <a:xfrm>
            <a:off x="196698" y="1405096"/>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●就学前</a:t>
            </a:r>
          </a:p>
        </p:txBody>
      </p:sp>
      <p:sp>
        <p:nvSpPr>
          <p:cNvPr id="2" name="テキスト ボックス 1"/>
          <p:cNvSpPr txBox="1"/>
          <p:nvPr/>
        </p:nvSpPr>
        <p:spPr>
          <a:xfrm>
            <a:off x="8388424" y="1520636"/>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graphicFrame>
        <p:nvGraphicFramePr>
          <p:cNvPr id="15" name="グラフ 14"/>
          <p:cNvGraphicFramePr>
            <a:graphicFrameLocks/>
          </p:cNvGraphicFramePr>
          <p:nvPr>
            <p:extLst>
              <p:ext uri="{D42A27DB-BD31-4B8C-83A1-F6EECF244321}">
                <p14:modId xmlns:p14="http://schemas.microsoft.com/office/powerpoint/2010/main" val="2288211808"/>
              </p:ext>
            </p:extLst>
          </p:nvPr>
        </p:nvGraphicFramePr>
        <p:xfrm>
          <a:off x="179512" y="1644888"/>
          <a:ext cx="8641060" cy="45148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2242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5</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２－４</a:t>
            </a:r>
            <a:r>
              <a:rPr lang="ja-JP" altLang="en-US" sz="1800" dirty="0">
                <a:latin typeface="HGP創英角ｺﾞｼｯｸUB" panose="020B0900000000000000" pitchFamily="50" charset="-128"/>
                <a:ea typeface="HGP創英角ｺﾞｼｯｸUB" panose="020B0900000000000000" pitchFamily="50" charset="-128"/>
              </a:rPr>
              <a:t>　半年以内に経済的な理由で経験したこと（就学後）</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923330"/>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どれにもあてはまらないが最も多く、次いで、食費を切りつめた、新しい衣服・靴を買うのを控えた、趣味やレジャーの出費を減らしたが多くなっている。生活の見通しがたたず不安になったことがある割合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9.3%</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9" name="テキスト ボックス 18"/>
          <p:cNvSpPr txBox="1"/>
          <p:nvPr/>
        </p:nvSpPr>
        <p:spPr>
          <a:xfrm>
            <a:off x="196698" y="1405096"/>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●就学後</a:t>
            </a:r>
          </a:p>
        </p:txBody>
      </p:sp>
      <p:sp>
        <p:nvSpPr>
          <p:cNvPr id="2" name="テキスト ボックス 1"/>
          <p:cNvSpPr txBox="1"/>
          <p:nvPr/>
        </p:nvSpPr>
        <p:spPr>
          <a:xfrm>
            <a:off x="8214494" y="1508958"/>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graphicFrame>
        <p:nvGraphicFramePr>
          <p:cNvPr id="9" name="グラフ 8"/>
          <p:cNvGraphicFramePr>
            <a:graphicFrameLocks/>
          </p:cNvGraphicFramePr>
          <p:nvPr>
            <p:extLst>
              <p:ext uri="{D42A27DB-BD31-4B8C-83A1-F6EECF244321}">
                <p14:modId xmlns:p14="http://schemas.microsoft.com/office/powerpoint/2010/main" val="811499048"/>
              </p:ext>
            </p:extLst>
          </p:nvPr>
        </p:nvGraphicFramePr>
        <p:xfrm>
          <a:off x="425450" y="1728262"/>
          <a:ext cx="8293100" cy="47970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9951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6</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２－５</a:t>
            </a:r>
            <a:r>
              <a:rPr lang="ja-JP" altLang="en-US" sz="1800" dirty="0">
                <a:latin typeface="HGP創英角ｺﾞｼｯｸUB" panose="020B0900000000000000" pitchFamily="50" charset="-128"/>
                <a:ea typeface="HGP創英角ｺﾞｼｯｸUB" panose="020B0900000000000000" pitchFamily="50" charset="-128"/>
              </a:rPr>
              <a:t>　過去１年以内に経済的な理由で子どもに対してできなかったこと</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646331"/>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就学前・就学後とも、家族旅行やおでかけができなかったが１割超、習い事に通わすことができなかったが１割弱となっている</a:t>
            </a: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9" name="テキスト ボックス 18"/>
          <p:cNvSpPr txBox="1"/>
          <p:nvPr/>
        </p:nvSpPr>
        <p:spPr>
          <a:xfrm>
            <a:off x="262608" y="1268760"/>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●就学前</a:t>
            </a:r>
          </a:p>
        </p:txBody>
      </p:sp>
      <p:sp>
        <p:nvSpPr>
          <p:cNvPr id="26" name="テキスト ボックス 25"/>
          <p:cNvSpPr txBox="1"/>
          <p:nvPr/>
        </p:nvSpPr>
        <p:spPr>
          <a:xfrm>
            <a:off x="248072" y="4178755"/>
            <a:ext cx="1872208" cy="369332"/>
          </a:xfrm>
          <a:prstGeom prst="rect">
            <a:avLst/>
          </a:prstGeom>
          <a:noFill/>
        </p:spPr>
        <p:txBody>
          <a:bodyPr wrap="square" rtlCol="0">
            <a:spAutoFit/>
          </a:bodyPr>
          <a:lstStyle/>
          <a:p>
            <a:r>
              <a:rPr kumimoji="1" lang="ja-JP" altLang="en-US" dirty="0">
                <a:latin typeface="HG創英角ﾎﾟｯﾌﾟ体" panose="040B0A09000000000000" pitchFamily="49" charset="-128"/>
                <a:ea typeface="HG創英角ﾎﾟｯﾌﾟ体" panose="040B0A09000000000000" pitchFamily="49" charset="-128"/>
              </a:rPr>
              <a:t>●就学後</a:t>
            </a:r>
          </a:p>
        </p:txBody>
      </p:sp>
      <p:sp>
        <p:nvSpPr>
          <p:cNvPr id="2" name="テキスト ボックス 1"/>
          <p:cNvSpPr txBox="1"/>
          <p:nvPr/>
        </p:nvSpPr>
        <p:spPr>
          <a:xfrm>
            <a:off x="8046132" y="1361093"/>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sp>
        <p:nvSpPr>
          <p:cNvPr id="30" name="テキスト ボックス 29"/>
          <p:cNvSpPr txBox="1"/>
          <p:nvPr/>
        </p:nvSpPr>
        <p:spPr>
          <a:xfrm>
            <a:off x="8046132" y="4134176"/>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graphicFrame>
        <p:nvGraphicFramePr>
          <p:cNvPr id="12" name="グラフ 11"/>
          <p:cNvGraphicFramePr>
            <a:graphicFrameLocks/>
          </p:cNvGraphicFramePr>
          <p:nvPr>
            <p:extLst>
              <p:ext uri="{D42A27DB-BD31-4B8C-83A1-F6EECF244321}">
                <p14:modId xmlns:p14="http://schemas.microsoft.com/office/powerpoint/2010/main" val="3676367315"/>
              </p:ext>
            </p:extLst>
          </p:nvPr>
        </p:nvGraphicFramePr>
        <p:xfrm>
          <a:off x="1343307" y="1430556"/>
          <a:ext cx="6954853" cy="26998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グラフ 12"/>
          <p:cNvGraphicFramePr>
            <a:graphicFrameLocks/>
          </p:cNvGraphicFramePr>
          <p:nvPr>
            <p:extLst>
              <p:ext uri="{D42A27DB-BD31-4B8C-83A1-F6EECF244321}">
                <p14:modId xmlns:p14="http://schemas.microsoft.com/office/powerpoint/2010/main" val="1154856627"/>
              </p:ext>
            </p:extLst>
          </p:nvPr>
        </p:nvGraphicFramePr>
        <p:xfrm>
          <a:off x="1343306" y="4164824"/>
          <a:ext cx="6954854"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41235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7</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２－６</a:t>
            </a:r>
            <a:r>
              <a:rPr lang="ja-JP" altLang="en-US" sz="1800" dirty="0">
                <a:latin typeface="HGP創英角ｺﾞｼｯｸUB" panose="020B0900000000000000" pitchFamily="50" charset="-128"/>
                <a:ea typeface="HGP創英角ｺﾞｼｯｸUB" panose="020B0900000000000000" pitchFamily="50" charset="-128"/>
              </a:rPr>
              <a:t>　子育てをしていて困っていること（就学前）</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369332"/>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収入が少なくて、十分な子育てができないと回答した割合は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13.4%</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 name="テキスト ボックス 1"/>
          <p:cNvSpPr txBox="1"/>
          <p:nvPr/>
        </p:nvSpPr>
        <p:spPr>
          <a:xfrm>
            <a:off x="8087072" y="1120340"/>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graphicFrame>
        <p:nvGraphicFramePr>
          <p:cNvPr id="12" name="グラフ 11">
            <a:extLst>
              <a:ext uri="{FF2B5EF4-FFF2-40B4-BE49-F238E27FC236}">
                <a16:creationId xmlns:a16="http://schemas.microsoft.com/office/drawing/2014/main" id="{6855F3EC-15B3-4BD1-9275-3FD9137824D9}"/>
              </a:ext>
            </a:extLst>
          </p:cNvPr>
          <p:cNvGraphicFramePr>
            <a:graphicFrameLocks/>
          </p:cNvGraphicFramePr>
          <p:nvPr>
            <p:extLst>
              <p:ext uri="{D42A27DB-BD31-4B8C-83A1-F6EECF244321}">
                <p14:modId xmlns:p14="http://schemas.microsoft.com/office/powerpoint/2010/main" val="1974470868"/>
              </p:ext>
            </p:extLst>
          </p:nvPr>
        </p:nvGraphicFramePr>
        <p:xfrm>
          <a:off x="298028" y="1370185"/>
          <a:ext cx="8293100" cy="46371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54338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20272" y="6453336"/>
            <a:ext cx="2133600" cy="365125"/>
          </a:xfrm>
        </p:spPr>
        <p:txBody>
          <a:bodyPr anchor="b" anchorCtr="0"/>
          <a:lstStyle/>
          <a:p>
            <a:fld id="{D2D8002D-B5B0-4BAC-B1F6-782DDCCE6D9C}" type="slidenum">
              <a:rPr kumimoji="1" lang="ja-JP" altLang="en-US" smtClean="0"/>
              <a:t>8</a:t>
            </a:fld>
            <a:endParaRPr kumimoji="1" lang="ja-JP" altLang="en-US"/>
          </a:p>
        </p:txBody>
      </p:sp>
      <p:sp>
        <p:nvSpPr>
          <p:cNvPr id="5" name="タイトル 1"/>
          <p:cNvSpPr txBox="1">
            <a:spLocks/>
          </p:cNvSpPr>
          <p:nvPr/>
        </p:nvSpPr>
        <p:spPr>
          <a:xfrm>
            <a:off x="0" y="0"/>
            <a:ext cx="9144000" cy="404664"/>
          </a:xfrm>
          <a:prstGeom prst="rect">
            <a:avLst/>
          </a:prstGeom>
          <a:noFill/>
          <a:ln>
            <a:no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latin typeface="HGP創英角ｺﾞｼｯｸUB" panose="020B0900000000000000" pitchFamily="50" charset="-128"/>
                <a:ea typeface="HGP創英角ｺﾞｼｯｸUB" panose="020B0900000000000000" pitchFamily="50" charset="-128"/>
              </a:rPr>
              <a:t>　</a:t>
            </a:r>
            <a:r>
              <a:rPr lang="ja-JP" altLang="en-US" sz="1800" dirty="0" smtClean="0">
                <a:latin typeface="HGP創英角ｺﾞｼｯｸUB" panose="020B0900000000000000" pitchFamily="50" charset="-128"/>
                <a:ea typeface="HGP創英角ｺﾞｼｯｸUB" panose="020B0900000000000000" pitchFamily="50" charset="-128"/>
              </a:rPr>
              <a:t>２－７</a:t>
            </a:r>
            <a:r>
              <a:rPr lang="ja-JP" altLang="en-US" sz="1800" dirty="0">
                <a:latin typeface="HGP創英角ｺﾞｼｯｸUB" panose="020B0900000000000000" pitchFamily="50" charset="-128"/>
                <a:ea typeface="HGP創英角ｺﾞｼｯｸUB" panose="020B0900000000000000" pitchFamily="50" charset="-128"/>
              </a:rPr>
              <a:t>　子育てについてほしい情報（就学前）</a:t>
            </a:r>
          </a:p>
        </p:txBody>
      </p:sp>
      <p:cxnSp>
        <p:nvCxnSpPr>
          <p:cNvPr id="6" name="カギ線コネクタ 5"/>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86230" y="442257"/>
            <a:ext cx="8850266" cy="646331"/>
          </a:xfrm>
          <a:prstGeom prst="rect">
            <a:avLst/>
          </a:prstGeom>
          <a:solidFill>
            <a:schemeClr val="accent1">
              <a:lumMod val="75000"/>
            </a:schemeClr>
          </a:solidFill>
        </p:spPr>
        <p:txBody>
          <a:bodyPr wrap="square" rtlCol="0">
            <a:spAutoFit/>
          </a:bodyPr>
          <a:lstStyle/>
          <a:p>
            <a:r>
              <a:rPr lang="ja-JP" altLang="en-US" dirty="0">
                <a:solidFill>
                  <a:schemeClr val="bg1"/>
                </a:solidFill>
                <a:latin typeface="HGP創英角ｺﾞｼｯｸUB" panose="020B0900000000000000" pitchFamily="50" charset="-128"/>
                <a:ea typeface="HGP創英角ｺﾞｼｯｸUB" panose="020B0900000000000000" pitchFamily="50" charset="-128"/>
              </a:rPr>
              <a:t>● 児童手当などの経済的な支援に関する行政情報がほしいと回答した割合は</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25.5%</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となっている。</a:t>
            </a:r>
            <a:endParaRPr kumimoji="1"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 name="テキスト ボックス 1"/>
          <p:cNvSpPr txBox="1"/>
          <p:nvPr/>
        </p:nvSpPr>
        <p:spPr>
          <a:xfrm>
            <a:off x="8087072" y="1235682"/>
            <a:ext cx="504056" cy="276999"/>
          </a:xfrm>
          <a:prstGeom prst="rect">
            <a:avLst/>
          </a:prstGeom>
          <a:noFill/>
        </p:spPr>
        <p:txBody>
          <a:bodyPr wrap="square" rtlCol="0">
            <a:spAutoFit/>
          </a:bodyPr>
          <a:lstStyle/>
          <a:p>
            <a:r>
              <a:rPr kumimoji="1" lang="en-US" altLang="ja-JP" sz="1200" dirty="0"/>
              <a:t>(%)</a:t>
            </a:r>
            <a:endParaRPr kumimoji="1" lang="ja-JP" altLang="en-US" sz="1200" dirty="0"/>
          </a:p>
        </p:txBody>
      </p:sp>
      <p:graphicFrame>
        <p:nvGraphicFramePr>
          <p:cNvPr id="9" name="グラフ 8">
            <a:extLst>
              <a:ext uri="{FF2B5EF4-FFF2-40B4-BE49-F238E27FC236}">
                <a16:creationId xmlns:a16="http://schemas.microsoft.com/office/drawing/2014/main" id="{5ADF533E-4BA6-425C-B552-FC981097274B}"/>
              </a:ext>
            </a:extLst>
          </p:cNvPr>
          <p:cNvGraphicFramePr>
            <a:graphicFrameLocks/>
          </p:cNvGraphicFramePr>
          <p:nvPr>
            <p:extLst>
              <p:ext uri="{D42A27DB-BD31-4B8C-83A1-F6EECF244321}">
                <p14:modId xmlns:p14="http://schemas.microsoft.com/office/powerpoint/2010/main" val="379369990"/>
              </p:ext>
            </p:extLst>
          </p:nvPr>
        </p:nvGraphicFramePr>
        <p:xfrm>
          <a:off x="425450" y="1275692"/>
          <a:ext cx="8293100" cy="50336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34796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2775</TotalTime>
  <Words>961</Words>
  <Application>Microsoft Office PowerPoint</Application>
  <PresentationFormat>画面に合わせる (4:3)</PresentationFormat>
  <Paragraphs>317</Paragraphs>
  <Slides>13</Slides>
  <Notes>9</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13</vt:i4>
      </vt:variant>
    </vt:vector>
  </HeadingPairs>
  <TitlesOfParts>
    <vt:vector size="23" baseType="lpstr">
      <vt:lpstr>HGP創英角ｺﾞｼｯｸUB</vt:lpstr>
      <vt:lpstr>HG創英角ﾎﾟｯﾌﾟ体</vt:lpstr>
      <vt:lpstr>ＭＳ Ｐゴシック</vt:lpstr>
      <vt:lpstr>ＭＳ Ｐゴシック 本文</vt:lpstr>
      <vt:lpstr>ＭＳ ゴシック</vt:lpstr>
      <vt:lpstr>游明朝</vt:lpstr>
      <vt:lpstr>Arial</vt:lpstr>
      <vt:lpstr>Calibri</vt:lpstr>
      <vt:lpstr>Times New Roman</vt:lpstr>
      <vt:lpstr>Office テーマ</vt:lpstr>
      <vt:lpstr>PowerPoint プレゼンテーション</vt:lpstr>
      <vt:lpstr>　１　調査の概要について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玉田　明</dc:creator>
  <cp:lastModifiedBy>加藤　美恵</cp:lastModifiedBy>
  <cp:revision>606</cp:revision>
  <cp:lastPrinted>2019-07-30T22:29:48Z</cp:lastPrinted>
  <dcterms:created xsi:type="dcterms:W3CDTF">2014-03-18T06:58:45Z</dcterms:created>
  <dcterms:modified xsi:type="dcterms:W3CDTF">2019-07-30T23:12:16Z</dcterms:modified>
</cp:coreProperties>
</file>