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60" r:id="rId3"/>
    <p:sldId id="272" r:id="rId4"/>
    <p:sldId id="257" r:id="rId5"/>
    <p:sldId id="275" r:id="rId6"/>
    <p:sldId id="258" r:id="rId7"/>
    <p:sldId id="276" r:id="rId8"/>
    <p:sldId id="259" r:id="rId9"/>
    <p:sldId id="261" r:id="rId10"/>
    <p:sldId id="270" r:id="rId11"/>
    <p:sldId id="274" r:id="rId1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125E5076-3810-47DD-B79F-674D7AD40C01}" styleName="濃色スタイル 1 - アクセント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41" autoAdjust="0"/>
    <p:restoredTop sz="94660"/>
  </p:normalViewPr>
  <p:slideViewPr>
    <p:cSldViewPr snapToGrid="0">
      <p:cViewPr varScale="1">
        <p:scale>
          <a:sx n="74" d="100"/>
          <a:sy n="74" d="100"/>
        </p:scale>
        <p:origin x="117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830BC7E-AA89-4BDC-819A-FE54E1D4AD15}" type="doc">
      <dgm:prSet loTypeId="urn:microsoft.com/office/officeart/2005/8/layout/chevron1" loCatId="process" qsTypeId="urn:microsoft.com/office/officeart/2005/8/quickstyle/3d1" qsCatId="3D" csTypeId="urn:microsoft.com/office/officeart/2005/8/colors/accent1_2" csCatId="accent1" phldr="1"/>
      <dgm:spPr/>
      <dgm:t>
        <a:bodyPr/>
        <a:lstStyle/>
        <a:p>
          <a:endParaRPr kumimoji="1" lang="ja-JP" altLang="en-US"/>
        </a:p>
      </dgm:t>
    </dgm:pt>
    <dgm:pt modelId="{19EA9794-AAEC-439B-A7A2-3E8D9DAFEEFE}">
      <dgm:prSet phldrT="[テキスト]"/>
      <dgm:spPr/>
      <dgm:t>
        <a:bodyPr/>
        <a:lstStyle/>
        <a:p>
          <a:r>
            <a:rPr kumimoji="1" lang="en-US" altLang="ja-JP" dirty="0" smtClean="0"/>
            <a:t>H27</a:t>
          </a:r>
          <a:endParaRPr kumimoji="1" lang="ja-JP" altLang="en-US" dirty="0"/>
        </a:p>
      </dgm:t>
    </dgm:pt>
    <dgm:pt modelId="{954E9915-99C8-4CAF-BF9C-50ACEB2E4C73}" type="parTrans" cxnId="{BE1405A7-A2AF-4DF7-BB17-568FB0E67377}">
      <dgm:prSet/>
      <dgm:spPr/>
      <dgm:t>
        <a:bodyPr/>
        <a:lstStyle/>
        <a:p>
          <a:endParaRPr kumimoji="1" lang="ja-JP" altLang="en-US"/>
        </a:p>
      </dgm:t>
    </dgm:pt>
    <dgm:pt modelId="{25FD45BE-9C16-4381-B191-5B7E3B55160F}" type="sibTrans" cxnId="{BE1405A7-A2AF-4DF7-BB17-568FB0E67377}">
      <dgm:prSet/>
      <dgm:spPr/>
      <dgm:t>
        <a:bodyPr/>
        <a:lstStyle/>
        <a:p>
          <a:endParaRPr kumimoji="1" lang="ja-JP" altLang="en-US"/>
        </a:p>
      </dgm:t>
    </dgm:pt>
    <dgm:pt modelId="{E253DF88-F649-4053-984C-DD4DC1FD21A7}">
      <dgm:prSet phldrT="[テキスト]"/>
      <dgm:spPr/>
      <dgm:t>
        <a:bodyPr/>
        <a:lstStyle/>
        <a:p>
          <a:r>
            <a:rPr kumimoji="1" lang="en-US" altLang="ja-JP" dirty="0" smtClean="0"/>
            <a:t>H28</a:t>
          </a:r>
          <a:endParaRPr kumimoji="1" lang="ja-JP" altLang="en-US" dirty="0"/>
        </a:p>
      </dgm:t>
    </dgm:pt>
    <dgm:pt modelId="{40CC1200-4934-4425-B33D-22A45A8256FC}" type="parTrans" cxnId="{FF69847C-9AE6-4239-9D4E-D2D1CE4E4673}">
      <dgm:prSet/>
      <dgm:spPr/>
      <dgm:t>
        <a:bodyPr/>
        <a:lstStyle/>
        <a:p>
          <a:endParaRPr kumimoji="1" lang="ja-JP" altLang="en-US"/>
        </a:p>
      </dgm:t>
    </dgm:pt>
    <dgm:pt modelId="{26E617DA-F036-4E2D-AB89-58F12B7B68BB}" type="sibTrans" cxnId="{FF69847C-9AE6-4239-9D4E-D2D1CE4E4673}">
      <dgm:prSet/>
      <dgm:spPr/>
      <dgm:t>
        <a:bodyPr/>
        <a:lstStyle/>
        <a:p>
          <a:endParaRPr kumimoji="1" lang="ja-JP" altLang="en-US"/>
        </a:p>
      </dgm:t>
    </dgm:pt>
    <dgm:pt modelId="{A7CFEACA-448D-42ED-A678-BE73E0D531D2}">
      <dgm:prSet phldrT="[テキスト]"/>
      <dgm:spPr/>
      <dgm:t>
        <a:bodyPr/>
        <a:lstStyle/>
        <a:p>
          <a:r>
            <a:rPr kumimoji="1" lang="en-US" altLang="ja-JP" dirty="0" smtClean="0"/>
            <a:t>H29</a:t>
          </a:r>
          <a:endParaRPr kumimoji="1" lang="ja-JP" altLang="en-US" dirty="0"/>
        </a:p>
      </dgm:t>
    </dgm:pt>
    <dgm:pt modelId="{6CA8A427-4571-45C6-BEA4-6E97EAB7C179}" type="parTrans" cxnId="{D3D4FF39-B6E9-43B3-B3F1-8C17E0F834A3}">
      <dgm:prSet/>
      <dgm:spPr/>
      <dgm:t>
        <a:bodyPr/>
        <a:lstStyle/>
        <a:p>
          <a:endParaRPr kumimoji="1" lang="ja-JP" altLang="en-US"/>
        </a:p>
      </dgm:t>
    </dgm:pt>
    <dgm:pt modelId="{C97EDC5C-B61C-45E0-A2C6-D08A157DF7E1}" type="sibTrans" cxnId="{D3D4FF39-B6E9-43B3-B3F1-8C17E0F834A3}">
      <dgm:prSet/>
      <dgm:spPr/>
      <dgm:t>
        <a:bodyPr/>
        <a:lstStyle/>
        <a:p>
          <a:endParaRPr kumimoji="1" lang="ja-JP" altLang="en-US"/>
        </a:p>
      </dgm:t>
    </dgm:pt>
    <dgm:pt modelId="{77087B29-2B68-45D3-8E66-7CC4B85FB548}">
      <dgm:prSet phldrT="[テキスト]"/>
      <dgm:spPr/>
      <dgm:t>
        <a:bodyPr/>
        <a:lstStyle/>
        <a:p>
          <a:r>
            <a:rPr kumimoji="1" lang="en-US" altLang="ja-JP" dirty="0" smtClean="0"/>
            <a:t>H30</a:t>
          </a:r>
          <a:endParaRPr kumimoji="1" lang="ja-JP" altLang="en-US" dirty="0"/>
        </a:p>
      </dgm:t>
    </dgm:pt>
    <dgm:pt modelId="{6B5C7E43-D993-4DB0-BA79-FF3C8360A07E}" type="parTrans" cxnId="{E915D504-8BD6-492F-9B1E-612AEFF3A915}">
      <dgm:prSet/>
      <dgm:spPr/>
      <dgm:t>
        <a:bodyPr/>
        <a:lstStyle/>
        <a:p>
          <a:endParaRPr kumimoji="1" lang="ja-JP" altLang="en-US"/>
        </a:p>
      </dgm:t>
    </dgm:pt>
    <dgm:pt modelId="{04170CEC-EBB3-457B-B8F6-E7764C402BA3}" type="sibTrans" cxnId="{E915D504-8BD6-492F-9B1E-612AEFF3A915}">
      <dgm:prSet/>
      <dgm:spPr/>
      <dgm:t>
        <a:bodyPr/>
        <a:lstStyle/>
        <a:p>
          <a:endParaRPr kumimoji="1" lang="ja-JP" altLang="en-US"/>
        </a:p>
      </dgm:t>
    </dgm:pt>
    <dgm:pt modelId="{A4C2A594-EF9D-4A9F-AFA4-AE81E7078271}">
      <dgm:prSet phldrT="[テキスト]"/>
      <dgm:spPr/>
      <dgm:t>
        <a:bodyPr/>
        <a:lstStyle/>
        <a:p>
          <a:r>
            <a:rPr kumimoji="1" lang="en-US" altLang="ja-JP" dirty="0" smtClean="0"/>
            <a:t>H31</a:t>
          </a:r>
          <a:endParaRPr kumimoji="1" lang="ja-JP" altLang="en-US" dirty="0"/>
        </a:p>
      </dgm:t>
    </dgm:pt>
    <dgm:pt modelId="{42125BAB-CDCD-4ABA-802C-6AF521EA984F}" type="parTrans" cxnId="{67063E53-7096-490C-B120-2E62150A03FB}">
      <dgm:prSet/>
      <dgm:spPr/>
      <dgm:t>
        <a:bodyPr/>
        <a:lstStyle/>
        <a:p>
          <a:endParaRPr kumimoji="1" lang="ja-JP" altLang="en-US"/>
        </a:p>
      </dgm:t>
    </dgm:pt>
    <dgm:pt modelId="{FAC3AD96-86A4-4C35-9283-BDCB56FE70A8}" type="sibTrans" cxnId="{67063E53-7096-490C-B120-2E62150A03FB}">
      <dgm:prSet/>
      <dgm:spPr/>
      <dgm:t>
        <a:bodyPr/>
        <a:lstStyle/>
        <a:p>
          <a:endParaRPr kumimoji="1" lang="ja-JP" altLang="en-US"/>
        </a:p>
      </dgm:t>
    </dgm:pt>
    <dgm:pt modelId="{D35F285B-27AB-4919-A997-0FA2C87E89AA}" type="pres">
      <dgm:prSet presAssocID="{6830BC7E-AA89-4BDC-819A-FE54E1D4AD15}" presName="Name0" presStyleCnt="0">
        <dgm:presLayoutVars>
          <dgm:dir/>
          <dgm:animLvl val="lvl"/>
          <dgm:resizeHandles val="exact"/>
        </dgm:presLayoutVars>
      </dgm:prSet>
      <dgm:spPr/>
      <dgm:t>
        <a:bodyPr/>
        <a:lstStyle/>
        <a:p>
          <a:endParaRPr kumimoji="1" lang="ja-JP" altLang="en-US"/>
        </a:p>
      </dgm:t>
    </dgm:pt>
    <dgm:pt modelId="{1CD82529-A8EA-409A-A40B-E679F042C43F}" type="pres">
      <dgm:prSet presAssocID="{19EA9794-AAEC-439B-A7A2-3E8D9DAFEEFE}" presName="parTxOnly" presStyleLbl="node1" presStyleIdx="0" presStyleCnt="5">
        <dgm:presLayoutVars>
          <dgm:chMax val="0"/>
          <dgm:chPref val="0"/>
          <dgm:bulletEnabled val="1"/>
        </dgm:presLayoutVars>
      </dgm:prSet>
      <dgm:spPr/>
      <dgm:t>
        <a:bodyPr/>
        <a:lstStyle/>
        <a:p>
          <a:endParaRPr kumimoji="1" lang="ja-JP" altLang="en-US"/>
        </a:p>
      </dgm:t>
    </dgm:pt>
    <dgm:pt modelId="{D8A99108-DF6D-4208-BCBE-526333560D65}" type="pres">
      <dgm:prSet presAssocID="{25FD45BE-9C16-4381-B191-5B7E3B55160F}" presName="parTxOnlySpace" presStyleCnt="0"/>
      <dgm:spPr/>
    </dgm:pt>
    <dgm:pt modelId="{CB2A1DE3-85E6-43B4-80A7-8C78B69618D2}" type="pres">
      <dgm:prSet presAssocID="{E253DF88-F649-4053-984C-DD4DC1FD21A7}" presName="parTxOnly" presStyleLbl="node1" presStyleIdx="1" presStyleCnt="5">
        <dgm:presLayoutVars>
          <dgm:chMax val="0"/>
          <dgm:chPref val="0"/>
          <dgm:bulletEnabled val="1"/>
        </dgm:presLayoutVars>
      </dgm:prSet>
      <dgm:spPr/>
      <dgm:t>
        <a:bodyPr/>
        <a:lstStyle/>
        <a:p>
          <a:endParaRPr kumimoji="1" lang="ja-JP" altLang="en-US"/>
        </a:p>
      </dgm:t>
    </dgm:pt>
    <dgm:pt modelId="{C663C6A7-C02F-422D-8E87-EB485EE257EA}" type="pres">
      <dgm:prSet presAssocID="{26E617DA-F036-4E2D-AB89-58F12B7B68BB}" presName="parTxOnlySpace" presStyleCnt="0"/>
      <dgm:spPr/>
    </dgm:pt>
    <dgm:pt modelId="{8CBB35C6-F1DE-4F1D-B74D-B49EE7A280B8}" type="pres">
      <dgm:prSet presAssocID="{A7CFEACA-448D-42ED-A678-BE73E0D531D2}" presName="parTxOnly" presStyleLbl="node1" presStyleIdx="2" presStyleCnt="5">
        <dgm:presLayoutVars>
          <dgm:chMax val="0"/>
          <dgm:chPref val="0"/>
          <dgm:bulletEnabled val="1"/>
        </dgm:presLayoutVars>
      </dgm:prSet>
      <dgm:spPr/>
      <dgm:t>
        <a:bodyPr/>
        <a:lstStyle/>
        <a:p>
          <a:endParaRPr kumimoji="1" lang="ja-JP" altLang="en-US"/>
        </a:p>
      </dgm:t>
    </dgm:pt>
    <dgm:pt modelId="{8D101416-A2A3-4B02-B4EA-C69C6B761033}" type="pres">
      <dgm:prSet presAssocID="{C97EDC5C-B61C-45E0-A2C6-D08A157DF7E1}" presName="parTxOnlySpace" presStyleCnt="0"/>
      <dgm:spPr/>
    </dgm:pt>
    <dgm:pt modelId="{47D16442-21A4-473D-ABE1-772E48E36286}" type="pres">
      <dgm:prSet presAssocID="{77087B29-2B68-45D3-8E66-7CC4B85FB548}" presName="parTxOnly" presStyleLbl="node1" presStyleIdx="3" presStyleCnt="5">
        <dgm:presLayoutVars>
          <dgm:chMax val="0"/>
          <dgm:chPref val="0"/>
          <dgm:bulletEnabled val="1"/>
        </dgm:presLayoutVars>
      </dgm:prSet>
      <dgm:spPr/>
      <dgm:t>
        <a:bodyPr/>
        <a:lstStyle/>
        <a:p>
          <a:endParaRPr kumimoji="1" lang="ja-JP" altLang="en-US"/>
        </a:p>
      </dgm:t>
    </dgm:pt>
    <dgm:pt modelId="{02832767-EB9A-4E74-B4D2-5195688A2D9C}" type="pres">
      <dgm:prSet presAssocID="{04170CEC-EBB3-457B-B8F6-E7764C402BA3}" presName="parTxOnlySpace" presStyleCnt="0"/>
      <dgm:spPr/>
    </dgm:pt>
    <dgm:pt modelId="{457871A9-F4FA-464E-9093-682DA463716C}" type="pres">
      <dgm:prSet presAssocID="{A4C2A594-EF9D-4A9F-AFA4-AE81E7078271}" presName="parTxOnly" presStyleLbl="node1" presStyleIdx="4" presStyleCnt="5" custLinFactNeighborY="-3055">
        <dgm:presLayoutVars>
          <dgm:chMax val="0"/>
          <dgm:chPref val="0"/>
          <dgm:bulletEnabled val="1"/>
        </dgm:presLayoutVars>
      </dgm:prSet>
      <dgm:spPr/>
      <dgm:t>
        <a:bodyPr/>
        <a:lstStyle/>
        <a:p>
          <a:endParaRPr kumimoji="1" lang="ja-JP" altLang="en-US"/>
        </a:p>
      </dgm:t>
    </dgm:pt>
  </dgm:ptLst>
  <dgm:cxnLst>
    <dgm:cxn modelId="{FF69847C-9AE6-4239-9D4E-D2D1CE4E4673}" srcId="{6830BC7E-AA89-4BDC-819A-FE54E1D4AD15}" destId="{E253DF88-F649-4053-984C-DD4DC1FD21A7}" srcOrd="1" destOrd="0" parTransId="{40CC1200-4934-4425-B33D-22A45A8256FC}" sibTransId="{26E617DA-F036-4E2D-AB89-58F12B7B68BB}"/>
    <dgm:cxn modelId="{2645CB33-07B6-4A37-A300-3F24641B178A}" type="presOf" srcId="{6830BC7E-AA89-4BDC-819A-FE54E1D4AD15}" destId="{D35F285B-27AB-4919-A997-0FA2C87E89AA}" srcOrd="0" destOrd="0" presId="urn:microsoft.com/office/officeart/2005/8/layout/chevron1"/>
    <dgm:cxn modelId="{BE1405A7-A2AF-4DF7-BB17-568FB0E67377}" srcId="{6830BC7E-AA89-4BDC-819A-FE54E1D4AD15}" destId="{19EA9794-AAEC-439B-A7A2-3E8D9DAFEEFE}" srcOrd="0" destOrd="0" parTransId="{954E9915-99C8-4CAF-BF9C-50ACEB2E4C73}" sibTransId="{25FD45BE-9C16-4381-B191-5B7E3B55160F}"/>
    <dgm:cxn modelId="{63055585-28E5-47EC-82E3-B774F003AF42}" type="presOf" srcId="{19EA9794-AAEC-439B-A7A2-3E8D9DAFEEFE}" destId="{1CD82529-A8EA-409A-A40B-E679F042C43F}" srcOrd="0" destOrd="0" presId="urn:microsoft.com/office/officeart/2005/8/layout/chevron1"/>
    <dgm:cxn modelId="{FBCD7691-58BE-4852-9B63-146EB2896C9A}" type="presOf" srcId="{E253DF88-F649-4053-984C-DD4DC1FD21A7}" destId="{CB2A1DE3-85E6-43B4-80A7-8C78B69618D2}" srcOrd="0" destOrd="0" presId="urn:microsoft.com/office/officeart/2005/8/layout/chevron1"/>
    <dgm:cxn modelId="{17B35424-59FA-4C90-A4A2-422ACD02155A}" type="presOf" srcId="{A4C2A594-EF9D-4A9F-AFA4-AE81E7078271}" destId="{457871A9-F4FA-464E-9093-682DA463716C}" srcOrd="0" destOrd="0" presId="urn:microsoft.com/office/officeart/2005/8/layout/chevron1"/>
    <dgm:cxn modelId="{67063E53-7096-490C-B120-2E62150A03FB}" srcId="{6830BC7E-AA89-4BDC-819A-FE54E1D4AD15}" destId="{A4C2A594-EF9D-4A9F-AFA4-AE81E7078271}" srcOrd="4" destOrd="0" parTransId="{42125BAB-CDCD-4ABA-802C-6AF521EA984F}" sibTransId="{FAC3AD96-86A4-4C35-9283-BDCB56FE70A8}"/>
    <dgm:cxn modelId="{28A7AD71-40F0-466E-AE7F-7F627798CA06}" type="presOf" srcId="{A7CFEACA-448D-42ED-A678-BE73E0D531D2}" destId="{8CBB35C6-F1DE-4F1D-B74D-B49EE7A280B8}" srcOrd="0" destOrd="0" presId="urn:microsoft.com/office/officeart/2005/8/layout/chevron1"/>
    <dgm:cxn modelId="{E915D504-8BD6-492F-9B1E-612AEFF3A915}" srcId="{6830BC7E-AA89-4BDC-819A-FE54E1D4AD15}" destId="{77087B29-2B68-45D3-8E66-7CC4B85FB548}" srcOrd="3" destOrd="0" parTransId="{6B5C7E43-D993-4DB0-BA79-FF3C8360A07E}" sibTransId="{04170CEC-EBB3-457B-B8F6-E7764C402BA3}"/>
    <dgm:cxn modelId="{E9A47592-CFC7-4B4C-B295-FD6A160AB28D}" type="presOf" srcId="{77087B29-2B68-45D3-8E66-7CC4B85FB548}" destId="{47D16442-21A4-473D-ABE1-772E48E36286}" srcOrd="0" destOrd="0" presId="urn:microsoft.com/office/officeart/2005/8/layout/chevron1"/>
    <dgm:cxn modelId="{D3D4FF39-B6E9-43B3-B3F1-8C17E0F834A3}" srcId="{6830BC7E-AA89-4BDC-819A-FE54E1D4AD15}" destId="{A7CFEACA-448D-42ED-A678-BE73E0D531D2}" srcOrd="2" destOrd="0" parTransId="{6CA8A427-4571-45C6-BEA4-6E97EAB7C179}" sibTransId="{C97EDC5C-B61C-45E0-A2C6-D08A157DF7E1}"/>
    <dgm:cxn modelId="{14D1C165-49D9-43C9-BF09-550DD292EC20}" type="presParOf" srcId="{D35F285B-27AB-4919-A997-0FA2C87E89AA}" destId="{1CD82529-A8EA-409A-A40B-E679F042C43F}" srcOrd="0" destOrd="0" presId="urn:microsoft.com/office/officeart/2005/8/layout/chevron1"/>
    <dgm:cxn modelId="{49402436-E020-41F2-B771-E657B7A1C681}" type="presParOf" srcId="{D35F285B-27AB-4919-A997-0FA2C87E89AA}" destId="{D8A99108-DF6D-4208-BCBE-526333560D65}" srcOrd="1" destOrd="0" presId="urn:microsoft.com/office/officeart/2005/8/layout/chevron1"/>
    <dgm:cxn modelId="{1EA2E182-89E6-4724-B25A-90B323B70EBA}" type="presParOf" srcId="{D35F285B-27AB-4919-A997-0FA2C87E89AA}" destId="{CB2A1DE3-85E6-43B4-80A7-8C78B69618D2}" srcOrd="2" destOrd="0" presId="urn:microsoft.com/office/officeart/2005/8/layout/chevron1"/>
    <dgm:cxn modelId="{625A59A4-91C2-48FC-B053-142F3FF23516}" type="presParOf" srcId="{D35F285B-27AB-4919-A997-0FA2C87E89AA}" destId="{C663C6A7-C02F-422D-8E87-EB485EE257EA}" srcOrd="3" destOrd="0" presId="urn:microsoft.com/office/officeart/2005/8/layout/chevron1"/>
    <dgm:cxn modelId="{C0CA0330-C27B-4863-82AC-75FB79AC3409}" type="presParOf" srcId="{D35F285B-27AB-4919-A997-0FA2C87E89AA}" destId="{8CBB35C6-F1DE-4F1D-B74D-B49EE7A280B8}" srcOrd="4" destOrd="0" presId="urn:microsoft.com/office/officeart/2005/8/layout/chevron1"/>
    <dgm:cxn modelId="{6E59DA81-6887-45FC-B40C-D92B087B22EB}" type="presParOf" srcId="{D35F285B-27AB-4919-A997-0FA2C87E89AA}" destId="{8D101416-A2A3-4B02-B4EA-C69C6B761033}" srcOrd="5" destOrd="0" presId="urn:microsoft.com/office/officeart/2005/8/layout/chevron1"/>
    <dgm:cxn modelId="{69A8BD8C-3235-4673-A043-516053611889}" type="presParOf" srcId="{D35F285B-27AB-4919-A997-0FA2C87E89AA}" destId="{47D16442-21A4-473D-ABE1-772E48E36286}" srcOrd="6" destOrd="0" presId="urn:microsoft.com/office/officeart/2005/8/layout/chevron1"/>
    <dgm:cxn modelId="{E46E5A47-8089-4421-B158-45BC9BF38A93}" type="presParOf" srcId="{D35F285B-27AB-4919-A997-0FA2C87E89AA}" destId="{02832767-EB9A-4E74-B4D2-5195688A2D9C}" srcOrd="7" destOrd="0" presId="urn:microsoft.com/office/officeart/2005/8/layout/chevron1"/>
    <dgm:cxn modelId="{B4A5E219-D694-4B12-BC4F-A872484EAE17}" type="presParOf" srcId="{D35F285B-27AB-4919-A997-0FA2C87E89AA}" destId="{457871A9-F4FA-464E-9093-682DA463716C}" srcOrd="8"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D82529-A8EA-409A-A40B-E679F042C43F}">
      <dsp:nvSpPr>
        <dsp:cNvPr id="0" name=""/>
        <dsp:cNvSpPr/>
      </dsp:nvSpPr>
      <dsp:spPr>
        <a:xfrm>
          <a:off x="1820" y="0"/>
          <a:ext cx="1620529" cy="415658"/>
        </a:xfrm>
        <a:prstGeom prst="chevron">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0013" tIns="33338" rIns="33338" bIns="33338" numCol="1" spcCol="1270" anchor="ctr" anchorCtr="0">
          <a:noAutofit/>
        </a:bodyPr>
        <a:lstStyle/>
        <a:p>
          <a:pPr lvl="0" algn="ctr" defTabSz="1111250">
            <a:lnSpc>
              <a:spcPct val="90000"/>
            </a:lnSpc>
            <a:spcBef>
              <a:spcPct val="0"/>
            </a:spcBef>
            <a:spcAft>
              <a:spcPct val="35000"/>
            </a:spcAft>
          </a:pPr>
          <a:r>
            <a:rPr kumimoji="1" lang="en-US" altLang="ja-JP" sz="2500" kern="1200" dirty="0" smtClean="0"/>
            <a:t>H27</a:t>
          </a:r>
          <a:endParaRPr kumimoji="1" lang="ja-JP" altLang="en-US" sz="2500" kern="1200" dirty="0"/>
        </a:p>
      </dsp:txBody>
      <dsp:txXfrm>
        <a:off x="209649" y="0"/>
        <a:ext cx="1204871" cy="415658"/>
      </dsp:txXfrm>
    </dsp:sp>
    <dsp:sp modelId="{CB2A1DE3-85E6-43B4-80A7-8C78B69618D2}">
      <dsp:nvSpPr>
        <dsp:cNvPr id="0" name=""/>
        <dsp:cNvSpPr/>
      </dsp:nvSpPr>
      <dsp:spPr>
        <a:xfrm>
          <a:off x="1460297" y="0"/>
          <a:ext cx="1620529" cy="415658"/>
        </a:xfrm>
        <a:prstGeom prst="chevron">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0013" tIns="33338" rIns="33338" bIns="33338" numCol="1" spcCol="1270" anchor="ctr" anchorCtr="0">
          <a:noAutofit/>
        </a:bodyPr>
        <a:lstStyle/>
        <a:p>
          <a:pPr lvl="0" algn="ctr" defTabSz="1111250">
            <a:lnSpc>
              <a:spcPct val="90000"/>
            </a:lnSpc>
            <a:spcBef>
              <a:spcPct val="0"/>
            </a:spcBef>
            <a:spcAft>
              <a:spcPct val="35000"/>
            </a:spcAft>
          </a:pPr>
          <a:r>
            <a:rPr kumimoji="1" lang="en-US" altLang="ja-JP" sz="2500" kern="1200" dirty="0" smtClean="0"/>
            <a:t>H28</a:t>
          </a:r>
          <a:endParaRPr kumimoji="1" lang="ja-JP" altLang="en-US" sz="2500" kern="1200" dirty="0"/>
        </a:p>
      </dsp:txBody>
      <dsp:txXfrm>
        <a:off x="1668126" y="0"/>
        <a:ext cx="1204871" cy="415658"/>
      </dsp:txXfrm>
    </dsp:sp>
    <dsp:sp modelId="{8CBB35C6-F1DE-4F1D-B74D-B49EE7A280B8}">
      <dsp:nvSpPr>
        <dsp:cNvPr id="0" name=""/>
        <dsp:cNvSpPr/>
      </dsp:nvSpPr>
      <dsp:spPr>
        <a:xfrm>
          <a:off x="2918773" y="0"/>
          <a:ext cx="1620529" cy="415658"/>
        </a:xfrm>
        <a:prstGeom prst="chevron">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0013" tIns="33338" rIns="33338" bIns="33338" numCol="1" spcCol="1270" anchor="ctr" anchorCtr="0">
          <a:noAutofit/>
        </a:bodyPr>
        <a:lstStyle/>
        <a:p>
          <a:pPr lvl="0" algn="ctr" defTabSz="1111250">
            <a:lnSpc>
              <a:spcPct val="90000"/>
            </a:lnSpc>
            <a:spcBef>
              <a:spcPct val="0"/>
            </a:spcBef>
            <a:spcAft>
              <a:spcPct val="35000"/>
            </a:spcAft>
          </a:pPr>
          <a:r>
            <a:rPr kumimoji="1" lang="en-US" altLang="ja-JP" sz="2500" kern="1200" dirty="0" smtClean="0"/>
            <a:t>H29</a:t>
          </a:r>
          <a:endParaRPr kumimoji="1" lang="ja-JP" altLang="en-US" sz="2500" kern="1200" dirty="0"/>
        </a:p>
      </dsp:txBody>
      <dsp:txXfrm>
        <a:off x="3126602" y="0"/>
        <a:ext cx="1204871" cy="415658"/>
      </dsp:txXfrm>
    </dsp:sp>
    <dsp:sp modelId="{47D16442-21A4-473D-ABE1-772E48E36286}">
      <dsp:nvSpPr>
        <dsp:cNvPr id="0" name=""/>
        <dsp:cNvSpPr/>
      </dsp:nvSpPr>
      <dsp:spPr>
        <a:xfrm>
          <a:off x="4377249" y="0"/>
          <a:ext cx="1620529" cy="415658"/>
        </a:xfrm>
        <a:prstGeom prst="chevron">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0013" tIns="33338" rIns="33338" bIns="33338" numCol="1" spcCol="1270" anchor="ctr" anchorCtr="0">
          <a:noAutofit/>
        </a:bodyPr>
        <a:lstStyle/>
        <a:p>
          <a:pPr lvl="0" algn="ctr" defTabSz="1111250">
            <a:lnSpc>
              <a:spcPct val="90000"/>
            </a:lnSpc>
            <a:spcBef>
              <a:spcPct val="0"/>
            </a:spcBef>
            <a:spcAft>
              <a:spcPct val="35000"/>
            </a:spcAft>
          </a:pPr>
          <a:r>
            <a:rPr kumimoji="1" lang="en-US" altLang="ja-JP" sz="2500" kern="1200" dirty="0" smtClean="0"/>
            <a:t>H30</a:t>
          </a:r>
          <a:endParaRPr kumimoji="1" lang="ja-JP" altLang="en-US" sz="2500" kern="1200" dirty="0"/>
        </a:p>
      </dsp:txBody>
      <dsp:txXfrm>
        <a:off x="4585078" y="0"/>
        <a:ext cx="1204871" cy="415658"/>
      </dsp:txXfrm>
    </dsp:sp>
    <dsp:sp modelId="{457871A9-F4FA-464E-9093-682DA463716C}">
      <dsp:nvSpPr>
        <dsp:cNvPr id="0" name=""/>
        <dsp:cNvSpPr/>
      </dsp:nvSpPr>
      <dsp:spPr>
        <a:xfrm>
          <a:off x="5835725" y="0"/>
          <a:ext cx="1620529" cy="415658"/>
        </a:xfrm>
        <a:prstGeom prst="chevron">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0013" tIns="33338" rIns="33338" bIns="33338" numCol="1" spcCol="1270" anchor="ctr" anchorCtr="0">
          <a:noAutofit/>
        </a:bodyPr>
        <a:lstStyle/>
        <a:p>
          <a:pPr lvl="0" algn="ctr" defTabSz="1111250">
            <a:lnSpc>
              <a:spcPct val="90000"/>
            </a:lnSpc>
            <a:spcBef>
              <a:spcPct val="0"/>
            </a:spcBef>
            <a:spcAft>
              <a:spcPct val="35000"/>
            </a:spcAft>
          </a:pPr>
          <a:r>
            <a:rPr kumimoji="1" lang="en-US" altLang="ja-JP" sz="2500" kern="1200" dirty="0" smtClean="0"/>
            <a:t>H31</a:t>
          </a:r>
          <a:endParaRPr kumimoji="1" lang="ja-JP" altLang="en-US" sz="2500" kern="1200" dirty="0"/>
        </a:p>
      </dsp:txBody>
      <dsp:txXfrm>
        <a:off x="6043554" y="0"/>
        <a:ext cx="1204871" cy="415658"/>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3BFB01A3-3165-4935-83C6-6879562276AF}" type="datetimeFigureOut">
              <a:rPr kumimoji="1" lang="ja-JP" altLang="en-US" smtClean="0"/>
              <a:t>2019/3/15</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541F6A1B-902C-46FC-8A20-23AE0D9E29FD}" type="slidenum">
              <a:rPr kumimoji="1" lang="ja-JP" altLang="en-US" smtClean="0"/>
              <a:t>‹#›</a:t>
            </a:fld>
            <a:endParaRPr kumimoji="1" lang="ja-JP" altLang="en-US"/>
          </a:p>
        </p:txBody>
      </p:sp>
    </p:spTree>
    <p:extLst>
      <p:ext uri="{BB962C8B-B14F-4D97-AF65-F5344CB8AC3E}">
        <p14:creationId xmlns:p14="http://schemas.microsoft.com/office/powerpoint/2010/main" val="380662665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526151B9-C3DA-421D-8C40-AF3BF6A50A1B}" type="datetime1">
              <a:rPr kumimoji="1" lang="ja-JP" altLang="en-US" smtClean="0"/>
              <a:t>2019/3/15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279A77-B94B-486E-AD72-31296FC6B48E}" type="slidenum">
              <a:rPr kumimoji="1" lang="ja-JP" altLang="en-US" smtClean="0"/>
              <a:t>‹#›</a:t>
            </a:fld>
            <a:endParaRPr kumimoji="1" lang="ja-JP" altLang="en-US"/>
          </a:p>
        </p:txBody>
      </p:sp>
    </p:spTree>
    <p:extLst>
      <p:ext uri="{BB962C8B-B14F-4D97-AF65-F5344CB8AC3E}">
        <p14:creationId xmlns:p14="http://schemas.microsoft.com/office/powerpoint/2010/main" val="1135755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1E399CF-EFCC-41D9-88BB-3B6E9F6CE95C}" type="datetime1">
              <a:rPr kumimoji="1" lang="ja-JP" altLang="en-US" smtClean="0"/>
              <a:t>2019/3/15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279A77-B94B-486E-AD72-31296FC6B48E}" type="slidenum">
              <a:rPr kumimoji="1" lang="ja-JP" altLang="en-US" smtClean="0"/>
              <a:t>‹#›</a:t>
            </a:fld>
            <a:endParaRPr kumimoji="1" lang="ja-JP" altLang="en-US"/>
          </a:p>
        </p:txBody>
      </p:sp>
    </p:spTree>
    <p:extLst>
      <p:ext uri="{BB962C8B-B14F-4D97-AF65-F5344CB8AC3E}">
        <p14:creationId xmlns:p14="http://schemas.microsoft.com/office/powerpoint/2010/main" val="1867519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18AF790-9570-4537-9E6B-928769FC1197}" type="datetime1">
              <a:rPr kumimoji="1" lang="ja-JP" altLang="en-US" smtClean="0"/>
              <a:t>2019/3/15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279A77-B94B-486E-AD72-31296FC6B48E}" type="slidenum">
              <a:rPr kumimoji="1" lang="ja-JP" altLang="en-US" smtClean="0"/>
              <a:t>‹#›</a:t>
            </a:fld>
            <a:endParaRPr kumimoji="1" lang="ja-JP" altLang="en-US"/>
          </a:p>
        </p:txBody>
      </p:sp>
    </p:spTree>
    <p:extLst>
      <p:ext uri="{BB962C8B-B14F-4D97-AF65-F5344CB8AC3E}">
        <p14:creationId xmlns:p14="http://schemas.microsoft.com/office/powerpoint/2010/main" val="7054469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マスター タイトルの書式設定</a:t>
            </a:r>
          </a:p>
        </p:txBody>
      </p:sp>
      <p:sp>
        <p:nvSpPr>
          <p:cNvPr id="3" name="表プレースホルダー 2"/>
          <p:cNvSpPr>
            <a:spLocks noGrp="1"/>
          </p:cNvSpPr>
          <p:nvPr>
            <p:ph type="tbl" idx="1"/>
          </p:nvPr>
        </p:nvSpPr>
        <p:spPr>
          <a:xfrm>
            <a:off x="457200" y="1600200"/>
            <a:ext cx="8229600" cy="4525963"/>
          </a:xfrm>
        </p:spPr>
        <p:txBody>
          <a:bodyPr/>
          <a:lstStyle/>
          <a:p>
            <a:endParaRPr lang="ja-JP" altLang="en-US"/>
          </a:p>
        </p:txBody>
      </p:sp>
      <p:sp>
        <p:nvSpPr>
          <p:cNvPr id="4" name="日付プレースホルダー 3"/>
          <p:cNvSpPr>
            <a:spLocks noGrp="1"/>
          </p:cNvSpPr>
          <p:nvPr>
            <p:ph type="dt" sz="half" idx="10"/>
          </p:nvPr>
        </p:nvSpPr>
        <p:spPr>
          <a:xfrm>
            <a:off x="457200" y="6356350"/>
            <a:ext cx="2133600" cy="365125"/>
          </a:xfrm>
        </p:spPr>
        <p:txBody>
          <a:bodyPr/>
          <a:lstStyle>
            <a:lvl1pPr>
              <a:defRPr/>
            </a:lvl1pPr>
          </a:lstStyle>
          <a:p>
            <a:pPr>
              <a:defRPr/>
            </a:pPr>
            <a:fld id="{2E58CBC0-966E-40F9-8C94-719C93639F38}" type="datetime1">
              <a:rPr lang="ja-JP" altLang="en-US" smtClean="0"/>
              <a:t>2019/3/15</a:t>
            </a:fld>
            <a:endParaRPr lang="ja-JP" altLang="en-US"/>
          </a:p>
        </p:txBody>
      </p:sp>
      <p:sp>
        <p:nvSpPr>
          <p:cNvPr id="5" name="フッター プレースホルダー 4"/>
          <p:cNvSpPr>
            <a:spLocks noGrp="1"/>
          </p:cNvSpPr>
          <p:nvPr>
            <p:ph type="ftr" sz="quarter" idx="11"/>
          </p:nvPr>
        </p:nvSpPr>
        <p:spPr>
          <a:xfrm>
            <a:off x="3124200" y="6356350"/>
            <a:ext cx="2895600" cy="365125"/>
          </a:xfrm>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a:xfrm>
            <a:off x="6553200" y="6356350"/>
            <a:ext cx="2133600" cy="365125"/>
          </a:xfrm>
        </p:spPr>
        <p:txBody>
          <a:bodyPr/>
          <a:lstStyle>
            <a:lvl1pPr>
              <a:defRPr/>
            </a:lvl1pPr>
          </a:lstStyle>
          <a:p>
            <a:fld id="{CC66E947-4A57-439C-AFC9-E8D5AD449DA2}" type="slidenum">
              <a:rPr lang="ja-JP" altLang="en-US"/>
              <a:pPr/>
              <a:t>‹#›</a:t>
            </a:fld>
            <a:endParaRPr lang="en-US" altLang="ja-JP"/>
          </a:p>
        </p:txBody>
      </p:sp>
    </p:spTree>
    <p:extLst>
      <p:ext uri="{BB962C8B-B14F-4D97-AF65-F5344CB8AC3E}">
        <p14:creationId xmlns:p14="http://schemas.microsoft.com/office/powerpoint/2010/main" val="1880032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44FFA5C-6224-4FCD-8A1F-D5FF7192C309}" type="datetime1">
              <a:rPr kumimoji="1" lang="ja-JP" altLang="en-US" smtClean="0"/>
              <a:t>2019/3/15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279A77-B94B-486E-AD72-31296FC6B48E}" type="slidenum">
              <a:rPr kumimoji="1" lang="ja-JP" altLang="en-US" smtClean="0"/>
              <a:t>‹#›</a:t>
            </a:fld>
            <a:endParaRPr kumimoji="1" lang="ja-JP" altLang="en-US"/>
          </a:p>
        </p:txBody>
      </p:sp>
    </p:spTree>
    <p:extLst>
      <p:ext uri="{BB962C8B-B14F-4D97-AF65-F5344CB8AC3E}">
        <p14:creationId xmlns:p14="http://schemas.microsoft.com/office/powerpoint/2010/main" val="3805183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91600EA-0924-4E5A-8329-CEB78BFEF3F9}" type="datetime1">
              <a:rPr kumimoji="1" lang="ja-JP" altLang="en-US" smtClean="0"/>
              <a:t>2019/3/15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279A77-B94B-486E-AD72-31296FC6B48E}" type="slidenum">
              <a:rPr kumimoji="1" lang="ja-JP" altLang="en-US" smtClean="0"/>
              <a:t>‹#›</a:t>
            </a:fld>
            <a:endParaRPr kumimoji="1" lang="ja-JP" altLang="en-US"/>
          </a:p>
        </p:txBody>
      </p:sp>
    </p:spTree>
    <p:extLst>
      <p:ext uri="{BB962C8B-B14F-4D97-AF65-F5344CB8AC3E}">
        <p14:creationId xmlns:p14="http://schemas.microsoft.com/office/powerpoint/2010/main" val="1350128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5C0C83F-612F-467F-B685-8E202E66F7C2}" type="datetime1">
              <a:rPr kumimoji="1" lang="ja-JP" altLang="en-US" smtClean="0"/>
              <a:t>2019/3/15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2279A77-B94B-486E-AD72-31296FC6B48E}" type="slidenum">
              <a:rPr kumimoji="1" lang="ja-JP" altLang="en-US" smtClean="0"/>
              <a:t>‹#›</a:t>
            </a:fld>
            <a:endParaRPr kumimoji="1" lang="ja-JP" altLang="en-US"/>
          </a:p>
        </p:txBody>
      </p:sp>
    </p:spTree>
    <p:extLst>
      <p:ext uri="{BB962C8B-B14F-4D97-AF65-F5344CB8AC3E}">
        <p14:creationId xmlns:p14="http://schemas.microsoft.com/office/powerpoint/2010/main" val="1297402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AFBF953E-15FA-4B59-B7EF-939F7303828C}" type="datetime1">
              <a:rPr kumimoji="1" lang="ja-JP" altLang="en-US" smtClean="0"/>
              <a:t>2019/3/15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2279A77-B94B-486E-AD72-31296FC6B48E}" type="slidenum">
              <a:rPr kumimoji="1" lang="ja-JP" altLang="en-US" smtClean="0"/>
              <a:t>‹#›</a:t>
            </a:fld>
            <a:endParaRPr kumimoji="1" lang="ja-JP" altLang="en-US"/>
          </a:p>
        </p:txBody>
      </p:sp>
    </p:spTree>
    <p:extLst>
      <p:ext uri="{BB962C8B-B14F-4D97-AF65-F5344CB8AC3E}">
        <p14:creationId xmlns:p14="http://schemas.microsoft.com/office/powerpoint/2010/main" val="3578954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42439FB1-5545-4776-BC07-C54FA57E603D}" type="datetime1">
              <a:rPr kumimoji="1" lang="ja-JP" altLang="en-US" smtClean="0"/>
              <a:t>2019/3/15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2279A77-B94B-486E-AD72-31296FC6B48E}" type="slidenum">
              <a:rPr kumimoji="1" lang="ja-JP" altLang="en-US" smtClean="0"/>
              <a:t>‹#›</a:t>
            </a:fld>
            <a:endParaRPr kumimoji="1" lang="ja-JP" altLang="en-US"/>
          </a:p>
        </p:txBody>
      </p:sp>
    </p:spTree>
    <p:extLst>
      <p:ext uri="{BB962C8B-B14F-4D97-AF65-F5344CB8AC3E}">
        <p14:creationId xmlns:p14="http://schemas.microsoft.com/office/powerpoint/2010/main" val="710752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2777B6-F04D-4328-AFAD-8DF09EE6C7BF}" type="datetime1">
              <a:rPr kumimoji="1" lang="ja-JP" altLang="en-US" smtClean="0"/>
              <a:t>2019/3/15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2279A77-B94B-486E-AD72-31296FC6B48E}" type="slidenum">
              <a:rPr kumimoji="1" lang="ja-JP" altLang="en-US" smtClean="0"/>
              <a:t>‹#›</a:t>
            </a:fld>
            <a:endParaRPr kumimoji="1" lang="ja-JP" altLang="en-US"/>
          </a:p>
        </p:txBody>
      </p:sp>
    </p:spTree>
    <p:extLst>
      <p:ext uri="{BB962C8B-B14F-4D97-AF65-F5344CB8AC3E}">
        <p14:creationId xmlns:p14="http://schemas.microsoft.com/office/powerpoint/2010/main" val="1123922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FA98558-6335-404B-9B68-863F48B2EA50}" type="datetime1">
              <a:rPr kumimoji="1" lang="ja-JP" altLang="en-US" smtClean="0"/>
              <a:t>2019/3/15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2279A77-B94B-486E-AD72-31296FC6B48E}" type="slidenum">
              <a:rPr kumimoji="1" lang="ja-JP" altLang="en-US" smtClean="0"/>
              <a:t>‹#›</a:t>
            </a:fld>
            <a:endParaRPr kumimoji="1" lang="ja-JP" altLang="en-US"/>
          </a:p>
        </p:txBody>
      </p:sp>
    </p:spTree>
    <p:extLst>
      <p:ext uri="{BB962C8B-B14F-4D97-AF65-F5344CB8AC3E}">
        <p14:creationId xmlns:p14="http://schemas.microsoft.com/office/powerpoint/2010/main" val="3390125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188903B-5A64-4120-92AE-7F93CC5B1909}" type="datetime1">
              <a:rPr kumimoji="1" lang="ja-JP" altLang="en-US" smtClean="0"/>
              <a:t>2019/3/15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2279A77-B94B-486E-AD72-31296FC6B48E}" type="slidenum">
              <a:rPr kumimoji="1" lang="ja-JP" altLang="en-US" smtClean="0"/>
              <a:t>‹#›</a:t>
            </a:fld>
            <a:endParaRPr kumimoji="1" lang="ja-JP" altLang="en-US"/>
          </a:p>
        </p:txBody>
      </p:sp>
    </p:spTree>
    <p:extLst>
      <p:ext uri="{BB962C8B-B14F-4D97-AF65-F5344CB8AC3E}">
        <p14:creationId xmlns:p14="http://schemas.microsoft.com/office/powerpoint/2010/main" val="1731785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04426B-80FF-49E9-AAA5-B5BB5DBD58E1}" type="datetime1">
              <a:rPr kumimoji="1" lang="ja-JP" altLang="en-US" smtClean="0"/>
              <a:t>2019/3/15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279A77-B94B-486E-AD72-31296FC6B48E}" type="slidenum">
              <a:rPr kumimoji="1" lang="ja-JP" altLang="en-US" smtClean="0"/>
              <a:t>‹#›</a:t>
            </a:fld>
            <a:endParaRPr kumimoji="1" lang="ja-JP" altLang="en-US"/>
          </a:p>
        </p:txBody>
      </p:sp>
    </p:spTree>
    <p:extLst>
      <p:ext uri="{BB962C8B-B14F-4D97-AF65-F5344CB8AC3E}">
        <p14:creationId xmlns:p14="http://schemas.microsoft.com/office/powerpoint/2010/main" val="29713789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03536" y="1687669"/>
            <a:ext cx="8212428" cy="1947326"/>
          </a:xfrm>
        </p:spPr>
        <p:txBody>
          <a:bodyPr>
            <a:noAutofit/>
          </a:bodyPr>
          <a:lstStyle/>
          <a:p>
            <a:r>
              <a:rPr lang="ja-JP" altLang="en-US" sz="28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Meiryo UI" panose="020B0604030504040204" pitchFamily="50" charset="-128"/>
                <a:ea typeface="Meiryo UI" panose="020B0604030504040204" pitchFamily="50" charset="-128"/>
              </a:rPr>
              <a:t>○</a:t>
            </a:r>
            <a:r>
              <a:rPr lang="ja-JP" altLang="ja-JP" sz="28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Meiryo UI" panose="020B0604030504040204" pitchFamily="50" charset="-128"/>
                <a:ea typeface="Meiryo UI" panose="020B0604030504040204" pitchFamily="50" charset="-128"/>
              </a:rPr>
              <a:t>子ども</a:t>
            </a:r>
            <a:r>
              <a:rPr lang="ja-JP" altLang="ja-JP" sz="28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Meiryo UI" panose="020B0604030504040204" pitchFamily="50" charset="-128"/>
                <a:ea typeface="Meiryo UI" panose="020B0604030504040204" pitchFamily="50" charset="-128"/>
              </a:rPr>
              <a:t>の貧困対策の推進に</a:t>
            </a:r>
            <a:r>
              <a:rPr lang="ja-JP" altLang="ja-JP" sz="28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Meiryo UI" panose="020B0604030504040204" pitchFamily="50" charset="-128"/>
                <a:ea typeface="Meiryo UI" panose="020B0604030504040204" pitchFamily="50" charset="-128"/>
              </a:rPr>
              <a:t>関する法律</a:t>
            </a:r>
            <a:r>
              <a:rPr lang="ja-JP" altLang="ja-JP" sz="28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Meiryo UI" panose="020B0604030504040204" pitchFamily="50" charset="-128"/>
                <a:ea typeface="Meiryo UI" panose="020B0604030504040204" pitchFamily="50" charset="-128"/>
              </a:rPr>
              <a:t>に</a:t>
            </a:r>
            <a:r>
              <a:rPr lang="ja-JP" altLang="ja-JP" sz="28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Meiryo UI" panose="020B0604030504040204" pitchFamily="50" charset="-128"/>
                <a:ea typeface="Meiryo UI" panose="020B0604030504040204" pitchFamily="50" charset="-128"/>
              </a:rPr>
              <a:t>基づく</a:t>
            </a:r>
            <a:r>
              <a:rPr lang="en-US" altLang="ja-JP" sz="28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Meiryo UI" panose="020B0604030504040204" pitchFamily="50" charset="-128"/>
                <a:ea typeface="Meiryo UI" panose="020B0604030504040204" pitchFamily="50" charset="-128"/>
              </a:rPr>
              <a:t/>
            </a:r>
            <a:br>
              <a:rPr lang="en-US" altLang="ja-JP" sz="28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Meiryo UI" panose="020B0604030504040204" pitchFamily="50" charset="-128"/>
                <a:ea typeface="Meiryo UI" panose="020B0604030504040204" pitchFamily="50" charset="-128"/>
              </a:rPr>
            </a:br>
            <a:r>
              <a:rPr lang="ja-JP" altLang="en-US" sz="28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Meiryo UI" panose="020B0604030504040204" pitchFamily="50" charset="-128"/>
                <a:ea typeface="Meiryo UI" panose="020B0604030504040204" pitchFamily="50" charset="-128"/>
              </a:rPr>
              <a:t>　 </a:t>
            </a:r>
            <a:r>
              <a:rPr lang="ja-JP" altLang="ja-JP" sz="28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Meiryo UI" panose="020B0604030504040204" pitchFamily="50" charset="-128"/>
                <a:ea typeface="Meiryo UI" panose="020B0604030504040204" pitchFamily="50" charset="-128"/>
              </a:rPr>
              <a:t>都道府県計画</a:t>
            </a:r>
            <a:r>
              <a:rPr lang="ja-JP" altLang="en-US" sz="28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Meiryo UI" panose="020B0604030504040204" pitchFamily="50" charset="-128"/>
                <a:ea typeface="Meiryo UI" panose="020B0604030504040204" pitchFamily="50" charset="-128"/>
              </a:rPr>
              <a:t>（子ども</a:t>
            </a:r>
            <a:r>
              <a:rPr lang="ja-JP" altLang="en-US" sz="28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Meiryo UI" panose="020B0604030504040204" pitchFamily="50" charset="-128"/>
                <a:ea typeface="Meiryo UI" panose="020B0604030504040204" pitchFamily="50" charset="-128"/>
              </a:rPr>
              <a:t>の貧困対策計画</a:t>
            </a:r>
            <a:r>
              <a:rPr lang="ja-JP" altLang="en-US" sz="28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Meiryo UI" panose="020B0604030504040204" pitchFamily="50" charset="-128"/>
                <a:ea typeface="Meiryo UI" panose="020B0604030504040204" pitchFamily="50" charset="-128"/>
              </a:rPr>
              <a:t>）</a:t>
            </a:r>
            <a:r>
              <a:rPr lang="en-US" altLang="ja-JP" sz="28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Meiryo UI" panose="020B0604030504040204" pitchFamily="50" charset="-128"/>
                <a:ea typeface="Meiryo UI" panose="020B0604030504040204" pitchFamily="50" charset="-128"/>
              </a:rPr>
              <a:t/>
            </a:r>
            <a:br>
              <a:rPr lang="en-US" altLang="ja-JP" sz="28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Meiryo UI" panose="020B0604030504040204" pitchFamily="50" charset="-128"/>
                <a:ea typeface="Meiryo UI" panose="020B0604030504040204" pitchFamily="50" charset="-128"/>
              </a:rPr>
            </a:br>
            <a:r>
              <a:rPr lang="ja-JP" altLang="en-US" sz="28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Meiryo UI" panose="020B0604030504040204" pitchFamily="50" charset="-128"/>
                <a:ea typeface="Meiryo UI" panose="020B0604030504040204" pitchFamily="50" charset="-128"/>
              </a:rPr>
              <a:t>　</a:t>
            </a:r>
            <a:r>
              <a:rPr lang="ja-JP" altLang="en-US" sz="28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Meiryo UI" panose="020B0604030504040204" pitchFamily="50" charset="-128"/>
                <a:ea typeface="Meiryo UI" panose="020B0604030504040204" pitchFamily="50" charset="-128"/>
              </a:rPr>
              <a:t> 第二次計画</a:t>
            </a:r>
            <a:r>
              <a:rPr lang="en-US" altLang="ja-JP" sz="28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Meiryo UI" panose="020B0604030504040204" pitchFamily="50" charset="-128"/>
                <a:ea typeface="Meiryo UI" panose="020B0604030504040204" pitchFamily="50" charset="-128"/>
              </a:rPr>
              <a:t/>
            </a:r>
            <a:br>
              <a:rPr lang="en-US" altLang="ja-JP" sz="28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Meiryo UI" panose="020B0604030504040204" pitchFamily="50" charset="-128"/>
                <a:ea typeface="Meiryo UI" panose="020B0604030504040204" pitchFamily="50" charset="-128"/>
              </a:rPr>
            </a:br>
            <a:r>
              <a:rPr lang="en-US" altLang="ja-JP" sz="28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Meiryo UI" panose="020B0604030504040204" pitchFamily="50" charset="-128"/>
                <a:ea typeface="Meiryo UI" panose="020B0604030504040204" pitchFamily="50" charset="-128"/>
              </a:rPr>
              <a:t/>
            </a:r>
            <a:br>
              <a:rPr lang="en-US" altLang="ja-JP" sz="28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Meiryo UI" panose="020B0604030504040204" pitchFamily="50" charset="-128"/>
                <a:ea typeface="Meiryo UI" panose="020B0604030504040204" pitchFamily="50" charset="-128"/>
              </a:rPr>
            </a:br>
            <a:r>
              <a:rPr lang="ja-JP" altLang="en-US" sz="28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Meiryo UI" panose="020B0604030504040204" pitchFamily="50" charset="-128"/>
                <a:ea typeface="Meiryo UI" panose="020B0604030504040204" pitchFamily="50" charset="-128"/>
              </a:rPr>
              <a:t>○</a:t>
            </a:r>
            <a:r>
              <a:rPr lang="ja-JP" altLang="en-US" sz="28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Meiryo UI" panose="020B0604030504040204" pitchFamily="50" charset="-128"/>
                <a:ea typeface="Meiryo UI" panose="020B0604030504040204" pitchFamily="50" charset="-128"/>
              </a:rPr>
              <a:t>第四次大阪府ひとり</a:t>
            </a:r>
            <a:r>
              <a:rPr lang="ja-JP" altLang="en-US" sz="28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Meiryo UI" panose="020B0604030504040204" pitchFamily="50" charset="-128"/>
                <a:ea typeface="Meiryo UI" panose="020B0604030504040204" pitchFamily="50" charset="-128"/>
              </a:rPr>
              <a:t>親家庭等自立促進計画</a:t>
            </a:r>
          </a:p>
        </p:txBody>
      </p:sp>
      <p:sp>
        <p:nvSpPr>
          <p:cNvPr id="3" name="サブタイトル 2"/>
          <p:cNvSpPr>
            <a:spLocks noGrp="1"/>
          </p:cNvSpPr>
          <p:nvPr>
            <p:ph type="subTitle" idx="1"/>
          </p:nvPr>
        </p:nvSpPr>
        <p:spPr>
          <a:xfrm>
            <a:off x="1092200" y="3920433"/>
            <a:ext cx="7315200" cy="1655762"/>
          </a:xfrm>
        </p:spPr>
        <p:txBody>
          <a:bodyPr>
            <a:noAutofit/>
          </a:bodyPr>
          <a:lstStyle/>
          <a:p>
            <a:r>
              <a:rPr lang="ja-JP" altLang="en-US" dirty="0" smtClean="0">
                <a:latin typeface="Meiryo UI" panose="020B0604030504040204" pitchFamily="50" charset="-128"/>
                <a:ea typeface="Meiryo UI" panose="020B0604030504040204" pitchFamily="50" charset="-128"/>
              </a:rPr>
              <a:t>の</a:t>
            </a:r>
            <a:r>
              <a:rPr lang="ja-JP" altLang="en-US" dirty="0">
                <a:latin typeface="Meiryo UI" panose="020B0604030504040204" pitchFamily="50" charset="-128"/>
                <a:ea typeface="Meiryo UI" panose="020B0604030504040204" pitchFamily="50" charset="-128"/>
              </a:rPr>
              <a:t>策定について（案</a:t>
            </a:r>
            <a:r>
              <a:rPr lang="ja-JP" altLang="en-US" dirty="0" smtClean="0">
                <a:latin typeface="Meiryo UI" panose="020B0604030504040204" pitchFamily="50" charset="-128"/>
                <a:ea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rPr>
              <a:t>計画期間：</a:t>
            </a:r>
            <a:r>
              <a:rPr lang="en-US" altLang="ja-JP" dirty="0" smtClean="0">
                <a:latin typeface="Meiryo UI" panose="020B0604030504040204" pitchFamily="50" charset="-128"/>
                <a:ea typeface="Meiryo UI" panose="020B0604030504040204" pitchFamily="50" charset="-128"/>
              </a:rPr>
              <a:t>2020</a:t>
            </a:r>
            <a:r>
              <a:rPr lang="ja-JP" altLang="en-US" dirty="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2024</a:t>
            </a:r>
            <a:r>
              <a:rPr lang="ja-JP" altLang="en-US" dirty="0" smtClean="0">
                <a:latin typeface="Meiryo UI" panose="020B0604030504040204" pitchFamily="50" charset="-128"/>
                <a:ea typeface="Meiryo UI" panose="020B0604030504040204" pitchFamily="50" charset="-128"/>
              </a:rPr>
              <a:t>年度≫</a:t>
            </a:r>
            <a:endParaRPr lang="ja-JP" altLang="en-US" dirty="0">
              <a:latin typeface="Meiryo UI" panose="020B0604030504040204" pitchFamily="50" charset="-128"/>
              <a:ea typeface="Meiryo UI" panose="020B0604030504040204" pitchFamily="50" charset="-128"/>
            </a:endParaRPr>
          </a:p>
        </p:txBody>
      </p:sp>
      <p:sp>
        <p:nvSpPr>
          <p:cNvPr id="4" name="正方形/長方形 3"/>
          <p:cNvSpPr/>
          <p:nvPr/>
        </p:nvSpPr>
        <p:spPr>
          <a:xfrm>
            <a:off x="7523856" y="612919"/>
            <a:ext cx="1282700" cy="532130"/>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600" kern="100" dirty="0">
                <a:effectLst/>
                <a:ea typeface="HGPｺﾞｼｯｸM" panose="020B0600000000000000" pitchFamily="50" charset="-128"/>
                <a:cs typeface="Times New Roman" panose="02020603050405020304" pitchFamily="18" charset="0"/>
              </a:rPr>
              <a:t>資料 </a:t>
            </a:r>
            <a:r>
              <a:rPr lang="en-US" altLang="ja-JP" sz="1600" kern="100" dirty="0" smtClean="0">
                <a:effectLst/>
                <a:ea typeface="HGPｺﾞｼｯｸM" panose="020B0600000000000000" pitchFamily="50" charset="-128"/>
                <a:cs typeface="Times New Roman" panose="02020603050405020304" pitchFamily="18" charset="0"/>
              </a:rPr>
              <a:t>3</a:t>
            </a:r>
            <a:r>
              <a:rPr lang="en-US" sz="1600" kern="100" dirty="0" smtClean="0">
                <a:effectLst/>
                <a:ea typeface="HGPｺﾞｼｯｸM" panose="020B0600000000000000" pitchFamily="50" charset="-128"/>
                <a:cs typeface="Times New Roman" panose="02020603050405020304" pitchFamily="18" charset="0"/>
              </a:rPr>
              <a:t>-3</a:t>
            </a:r>
            <a:endParaRPr lang="ja-JP" sz="1050" kern="100" dirty="0">
              <a:effectLst/>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25324080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9" name="グループ化 58"/>
          <p:cNvGrpSpPr/>
          <p:nvPr/>
        </p:nvGrpSpPr>
        <p:grpSpPr>
          <a:xfrm>
            <a:off x="384175" y="1124737"/>
            <a:ext cx="8601833" cy="5511800"/>
            <a:chOff x="384175" y="725488"/>
            <a:chExt cx="8601833" cy="5511800"/>
          </a:xfrm>
        </p:grpSpPr>
        <p:sp>
          <p:nvSpPr>
            <p:cNvPr id="60" name="Rectangle 4"/>
            <p:cNvSpPr>
              <a:spLocks noChangeArrowheads="1"/>
            </p:cNvSpPr>
            <p:nvPr/>
          </p:nvSpPr>
          <p:spPr bwMode="auto">
            <a:xfrm>
              <a:off x="409396" y="1570217"/>
              <a:ext cx="2062163" cy="765175"/>
            </a:xfrm>
            <a:prstGeom prst="rect">
              <a:avLst/>
            </a:prstGeom>
            <a:gradFill rotWithShape="1">
              <a:gsLst>
                <a:gs pos="0">
                  <a:schemeClr val="accent1">
                    <a:gamma/>
                    <a:tint val="33725"/>
                    <a:invGamma/>
                  </a:schemeClr>
                </a:gs>
                <a:gs pos="100000">
                  <a:schemeClr val="accent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ja-JP" altLang="en-US" sz="1200" b="1" dirty="0" smtClean="0">
                  <a:latin typeface="Arial" panose="020B0604020202020204" pitchFamily="34" charset="0"/>
                  <a:ea typeface="メイリオ" panose="020B0604030504040204" pitchFamily="50" charset="-128"/>
                </a:rPr>
                <a:t>・</a:t>
              </a:r>
              <a:r>
                <a:rPr lang="ja-JP" altLang="en-US" sz="1200" b="1" dirty="0">
                  <a:latin typeface="Arial" panose="020B0604020202020204" pitchFamily="34" charset="0"/>
                  <a:ea typeface="メイリオ" panose="020B0604030504040204" pitchFamily="50" charset="-128"/>
                </a:rPr>
                <a:t>府調査（業者委託</a:t>
              </a:r>
              <a:r>
                <a:rPr lang="ja-JP" altLang="en-US" sz="1200" b="1" dirty="0" smtClean="0">
                  <a:latin typeface="Arial" panose="020B0604020202020204" pitchFamily="34" charset="0"/>
                  <a:ea typeface="メイリオ" panose="020B0604030504040204" pitchFamily="50" charset="-128"/>
                </a:rPr>
                <a:t>）</a:t>
              </a:r>
              <a:endParaRPr lang="en-US" altLang="ja-JP" sz="1200" b="1" dirty="0" smtClean="0">
                <a:latin typeface="Arial" panose="020B0604020202020204" pitchFamily="34" charset="0"/>
                <a:ea typeface="メイリオ" panose="020B0604030504040204" pitchFamily="50" charset="-128"/>
              </a:endParaRPr>
            </a:p>
            <a:p>
              <a:r>
                <a:rPr lang="ja-JP" altLang="en-US" sz="1200" b="1" dirty="0" smtClean="0">
                  <a:latin typeface="Arial" panose="020B0604020202020204" pitchFamily="34" charset="0"/>
                  <a:ea typeface="メイリオ" panose="020B0604030504040204" pitchFamily="50" charset="-128"/>
                </a:rPr>
                <a:t>・庁内検討</a:t>
              </a:r>
              <a:endParaRPr lang="ja-JP" altLang="en-US" sz="1200" b="1" dirty="0">
                <a:latin typeface="Arial" panose="020B0604020202020204" pitchFamily="34" charset="0"/>
                <a:ea typeface="メイリオ" panose="020B0604030504040204" pitchFamily="50" charset="-128"/>
              </a:endParaRPr>
            </a:p>
          </p:txBody>
        </p:sp>
        <p:sp>
          <p:nvSpPr>
            <p:cNvPr id="61" name="Rectangle 5"/>
            <p:cNvSpPr>
              <a:spLocks noChangeArrowheads="1"/>
            </p:cNvSpPr>
            <p:nvPr/>
          </p:nvSpPr>
          <p:spPr bwMode="auto">
            <a:xfrm>
              <a:off x="395288" y="2349500"/>
              <a:ext cx="2062162" cy="269566"/>
            </a:xfrm>
            <a:prstGeom prst="rect">
              <a:avLst/>
            </a:prstGeom>
            <a:gradFill rotWithShape="1">
              <a:gsLst>
                <a:gs pos="0">
                  <a:srgbClr val="CCFFFF">
                    <a:gamma/>
                    <a:tint val="22353"/>
                    <a:invGamma/>
                  </a:srgbClr>
                </a:gs>
                <a:gs pos="100000">
                  <a:srgbClr val="CCFFFF"/>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ja-JP" altLang="en-US" sz="1400" b="1" dirty="0" smtClean="0">
                  <a:latin typeface="Arial" panose="020B0604020202020204" pitchFamily="34" charset="0"/>
                  <a:ea typeface="メイリオ" panose="020B0604030504040204" pitchFamily="50" charset="-128"/>
                </a:rPr>
                <a:t>貧困対策部会（</a:t>
              </a:r>
              <a:r>
                <a:rPr lang="en-US" altLang="ja-JP" sz="1400" b="1" dirty="0" smtClean="0">
                  <a:latin typeface="Arial" panose="020B0604020202020204" pitchFamily="34" charset="0"/>
                  <a:ea typeface="メイリオ" panose="020B0604030504040204" pitchFamily="50" charset="-128"/>
                </a:rPr>
                <a:t>WG</a:t>
              </a:r>
              <a:r>
                <a:rPr lang="ja-JP" altLang="en-US" sz="1400" b="1" dirty="0" smtClean="0">
                  <a:latin typeface="Arial" panose="020B0604020202020204" pitchFamily="34" charset="0"/>
                  <a:ea typeface="メイリオ" panose="020B0604030504040204" pitchFamily="50" charset="-128"/>
                </a:rPr>
                <a:t>）①</a:t>
              </a:r>
              <a:endParaRPr lang="en-US" altLang="ja-JP" sz="1400" b="1" dirty="0" smtClean="0">
                <a:latin typeface="Arial" panose="020B0604020202020204" pitchFamily="34" charset="0"/>
                <a:ea typeface="メイリオ" panose="020B0604030504040204" pitchFamily="50" charset="-128"/>
              </a:endParaRPr>
            </a:p>
          </p:txBody>
        </p:sp>
        <p:sp>
          <p:nvSpPr>
            <p:cNvPr id="62" name="Rectangle 6"/>
            <p:cNvSpPr>
              <a:spLocks noChangeArrowheads="1"/>
            </p:cNvSpPr>
            <p:nvPr/>
          </p:nvSpPr>
          <p:spPr bwMode="auto">
            <a:xfrm>
              <a:off x="395288" y="2920510"/>
              <a:ext cx="2062162" cy="724389"/>
            </a:xfrm>
            <a:prstGeom prst="rect">
              <a:avLst/>
            </a:prstGeom>
            <a:gradFill rotWithShape="1">
              <a:gsLst>
                <a:gs pos="0">
                  <a:schemeClr val="accent1">
                    <a:gamma/>
                    <a:tint val="33725"/>
                    <a:invGamma/>
                  </a:schemeClr>
                </a:gs>
                <a:gs pos="100000">
                  <a:schemeClr val="accent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ja-JP" altLang="en-US" sz="1200" b="1" dirty="0" smtClean="0">
                  <a:latin typeface="Arial" panose="020B0604020202020204" pitchFamily="34" charset="0"/>
                  <a:ea typeface="メイリオ" panose="020B0604030504040204" pitchFamily="50" charset="-128"/>
                </a:rPr>
                <a:t>・部会（</a:t>
              </a:r>
              <a:r>
                <a:rPr lang="en-US" altLang="ja-JP" sz="1200" b="1" dirty="0" smtClean="0">
                  <a:latin typeface="Arial" panose="020B0604020202020204" pitchFamily="34" charset="0"/>
                  <a:ea typeface="メイリオ" panose="020B0604030504040204" pitchFamily="50" charset="-128"/>
                </a:rPr>
                <a:t>WG</a:t>
              </a:r>
              <a:r>
                <a:rPr lang="ja-JP" altLang="en-US" sz="1200" b="1" dirty="0" smtClean="0">
                  <a:latin typeface="Arial" panose="020B0604020202020204" pitchFamily="34" charset="0"/>
                  <a:ea typeface="メイリオ" panose="020B0604030504040204" pitchFamily="50" charset="-128"/>
                </a:rPr>
                <a:t>）意見</a:t>
              </a:r>
              <a:endParaRPr lang="ja-JP" altLang="en-US" sz="1200" b="1" dirty="0">
                <a:latin typeface="Arial" panose="020B0604020202020204" pitchFamily="34" charset="0"/>
                <a:ea typeface="メイリオ" panose="020B0604030504040204" pitchFamily="50" charset="-128"/>
              </a:endParaRPr>
            </a:p>
            <a:p>
              <a:r>
                <a:rPr lang="ja-JP" altLang="en-US" sz="1200" b="1" dirty="0">
                  <a:latin typeface="Arial" panose="020B0604020202020204" pitchFamily="34" charset="0"/>
                  <a:ea typeface="メイリオ" panose="020B0604030504040204" pitchFamily="50" charset="-128"/>
                </a:rPr>
                <a:t>・</a:t>
              </a:r>
              <a:r>
                <a:rPr lang="en-US" altLang="ja-JP" sz="1200" b="1" dirty="0">
                  <a:latin typeface="Arial" panose="020B0604020202020204" pitchFamily="34" charset="0"/>
                  <a:ea typeface="メイリオ" panose="020B0604030504040204" pitchFamily="50" charset="-128"/>
                </a:rPr>
                <a:t>9</a:t>
              </a:r>
              <a:r>
                <a:rPr lang="ja-JP" altLang="en-US" sz="1200" b="1" dirty="0">
                  <a:latin typeface="Arial" panose="020B0604020202020204" pitchFamily="34" charset="0"/>
                  <a:ea typeface="メイリオ" panose="020B0604030504040204" pitchFamily="50" charset="-128"/>
                </a:rPr>
                <a:t>月府議会の議論</a:t>
              </a:r>
            </a:p>
          </p:txBody>
        </p:sp>
        <p:sp>
          <p:nvSpPr>
            <p:cNvPr id="63" name="Rectangle 7"/>
            <p:cNvSpPr>
              <a:spLocks noChangeArrowheads="1"/>
            </p:cNvSpPr>
            <p:nvPr/>
          </p:nvSpPr>
          <p:spPr bwMode="auto">
            <a:xfrm>
              <a:off x="395288" y="3644900"/>
              <a:ext cx="2062162" cy="504825"/>
            </a:xfrm>
            <a:prstGeom prst="rect">
              <a:avLst/>
            </a:prstGeom>
            <a:gradFill rotWithShape="1">
              <a:gsLst>
                <a:gs pos="0">
                  <a:srgbClr val="CCFFFF">
                    <a:gamma/>
                    <a:tint val="22353"/>
                    <a:invGamma/>
                  </a:srgbClr>
                </a:gs>
                <a:gs pos="100000">
                  <a:srgbClr val="CCFFFF"/>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ja-JP" altLang="en-US" sz="1400" b="1" dirty="0">
                  <a:latin typeface="Arial" panose="020B0604020202020204" pitchFamily="34" charset="0"/>
                  <a:ea typeface="メイリオ" panose="020B0604030504040204" pitchFamily="50" charset="-128"/>
                </a:rPr>
                <a:t>貧困対策部会（</a:t>
              </a:r>
              <a:r>
                <a:rPr lang="en-US" altLang="ja-JP" sz="1400" b="1" dirty="0">
                  <a:latin typeface="Arial" panose="020B0604020202020204" pitchFamily="34" charset="0"/>
                  <a:ea typeface="メイリオ" panose="020B0604030504040204" pitchFamily="50" charset="-128"/>
                </a:rPr>
                <a:t>WG</a:t>
              </a:r>
              <a:r>
                <a:rPr lang="ja-JP" altLang="en-US" sz="1400" b="1" dirty="0" smtClean="0">
                  <a:latin typeface="Arial" panose="020B0604020202020204" pitchFamily="34" charset="0"/>
                  <a:ea typeface="メイリオ" panose="020B0604030504040204" pitchFamily="50" charset="-128"/>
                </a:rPr>
                <a:t>）③</a:t>
              </a:r>
              <a:endParaRPr lang="en-US" altLang="ja-JP" sz="1400" b="1" dirty="0">
                <a:latin typeface="Arial" panose="020B0604020202020204" pitchFamily="34" charset="0"/>
                <a:ea typeface="メイリオ" panose="020B0604030504040204" pitchFamily="50" charset="-128"/>
              </a:endParaRPr>
            </a:p>
          </p:txBody>
        </p:sp>
        <p:sp>
          <p:nvSpPr>
            <p:cNvPr id="64" name="Rectangle 8"/>
            <p:cNvSpPr>
              <a:spLocks noChangeArrowheads="1"/>
            </p:cNvSpPr>
            <p:nvPr/>
          </p:nvSpPr>
          <p:spPr bwMode="auto">
            <a:xfrm>
              <a:off x="403225" y="4691600"/>
              <a:ext cx="2062163" cy="792162"/>
            </a:xfrm>
            <a:prstGeom prst="rect">
              <a:avLst/>
            </a:prstGeom>
            <a:gradFill rotWithShape="1">
              <a:gsLst>
                <a:gs pos="0">
                  <a:schemeClr val="accent1">
                    <a:gamma/>
                    <a:tint val="33725"/>
                    <a:invGamma/>
                  </a:schemeClr>
                </a:gs>
                <a:gs pos="100000">
                  <a:schemeClr val="accent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ja-JP" altLang="en-US" sz="1400" b="1" dirty="0">
                  <a:latin typeface="Arial" panose="020B0604020202020204" pitchFamily="34" charset="0"/>
                  <a:ea typeface="メイリオ" panose="020B0604030504040204" pitchFamily="50" charset="-128"/>
                </a:rPr>
                <a:t>・</a:t>
              </a:r>
              <a:r>
                <a:rPr lang="ja-JP" altLang="en-US" sz="1200" b="1" dirty="0" smtClean="0">
                  <a:latin typeface="Arial" panose="020B0604020202020204" pitchFamily="34" charset="0"/>
                  <a:ea typeface="メイリオ" panose="020B0604030504040204" pitchFamily="50" charset="-128"/>
                </a:rPr>
                <a:t>部会</a:t>
              </a:r>
              <a:r>
                <a:rPr lang="en-US" altLang="ja-JP" sz="1200" b="1" dirty="0" smtClean="0">
                  <a:latin typeface="Arial" panose="020B0604020202020204" pitchFamily="34" charset="0"/>
                  <a:ea typeface="メイリオ" panose="020B0604030504040204" pitchFamily="50" charset="-128"/>
                </a:rPr>
                <a:t>(WG</a:t>
              </a:r>
              <a:r>
                <a:rPr lang="en-US" altLang="ja-JP" sz="1200" b="1" dirty="0">
                  <a:latin typeface="Arial" panose="020B0604020202020204" pitchFamily="34" charset="0"/>
                  <a:ea typeface="メイリオ" panose="020B0604030504040204" pitchFamily="50" charset="-128"/>
                </a:rPr>
                <a:t>)</a:t>
              </a:r>
              <a:r>
                <a:rPr lang="ja-JP" altLang="en-US" sz="1200" b="1" dirty="0" err="1" smtClean="0">
                  <a:latin typeface="Arial" panose="020B0604020202020204" pitchFamily="34" charset="0"/>
                  <a:ea typeface="メイリオ" panose="020B0604030504040204" pitchFamily="50" charset="-128"/>
                </a:rPr>
                <a:t>、</a:t>
              </a:r>
              <a:r>
                <a:rPr lang="ja-JP" altLang="en-US" sz="1200" b="1" dirty="0">
                  <a:latin typeface="Arial" panose="020B0604020202020204" pitchFamily="34" charset="0"/>
                  <a:ea typeface="メイリオ" panose="020B0604030504040204" pitchFamily="50" charset="-128"/>
                </a:rPr>
                <a:t>審議会意見</a:t>
              </a:r>
            </a:p>
            <a:p>
              <a:r>
                <a:rPr lang="ja-JP" altLang="en-US" sz="1400" b="1" dirty="0">
                  <a:latin typeface="Arial" panose="020B0604020202020204" pitchFamily="34" charset="0"/>
                  <a:ea typeface="メイリオ" panose="020B0604030504040204" pitchFamily="50" charset="-128"/>
                </a:rPr>
                <a:t>・パブリックコメント</a:t>
              </a:r>
            </a:p>
          </p:txBody>
        </p:sp>
        <p:sp>
          <p:nvSpPr>
            <p:cNvPr id="65" name="Rectangle 9"/>
            <p:cNvSpPr>
              <a:spLocks noChangeArrowheads="1"/>
            </p:cNvSpPr>
            <p:nvPr/>
          </p:nvSpPr>
          <p:spPr bwMode="auto">
            <a:xfrm>
              <a:off x="395288" y="4149725"/>
              <a:ext cx="2062162" cy="600075"/>
            </a:xfrm>
            <a:prstGeom prst="rect">
              <a:avLst/>
            </a:prstGeom>
            <a:gradFill rotWithShape="1">
              <a:gsLst>
                <a:gs pos="0">
                  <a:srgbClr val="CCFFFF">
                    <a:gamma/>
                    <a:tint val="22353"/>
                    <a:invGamma/>
                  </a:srgbClr>
                </a:gs>
                <a:gs pos="100000">
                  <a:srgbClr val="CCFFFF"/>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ja-JP" altLang="en-US" sz="1400" b="1">
                  <a:latin typeface="Arial" panose="020B0604020202020204" pitchFamily="34" charset="0"/>
                  <a:ea typeface="メイリオ" panose="020B0604030504040204" pitchFamily="50" charset="-128"/>
                </a:rPr>
                <a:t>子ども施策審議会</a:t>
              </a:r>
            </a:p>
          </p:txBody>
        </p:sp>
        <p:sp>
          <p:nvSpPr>
            <p:cNvPr id="66" name="Rectangle 10"/>
            <p:cNvSpPr>
              <a:spLocks noChangeArrowheads="1"/>
            </p:cNvSpPr>
            <p:nvPr/>
          </p:nvSpPr>
          <p:spPr bwMode="auto">
            <a:xfrm>
              <a:off x="384175" y="5441950"/>
              <a:ext cx="2062163" cy="795338"/>
            </a:xfrm>
            <a:prstGeom prst="rect">
              <a:avLst/>
            </a:prstGeom>
            <a:gradFill rotWithShape="1">
              <a:gsLst>
                <a:gs pos="0">
                  <a:schemeClr val="accent1">
                    <a:gamma/>
                    <a:tint val="33725"/>
                    <a:invGamma/>
                  </a:schemeClr>
                </a:gs>
                <a:gs pos="100000">
                  <a:schemeClr val="accent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ja-JP" altLang="en-US" sz="1400" b="1" dirty="0">
                  <a:latin typeface="Arial" panose="020B0604020202020204" pitchFamily="34" charset="0"/>
                  <a:ea typeface="メイリオ" panose="020B0604030504040204" pitchFamily="50" charset="-128"/>
                </a:rPr>
                <a:t>・</a:t>
              </a:r>
              <a:r>
                <a:rPr lang="en-US" altLang="ja-JP" sz="1400" b="1" dirty="0">
                  <a:latin typeface="Arial" panose="020B0604020202020204" pitchFamily="34" charset="0"/>
                  <a:ea typeface="メイリオ" panose="020B0604030504040204" pitchFamily="50" charset="-128"/>
                </a:rPr>
                <a:t>2</a:t>
              </a:r>
              <a:r>
                <a:rPr lang="ja-JP" altLang="en-US" sz="1400" b="1" dirty="0">
                  <a:latin typeface="Arial" panose="020B0604020202020204" pitchFamily="34" charset="0"/>
                  <a:ea typeface="メイリオ" panose="020B0604030504040204" pitchFamily="50" charset="-128"/>
                </a:rPr>
                <a:t>月府議会</a:t>
              </a:r>
            </a:p>
            <a:p>
              <a:r>
                <a:rPr lang="ja-JP" altLang="en-US" sz="1400" b="1" dirty="0" smtClean="0">
                  <a:latin typeface="Arial" panose="020B0604020202020204" pitchFamily="34" charset="0"/>
                  <a:ea typeface="メイリオ" panose="020B0604030504040204" pitchFamily="50" charset="-128"/>
                </a:rPr>
                <a:t>・後期</a:t>
              </a:r>
              <a:r>
                <a:rPr lang="ja-JP" altLang="en-US" sz="1400" b="1" dirty="0">
                  <a:latin typeface="Arial" panose="020B0604020202020204" pitchFamily="34" charset="0"/>
                  <a:ea typeface="メイリオ" panose="020B0604030504040204" pitchFamily="50" charset="-128"/>
                </a:rPr>
                <a:t>計画</a:t>
              </a:r>
              <a:r>
                <a:rPr lang="ja-JP" altLang="en-US" sz="1400" b="1" dirty="0" smtClean="0">
                  <a:latin typeface="Arial" panose="020B0604020202020204" pitchFamily="34" charset="0"/>
                  <a:ea typeface="メイリオ" panose="020B0604030504040204" pitchFamily="50" charset="-128"/>
                </a:rPr>
                <a:t>策定</a:t>
              </a:r>
              <a:endParaRPr lang="ja-JP" altLang="en-US" sz="1400" b="1" dirty="0">
                <a:latin typeface="Arial" panose="020B0604020202020204" pitchFamily="34" charset="0"/>
                <a:ea typeface="メイリオ" panose="020B0604030504040204" pitchFamily="50" charset="-128"/>
              </a:endParaRPr>
            </a:p>
          </p:txBody>
        </p:sp>
        <p:sp>
          <p:nvSpPr>
            <p:cNvPr id="67" name="Line 14"/>
            <p:cNvSpPr>
              <a:spLocks noChangeShapeType="1"/>
            </p:cNvSpPr>
            <p:nvPr/>
          </p:nvSpPr>
          <p:spPr bwMode="auto">
            <a:xfrm flipV="1">
              <a:off x="2982913" y="1036638"/>
              <a:ext cx="0" cy="5184775"/>
            </a:xfrm>
            <a:prstGeom prst="line">
              <a:avLst/>
            </a:prstGeom>
            <a:noFill/>
            <a:ln w="3175">
              <a:solidFill>
                <a:srgbClr val="80808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8" name="Line 15"/>
            <p:cNvSpPr>
              <a:spLocks noChangeShapeType="1"/>
            </p:cNvSpPr>
            <p:nvPr/>
          </p:nvSpPr>
          <p:spPr bwMode="auto">
            <a:xfrm flipV="1">
              <a:off x="3508375" y="1036638"/>
              <a:ext cx="0" cy="5184775"/>
            </a:xfrm>
            <a:prstGeom prst="line">
              <a:avLst/>
            </a:prstGeom>
            <a:noFill/>
            <a:ln w="3175">
              <a:solidFill>
                <a:srgbClr val="80808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9" name="Line 16"/>
            <p:cNvSpPr>
              <a:spLocks noChangeShapeType="1"/>
            </p:cNvSpPr>
            <p:nvPr/>
          </p:nvSpPr>
          <p:spPr bwMode="auto">
            <a:xfrm flipV="1">
              <a:off x="4035425" y="1036638"/>
              <a:ext cx="0" cy="5184775"/>
            </a:xfrm>
            <a:prstGeom prst="line">
              <a:avLst/>
            </a:prstGeom>
            <a:noFill/>
            <a:ln w="3175">
              <a:solidFill>
                <a:srgbClr val="80808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0" name="Line 17"/>
            <p:cNvSpPr>
              <a:spLocks noChangeShapeType="1"/>
            </p:cNvSpPr>
            <p:nvPr/>
          </p:nvSpPr>
          <p:spPr bwMode="auto">
            <a:xfrm flipV="1">
              <a:off x="4560888" y="1036638"/>
              <a:ext cx="0" cy="5184775"/>
            </a:xfrm>
            <a:prstGeom prst="line">
              <a:avLst/>
            </a:prstGeom>
            <a:noFill/>
            <a:ln w="3175">
              <a:solidFill>
                <a:srgbClr val="80808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 name="Line 18"/>
            <p:cNvSpPr>
              <a:spLocks noChangeShapeType="1"/>
            </p:cNvSpPr>
            <p:nvPr/>
          </p:nvSpPr>
          <p:spPr bwMode="auto">
            <a:xfrm flipV="1">
              <a:off x="5087938" y="1036638"/>
              <a:ext cx="0" cy="5184775"/>
            </a:xfrm>
            <a:prstGeom prst="line">
              <a:avLst/>
            </a:prstGeom>
            <a:noFill/>
            <a:ln w="3175">
              <a:solidFill>
                <a:srgbClr val="80808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 name="Line 19"/>
            <p:cNvSpPr>
              <a:spLocks noChangeShapeType="1"/>
            </p:cNvSpPr>
            <p:nvPr/>
          </p:nvSpPr>
          <p:spPr bwMode="auto">
            <a:xfrm flipV="1">
              <a:off x="5613400" y="1036638"/>
              <a:ext cx="0" cy="5184775"/>
            </a:xfrm>
            <a:prstGeom prst="line">
              <a:avLst/>
            </a:prstGeom>
            <a:noFill/>
            <a:ln w="3175">
              <a:solidFill>
                <a:srgbClr val="80808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3" name="Line 20"/>
            <p:cNvSpPr>
              <a:spLocks noChangeShapeType="1"/>
            </p:cNvSpPr>
            <p:nvPr/>
          </p:nvSpPr>
          <p:spPr bwMode="auto">
            <a:xfrm flipV="1">
              <a:off x="6138863" y="1036638"/>
              <a:ext cx="0" cy="5184775"/>
            </a:xfrm>
            <a:prstGeom prst="line">
              <a:avLst/>
            </a:prstGeom>
            <a:noFill/>
            <a:ln w="3175">
              <a:solidFill>
                <a:srgbClr val="80808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4" name="Line 21"/>
            <p:cNvSpPr>
              <a:spLocks noChangeShapeType="1"/>
            </p:cNvSpPr>
            <p:nvPr/>
          </p:nvSpPr>
          <p:spPr bwMode="auto">
            <a:xfrm flipV="1">
              <a:off x="6665913" y="1036638"/>
              <a:ext cx="0" cy="5184775"/>
            </a:xfrm>
            <a:prstGeom prst="line">
              <a:avLst/>
            </a:prstGeom>
            <a:noFill/>
            <a:ln w="3175">
              <a:solidFill>
                <a:srgbClr val="80808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5" name="Line 22"/>
            <p:cNvSpPr>
              <a:spLocks noChangeShapeType="1"/>
            </p:cNvSpPr>
            <p:nvPr/>
          </p:nvSpPr>
          <p:spPr bwMode="auto">
            <a:xfrm flipV="1">
              <a:off x="7192963" y="1036638"/>
              <a:ext cx="0" cy="5184775"/>
            </a:xfrm>
            <a:prstGeom prst="line">
              <a:avLst/>
            </a:prstGeom>
            <a:noFill/>
            <a:ln w="3175">
              <a:solidFill>
                <a:srgbClr val="80808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6" name="Line 23"/>
            <p:cNvSpPr>
              <a:spLocks noChangeShapeType="1"/>
            </p:cNvSpPr>
            <p:nvPr/>
          </p:nvSpPr>
          <p:spPr bwMode="auto">
            <a:xfrm flipV="1">
              <a:off x="7720013" y="1036638"/>
              <a:ext cx="0" cy="5184775"/>
            </a:xfrm>
            <a:prstGeom prst="line">
              <a:avLst/>
            </a:prstGeom>
            <a:noFill/>
            <a:ln w="3175">
              <a:solidFill>
                <a:srgbClr val="80808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7" name="Line 24"/>
            <p:cNvSpPr>
              <a:spLocks noChangeShapeType="1"/>
            </p:cNvSpPr>
            <p:nvPr/>
          </p:nvSpPr>
          <p:spPr bwMode="auto">
            <a:xfrm flipV="1">
              <a:off x="8245475" y="1036638"/>
              <a:ext cx="0" cy="5184775"/>
            </a:xfrm>
            <a:prstGeom prst="line">
              <a:avLst/>
            </a:prstGeom>
            <a:noFill/>
            <a:ln w="3175">
              <a:solidFill>
                <a:srgbClr val="80808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8" name="Rectangle 26"/>
            <p:cNvSpPr>
              <a:spLocks noChangeArrowheads="1"/>
            </p:cNvSpPr>
            <p:nvPr/>
          </p:nvSpPr>
          <p:spPr bwMode="auto">
            <a:xfrm>
              <a:off x="7718425" y="739417"/>
              <a:ext cx="525463" cy="287338"/>
            </a:xfrm>
            <a:prstGeom prst="rect">
              <a:avLst/>
            </a:prstGeom>
            <a:gradFill rotWithShape="1">
              <a:gsLst>
                <a:gs pos="0">
                  <a:srgbClr val="FF9900"/>
                </a:gs>
                <a:gs pos="50000">
                  <a:srgbClr val="FF9900">
                    <a:gamma/>
                    <a:tint val="73725"/>
                    <a:invGamma/>
                  </a:srgbClr>
                </a:gs>
                <a:gs pos="100000">
                  <a:srgbClr val="FF9900"/>
                </a:gs>
              </a:gsLst>
              <a:lin ang="5400000" scaled="1"/>
            </a:gra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10800" bIns="10800" anchor="ctr"/>
            <a:lstStyle/>
            <a:p>
              <a:pPr algn="ctr"/>
              <a:r>
                <a:rPr lang="en-US" altLang="ja-JP" sz="1200" b="1" dirty="0">
                  <a:solidFill>
                    <a:schemeClr val="bg1"/>
                  </a:solidFill>
                  <a:latin typeface="メイリオ" panose="020B0604030504040204" pitchFamily="50" charset="-128"/>
                  <a:ea typeface="メイリオ" panose="020B0604030504040204" pitchFamily="50" charset="-128"/>
                </a:rPr>
                <a:t>1</a:t>
              </a:r>
            </a:p>
          </p:txBody>
        </p:sp>
        <p:sp>
          <p:nvSpPr>
            <p:cNvPr id="79" name="Rectangle 27"/>
            <p:cNvSpPr>
              <a:spLocks noChangeArrowheads="1"/>
            </p:cNvSpPr>
            <p:nvPr/>
          </p:nvSpPr>
          <p:spPr bwMode="auto">
            <a:xfrm>
              <a:off x="8243888" y="739417"/>
              <a:ext cx="527050" cy="287338"/>
            </a:xfrm>
            <a:prstGeom prst="rect">
              <a:avLst/>
            </a:prstGeom>
            <a:gradFill rotWithShape="1">
              <a:gsLst>
                <a:gs pos="0">
                  <a:srgbClr val="FF9900"/>
                </a:gs>
                <a:gs pos="50000">
                  <a:srgbClr val="FF9900">
                    <a:gamma/>
                    <a:tint val="73725"/>
                    <a:invGamma/>
                  </a:srgbClr>
                </a:gs>
                <a:gs pos="100000">
                  <a:srgbClr val="FF9900"/>
                </a:gs>
              </a:gsLst>
              <a:lin ang="5400000" scaled="1"/>
            </a:gra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10800" bIns="10800" anchor="ctr"/>
            <a:lstStyle/>
            <a:p>
              <a:pPr algn="ctr"/>
              <a:r>
                <a:rPr lang="en-US" altLang="ja-JP" sz="1200" b="1">
                  <a:solidFill>
                    <a:schemeClr val="bg1"/>
                  </a:solidFill>
                  <a:latin typeface="メイリオ" panose="020B0604030504040204" pitchFamily="50" charset="-128"/>
                  <a:ea typeface="メイリオ" panose="020B0604030504040204" pitchFamily="50" charset="-128"/>
                </a:rPr>
                <a:t>2</a:t>
              </a:r>
            </a:p>
          </p:txBody>
        </p:sp>
        <p:sp>
          <p:nvSpPr>
            <p:cNvPr id="80" name="Rectangle 28"/>
            <p:cNvSpPr>
              <a:spLocks noChangeArrowheads="1"/>
            </p:cNvSpPr>
            <p:nvPr/>
          </p:nvSpPr>
          <p:spPr bwMode="auto">
            <a:xfrm>
              <a:off x="2462213" y="747713"/>
              <a:ext cx="527050" cy="287337"/>
            </a:xfrm>
            <a:prstGeom prst="rect">
              <a:avLst/>
            </a:prstGeom>
            <a:gradFill rotWithShape="1">
              <a:gsLst>
                <a:gs pos="0">
                  <a:srgbClr val="FF9900"/>
                </a:gs>
                <a:gs pos="50000">
                  <a:srgbClr val="FF9900">
                    <a:gamma/>
                    <a:tint val="73725"/>
                    <a:invGamma/>
                  </a:srgbClr>
                </a:gs>
                <a:gs pos="100000">
                  <a:srgbClr val="FF9900"/>
                </a:gs>
              </a:gsLst>
              <a:lin ang="5400000" scaled="1"/>
            </a:gra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10800" bIns="10800" anchor="ctr"/>
            <a:lstStyle/>
            <a:p>
              <a:pPr algn="ctr"/>
              <a:r>
                <a:rPr lang="en-US" altLang="ja-JP" sz="1200" b="1">
                  <a:solidFill>
                    <a:schemeClr val="bg1"/>
                  </a:solidFill>
                  <a:latin typeface="メイリオ" panose="020B0604030504040204" pitchFamily="50" charset="-128"/>
                  <a:ea typeface="メイリオ" panose="020B0604030504040204" pitchFamily="50" charset="-128"/>
                </a:rPr>
                <a:t>3</a:t>
              </a:r>
            </a:p>
          </p:txBody>
        </p:sp>
        <p:sp>
          <p:nvSpPr>
            <p:cNvPr id="81" name="Rectangle 29"/>
            <p:cNvSpPr>
              <a:spLocks noChangeArrowheads="1"/>
            </p:cNvSpPr>
            <p:nvPr/>
          </p:nvSpPr>
          <p:spPr bwMode="auto">
            <a:xfrm>
              <a:off x="2989263" y="747713"/>
              <a:ext cx="527050" cy="287337"/>
            </a:xfrm>
            <a:prstGeom prst="rect">
              <a:avLst/>
            </a:prstGeom>
            <a:gradFill rotWithShape="1">
              <a:gsLst>
                <a:gs pos="0">
                  <a:srgbClr val="FF9900"/>
                </a:gs>
                <a:gs pos="50000">
                  <a:srgbClr val="FF9900">
                    <a:gamma/>
                    <a:tint val="73725"/>
                    <a:invGamma/>
                  </a:srgbClr>
                </a:gs>
                <a:gs pos="100000">
                  <a:srgbClr val="FF9900"/>
                </a:gs>
              </a:gsLst>
              <a:lin ang="5400000" scaled="1"/>
            </a:gra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10800" bIns="10800" anchor="ctr"/>
            <a:lstStyle/>
            <a:p>
              <a:pPr algn="ctr"/>
              <a:r>
                <a:rPr lang="en-US" altLang="ja-JP" sz="1200" b="1">
                  <a:solidFill>
                    <a:schemeClr val="bg1"/>
                  </a:solidFill>
                  <a:latin typeface="メイリオ" panose="020B0604030504040204" pitchFamily="50" charset="-128"/>
                  <a:ea typeface="メイリオ" panose="020B0604030504040204" pitchFamily="50" charset="-128"/>
                </a:rPr>
                <a:t>4</a:t>
              </a:r>
            </a:p>
          </p:txBody>
        </p:sp>
        <p:sp>
          <p:nvSpPr>
            <p:cNvPr id="82" name="Rectangle 30"/>
            <p:cNvSpPr>
              <a:spLocks noChangeArrowheads="1"/>
            </p:cNvSpPr>
            <p:nvPr/>
          </p:nvSpPr>
          <p:spPr bwMode="auto">
            <a:xfrm>
              <a:off x="3516313" y="747713"/>
              <a:ext cx="525462" cy="287337"/>
            </a:xfrm>
            <a:prstGeom prst="rect">
              <a:avLst/>
            </a:prstGeom>
            <a:gradFill rotWithShape="1">
              <a:gsLst>
                <a:gs pos="0">
                  <a:srgbClr val="FF9900"/>
                </a:gs>
                <a:gs pos="50000">
                  <a:srgbClr val="FF9900">
                    <a:gamma/>
                    <a:tint val="73725"/>
                    <a:invGamma/>
                  </a:srgbClr>
                </a:gs>
                <a:gs pos="100000">
                  <a:srgbClr val="FF9900"/>
                </a:gs>
              </a:gsLst>
              <a:lin ang="5400000" scaled="1"/>
            </a:gra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10800" bIns="10800" anchor="ctr"/>
            <a:lstStyle/>
            <a:p>
              <a:pPr algn="ctr"/>
              <a:r>
                <a:rPr lang="en-US" altLang="ja-JP" sz="1200" b="1">
                  <a:solidFill>
                    <a:schemeClr val="bg1"/>
                  </a:solidFill>
                  <a:latin typeface="メイリオ" panose="020B0604030504040204" pitchFamily="50" charset="-128"/>
                  <a:ea typeface="メイリオ" panose="020B0604030504040204" pitchFamily="50" charset="-128"/>
                </a:rPr>
                <a:t>5</a:t>
              </a:r>
            </a:p>
          </p:txBody>
        </p:sp>
        <p:sp>
          <p:nvSpPr>
            <p:cNvPr id="83" name="Rectangle 31"/>
            <p:cNvSpPr>
              <a:spLocks noChangeArrowheads="1"/>
            </p:cNvSpPr>
            <p:nvPr/>
          </p:nvSpPr>
          <p:spPr bwMode="auto">
            <a:xfrm>
              <a:off x="4041775" y="747713"/>
              <a:ext cx="525463" cy="287337"/>
            </a:xfrm>
            <a:prstGeom prst="rect">
              <a:avLst/>
            </a:prstGeom>
            <a:gradFill rotWithShape="1">
              <a:gsLst>
                <a:gs pos="0">
                  <a:srgbClr val="FF9900"/>
                </a:gs>
                <a:gs pos="50000">
                  <a:srgbClr val="FF9900">
                    <a:gamma/>
                    <a:tint val="73725"/>
                    <a:invGamma/>
                  </a:srgbClr>
                </a:gs>
                <a:gs pos="100000">
                  <a:srgbClr val="FF9900"/>
                </a:gs>
              </a:gsLst>
              <a:lin ang="5400000" scaled="1"/>
            </a:gra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10800" bIns="10800" anchor="ctr"/>
            <a:lstStyle/>
            <a:p>
              <a:pPr algn="ctr"/>
              <a:r>
                <a:rPr lang="en-US" altLang="ja-JP" sz="1200" b="1">
                  <a:solidFill>
                    <a:schemeClr val="bg1"/>
                  </a:solidFill>
                  <a:latin typeface="メイリオ" panose="020B0604030504040204" pitchFamily="50" charset="-128"/>
                  <a:ea typeface="メイリオ" panose="020B0604030504040204" pitchFamily="50" charset="-128"/>
                </a:rPr>
                <a:t>6</a:t>
              </a:r>
            </a:p>
          </p:txBody>
        </p:sp>
        <p:sp>
          <p:nvSpPr>
            <p:cNvPr id="84" name="Rectangle 32"/>
            <p:cNvSpPr>
              <a:spLocks noChangeArrowheads="1"/>
            </p:cNvSpPr>
            <p:nvPr/>
          </p:nvSpPr>
          <p:spPr bwMode="auto">
            <a:xfrm>
              <a:off x="4567238" y="747713"/>
              <a:ext cx="527050" cy="287337"/>
            </a:xfrm>
            <a:prstGeom prst="rect">
              <a:avLst/>
            </a:prstGeom>
            <a:gradFill rotWithShape="1">
              <a:gsLst>
                <a:gs pos="0">
                  <a:srgbClr val="FF9900"/>
                </a:gs>
                <a:gs pos="50000">
                  <a:srgbClr val="FF9900">
                    <a:gamma/>
                    <a:tint val="73725"/>
                    <a:invGamma/>
                  </a:srgbClr>
                </a:gs>
                <a:gs pos="100000">
                  <a:srgbClr val="FF9900"/>
                </a:gs>
              </a:gsLst>
              <a:lin ang="5400000" scaled="1"/>
            </a:gra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10800" bIns="10800" anchor="ctr"/>
            <a:lstStyle/>
            <a:p>
              <a:pPr algn="ctr"/>
              <a:r>
                <a:rPr lang="en-US" altLang="ja-JP" sz="1200" b="1">
                  <a:solidFill>
                    <a:schemeClr val="bg1"/>
                  </a:solidFill>
                  <a:latin typeface="メイリオ" panose="020B0604030504040204" pitchFamily="50" charset="-128"/>
                  <a:ea typeface="メイリオ" panose="020B0604030504040204" pitchFamily="50" charset="-128"/>
                </a:rPr>
                <a:t>7</a:t>
              </a:r>
            </a:p>
          </p:txBody>
        </p:sp>
        <p:sp>
          <p:nvSpPr>
            <p:cNvPr id="85" name="Rectangle 33"/>
            <p:cNvSpPr>
              <a:spLocks noChangeArrowheads="1"/>
            </p:cNvSpPr>
            <p:nvPr/>
          </p:nvSpPr>
          <p:spPr bwMode="auto">
            <a:xfrm>
              <a:off x="5094288" y="747713"/>
              <a:ext cx="525462" cy="287337"/>
            </a:xfrm>
            <a:prstGeom prst="rect">
              <a:avLst/>
            </a:prstGeom>
            <a:gradFill rotWithShape="1">
              <a:gsLst>
                <a:gs pos="0">
                  <a:srgbClr val="FF9900"/>
                </a:gs>
                <a:gs pos="50000">
                  <a:srgbClr val="FF9900">
                    <a:gamma/>
                    <a:tint val="73725"/>
                    <a:invGamma/>
                  </a:srgbClr>
                </a:gs>
                <a:gs pos="100000">
                  <a:srgbClr val="FF9900"/>
                </a:gs>
              </a:gsLst>
              <a:lin ang="5400000" scaled="1"/>
            </a:gra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10800" bIns="10800" anchor="ctr"/>
            <a:lstStyle/>
            <a:p>
              <a:pPr algn="ctr"/>
              <a:r>
                <a:rPr lang="en-US" altLang="ja-JP" sz="1200" b="1">
                  <a:solidFill>
                    <a:schemeClr val="bg1"/>
                  </a:solidFill>
                  <a:latin typeface="メイリオ" panose="020B0604030504040204" pitchFamily="50" charset="-128"/>
                  <a:ea typeface="メイリオ" panose="020B0604030504040204" pitchFamily="50" charset="-128"/>
                </a:rPr>
                <a:t>8</a:t>
              </a:r>
            </a:p>
          </p:txBody>
        </p:sp>
        <p:sp>
          <p:nvSpPr>
            <p:cNvPr id="86" name="Rectangle 34"/>
            <p:cNvSpPr>
              <a:spLocks noChangeArrowheads="1"/>
            </p:cNvSpPr>
            <p:nvPr/>
          </p:nvSpPr>
          <p:spPr bwMode="auto">
            <a:xfrm>
              <a:off x="5619750" y="747713"/>
              <a:ext cx="528638" cy="287337"/>
            </a:xfrm>
            <a:prstGeom prst="rect">
              <a:avLst/>
            </a:prstGeom>
            <a:gradFill rotWithShape="1">
              <a:gsLst>
                <a:gs pos="0">
                  <a:srgbClr val="FF9900"/>
                </a:gs>
                <a:gs pos="50000">
                  <a:srgbClr val="FF9900">
                    <a:gamma/>
                    <a:tint val="73725"/>
                    <a:invGamma/>
                  </a:srgbClr>
                </a:gs>
                <a:gs pos="100000">
                  <a:srgbClr val="FF9900"/>
                </a:gs>
              </a:gsLst>
              <a:lin ang="5400000" scaled="1"/>
            </a:gra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10800" bIns="10800" anchor="ctr"/>
            <a:lstStyle/>
            <a:p>
              <a:pPr algn="ctr"/>
              <a:r>
                <a:rPr lang="en-US" altLang="ja-JP" sz="1200" b="1">
                  <a:solidFill>
                    <a:schemeClr val="bg1"/>
                  </a:solidFill>
                  <a:latin typeface="メイリオ" panose="020B0604030504040204" pitchFamily="50" charset="-128"/>
                  <a:ea typeface="メイリオ" panose="020B0604030504040204" pitchFamily="50" charset="-128"/>
                </a:rPr>
                <a:t>9</a:t>
              </a:r>
            </a:p>
          </p:txBody>
        </p:sp>
        <p:sp>
          <p:nvSpPr>
            <p:cNvPr id="87" name="Rectangle 35"/>
            <p:cNvSpPr>
              <a:spLocks noChangeArrowheads="1"/>
            </p:cNvSpPr>
            <p:nvPr/>
          </p:nvSpPr>
          <p:spPr bwMode="auto">
            <a:xfrm>
              <a:off x="6148388" y="747713"/>
              <a:ext cx="525462" cy="287337"/>
            </a:xfrm>
            <a:prstGeom prst="rect">
              <a:avLst/>
            </a:prstGeom>
            <a:gradFill rotWithShape="1">
              <a:gsLst>
                <a:gs pos="0">
                  <a:srgbClr val="FF9900"/>
                </a:gs>
                <a:gs pos="50000">
                  <a:srgbClr val="FF9900">
                    <a:gamma/>
                    <a:tint val="73725"/>
                    <a:invGamma/>
                  </a:srgbClr>
                </a:gs>
                <a:gs pos="100000">
                  <a:srgbClr val="FF9900"/>
                </a:gs>
              </a:gsLst>
              <a:lin ang="5400000" scaled="1"/>
            </a:gra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10800" bIns="10800" anchor="ctr"/>
            <a:lstStyle/>
            <a:p>
              <a:pPr algn="ctr"/>
              <a:r>
                <a:rPr lang="en-US" altLang="ja-JP" sz="1200" b="1">
                  <a:solidFill>
                    <a:schemeClr val="bg1"/>
                  </a:solidFill>
                  <a:latin typeface="メイリオ" panose="020B0604030504040204" pitchFamily="50" charset="-128"/>
                  <a:ea typeface="メイリオ" panose="020B0604030504040204" pitchFamily="50" charset="-128"/>
                </a:rPr>
                <a:t>10</a:t>
              </a:r>
            </a:p>
          </p:txBody>
        </p:sp>
        <p:sp>
          <p:nvSpPr>
            <p:cNvPr id="88" name="Rectangle 36"/>
            <p:cNvSpPr>
              <a:spLocks noChangeArrowheads="1"/>
            </p:cNvSpPr>
            <p:nvPr/>
          </p:nvSpPr>
          <p:spPr bwMode="auto">
            <a:xfrm>
              <a:off x="6673850" y="747713"/>
              <a:ext cx="527050" cy="287337"/>
            </a:xfrm>
            <a:prstGeom prst="rect">
              <a:avLst/>
            </a:prstGeom>
            <a:gradFill rotWithShape="1">
              <a:gsLst>
                <a:gs pos="0">
                  <a:srgbClr val="FF9900"/>
                </a:gs>
                <a:gs pos="50000">
                  <a:srgbClr val="FF9900">
                    <a:gamma/>
                    <a:tint val="73725"/>
                    <a:invGamma/>
                  </a:srgbClr>
                </a:gs>
                <a:gs pos="100000">
                  <a:srgbClr val="FF9900"/>
                </a:gs>
              </a:gsLst>
              <a:lin ang="5400000" scaled="1"/>
            </a:gra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10800" bIns="10800" anchor="ctr"/>
            <a:lstStyle/>
            <a:p>
              <a:pPr algn="ctr"/>
              <a:r>
                <a:rPr lang="en-US" altLang="ja-JP" sz="1200" b="1">
                  <a:solidFill>
                    <a:schemeClr val="bg1"/>
                  </a:solidFill>
                  <a:latin typeface="メイリオ" panose="020B0604030504040204" pitchFamily="50" charset="-128"/>
                  <a:ea typeface="メイリオ" panose="020B0604030504040204" pitchFamily="50" charset="-128"/>
                </a:rPr>
                <a:t>11</a:t>
              </a:r>
            </a:p>
          </p:txBody>
        </p:sp>
        <p:sp>
          <p:nvSpPr>
            <p:cNvPr id="89" name="Rectangle 37"/>
            <p:cNvSpPr>
              <a:spLocks noChangeArrowheads="1"/>
            </p:cNvSpPr>
            <p:nvPr/>
          </p:nvSpPr>
          <p:spPr bwMode="auto">
            <a:xfrm>
              <a:off x="7200900" y="747713"/>
              <a:ext cx="525463" cy="287337"/>
            </a:xfrm>
            <a:prstGeom prst="rect">
              <a:avLst/>
            </a:prstGeom>
            <a:gradFill rotWithShape="1">
              <a:gsLst>
                <a:gs pos="0">
                  <a:srgbClr val="FF9900"/>
                </a:gs>
                <a:gs pos="50000">
                  <a:srgbClr val="FF9900">
                    <a:gamma/>
                    <a:tint val="73725"/>
                    <a:invGamma/>
                  </a:srgbClr>
                </a:gs>
                <a:gs pos="100000">
                  <a:srgbClr val="FF9900"/>
                </a:gs>
              </a:gsLst>
              <a:lin ang="5400000" scaled="1"/>
            </a:gra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10800" bIns="10800" anchor="ctr"/>
            <a:lstStyle/>
            <a:p>
              <a:pPr algn="ctr"/>
              <a:r>
                <a:rPr lang="en-US" altLang="ja-JP" sz="1200" b="1">
                  <a:solidFill>
                    <a:schemeClr val="bg1"/>
                  </a:solidFill>
                  <a:latin typeface="メイリオ" panose="020B0604030504040204" pitchFamily="50" charset="-128"/>
                  <a:ea typeface="メイリオ" panose="020B0604030504040204" pitchFamily="50" charset="-128"/>
                </a:rPr>
                <a:t>12</a:t>
              </a:r>
            </a:p>
          </p:txBody>
        </p:sp>
        <p:sp>
          <p:nvSpPr>
            <p:cNvPr id="90" name="Rectangle 38"/>
            <p:cNvSpPr>
              <a:spLocks noChangeArrowheads="1"/>
            </p:cNvSpPr>
            <p:nvPr/>
          </p:nvSpPr>
          <p:spPr bwMode="auto">
            <a:xfrm>
              <a:off x="395288" y="747713"/>
              <a:ext cx="2062162" cy="288925"/>
            </a:xfrm>
            <a:prstGeom prst="rect">
              <a:avLst/>
            </a:prstGeom>
            <a:gradFill rotWithShape="1">
              <a:gsLst>
                <a:gs pos="0">
                  <a:srgbClr val="FF9900">
                    <a:gamma/>
                    <a:shade val="46275"/>
                    <a:invGamma/>
                  </a:srgbClr>
                </a:gs>
                <a:gs pos="50000">
                  <a:srgbClr val="FF9900"/>
                </a:gs>
                <a:gs pos="100000">
                  <a:srgbClr val="FF9900">
                    <a:gamma/>
                    <a:shade val="46275"/>
                    <a:invGamma/>
                  </a:srgbClr>
                </a:gs>
              </a:gsLst>
              <a:lin ang="5400000" scaled="1"/>
            </a:gra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10800" bIns="10800" anchor="ctr"/>
            <a:lstStyle/>
            <a:p>
              <a:pPr algn="ctr"/>
              <a:r>
                <a:rPr lang="ja-JP" altLang="en-US" sz="1200" b="1">
                  <a:solidFill>
                    <a:schemeClr val="bg1"/>
                  </a:solidFill>
                  <a:latin typeface="メイリオ" panose="020B0604030504040204" pitchFamily="50" charset="-128"/>
                  <a:ea typeface="メイリオ" panose="020B0604030504040204" pitchFamily="50" charset="-128"/>
                </a:rPr>
                <a:t>作業内容</a:t>
              </a:r>
            </a:p>
          </p:txBody>
        </p:sp>
        <p:sp>
          <p:nvSpPr>
            <p:cNvPr id="91" name="Rectangle 39"/>
            <p:cNvSpPr>
              <a:spLocks noChangeArrowheads="1"/>
            </p:cNvSpPr>
            <p:nvPr/>
          </p:nvSpPr>
          <p:spPr bwMode="auto">
            <a:xfrm>
              <a:off x="395288" y="747713"/>
              <a:ext cx="8386762" cy="5472112"/>
            </a:xfrm>
            <a:prstGeom prst="rect">
              <a:avLst/>
            </a:prstGeom>
            <a:noFill/>
            <a:ln w="25400">
              <a:solidFill>
                <a:srgbClr val="333333"/>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2" name="Line 40"/>
            <p:cNvSpPr>
              <a:spLocks noChangeShapeType="1"/>
            </p:cNvSpPr>
            <p:nvPr/>
          </p:nvSpPr>
          <p:spPr bwMode="auto">
            <a:xfrm>
              <a:off x="2457450" y="763588"/>
              <a:ext cx="0" cy="5470525"/>
            </a:xfrm>
            <a:prstGeom prst="line">
              <a:avLst/>
            </a:prstGeom>
            <a:noFill/>
            <a:ln w="12700">
              <a:solidFill>
                <a:srgbClr val="3333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3" name="Line 42"/>
            <p:cNvSpPr>
              <a:spLocks noChangeShapeType="1"/>
            </p:cNvSpPr>
            <p:nvPr/>
          </p:nvSpPr>
          <p:spPr bwMode="auto">
            <a:xfrm>
              <a:off x="395288" y="2938463"/>
              <a:ext cx="8386762" cy="0"/>
            </a:xfrm>
            <a:prstGeom prst="line">
              <a:avLst/>
            </a:prstGeom>
            <a:noFill/>
            <a:ln w="12700">
              <a:solidFill>
                <a:schemeClr val="bg2"/>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4" name="Line 43"/>
            <p:cNvSpPr>
              <a:spLocks noChangeShapeType="1"/>
            </p:cNvSpPr>
            <p:nvPr/>
          </p:nvSpPr>
          <p:spPr bwMode="auto">
            <a:xfrm>
              <a:off x="395288" y="4149725"/>
              <a:ext cx="8386762" cy="0"/>
            </a:xfrm>
            <a:prstGeom prst="line">
              <a:avLst/>
            </a:prstGeom>
            <a:noFill/>
            <a:ln w="12700">
              <a:solidFill>
                <a:schemeClr val="bg2"/>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5" name="Line 44"/>
            <p:cNvSpPr>
              <a:spLocks noChangeShapeType="1"/>
            </p:cNvSpPr>
            <p:nvPr/>
          </p:nvSpPr>
          <p:spPr bwMode="auto">
            <a:xfrm>
              <a:off x="395288" y="2349500"/>
              <a:ext cx="8386762" cy="0"/>
            </a:xfrm>
            <a:prstGeom prst="line">
              <a:avLst/>
            </a:prstGeom>
            <a:noFill/>
            <a:ln w="12700">
              <a:solidFill>
                <a:schemeClr val="bg2"/>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6" name="Line 45"/>
            <p:cNvSpPr>
              <a:spLocks noChangeShapeType="1"/>
            </p:cNvSpPr>
            <p:nvPr/>
          </p:nvSpPr>
          <p:spPr bwMode="auto">
            <a:xfrm>
              <a:off x="396875" y="3644900"/>
              <a:ext cx="8386763" cy="0"/>
            </a:xfrm>
            <a:prstGeom prst="line">
              <a:avLst/>
            </a:prstGeom>
            <a:noFill/>
            <a:ln w="12700">
              <a:solidFill>
                <a:schemeClr val="bg2"/>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7" name="Line 46"/>
            <p:cNvSpPr>
              <a:spLocks noChangeShapeType="1"/>
            </p:cNvSpPr>
            <p:nvPr/>
          </p:nvSpPr>
          <p:spPr bwMode="auto">
            <a:xfrm>
              <a:off x="395288" y="5445125"/>
              <a:ext cx="8386762" cy="0"/>
            </a:xfrm>
            <a:prstGeom prst="line">
              <a:avLst/>
            </a:prstGeom>
            <a:noFill/>
            <a:ln w="12700">
              <a:solidFill>
                <a:schemeClr val="bg2"/>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8" name="Line 47"/>
            <p:cNvSpPr>
              <a:spLocks noChangeShapeType="1"/>
            </p:cNvSpPr>
            <p:nvPr/>
          </p:nvSpPr>
          <p:spPr bwMode="auto">
            <a:xfrm>
              <a:off x="395288" y="4724400"/>
              <a:ext cx="8386762" cy="0"/>
            </a:xfrm>
            <a:prstGeom prst="line">
              <a:avLst/>
            </a:prstGeom>
            <a:noFill/>
            <a:ln w="12700">
              <a:solidFill>
                <a:schemeClr val="bg2"/>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9" name="Line 48"/>
            <p:cNvSpPr>
              <a:spLocks noChangeShapeType="1"/>
            </p:cNvSpPr>
            <p:nvPr/>
          </p:nvSpPr>
          <p:spPr bwMode="auto">
            <a:xfrm>
              <a:off x="2457450" y="725488"/>
              <a:ext cx="0" cy="55086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0" name="Line 49"/>
            <p:cNvSpPr>
              <a:spLocks noChangeShapeType="1"/>
            </p:cNvSpPr>
            <p:nvPr/>
          </p:nvSpPr>
          <p:spPr bwMode="auto">
            <a:xfrm>
              <a:off x="6877050" y="4941888"/>
              <a:ext cx="647700" cy="0"/>
            </a:xfrm>
            <a:prstGeom prst="line">
              <a:avLst/>
            </a:prstGeom>
            <a:noFill/>
            <a:ln w="57150">
              <a:solidFill>
                <a:srgbClr val="FF0000"/>
              </a:solidFill>
              <a:round/>
              <a:headEnd type="oval" w="med" len="me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1" name="Line 53"/>
            <p:cNvSpPr>
              <a:spLocks noChangeShapeType="1"/>
            </p:cNvSpPr>
            <p:nvPr/>
          </p:nvSpPr>
          <p:spPr bwMode="auto">
            <a:xfrm>
              <a:off x="5219700" y="3213100"/>
              <a:ext cx="1584325" cy="0"/>
            </a:xfrm>
            <a:prstGeom prst="line">
              <a:avLst/>
            </a:prstGeom>
            <a:noFill/>
            <a:ln w="57150">
              <a:solidFill>
                <a:srgbClr val="FF0000"/>
              </a:solidFill>
              <a:round/>
              <a:headEnd type="oval" w="med" len="me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 name="Line 59"/>
            <p:cNvSpPr>
              <a:spLocks noChangeShapeType="1"/>
            </p:cNvSpPr>
            <p:nvPr/>
          </p:nvSpPr>
          <p:spPr bwMode="auto">
            <a:xfrm>
              <a:off x="395288" y="1557338"/>
              <a:ext cx="8386762" cy="0"/>
            </a:xfrm>
            <a:prstGeom prst="line">
              <a:avLst/>
            </a:prstGeom>
            <a:noFill/>
            <a:ln w="12700">
              <a:solidFill>
                <a:schemeClr val="bg2"/>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 name="Text Box 60"/>
            <p:cNvSpPr txBox="1">
              <a:spLocks noChangeArrowheads="1"/>
            </p:cNvSpPr>
            <p:nvPr/>
          </p:nvSpPr>
          <p:spPr bwMode="auto">
            <a:xfrm>
              <a:off x="2484438" y="1125538"/>
              <a:ext cx="40322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ja-JP" sz="1200" dirty="0"/>
                <a:t>●</a:t>
              </a:r>
              <a:r>
                <a:rPr lang="en-US" altLang="ja-JP" sz="1400" dirty="0"/>
                <a:t>3</a:t>
              </a:r>
              <a:r>
                <a:rPr lang="ja-JP" altLang="en-US" sz="1400" dirty="0"/>
                <a:t>月</a:t>
              </a:r>
              <a:r>
                <a:rPr lang="en-US" altLang="ja-JP" sz="1400" dirty="0"/>
                <a:t>18</a:t>
              </a:r>
              <a:r>
                <a:rPr lang="ja-JP" altLang="en-US" sz="1400" dirty="0"/>
                <a:t>日：</a:t>
              </a:r>
              <a:r>
                <a:rPr lang="ja-JP" altLang="en-US" sz="1400" dirty="0" smtClean="0"/>
                <a:t>計画策定にあたって</a:t>
              </a:r>
              <a:endParaRPr lang="ja-JP" altLang="en-US" sz="1400" dirty="0"/>
            </a:p>
          </p:txBody>
        </p:sp>
        <p:sp>
          <p:nvSpPr>
            <p:cNvPr id="104" name="Text Box 62"/>
            <p:cNvSpPr txBox="1">
              <a:spLocks noChangeArrowheads="1"/>
            </p:cNvSpPr>
            <p:nvPr/>
          </p:nvSpPr>
          <p:spPr bwMode="auto">
            <a:xfrm>
              <a:off x="6549487" y="3771900"/>
              <a:ext cx="2436521"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ja-JP" sz="1200" dirty="0"/>
                <a:t>●11</a:t>
              </a:r>
              <a:r>
                <a:rPr lang="ja-JP" altLang="en-US" sz="1200" dirty="0"/>
                <a:t>月上旬</a:t>
              </a:r>
              <a:r>
                <a:rPr lang="ja-JP" altLang="en-US" sz="1400" dirty="0" smtClean="0"/>
                <a:t>：第</a:t>
              </a:r>
              <a:r>
                <a:rPr lang="ja-JP" altLang="en-US" sz="1400" dirty="0"/>
                <a:t>二次</a:t>
              </a:r>
              <a:r>
                <a:rPr lang="ja-JP" altLang="en-US" sz="1400" dirty="0" smtClean="0"/>
                <a:t>計画素案</a:t>
              </a:r>
              <a:endParaRPr lang="ja-JP" altLang="en-US" sz="1400" dirty="0"/>
            </a:p>
          </p:txBody>
        </p:sp>
        <p:sp>
          <p:nvSpPr>
            <p:cNvPr id="105" name="Text Box 63"/>
            <p:cNvSpPr txBox="1">
              <a:spLocks noChangeArrowheads="1"/>
            </p:cNvSpPr>
            <p:nvPr/>
          </p:nvSpPr>
          <p:spPr bwMode="auto">
            <a:xfrm>
              <a:off x="6693951" y="4292600"/>
              <a:ext cx="2292057"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ja-JP" sz="1200" dirty="0"/>
                <a:t>●11</a:t>
              </a:r>
              <a:r>
                <a:rPr lang="ja-JP" altLang="en-US" sz="1200" dirty="0"/>
                <a:t>月中旬</a:t>
              </a:r>
              <a:r>
                <a:rPr lang="ja-JP" altLang="en-US" sz="1400" dirty="0" smtClean="0"/>
                <a:t>：第</a:t>
              </a:r>
              <a:r>
                <a:rPr lang="ja-JP" altLang="en-US" sz="1400" dirty="0"/>
                <a:t>二次</a:t>
              </a:r>
              <a:r>
                <a:rPr lang="ja-JP" altLang="en-US" sz="1400" dirty="0" smtClean="0"/>
                <a:t>計画案</a:t>
              </a:r>
              <a:endParaRPr lang="ja-JP" altLang="en-US" sz="1400" dirty="0"/>
            </a:p>
          </p:txBody>
        </p:sp>
        <p:sp>
          <p:nvSpPr>
            <p:cNvPr id="106" name="Line 64"/>
            <p:cNvSpPr>
              <a:spLocks noChangeShapeType="1"/>
            </p:cNvSpPr>
            <p:nvPr/>
          </p:nvSpPr>
          <p:spPr bwMode="auto">
            <a:xfrm>
              <a:off x="7740650" y="5805488"/>
              <a:ext cx="1008063" cy="0"/>
            </a:xfrm>
            <a:prstGeom prst="line">
              <a:avLst/>
            </a:prstGeom>
            <a:noFill/>
            <a:ln w="57150">
              <a:solidFill>
                <a:srgbClr val="FF0000"/>
              </a:solidFill>
              <a:round/>
              <a:headEnd type="oval" w="med" len="me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7" name="Rectangle 65"/>
            <p:cNvSpPr>
              <a:spLocks noChangeArrowheads="1"/>
            </p:cNvSpPr>
            <p:nvPr/>
          </p:nvSpPr>
          <p:spPr bwMode="auto">
            <a:xfrm>
              <a:off x="434975" y="1039813"/>
              <a:ext cx="2014539" cy="528637"/>
            </a:xfrm>
            <a:prstGeom prst="rect">
              <a:avLst/>
            </a:prstGeom>
            <a:gradFill rotWithShape="1">
              <a:gsLst>
                <a:gs pos="0">
                  <a:srgbClr val="CCFFFF">
                    <a:gamma/>
                    <a:tint val="22353"/>
                    <a:invGamma/>
                  </a:srgbClr>
                </a:gs>
                <a:gs pos="100000">
                  <a:srgbClr val="CCFFFF"/>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ja-JP" altLang="en-US" sz="1400" b="1" dirty="0" smtClean="0">
                  <a:latin typeface="Arial" panose="020B0604020202020204" pitchFamily="34" charset="0"/>
                  <a:ea typeface="メイリオ" panose="020B0604030504040204" pitchFamily="50" charset="-128"/>
                </a:rPr>
                <a:t>貧困対策部会</a:t>
              </a:r>
              <a:endParaRPr lang="en-US" altLang="ja-JP" sz="1400" b="1" dirty="0">
                <a:latin typeface="Arial" panose="020B0604020202020204" pitchFamily="34" charset="0"/>
                <a:ea typeface="メイリオ" panose="020B0604030504040204" pitchFamily="50" charset="-128"/>
              </a:endParaRPr>
            </a:p>
          </p:txBody>
        </p:sp>
        <p:sp>
          <p:nvSpPr>
            <p:cNvPr id="108" name="Line 66"/>
            <p:cNvSpPr>
              <a:spLocks noChangeShapeType="1"/>
            </p:cNvSpPr>
            <p:nvPr/>
          </p:nvSpPr>
          <p:spPr bwMode="auto">
            <a:xfrm>
              <a:off x="7524750" y="5229225"/>
              <a:ext cx="719138" cy="0"/>
            </a:xfrm>
            <a:prstGeom prst="line">
              <a:avLst/>
            </a:prstGeom>
            <a:noFill/>
            <a:ln w="57150">
              <a:solidFill>
                <a:srgbClr val="FF0000"/>
              </a:solidFill>
              <a:round/>
              <a:headEnd type="oval" w="med" len="me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0" name="Line 68"/>
            <p:cNvSpPr>
              <a:spLocks noChangeShapeType="1"/>
            </p:cNvSpPr>
            <p:nvPr/>
          </p:nvSpPr>
          <p:spPr bwMode="auto">
            <a:xfrm>
              <a:off x="3708400" y="1824504"/>
              <a:ext cx="1368425" cy="0"/>
            </a:xfrm>
            <a:prstGeom prst="line">
              <a:avLst/>
            </a:prstGeom>
            <a:noFill/>
            <a:ln w="57150">
              <a:solidFill>
                <a:srgbClr val="FF0000"/>
              </a:solidFill>
              <a:round/>
              <a:headEnd type="oval" w="med" len="me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11" name="グループ化 110"/>
          <p:cNvGrpSpPr/>
          <p:nvPr/>
        </p:nvGrpSpPr>
        <p:grpSpPr>
          <a:xfrm>
            <a:off x="241300" y="394416"/>
            <a:ext cx="8432800" cy="405505"/>
            <a:chOff x="241300" y="318395"/>
            <a:chExt cx="8432800" cy="405505"/>
          </a:xfrm>
        </p:grpSpPr>
        <p:cxnSp>
          <p:nvCxnSpPr>
            <p:cNvPr id="112" name="直線コネクタ 111"/>
            <p:cNvCxnSpPr/>
            <p:nvPr/>
          </p:nvCxnSpPr>
          <p:spPr>
            <a:xfrm>
              <a:off x="304800" y="723900"/>
              <a:ext cx="8369300" cy="0"/>
            </a:xfrm>
            <a:prstGeom prst="line">
              <a:avLst/>
            </a:prstGeom>
            <a:ln w="19050" cmpd="thinThick"/>
          </p:spPr>
          <p:style>
            <a:lnRef idx="1">
              <a:schemeClr val="accent2"/>
            </a:lnRef>
            <a:fillRef idx="0">
              <a:schemeClr val="accent2"/>
            </a:fillRef>
            <a:effectRef idx="0">
              <a:schemeClr val="accent2"/>
            </a:effectRef>
            <a:fontRef idx="minor">
              <a:schemeClr val="tx1"/>
            </a:fontRef>
          </p:style>
        </p:cxnSp>
        <p:sp>
          <p:nvSpPr>
            <p:cNvPr id="113" name="テキスト ボックス 112"/>
            <p:cNvSpPr txBox="1"/>
            <p:nvPr/>
          </p:nvSpPr>
          <p:spPr>
            <a:xfrm>
              <a:off x="241300" y="318395"/>
              <a:ext cx="7937500" cy="400110"/>
            </a:xfrm>
            <a:prstGeom prst="rect">
              <a:avLst/>
            </a:prstGeom>
            <a:noFill/>
          </p:spPr>
          <p:txBody>
            <a:bodyPr wrap="square" rtlCol="0">
              <a:spAutoFit/>
            </a:bodyPr>
            <a:lstStyle/>
            <a:p>
              <a:r>
                <a:rPr kumimoji="1" lang="ja-JP" altLang="en-US" sz="2000" b="1" dirty="0">
                  <a:latin typeface="Meiryo UI" panose="020B0604030504040204" pitchFamily="50" charset="-128"/>
                  <a:ea typeface="Meiryo UI" panose="020B0604030504040204" pitchFamily="50" charset="-128"/>
                </a:rPr>
                <a:t>８</a:t>
              </a:r>
              <a:r>
                <a:rPr kumimoji="1" lang="ja-JP" altLang="en-US" sz="2000" b="1" dirty="0" smtClean="0">
                  <a:latin typeface="Meiryo UI" panose="020B0604030504040204" pitchFamily="50" charset="-128"/>
                  <a:ea typeface="Meiryo UI" panose="020B0604030504040204" pitchFamily="50" charset="-128"/>
                </a:rPr>
                <a:t>　</a:t>
              </a:r>
              <a:r>
                <a:rPr kumimoji="1" lang="ja-JP" altLang="en-US" sz="2000" b="1" dirty="0">
                  <a:latin typeface="Meiryo UI" panose="020B0604030504040204" pitchFamily="50" charset="-128"/>
                  <a:ea typeface="Meiryo UI" panose="020B0604030504040204" pitchFamily="50" charset="-128"/>
                </a:rPr>
                <a:t>今後</a:t>
              </a:r>
              <a:r>
                <a:rPr kumimoji="1" lang="ja-JP" altLang="en-US" sz="2000" b="1" dirty="0" smtClean="0">
                  <a:latin typeface="Meiryo UI" panose="020B0604030504040204" pitchFamily="50" charset="-128"/>
                  <a:ea typeface="Meiryo UI" panose="020B0604030504040204" pitchFamily="50" charset="-128"/>
                </a:rPr>
                <a:t>のスケジュール（子どもの貧困対策計画）</a:t>
              </a:r>
              <a:endParaRPr kumimoji="1" lang="ja-JP" altLang="en-US" sz="2000" b="1" dirty="0">
                <a:latin typeface="Meiryo UI" panose="020B0604030504040204" pitchFamily="50" charset="-128"/>
                <a:ea typeface="Meiryo UI" panose="020B0604030504040204" pitchFamily="50" charset="-128"/>
              </a:endParaRPr>
            </a:p>
          </p:txBody>
        </p:sp>
      </p:grpSp>
      <p:sp>
        <p:nvSpPr>
          <p:cNvPr id="114" name="Text Box 61"/>
          <p:cNvSpPr txBox="1">
            <a:spLocks noChangeArrowheads="1"/>
          </p:cNvSpPr>
          <p:nvPr/>
        </p:nvSpPr>
        <p:spPr bwMode="auto">
          <a:xfrm>
            <a:off x="5042694" y="3034590"/>
            <a:ext cx="266382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ja-JP" sz="1200" dirty="0"/>
              <a:t>●8</a:t>
            </a:r>
            <a:r>
              <a:rPr lang="ja-JP" altLang="en-US" sz="1200" dirty="0"/>
              <a:t>月上旬</a:t>
            </a:r>
            <a:r>
              <a:rPr lang="ja-JP" altLang="en-US" sz="1400" dirty="0" smtClean="0"/>
              <a:t>：第</a:t>
            </a:r>
            <a:r>
              <a:rPr lang="ja-JP" altLang="en-US" sz="1400" dirty="0"/>
              <a:t>二次</a:t>
            </a:r>
            <a:r>
              <a:rPr lang="ja-JP" altLang="en-US" sz="1400" dirty="0" smtClean="0"/>
              <a:t>計画たたき案</a:t>
            </a:r>
            <a:endParaRPr lang="ja-JP" altLang="en-US" sz="1400" dirty="0"/>
          </a:p>
        </p:txBody>
      </p:sp>
      <p:sp>
        <p:nvSpPr>
          <p:cNvPr id="57" name="Line 68"/>
          <p:cNvSpPr>
            <a:spLocks noChangeShapeType="1"/>
          </p:cNvSpPr>
          <p:nvPr/>
        </p:nvSpPr>
        <p:spPr bwMode="auto">
          <a:xfrm>
            <a:off x="3256254" y="2479183"/>
            <a:ext cx="5417846" cy="0"/>
          </a:xfrm>
          <a:prstGeom prst="line">
            <a:avLst/>
          </a:prstGeom>
          <a:noFill/>
          <a:ln w="57150">
            <a:solidFill>
              <a:srgbClr val="FF0000"/>
            </a:solidFill>
            <a:round/>
            <a:headEnd type="oval" w="med" len="me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 name="Rectangle 5"/>
          <p:cNvSpPr>
            <a:spLocks noChangeArrowheads="1"/>
          </p:cNvSpPr>
          <p:nvPr/>
        </p:nvSpPr>
        <p:spPr bwMode="auto">
          <a:xfrm>
            <a:off x="409575" y="3045968"/>
            <a:ext cx="2046288" cy="269566"/>
          </a:xfrm>
          <a:prstGeom prst="rect">
            <a:avLst/>
          </a:prstGeom>
          <a:gradFill rotWithShape="1">
            <a:gsLst>
              <a:gs pos="0">
                <a:srgbClr val="CCFFFF">
                  <a:gamma/>
                  <a:tint val="22353"/>
                  <a:invGamma/>
                </a:srgbClr>
              </a:gs>
              <a:gs pos="100000">
                <a:srgbClr val="CCFFFF"/>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ja-JP" altLang="en-US" sz="1400" b="1" dirty="0" smtClean="0">
                <a:latin typeface="Arial" panose="020B0604020202020204" pitchFamily="34" charset="0"/>
                <a:ea typeface="メイリオ" panose="020B0604030504040204" pitchFamily="50" charset="-128"/>
              </a:rPr>
              <a:t>貧困対策部会（</a:t>
            </a:r>
            <a:r>
              <a:rPr lang="en-US" altLang="ja-JP" sz="1400" b="1" dirty="0" smtClean="0">
                <a:latin typeface="Arial" panose="020B0604020202020204" pitchFamily="34" charset="0"/>
                <a:ea typeface="メイリオ" panose="020B0604030504040204" pitchFamily="50" charset="-128"/>
              </a:rPr>
              <a:t>WG</a:t>
            </a:r>
            <a:r>
              <a:rPr lang="ja-JP" altLang="en-US" sz="1400" b="1" dirty="0" smtClean="0">
                <a:latin typeface="Arial" panose="020B0604020202020204" pitchFamily="34" charset="0"/>
                <a:ea typeface="メイリオ" panose="020B0604030504040204" pitchFamily="50" charset="-128"/>
              </a:rPr>
              <a:t>）②</a:t>
            </a:r>
            <a:endParaRPr lang="en-US" altLang="ja-JP" sz="1400" b="1" dirty="0" smtClean="0">
              <a:latin typeface="Arial" panose="020B0604020202020204" pitchFamily="34" charset="0"/>
              <a:ea typeface="メイリオ" panose="020B0604030504040204" pitchFamily="50" charset="-128"/>
            </a:endParaRPr>
          </a:p>
        </p:txBody>
      </p:sp>
      <p:sp>
        <p:nvSpPr>
          <p:cNvPr id="109" name="Line 42"/>
          <p:cNvSpPr>
            <a:spLocks noChangeShapeType="1"/>
          </p:cNvSpPr>
          <p:nvPr/>
        </p:nvSpPr>
        <p:spPr bwMode="auto">
          <a:xfrm>
            <a:off x="405303" y="3017393"/>
            <a:ext cx="8386762" cy="0"/>
          </a:xfrm>
          <a:prstGeom prst="line">
            <a:avLst/>
          </a:prstGeom>
          <a:noFill/>
          <a:ln w="12700">
            <a:solidFill>
              <a:schemeClr val="bg2"/>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5" name="Text Box 61"/>
          <p:cNvSpPr txBox="1">
            <a:spLocks noChangeArrowheads="1"/>
          </p:cNvSpPr>
          <p:nvPr/>
        </p:nvSpPr>
        <p:spPr bwMode="auto">
          <a:xfrm>
            <a:off x="3876856" y="2750428"/>
            <a:ext cx="3013073"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ja-JP" sz="1200" dirty="0" smtClean="0"/>
              <a:t>●</a:t>
            </a:r>
            <a:r>
              <a:rPr lang="ja-JP" altLang="en-US" sz="1400" dirty="0" smtClean="0"/>
              <a:t>第二次計画たたき素案</a:t>
            </a:r>
            <a:endParaRPr lang="ja-JP" altLang="en-US" sz="1400" dirty="0"/>
          </a:p>
        </p:txBody>
      </p:sp>
      <p:sp>
        <p:nvSpPr>
          <p:cNvPr id="116" name="テキスト ボックス 115"/>
          <p:cNvSpPr txBox="1"/>
          <p:nvPr/>
        </p:nvSpPr>
        <p:spPr>
          <a:xfrm>
            <a:off x="8739792" y="6367595"/>
            <a:ext cx="334851" cy="369332"/>
          </a:xfrm>
          <a:prstGeom prst="rect">
            <a:avLst/>
          </a:prstGeom>
          <a:noFill/>
        </p:spPr>
        <p:txBody>
          <a:bodyPr wrap="square" rtlCol="0">
            <a:spAutoFit/>
          </a:bodyPr>
          <a:lstStyle/>
          <a:p>
            <a:pPr algn="ctr"/>
            <a:r>
              <a:rPr kumimoji="1" lang="en-US" altLang="ja-JP" dirty="0" smtClean="0"/>
              <a:t>8</a:t>
            </a:r>
            <a:endParaRPr kumimoji="1" lang="ja-JP" altLang="en-US" dirty="0"/>
          </a:p>
        </p:txBody>
      </p:sp>
    </p:spTree>
    <p:extLst>
      <p:ext uri="{BB962C8B-B14F-4D97-AF65-F5344CB8AC3E}">
        <p14:creationId xmlns:p14="http://schemas.microsoft.com/office/powerpoint/2010/main" val="24600147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9" name="グループ化 58"/>
          <p:cNvGrpSpPr/>
          <p:nvPr/>
        </p:nvGrpSpPr>
        <p:grpSpPr>
          <a:xfrm>
            <a:off x="304800" y="814600"/>
            <a:ext cx="8411983" cy="5511800"/>
            <a:chOff x="384175" y="725488"/>
            <a:chExt cx="8411983" cy="5511800"/>
          </a:xfrm>
        </p:grpSpPr>
        <p:sp>
          <p:nvSpPr>
            <p:cNvPr id="60" name="Rectangle 4"/>
            <p:cNvSpPr>
              <a:spLocks noChangeArrowheads="1"/>
            </p:cNvSpPr>
            <p:nvPr/>
          </p:nvSpPr>
          <p:spPr bwMode="auto">
            <a:xfrm>
              <a:off x="409396" y="1570217"/>
              <a:ext cx="2062163" cy="765175"/>
            </a:xfrm>
            <a:prstGeom prst="rect">
              <a:avLst/>
            </a:prstGeom>
            <a:gradFill rotWithShape="1">
              <a:gsLst>
                <a:gs pos="0">
                  <a:schemeClr val="accent1">
                    <a:gamma/>
                    <a:tint val="33725"/>
                    <a:invGamma/>
                  </a:schemeClr>
                </a:gs>
                <a:gs pos="100000">
                  <a:schemeClr val="accent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ja-JP" altLang="en-US" sz="1400" b="1" dirty="0" smtClean="0">
                  <a:latin typeface="Arial" panose="020B0604020202020204" pitchFamily="34" charset="0"/>
                  <a:ea typeface="メイリオ" panose="020B0604030504040204" pitchFamily="50" charset="-128"/>
                </a:rPr>
                <a:t>・</a:t>
              </a:r>
              <a:r>
                <a:rPr lang="ja-JP" altLang="en-US" sz="1400" b="1" dirty="0">
                  <a:latin typeface="Arial" panose="020B0604020202020204" pitchFamily="34" charset="0"/>
                  <a:ea typeface="メイリオ" panose="020B0604030504040204" pitchFamily="50" charset="-128"/>
                </a:rPr>
                <a:t>府調査（業者委託</a:t>
              </a:r>
              <a:r>
                <a:rPr lang="ja-JP" altLang="en-US" sz="1400" b="1" dirty="0" smtClean="0">
                  <a:latin typeface="Arial" panose="020B0604020202020204" pitchFamily="34" charset="0"/>
                  <a:ea typeface="メイリオ" panose="020B0604030504040204" pitchFamily="50" charset="-128"/>
                </a:rPr>
                <a:t>）</a:t>
              </a:r>
              <a:endParaRPr lang="en-US" altLang="ja-JP" sz="1400" b="1" dirty="0" smtClean="0">
                <a:latin typeface="Arial" panose="020B0604020202020204" pitchFamily="34" charset="0"/>
                <a:ea typeface="メイリオ" panose="020B0604030504040204" pitchFamily="50" charset="-128"/>
              </a:endParaRPr>
            </a:p>
          </p:txBody>
        </p:sp>
        <p:sp>
          <p:nvSpPr>
            <p:cNvPr id="61" name="Rectangle 5"/>
            <p:cNvSpPr>
              <a:spLocks noChangeArrowheads="1"/>
            </p:cNvSpPr>
            <p:nvPr/>
          </p:nvSpPr>
          <p:spPr bwMode="auto">
            <a:xfrm>
              <a:off x="395288" y="2349500"/>
              <a:ext cx="2062162" cy="528638"/>
            </a:xfrm>
            <a:prstGeom prst="rect">
              <a:avLst/>
            </a:prstGeom>
            <a:gradFill rotWithShape="1">
              <a:gsLst>
                <a:gs pos="0">
                  <a:srgbClr val="CCFFFF">
                    <a:gamma/>
                    <a:tint val="22353"/>
                    <a:invGamma/>
                  </a:srgbClr>
                </a:gs>
                <a:gs pos="100000">
                  <a:srgbClr val="CCFFFF"/>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ja-JP" altLang="en-US" sz="1400" b="1" dirty="0" smtClean="0">
                  <a:latin typeface="Arial" panose="020B0604020202020204" pitchFamily="34" charset="0"/>
                  <a:ea typeface="メイリオ" panose="020B0604030504040204" pitchFamily="50" charset="-128"/>
                </a:rPr>
                <a:t>貧困対策部会（</a:t>
              </a:r>
              <a:r>
                <a:rPr lang="en-US" altLang="ja-JP" sz="1400" b="1" dirty="0" smtClean="0">
                  <a:latin typeface="Arial" panose="020B0604020202020204" pitchFamily="34" charset="0"/>
                  <a:ea typeface="メイリオ" panose="020B0604030504040204" pitchFamily="50" charset="-128"/>
                </a:rPr>
                <a:t>WG</a:t>
              </a:r>
              <a:r>
                <a:rPr lang="ja-JP" altLang="en-US" sz="1400" b="1" dirty="0" smtClean="0">
                  <a:latin typeface="Arial" panose="020B0604020202020204" pitchFamily="34" charset="0"/>
                  <a:ea typeface="メイリオ" panose="020B0604030504040204" pitchFamily="50" charset="-128"/>
                </a:rPr>
                <a:t>）</a:t>
              </a:r>
              <a:r>
                <a:rPr lang="en-US" altLang="ja-JP" sz="1400" b="1" dirty="0" smtClean="0">
                  <a:latin typeface="Arial" panose="020B0604020202020204" pitchFamily="34" charset="0"/>
                  <a:ea typeface="メイリオ" panose="020B0604030504040204" pitchFamily="50" charset="-128"/>
                </a:rPr>
                <a:t>②</a:t>
              </a:r>
              <a:endParaRPr lang="en-US" altLang="ja-JP" sz="1400" b="1" dirty="0">
                <a:latin typeface="Arial" panose="020B0604020202020204" pitchFamily="34" charset="0"/>
                <a:ea typeface="メイリオ" panose="020B0604030504040204" pitchFamily="50" charset="-128"/>
              </a:endParaRPr>
            </a:p>
          </p:txBody>
        </p:sp>
        <p:sp>
          <p:nvSpPr>
            <p:cNvPr id="62" name="Rectangle 6"/>
            <p:cNvSpPr>
              <a:spLocks noChangeArrowheads="1"/>
            </p:cNvSpPr>
            <p:nvPr/>
          </p:nvSpPr>
          <p:spPr bwMode="auto">
            <a:xfrm>
              <a:off x="395288" y="2852738"/>
              <a:ext cx="2062162" cy="817562"/>
            </a:xfrm>
            <a:prstGeom prst="rect">
              <a:avLst/>
            </a:prstGeom>
            <a:gradFill rotWithShape="1">
              <a:gsLst>
                <a:gs pos="0">
                  <a:schemeClr val="accent1">
                    <a:gamma/>
                    <a:tint val="33725"/>
                    <a:invGamma/>
                  </a:schemeClr>
                </a:gs>
                <a:gs pos="100000">
                  <a:schemeClr val="accent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ja-JP" altLang="en-US" sz="1400" b="1" dirty="0" smtClean="0">
                  <a:latin typeface="Arial" panose="020B0604020202020204" pitchFamily="34" charset="0"/>
                  <a:ea typeface="メイリオ" panose="020B0604030504040204" pitchFamily="50" charset="-128"/>
                </a:rPr>
                <a:t>・部会（</a:t>
              </a:r>
              <a:r>
                <a:rPr lang="en-US" altLang="ja-JP" sz="1400" b="1" dirty="0" smtClean="0">
                  <a:latin typeface="Arial" panose="020B0604020202020204" pitchFamily="34" charset="0"/>
                  <a:ea typeface="メイリオ" panose="020B0604030504040204" pitchFamily="50" charset="-128"/>
                </a:rPr>
                <a:t>WG</a:t>
              </a:r>
              <a:r>
                <a:rPr lang="ja-JP" altLang="en-US" sz="1400" b="1" dirty="0" smtClean="0">
                  <a:latin typeface="Arial" panose="020B0604020202020204" pitchFamily="34" charset="0"/>
                  <a:ea typeface="メイリオ" panose="020B0604030504040204" pitchFamily="50" charset="-128"/>
                </a:rPr>
                <a:t>）意見</a:t>
              </a:r>
              <a:endParaRPr lang="en-US" altLang="ja-JP" sz="1400" b="1" dirty="0">
                <a:latin typeface="Arial" panose="020B0604020202020204" pitchFamily="34" charset="0"/>
                <a:ea typeface="メイリオ" panose="020B0604030504040204" pitchFamily="50" charset="-128"/>
              </a:endParaRPr>
            </a:p>
            <a:p>
              <a:r>
                <a:rPr lang="ja-JP" altLang="en-US" sz="1400" b="1" dirty="0" smtClean="0">
                  <a:latin typeface="Arial" panose="020B0604020202020204" pitchFamily="34" charset="0"/>
                  <a:ea typeface="メイリオ" panose="020B0604030504040204" pitchFamily="50" charset="-128"/>
                </a:rPr>
                <a:t>・９月府議会（後半）</a:t>
              </a:r>
              <a:endParaRPr lang="en-US" altLang="ja-JP" sz="1400" b="1" dirty="0" smtClean="0">
                <a:latin typeface="Arial" panose="020B0604020202020204" pitchFamily="34" charset="0"/>
                <a:ea typeface="メイリオ" panose="020B0604030504040204" pitchFamily="50" charset="-128"/>
              </a:endParaRPr>
            </a:p>
            <a:p>
              <a:r>
                <a:rPr lang="ja-JP" altLang="en-US" sz="1400" b="1" dirty="0">
                  <a:latin typeface="Arial" panose="020B0604020202020204" pitchFamily="34" charset="0"/>
                  <a:ea typeface="メイリオ" panose="020B0604030504040204" pitchFamily="50" charset="-128"/>
                </a:rPr>
                <a:t>　</a:t>
              </a:r>
              <a:r>
                <a:rPr lang="ja-JP" altLang="en-US" sz="1400" b="1" dirty="0" smtClean="0">
                  <a:latin typeface="Arial" panose="020B0604020202020204" pitchFamily="34" charset="0"/>
                  <a:ea typeface="メイリオ" panose="020B0604030504040204" pitchFamily="50" charset="-128"/>
                </a:rPr>
                <a:t>での議論</a:t>
              </a:r>
              <a:endParaRPr lang="ja-JP" altLang="en-US" sz="1400" b="1" dirty="0">
                <a:latin typeface="Arial" panose="020B0604020202020204" pitchFamily="34" charset="0"/>
                <a:ea typeface="メイリオ" panose="020B0604030504040204" pitchFamily="50" charset="-128"/>
              </a:endParaRPr>
            </a:p>
          </p:txBody>
        </p:sp>
        <p:sp>
          <p:nvSpPr>
            <p:cNvPr id="64" name="Rectangle 8"/>
            <p:cNvSpPr>
              <a:spLocks noChangeArrowheads="1"/>
            </p:cNvSpPr>
            <p:nvPr/>
          </p:nvSpPr>
          <p:spPr bwMode="auto">
            <a:xfrm>
              <a:off x="395288" y="4284663"/>
              <a:ext cx="2062163" cy="931047"/>
            </a:xfrm>
            <a:prstGeom prst="rect">
              <a:avLst/>
            </a:prstGeom>
            <a:gradFill rotWithShape="1">
              <a:gsLst>
                <a:gs pos="0">
                  <a:schemeClr val="accent1">
                    <a:gamma/>
                    <a:tint val="33725"/>
                    <a:invGamma/>
                  </a:schemeClr>
                </a:gs>
                <a:gs pos="100000">
                  <a:schemeClr val="accent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ja-JP" altLang="en-US" sz="1400" b="1" dirty="0" smtClean="0">
                  <a:latin typeface="Arial" panose="020B0604020202020204" pitchFamily="34" charset="0"/>
                  <a:ea typeface="メイリオ" panose="020B0604030504040204" pitchFamily="50" charset="-128"/>
                </a:rPr>
                <a:t>・審議</a:t>
              </a:r>
              <a:r>
                <a:rPr lang="ja-JP" altLang="en-US" sz="1400" b="1" dirty="0">
                  <a:latin typeface="Arial" panose="020B0604020202020204" pitchFamily="34" charset="0"/>
                  <a:ea typeface="メイリオ" panose="020B0604030504040204" pitchFamily="50" charset="-128"/>
                </a:rPr>
                <a:t>会意見</a:t>
              </a:r>
            </a:p>
            <a:p>
              <a:r>
                <a:rPr lang="ja-JP" altLang="en-US" sz="1400" b="1" dirty="0">
                  <a:latin typeface="Arial" panose="020B0604020202020204" pitchFamily="34" charset="0"/>
                  <a:ea typeface="メイリオ" panose="020B0604030504040204" pitchFamily="50" charset="-128"/>
                </a:rPr>
                <a:t>・</a:t>
              </a:r>
              <a:r>
                <a:rPr lang="ja-JP" altLang="en-US" sz="1400" b="1" dirty="0" smtClean="0">
                  <a:latin typeface="Arial" panose="020B0604020202020204" pitchFamily="34" charset="0"/>
                  <a:ea typeface="メイリオ" panose="020B0604030504040204" pitchFamily="50" charset="-128"/>
                </a:rPr>
                <a:t>パブリックコメント</a:t>
              </a:r>
              <a:endParaRPr lang="en-US" altLang="ja-JP" sz="1400" b="1" dirty="0" smtClean="0">
                <a:latin typeface="Arial" panose="020B0604020202020204" pitchFamily="34" charset="0"/>
                <a:ea typeface="メイリオ" panose="020B0604030504040204" pitchFamily="50" charset="-128"/>
              </a:endParaRPr>
            </a:p>
            <a:p>
              <a:r>
                <a:rPr lang="ja-JP" altLang="en-US" sz="1400" b="1" dirty="0" smtClean="0">
                  <a:latin typeface="Arial" panose="020B0604020202020204" pitchFamily="34" charset="0"/>
                  <a:ea typeface="メイリオ" panose="020B0604030504040204" pitchFamily="50" charset="-128"/>
                </a:rPr>
                <a:t>・２月府議会</a:t>
              </a:r>
              <a:endParaRPr lang="ja-JP" altLang="en-US" sz="1400" b="1" dirty="0">
                <a:latin typeface="Arial" panose="020B0604020202020204" pitchFamily="34" charset="0"/>
                <a:ea typeface="メイリオ" panose="020B0604030504040204" pitchFamily="50" charset="-128"/>
              </a:endParaRPr>
            </a:p>
          </p:txBody>
        </p:sp>
        <p:sp>
          <p:nvSpPr>
            <p:cNvPr id="65" name="Rectangle 9"/>
            <p:cNvSpPr>
              <a:spLocks noChangeArrowheads="1"/>
            </p:cNvSpPr>
            <p:nvPr/>
          </p:nvSpPr>
          <p:spPr bwMode="auto">
            <a:xfrm>
              <a:off x="395288" y="3644893"/>
              <a:ext cx="2062162" cy="668337"/>
            </a:xfrm>
            <a:prstGeom prst="rect">
              <a:avLst/>
            </a:prstGeom>
            <a:gradFill rotWithShape="1">
              <a:gsLst>
                <a:gs pos="0">
                  <a:srgbClr val="CCFFFF">
                    <a:gamma/>
                    <a:tint val="22353"/>
                    <a:invGamma/>
                  </a:srgbClr>
                </a:gs>
                <a:gs pos="100000">
                  <a:srgbClr val="CCFFFF"/>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ja-JP" altLang="en-US" sz="1400" b="1" dirty="0">
                  <a:latin typeface="Arial" panose="020B0604020202020204" pitchFamily="34" charset="0"/>
                  <a:ea typeface="メイリオ" panose="020B0604030504040204" pitchFamily="50" charset="-128"/>
                </a:rPr>
                <a:t>子ども施策審議会</a:t>
              </a:r>
            </a:p>
          </p:txBody>
        </p:sp>
        <p:sp>
          <p:nvSpPr>
            <p:cNvPr id="66" name="Rectangle 10"/>
            <p:cNvSpPr>
              <a:spLocks noChangeArrowheads="1"/>
            </p:cNvSpPr>
            <p:nvPr/>
          </p:nvSpPr>
          <p:spPr bwMode="auto">
            <a:xfrm>
              <a:off x="384175" y="5805488"/>
              <a:ext cx="2062163" cy="431800"/>
            </a:xfrm>
            <a:prstGeom prst="rect">
              <a:avLst/>
            </a:prstGeom>
            <a:gradFill rotWithShape="1">
              <a:gsLst>
                <a:gs pos="0">
                  <a:schemeClr val="accent1">
                    <a:gamma/>
                    <a:tint val="33725"/>
                    <a:invGamma/>
                  </a:schemeClr>
                </a:gs>
                <a:gs pos="100000">
                  <a:schemeClr val="accent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ja-JP" altLang="en-US" sz="1400" b="1" dirty="0" smtClean="0">
                  <a:latin typeface="Arial" panose="020B0604020202020204" pitchFamily="34" charset="0"/>
                  <a:ea typeface="メイリオ" panose="020B0604030504040204" pitchFamily="50" charset="-128"/>
                </a:rPr>
                <a:t>・計画策定</a:t>
              </a:r>
              <a:endParaRPr lang="ja-JP" altLang="en-US" sz="1400" b="1" dirty="0">
                <a:latin typeface="Arial" panose="020B0604020202020204" pitchFamily="34" charset="0"/>
                <a:ea typeface="メイリオ" panose="020B0604030504040204" pitchFamily="50" charset="-128"/>
              </a:endParaRPr>
            </a:p>
          </p:txBody>
        </p:sp>
        <p:sp>
          <p:nvSpPr>
            <p:cNvPr id="67" name="Line 14"/>
            <p:cNvSpPr>
              <a:spLocks noChangeShapeType="1"/>
            </p:cNvSpPr>
            <p:nvPr/>
          </p:nvSpPr>
          <p:spPr bwMode="auto">
            <a:xfrm flipV="1">
              <a:off x="2982913" y="1036638"/>
              <a:ext cx="0" cy="5184775"/>
            </a:xfrm>
            <a:prstGeom prst="line">
              <a:avLst/>
            </a:prstGeom>
            <a:noFill/>
            <a:ln w="3175">
              <a:solidFill>
                <a:srgbClr val="80808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8" name="Line 15"/>
            <p:cNvSpPr>
              <a:spLocks noChangeShapeType="1"/>
            </p:cNvSpPr>
            <p:nvPr/>
          </p:nvSpPr>
          <p:spPr bwMode="auto">
            <a:xfrm flipV="1">
              <a:off x="3508375" y="1036638"/>
              <a:ext cx="0" cy="5184775"/>
            </a:xfrm>
            <a:prstGeom prst="line">
              <a:avLst/>
            </a:prstGeom>
            <a:noFill/>
            <a:ln w="3175">
              <a:solidFill>
                <a:srgbClr val="80808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9" name="Line 16"/>
            <p:cNvSpPr>
              <a:spLocks noChangeShapeType="1"/>
            </p:cNvSpPr>
            <p:nvPr/>
          </p:nvSpPr>
          <p:spPr bwMode="auto">
            <a:xfrm flipV="1">
              <a:off x="4035425" y="1036638"/>
              <a:ext cx="0" cy="5184775"/>
            </a:xfrm>
            <a:prstGeom prst="line">
              <a:avLst/>
            </a:prstGeom>
            <a:noFill/>
            <a:ln w="3175">
              <a:solidFill>
                <a:srgbClr val="80808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0" name="Line 17"/>
            <p:cNvSpPr>
              <a:spLocks noChangeShapeType="1"/>
            </p:cNvSpPr>
            <p:nvPr/>
          </p:nvSpPr>
          <p:spPr bwMode="auto">
            <a:xfrm flipV="1">
              <a:off x="4560888" y="1036638"/>
              <a:ext cx="0" cy="5184775"/>
            </a:xfrm>
            <a:prstGeom prst="line">
              <a:avLst/>
            </a:prstGeom>
            <a:noFill/>
            <a:ln w="3175">
              <a:solidFill>
                <a:srgbClr val="80808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 name="Line 18"/>
            <p:cNvSpPr>
              <a:spLocks noChangeShapeType="1"/>
            </p:cNvSpPr>
            <p:nvPr/>
          </p:nvSpPr>
          <p:spPr bwMode="auto">
            <a:xfrm flipV="1">
              <a:off x="5087938" y="1036638"/>
              <a:ext cx="0" cy="5184775"/>
            </a:xfrm>
            <a:prstGeom prst="line">
              <a:avLst/>
            </a:prstGeom>
            <a:noFill/>
            <a:ln w="3175">
              <a:solidFill>
                <a:srgbClr val="80808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 name="Line 19"/>
            <p:cNvSpPr>
              <a:spLocks noChangeShapeType="1"/>
            </p:cNvSpPr>
            <p:nvPr/>
          </p:nvSpPr>
          <p:spPr bwMode="auto">
            <a:xfrm flipV="1">
              <a:off x="5613400" y="1036638"/>
              <a:ext cx="0" cy="5184775"/>
            </a:xfrm>
            <a:prstGeom prst="line">
              <a:avLst/>
            </a:prstGeom>
            <a:noFill/>
            <a:ln w="3175">
              <a:solidFill>
                <a:srgbClr val="80808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3" name="Line 20"/>
            <p:cNvSpPr>
              <a:spLocks noChangeShapeType="1"/>
            </p:cNvSpPr>
            <p:nvPr/>
          </p:nvSpPr>
          <p:spPr bwMode="auto">
            <a:xfrm flipV="1">
              <a:off x="6138863" y="1036638"/>
              <a:ext cx="0" cy="5184775"/>
            </a:xfrm>
            <a:prstGeom prst="line">
              <a:avLst/>
            </a:prstGeom>
            <a:noFill/>
            <a:ln w="3175">
              <a:solidFill>
                <a:srgbClr val="80808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4" name="Line 21"/>
            <p:cNvSpPr>
              <a:spLocks noChangeShapeType="1"/>
            </p:cNvSpPr>
            <p:nvPr/>
          </p:nvSpPr>
          <p:spPr bwMode="auto">
            <a:xfrm flipV="1">
              <a:off x="6665913" y="1036638"/>
              <a:ext cx="0" cy="5184775"/>
            </a:xfrm>
            <a:prstGeom prst="line">
              <a:avLst/>
            </a:prstGeom>
            <a:noFill/>
            <a:ln w="3175">
              <a:solidFill>
                <a:srgbClr val="80808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5" name="Line 22"/>
            <p:cNvSpPr>
              <a:spLocks noChangeShapeType="1"/>
            </p:cNvSpPr>
            <p:nvPr/>
          </p:nvSpPr>
          <p:spPr bwMode="auto">
            <a:xfrm flipV="1">
              <a:off x="7192963" y="1036638"/>
              <a:ext cx="0" cy="5184775"/>
            </a:xfrm>
            <a:prstGeom prst="line">
              <a:avLst/>
            </a:prstGeom>
            <a:noFill/>
            <a:ln w="3175">
              <a:solidFill>
                <a:srgbClr val="80808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6" name="Line 23"/>
            <p:cNvSpPr>
              <a:spLocks noChangeShapeType="1"/>
            </p:cNvSpPr>
            <p:nvPr/>
          </p:nvSpPr>
          <p:spPr bwMode="auto">
            <a:xfrm flipV="1">
              <a:off x="7720013" y="1036638"/>
              <a:ext cx="0" cy="5184775"/>
            </a:xfrm>
            <a:prstGeom prst="line">
              <a:avLst/>
            </a:prstGeom>
            <a:noFill/>
            <a:ln w="3175">
              <a:solidFill>
                <a:srgbClr val="80808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7" name="Line 24"/>
            <p:cNvSpPr>
              <a:spLocks noChangeShapeType="1"/>
            </p:cNvSpPr>
            <p:nvPr/>
          </p:nvSpPr>
          <p:spPr bwMode="auto">
            <a:xfrm flipV="1">
              <a:off x="8245475" y="1036638"/>
              <a:ext cx="0" cy="5184775"/>
            </a:xfrm>
            <a:prstGeom prst="line">
              <a:avLst/>
            </a:prstGeom>
            <a:noFill/>
            <a:ln w="3175">
              <a:solidFill>
                <a:srgbClr val="80808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8" name="Rectangle 26"/>
            <p:cNvSpPr>
              <a:spLocks noChangeArrowheads="1"/>
            </p:cNvSpPr>
            <p:nvPr/>
          </p:nvSpPr>
          <p:spPr bwMode="auto">
            <a:xfrm>
              <a:off x="7718425" y="739417"/>
              <a:ext cx="525463" cy="287338"/>
            </a:xfrm>
            <a:prstGeom prst="rect">
              <a:avLst/>
            </a:prstGeom>
            <a:gradFill rotWithShape="1">
              <a:gsLst>
                <a:gs pos="0">
                  <a:srgbClr val="FF9900"/>
                </a:gs>
                <a:gs pos="50000">
                  <a:srgbClr val="FF9900">
                    <a:gamma/>
                    <a:tint val="73725"/>
                    <a:invGamma/>
                  </a:srgbClr>
                </a:gs>
                <a:gs pos="100000">
                  <a:srgbClr val="FF9900"/>
                </a:gs>
              </a:gsLst>
              <a:lin ang="5400000" scaled="1"/>
            </a:gra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10800" bIns="10800" anchor="ctr"/>
            <a:lstStyle/>
            <a:p>
              <a:pPr algn="ctr"/>
              <a:r>
                <a:rPr lang="en-US" altLang="ja-JP" sz="1200" b="1" dirty="0" smtClean="0">
                  <a:solidFill>
                    <a:schemeClr val="bg1"/>
                  </a:solidFill>
                  <a:latin typeface="メイリオ" panose="020B0604030504040204" pitchFamily="50" charset="-128"/>
                  <a:ea typeface="メイリオ" panose="020B0604030504040204" pitchFamily="50" charset="-128"/>
                </a:rPr>
                <a:t>2</a:t>
              </a:r>
              <a:endParaRPr lang="en-US" altLang="ja-JP" sz="1200" b="1" dirty="0">
                <a:solidFill>
                  <a:schemeClr val="bg1"/>
                </a:solidFill>
                <a:latin typeface="メイリオ" panose="020B0604030504040204" pitchFamily="50" charset="-128"/>
                <a:ea typeface="メイリオ" panose="020B0604030504040204" pitchFamily="50" charset="-128"/>
              </a:endParaRPr>
            </a:p>
          </p:txBody>
        </p:sp>
        <p:sp>
          <p:nvSpPr>
            <p:cNvPr id="79" name="Rectangle 27"/>
            <p:cNvSpPr>
              <a:spLocks noChangeArrowheads="1"/>
            </p:cNvSpPr>
            <p:nvPr/>
          </p:nvSpPr>
          <p:spPr bwMode="auto">
            <a:xfrm>
              <a:off x="8243888" y="739417"/>
              <a:ext cx="527050" cy="287338"/>
            </a:xfrm>
            <a:prstGeom prst="rect">
              <a:avLst/>
            </a:prstGeom>
            <a:gradFill rotWithShape="1">
              <a:gsLst>
                <a:gs pos="0">
                  <a:srgbClr val="FF9900"/>
                </a:gs>
                <a:gs pos="50000">
                  <a:srgbClr val="FF9900">
                    <a:gamma/>
                    <a:tint val="73725"/>
                    <a:invGamma/>
                  </a:srgbClr>
                </a:gs>
                <a:gs pos="100000">
                  <a:srgbClr val="FF9900"/>
                </a:gs>
              </a:gsLst>
              <a:lin ang="5400000" scaled="1"/>
            </a:gra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10800" bIns="10800" anchor="ctr"/>
            <a:lstStyle/>
            <a:p>
              <a:pPr algn="ctr"/>
              <a:r>
                <a:rPr lang="ja-JP" altLang="en-US" sz="1200" b="1" dirty="0" smtClean="0">
                  <a:solidFill>
                    <a:schemeClr val="bg1"/>
                  </a:solidFill>
                  <a:latin typeface="メイリオ" panose="020B0604030504040204" pitchFamily="50" charset="-128"/>
                  <a:ea typeface="メイリオ" panose="020B0604030504040204" pitchFamily="50" charset="-128"/>
                </a:rPr>
                <a:t>３</a:t>
              </a:r>
              <a:endParaRPr lang="en-US" altLang="ja-JP" sz="1200" b="1" dirty="0">
                <a:solidFill>
                  <a:schemeClr val="bg1"/>
                </a:solidFill>
                <a:latin typeface="メイリオ" panose="020B0604030504040204" pitchFamily="50" charset="-128"/>
                <a:ea typeface="メイリオ" panose="020B0604030504040204" pitchFamily="50" charset="-128"/>
              </a:endParaRPr>
            </a:p>
          </p:txBody>
        </p:sp>
        <p:sp>
          <p:nvSpPr>
            <p:cNvPr id="80" name="Rectangle 28"/>
            <p:cNvSpPr>
              <a:spLocks noChangeArrowheads="1"/>
            </p:cNvSpPr>
            <p:nvPr/>
          </p:nvSpPr>
          <p:spPr bwMode="auto">
            <a:xfrm>
              <a:off x="2462213" y="747713"/>
              <a:ext cx="527050" cy="287337"/>
            </a:xfrm>
            <a:prstGeom prst="rect">
              <a:avLst/>
            </a:prstGeom>
            <a:gradFill rotWithShape="1">
              <a:gsLst>
                <a:gs pos="0">
                  <a:srgbClr val="FF9900"/>
                </a:gs>
                <a:gs pos="50000">
                  <a:srgbClr val="FF9900">
                    <a:gamma/>
                    <a:tint val="73725"/>
                    <a:invGamma/>
                  </a:srgbClr>
                </a:gs>
                <a:gs pos="100000">
                  <a:srgbClr val="FF9900"/>
                </a:gs>
              </a:gsLst>
              <a:lin ang="5400000" scaled="1"/>
            </a:gra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10800" bIns="10800" anchor="ctr"/>
            <a:lstStyle/>
            <a:p>
              <a:pPr algn="ctr"/>
              <a:r>
                <a:rPr lang="ja-JP" altLang="en-US" sz="1200" b="1" dirty="0" smtClean="0">
                  <a:solidFill>
                    <a:schemeClr val="bg1"/>
                  </a:solidFill>
                  <a:latin typeface="メイリオ" panose="020B0604030504040204" pitchFamily="50" charset="-128"/>
                  <a:ea typeface="メイリオ" panose="020B0604030504040204" pitchFamily="50" charset="-128"/>
                </a:rPr>
                <a:t>４</a:t>
              </a:r>
              <a:endParaRPr lang="en-US" altLang="ja-JP" sz="1200" b="1" dirty="0">
                <a:solidFill>
                  <a:schemeClr val="bg1"/>
                </a:solidFill>
                <a:latin typeface="メイリオ" panose="020B0604030504040204" pitchFamily="50" charset="-128"/>
                <a:ea typeface="メイリオ" panose="020B0604030504040204" pitchFamily="50" charset="-128"/>
              </a:endParaRPr>
            </a:p>
          </p:txBody>
        </p:sp>
        <p:sp>
          <p:nvSpPr>
            <p:cNvPr id="81" name="Rectangle 29"/>
            <p:cNvSpPr>
              <a:spLocks noChangeArrowheads="1"/>
            </p:cNvSpPr>
            <p:nvPr/>
          </p:nvSpPr>
          <p:spPr bwMode="auto">
            <a:xfrm>
              <a:off x="2989263" y="747713"/>
              <a:ext cx="527050" cy="287337"/>
            </a:xfrm>
            <a:prstGeom prst="rect">
              <a:avLst/>
            </a:prstGeom>
            <a:gradFill rotWithShape="1">
              <a:gsLst>
                <a:gs pos="0">
                  <a:srgbClr val="FF9900"/>
                </a:gs>
                <a:gs pos="50000">
                  <a:srgbClr val="FF9900">
                    <a:gamma/>
                    <a:tint val="73725"/>
                    <a:invGamma/>
                  </a:srgbClr>
                </a:gs>
                <a:gs pos="100000">
                  <a:srgbClr val="FF9900"/>
                </a:gs>
              </a:gsLst>
              <a:lin ang="5400000" scaled="1"/>
            </a:gra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10800" bIns="10800" anchor="ctr"/>
            <a:lstStyle/>
            <a:p>
              <a:pPr algn="ctr"/>
              <a:r>
                <a:rPr lang="en-US" altLang="ja-JP" sz="1200" b="1" dirty="0" smtClean="0">
                  <a:solidFill>
                    <a:schemeClr val="bg1"/>
                  </a:solidFill>
                  <a:latin typeface="メイリオ" panose="020B0604030504040204" pitchFamily="50" charset="-128"/>
                  <a:ea typeface="メイリオ" panose="020B0604030504040204" pitchFamily="50" charset="-128"/>
                </a:rPr>
                <a:t>5</a:t>
              </a:r>
              <a:endParaRPr lang="en-US" altLang="ja-JP" sz="1200" b="1" dirty="0">
                <a:solidFill>
                  <a:schemeClr val="bg1"/>
                </a:solidFill>
                <a:latin typeface="メイリオ" panose="020B0604030504040204" pitchFamily="50" charset="-128"/>
                <a:ea typeface="メイリオ" panose="020B0604030504040204" pitchFamily="50" charset="-128"/>
              </a:endParaRPr>
            </a:p>
          </p:txBody>
        </p:sp>
        <p:sp>
          <p:nvSpPr>
            <p:cNvPr id="82" name="Rectangle 30"/>
            <p:cNvSpPr>
              <a:spLocks noChangeArrowheads="1"/>
            </p:cNvSpPr>
            <p:nvPr/>
          </p:nvSpPr>
          <p:spPr bwMode="auto">
            <a:xfrm>
              <a:off x="3516313" y="747713"/>
              <a:ext cx="525462" cy="287337"/>
            </a:xfrm>
            <a:prstGeom prst="rect">
              <a:avLst/>
            </a:prstGeom>
            <a:gradFill rotWithShape="1">
              <a:gsLst>
                <a:gs pos="0">
                  <a:srgbClr val="FF9900"/>
                </a:gs>
                <a:gs pos="50000">
                  <a:srgbClr val="FF9900">
                    <a:gamma/>
                    <a:tint val="73725"/>
                    <a:invGamma/>
                  </a:srgbClr>
                </a:gs>
                <a:gs pos="100000">
                  <a:srgbClr val="FF9900"/>
                </a:gs>
              </a:gsLst>
              <a:lin ang="5400000" scaled="1"/>
            </a:gra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10800" bIns="10800" anchor="ctr"/>
            <a:lstStyle/>
            <a:p>
              <a:pPr algn="ctr"/>
              <a:r>
                <a:rPr lang="ja-JP" altLang="en-US" sz="1200" b="1" dirty="0" smtClean="0">
                  <a:solidFill>
                    <a:schemeClr val="bg1"/>
                  </a:solidFill>
                  <a:latin typeface="メイリオ" panose="020B0604030504040204" pitchFamily="50" charset="-128"/>
                  <a:ea typeface="メイリオ" panose="020B0604030504040204" pitchFamily="50" charset="-128"/>
                </a:rPr>
                <a:t>６</a:t>
              </a:r>
              <a:endParaRPr lang="en-US" altLang="ja-JP" sz="1200" b="1" dirty="0">
                <a:solidFill>
                  <a:schemeClr val="bg1"/>
                </a:solidFill>
                <a:latin typeface="メイリオ" panose="020B0604030504040204" pitchFamily="50" charset="-128"/>
                <a:ea typeface="メイリオ" panose="020B0604030504040204" pitchFamily="50" charset="-128"/>
              </a:endParaRPr>
            </a:p>
          </p:txBody>
        </p:sp>
        <p:sp>
          <p:nvSpPr>
            <p:cNvPr id="83" name="Rectangle 31"/>
            <p:cNvSpPr>
              <a:spLocks noChangeArrowheads="1"/>
            </p:cNvSpPr>
            <p:nvPr/>
          </p:nvSpPr>
          <p:spPr bwMode="auto">
            <a:xfrm>
              <a:off x="4041775" y="747713"/>
              <a:ext cx="525463" cy="287337"/>
            </a:xfrm>
            <a:prstGeom prst="rect">
              <a:avLst/>
            </a:prstGeom>
            <a:gradFill rotWithShape="1">
              <a:gsLst>
                <a:gs pos="0">
                  <a:srgbClr val="FF9900"/>
                </a:gs>
                <a:gs pos="50000">
                  <a:srgbClr val="FF9900">
                    <a:gamma/>
                    <a:tint val="73725"/>
                    <a:invGamma/>
                  </a:srgbClr>
                </a:gs>
                <a:gs pos="100000">
                  <a:srgbClr val="FF9900"/>
                </a:gs>
              </a:gsLst>
              <a:lin ang="5400000" scaled="1"/>
            </a:gra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10800" bIns="10800" anchor="ctr"/>
            <a:lstStyle/>
            <a:p>
              <a:pPr algn="ctr"/>
              <a:r>
                <a:rPr lang="en-US" altLang="ja-JP" sz="1200" b="1" dirty="0" smtClean="0">
                  <a:solidFill>
                    <a:schemeClr val="bg1"/>
                  </a:solidFill>
                  <a:latin typeface="メイリオ" panose="020B0604030504040204" pitchFamily="50" charset="-128"/>
                  <a:ea typeface="メイリオ" panose="020B0604030504040204" pitchFamily="50" charset="-128"/>
                </a:rPr>
                <a:t>7</a:t>
              </a:r>
              <a:endParaRPr lang="en-US" altLang="ja-JP" sz="1200" b="1" dirty="0">
                <a:solidFill>
                  <a:schemeClr val="bg1"/>
                </a:solidFill>
                <a:latin typeface="メイリオ" panose="020B0604030504040204" pitchFamily="50" charset="-128"/>
                <a:ea typeface="メイリオ" panose="020B0604030504040204" pitchFamily="50" charset="-128"/>
              </a:endParaRPr>
            </a:p>
          </p:txBody>
        </p:sp>
        <p:sp>
          <p:nvSpPr>
            <p:cNvPr id="84" name="Rectangle 32"/>
            <p:cNvSpPr>
              <a:spLocks noChangeArrowheads="1"/>
            </p:cNvSpPr>
            <p:nvPr/>
          </p:nvSpPr>
          <p:spPr bwMode="auto">
            <a:xfrm>
              <a:off x="4567238" y="747713"/>
              <a:ext cx="527050" cy="287337"/>
            </a:xfrm>
            <a:prstGeom prst="rect">
              <a:avLst/>
            </a:prstGeom>
            <a:gradFill rotWithShape="1">
              <a:gsLst>
                <a:gs pos="0">
                  <a:srgbClr val="FF9900"/>
                </a:gs>
                <a:gs pos="50000">
                  <a:srgbClr val="FF9900">
                    <a:gamma/>
                    <a:tint val="73725"/>
                    <a:invGamma/>
                  </a:srgbClr>
                </a:gs>
                <a:gs pos="100000">
                  <a:srgbClr val="FF9900"/>
                </a:gs>
              </a:gsLst>
              <a:lin ang="5400000" scaled="1"/>
            </a:gra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10800" bIns="10800" anchor="ctr"/>
            <a:lstStyle/>
            <a:p>
              <a:pPr algn="ctr"/>
              <a:r>
                <a:rPr lang="en-US" altLang="ja-JP" sz="1200" b="1" dirty="0" smtClean="0">
                  <a:solidFill>
                    <a:schemeClr val="bg1"/>
                  </a:solidFill>
                  <a:latin typeface="メイリオ" panose="020B0604030504040204" pitchFamily="50" charset="-128"/>
                  <a:ea typeface="メイリオ" panose="020B0604030504040204" pitchFamily="50" charset="-128"/>
                </a:rPr>
                <a:t>8</a:t>
              </a:r>
              <a:endParaRPr lang="en-US" altLang="ja-JP" sz="1200" b="1" dirty="0">
                <a:solidFill>
                  <a:schemeClr val="bg1"/>
                </a:solidFill>
                <a:latin typeface="メイリオ" panose="020B0604030504040204" pitchFamily="50" charset="-128"/>
                <a:ea typeface="メイリオ" panose="020B0604030504040204" pitchFamily="50" charset="-128"/>
              </a:endParaRPr>
            </a:p>
          </p:txBody>
        </p:sp>
        <p:sp>
          <p:nvSpPr>
            <p:cNvPr id="85" name="Rectangle 33"/>
            <p:cNvSpPr>
              <a:spLocks noChangeArrowheads="1"/>
            </p:cNvSpPr>
            <p:nvPr/>
          </p:nvSpPr>
          <p:spPr bwMode="auto">
            <a:xfrm>
              <a:off x="5094288" y="747713"/>
              <a:ext cx="525462" cy="287337"/>
            </a:xfrm>
            <a:prstGeom prst="rect">
              <a:avLst/>
            </a:prstGeom>
            <a:gradFill rotWithShape="1">
              <a:gsLst>
                <a:gs pos="0">
                  <a:srgbClr val="FF9900"/>
                </a:gs>
                <a:gs pos="50000">
                  <a:srgbClr val="FF9900">
                    <a:gamma/>
                    <a:tint val="73725"/>
                    <a:invGamma/>
                  </a:srgbClr>
                </a:gs>
                <a:gs pos="100000">
                  <a:srgbClr val="FF9900"/>
                </a:gs>
              </a:gsLst>
              <a:lin ang="5400000" scaled="1"/>
            </a:gra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10800" bIns="10800" anchor="ctr"/>
            <a:lstStyle/>
            <a:p>
              <a:pPr algn="ctr"/>
              <a:r>
                <a:rPr lang="ja-JP" altLang="en-US" sz="1200" b="1" dirty="0" smtClean="0">
                  <a:solidFill>
                    <a:schemeClr val="bg1"/>
                  </a:solidFill>
                  <a:latin typeface="メイリオ" panose="020B0604030504040204" pitchFamily="50" charset="-128"/>
                  <a:ea typeface="メイリオ" panose="020B0604030504040204" pitchFamily="50" charset="-128"/>
                </a:rPr>
                <a:t>９</a:t>
              </a:r>
              <a:endParaRPr lang="en-US" altLang="ja-JP" sz="1200" b="1" dirty="0">
                <a:solidFill>
                  <a:schemeClr val="bg1"/>
                </a:solidFill>
                <a:latin typeface="メイリオ" panose="020B0604030504040204" pitchFamily="50" charset="-128"/>
                <a:ea typeface="メイリオ" panose="020B0604030504040204" pitchFamily="50" charset="-128"/>
              </a:endParaRPr>
            </a:p>
          </p:txBody>
        </p:sp>
        <p:sp>
          <p:nvSpPr>
            <p:cNvPr id="86" name="Rectangle 34"/>
            <p:cNvSpPr>
              <a:spLocks noChangeArrowheads="1"/>
            </p:cNvSpPr>
            <p:nvPr/>
          </p:nvSpPr>
          <p:spPr bwMode="auto">
            <a:xfrm>
              <a:off x="5619750" y="747713"/>
              <a:ext cx="528638" cy="287337"/>
            </a:xfrm>
            <a:prstGeom prst="rect">
              <a:avLst/>
            </a:prstGeom>
            <a:gradFill rotWithShape="1">
              <a:gsLst>
                <a:gs pos="0">
                  <a:srgbClr val="FF9900"/>
                </a:gs>
                <a:gs pos="50000">
                  <a:srgbClr val="FF9900">
                    <a:gamma/>
                    <a:tint val="73725"/>
                    <a:invGamma/>
                  </a:srgbClr>
                </a:gs>
                <a:gs pos="100000">
                  <a:srgbClr val="FF9900"/>
                </a:gs>
              </a:gsLst>
              <a:lin ang="5400000" scaled="1"/>
            </a:gra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10800" bIns="10800" anchor="ctr"/>
            <a:lstStyle/>
            <a:p>
              <a:pPr algn="ctr"/>
              <a:r>
                <a:rPr lang="en-US" altLang="ja-JP" sz="1200" b="1" dirty="0" smtClean="0">
                  <a:solidFill>
                    <a:schemeClr val="bg1"/>
                  </a:solidFill>
                  <a:latin typeface="メイリオ" panose="020B0604030504040204" pitchFamily="50" charset="-128"/>
                  <a:ea typeface="メイリオ" panose="020B0604030504040204" pitchFamily="50" charset="-128"/>
                </a:rPr>
                <a:t>10</a:t>
              </a:r>
              <a:endParaRPr lang="en-US" altLang="ja-JP" sz="1200" b="1" dirty="0">
                <a:solidFill>
                  <a:schemeClr val="bg1"/>
                </a:solidFill>
                <a:latin typeface="メイリオ" panose="020B0604030504040204" pitchFamily="50" charset="-128"/>
                <a:ea typeface="メイリオ" panose="020B0604030504040204" pitchFamily="50" charset="-128"/>
              </a:endParaRPr>
            </a:p>
          </p:txBody>
        </p:sp>
        <p:sp>
          <p:nvSpPr>
            <p:cNvPr id="87" name="Rectangle 35"/>
            <p:cNvSpPr>
              <a:spLocks noChangeArrowheads="1"/>
            </p:cNvSpPr>
            <p:nvPr/>
          </p:nvSpPr>
          <p:spPr bwMode="auto">
            <a:xfrm>
              <a:off x="6148388" y="747713"/>
              <a:ext cx="525462" cy="287337"/>
            </a:xfrm>
            <a:prstGeom prst="rect">
              <a:avLst/>
            </a:prstGeom>
            <a:gradFill rotWithShape="1">
              <a:gsLst>
                <a:gs pos="0">
                  <a:srgbClr val="FF9900"/>
                </a:gs>
                <a:gs pos="50000">
                  <a:srgbClr val="FF9900">
                    <a:gamma/>
                    <a:tint val="73725"/>
                    <a:invGamma/>
                  </a:srgbClr>
                </a:gs>
                <a:gs pos="100000">
                  <a:srgbClr val="FF9900"/>
                </a:gs>
              </a:gsLst>
              <a:lin ang="5400000" scaled="1"/>
            </a:gra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10800" bIns="10800" anchor="ctr"/>
            <a:lstStyle/>
            <a:p>
              <a:pPr algn="ctr"/>
              <a:r>
                <a:rPr lang="en-US" altLang="ja-JP" sz="1200" b="1" dirty="0" smtClean="0">
                  <a:solidFill>
                    <a:schemeClr val="bg1"/>
                  </a:solidFill>
                  <a:latin typeface="メイリオ" panose="020B0604030504040204" pitchFamily="50" charset="-128"/>
                  <a:ea typeface="メイリオ" panose="020B0604030504040204" pitchFamily="50" charset="-128"/>
                </a:rPr>
                <a:t>11</a:t>
              </a:r>
              <a:endParaRPr lang="en-US" altLang="ja-JP" sz="1200" b="1" dirty="0">
                <a:solidFill>
                  <a:schemeClr val="bg1"/>
                </a:solidFill>
                <a:latin typeface="メイリオ" panose="020B0604030504040204" pitchFamily="50" charset="-128"/>
                <a:ea typeface="メイリオ" panose="020B0604030504040204" pitchFamily="50" charset="-128"/>
              </a:endParaRPr>
            </a:p>
          </p:txBody>
        </p:sp>
        <p:sp>
          <p:nvSpPr>
            <p:cNvPr id="88" name="Rectangle 36"/>
            <p:cNvSpPr>
              <a:spLocks noChangeArrowheads="1"/>
            </p:cNvSpPr>
            <p:nvPr/>
          </p:nvSpPr>
          <p:spPr bwMode="auto">
            <a:xfrm>
              <a:off x="6673850" y="747713"/>
              <a:ext cx="527050" cy="287337"/>
            </a:xfrm>
            <a:prstGeom prst="rect">
              <a:avLst/>
            </a:prstGeom>
            <a:gradFill rotWithShape="1">
              <a:gsLst>
                <a:gs pos="0">
                  <a:srgbClr val="FF9900"/>
                </a:gs>
                <a:gs pos="50000">
                  <a:srgbClr val="FF9900">
                    <a:gamma/>
                    <a:tint val="73725"/>
                    <a:invGamma/>
                  </a:srgbClr>
                </a:gs>
                <a:gs pos="100000">
                  <a:srgbClr val="FF9900"/>
                </a:gs>
              </a:gsLst>
              <a:lin ang="5400000" scaled="1"/>
            </a:gra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10800" bIns="10800" anchor="ctr"/>
            <a:lstStyle/>
            <a:p>
              <a:pPr algn="ctr"/>
              <a:r>
                <a:rPr lang="en-US" altLang="ja-JP" sz="1200" b="1" dirty="0" smtClean="0">
                  <a:solidFill>
                    <a:schemeClr val="bg1"/>
                  </a:solidFill>
                  <a:latin typeface="メイリオ" panose="020B0604030504040204" pitchFamily="50" charset="-128"/>
                  <a:ea typeface="メイリオ" panose="020B0604030504040204" pitchFamily="50" charset="-128"/>
                </a:rPr>
                <a:t>12</a:t>
              </a:r>
              <a:endParaRPr lang="en-US" altLang="ja-JP" sz="1200" b="1" dirty="0">
                <a:solidFill>
                  <a:schemeClr val="bg1"/>
                </a:solidFill>
                <a:latin typeface="メイリオ" panose="020B0604030504040204" pitchFamily="50" charset="-128"/>
                <a:ea typeface="メイリオ" panose="020B0604030504040204" pitchFamily="50" charset="-128"/>
              </a:endParaRPr>
            </a:p>
          </p:txBody>
        </p:sp>
        <p:sp>
          <p:nvSpPr>
            <p:cNvPr id="89" name="Rectangle 37"/>
            <p:cNvSpPr>
              <a:spLocks noChangeArrowheads="1"/>
            </p:cNvSpPr>
            <p:nvPr/>
          </p:nvSpPr>
          <p:spPr bwMode="auto">
            <a:xfrm>
              <a:off x="7200900" y="747713"/>
              <a:ext cx="525463" cy="287337"/>
            </a:xfrm>
            <a:prstGeom prst="rect">
              <a:avLst/>
            </a:prstGeom>
            <a:gradFill rotWithShape="1">
              <a:gsLst>
                <a:gs pos="0">
                  <a:srgbClr val="FF9900"/>
                </a:gs>
                <a:gs pos="50000">
                  <a:srgbClr val="FF9900">
                    <a:gamma/>
                    <a:tint val="73725"/>
                    <a:invGamma/>
                  </a:srgbClr>
                </a:gs>
                <a:gs pos="100000">
                  <a:srgbClr val="FF9900"/>
                </a:gs>
              </a:gsLst>
              <a:lin ang="5400000" scaled="1"/>
            </a:gra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10800" bIns="10800" anchor="ctr"/>
            <a:lstStyle/>
            <a:p>
              <a:pPr algn="ctr"/>
              <a:r>
                <a:rPr lang="ja-JP" altLang="en-US" sz="1200" b="1" dirty="0" smtClean="0">
                  <a:solidFill>
                    <a:schemeClr val="bg1"/>
                  </a:solidFill>
                  <a:latin typeface="メイリオ" panose="020B0604030504040204" pitchFamily="50" charset="-128"/>
                  <a:ea typeface="メイリオ" panose="020B0604030504040204" pitchFamily="50" charset="-128"/>
                </a:rPr>
                <a:t>１</a:t>
              </a:r>
              <a:endParaRPr lang="en-US" altLang="ja-JP" sz="1200" b="1" dirty="0">
                <a:solidFill>
                  <a:schemeClr val="bg1"/>
                </a:solidFill>
                <a:latin typeface="メイリオ" panose="020B0604030504040204" pitchFamily="50" charset="-128"/>
                <a:ea typeface="メイリオ" panose="020B0604030504040204" pitchFamily="50" charset="-128"/>
              </a:endParaRPr>
            </a:p>
          </p:txBody>
        </p:sp>
        <p:sp>
          <p:nvSpPr>
            <p:cNvPr id="90" name="Rectangle 38"/>
            <p:cNvSpPr>
              <a:spLocks noChangeArrowheads="1"/>
            </p:cNvSpPr>
            <p:nvPr/>
          </p:nvSpPr>
          <p:spPr bwMode="auto">
            <a:xfrm>
              <a:off x="395288" y="747713"/>
              <a:ext cx="2062162" cy="288925"/>
            </a:xfrm>
            <a:prstGeom prst="rect">
              <a:avLst/>
            </a:prstGeom>
            <a:gradFill rotWithShape="1">
              <a:gsLst>
                <a:gs pos="0">
                  <a:srgbClr val="FF9900">
                    <a:gamma/>
                    <a:shade val="46275"/>
                    <a:invGamma/>
                  </a:srgbClr>
                </a:gs>
                <a:gs pos="50000">
                  <a:srgbClr val="FF9900"/>
                </a:gs>
                <a:gs pos="100000">
                  <a:srgbClr val="FF9900">
                    <a:gamma/>
                    <a:shade val="46275"/>
                    <a:invGamma/>
                  </a:srgbClr>
                </a:gs>
              </a:gsLst>
              <a:lin ang="5400000" scaled="1"/>
            </a:gra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10800" bIns="10800" anchor="ctr"/>
            <a:lstStyle/>
            <a:p>
              <a:pPr algn="ctr"/>
              <a:r>
                <a:rPr lang="ja-JP" altLang="en-US" sz="1200" b="1">
                  <a:solidFill>
                    <a:schemeClr val="bg1"/>
                  </a:solidFill>
                  <a:latin typeface="メイリオ" panose="020B0604030504040204" pitchFamily="50" charset="-128"/>
                  <a:ea typeface="メイリオ" panose="020B0604030504040204" pitchFamily="50" charset="-128"/>
                </a:rPr>
                <a:t>作業内容</a:t>
              </a:r>
            </a:p>
          </p:txBody>
        </p:sp>
        <p:sp>
          <p:nvSpPr>
            <p:cNvPr id="91" name="Rectangle 39"/>
            <p:cNvSpPr>
              <a:spLocks noChangeArrowheads="1"/>
            </p:cNvSpPr>
            <p:nvPr/>
          </p:nvSpPr>
          <p:spPr bwMode="auto">
            <a:xfrm>
              <a:off x="395288" y="747713"/>
              <a:ext cx="8377237" cy="5472112"/>
            </a:xfrm>
            <a:prstGeom prst="rect">
              <a:avLst/>
            </a:prstGeom>
            <a:noFill/>
            <a:ln w="25400">
              <a:solidFill>
                <a:srgbClr val="333333"/>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2" name="Line 40"/>
            <p:cNvSpPr>
              <a:spLocks noChangeShapeType="1"/>
            </p:cNvSpPr>
            <p:nvPr/>
          </p:nvSpPr>
          <p:spPr bwMode="auto">
            <a:xfrm>
              <a:off x="2457450" y="763588"/>
              <a:ext cx="0" cy="5470525"/>
            </a:xfrm>
            <a:prstGeom prst="line">
              <a:avLst/>
            </a:prstGeom>
            <a:noFill/>
            <a:ln w="12700">
              <a:solidFill>
                <a:srgbClr val="3333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3" name="Line 42"/>
            <p:cNvSpPr>
              <a:spLocks noChangeShapeType="1"/>
            </p:cNvSpPr>
            <p:nvPr/>
          </p:nvSpPr>
          <p:spPr bwMode="auto">
            <a:xfrm>
              <a:off x="395288" y="2853234"/>
              <a:ext cx="8386762" cy="0"/>
            </a:xfrm>
            <a:prstGeom prst="line">
              <a:avLst/>
            </a:prstGeom>
            <a:noFill/>
            <a:ln w="12700">
              <a:solidFill>
                <a:schemeClr val="bg2"/>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4" name="Line 43"/>
            <p:cNvSpPr>
              <a:spLocks noChangeShapeType="1"/>
            </p:cNvSpPr>
            <p:nvPr/>
          </p:nvSpPr>
          <p:spPr bwMode="auto">
            <a:xfrm>
              <a:off x="409396" y="4316413"/>
              <a:ext cx="8386762" cy="0"/>
            </a:xfrm>
            <a:prstGeom prst="line">
              <a:avLst/>
            </a:prstGeom>
            <a:noFill/>
            <a:ln w="12700">
              <a:solidFill>
                <a:schemeClr val="bg2"/>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5" name="Line 44"/>
            <p:cNvSpPr>
              <a:spLocks noChangeShapeType="1"/>
            </p:cNvSpPr>
            <p:nvPr/>
          </p:nvSpPr>
          <p:spPr bwMode="auto">
            <a:xfrm>
              <a:off x="395288" y="2349500"/>
              <a:ext cx="8386762" cy="0"/>
            </a:xfrm>
            <a:prstGeom prst="line">
              <a:avLst/>
            </a:prstGeom>
            <a:noFill/>
            <a:ln w="12700">
              <a:solidFill>
                <a:schemeClr val="bg2"/>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6" name="Line 45"/>
            <p:cNvSpPr>
              <a:spLocks noChangeShapeType="1"/>
            </p:cNvSpPr>
            <p:nvPr/>
          </p:nvSpPr>
          <p:spPr bwMode="auto">
            <a:xfrm>
              <a:off x="396875" y="3644900"/>
              <a:ext cx="8386763" cy="0"/>
            </a:xfrm>
            <a:prstGeom prst="line">
              <a:avLst/>
            </a:prstGeom>
            <a:noFill/>
            <a:ln w="12700">
              <a:solidFill>
                <a:schemeClr val="bg2"/>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7" name="Line 46"/>
            <p:cNvSpPr>
              <a:spLocks noChangeShapeType="1"/>
            </p:cNvSpPr>
            <p:nvPr/>
          </p:nvSpPr>
          <p:spPr bwMode="auto">
            <a:xfrm>
              <a:off x="395288" y="5216525"/>
              <a:ext cx="8386762" cy="0"/>
            </a:xfrm>
            <a:prstGeom prst="line">
              <a:avLst/>
            </a:prstGeom>
            <a:noFill/>
            <a:ln w="12700">
              <a:solidFill>
                <a:schemeClr val="bg2"/>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8" name="Line 47"/>
            <p:cNvSpPr>
              <a:spLocks noChangeShapeType="1"/>
            </p:cNvSpPr>
            <p:nvPr/>
          </p:nvSpPr>
          <p:spPr bwMode="auto">
            <a:xfrm>
              <a:off x="409396" y="4313230"/>
              <a:ext cx="8386762" cy="0"/>
            </a:xfrm>
            <a:prstGeom prst="line">
              <a:avLst/>
            </a:prstGeom>
            <a:noFill/>
            <a:ln w="12700">
              <a:solidFill>
                <a:schemeClr val="bg2"/>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9" name="Line 48"/>
            <p:cNvSpPr>
              <a:spLocks noChangeShapeType="1"/>
            </p:cNvSpPr>
            <p:nvPr/>
          </p:nvSpPr>
          <p:spPr bwMode="auto">
            <a:xfrm>
              <a:off x="2457450" y="725488"/>
              <a:ext cx="0" cy="55086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0" name="Line 49"/>
            <p:cNvSpPr>
              <a:spLocks noChangeShapeType="1"/>
            </p:cNvSpPr>
            <p:nvPr/>
          </p:nvSpPr>
          <p:spPr bwMode="auto">
            <a:xfrm>
              <a:off x="6373634" y="4542643"/>
              <a:ext cx="647700" cy="0"/>
            </a:xfrm>
            <a:prstGeom prst="line">
              <a:avLst/>
            </a:prstGeom>
            <a:noFill/>
            <a:ln w="57150">
              <a:solidFill>
                <a:srgbClr val="FF0000"/>
              </a:solidFill>
              <a:round/>
              <a:headEnd type="oval" w="med" len="me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1" name="Line 53"/>
            <p:cNvSpPr>
              <a:spLocks noChangeShapeType="1"/>
            </p:cNvSpPr>
            <p:nvPr/>
          </p:nvSpPr>
          <p:spPr bwMode="auto">
            <a:xfrm>
              <a:off x="6373635" y="3238858"/>
              <a:ext cx="827266" cy="0"/>
            </a:xfrm>
            <a:prstGeom prst="line">
              <a:avLst/>
            </a:prstGeom>
            <a:noFill/>
            <a:ln w="57150">
              <a:solidFill>
                <a:srgbClr val="FF0000"/>
              </a:solidFill>
              <a:round/>
              <a:headEnd type="oval" w="med" len="me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 name="Line 59"/>
            <p:cNvSpPr>
              <a:spLocks noChangeShapeType="1"/>
            </p:cNvSpPr>
            <p:nvPr/>
          </p:nvSpPr>
          <p:spPr bwMode="auto">
            <a:xfrm>
              <a:off x="395288" y="1557338"/>
              <a:ext cx="8386762" cy="0"/>
            </a:xfrm>
            <a:prstGeom prst="line">
              <a:avLst/>
            </a:prstGeom>
            <a:noFill/>
            <a:ln w="12700">
              <a:solidFill>
                <a:schemeClr val="bg2"/>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 name="Text Box 62"/>
            <p:cNvSpPr txBox="1">
              <a:spLocks noChangeArrowheads="1"/>
            </p:cNvSpPr>
            <p:nvPr/>
          </p:nvSpPr>
          <p:spPr bwMode="auto">
            <a:xfrm>
              <a:off x="6184849" y="2423294"/>
              <a:ext cx="2229644" cy="5191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ts val="1200"/>
                </a:lnSpc>
                <a:spcBef>
                  <a:spcPct val="50000"/>
                </a:spcBef>
              </a:pPr>
              <a:r>
                <a:rPr lang="en-US" altLang="ja-JP" sz="1200" dirty="0"/>
                <a:t>●</a:t>
              </a:r>
              <a:r>
                <a:rPr lang="en-US" altLang="ja-JP" sz="1200" dirty="0" smtClean="0"/>
                <a:t>11</a:t>
              </a:r>
              <a:r>
                <a:rPr lang="ja-JP" altLang="en-US" sz="1200" dirty="0" smtClean="0"/>
                <a:t>月</a:t>
              </a:r>
              <a:r>
                <a:rPr lang="ja-JP" altLang="en-US" sz="1400" dirty="0" smtClean="0"/>
                <a:t>：調査結果の分析、</a:t>
              </a:r>
              <a:endParaRPr lang="en-US" altLang="ja-JP" sz="1400" dirty="0" smtClean="0"/>
            </a:p>
            <a:p>
              <a:pPr>
                <a:lnSpc>
                  <a:spcPts val="1200"/>
                </a:lnSpc>
                <a:spcBef>
                  <a:spcPct val="50000"/>
                </a:spcBef>
              </a:pPr>
              <a:r>
                <a:rPr lang="ja-JP" altLang="en-US" sz="1400" dirty="0"/>
                <a:t>　</a:t>
              </a:r>
              <a:r>
                <a:rPr lang="ja-JP" altLang="en-US" sz="1400" dirty="0" smtClean="0"/>
                <a:t>　　  計画（案）の検討</a:t>
              </a:r>
              <a:endParaRPr lang="ja-JP" altLang="en-US" sz="1400" dirty="0"/>
            </a:p>
          </p:txBody>
        </p:sp>
        <p:sp>
          <p:nvSpPr>
            <p:cNvPr id="105" name="Text Box 63"/>
            <p:cNvSpPr txBox="1">
              <a:spLocks noChangeArrowheads="1"/>
            </p:cNvSpPr>
            <p:nvPr/>
          </p:nvSpPr>
          <p:spPr bwMode="auto">
            <a:xfrm>
              <a:off x="6219377" y="3778348"/>
              <a:ext cx="2160587"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ja-JP" sz="1200" dirty="0"/>
                <a:t>●11</a:t>
              </a:r>
              <a:r>
                <a:rPr lang="ja-JP" altLang="en-US" sz="1200" dirty="0"/>
                <a:t>月中旬</a:t>
              </a:r>
              <a:r>
                <a:rPr lang="ja-JP" altLang="en-US" sz="1400" dirty="0" smtClean="0"/>
                <a:t>：状況報告</a:t>
              </a:r>
              <a:endParaRPr lang="ja-JP" altLang="en-US" sz="1400" dirty="0"/>
            </a:p>
          </p:txBody>
        </p:sp>
        <p:sp>
          <p:nvSpPr>
            <p:cNvPr id="106" name="Line 64"/>
            <p:cNvSpPr>
              <a:spLocks noChangeShapeType="1"/>
            </p:cNvSpPr>
            <p:nvPr/>
          </p:nvSpPr>
          <p:spPr bwMode="auto">
            <a:xfrm>
              <a:off x="7762876" y="5023834"/>
              <a:ext cx="651618" cy="7313"/>
            </a:xfrm>
            <a:prstGeom prst="line">
              <a:avLst/>
            </a:prstGeom>
            <a:noFill/>
            <a:ln w="57150">
              <a:solidFill>
                <a:srgbClr val="FF0000"/>
              </a:solidFill>
              <a:round/>
              <a:headEnd type="oval" w="med" len="me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7" name="Rectangle 65"/>
            <p:cNvSpPr>
              <a:spLocks noChangeArrowheads="1"/>
            </p:cNvSpPr>
            <p:nvPr/>
          </p:nvSpPr>
          <p:spPr bwMode="auto">
            <a:xfrm>
              <a:off x="422275" y="1039813"/>
              <a:ext cx="2014539" cy="528637"/>
            </a:xfrm>
            <a:prstGeom prst="rect">
              <a:avLst/>
            </a:prstGeom>
            <a:gradFill rotWithShape="1">
              <a:gsLst>
                <a:gs pos="0">
                  <a:srgbClr val="CCFFFF">
                    <a:gamma/>
                    <a:tint val="22353"/>
                    <a:invGamma/>
                  </a:srgbClr>
                </a:gs>
                <a:gs pos="100000">
                  <a:srgbClr val="CCFFFF"/>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ja-JP" altLang="en-US" sz="1400" b="1" dirty="0" smtClean="0">
                  <a:latin typeface="Arial" panose="020B0604020202020204" pitchFamily="34" charset="0"/>
                  <a:ea typeface="メイリオ" panose="020B0604030504040204" pitchFamily="50" charset="-128"/>
                </a:rPr>
                <a:t>貧困対策部会（</a:t>
              </a:r>
              <a:r>
                <a:rPr lang="en-US" altLang="ja-JP" sz="1400" b="1" dirty="0" smtClean="0">
                  <a:latin typeface="Arial" panose="020B0604020202020204" pitchFamily="34" charset="0"/>
                  <a:ea typeface="メイリオ" panose="020B0604030504040204" pitchFamily="50" charset="-128"/>
                </a:rPr>
                <a:t>WG</a:t>
              </a:r>
              <a:r>
                <a:rPr lang="ja-JP" altLang="en-US" sz="1400" b="1" dirty="0" smtClean="0">
                  <a:latin typeface="Arial" panose="020B0604020202020204" pitchFamily="34" charset="0"/>
                  <a:ea typeface="メイリオ" panose="020B0604030504040204" pitchFamily="50" charset="-128"/>
                </a:rPr>
                <a:t>）</a:t>
              </a:r>
              <a:r>
                <a:rPr lang="en-US" altLang="ja-JP" sz="1400" b="1" dirty="0" smtClean="0">
                  <a:latin typeface="Arial" panose="020B0604020202020204" pitchFamily="34" charset="0"/>
                  <a:ea typeface="メイリオ" panose="020B0604030504040204" pitchFamily="50" charset="-128"/>
                </a:rPr>
                <a:t>①</a:t>
              </a:r>
              <a:endParaRPr lang="en-US" altLang="ja-JP" sz="1400" b="1" dirty="0">
                <a:latin typeface="Arial" panose="020B0604020202020204" pitchFamily="34" charset="0"/>
                <a:ea typeface="メイリオ" panose="020B0604030504040204" pitchFamily="50" charset="-128"/>
              </a:endParaRPr>
            </a:p>
          </p:txBody>
        </p:sp>
        <p:sp>
          <p:nvSpPr>
            <p:cNvPr id="108" name="Line 66"/>
            <p:cNvSpPr>
              <a:spLocks noChangeShapeType="1"/>
            </p:cNvSpPr>
            <p:nvPr/>
          </p:nvSpPr>
          <p:spPr bwMode="auto">
            <a:xfrm>
              <a:off x="6999287" y="4792416"/>
              <a:ext cx="719138" cy="0"/>
            </a:xfrm>
            <a:prstGeom prst="line">
              <a:avLst/>
            </a:prstGeom>
            <a:noFill/>
            <a:ln w="57150">
              <a:solidFill>
                <a:srgbClr val="FF0000"/>
              </a:solidFill>
              <a:round/>
              <a:headEnd type="oval" w="med" len="me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0" name="Line 68"/>
            <p:cNvSpPr>
              <a:spLocks noChangeShapeType="1"/>
            </p:cNvSpPr>
            <p:nvPr/>
          </p:nvSpPr>
          <p:spPr bwMode="auto">
            <a:xfrm>
              <a:off x="4770438" y="1935144"/>
              <a:ext cx="1368425" cy="0"/>
            </a:xfrm>
            <a:prstGeom prst="line">
              <a:avLst/>
            </a:prstGeom>
            <a:noFill/>
            <a:ln w="57150">
              <a:solidFill>
                <a:srgbClr val="FF0000"/>
              </a:solidFill>
              <a:round/>
              <a:headEnd type="oval" w="med" len="me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11" name="グループ化 110"/>
          <p:cNvGrpSpPr/>
          <p:nvPr/>
        </p:nvGrpSpPr>
        <p:grpSpPr>
          <a:xfrm>
            <a:off x="241300" y="394416"/>
            <a:ext cx="8432800" cy="405505"/>
            <a:chOff x="241300" y="318395"/>
            <a:chExt cx="8432800" cy="405505"/>
          </a:xfrm>
        </p:grpSpPr>
        <p:cxnSp>
          <p:nvCxnSpPr>
            <p:cNvPr id="112" name="直線コネクタ 111"/>
            <p:cNvCxnSpPr/>
            <p:nvPr/>
          </p:nvCxnSpPr>
          <p:spPr>
            <a:xfrm>
              <a:off x="304800" y="723900"/>
              <a:ext cx="8369300" cy="0"/>
            </a:xfrm>
            <a:prstGeom prst="line">
              <a:avLst/>
            </a:prstGeom>
            <a:ln w="19050" cmpd="thinThick"/>
          </p:spPr>
          <p:style>
            <a:lnRef idx="1">
              <a:schemeClr val="accent2"/>
            </a:lnRef>
            <a:fillRef idx="0">
              <a:schemeClr val="accent2"/>
            </a:fillRef>
            <a:effectRef idx="0">
              <a:schemeClr val="accent2"/>
            </a:effectRef>
            <a:fontRef idx="minor">
              <a:schemeClr val="tx1"/>
            </a:fontRef>
          </p:style>
        </p:cxnSp>
        <p:sp>
          <p:nvSpPr>
            <p:cNvPr id="113" name="テキスト ボックス 112"/>
            <p:cNvSpPr txBox="1"/>
            <p:nvPr/>
          </p:nvSpPr>
          <p:spPr>
            <a:xfrm>
              <a:off x="241300" y="318395"/>
              <a:ext cx="7937500" cy="400110"/>
            </a:xfrm>
            <a:prstGeom prst="rect">
              <a:avLst/>
            </a:prstGeom>
            <a:noFill/>
          </p:spPr>
          <p:txBody>
            <a:bodyPr wrap="square" rtlCol="0">
              <a:spAutoFit/>
            </a:bodyPr>
            <a:lstStyle/>
            <a:p>
              <a:r>
                <a:rPr kumimoji="1" lang="ja-JP" altLang="en-US" sz="2000" b="1" dirty="0">
                  <a:latin typeface="Meiryo UI" panose="020B0604030504040204" pitchFamily="50" charset="-128"/>
                  <a:ea typeface="Meiryo UI" panose="020B0604030504040204" pitchFamily="50" charset="-128"/>
                </a:rPr>
                <a:t>９</a:t>
              </a:r>
              <a:r>
                <a:rPr kumimoji="1" lang="ja-JP" altLang="en-US" sz="2000" b="1" dirty="0" smtClean="0">
                  <a:latin typeface="Meiryo UI" panose="020B0604030504040204" pitchFamily="50" charset="-128"/>
                  <a:ea typeface="Meiryo UI" panose="020B0604030504040204" pitchFamily="50" charset="-128"/>
                </a:rPr>
                <a:t>　</a:t>
              </a:r>
              <a:r>
                <a:rPr kumimoji="1" lang="ja-JP" altLang="en-US" sz="2000" b="1" dirty="0">
                  <a:latin typeface="Meiryo UI" panose="020B0604030504040204" pitchFamily="50" charset="-128"/>
                  <a:ea typeface="Meiryo UI" panose="020B0604030504040204" pitchFamily="50" charset="-128"/>
                </a:rPr>
                <a:t>今後</a:t>
              </a:r>
              <a:r>
                <a:rPr kumimoji="1" lang="ja-JP" altLang="en-US" sz="2000" b="1" dirty="0" smtClean="0">
                  <a:latin typeface="Meiryo UI" panose="020B0604030504040204" pitchFamily="50" charset="-128"/>
                  <a:ea typeface="Meiryo UI" panose="020B0604030504040204" pitchFamily="50" charset="-128"/>
                </a:rPr>
                <a:t>のスケジュール（ひとり</a:t>
              </a:r>
              <a:r>
                <a:rPr kumimoji="1" lang="ja-JP" altLang="en-US" sz="2000" b="1" dirty="0">
                  <a:latin typeface="Meiryo UI" panose="020B0604030504040204" pitchFamily="50" charset="-128"/>
                  <a:ea typeface="Meiryo UI" panose="020B0604030504040204" pitchFamily="50" charset="-128"/>
                </a:rPr>
                <a:t>親家庭等自立促進</a:t>
              </a:r>
              <a:r>
                <a:rPr kumimoji="1" lang="ja-JP" altLang="en-US" sz="2000" b="1" dirty="0" smtClean="0">
                  <a:latin typeface="Meiryo UI" panose="020B0604030504040204" pitchFamily="50" charset="-128"/>
                  <a:ea typeface="Meiryo UI" panose="020B0604030504040204" pitchFamily="50" charset="-128"/>
                </a:rPr>
                <a:t>計画）</a:t>
              </a:r>
              <a:endParaRPr kumimoji="1" lang="ja-JP" altLang="en-US" sz="2000" b="1" dirty="0">
                <a:latin typeface="Meiryo UI" panose="020B0604030504040204" pitchFamily="50" charset="-128"/>
                <a:ea typeface="Meiryo UI" panose="020B0604030504040204" pitchFamily="50" charset="-128"/>
              </a:endParaRPr>
            </a:p>
          </p:txBody>
        </p:sp>
      </p:grpSp>
      <p:sp>
        <p:nvSpPr>
          <p:cNvPr id="114" name="Text Box 61"/>
          <p:cNvSpPr txBox="1">
            <a:spLocks noChangeArrowheads="1"/>
          </p:cNvSpPr>
          <p:nvPr/>
        </p:nvSpPr>
        <p:spPr bwMode="auto">
          <a:xfrm>
            <a:off x="2967039" y="1294588"/>
            <a:ext cx="2881313"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ja-JP" sz="1200" dirty="0" smtClean="0"/>
              <a:t>●5</a:t>
            </a:r>
            <a:r>
              <a:rPr lang="ja-JP" altLang="en-US" sz="1200" dirty="0" smtClean="0"/>
              <a:t>月</a:t>
            </a:r>
            <a:r>
              <a:rPr lang="ja-JP" altLang="en-US" sz="1400" dirty="0" smtClean="0"/>
              <a:t>：調査内容、進め方の検討</a:t>
            </a:r>
            <a:endParaRPr lang="ja-JP" altLang="en-US" sz="1400" dirty="0"/>
          </a:p>
        </p:txBody>
      </p:sp>
      <p:sp>
        <p:nvSpPr>
          <p:cNvPr id="58" name="Line 44"/>
          <p:cNvSpPr>
            <a:spLocks noChangeShapeType="1"/>
          </p:cNvSpPr>
          <p:nvPr/>
        </p:nvSpPr>
        <p:spPr bwMode="auto">
          <a:xfrm>
            <a:off x="325438" y="5924762"/>
            <a:ext cx="8386762" cy="0"/>
          </a:xfrm>
          <a:prstGeom prst="line">
            <a:avLst/>
          </a:prstGeom>
          <a:noFill/>
          <a:ln w="12700">
            <a:solidFill>
              <a:schemeClr val="bg2"/>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5" name="Rectangle 5"/>
          <p:cNvSpPr>
            <a:spLocks noChangeArrowheads="1"/>
          </p:cNvSpPr>
          <p:nvPr/>
        </p:nvSpPr>
        <p:spPr bwMode="auto">
          <a:xfrm>
            <a:off x="336678" y="5304822"/>
            <a:ext cx="2038223" cy="617635"/>
          </a:xfrm>
          <a:prstGeom prst="rect">
            <a:avLst/>
          </a:prstGeom>
          <a:gradFill rotWithShape="1">
            <a:gsLst>
              <a:gs pos="0">
                <a:srgbClr val="CCFFFF">
                  <a:gamma/>
                  <a:tint val="22353"/>
                  <a:invGamma/>
                </a:srgbClr>
              </a:gs>
              <a:gs pos="100000">
                <a:srgbClr val="CCFFFF"/>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ja-JP" altLang="en-US" sz="1400" b="1" dirty="0" smtClean="0">
                <a:latin typeface="Arial" panose="020B0604020202020204" pitchFamily="34" charset="0"/>
                <a:ea typeface="メイリオ" panose="020B0604030504040204" pitchFamily="50" charset="-128"/>
              </a:rPr>
              <a:t>貧困対策部会（</a:t>
            </a:r>
            <a:r>
              <a:rPr lang="en-US" altLang="ja-JP" sz="1400" b="1" dirty="0" smtClean="0">
                <a:latin typeface="Arial" panose="020B0604020202020204" pitchFamily="34" charset="0"/>
                <a:ea typeface="メイリオ" panose="020B0604030504040204" pitchFamily="50" charset="-128"/>
              </a:rPr>
              <a:t>WG</a:t>
            </a:r>
            <a:r>
              <a:rPr lang="ja-JP" altLang="en-US" sz="1400" b="1" dirty="0" smtClean="0">
                <a:latin typeface="Arial" panose="020B0604020202020204" pitchFamily="34" charset="0"/>
                <a:ea typeface="メイリオ" panose="020B0604030504040204" pitchFamily="50" charset="-128"/>
              </a:rPr>
              <a:t>）③</a:t>
            </a:r>
            <a:endParaRPr lang="en-US" altLang="ja-JP" sz="1400" b="1" dirty="0">
              <a:latin typeface="Arial" panose="020B0604020202020204" pitchFamily="34" charset="0"/>
              <a:ea typeface="メイリオ" panose="020B0604030504040204" pitchFamily="50" charset="-128"/>
            </a:endParaRPr>
          </a:p>
        </p:txBody>
      </p:sp>
      <p:sp>
        <p:nvSpPr>
          <p:cNvPr id="116" name="Text Box 63"/>
          <p:cNvSpPr txBox="1">
            <a:spLocks noChangeArrowheads="1"/>
          </p:cNvSpPr>
          <p:nvPr/>
        </p:nvSpPr>
        <p:spPr bwMode="auto">
          <a:xfrm>
            <a:off x="8104982" y="5504204"/>
            <a:ext cx="759797" cy="780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ts val="1200"/>
              </a:lnSpc>
              <a:spcBef>
                <a:spcPct val="50000"/>
              </a:spcBef>
            </a:pPr>
            <a:r>
              <a:rPr lang="en-US" altLang="ja-JP" sz="1200" dirty="0" smtClean="0"/>
              <a:t>●3</a:t>
            </a:r>
            <a:r>
              <a:rPr lang="ja-JP" altLang="en-US" sz="1200" dirty="0" smtClean="0"/>
              <a:t>月：</a:t>
            </a:r>
            <a:endParaRPr lang="en-US" altLang="ja-JP" sz="1400" dirty="0" smtClean="0"/>
          </a:p>
          <a:p>
            <a:pPr>
              <a:lnSpc>
                <a:spcPts val="1200"/>
              </a:lnSpc>
              <a:spcBef>
                <a:spcPct val="50000"/>
              </a:spcBef>
            </a:pPr>
            <a:r>
              <a:rPr lang="ja-JP" altLang="en-US" sz="1400" dirty="0" smtClean="0"/>
              <a:t>最終</a:t>
            </a:r>
            <a:endParaRPr lang="en-US" altLang="ja-JP" sz="1400" dirty="0" smtClean="0"/>
          </a:p>
          <a:p>
            <a:pPr>
              <a:lnSpc>
                <a:spcPts val="1200"/>
              </a:lnSpc>
              <a:spcBef>
                <a:spcPct val="50000"/>
              </a:spcBef>
            </a:pPr>
            <a:r>
              <a:rPr lang="ja-JP" altLang="en-US" sz="1400" dirty="0" smtClean="0"/>
              <a:t>調整</a:t>
            </a:r>
            <a:endParaRPr lang="ja-JP" altLang="en-US" sz="1400" dirty="0"/>
          </a:p>
        </p:txBody>
      </p:sp>
      <p:sp>
        <p:nvSpPr>
          <p:cNvPr id="63" name="テキスト ボックス 62"/>
          <p:cNvSpPr txBox="1"/>
          <p:nvPr/>
        </p:nvSpPr>
        <p:spPr>
          <a:xfrm>
            <a:off x="8702675" y="6280445"/>
            <a:ext cx="334851" cy="369332"/>
          </a:xfrm>
          <a:prstGeom prst="rect">
            <a:avLst/>
          </a:prstGeom>
          <a:noFill/>
        </p:spPr>
        <p:txBody>
          <a:bodyPr wrap="square" rtlCol="0">
            <a:spAutoFit/>
          </a:bodyPr>
          <a:lstStyle/>
          <a:p>
            <a:pPr algn="ctr"/>
            <a:r>
              <a:rPr kumimoji="1" lang="en-US" altLang="ja-JP" dirty="0" smtClean="0"/>
              <a:t>9</a:t>
            </a:r>
            <a:endParaRPr kumimoji="1" lang="ja-JP" altLang="en-US" dirty="0"/>
          </a:p>
        </p:txBody>
      </p:sp>
    </p:spTree>
    <p:extLst>
      <p:ext uri="{BB962C8B-B14F-4D97-AF65-F5344CB8AC3E}">
        <p14:creationId xmlns:p14="http://schemas.microsoft.com/office/powerpoint/2010/main" val="27976422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7E776D-FBF9-4F75-9B5B-451316A88AC2}"/>
              </a:ext>
            </a:extLst>
          </p:cNvPr>
          <p:cNvSpPr>
            <a:spLocks noGrp="1"/>
          </p:cNvSpPr>
          <p:nvPr>
            <p:ph type="title"/>
          </p:nvPr>
        </p:nvSpPr>
        <p:spPr/>
        <p:txBody>
          <a:bodyPr>
            <a:normAutofit/>
          </a:bodyPr>
          <a:lstStyle/>
          <a:p>
            <a:r>
              <a:rPr kumimoji="1" lang="ja-JP" altLang="en-US" sz="3600" dirty="0" smtClean="0">
                <a:latin typeface="Meiryo UI" panose="020B0604030504040204" pitchFamily="50" charset="-128"/>
                <a:ea typeface="Meiryo UI" panose="020B0604030504040204" pitchFamily="50" charset="-128"/>
              </a:rPr>
              <a:t>もくじ</a:t>
            </a:r>
            <a:endParaRPr kumimoji="1" lang="ja-JP" altLang="en-US" sz="3600" dirty="0">
              <a:latin typeface="Meiryo UI" panose="020B0604030504040204" pitchFamily="50" charset="-128"/>
              <a:ea typeface="Meiryo UI" panose="020B0604030504040204" pitchFamily="50" charset="-128"/>
            </a:endParaRPr>
          </a:p>
        </p:txBody>
      </p:sp>
      <p:sp>
        <p:nvSpPr>
          <p:cNvPr id="3" name="コンテンツ プレースホルダー 2">
            <a:extLst>
              <a:ext uri="{FF2B5EF4-FFF2-40B4-BE49-F238E27FC236}">
                <a16:creationId xmlns:a16="http://schemas.microsoft.com/office/drawing/2014/main" id="{49EC6D7A-90FF-4F20-BB3E-B57E44B51D12}"/>
              </a:ext>
            </a:extLst>
          </p:cNvPr>
          <p:cNvSpPr>
            <a:spLocks noGrp="1"/>
          </p:cNvSpPr>
          <p:nvPr>
            <p:ph idx="1"/>
          </p:nvPr>
        </p:nvSpPr>
        <p:spPr>
          <a:xfrm>
            <a:off x="628650" y="1632438"/>
            <a:ext cx="7886700" cy="4459269"/>
          </a:xfrm>
        </p:spPr>
        <p:txBody>
          <a:bodyPr>
            <a:normAutofit/>
          </a:bodyPr>
          <a:lstStyle/>
          <a:p>
            <a:pPr marL="0" indent="0">
              <a:buNone/>
            </a:pPr>
            <a:r>
              <a:rPr lang="ja-JP" altLang="en-US" sz="1800" dirty="0">
                <a:latin typeface="Meiryo UI" panose="020B0604030504040204" pitchFamily="50" charset="-128"/>
                <a:ea typeface="Meiryo UI" panose="020B0604030504040204" pitchFamily="50" charset="-128"/>
              </a:rPr>
              <a:t>１　現計画策定からの取組と次期計画策定の視点について</a:t>
            </a:r>
          </a:p>
          <a:p>
            <a:pPr marL="0" indent="0">
              <a:buNone/>
            </a:pPr>
            <a:r>
              <a:rPr lang="ja-JP" altLang="en-US" sz="1800" dirty="0">
                <a:latin typeface="Meiryo UI" panose="020B0604030504040204" pitchFamily="50" charset="-128"/>
                <a:ea typeface="Meiryo UI" panose="020B0604030504040204" pitchFamily="50" charset="-128"/>
              </a:rPr>
              <a:t>２　子どもの貧困対策</a:t>
            </a:r>
            <a:r>
              <a:rPr lang="ja-JP" altLang="en-US" sz="1800" dirty="0" smtClean="0">
                <a:latin typeface="Meiryo UI" panose="020B0604030504040204" pitchFamily="50" charset="-128"/>
                <a:ea typeface="Meiryo UI" panose="020B0604030504040204" pitchFamily="50" charset="-128"/>
              </a:rPr>
              <a:t>計画（</a:t>
            </a:r>
            <a:r>
              <a:rPr lang="ja-JP" altLang="en-US" sz="1800" dirty="0">
                <a:latin typeface="Meiryo UI" panose="020B0604030504040204" pitchFamily="50" charset="-128"/>
                <a:ea typeface="Meiryo UI" panose="020B0604030504040204" pitchFamily="50" charset="-128"/>
              </a:rPr>
              <a:t>平成</a:t>
            </a:r>
            <a:r>
              <a:rPr lang="en-US" altLang="ja-JP" sz="1800" dirty="0">
                <a:latin typeface="Meiryo UI" panose="020B0604030504040204" pitchFamily="50" charset="-128"/>
                <a:ea typeface="Meiryo UI" panose="020B0604030504040204" pitchFamily="50" charset="-128"/>
              </a:rPr>
              <a:t>27</a:t>
            </a:r>
            <a:r>
              <a:rPr lang="ja-JP" altLang="en-US" sz="1800" dirty="0">
                <a:latin typeface="Meiryo UI" panose="020B0604030504040204" pitchFamily="50" charset="-128"/>
                <a:ea typeface="Meiryo UI" panose="020B0604030504040204" pitchFamily="50" charset="-128"/>
              </a:rPr>
              <a:t>～</a:t>
            </a:r>
            <a:r>
              <a:rPr lang="en-US" altLang="ja-JP" sz="1800" dirty="0">
                <a:latin typeface="Meiryo UI" panose="020B0604030504040204" pitchFamily="50" charset="-128"/>
                <a:ea typeface="Meiryo UI" panose="020B0604030504040204" pitchFamily="50" charset="-128"/>
              </a:rPr>
              <a:t>31</a:t>
            </a:r>
            <a:r>
              <a:rPr lang="ja-JP" altLang="en-US" sz="1800" dirty="0">
                <a:latin typeface="Meiryo UI" panose="020B0604030504040204" pitchFamily="50" charset="-128"/>
                <a:ea typeface="Meiryo UI" panose="020B0604030504040204" pitchFamily="50" charset="-128"/>
              </a:rPr>
              <a:t>年度）の</a:t>
            </a:r>
            <a:r>
              <a:rPr lang="ja-JP" altLang="en-US" sz="1800" dirty="0" smtClean="0">
                <a:latin typeface="Meiryo UI" panose="020B0604030504040204" pitchFamily="50" charset="-128"/>
                <a:ea typeface="Meiryo UI" panose="020B0604030504040204" pitchFamily="50" charset="-128"/>
              </a:rPr>
              <a:t>概要　</a:t>
            </a:r>
            <a:endParaRPr lang="en-US" altLang="ja-JP" sz="1800" dirty="0" smtClean="0">
              <a:latin typeface="Meiryo UI" panose="020B0604030504040204" pitchFamily="50" charset="-128"/>
              <a:ea typeface="Meiryo UI" panose="020B0604030504040204" pitchFamily="50" charset="-128"/>
            </a:endParaRPr>
          </a:p>
          <a:p>
            <a:pPr marL="0" indent="0">
              <a:buNone/>
            </a:pPr>
            <a:r>
              <a:rPr lang="ja-JP" altLang="en-US" sz="1800" dirty="0" smtClean="0">
                <a:latin typeface="Meiryo UI" panose="020B0604030504040204" pitchFamily="50" charset="-128"/>
                <a:ea typeface="Meiryo UI" panose="020B0604030504040204" pitchFamily="50" charset="-128"/>
              </a:rPr>
              <a:t>３　子ども</a:t>
            </a:r>
            <a:r>
              <a:rPr lang="ja-JP" altLang="en-US" sz="1800" dirty="0">
                <a:latin typeface="Meiryo UI" panose="020B0604030504040204" pitchFamily="50" charset="-128"/>
                <a:ea typeface="Meiryo UI" panose="020B0604030504040204" pitchFamily="50" charset="-128"/>
              </a:rPr>
              <a:t>の貧困対策計画（第二次計画）のコンセプト（案）</a:t>
            </a:r>
          </a:p>
          <a:p>
            <a:pPr marL="0" indent="0">
              <a:buNone/>
            </a:pPr>
            <a:r>
              <a:rPr lang="ja-JP" altLang="en-US" sz="1800" dirty="0" smtClean="0">
                <a:latin typeface="Meiryo UI" panose="020B0604030504040204" pitchFamily="50" charset="-128"/>
                <a:ea typeface="Meiryo UI" panose="020B0604030504040204" pitchFamily="50" charset="-128"/>
              </a:rPr>
              <a:t>４</a:t>
            </a: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第三次大阪府ひとり</a:t>
            </a:r>
            <a:r>
              <a:rPr lang="ja-JP" altLang="en-US" sz="1800" dirty="0">
                <a:latin typeface="Meiryo UI" panose="020B0604030504040204" pitchFamily="50" charset="-128"/>
                <a:ea typeface="Meiryo UI" panose="020B0604030504040204" pitchFamily="50" charset="-128"/>
              </a:rPr>
              <a:t>親家庭等自立促進計画（平成</a:t>
            </a:r>
            <a:r>
              <a:rPr lang="en-US" altLang="ja-JP" sz="1800" dirty="0">
                <a:latin typeface="Meiryo UI" panose="020B0604030504040204" pitchFamily="50" charset="-128"/>
                <a:ea typeface="Meiryo UI" panose="020B0604030504040204" pitchFamily="50" charset="-128"/>
              </a:rPr>
              <a:t>27</a:t>
            </a:r>
            <a:r>
              <a:rPr lang="ja-JP" altLang="en-US" sz="1800" dirty="0">
                <a:latin typeface="Meiryo UI" panose="020B0604030504040204" pitchFamily="50" charset="-128"/>
                <a:ea typeface="Meiryo UI" panose="020B0604030504040204" pitchFamily="50" charset="-128"/>
              </a:rPr>
              <a:t>～</a:t>
            </a:r>
            <a:r>
              <a:rPr lang="en-US" altLang="ja-JP" sz="1800" dirty="0">
                <a:latin typeface="Meiryo UI" panose="020B0604030504040204" pitchFamily="50" charset="-128"/>
                <a:ea typeface="Meiryo UI" panose="020B0604030504040204" pitchFamily="50" charset="-128"/>
              </a:rPr>
              <a:t>31</a:t>
            </a:r>
            <a:r>
              <a:rPr lang="ja-JP" altLang="en-US" sz="1800" dirty="0">
                <a:latin typeface="Meiryo UI" panose="020B0604030504040204" pitchFamily="50" charset="-128"/>
                <a:ea typeface="Meiryo UI" panose="020B0604030504040204" pitchFamily="50" charset="-128"/>
              </a:rPr>
              <a:t>年度）の</a:t>
            </a:r>
            <a:r>
              <a:rPr lang="ja-JP" altLang="en-US" sz="1800" dirty="0" smtClean="0">
                <a:latin typeface="Meiryo UI" panose="020B0604030504040204" pitchFamily="50" charset="-128"/>
                <a:ea typeface="Meiryo UI" panose="020B0604030504040204" pitchFamily="50" charset="-128"/>
              </a:rPr>
              <a:t>概要</a:t>
            </a:r>
            <a:endParaRPr lang="en-US" altLang="ja-JP" sz="1800" dirty="0" smtClean="0">
              <a:latin typeface="Meiryo UI" panose="020B0604030504040204" pitchFamily="50" charset="-128"/>
              <a:ea typeface="Meiryo UI" panose="020B0604030504040204" pitchFamily="50" charset="-128"/>
            </a:endParaRPr>
          </a:p>
          <a:p>
            <a:pPr marL="0" indent="0">
              <a:buNone/>
            </a:pPr>
            <a:r>
              <a:rPr lang="ja-JP" altLang="en-US" sz="1800" dirty="0" smtClean="0">
                <a:latin typeface="Meiryo UI" panose="020B0604030504040204" pitchFamily="50" charset="-128"/>
                <a:ea typeface="Meiryo UI" panose="020B0604030504040204" pitchFamily="50" charset="-128"/>
              </a:rPr>
              <a:t>５　第四次</a:t>
            </a:r>
            <a:r>
              <a:rPr lang="ja-JP" altLang="en-US" sz="1800" dirty="0">
                <a:latin typeface="Meiryo UI" panose="020B0604030504040204" pitchFamily="50" charset="-128"/>
                <a:ea typeface="Meiryo UI" panose="020B0604030504040204" pitchFamily="50" charset="-128"/>
              </a:rPr>
              <a:t>大阪府ひとり親家庭等自立促進計画のコンセプト（案）</a:t>
            </a:r>
          </a:p>
          <a:p>
            <a:pPr marL="0" indent="0">
              <a:buNone/>
            </a:pPr>
            <a:r>
              <a:rPr lang="ja-JP" altLang="en-US" sz="1800" dirty="0" smtClean="0">
                <a:latin typeface="Meiryo UI" panose="020B0604030504040204" pitchFamily="50" charset="-128"/>
                <a:ea typeface="Meiryo UI" panose="020B0604030504040204" pitchFamily="50" charset="-128"/>
              </a:rPr>
              <a:t>６</a:t>
            </a: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計画</a:t>
            </a:r>
            <a:r>
              <a:rPr lang="ja-JP" altLang="en-US" sz="1800" dirty="0">
                <a:latin typeface="Meiryo UI" panose="020B0604030504040204" pitchFamily="50" charset="-128"/>
                <a:ea typeface="Meiryo UI" panose="020B0604030504040204" pitchFamily="50" charset="-128"/>
              </a:rPr>
              <a:t>策定後の取組</a:t>
            </a:r>
            <a:r>
              <a:rPr lang="ja-JP" altLang="en-US" sz="1800" dirty="0" smtClean="0">
                <a:latin typeface="Meiryo UI" panose="020B0604030504040204" pitchFamily="50" charset="-128"/>
                <a:ea typeface="Meiryo UI" panose="020B0604030504040204" pitchFamily="50" charset="-128"/>
              </a:rPr>
              <a:t>①　</a:t>
            </a:r>
            <a:endParaRPr lang="en-US" altLang="ja-JP" sz="1800" dirty="0">
              <a:latin typeface="Meiryo UI" panose="020B0604030504040204" pitchFamily="50" charset="-128"/>
              <a:ea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a:t>
            </a:r>
            <a:r>
              <a:rPr lang="ja-JP" altLang="en-US" sz="1800" dirty="0">
                <a:latin typeface="Meiryo UI" panose="020B0604030504040204" pitchFamily="50" charset="-128"/>
                <a:ea typeface="Meiryo UI" panose="020B0604030504040204" pitchFamily="50" charset="-128"/>
              </a:rPr>
              <a:t>「子どもの生活に関する実態調査」の実施（平成</a:t>
            </a:r>
            <a:r>
              <a:rPr lang="en-US" altLang="ja-JP" sz="1800" dirty="0">
                <a:latin typeface="Meiryo UI" panose="020B0604030504040204" pitchFamily="50" charset="-128"/>
                <a:ea typeface="Meiryo UI" panose="020B0604030504040204" pitchFamily="50" charset="-128"/>
              </a:rPr>
              <a:t>28</a:t>
            </a:r>
            <a:r>
              <a:rPr lang="ja-JP" altLang="en-US" sz="1800" dirty="0">
                <a:latin typeface="Meiryo UI" panose="020B0604030504040204" pitchFamily="50" charset="-128"/>
                <a:ea typeface="Meiryo UI" panose="020B0604030504040204" pitchFamily="50" charset="-128"/>
              </a:rPr>
              <a:t>年度）</a:t>
            </a:r>
          </a:p>
          <a:p>
            <a:pPr marL="0" indent="0">
              <a:buNone/>
            </a:pPr>
            <a:r>
              <a:rPr lang="ja-JP" altLang="en-US" sz="1800" dirty="0">
                <a:latin typeface="Meiryo UI" panose="020B0604030504040204" pitchFamily="50" charset="-128"/>
                <a:ea typeface="Meiryo UI" panose="020B0604030504040204" pitchFamily="50" charset="-128"/>
              </a:rPr>
              <a:t>７　</a:t>
            </a:r>
            <a:r>
              <a:rPr lang="ja-JP" altLang="en-US" sz="1800" dirty="0" smtClean="0">
                <a:latin typeface="Meiryo UI" panose="020B0604030504040204" pitchFamily="50" charset="-128"/>
                <a:ea typeface="Meiryo UI" panose="020B0604030504040204" pitchFamily="50" charset="-128"/>
              </a:rPr>
              <a:t>計画</a:t>
            </a:r>
            <a:r>
              <a:rPr lang="ja-JP" altLang="en-US" sz="1800" dirty="0">
                <a:latin typeface="Meiryo UI" panose="020B0604030504040204" pitchFamily="50" charset="-128"/>
                <a:ea typeface="Meiryo UI" panose="020B0604030504040204" pitchFamily="50" charset="-128"/>
              </a:rPr>
              <a:t>策定後の取組</a:t>
            </a:r>
            <a:r>
              <a:rPr lang="ja-JP" altLang="en-US" sz="1800" dirty="0" smtClean="0">
                <a:latin typeface="Meiryo UI" panose="020B0604030504040204" pitchFamily="50" charset="-128"/>
                <a:ea typeface="Meiryo UI" panose="020B0604030504040204" pitchFamily="50" charset="-128"/>
              </a:rPr>
              <a:t>②　</a:t>
            </a:r>
            <a:endParaRPr lang="en-US" altLang="ja-JP" sz="1800" dirty="0">
              <a:latin typeface="Meiryo UI" panose="020B0604030504040204" pitchFamily="50" charset="-128"/>
              <a:ea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事業</a:t>
            </a:r>
            <a:r>
              <a:rPr lang="ja-JP" altLang="en-US" sz="1800" dirty="0">
                <a:latin typeface="Meiryo UI" panose="020B0604030504040204" pitchFamily="50" charset="-128"/>
                <a:ea typeface="Meiryo UI" panose="020B0604030504040204" pitchFamily="50" charset="-128"/>
              </a:rPr>
              <a:t>の総点検</a:t>
            </a:r>
            <a:r>
              <a:rPr lang="ja-JP" altLang="en-US" sz="1800" dirty="0" smtClean="0">
                <a:latin typeface="Meiryo UI" panose="020B0604030504040204" pitchFamily="50" charset="-128"/>
                <a:ea typeface="Meiryo UI" panose="020B0604030504040204" pitchFamily="50" charset="-128"/>
              </a:rPr>
              <a:t>・</a:t>
            </a:r>
            <a:endParaRPr lang="en-US" altLang="ja-JP" sz="1800" dirty="0" smtClean="0">
              <a:latin typeface="Meiryo UI" panose="020B0604030504040204" pitchFamily="50" charset="-128"/>
              <a:ea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a:t>
            </a:r>
            <a:r>
              <a:rPr lang="ja-JP" altLang="en-US" sz="1800" dirty="0">
                <a:latin typeface="Meiryo UI" panose="020B0604030504040204" pitchFamily="50" charset="-128"/>
                <a:ea typeface="Meiryo UI" panose="020B0604030504040204" pitchFamily="50" charset="-128"/>
              </a:rPr>
              <a:t>子どもの貧困対策に関する具体的取組」とりまとめ（平成</a:t>
            </a:r>
            <a:r>
              <a:rPr lang="en-US" altLang="ja-JP" sz="1800" dirty="0">
                <a:latin typeface="Meiryo UI" panose="020B0604030504040204" pitchFamily="50" charset="-128"/>
                <a:ea typeface="Meiryo UI" panose="020B0604030504040204" pitchFamily="50" charset="-128"/>
              </a:rPr>
              <a:t>29</a:t>
            </a:r>
            <a:r>
              <a:rPr lang="ja-JP" altLang="en-US" sz="1800" dirty="0">
                <a:latin typeface="Meiryo UI" panose="020B0604030504040204" pitchFamily="50" charset="-128"/>
                <a:ea typeface="Meiryo UI" panose="020B0604030504040204" pitchFamily="50" charset="-128"/>
              </a:rPr>
              <a:t>年度</a:t>
            </a:r>
            <a:r>
              <a:rPr lang="ja-JP" altLang="en-US" sz="1800" dirty="0" smtClean="0">
                <a:latin typeface="Meiryo UI" panose="020B0604030504040204" pitchFamily="50" charset="-128"/>
                <a:ea typeface="Meiryo UI" panose="020B0604030504040204" pitchFamily="50" charset="-128"/>
              </a:rPr>
              <a:t>）</a:t>
            </a:r>
            <a:endParaRPr lang="en-US" altLang="ja-JP" sz="1800" dirty="0">
              <a:latin typeface="Meiryo UI" panose="020B0604030504040204" pitchFamily="50" charset="-128"/>
              <a:ea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rPr>
              <a:t>８　今後の</a:t>
            </a:r>
            <a:r>
              <a:rPr lang="ja-JP" altLang="en-US" sz="1800" dirty="0" smtClean="0">
                <a:latin typeface="Meiryo UI" panose="020B0604030504040204" pitchFamily="50" charset="-128"/>
                <a:ea typeface="Meiryo UI" panose="020B0604030504040204" pitchFamily="50" charset="-128"/>
              </a:rPr>
              <a:t>スケジュール（子どもの貧困対策計画）</a:t>
            </a:r>
            <a:endParaRPr lang="en-US" altLang="ja-JP" sz="1800" dirty="0" smtClean="0">
              <a:latin typeface="Meiryo UI" panose="020B0604030504040204" pitchFamily="50" charset="-128"/>
              <a:ea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rPr>
              <a:t>９　今後のスケジュール（ひとり親家庭等自立促進計画）</a:t>
            </a:r>
            <a:endParaRPr lang="en-US" altLang="ja-JP" sz="1800" dirty="0">
              <a:latin typeface="Meiryo UI" panose="020B0604030504040204" pitchFamily="50" charset="-128"/>
              <a:ea typeface="Meiryo UI" panose="020B0604030504040204" pitchFamily="50" charset="-128"/>
            </a:endParaRPr>
          </a:p>
          <a:p>
            <a:pPr marL="0" indent="0">
              <a:buNone/>
            </a:pPr>
            <a:endParaRPr lang="ja-JP" altLang="en-US" sz="1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045438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381594" y="965961"/>
            <a:ext cx="8299538" cy="5628068"/>
          </a:xfrm>
          <a:prstGeom prst="rect">
            <a:avLst/>
          </a:prstGeom>
          <a:gradFill>
            <a:gsLst>
              <a:gs pos="0">
                <a:schemeClr val="accent4">
                  <a:lumMod val="20000"/>
                  <a:lumOff val="80000"/>
                </a:schemeClr>
              </a:gs>
              <a:gs pos="50000">
                <a:schemeClr val="accent4">
                  <a:lumMod val="40000"/>
                  <a:lumOff val="60000"/>
                </a:schemeClr>
              </a:gs>
              <a:gs pos="100000">
                <a:schemeClr val="accent4">
                  <a:lumMod val="60000"/>
                  <a:lumOff val="40000"/>
                </a:schemeClr>
              </a:gs>
            </a:gsLst>
            <a:lin ang="5400000" scaled="0"/>
          </a:gradFill>
          <a:scene3d>
            <a:camera prst="orthographicFront"/>
            <a:lightRig rig="threePt" dir="t"/>
          </a:scene3d>
          <a:sp3d>
            <a:bevelT/>
          </a:sp3d>
        </p:spPr>
        <p:txBody>
          <a:bodyPr wrap="square" rtlCol="0">
            <a:spAutoFit/>
          </a:bodyPr>
          <a:lstStyle/>
          <a:p>
            <a:endParaRPr kumimoji="1" lang="ja-JP" altLang="en-US" dirty="0"/>
          </a:p>
        </p:txBody>
      </p:sp>
      <p:grpSp>
        <p:nvGrpSpPr>
          <p:cNvPr id="4" name="グループ化 3"/>
          <p:cNvGrpSpPr/>
          <p:nvPr/>
        </p:nvGrpSpPr>
        <p:grpSpPr>
          <a:xfrm>
            <a:off x="241300" y="368658"/>
            <a:ext cx="8432800" cy="405505"/>
            <a:chOff x="241300" y="318395"/>
            <a:chExt cx="8432800" cy="405505"/>
          </a:xfrm>
        </p:grpSpPr>
        <p:cxnSp>
          <p:nvCxnSpPr>
            <p:cNvPr id="5" name="直線コネクタ 4"/>
            <p:cNvCxnSpPr/>
            <p:nvPr/>
          </p:nvCxnSpPr>
          <p:spPr>
            <a:xfrm>
              <a:off x="304800" y="723900"/>
              <a:ext cx="8369300" cy="0"/>
            </a:xfrm>
            <a:prstGeom prst="line">
              <a:avLst/>
            </a:prstGeom>
            <a:ln w="19050" cmpd="thinThick"/>
          </p:spPr>
          <p:style>
            <a:lnRef idx="1">
              <a:schemeClr val="accent2"/>
            </a:lnRef>
            <a:fillRef idx="0">
              <a:schemeClr val="accent2"/>
            </a:fillRef>
            <a:effectRef idx="0">
              <a:schemeClr val="accent2"/>
            </a:effectRef>
            <a:fontRef idx="minor">
              <a:schemeClr val="tx1"/>
            </a:fontRef>
          </p:style>
        </p:cxnSp>
        <p:sp>
          <p:nvSpPr>
            <p:cNvPr id="6" name="テキスト ボックス 5"/>
            <p:cNvSpPr txBox="1"/>
            <p:nvPr/>
          </p:nvSpPr>
          <p:spPr>
            <a:xfrm>
              <a:off x="241300" y="318395"/>
              <a:ext cx="7937500" cy="400110"/>
            </a:xfrm>
            <a:prstGeom prst="rect">
              <a:avLst/>
            </a:prstGeom>
            <a:noFill/>
          </p:spPr>
          <p:txBody>
            <a:bodyPr wrap="square" rtlCol="0">
              <a:spAutoFit/>
            </a:bodyPr>
            <a:lstStyle/>
            <a:p>
              <a:r>
                <a:rPr kumimoji="1" lang="ja-JP" altLang="en-US" sz="2000" b="1" dirty="0">
                  <a:latin typeface="Meiryo UI" panose="020B0604030504040204" pitchFamily="50" charset="-128"/>
                  <a:ea typeface="Meiryo UI" panose="020B0604030504040204" pitchFamily="50" charset="-128"/>
                </a:rPr>
                <a:t>１</a:t>
              </a:r>
              <a:r>
                <a:rPr kumimoji="1" lang="ja-JP" altLang="en-US" sz="2000" b="1" dirty="0" smtClean="0">
                  <a:latin typeface="Meiryo UI" panose="020B0604030504040204" pitchFamily="50" charset="-128"/>
                  <a:ea typeface="Meiryo UI" panose="020B0604030504040204" pitchFamily="50" charset="-128"/>
                </a:rPr>
                <a:t>　現計画策定からの取組と次期計画策定の視点について</a:t>
              </a:r>
              <a:endParaRPr kumimoji="1" lang="ja-JP" altLang="en-US" sz="2000" b="1" dirty="0">
                <a:latin typeface="Meiryo UI" panose="020B0604030504040204" pitchFamily="50" charset="-128"/>
                <a:ea typeface="Meiryo UI" panose="020B0604030504040204" pitchFamily="50" charset="-128"/>
              </a:endParaRPr>
            </a:p>
          </p:txBody>
        </p:sp>
      </p:grpSp>
      <p:sp>
        <p:nvSpPr>
          <p:cNvPr id="3" name="正方形/長方形 2"/>
          <p:cNvSpPr/>
          <p:nvPr/>
        </p:nvSpPr>
        <p:spPr>
          <a:xfrm>
            <a:off x="1034782" y="1812613"/>
            <a:ext cx="791242" cy="4080187"/>
          </a:xfrm>
          <a:prstGeom prst="rect">
            <a:avLst/>
          </a:prstGeom>
          <a:ln w="12700"/>
        </p:spPr>
        <p:style>
          <a:lnRef idx="1">
            <a:schemeClr val="accent2"/>
          </a:lnRef>
          <a:fillRef idx="2">
            <a:schemeClr val="accent2"/>
          </a:fillRef>
          <a:effectRef idx="1">
            <a:schemeClr val="accent2"/>
          </a:effectRef>
          <a:fontRef idx="minor">
            <a:schemeClr val="dk1"/>
          </a:fontRef>
        </p:style>
        <p:txBody>
          <a:bodyPr vert="eaVert" rtlCol="0" anchor="ctr"/>
          <a:lstStyle/>
          <a:p>
            <a:r>
              <a:rPr kumimoji="1" lang="ja-JP" altLang="en-US" sz="1600" b="1" dirty="0" smtClean="0">
                <a:latin typeface="Meiryo UI" panose="020B0604030504040204" pitchFamily="50" charset="-128"/>
                <a:ea typeface="Meiryo UI" panose="020B0604030504040204" pitchFamily="50" charset="-128"/>
              </a:rPr>
              <a:t>・子どもの貧困対策計画</a:t>
            </a:r>
            <a:endParaRPr kumimoji="1" lang="en-US" altLang="ja-JP" sz="1600" b="1" dirty="0" smtClean="0">
              <a:latin typeface="Meiryo UI" panose="020B0604030504040204" pitchFamily="50" charset="-128"/>
              <a:ea typeface="Meiryo UI" panose="020B0604030504040204" pitchFamily="50" charset="-128"/>
            </a:endParaRPr>
          </a:p>
          <a:p>
            <a:r>
              <a:rPr kumimoji="1" lang="ja-JP" altLang="en-US" sz="1600" b="1" dirty="0" smtClean="0">
                <a:latin typeface="Meiryo UI" panose="020B0604030504040204" pitchFamily="50" charset="-128"/>
                <a:ea typeface="Meiryo UI" panose="020B0604030504040204" pitchFamily="50" charset="-128"/>
              </a:rPr>
              <a:t>・第三次</a:t>
            </a:r>
            <a:r>
              <a:rPr kumimoji="1" lang="ja-JP" altLang="en-US" sz="1600" b="1" dirty="0">
                <a:latin typeface="Meiryo UI" panose="020B0604030504040204" pitchFamily="50" charset="-128"/>
                <a:ea typeface="Meiryo UI" panose="020B0604030504040204" pitchFamily="50" charset="-128"/>
              </a:rPr>
              <a:t>ひとり親家庭等自立促進計画</a:t>
            </a:r>
          </a:p>
        </p:txBody>
      </p:sp>
      <p:sp>
        <p:nvSpPr>
          <p:cNvPr id="13" name="正方形/長方形 12"/>
          <p:cNvSpPr/>
          <p:nvPr/>
        </p:nvSpPr>
        <p:spPr>
          <a:xfrm>
            <a:off x="3996174" y="1812613"/>
            <a:ext cx="782871" cy="4080188"/>
          </a:xfrm>
          <a:prstGeom prst="rect">
            <a:avLst/>
          </a:prstGeom>
          <a:ln w="12700"/>
        </p:spPr>
        <p:style>
          <a:lnRef idx="1">
            <a:schemeClr val="accent2"/>
          </a:lnRef>
          <a:fillRef idx="2">
            <a:schemeClr val="accent2"/>
          </a:fillRef>
          <a:effectRef idx="1">
            <a:schemeClr val="accent2"/>
          </a:effectRef>
          <a:fontRef idx="minor">
            <a:schemeClr val="dk1"/>
          </a:fontRef>
        </p:style>
        <p:txBody>
          <a:bodyPr vert="eaVert" rtlCol="0" anchor="ctr"/>
          <a:lstStyle/>
          <a:p>
            <a:r>
              <a:rPr kumimoji="1" lang="ja-JP" altLang="en-US" sz="1600" b="1" dirty="0" smtClean="0">
                <a:latin typeface="Meiryo UI" panose="020B0604030504040204" pitchFamily="50" charset="-128"/>
                <a:ea typeface="Meiryo UI" panose="020B0604030504040204" pitchFamily="50" charset="-128"/>
              </a:rPr>
              <a:t>「子どもの貧困対策に関する具体的取組」</a:t>
            </a:r>
            <a:endParaRPr kumimoji="1" lang="en-US" altLang="ja-JP" sz="1600" b="1" dirty="0" smtClean="0">
              <a:latin typeface="Meiryo UI" panose="020B0604030504040204" pitchFamily="50" charset="-128"/>
              <a:ea typeface="Meiryo UI" panose="020B0604030504040204" pitchFamily="50" charset="-128"/>
            </a:endParaRPr>
          </a:p>
          <a:p>
            <a:r>
              <a:rPr kumimoji="1" lang="ja-JP" altLang="en-US" sz="1600" b="1" dirty="0" smtClean="0">
                <a:latin typeface="Meiryo UI" panose="020B0604030504040204" pitchFamily="50" charset="-128"/>
                <a:ea typeface="Meiryo UI" panose="020B0604030504040204" pitchFamily="50" charset="-128"/>
              </a:rPr>
              <a:t>　　　　　　　　　　　　　をとりまとめ</a:t>
            </a:r>
            <a:endParaRPr kumimoji="1" lang="ja-JP" altLang="en-US" sz="1600" b="1" dirty="0">
              <a:latin typeface="Meiryo UI" panose="020B0604030504040204" pitchFamily="50" charset="-128"/>
              <a:ea typeface="Meiryo UI" panose="020B0604030504040204" pitchFamily="50" charset="-128"/>
            </a:endParaRPr>
          </a:p>
        </p:txBody>
      </p:sp>
      <p:sp>
        <p:nvSpPr>
          <p:cNvPr id="17" name="正方形/長方形 16"/>
          <p:cNvSpPr/>
          <p:nvPr/>
        </p:nvSpPr>
        <p:spPr>
          <a:xfrm>
            <a:off x="7194282" y="1812613"/>
            <a:ext cx="781351" cy="4080188"/>
          </a:xfrm>
          <a:prstGeom prst="rect">
            <a:avLst/>
          </a:prstGeom>
          <a:ln w="12700"/>
        </p:spPr>
        <p:style>
          <a:lnRef idx="1">
            <a:schemeClr val="accent2"/>
          </a:lnRef>
          <a:fillRef idx="2">
            <a:schemeClr val="accent2"/>
          </a:fillRef>
          <a:effectRef idx="1">
            <a:schemeClr val="accent2"/>
          </a:effectRef>
          <a:fontRef idx="minor">
            <a:schemeClr val="dk1"/>
          </a:fontRef>
        </p:style>
        <p:txBody>
          <a:bodyPr vert="eaVert" rtlCol="0" anchor="ctr"/>
          <a:lstStyle/>
          <a:p>
            <a:r>
              <a:rPr kumimoji="1" lang="ja-JP" altLang="en-US" sz="1600" b="1" dirty="0">
                <a:latin typeface="Meiryo UI" panose="020B0604030504040204" pitchFamily="50" charset="-128"/>
                <a:ea typeface="Meiryo UI" panose="020B0604030504040204" pitchFamily="50" charset="-128"/>
              </a:rPr>
              <a:t>・子どもの貧困対策計画</a:t>
            </a:r>
            <a:r>
              <a:rPr kumimoji="1" lang="ja-JP" altLang="en-US" sz="1600" b="1" dirty="0" smtClean="0">
                <a:latin typeface="Meiryo UI" panose="020B0604030504040204" pitchFamily="50" charset="-128"/>
                <a:ea typeface="Meiryo UI" panose="020B0604030504040204" pitchFamily="50" charset="-128"/>
              </a:rPr>
              <a:t>（第二次計画</a:t>
            </a:r>
            <a:r>
              <a:rPr kumimoji="1" lang="ja-JP" altLang="en-US" sz="1600" b="1" dirty="0">
                <a:latin typeface="Meiryo UI" panose="020B0604030504040204" pitchFamily="50" charset="-128"/>
                <a:ea typeface="Meiryo UI" panose="020B0604030504040204" pitchFamily="50" charset="-128"/>
              </a:rPr>
              <a:t>）</a:t>
            </a:r>
            <a:endParaRPr kumimoji="1" lang="en-US" altLang="ja-JP" sz="1600" b="1" dirty="0">
              <a:latin typeface="Meiryo UI" panose="020B0604030504040204" pitchFamily="50" charset="-128"/>
              <a:ea typeface="Meiryo UI" panose="020B0604030504040204" pitchFamily="50" charset="-128"/>
            </a:endParaRPr>
          </a:p>
          <a:p>
            <a:r>
              <a:rPr kumimoji="1" lang="ja-JP" altLang="en-US" sz="1600" b="1" dirty="0">
                <a:latin typeface="Meiryo UI" panose="020B0604030504040204" pitchFamily="50" charset="-128"/>
                <a:ea typeface="Meiryo UI" panose="020B0604030504040204" pitchFamily="50" charset="-128"/>
              </a:rPr>
              <a:t>・</a:t>
            </a:r>
            <a:r>
              <a:rPr kumimoji="1" lang="ja-JP" altLang="en-US" sz="1600" b="1" dirty="0" smtClean="0">
                <a:latin typeface="Meiryo UI" panose="020B0604030504040204" pitchFamily="50" charset="-128"/>
                <a:ea typeface="Meiryo UI" panose="020B0604030504040204" pitchFamily="50" charset="-128"/>
              </a:rPr>
              <a:t>第四次</a:t>
            </a:r>
            <a:r>
              <a:rPr kumimoji="1" lang="ja-JP" altLang="en-US" sz="1600" b="1" dirty="0">
                <a:latin typeface="Meiryo UI" panose="020B0604030504040204" pitchFamily="50" charset="-128"/>
                <a:ea typeface="Meiryo UI" panose="020B0604030504040204" pitchFamily="50" charset="-128"/>
              </a:rPr>
              <a:t>ひとり親家庭等自立促進計画</a:t>
            </a:r>
          </a:p>
        </p:txBody>
      </p:sp>
      <p:sp>
        <p:nvSpPr>
          <p:cNvPr id="18" name="ストライプ矢印 17"/>
          <p:cNvSpPr/>
          <p:nvPr/>
        </p:nvSpPr>
        <p:spPr>
          <a:xfrm>
            <a:off x="1034783" y="5310458"/>
            <a:ext cx="1996076" cy="913176"/>
          </a:xfrm>
          <a:prstGeom prst="stripedRightArrow">
            <a:avLst>
              <a:gd name="adj1" fmla="val 50000"/>
              <a:gd name="adj2" fmla="val 33523"/>
            </a:avLst>
          </a:prstGeom>
          <a:solidFill>
            <a:schemeClr val="accent2">
              <a:lumMod val="40000"/>
              <a:lumOff val="60000"/>
            </a:schemeClr>
          </a:solidFill>
          <a:ln w="190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dirty="0" smtClean="0">
                <a:latin typeface="HGS創英角ﾎﾟｯﾌﾟ体" panose="040B0A00000000000000" pitchFamily="50" charset="-128"/>
                <a:ea typeface="HGS創英角ﾎﾟｯﾌﾟ体" panose="040B0A00000000000000" pitchFamily="50" charset="-128"/>
              </a:rPr>
              <a:t>計画スタート</a:t>
            </a:r>
            <a:endParaRPr kumimoji="1" lang="en-US" altLang="ja-JP" sz="1600" dirty="0" smtClean="0">
              <a:latin typeface="HGS創英角ﾎﾟｯﾌﾟ体" panose="040B0A00000000000000" pitchFamily="50" charset="-128"/>
              <a:ea typeface="HGS創英角ﾎﾟｯﾌﾟ体" panose="040B0A00000000000000" pitchFamily="50" charset="-128"/>
            </a:endParaRPr>
          </a:p>
        </p:txBody>
      </p:sp>
      <p:sp>
        <p:nvSpPr>
          <p:cNvPr id="23" name="右矢印 22"/>
          <p:cNvSpPr/>
          <p:nvPr/>
        </p:nvSpPr>
        <p:spPr>
          <a:xfrm>
            <a:off x="1965692" y="1952868"/>
            <a:ext cx="1667790" cy="494383"/>
          </a:xfrm>
          <a:prstGeom prst="rightArrow">
            <a:avLst/>
          </a:prstGeom>
          <a:gradFill>
            <a:gsLst>
              <a:gs pos="0">
                <a:schemeClr val="accent6">
                  <a:lumMod val="110000"/>
                  <a:satMod val="105000"/>
                  <a:tint val="67000"/>
                  <a:alpha val="50000"/>
                </a:schemeClr>
              </a:gs>
              <a:gs pos="50000">
                <a:schemeClr val="accent6">
                  <a:lumMod val="105000"/>
                  <a:satMod val="103000"/>
                  <a:tint val="73000"/>
                </a:schemeClr>
              </a:gs>
              <a:gs pos="100000">
                <a:schemeClr val="accent6">
                  <a:lumMod val="105000"/>
                  <a:satMod val="109000"/>
                  <a:tint val="81000"/>
                </a:schemeClr>
              </a:gs>
            </a:gsLst>
          </a:gra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20" name="楕円 19"/>
          <p:cNvSpPr/>
          <p:nvPr/>
        </p:nvSpPr>
        <p:spPr>
          <a:xfrm>
            <a:off x="7136920" y="5525664"/>
            <a:ext cx="955037" cy="901252"/>
          </a:xfrm>
          <a:prstGeom prst="ellipse">
            <a:avLst/>
          </a:prstGeom>
          <a:solidFill>
            <a:schemeClr val="accent2">
              <a:lumMod val="40000"/>
              <a:lumOff val="60000"/>
            </a:schemeClr>
          </a:solidFill>
          <a:ln w="190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latin typeface="HGS創英角ﾎﾟｯﾌﾟ体" panose="040B0A00000000000000" pitchFamily="50" charset="-128"/>
                <a:ea typeface="HGS創英角ﾎﾟｯﾌﾟ体" panose="040B0A00000000000000" pitchFamily="50" charset="-128"/>
              </a:rPr>
              <a:t>検討</a:t>
            </a:r>
            <a:endParaRPr kumimoji="1" lang="en-US" altLang="ja-JP" dirty="0" smtClean="0">
              <a:latin typeface="HGS創英角ﾎﾟｯﾌﾟ体" panose="040B0A00000000000000" pitchFamily="50" charset="-128"/>
              <a:ea typeface="HGS創英角ﾎﾟｯﾌﾟ体" panose="040B0A00000000000000" pitchFamily="50" charset="-128"/>
            </a:endParaRPr>
          </a:p>
        </p:txBody>
      </p:sp>
      <p:sp>
        <p:nvSpPr>
          <p:cNvPr id="22" name="正方形/長方形 21"/>
          <p:cNvSpPr/>
          <p:nvPr/>
        </p:nvSpPr>
        <p:spPr>
          <a:xfrm>
            <a:off x="5368220" y="1825313"/>
            <a:ext cx="826219" cy="4276009"/>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vert="eaVert" rtlCol="0" anchor="ctr"/>
          <a:lstStyle/>
          <a:p>
            <a:r>
              <a:rPr kumimoji="1" lang="ja-JP" altLang="en-US" sz="1600" dirty="0" smtClean="0">
                <a:latin typeface="Meiryo UI" panose="020B0604030504040204" pitchFamily="50" charset="-128"/>
                <a:ea typeface="Meiryo UI" panose="020B0604030504040204" pitchFamily="50" charset="-128"/>
              </a:rPr>
              <a:t>「子どもの貧困対策に関する具体的取組」</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rPr>
              <a:t>「第三次</a:t>
            </a:r>
            <a:r>
              <a:rPr kumimoji="1" lang="ja-JP" altLang="en-US" sz="1600" dirty="0">
                <a:latin typeface="Meiryo UI" panose="020B0604030504040204" pitchFamily="50" charset="-128"/>
                <a:ea typeface="Meiryo UI" panose="020B0604030504040204" pitchFamily="50" charset="-128"/>
              </a:rPr>
              <a:t>ひとり親家庭</a:t>
            </a:r>
            <a:r>
              <a:rPr kumimoji="1" lang="ja-JP" altLang="en-US" sz="1600" dirty="0" smtClean="0">
                <a:latin typeface="Meiryo UI" panose="020B0604030504040204" pitchFamily="50" charset="-128"/>
                <a:ea typeface="Meiryo UI" panose="020B0604030504040204" pitchFamily="50" charset="-128"/>
              </a:rPr>
              <a:t>等自立</a:t>
            </a:r>
            <a:r>
              <a:rPr kumimoji="1" lang="ja-JP" altLang="en-US" sz="1600" dirty="0">
                <a:latin typeface="Meiryo UI" panose="020B0604030504040204" pitchFamily="50" charset="-128"/>
                <a:ea typeface="Meiryo UI" panose="020B0604030504040204" pitchFamily="50" charset="-128"/>
              </a:rPr>
              <a:t>促進</a:t>
            </a:r>
            <a:r>
              <a:rPr kumimoji="1" lang="ja-JP" altLang="en-US" sz="1600" dirty="0" smtClean="0">
                <a:latin typeface="Meiryo UI" panose="020B0604030504040204" pitchFamily="50" charset="-128"/>
                <a:ea typeface="Meiryo UI" panose="020B0604030504040204" pitchFamily="50" charset="-128"/>
              </a:rPr>
              <a:t>計画」</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に掲げた事業の推進</a:t>
            </a:r>
            <a:endParaRPr kumimoji="1" lang="en-US" altLang="ja-JP" sz="1600" dirty="0" smtClean="0">
              <a:latin typeface="Meiryo UI" panose="020B0604030504040204" pitchFamily="50" charset="-128"/>
              <a:ea typeface="Meiryo UI" panose="020B0604030504040204" pitchFamily="50" charset="-128"/>
            </a:endParaRPr>
          </a:p>
        </p:txBody>
      </p:sp>
      <p:sp>
        <p:nvSpPr>
          <p:cNvPr id="16" name="正方形/長方形 15"/>
          <p:cNvSpPr/>
          <p:nvPr/>
        </p:nvSpPr>
        <p:spPr>
          <a:xfrm>
            <a:off x="2394334" y="2357774"/>
            <a:ext cx="656823" cy="2426096"/>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vert="eaVert" rtlCol="0" anchor="ctr"/>
          <a:lstStyle/>
          <a:p>
            <a:r>
              <a:rPr kumimoji="1" lang="ja-JP" altLang="en-US" sz="1600" dirty="0" smtClean="0">
                <a:latin typeface="Meiryo UI" panose="020B0604030504040204" pitchFamily="50" charset="-128"/>
                <a:ea typeface="Meiryo UI" panose="020B0604030504040204" pitchFamily="50" charset="-128"/>
              </a:rPr>
              <a:t>子どもの生活に関する</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実態調査</a:t>
            </a:r>
            <a:endParaRPr kumimoji="1" lang="ja-JP" altLang="en-US" sz="1600" dirty="0">
              <a:latin typeface="Meiryo UI" panose="020B0604030504040204" pitchFamily="50" charset="-128"/>
              <a:ea typeface="Meiryo UI" panose="020B0604030504040204" pitchFamily="50" charset="-128"/>
            </a:endParaRPr>
          </a:p>
        </p:txBody>
      </p:sp>
      <p:sp>
        <p:nvSpPr>
          <p:cNvPr id="25" name="ホームベース 24"/>
          <p:cNvSpPr/>
          <p:nvPr/>
        </p:nvSpPr>
        <p:spPr>
          <a:xfrm>
            <a:off x="6470614" y="1978071"/>
            <a:ext cx="666306" cy="3940487"/>
          </a:xfrm>
          <a:prstGeom prst="homePlate">
            <a:avLst>
              <a:gd name="adj" fmla="val 19516"/>
            </a:avLst>
          </a:prstGeom>
          <a:ln w="12700">
            <a:solidFill>
              <a:schemeClr val="accent6">
                <a:alpha val="99000"/>
              </a:schemeClr>
            </a:solidFill>
            <a:prstDash val="sysDash"/>
          </a:ln>
        </p:spPr>
        <p:style>
          <a:lnRef idx="1">
            <a:schemeClr val="accent6"/>
          </a:lnRef>
          <a:fillRef idx="2">
            <a:schemeClr val="accent6"/>
          </a:fillRef>
          <a:effectRef idx="1">
            <a:schemeClr val="accent6"/>
          </a:effectRef>
          <a:fontRef idx="minor">
            <a:schemeClr val="dk1"/>
          </a:fontRef>
        </p:style>
        <p:txBody>
          <a:bodyPr vert="eaVert" rtlCol="0" anchor="ctr"/>
          <a:lstStyle/>
          <a:p>
            <a:r>
              <a:rPr kumimoji="1" lang="ja-JP" altLang="en-US" sz="1200" dirty="0" smtClean="0">
                <a:latin typeface="HGS創英角ﾎﾟｯﾌﾟ体" panose="040B0A00000000000000" pitchFamily="50" charset="-128"/>
                <a:ea typeface="HGS創英角ﾎﾟｯﾌﾟ体" panose="040B0A00000000000000" pitchFamily="50" charset="-128"/>
              </a:rPr>
              <a:t>　　　・個々の事業の検証</a:t>
            </a:r>
            <a:endParaRPr kumimoji="1" lang="en-US" altLang="ja-JP" sz="1200" dirty="0" smtClean="0">
              <a:latin typeface="HGS創英角ﾎﾟｯﾌﾟ体" panose="040B0A00000000000000" pitchFamily="50" charset="-128"/>
              <a:ea typeface="HGS創英角ﾎﾟｯﾌﾟ体" panose="040B0A00000000000000" pitchFamily="50" charset="-128"/>
            </a:endParaRPr>
          </a:p>
          <a:p>
            <a:r>
              <a:rPr kumimoji="1" lang="ja-JP" altLang="en-US" sz="1200" dirty="0" smtClean="0">
                <a:latin typeface="HGS創英角ﾎﾟｯﾌﾟ体" panose="040B0A00000000000000" pitchFamily="50" charset="-128"/>
                <a:ea typeface="HGS創英角ﾎﾟｯﾌﾟ体" panose="040B0A00000000000000" pitchFamily="50" charset="-128"/>
              </a:rPr>
              <a:t>　　　・子どもや保護者を支援につなぐ仕組みの検証</a:t>
            </a:r>
            <a:endParaRPr kumimoji="1" lang="en-US" altLang="ja-JP" sz="1200" dirty="0" smtClean="0">
              <a:latin typeface="HGS創英角ﾎﾟｯﾌﾟ体" panose="040B0A00000000000000" pitchFamily="50" charset="-128"/>
              <a:ea typeface="HGS創英角ﾎﾟｯﾌﾟ体" panose="040B0A00000000000000" pitchFamily="50" charset="-128"/>
            </a:endParaRPr>
          </a:p>
        </p:txBody>
      </p:sp>
      <p:cxnSp>
        <p:nvCxnSpPr>
          <p:cNvPr id="29" name="直線コネクタ 28"/>
          <p:cNvCxnSpPr/>
          <p:nvPr/>
        </p:nvCxnSpPr>
        <p:spPr>
          <a:xfrm>
            <a:off x="5232400" y="1666966"/>
            <a:ext cx="0" cy="4708434"/>
          </a:xfrm>
          <a:prstGeom prst="line">
            <a:avLst/>
          </a:prstGeom>
          <a:ln w="12700">
            <a:solidFill>
              <a:schemeClr val="accent2">
                <a:lumMod val="60000"/>
                <a:lumOff val="40000"/>
              </a:schemeClr>
            </a:solidFill>
            <a:prstDash val="dash"/>
          </a:ln>
          <a:effectLst>
            <a:glow rad="63500">
              <a:schemeClr val="accent2">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9" name="楕円 18"/>
          <p:cNvSpPr/>
          <p:nvPr/>
        </p:nvSpPr>
        <p:spPr>
          <a:xfrm>
            <a:off x="4419391" y="5550609"/>
            <a:ext cx="786402" cy="756343"/>
          </a:xfrm>
          <a:prstGeom prst="ellipse">
            <a:avLst/>
          </a:prstGeom>
          <a:solidFill>
            <a:schemeClr val="accent2">
              <a:lumMod val="40000"/>
              <a:lumOff val="60000"/>
            </a:schemeClr>
          </a:solidFill>
          <a:ln w="12700">
            <a:solidFill>
              <a:schemeClr val="accent2">
                <a:lumMod val="40000"/>
                <a:lumOff val="60000"/>
              </a:schemeClr>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400" dirty="0" smtClean="0">
                <a:latin typeface="Meiryo UI" panose="020B0604030504040204" pitchFamily="50" charset="-128"/>
                <a:ea typeface="Meiryo UI" panose="020B0604030504040204" pitchFamily="50" charset="-128"/>
              </a:rPr>
              <a:t>119</a:t>
            </a:r>
          </a:p>
          <a:p>
            <a:pPr algn="ctr"/>
            <a:r>
              <a:rPr kumimoji="1" lang="ja-JP" altLang="en-US" sz="1400" dirty="0" smtClean="0">
                <a:latin typeface="Meiryo UI" panose="020B0604030504040204" pitchFamily="50" charset="-128"/>
                <a:ea typeface="Meiryo UI" panose="020B0604030504040204" pitchFamily="50" charset="-128"/>
              </a:rPr>
              <a:t>項目</a:t>
            </a:r>
            <a:endParaRPr kumimoji="1" lang="en-US" altLang="ja-JP" sz="1400" dirty="0" smtClean="0">
              <a:latin typeface="Meiryo UI" panose="020B0604030504040204" pitchFamily="50" charset="-128"/>
              <a:ea typeface="Meiryo UI" panose="020B0604030504040204" pitchFamily="50" charset="-128"/>
            </a:endParaRPr>
          </a:p>
        </p:txBody>
      </p:sp>
      <p:cxnSp>
        <p:nvCxnSpPr>
          <p:cNvPr id="21" name="直線コネクタ 20"/>
          <p:cNvCxnSpPr/>
          <p:nvPr/>
        </p:nvCxnSpPr>
        <p:spPr>
          <a:xfrm>
            <a:off x="6444856" y="1666966"/>
            <a:ext cx="0" cy="4708434"/>
          </a:xfrm>
          <a:prstGeom prst="line">
            <a:avLst/>
          </a:prstGeom>
          <a:ln w="12700">
            <a:solidFill>
              <a:schemeClr val="accent2">
                <a:lumMod val="60000"/>
                <a:lumOff val="40000"/>
              </a:schemeClr>
            </a:solidFill>
            <a:prstDash val="dash"/>
          </a:ln>
          <a:effectLst>
            <a:glow rad="63500">
              <a:schemeClr val="accent2">
                <a:satMod val="175000"/>
                <a:alpha val="40000"/>
              </a:schemeClr>
            </a:glow>
          </a:effectLst>
        </p:spPr>
        <p:style>
          <a:lnRef idx="1">
            <a:schemeClr val="accent1"/>
          </a:lnRef>
          <a:fillRef idx="0">
            <a:schemeClr val="accent1"/>
          </a:fillRef>
          <a:effectRef idx="0">
            <a:schemeClr val="accent1"/>
          </a:effectRef>
          <a:fontRef idx="minor">
            <a:schemeClr val="tx1"/>
          </a:fontRef>
        </p:style>
      </p:cxnSp>
      <p:graphicFrame>
        <p:nvGraphicFramePr>
          <p:cNvPr id="9" name="図表 8"/>
          <p:cNvGraphicFramePr/>
          <p:nvPr>
            <p:extLst>
              <p:ext uri="{D42A27DB-BD31-4B8C-83A1-F6EECF244321}">
                <p14:modId xmlns:p14="http://schemas.microsoft.com/office/powerpoint/2010/main" val="3248697872"/>
              </p:ext>
            </p:extLst>
          </p:nvPr>
        </p:nvGraphicFramePr>
        <p:xfrm>
          <a:off x="708024" y="1251308"/>
          <a:ext cx="7458076" cy="4156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7" name="角丸四角形 26"/>
          <p:cNvSpPr/>
          <p:nvPr/>
        </p:nvSpPr>
        <p:spPr>
          <a:xfrm>
            <a:off x="6306334" y="1849155"/>
            <a:ext cx="843080" cy="598096"/>
          </a:xfrm>
          <a:prstGeom prst="roundRect">
            <a:avLst/>
          </a:prstGeom>
          <a:ln>
            <a:prstDash val="sysDash"/>
          </a:ln>
        </p:spPr>
        <p:style>
          <a:lnRef idx="3">
            <a:schemeClr val="lt1"/>
          </a:lnRef>
          <a:fillRef idx="1">
            <a:schemeClr val="accent6"/>
          </a:fillRef>
          <a:effectRef idx="1">
            <a:schemeClr val="accent6"/>
          </a:effectRef>
          <a:fontRef idx="minor">
            <a:schemeClr val="lt1"/>
          </a:fontRef>
        </p:style>
        <p:txBody>
          <a:bodyPr rtlCol="0" anchor="ctr"/>
          <a:lstStyle/>
          <a:p>
            <a:pPr algn="ctr"/>
            <a:r>
              <a:rPr kumimoji="1" lang="ja-JP" altLang="en-US" sz="1400" dirty="0" smtClean="0">
                <a:latin typeface="HGS創英角ﾎﾟｯﾌﾟ体" panose="040B0A00000000000000" pitchFamily="50" charset="-128"/>
                <a:ea typeface="HGS創英角ﾎﾟｯﾌﾟ体" panose="040B0A00000000000000" pitchFamily="50" charset="-128"/>
              </a:rPr>
              <a:t>検討の</a:t>
            </a:r>
            <a:endParaRPr kumimoji="1" lang="en-US" altLang="ja-JP" sz="1400" dirty="0" smtClean="0">
              <a:latin typeface="HGS創英角ﾎﾟｯﾌﾟ体" panose="040B0A00000000000000" pitchFamily="50" charset="-128"/>
              <a:ea typeface="HGS創英角ﾎﾟｯﾌﾟ体" panose="040B0A00000000000000" pitchFamily="50" charset="-128"/>
            </a:endParaRPr>
          </a:p>
          <a:p>
            <a:pPr algn="ctr"/>
            <a:r>
              <a:rPr kumimoji="1" lang="ja-JP" altLang="en-US" sz="1400" dirty="0" smtClean="0">
                <a:latin typeface="HGS創英角ﾎﾟｯﾌﾟ体" panose="040B0A00000000000000" pitchFamily="50" charset="-128"/>
                <a:ea typeface="HGS創英角ﾎﾟｯﾌﾟ体" panose="040B0A00000000000000" pitchFamily="50" charset="-128"/>
              </a:rPr>
              <a:t>視点</a:t>
            </a:r>
            <a:endParaRPr kumimoji="1" lang="en-US" altLang="ja-JP" sz="1400" dirty="0" smtClean="0">
              <a:latin typeface="HGS創英角ﾎﾟｯﾌﾟ体" panose="040B0A00000000000000" pitchFamily="50" charset="-128"/>
              <a:ea typeface="HGS創英角ﾎﾟｯﾌﾟ体" panose="040B0A00000000000000" pitchFamily="50" charset="-128"/>
            </a:endParaRPr>
          </a:p>
        </p:txBody>
      </p:sp>
      <p:sp>
        <p:nvSpPr>
          <p:cNvPr id="24" name="ホームベース 23"/>
          <p:cNvSpPr/>
          <p:nvPr/>
        </p:nvSpPr>
        <p:spPr>
          <a:xfrm>
            <a:off x="3517781" y="2365703"/>
            <a:ext cx="444807" cy="2974006"/>
          </a:xfrm>
          <a:prstGeom prst="homePlate">
            <a:avLst>
              <a:gd name="adj" fmla="val 25176"/>
            </a:avLst>
          </a:prstGeom>
          <a:ln w="12700">
            <a:solidFill>
              <a:schemeClr val="accent6">
                <a:alpha val="99000"/>
              </a:schemeClr>
            </a:solidFill>
            <a:prstDash val="sysDash"/>
          </a:ln>
        </p:spPr>
        <p:style>
          <a:lnRef idx="1">
            <a:schemeClr val="accent6"/>
          </a:lnRef>
          <a:fillRef idx="2">
            <a:schemeClr val="accent6"/>
          </a:fillRef>
          <a:effectRef idx="1">
            <a:schemeClr val="accent6"/>
          </a:effectRef>
          <a:fontRef idx="minor">
            <a:schemeClr val="dk1"/>
          </a:fontRef>
        </p:style>
        <p:txBody>
          <a:bodyPr vert="eaVert" rtlCol="0" anchor="ctr"/>
          <a:lstStyle/>
          <a:p>
            <a:endParaRPr kumimoji="1" lang="en-US" altLang="ja-JP" sz="1200" dirty="0" smtClean="0">
              <a:latin typeface="HGS創英角ﾎﾟｯﾌﾟ体" panose="040B0A00000000000000" pitchFamily="50" charset="-128"/>
              <a:ea typeface="HGS創英角ﾎﾟｯﾌﾟ体" panose="040B0A00000000000000" pitchFamily="50" charset="-128"/>
            </a:endParaRPr>
          </a:p>
          <a:p>
            <a:r>
              <a:rPr kumimoji="1" lang="ja-JP" altLang="en-US" sz="1200" dirty="0" smtClean="0">
                <a:latin typeface="HGS創英角ﾎﾟｯﾌﾟ体" panose="040B0A00000000000000" pitchFamily="50" charset="-128"/>
                <a:ea typeface="HGS創英角ﾎﾟｯﾌﾟ体" panose="040B0A00000000000000" pitchFamily="50" charset="-128"/>
              </a:rPr>
              <a:t>　事業の総点検（７つの視点で強化）</a:t>
            </a:r>
            <a:endParaRPr kumimoji="1" lang="en-US" altLang="ja-JP" sz="1200" dirty="0" smtClean="0">
              <a:latin typeface="HGS創英角ﾎﾟｯﾌﾟ体" panose="040B0A00000000000000" pitchFamily="50" charset="-128"/>
              <a:ea typeface="HGS創英角ﾎﾟｯﾌﾟ体" panose="040B0A00000000000000" pitchFamily="50" charset="-128"/>
            </a:endParaRPr>
          </a:p>
        </p:txBody>
      </p:sp>
      <p:sp>
        <p:nvSpPr>
          <p:cNvPr id="7" name="テキスト ボックス 6"/>
          <p:cNvSpPr txBox="1"/>
          <p:nvPr/>
        </p:nvSpPr>
        <p:spPr>
          <a:xfrm>
            <a:off x="1880318" y="4557735"/>
            <a:ext cx="1703469" cy="646331"/>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府内小５生</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及び中２生</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約</a:t>
            </a:r>
            <a:r>
              <a:rPr kumimoji="1" lang="en-US" altLang="ja-JP" sz="1200" dirty="0" smtClean="0">
                <a:latin typeface="Meiryo UI" panose="020B0604030504040204" pitchFamily="50" charset="-128"/>
                <a:ea typeface="Meiryo UI" panose="020B0604030504040204" pitchFamily="50" charset="-128"/>
              </a:rPr>
              <a:t>50,000</a:t>
            </a:r>
            <a:r>
              <a:rPr kumimoji="1" lang="ja-JP" altLang="en-US" sz="1200" dirty="0" smtClean="0">
                <a:latin typeface="Meiryo UI" panose="020B0604030504040204" pitchFamily="50" charset="-128"/>
                <a:ea typeface="Meiryo UI" panose="020B0604030504040204" pitchFamily="50" charset="-128"/>
              </a:rPr>
              <a:t>世帯</a:t>
            </a:r>
            <a:endParaRPr kumimoji="1" lang="ja-JP" altLang="en-US" sz="1200" dirty="0">
              <a:latin typeface="Meiryo UI" panose="020B0604030504040204" pitchFamily="50" charset="-128"/>
              <a:ea typeface="Meiryo UI" panose="020B0604030504040204" pitchFamily="50" charset="-128"/>
            </a:endParaRPr>
          </a:p>
        </p:txBody>
      </p:sp>
      <p:sp>
        <p:nvSpPr>
          <p:cNvPr id="10" name="大かっこ 9"/>
          <p:cNvSpPr/>
          <p:nvPr/>
        </p:nvSpPr>
        <p:spPr>
          <a:xfrm>
            <a:off x="2081993" y="4559121"/>
            <a:ext cx="1235857" cy="685153"/>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2" name="テキスト ボックス 1"/>
          <p:cNvSpPr txBox="1"/>
          <p:nvPr/>
        </p:nvSpPr>
        <p:spPr>
          <a:xfrm>
            <a:off x="8669477" y="6358514"/>
            <a:ext cx="334851" cy="369332"/>
          </a:xfrm>
          <a:prstGeom prst="rect">
            <a:avLst/>
          </a:prstGeom>
          <a:noFill/>
        </p:spPr>
        <p:txBody>
          <a:bodyPr wrap="square" rtlCol="0">
            <a:spAutoFit/>
          </a:bodyPr>
          <a:lstStyle/>
          <a:p>
            <a:pPr algn="ctr"/>
            <a:r>
              <a:rPr kumimoji="1" lang="en-US" altLang="ja-JP" dirty="0" smtClean="0"/>
              <a:t>1</a:t>
            </a:r>
            <a:endParaRPr kumimoji="1" lang="ja-JP" altLang="en-US" dirty="0"/>
          </a:p>
        </p:txBody>
      </p:sp>
    </p:spTree>
    <p:extLst>
      <p:ext uri="{BB962C8B-B14F-4D97-AF65-F5344CB8AC3E}">
        <p14:creationId xmlns:p14="http://schemas.microsoft.com/office/powerpoint/2010/main" val="9431148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グループ化 10"/>
          <p:cNvGrpSpPr/>
          <p:nvPr/>
        </p:nvGrpSpPr>
        <p:grpSpPr>
          <a:xfrm>
            <a:off x="241300" y="305516"/>
            <a:ext cx="8432800" cy="418384"/>
            <a:chOff x="241300" y="305516"/>
            <a:chExt cx="8432800" cy="418384"/>
          </a:xfrm>
        </p:grpSpPr>
        <p:cxnSp>
          <p:nvCxnSpPr>
            <p:cNvPr id="6" name="直線コネクタ 5"/>
            <p:cNvCxnSpPr/>
            <p:nvPr/>
          </p:nvCxnSpPr>
          <p:spPr>
            <a:xfrm>
              <a:off x="304800" y="723900"/>
              <a:ext cx="8369300" cy="0"/>
            </a:xfrm>
            <a:prstGeom prst="line">
              <a:avLst/>
            </a:prstGeom>
            <a:ln w="19050" cmpd="thinThick"/>
          </p:spPr>
          <p:style>
            <a:lnRef idx="1">
              <a:schemeClr val="accent2"/>
            </a:lnRef>
            <a:fillRef idx="0">
              <a:schemeClr val="accent2"/>
            </a:fillRef>
            <a:effectRef idx="0">
              <a:schemeClr val="accent2"/>
            </a:effectRef>
            <a:fontRef idx="minor">
              <a:schemeClr val="tx1"/>
            </a:fontRef>
          </p:style>
        </p:cxnSp>
        <p:sp>
          <p:nvSpPr>
            <p:cNvPr id="7" name="テキスト ボックス 6"/>
            <p:cNvSpPr txBox="1"/>
            <p:nvPr/>
          </p:nvSpPr>
          <p:spPr>
            <a:xfrm>
              <a:off x="241300" y="305516"/>
              <a:ext cx="7937500" cy="400110"/>
            </a:xfrm>
            <a:prstGeom prst="rect">
              <a:avLst/>
            </a:prstGeom>
            <a:noFill/>
          </p:spPr>
          <p:txBody>
            <a:bodyPr wrap="square" rtlCol="0">
              <a:spAutoFit/>
            </a:bodyPr>
            <a:lstStyle/>
            <a:p>
              <a:r>
                <a:rPr kumimoji="1" lang="ja-JP" altLang="en-US" sz="2000" b="1" dirty="0">
                  <a:latin typeface="Meiryo UI" panose="020B0604030504040204" pitchFamily="50" charset="-128"/>
                  <a:ea typeface="Meiryo UI" panose="020B0604030504040204" pitchFamily="50" charset="-128"/>
                </a:rPr>
                <a:t>２</a:t>
              </a:r>
              <a:r>
                <a:rPr kumimoji="1" lang="ja-JP" altLang="en-US" sz="2000" b="1" dirty="0" smtClean="0">
                  <a:latin typeface="Meiryo UI" panose="020B0604030504040204" pitchFamily="50" charset="-128"/>
                  <a:ea typeface="Meiryo UI" panose="020B0604030504040204" pitchFamily="50" charset="-128"/>
                </a:rPr>
                <a:t>　子どもの貧困対策計画（平成</a:t>
              </a:r>
              <a:r>
                <a:rPr kumimoji="1" lang="en-US" altLang="ja-JP" sz="2000" b="1" dirty="0" smtClean="0">
                  <a:latin typeface="Meiryo UI" panose="020B0604030504040204" pitchFamily="50" charset="-128"/>
                  <a:ea typeface="Meiryo UI" panose="020B0604030504040204" pitchFamily="50" charset="-128"/>
                </a:rPr>
                <a:t>27</a:t>
              </a:r>
              <a:r>
                <a:rPr kumimoji="1" lang="ja-JP" altLang="en-US" sz="2000" b="1" dirty="0" smtClean="0">
                  <a:latin typeface="Meiryo UI" panose="020B0604030504040204" pitchFamily="50" charset="-128"/>
                  <a:ea typeface="Meiryo UI" panose="020B0604030504040204" pitchFamily="50" charset="-128"/>
                </a:rPr>
                <a:t>～</a:t>
              </a:r>
              <a:r>
                <a:rPr kumimoji="1" lang="en-US" altLang="ja-JP" sz="2000" b="1" dirty="0" smtClean="0">
                  <a:latin typeface="Meiryo UI" panose="020B0604030504040204" pitchFamily="50" charset="-128"/>
                  <a:ea typeface="Meiryo UI" panose="020B0604030504040204" pitchFamily="50" charset="-128"/>
                </a:rPr>
                <a:t>31</a:t>
              </a:r>
              <a:r>
                <a:rPr kumimoji="1" lang="ja-JP" altLang="en-US" sz="2000" b="1" dirty="0" smtClean="0">
                  <a:latin typeface="Meiryo UI" panose="020B0604030504040204" pitchFamily="50" charset="-128"/>
                  <a:ea typeface="Meiryo UI" panose="020B0604030504040204" pitchFamily="50" charset="-128"/>
                </a:rPr>
                <a:t>年度）の概要</a:t>
              </a:r>
              <a:endParaRPr kumimoji="1" lang="ja-JP" altLang="en-US" sz="2000" b="1" dirty="0">
                <a:latin typeface="Meiryo UI" panose="020B0604030504040204" pitchFamily="50" charset="-128"/>
                <a:ea typeface="Meiryo UI" panose="020B0604030504040204" pitchFamily="50" charset="-128"/>
              </a:endParaRPr>
            </a:p>
          </p:txBody>
        </p:sp>
      </p:grpSp>
      <p:sp>
        <p:nvSpPr>
          <p:cNvPr id="9" name="テキスト ボックス 8"/>
          <p:cNvSpPr txBox="1"/>
          <p:nvPr/>
        </p:nvSpPr>
        <p:spPr>
          <a:xfrm>
            <a:off x="304800" y="1054433"/>
            <a:ext cx="8369300" cy="954107"/>
          </a:xfrm>
          <a:prstGeom prst="rect">
            <a:avLst/>
          </a:prstGeom>
          <a:noFill/>
        </p:spPr>
        <p:txBody>
          <a:bodyPr wrap="square" rtlCol="0">
            <a:spAutoFit/>
          </a:bodyPr>
          <a:lstStyle/>
          <a:p>
            <a:pPr marL="285750" indent="-285750">
              <a:buFont typeface="Arial" panose="020B0604020202020204" pitchFamily="34" charset="0"/>
              <a:buChar char="•"/>
            </a:pPr>
            <a:r>
              <a:rPr kumimoji="1" lang="ja-JP" altLang="en-US" sz="1600" dirty="0" smtClean="0">
                <a:latin typeface="Meiryo UI" panose="020B0604030504040204" pitchFamily="50" charset="-128"/>
                <a:ea typeface="Meiryo UI" panose="020B0604030504040204" pitchFamily="50" charset="-128"/>
              </a:rPr>
              <a:t>平成</a:t>
            </a:r>
            <a:r>
              <a:rPr kumimoji="1" lang="en-US" altLang="ja-JP" sz="1600" dirty="0">
                <a:latin typeface="Meiryo UI" panose="020B0604030504040204" pitchFamily="50" charset="-128"/>
                <a:ea typeface="Meiryo UI" panose="020B0604030504040204" pitchFamily="50" charset="-128"/>
              </a:rPr>
              <a:t>27</a:t>
            </a:r>
            <a:r>
              <a:rPr kumimoji="1" lang="ja-JP" altLang="en-US" sz="1600" dirty="0" smtClean="0">
                <a:latin typeface="Meiryo UI" panose="020B0604030504040204" pitchFamily="50" charset="-128"/>
                <a:ea typeface="Meiryo UI" panose="020B0604030504040204" pitchFamily="50" charset="-128"/>
              </a:rPr>
              <a:t>年</a:t>
            </a:r>
            <a:r>
              <a:rPr kumimoji="1" lang="en-US" altLang="ja-JP" sz="1600" dirty="0" smtClean="0">
                <a:latin typeface="Meiryo UI" panose="020B0604030504040204" pitchFamily="50" charset="-128"/>
                <a:ea typeface="Meiryo UI" panose="020B0604030504040204" pitchFamily="50" charset="-128"/>
              </a:rPr>
              <a:t>3</a:t>
            </a:r>
            <a:r>
              <a:rPr kumimoji="1" lang="ja-JP" altLang="en-US" sz="1600" dirty="0" smtClean="0">
                <a:latin typeface="Meiryo UI" panose="020B0604030504040204" pitchFamily="50" charset="-128"/>
                <a:ea typeface="Meiryo UI" panose="020B0604030504040204" pitchFamily="50" charset="-128"/>
              </a:rPr>
              <a:t>月に策定した「子ども</a:t>
            </a:r>
            <a:r>
              <a:rPr kumimoji="1" lang="ja-JP" altLang="en-US" sz="1600" dirty="0">
                <a:latin typeface="Meiryo UI" panose="020B0604030504040204" pitchFamily="50" charset="-128"/>
                <a:ea typeface="Meiryo UI" panose="020B0604030504040204" pitchFamily="50" charset="-128"/>
              </a:rPr>
              <a:t>総合</a:t>
            </a:r>
            <a:r>
              <a:rPr kumimoji="1" lang="ja-JP" altLang="en-US" sz="1600" dirty="0" smtClean="0">
                <a:latin typeface="Meiryo UI" panose="020B0604030504040204" pitchFamily="50" charset="-128"/>
                <a:ea typeface="Meiryo UI" panose="020B0604030504040204" pitchFamily="50" charset="-128"/>
              </a:rPr>
              <a:t>計画」の事業計画の１つとして、子ども</a:t>
            </a:r>
            <a:r>
              <a:rPr kumimoji="1" lang="ja-JP" altLang="en-US" sz="1600" dirty="0">
                <a:latin typeface="Meiryo UI" panose="020B0604030504040204" pitchFamily="50" charset="-128"/>
                <a:ea typeface="Meiryo UI" panose="020B0604030504040204" pitchFamily="50" charset="-128"/>
              </a:rPr>
              <a:t>の貧困対策の推進に関する法律に基づく都道府県計画</a:t>
            </a:r>
            <a:r>
              <a:rPr kumimoji="1" lang="ja-JP" altLang="en-US" sz="1600" dirty="0" smtClean="0">
                <a:latin typeface="Meiryo UI" panose="020B0604030504040204" pitchFamily="50" charset="-128"/>
                <a:ea typeface="Meiryo UI" panose="020B0604030504040204" pitchFamily="50" charset="-128"/>
              </a:rPr>
              <a:t>（子ども</a:t>
            </a:r>
            <a:r>
              <a:rPr kumimoji="1" lang="ja-JP" altLang="en-US" sz="1600" dirty="0">
                <a:latin typeface="Meiryo UI" panose="020B0604030504040204" pitchFamily="50" charset="-128"/>
                <a:ea typeface="Meiryo UI" panose="020B0604030504040204" pitchFamily="50" charset="-128"/>
              </a:rPr>
              <a:t>の貧困対策計画</a:t>
            </a:r>
            <a:r>
              <a:rPr kumimoji="1" lang="ja-JP" altLang="en-US" sz="1600" dirty="0" smtClean="0">
                <a:latin typeface="Meiryo UI" panose="020B0604030504040204" pitchFamily="50" charset="-128"/>
                <a:ea typeface="Meiryo UI" panose="020B0604030504040204" pitchFamily="50" charset="-128"/>
              </a:rPr>
              <a:t>）を位置づけ。</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rPr>
              <a:t>　　「子ど</a:t>
            </a:r>
            <a:r>
              <a:rPr kumimoji="1" lang="ja-JP" altLang="en-US" sz="1600" dirty="0">
                <a:latin typeface="Meiryo UI" panose="020B0604030504040204" pitchFamily="50" charset="-128"/>
                <a:ea typeface="Meiryo UI" panose="020B0604030504040204" pitchFamily="50" charset="-128"/>
              </a:rPr>
              <a:t>も</a:t>
            </a:r>
            <a:r>
              <a:rPr kumimoji="1" lang="ja-JP" altLang="en-US" sz="1600" dirty="0" smtClean="0">
                <a:latin typeface="Meiryo UI" panose="020B0604030504040204" pitchFamily="50" charset="-128"/>
                <a:ea typeface="Meiryo UI" panose="020B0604030504040204" pitchFamily="50" charset="-128"/>
              </a:rPr>
              <a:t>」及び「家庭や社会」の視点で、対策の方向性や具体的取組について整理を行った。</a:t>
            </a:r>
            <a:endParaRPr kumimoji="1" lang="en-US" altLang="ja-JP" sz="1600" dirty="0" smtClean="0">
              <a:latin typeface="Meiryo UI" panose="020B0604030504040204" pitchFamily="50" charset="-128"/>
              <a:ea typeface="Meiryo UI" panose="020B0604030504040204" pitchFamily="50" charset="-128"/>
            </a:endParaRPr>
          </a:p>
          <a:p>
            <a:endParaRPr kumimoji="1" lang="en-US" altLang="ja-JP" sz="800" dirty="0" smtClean="0">
              <a:latin typeface="Meiryo UI" panose="020B0604030504040204" pitchFamily="50" charset="-128"/>
              <a:ea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3848967965"/>
              </p:ext>
            </p:extLst>
          </p:nvPr>
        </p:nvGraphicFramePr>
        <p:xfrm>
          <a:off x="645107" y="2145888"/>
          <a:ext cx="7894748" cy="3939814"/>
        </p:xfrm>
        <a:graphic>
          <a:graphicData uri="http://schemas.openxmlformats.org/drawingml/2006/table">
            <a:tbl>
              <a:tblPr firstRow="1" bandRow="1">
                <a:tableStyleId>{7DF18680-E054-41AD-8BC1-D1AEF772440D}</a:tableStyleId>
              </a:tblPr>
              <a:tblGrid>
                <a:gridCol w="951095">
                  <a:extLst>
                    <a:ext uri="{9D8B030D-6E8A-4147-A177-3AD203B41FA5}">
                      <a16:colId xmlns:a16="http://schemas.microsoft.com/office/drawing/2014/main" val="1748738049"/>
                    </a:ext>
                  </a:extLst>
                </a:gridCol>
                <a:gridCol w="3348607">
                  <a:extLst>
                    <a:ext uri="{9D8B030D-6E8A-4147-A177-3AD203B41FA5}">
                      <a16:colId xmlns:a16="http://schemas.microsoft.com/office/drawing/2014/main" val="1378742248"/>
                    </a:ext>
                  </a:extLst>
                </a:gridCol>
                <a:gridCol w="3595046">
                  <a:extLst>
                    <a:ext uri="{9D8B030D-6E8A-4147-A177-3AD203B41FA5}">
                      <a16:colId xmlns:a16="http://schemas.microsoft.com/office/drawing/2014/main" val="4090677198"/>
                    </a:ext>
                  </a:extLst>
                </a:gridCol>
              </a:tblGrid>
              <a:tr h="427116">
                <a:tc>
                  <a:txBody>
                    <a:bodyPr/>
                    <a:lstStyle/>
                    <a:p>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600" dirty="0">
                          <a:latin typeface="Meiryo UI" panose="020B0604030504040204" pitchFamily="50" charset="-128"/>
                          <a:ea typeface="Meiryo UI" panose="020B0604030504040204" pitchFamily="50" charset="-128"/>
                        </a:rPr>
                        <a:t>子どもの視点から</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家庭や社会の視点から</a:t>
                      </a:r>
                    </a:p>
                  </a:txBody>
                  <a:tcPr anchor="ctr"/>
                </a:tc>
                <a:extLst>
                  <a:ext uri="{0D108BD9-81ED-4DB2-BD59-A6C34878D82A}">
                    <a16:rowId xmlns:a16="http://schemas.microsoft.com/office/drawing/2014/main" val="2996733266"/>
                  </a:ext>
                </a:extLst>
              </a:tr>
              <a:tr h="1651267">
                <a:tc>
                  <a:txBody>
                    <a:bodyPr/>
                    <a:lstStyle/>
                    <a:p>
                      <a:pPr algn="ctr"/>
                      <a:r>
                        <a:rPr kumimoji="1" lang="ja-JP" altLang="en-US" sz="1600" b="1" dirty="0">
                          <a:latin typeface="Meiryo UI" panose="020B0604030504040204" pitchFamily="50" charset="-128"/>
                          <a:ea typeface="Meiryo UI" panose="020B0604030504040204" pitchFamily="50" charset="-128"/>
                        </a:rPr>
                        <a:t>対策</a:t>
                      </a:r>
                      <a:r>
                        <a:rPr kumimoji="1" lang="ja-JP" altLang="en-US" sz="1600" b="1" dirty="0" smtClean="0">
                          <a:latin typeface="Meiryo UI" panose="020B0604030504040204" pitchFamily="50" charset="-128"/>
                          <a:ea typeface="Meiryo UI" panose="020B0604030504040204" pitchFamily="50" charset="-128"/>
                        </a:rPr>
                        <a:t>の</a:t>
                      </a:r>
                      <a:endParaRPr kumimoji="1" lang="en-US" altLang="ja-JP" sz="1600" b="1" dirty="0" smtClean="0">
                        <a:latin typeface="Meiryo UI" panose="020B0604030504040204" pitchFamily="50" charset="-128"/>
                        <a:ea typeface="Meiryo UI" panose="020B0604030504040204" pitchFamily="50" charset="-128"/>
                      </a:endParaRPr>
                    </a:p>
                    <a:p>
                      <a:pPr algn="ctr"/>
                      <a:r>
                        <a:rPr kumimoji="1" lang="ja-JP" altLang="en-US" sz="1600" b="1" dirty="0" smtClean="0">
                          <a:latin typeface="Meiryo UI" panose="020B0604030504040204" pitchFamily="50" charset="-128"/>
                          <a:ea typeface="Meiryo UI" panose="020B0604030504040204" pitchFamily="50" charset="-128"/>
                        </a:rPr>
                        <a:t>方向性</a:t>
                      </a:r>
                      <a:endParaRPr kumimoji="1" lang="ja-JP" altLang="en-US" sz="1600" b="1" dirty="0">
                        <a:latin typeface="Meiryo UI" panose="020B0604030504040204" pitchFamily="50" charset="-128"/>
                        <a:ea typeface="Meiryo UI" panose="020B0604030504040204" pitchFamily="50" charset="-128"/>
                      </a:endParaRPr>
                    </a:p>
                  </a:txBody>
                  <a:tcPr anchor="ctr"/>
                </a:tc>
                <a:tc>
                  <a:txBody>
                    <a:bodyPr/>
                    <a:lstStyle/>
                    <a:p>
                      <a:pPr marL="285750" indent="-285750">
                        <a:buFont typeface="Wingdings" panose="05000000000000000000" pitchFamily="2" charset="2"/>
                        <a:buChar char="Ø"/>
                      </a:pPr>
                      <a:r>
                        <a:rPr kumimoji="1" lang="ja-JP" altLang="en-US" sz="1400" dirty="0" smtClean="0">
                          <a:latin typeface="Meiryo UI" panose="020B0604030504040204" pitchFamily="50" charset="-128"/>
                          <a:ea typeface="Meiryo UI" panose="020B0604030504040204" pitchFamily="50" charset="-128"/>
                        </a:rPr>
                        <a:t>子ども</a:t>
                      </a:r>
                      <a:r>
                        <a:rPr kumimoji="1" lang="ja-JP" altLang="en-US" sz="1400" dirty="0">
                          <a:latin typeface="Meiryo UI" panose="020B0604030504040204" pitchFamily="50" charset="-128"/>
                          <a:ea typeface="Meiryo UI" panose="020B0604030504040204" pitchFamily="50" charset="-128"/>
                        </a:rPr>
                        <a:t>に視点を置き、成長段階に応じた切れ</a:t>
                      </a:r>
                      <a:r>
                        <a:rPr kumimoji="1" lang="ja-JP" altLang="en-US" sz="1400" dirty="0" err="1" smtClean="0">
                          <a:latin typeface="Meiryo UI" panose="020B0604030504040204" pitchFamily="50" charset="-128"/>
                          <a:ea typeface="Meiryo UI" panose="020B0604030504040204" pitchFamily="50" charset="-128"/>
                        </a:rPr>
                        <a:t>めの</a:t>
                      </a:r>
                      <a:r>
                        <a:rPr kumimoji="1" lang="ja-JP" altLang="en-US" sz="1400" dirty="0" smtClean="0">
                          <a:latin typeface="Meiryo UI" panose="020B0604030504040204" pitchFamily="50" charset="-128"/>
                          <a:ea typeface="Meiryo UI" panose="020B0604030504040204" pitchFamily="50" charset="-128"/>
                        </a:rPr>
                        <a:t>ない</a:t>
                      </a:r>
                      <a:r>
                        <a:rPr kumimoji="1" lang="ja-JP" altLang="en-US" sz="1400" dirty="0">
                          <a:latin typeface="Meiryo UI" panose="020B0604030504040204" pitchFamily="50" charset="-128"/>
                          <a:ea typeface="Meiryo UI" panose="020B0604030504040204" pitchFamily="50" charset="-128"/>
                        </a:rPr>
                        <a:t>支援を実施</a:t>
                      </a:r>
                      <a:endParaRPr kumimoji="1" lang="en-US" altLang="ja-JP" sz="14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endParaRPr kumimoji="1" lang="en-US" altLang="ja-JP" sz="6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kumimoji="1" lang="ja-JP" altLang="en-US" sz="1400" dirty="0" smtClean="0">
                          <a:latin typeface="Meiryo UI" panose="020B0604030504040204" pitchFamily="50" charset="-128"/>
                          <a:ea typeface="Meiryo UI" panose="020B0604030504040204" pitchFamily="50" charset="-128"/>
                        </a:rPr>
                        <a:t>支援員等の質の向上を図るとともに、</a:t>
                      </a:r>
                      <a:r>
                        <a:rPr kumimoji="1" lang="ja-JP" altLang="en-US" sz="1400" b="1" u="sng" dirty="0" smtClean="0">
                          <a:latin typeface="ＭＳ Ｐゴシック" panose="020B0600070205080204" pitchFamily="50" charset="-128"/>
                          <a:ea typeface="ＭＳ Ｐゴシック" panose="020B0600070205080204" pitchFamily="50" charset="-128"/>
                        </a:rPr>
                        <a:t>学校</a:t>
                      </a:r>
                      <a:r>
                        <a:rPr kumimoji="1" lang="ja-JP" altLang="en-US" sz="1400" b="1" u="sng" dirty="0">
                          <a:latin typeface="ＭＳ Ｐゴシック" panose="020B0600070205080204" pitchFamily="50" charset="-128"/>
                          <a:ea typeface="ＭＳ Ｐゴシック" panose="020B0600070205080204" pitchFamily="50" charset="-128"/>
                        </a:rPr>
                        <a:t>をプラットフォームとした総合的な対策</a:t>
                      </a:r>
                      <a:r>
                        <a:rPr kumimoji="1" lang="ja-JP" altLang="en-US" sz="1400" dirty="0">
                          <a:latin typeface="Meiryo UI" panose="020B0604030504040204" pitchFamily="50" charset="-128"/>
                          <a:ea typeface="Meiryo UI" panose="020B0604030504040204" pitchFamily="50" charset="-128"/>
                        </a:rPr>
                        <a:t>を推進</a:t>
                      </a:r>
                    </a:p>
                  </a:txBody>
                  <a:tcPr/>
                </a:tc>
                <a:tc>
                  <a:txBody>
                    <a:bodyPr/>
                    <a:lstStyle/>
                    <a:p>
                      <a:pPr marL="285750" indent="-285750">
                        <a:buFont typeface="Wingdings" panose="05000000000000000000" pitchFamily="2" charset="2"/>
                        <a:buChar char="Ø"/>
                      </a:pPr>
                      <a:r>
                        <a:rPr kumimoji="1" lang="ja-JP" altLang="en-US" sz="1400" dirty="0" smtClean="0">
                          <a:latin typeface="Meiryo UI" panose="020B0604030504040204" pitchFamily="50" charset="-128"/>
                          <a:ea typeface="Meiryo UI" panose="020B0604030504040204" pitchFamily="50" charset="-128"/>
                        </a:rPr>
                        <a:t>子育て</a:t>
                      </a:r>
                      <a:r>
                        <a:rPr kumimoji="1" lang="ja-JP" altLang="en-US" sz="1400" dirty="0">
                          <a:latin typeface="Meiryo UI" panose="020B0604030504040204" pitchFamily="50" charset="-128"/>
                          <a:ea typeface="Meiryo UI" panose="020B0604030504040204" pitchFamily="50" charset="-128"/>
                        </a:rPr>
                        <a:t>世帯が生活の安定を図れるよう</a:t>
                      </a:r>
                      <a:r>
                        <a:rPr kumimoji="1" lang="ja-JP" altLang="en-US" sz="1400" dirty="0" smtClean="0">
                          <a:latin typeface="Meiryo UI" panose="020B0604030504040204" pitchFamily="50" charset="-128"/>
                          <a:ea typeface="Meiryo UI" panose="020B0604030504040204" pitchFamily="50" charset="-128"/>
                        </a:rPr>
                        <a:t>、生活</a:t>
                      </a:r>
                      <a:r>
                        <a:rPr kumimoji="1" lang="ja-JP" altLang="en-US" sz="1400" dirty="0">
                          <a:latin typeface="Meiryo UI" panose="020B0604030504040204" pitchFamily="50" charset="-128"/>
                          <a:ea typeface="Meiryo UI" panose="020B0604030504040204" pitchFamily="50" charset="-128"/>
                        </a:rPr>
                        <a:t>保護法や生活困窮者自立支援法等</a:t>
                      </a:r>
                      <a:r>
                        <a:rPr kumimoji="1" lang="ja-JP" altLang="en-US" sz="1400" dirty="0" smtClean="0">
                          <a:latin typeface="Meiryo UI" panose="020B0604030504040204" pitchFamily="50" charset="-128"/>
                          <a:ea typeface="Meiryo UI" panose="020B0604030504040204" pitchFamily="50" charset="-128"/>
                        </a:rPr>
                        <a:t>のセーフティネット</a:t>
                      </a:r>
                      <a:r>
                        <a:rPr kumimoji="1" lang="ja-JP" altLang="en-US" sz="1400" dirty="0">
                          <a:latin typeface="Meiryo UI" panose="020B0604030504040204" pitchFamily="50" charset="-128"/>
                          <a:ea typeface="Meiryo UI" panose="020B0604030504040204" pitchFamily="50" charset="-128"/>
                        </a:rPr>
                        <a:t>のための</a:t>
                      </a:r>
                      <a:r>
                        <a:rPr kumimoji="1" lang="ja-JP" altLang="en-US" sz="1400" dirty="0" smtClean="0">
                          <a:latin typeface="Meiryo UI" panose="020B0604030504040204" pitchFamily="50" charset="-128"/>
                          <a:ea typeface="Meiryo UI" panose="020B0604030504040204" pitchFamily="50" charset="-128"/>
                        </a:rPr>
                        <a:t>諸制度を一体的</a:t>
                      </a:r>
                      <a:r>
                        <a:rPr kumimoji="1" lang="ja-JP" altLang="en-US" sz="1400" dirty="0">
                          <a:latin typeface="Meiryo UI" panose="020B0604030504040204" pitchFamily="50" charset="-128"/>
                          <a:ea typeface="Meiryo UI" panose="020B0604030504040204" pitchFamily="50" charset="-128"/>
                        </a:rPr>
                        <a:t>に</a:t>
                      </a:r>
                      <a:r>
                        <a:rPr kumimoji="1" lang="ja-JP" altLang="en-US" sz="1400" dirty="0" smtClean="0">
                          <a:latin typeface="Meiryo UI" panose="020B0604030504040204" pitchFamily="50" charset="-128"/>
                          <a:ea typeface="Meiryo UI" panose="020B0604030504040204" pitchFamily="50" charset="-128"/>
                        </a:rPr>
                        <a:t>捉え、国、市町村と連携しながら施策を推進</a:t>
                      </a:r>
                      <a:endParaRPr kumimoji="1"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474083292"/>
                  </a:ext>
                </a:extLst>
              </a:tr>
              <a:tr h="1861431">
                <a:tc>
                  <a:txBody>
                    <a:bodyPr/>
                    <a:lstStyle/>
                    <a:p>
                      <a:pPr algn="ctr"/>
                      <a:r>
                        <a:rPr kumimoji="1" lang="ja-JP" altLang="en-US" sz="1600" b="1" dirty="0" smtClean="0">
                          <a:latin typeface="Meiryo UI" panose="020B0604030504040204" pitchFamily="50" charset="-128"/>
                          <a:ea typeface="Meiryo UI" panose="020B0604030504040204" pitchFamily="50" charset="-128"/>
                        </a:rPr>
                        <a:t>具体的</a:t>
                      </a:r>
                      <a:endParaRPr kumimoji="1" lang="en-US" altLang="ja-JP" sz="1600" b="1" dirty="0" smtClean="0">
                        <a:latin typeface="Meiryo UI" panose="020B0604030504040204" pitchFamily="50" charset="-128"/>
                        <a:ea typeface="Meiryo UI" panose="020B0604030504040204" pitchFamily="50" charset="-128"/>
                      </a:endParaRPr>
                    </a:p>
                    <a:p>
                      <a:pPr algn="ctr"/>
                      <a:r>
                        <a:rPr kumimoji="1" lang="ja-JP" altLang="en-US" sz="1600" b="1" dirty="0" smtClean="0">
                          <a:latin typeface="Meiryo UI" panose="020B0604030504040204" pitchFamily="50" charset="-128"/>
                          <a:ea typeface="Meiryo UI" panose="020B0604030504040204" pitchFamily="50" charset="-128"/>
                        </a:rPr>
                        <a:t>取組</a:t>
                      </a:r>
                      <a:endParaRPr kumimoji="1" lang="ja-JP" altLang="en-US" sz="1600" b="1" dirty="0">
                        <a:latin typeface="Meiryo UI" panose="020B0604030504040204" pitchFamily="50" charset="-128"/>
                        <a:ea typeface="Meiryo UI" panose="020B0604030504040204" pitchFamily="50" charset="-128"/>
                      </a:endParaRPr>
                    </a:p>
                  </a:txBody>
                  <a:tcPr anchor="ctr"/>
                </a:tc>
                <a:tc>
                  <a:txBody>
                    <a:bodyPr/>
                    <a:lstStyle/>
                    <a:p>
                      <a:r>
                        <a:rPr kumimoji="1" lang="ja-JP" altLang="en-US" sz="1400" dirty="0" smtClean="0">
                          <a:latin typeface="Meiryo UI" panose="020B0604030504040204" pitchFamily="50" charset="-128"/>
                          <a:ea typeface="Meiryo UI" panose="020B0604030504040204" pitchFamily="50" charset="-128"/>
                        </a:rPr>
                        <a:t>子ども</a:t>
                      </a:r>
                      <a:r>
                        <a:rPr kumimoji="1" lang="ja-JP" altLang="en-US" sz="1400" dirty="0">
                          <a:latin typeface="Meiryo UI" panose="020B0604030504040204" pitchFamily="50" charset="-128"/>
                          <a:ea typeface="Meiryo UI" panose="020B0604030504040204" pitchFamily="50" charset="-128"/>
                        </a:rPr>
                        <a:t>に視点を置いた切れ</a:t>
                      </a:r>
                      <a:r>
                        <a:rPr kumimoji="1" lang="ja-JP" altLang="en-US" sz="1400" dirty="0" err="1">
                          <a:latin typeface="Meiryo UI" panose="020B0604030504040204" pitchFamily="50" charset="-128"/>
                          <a:ea typeface="Meiryo UI" panose="020B0604030504040204" pitchFamily="50" charset="-128"/>
                        </a:rPr>
                        <a:t>め</a:t>
                      </a:r>
                      <a:r>
                        <a:rPr kumimoji="1" lang="ja-JP" altLang="en-US" sz="1400" dirty="0">
                          <a:latin typeface="Meiryo UI" panose="020B0604030504040204" pitchFamily="50" charset="-128"/>
                          <a:ea typeface="Meiryo UI" panose="020B0604030504040204" pitchFamily="50" charset="-128"/>
                        </a:rPr>
                        <a:t>ない支援を行うため、「就学前」「小学生・中学生」「高校生等」を対象とした</a:t>
                      </a:r>
                      <a:r>
                        <a:rPr kumimoji="1" lang="ja-JP" altLang="en-US" sz="1400" dirty="0" smtClean="0">
                          <a:latin typeface="Meiryo UI" panose="020B0604030504040204" pitchFamily="50" charset="-128"/>
                          <a:ea typeface="Meiryo UI" panose="020B0604030504040204" pitchFamily="50" charset="-128"/>
                        </a:rPr>
                        <a:t>取組を推進</a:t>
                      </a:r>
                      <a:endParaRPr kumimoji="1" lang="en-US" altLang="ja-JP" sz="1400" dirty="0" smtClean="0">
                        <a:latin typeface="Meiryo UI" panose="020B0604030504040204" pitchFamily="50" charset="-128"/>
                        <a:ea typeface="Meiryo UI" panose="020B0604030504040204" pitchFamily="50" charset="-128"/>
                      </a:endParaRPr>
                    </a:p>
                    <a:p>
                      <a:endParaRPr kumimoji="1" lang="en-US" altLang="ja-JP" sz="6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kumimoji="1" lang="ja-JP" altLang="en-US" sz="1400" dirty="0" smtClean="0">
                          <a:latin typeface="Meiryo UI" panose="020B0604030504040204" pitchFamily="50" charset="-128"/>
                          <a:ea typeface="Meiryo UI" panose="020B0604030504040204" pitchFamily="50" charset="-128"/>
                        </a:rPr>
                        <a:t>地域</a:t>
                      </a:r>
                      <a:r>
                        <a:rPr kumimoji="1" lang="ja-JP" altLang="en-US" sz="1400" dirty="0">
                          <a:latin typeface="Meiryo UI" panose="020B0604030504040204" pitchFamily="50" charset="-128"/>
                          <a:ea typeface="Meiryo UI" panose="020B0604030504040204" pitchFamily="50" charset="-128"/>
                        </a:rPr>
                        <a:t>子育て支援拠点事業</a:t>
                      </a:r>
                      <a:endParaRPr kumimoji="1" lang="en-US" altLang="ja-JP" sz="14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kumimoji="1" lang="ja-JP" altLang="en-US" sz="1400" dirty="0" smtClean="0">
                          <a:latin typeface="Meiryo UI" panose="020B0604030504040204" pitchFamily="50" charset="-128"/>
                          <a:ea typeface="Meiryo UI" panose="020B0604030504040204" pitchFamily="50" charset="-128"/>
                        </a:rPr>
                        <a:t>スクールソーシャルワーカー</a:t>
                      </a:r>
                      <a:r>
                        <a:rPr kumimoji="1" lang="ja-JP" altLang="en-US" sz="1400" dirty="0">
                          <a:latin typeface="Meiryo UI" panose="020B0604030504040204" pitchFamily="50" charset="-128"/>
                          <a:ea typeface="Meiryo UI" panose="020B0604030504040204" pitchFamily="50" charset="-128"/>
                        </a:rPr>
                        <a:t>の</a:t>
                      </a:r>
                      <a:r>
                        <a:rPr kumimoji="1" lang="ja-JP" altLang="en-US" sz="1400" dirty="0" smtClean="0">
                          <a:latin typeface="Meiryo UI" panose="020B0604030504040204" pitchFamily="50" charset="-128"/>
                          <a:ea typeface="Meiryo UI" panose="020B0604030504040204" pitchFamily="50" charset="-128"/>
                        </a:rPr>
                        <a:t>配置　など</a:t>
                      </a:r>
                      <a:endParaRPr kumimoji="1" lang="en-US" altLang="ja-JP" sz="1400" dirty="0">
                        <a:latin typeface="Meiryo UI" panose="020B0604030504040204" pitchFamily="50" charset="-128"/>
                        <a:ea typeface="Meiryo UI" panose="020B0604030504040204" pitchFamily="50" charset="-128"/>
                      </a:endParaRPr>
                    </a:p>
                  </a:txBody>
                  <a:tcPr/>
                </a:tc>
                <a:tc>
                  <a:txBody>
                    <a:bodyPr/>
                    <a:lstStyle/>
                    <a:p>
                      <a:r>
                        <a:rPr kumimoji="1" lang="ja-JP" altLang="en-US" sz="1400" dirty="0" smtClean="0">
                          <a:latin typeface="Meiryo UI" panose="020B0604030504040204" pitchFamily="50" charset="-128"/>
                          <a:ea typeface="Meiryo UI" panose="020B0604030504040204" pitchFamily="50" charset="-128"/>
                        </a:rPr>
                        <a:t>子ども</a:t>
                      </a:r>
                      <a:r>
                        <a:rPr kumimoji="1" lang="ja-JP" altLang="en-US" sz="1400" dirty="0">
                          <a:latin typeface="Meiryo UI" panose="020B0604030504040204" pitchFamily="50" charset="-128"/>
                          <a:ea typeface="Meiryo UI" panose="020B0604030504040204" pitchFamily="50" charset="-128"/>
                        </a:rPr>
                        <a:t>にもっとも身近な社会である家庭を支援し、社会全体で子どもの貧困に対応するため、「子育て・生活・就労支援」「養育費確保・経済的支援」を推進</a:t>
                      </a:r>
                      <a:endParaRPr kumimoji="1" lang="en-US" altLang="ja-JP" sz="1400" dirty="0">
                        <a:latin typeface="Meiryo UI" panose="020B0604030504040204" pitchFamily="50" charset="-128"/>
                        <a:ea typeface="Meiryo UI" panose="020B0604030504040204" pitchFamily="50" charset="-128"/>
                      </a:endParaRPr>
                    </a:p>
                    <a:p>
                      <a:endParaRPr kumimoji="1" lang="en-US" altLang="ja-JP" sz="6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kumimoji="1" lang="ja-JP" altLang="en-US" sz="1400" dirty="0" smtClean="0">
                          <a:latin typeface="Meiryo UI" panose="020B0604030504040204" pitchFamily="50" charset="-128"/>
                          <a:ea typeface="Meiryo UI" panose="020B0604030504040204" pitchFamily="50" charset="-128"/>
                        </a:rPr>
                        <a:t>生活</a:t>
                      </a:r>
                      <a:r>
                        <a:rPr kumimoji="1" lang="ja-JP" altLang="en-US" sz="1400" dirty="0">
                          <a:latin typeface="Meiryo UI" panose="020B0604030504040204" pitchFamily="50" charset="-128"/>
                          <a:ea typeface="Meiryo UI" panose="020B0604030504040204" pitchFamily="50" charset="-128"/>
                        </a:rPr>
                        <a:t>困窮者自立支援制度</a:t>
                      </a:r>
                      <a:endParaRPr kumimoji="1" lang="en-US" altLang="ja-JP" sz="14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kumimoji="1" lang="ja-JP" altLang="en-US" sz="1400" dirty="0" smtClean="0">
                          <a:latin typeface="Meiryo UI" panose="020B0604030504040204" pitchFamily="50" charset="-128"/>
                          <a:ea typeface="Meiryo UI" panose="020B0604030504040204" pitchFamily="50" charset="-128"/>
                        </a:rPr>
                        <a:t>母子</a:t>
                      </a:r>
                      <a:r>
                        <a:rPr kumimoji="1" lang="ja-JP" altLang="en-US" sz="1400" dirty="0">
                          <a:latin typeface="Meiryo UI" panose="020B0604030504040204" pitchFamily="50" charset="-128"/>
                          <a:ea typeface="Meiryo UI" panose="020B0604030504040204" pitchFamily="50" charset="-128"/>
                        </a:rPr>
                        <a:t>家庭等就業・自立支援センター事業 </a:t>
                      </a:r>
                      <a:endParaRPr kumimoji="1" lang="en-US" altLang="ja-JP" sz="1400" dirty="0" smtClean="0">
                        <a:latin typeface="Meiryo UI" panose="020B0604030504040204" pitchFamily="50" charset="-128"/>
                        <a:ea typeface="Meiryo UI" panose="020B0604030504040204" pitchFamily="50" charset="-128"/>
                      </a:endParaRPr>
                    </a:p>
                    <a:p>
                      <a:pPr marL="0" indent="0">
                        <a:buFont typeface="Wingdings" panose="05000000000000000000" pitchFamily="2" charset="2"/>
                        <a:buNone/>
                      </a:pPr>
                      <a:r>
                        <a:rPr kumimoji="1" lang="ja-JP" altLang="en-US" sz="1400" dirty="0" smtClean="0">
                          <a:latin typeface="Meiryo UI" panose="020B0604030504040204" pitchFamily="50" charset="-128"/>
                          <a:ea typeface="Meiryo UI" panose="020B0604030504040204" pitchFamily="50" charset="-128"/>
                        </a:rPr>
                        <a:t>　　　　　　　　　　　　　　　　　　　　　　　　　　など</a:t>
                      </a: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421718439"/>
                  </a:ext>
                </a:extLst>
              </a:tr>
            </a:tbl>
          </a:graphicData>
        </a:graphic>
      </p:graphicFrame>
      <p:sp>
        <p:nvSpPr>
          <p:cNvPr id="10" name="テキスト ボックス 9"/>
          <p:cNvSpPr txBox="1"/>
          <p:nvPr/>
        </p:nvSpPr>
        <p:spPr>
          <a:xfrm>
            <a:off x="8539855" y="6132897"/>
            <a:ext cx="334851" cy="369332"/>
          </a:xfrm>
          <a:prstGeom prst="rect">
            <a:avLst/>
          </a:prstGeom>
          <a:noFill/>
        </p:spPr>
        <p:txBody>
          <a:bodyPr wrap="square" rtlCol="0">
            <a:spAutoFit/>
          </a:bodyPr>
          <a:lstStyle/>
          <a:p>
            <a:pPr algn="ctr"/>
            <a:r>
              <a:rPr kumimoji="1" lang="en-US" altLang="ja-JP" dirty="0" smtClean="0"/>
              <a:t>2</a:t>
            </a:r>
            <a:endParaRPr kumimoji="1" lang="ja-JP" altLang="en-US" dirty="0"/>
          </a:p>
        </p:txBody>
      </p:sp>
    </p:spTree>
    <p:extLst>
      <p:ext uri="{BB962C8B-B14F-4D97-AF65-F5344CB8AC3E}">
        <p14:creationId xmlns:p14="http://schemas.microsoft.com/office/powerpoint/2010/main" val="22873430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667542" y="1389034"/>
            <a:ext cx="7800675" cy="1200329"/>
          </a:xfrm>
          <a:prstGeom prst="rect">
            <a:avLst/>
          </a:prstGeom>
          <a:noFill/>
          <a:ln>
            <a:noFill/>
          </a:ln>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rPr>
              <a:t>●構成</a:t>
            </a:r>
            <a:endParaRPr kumimoji="1" lang="en-US" altLang="ja-JP" dirty="0" smtClean="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rPr>
              <a:t>・現計画の「子どもの視点」「家庭や社会の視点」を継承しつつ、よりきめ細かな対策</a:t>
            </a:r>
            <a:endParaRPr kumimoji="1" lang="en-US" altLang="ja-JP" dirty="0" smtClean="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rPr>
              <a:t> を進めるため、平成</a:t>
            </a:r>
            <a:r>
              <a:rPr kumimoji="1" lang="en-US" altLang="ja-JP" dirty="0" smtClean="0">
                <a:latin typeface="Meiryo UI" panose="020B0604030504040204" pitchFamily="50" charset="-128"/>
                <a:ea typeface="Meiryo UI" panose="020B0604030504040204" pitchFamily="50" charset="-128"/>
              </a:rPr>
              <a:t>29</a:t>
            </a:r>
            <a:r>
              <a:rPr kumimoji="1" lang="ja-JP" altLang="en-US" dirty="0" smtClean="0">
                <a:latin typeface="Meiryo UI" panose="020B0604030504040204" pitchFamily="50" charset="-128"/>
                <a:ea typeface="Meiryo UI" panose="020B0604030504040204" pitchFamily="50" charset="-128"/>
              </a:rPr>
              <a:t>年度に具体的取組をとりまとめた際の</a:t>
            </a:r>
            <a:r>
              <a:rPr kumimoji="1" lang="ja-JP" altLang="en-US" b="1" u="sng" dirty="0" smtClean="0">
                <a:solidFill>
                  <a:srgbClr val="FF0000"/>
                </a:solidFill>
                <a:latin typeface="Meiryo UI" panose="020B0604030504040204" pitchFamily="50" charset="-128"/>
                <a:ea typeface="Meiryo UI" panose="020B0604030504040204" pitchFamily="50" charset="-128"/>
              </a:rPr>
              <a:t>７つの視点</a:t>
            </a:r>
            <a:r>
              <a:rPr kumimoji="1" lang="ja-JP" altLang="en-US" dirty="0" smtClean="0">
                <a:latin typeface="Meiryo UI" panose="020B0604030504040204" pitchFamily="50" charset="-128"/>
                <a:ea typeface="Meiryo UI" panose="020B0604030504040204" pitchFamily="50" charset="-128"/>
              </a:rPr>
              <a:t>を柱に、</a:t>
            </a:r>
            <a:endParaRPr kumimoji="1" lang="en-US" altLang="ja-JP" dirty="0" smtClean="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rPr>
              <a:t> 現状と課題を分析し、計画を策定する。</a:t>
            </a:r>
            <a:endParaRPr kumimoji="1" lang="en-US" altLang="ja-JP" dirty="0" smtClean="0">
              <a:latin typeface="Meiryo UI" panose="020B0604030504040204" pitchFamily="50" charset="-128"/>
              <a:ea typeface="Meiryo UI" panose="020B0604030504040204" pitchFamily="50" charset="-128"/>
            </a:endParaRPr>
          </a:p>
        </p:txBody>
      </p:sp>
      <p:sp>
        <p:nvSpPr>
          <p:cNvPr id="26" name="テキスト ボックス 25"/>
          <p:cNvSpPr txBox="1"/>
          <p:nvPr/>
        </p:nvSpPr>
        <p:spPr>
          <a:xfrm>
            <a:off x="667542" y="3341508"/>
            <a:ext cx="7909788" cy="3447098"/>
          </a:xfrm>
          <a:prstGeom prst="rect">
            <a:avLst/>
          </a:prstGeom>
          <a:noFill/>
          <a:ln>
            <a:noFill/>
          </a:ln>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rPr>
              <a:t>●重点課題（案）</a:t>
            </a:r>
            <a:endParaRPr kumimoji="1" lang="en-US" altLang="ja-JP" dirty="0" smtClean="0">
              <a:latin typeface="Meiryo UI" panose="020B0604030504040204" pitchFamily="50" charset="-128"/>
              <a:ea typeface="Meiryo UI" panose="020B0604030504040204" pitchFamily="50" charset="-128"/>
            </a:endParaRPr>
          </a:p>
          <a:p>
            <a:endParaRPr kumimoji="1" lang="en-US" altLang="ja-JP" sz="400" dirty="0" smtClean="0">
              <a:latin typeface="Meiryo UI" panose="020B0604030504040204" pitchFamily="50" charset="-128"/>
              <a:ea typeface="Meiryo UI" panose="020B0604030504040204" pitchFamily="50" charset="-128"/>
            </a:endParaRPr>
          </a:p>
          <a:p>
            <a:r>
              <a:rPr kumimoji="1" lang="ja-JP" altLang="en-US" b="1" dirty="0">
                <a:latin typeface="Meiryo UI" panose="020B0604030504040204" pitchFamily="50" charset="-128"/>
                <a:ea typeface="Meiryo UI" panose="020B0604030504040204" pitchFamily="50" charset="-128"/>
              </a:rPr>
              <a:t> </a:t>
            </a:r>
            <a:r>
              <a:rPr kumimoji="1" lang="en-US" altLang="ja-JP" b="1" dirty="0" smtClean="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子どもや保護者を支援につなぐ仕組みづくり</a:t>
            </a:r>
            <a:r>
              <a:rPr kumimoji="1" lang="en-US" altLang="ja-JP" b="1" dirty="0" smtClean="0">
                <a:latin typeface="Meiryo UI" panose="020B0604030504040204" pitchFamily="50" charset="-128"/>
                <a:ea typeface="Meiryo UI" panose="020B0604030504040204" pitchFamily="50" charset="-128"/>
              </a:rPr>
              <a:t>】</a:t>
            </a:r>
          </a:p>
          <a:p>
            <a:r>
              <a:rPr kumimoji="1" lang="ja-JP" altLang="en-US" sz="1600" dirty="0" smtClean="0">
                <a:latin typeface="Meiryo UI" panose="020B0604030504040204" pitchFamily="50" charset="-128"/>
                <a:ea typeface="Meiryo UI" panose="020B0604030504040204" pitchFamily="50" charset="-128"/>
              </a:rPr>
              <a:t>　・第一次計画で掲げた</a:t>
            </a:r>
            <a:r>
              <a:rPr kumimoji="1" lang="ja-JP" altLang="en-US" sz="1600" b="1" dirty="0" smtClean="0">
                <a:solidFill>
                  <a:srgbClr val="FF0000"/>
                </a:solidFill>
                <a:latin typeface="Meiryo UI" panose="020B0604030504040204" pitchFamily="50" charset="-128"/>
                <a:ea typeface="Meiryo UI" panose="020B0604030504040204" pitchFamily="50" charset="-128"/>
              </a:rPr>
              <a:t>「学校プラットフォーム」</a:t>
            </a:r>
            <a:r>
              <a:rPr kumimoji="1" lang="ja-JP" altLang="en-US" sz="1600" dirty="0" smtClean="0">
                <a:latin typeface="Meiryo UI" panose="020B0604030504040204" pitchFamily="50" charset="-128"/>
                <a:ea typeface="Meiryo UI" panose="020B0604030504040204" pitchFamily="50" charset="-128"/>
              </a:rPr>
              <a:t>に加え、平成</a:t>
            </a:r>
            <a:r>
              <a:rPr kumimoji="1" lang="en-US" altLang="ja-JP" sz="1600" dirty="0" smtClean="0">
                <a:latin typeface="Meiryo UI" panose="020B0604030504040204" pitchFamily="50" charset="-128"/>
                <a:ea typeface="Meiryo UI" panose="020B0604030504040204" pitchFamily="50" charset="-128"/>
              </a:rPr>
              <a:t>29</a:t>
            </a:r>
            <a:r>
              <a:rPr kumimoji="1" lang="ja-JP" altLang="en-US" sz="1600" dirty="0" smtClean="0">
                <a:latin typeface="Meiryo UI" panose="020B0604030504040204" pitchFamily="50" charset="-128"/>
                <a:ea typeface="Meiryo UI" panose="020B0604030504040204" pitchFamily="50" charset="-128"/>
              </a:rPr>
              <a:t>年度からは、</a:t>
            </a:r>
            <a:r>
              <a:rPr kumimoji="1" lang="ja-JP" altLang="en-US" sz="1600" b="1" i="1" dirty="0" smtClean="0">
                <a:solidFill>
                  <a:srgbClr val="FF0000"/>
                </a:solidFill>
                <a:latin typeface="Meiryo UI" panose="020B0604030504040204" pitchFamily="50" charset="-128"/>
                <a:ea typeface="Meiryo UI" panose="020B0604030504040204" pitchFamily="50" charset="-128"/>
              </a:rPr>
              <a:t>地域において課題</a:t>
            </a:r>
            <a:endParaRPr kumimoji="1" lang="en-US" altLang="ja-JP" sz="1600" b="1" i="1" dirty="0" smtClean="0">
              <a:solidFill>
                <a:srgbClr val="FF0000"/>
              </a:solidFill>
              <a:latin typeface="Meiryo UI" panose="020B0604030504040204" pitchFamily="50" charset="-128"/>
              <a:ea typeface="Meiryo UI" panose="020B0604030504040204" pitchFamily="50" charset="-128"/>
            </a:endParaRPr>
          </a:p>
          <a:p>
            <a:r>
              <a:rPr kumimoji="1" lang="ja-JP" altLang="en-US" sz="1600" b="1" i="1" dirty="0">
                <a:solidFill>
                  <a:srgbClr val="FF0000"/>
                </a:solidFill>
                <a:latin typeface="Meiryo UI" panose="020B0604030504040204" pitchFamily="50" charset="-128"/>
                <a:ea typeface="Meiryo UI" panose="020B0604030504040204" pitchFamily="50" charset="-128"/>
              </a:rPr>
              <a:t>　</a:t>
            </a:r>
            <a:r>
              <a:rPr kumimoji="1" lang="ja-JP" altLang="en-US" sz="1600" b="1" i="1" dirty="0" smtClean="0">
                <a:solidFill>
                  <a:srgbClr val="FF0000"/>
                </a:solidFill>
                <a:latin typeface="Meiryo UI" panose="020B0604030504040204" pitchFamily="50" charset="-128"/>
                <a:ea typeface="Meiryo UI" panose="020B0604030504040204" pitchFamily="50" charset="-128"/>
              </a:rPr>
              <a:t>　を抱える子どもや保護者を発見し支援につなぐ</a:t>
            </a:r>
            <a:r>
              <a:rPr kumimoji="1" lang="ja-JP" altLang="en-US" sz="1600" dirty="0" smtClean="0">
                <a:latin typeface="Meiryo UI" panose="020B0604030504040204" pitchFamily="50" charset="-128"/>
                <a:ea typeface="Meiryo UI" panose="020B0604030504040204" pitchFamily="50" charset="-128"/>
              </a:rPr>
              <a:t>モデルを構築する事業（子どもの未来応援</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ネットワークモデル事業）を実施し、府内全域への展開を図っているところ。</a:t>
            </a:r>
            <a:endParaRPr kumimoji="1" lang="en-US" altLang="ja-JP" sz="1600" dirty="0" smtClean="0">
              <a:latin typeface="Meiryo UI" panose="020B0604030504040204" pitchFamily="50" charset="-128"/>
              <a:ea typeface="Meiryo UI" panose="020B0604030504040204" pitchFamily="50" charset="-128"/>
            </a:endParaRPr>
          </a:p>
          <a:p>
            <a:endParaRPr kumimoji="1" lang="en-US" altLang="ja-JP" sz="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・これらの取組を踏まえ、</a:t>
            </a:r>
            <a:r>
              <a:rPr kumimoji="1" lang="ja-JP" altLang="en-US" sz="1600" b="1" dirty="0" smtClean="0">
                <a:solidFill>
                  <a:srgbClr val="FF0000"/>
                </a:solidFill>
                <a:latin typeface="Meiryo UI" panose="020B0604030504040204" pitchFamily="50" charset="-128"/>
                <a:ea typeface="Meiryo UI" panose="020B0604030504040204" pitchFamily="50" charset="-128"/>
              </a:rPr>
              <a:t>「</a:t>
            </a:r>
            <a:r>
              <a:rPr kumimoji="1" lang="ja-JP" altLang="en-US" sz="1600" b="1" u="sng" dirty="0" smtClean="0">
                <a:solidFill>
                  <a:srgbClr val="FF0000"/>
                </a:solidFill>
                <a:latin typeface="Meiryo UI" panose="020B0604030504040204" pitchFamily="50" charset="-128"/>
                <a:ea typeface="Meiryo UI" panose="020B0604030504040204" pitchFamily="50" charset="-128"/>
              </a:rPr>
              <a:t>子どもや保護者を支援につなぐ仕組みの充実</a:t>
            </a:r>
            <a:r>
              <a:rPr kumimoji="1" lang="ja-JP" altLang="en-US" sz="1600" b="1" dirty="0" smtClean="0">
                <a:solidFill>
                  <a:srgbClr val="FF0000"/>
                </a:solidFill>
                <a:latin typeface="Meiryo UI" panose="020B0604030504040204" pitchFamily="50" charset="-128"/>
                <a:ea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rPr>
              <a:t>について検討し、</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計画に盛り込む。</a:t>
            </a:r>
            <a:endParaRPr kumimoji="1" lang="en-US" altLang="ja-JP" sz="1600" dirty="0" smtClean="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ja-JP" altLang="en-US" b="1" dirty="0">
                <a:latin typeface="Meiryo UI" panose="020B0604030504040204" pitchFamily="50" charset="-128"/>
                <a:ea typeface="Meiryo UI" panose="020B0604030504040204" pitchFamily="50" charset="-128"/>
              </a:rPr>
              <a:t> </a:t>
            </a:r>
            <a:r>
              <a:rPr kumimoji="1" lang="en-US" altLang="ja-JP" b="1" dirty="0" smtClean="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地域における取組への支援・連携</a:t>
            </a:r>
            <a:r>
              <a:rPr kumimoji="1" lang="en-US" altLang="ja-JP" b="1" dirty="0" smtClean="0">
                <a:latin typeface="Meiryo UI" panose="020B0604030504040204" pitchFamily="50" charset="-128"/>
                <a:ea typeface="Meiryo UI" panose="020B0604030504040204" pitchFamily="50" charset="-128"/>
              </a:rPr>
              <a:t>】</a:t>
            </a:r>
          </a:p>
          <a:p>
            <a:r>
              <a:rPr kumimoji="1" lang="ja-JP" altLang="en-US" sz="1600" dirty="0" smtClean="0">
                <a:latin typeface="Meiryo UI" panose="020B0604030504040204" pitchFamily="50" charset="-128"/>
                <a:ea typeface="Meiryo UI" panose="020B0604030504040204" pitchFamily="50" charset="-128"/>
              </a:rPr>
              <a:t>　・近年</a:t>
            </a:r>
            <a:r>
              <a:rPr kumimoji="1" lang="ja-JP" altLang="en-US" sz="1600" dirty="0">
                <a:latin typeface="Meiryo UI" panose="020B0604030504040204" pitchFamily="50" charset="-128"/>
                <a:ea typeface="Meiryo UI" panose="020B0604030504040204" pitchFamily="50" charset="-128"/>
              </a:rPr>
              <a:t>拡がりを</a:t>
            </a:r>
            <a:r>
              <a:rPr kumimoji="1" lang="ja-JP" altLang="en-US" sz="1600" dirty="0" smtClean="0">
                <a:latin typeface="Meiryo UI" panose="020B0604030504040204" pitchFamily="50" charset="-128"/>
                <a:ea typeface="Meiryo UI" panose="020B0604030504040204" pitchFamily="50" charset="-128"/>
              </a:rPr>
              <a:t>みせる</a:t>
            </a:r>
            <a:r>
              <a:rPr kumimoji="1" lang="ja-JP" altLang="en-US" sz="1600" b="1" dirty="0" smtClean="0">
                <a:latin typeface="Meiryo UI" panose="020B0604030504040204" pitchFamily="50" charset="-128"/>
                <a:ea typeface="Meiryo UI" panose="020B0604030504040204" pitchFamily="50" charset="-128"/>
              </a:rPr>
              <a:t> </a:t>
            </a:r>
            <a:r>
              <a:rPr kumimoji="1" lang="ja-JP" altLang="en-US" sz="1600" b="1" dirty="0">
                <a:solidFill>
                  <a:srgbClr val="FF0000"/>
                </a:solidFill>
                <a:latin typeface="Meiryo UI" panose="020B0604030504040204" pitchFamily="50" charset="-128"/>
                <a:ea typeface="Meiryo UI" panose="020B0604030504040204" pitchFamily="50" charset="-128"/>
              </a:rPr>
              <a:t>「子ども食堂</a:t>
            </a:r>
            <a:r>
              <a:rPr kumimoji="1" lang="ja-JP" altLang="en-US" sz="1600" b="1" dirty="0" smtClean="0">
                <a:solidFill>
                  <a:srgbClr val="FF0000"/>
                </a:solidFill>
                <a:latin typeface="Meiryo UI" panose="020B0604030504040204" pitchFamily="50" charset="-128"/>
                <a:ea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rPr>
              <a:t>など、地域における子どもの居場所づくりにかかる取組につい</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て、その有用性や課題について検証し、府としての</a:t>
            </a:r>
            <a:r>
              <a:rPr kumimoji="1" lang="ja-JP" altLang="en-US" sz="1600" b="1" u="sng" dirty="0" smtClean="0">
                <a:solidFill>
                  <a:srgbClr val="FF0000"/>
                </a:solidFill>
                <a:latin typeface="Meiryo UI" panose="020B0604030504040204" pitchFamily="50" charset="-128"/>
                <a:ea typeface="Meiryo UI" panose="020B0604030504040204" pitchFamily="50" charset="-128"/>
              </a:rPr>
              <a:t>支援や連携の方向性</a:t>
            </a:r>
            <a:r>
              <a:rPr kumimoji="1" lang="ja-JP" altLang="en-US" sz="1600" dirty="0" smtClean="0">
                <a:latin typeface="Meiryo UI" panose="020B0604030504040204" pitchFamily="50" charset="-128"/>
                <a:ea typeface="Meiryo UI" panose="020B0604030504040204" pitchFamily="50" charset="-128"/>
              </a:rPr>
              <a:t>を検討する。</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府内の子ども食堂数：</a:t>
            </a:r>
            <a:r>
              <a:rPr kumimoji="1" lang="en-US" altLang="ja-JP" sz="1400" dirty="0">
                <a:latin typeface="Meiryo UI" panose="020B0604030504040204" pitchFamily="50" charset="-128"/>
                <a:ea typeface="Meiryo UI" panose="020B0604030504040204" pitchFamily="50" charset="-128"/>
              </a:rPr>
              <a:t>219</a:t>
            </a:r>
            <a:r>
              <a:rPr kumimoji="1" lang="ja-JP" altLang="en-US" sz="1400" dirty="0">
                <a:latin typeface="Meiryo UI" panose="020B0604030504040204" pitchFamily="50" charset="-128"/>
                <a:ea typeface="Meiryo UI" panose="020B0604030504040204" pitchFamily="50" charset="-128"/>
              </a:rPr>
              <a:t>か所（</a:t>
            </a:r>
            <a:r>
              <a:rPr kumimoji="1" lang="en-US" altLang="ja-JP" sz="1400" dirty="0">
                <a:latin typeface="Meiryo UI" panose="020B0604030504040204" pitchFamily="50" charset="-128"/>
                <a:ea typeface="Meiryo UI" panose="020B0604030504040204" pitchFamily="50" charset="-128"/>
              </a:rPr>
              <a:t>H29.9</a:t>
            </a: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329</a:t>
            </a:r>
            <a:r>
              <a:rPr kumimoji="1" lang="ja-JP" altLang="en-US" sz="1400" dirty="0">
                <a:latin typeface="Meiryo UI" panose="020B0604030504040204" pitchFamily="50" charset="-128"/>
                <a:ea typeface="Meiryo UI" panose="020B0604030504040204" pitchFamily="50" charset="-128"/>
              </a:rPr>
              <a:t>か所（</a:t>
            </a:r>
            <a:r>
              <a:rPr kumimoji="1" lang="en-US" altLang="ja-JP" sz="1400" dirty="0">
                <a:latin typeface="Meiryo UI" panose="020B0604030504040204" pitchFamily="50" charset="-128"/>
                <a:ea typeface="Meiryo UI" panose="020B0604030504040204" pitchFamily="50" charset="-128"/>
              </a:rPr>
              <a:t>H30.9</a:t>
            </a:r>
            <a:r>
              <a:rPr kumimoji="1" lang="ja-JP" altLang="en-US" sz="1400" dirty="0">
                <a:latin typeface="Meiryo UI" panose="020B0604030504040204" pitchFamily="50" charset="-128"/>
                <a:ea typeface="Meiryo UI" panose="020B0604030504040204" pitchFamily="50" charset="-128"/>
              </a:rPr>
              <a:t>）　大阪府調べ＞</a:t>
            </a:r>
            <a:endParaRPr kumimoji="1" lang="en-US" altLang="ja-JP" sz="14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endParaRPr kumimoji="1" lang="en-US" altLang="ja-JP" sz="1600" dirty="0" smtClean="0">
              <a:latin typeface="Meiryo UI" panose="020B0604030504040204" pitchFamily="50" charset="-128"/>
              <a:ea typeface="Meiryo UI" panose="020B0604030504040204" pitchFamily="50" charset="-128"/>
            </a:endParaRPr>
          </a:p>
        </p:txBody>
      </p:sp>
      <p:sp>
        <p:nvSpPr>
          <p:cNvPr id="29" name="テキスト ボックス 28"/>
          <p:cNvSpPr txBox="1"/>
          <p:nvPr/>
        </p:nvSpPr>
        <p:spPr>
          <a:xfrm>
            <a:off x="667542" y="2538557"/>
            <a:ext cx="7585656" cy="923330"/>
          </a:xfrm>
          <a:prstGeom prst="rect">
            <a:avLst/>
          </a:prstGeom>
          <a:noFill/>
          <a:ln>
            <a:noFill/>
          </a:ln>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）７つの視点</a:t>
            </a:r>
            <a:r>
              <a:rPr kumimoji="1" lang="en-US" altLang="ja-JP" sz="1200" dirty="0">
                <a:latin typeface="Meiryo UI" panose="020B0604030504040204" pitchFamily="50" charset="-128"/>
                <a:ea typeface="Meiryo UI" panose="020B0604030504040204" pitchFamily="50" charset="-128"/>
              </a:rPr>
              <a:t>…</a:t>
            </a: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「困窮している世帯を経済的に支援」</a:t>
            </a:r>
            <a:r>
              <a:rPr kumimoji="1" lang="ja-JP" altLang="en-US" sz="1200" dirty="0" smtClean="0">
                <a:latin typeface="Meiryo UI" panose="020B0604030504040204" pitchFamily="50" charset="-128"/>
                <a:ea typeface="Meiryo UI" panose="020B0604030504040204" pitchFamily="50" charset="-128"/>
              </a:rPr>
              <a:t>「学び</a:t>
            </a:r>
            <a:r>
              <a:rPr kumimoji="1" lang="ja-JP" altLang="en-US" sz="1200" dirty="0">
                <a:latin typeface="Meiryo UI" panose="020B0604030504040204" pitchFamily="50" charset="-128"/>
                <a:ea typeface="Meiryo UI" panose="020B0604030504040204" pitchFamily="50" charset="-128"/>
              </a:rPr>
              <a:t>を支える環境づくりを支援」「子どもたちが孤立しないよう支援」</a:t>
            </a:r>
            <a:r>
              <a:rPr kumimoji="1" lang="en-US" altLang="ja-JP" sz="1200" dirty="0">
                <a:latin typeface="Meiryo UI" panose="020B0604030504040204" pitchFamily="50" charset="-128"/>
                <a:ea typeface="Meiryo UI" panose="020B0604030504040204" pitchFamily="50" charset="-128"/>
              </a:rPr>
              <a:t/>
            </a:r>
            <a:br>
              <a:rPr kumimoji="1" lang="en-US" altLang="ja-JP" sz="1200" dirty="0">
                <a:latin typeface="Meiryo UI" panose="020B0604030504040204" pitchFamily="50" charset="-128"/>
                <a:ea typeface="Meiryo UI" panose="020B0604030504040204" pitchFamily="50" charset="-128"/>
              </a:rPr>
            </a:br>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保護者が孤立しないよう支援」「安心して子育てできる環境を整備」「健康づくりを支援」「オール大阪での取組」</a:t>
            </a:r>
            <a:endParaRPr kumimoji="1" lang="en-US" altLang="ja-JP" sz="12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endParaRPr kumimoji="1" lang="en-US" altLang="ja-JP" dirty="0">
              <a:latin typeface="Meiryo UI" panose="020B0604030504040204" pitchFamily="50" charset="-128"/>
              <a:ea typeface="Meiryo UI" panose="020B0604030504040204" pitchFamily="50" charset="-128"/>
            </a:endParaRPr>
          </a:p>
        </p:txBody>
      </p:sp>
      <p:sp>
        <p:nvSpPr>
          <p:cNvPr id="12" name="二等辺三角形 11"/>
          <p:cNvSpPr/>
          <p:nvPr/>
        </p:nvSpPr>
        <p:spPr>
          <a:xfrm rot="10800000">
            <a:off x="1867436" y="309078"/>
            <a:ext cx="5022762" cy="386366"/>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696622" y="720098"/>
            <a:ext cx="7087674" cy="463640"/>
          </a:xfrm>
          <a:prstGeom prst="rect">
            <a:avLst/>
          </a:prstGeom>
          <a:solidFill>
            <a:schemeClr val="accent6">
              <a:lumMod val="40000"/>
              <a:lumOff val="6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b="1" dirty="0" smtClean="0"/>
              <a:t>３</a:t>
            </a:r>
            <a:r>
              <a:rPr kumimoji="1" lang="ja-JP" altLang="en-US" b="1" dirty="0"/>
              <a:t>．</a:t>
            </a:r>
            <a:r>
              <a:rPr kumimoji="1" lang="ja-JP" altLang="en-US" b="1" dirty="0" smtClean="0"/>
              <a:t>子どもの貧困対策計画（第二次計画）のコンセプト（案）</a:t>
            </a:r>
            <a:endParaRPr kumimoji="1" lang="ja-JP" altLang="en-US" b="1" dirty="0"/>
          </a:p>
        </p:txBody>
      </p:sp>
      <p:sp>
        <p:nvSpPr>
          <p:cNvPr id="7" name="テキスト ボックス 6"/>
          <p:cNvSpPr txBox="1"/>
          <p:nvPr/>
        </p:nvSpPr>
        <p:spPr>
          <a:xfrm>
            <a:off x="8468217" y="6248807"/>
            <a:ext cx="334851" cy="369332"/>
          </a:xfrm>
          <a:prstGeom prst="rect">
            <a:avLst/>
          </a:prstGeom>
          <a:noFill/>
        </p:spPr>
        <p:txBody>
          <a:bodyPr wrap="square" rtlCol="0">
            <a:spAutoFit/>
          </a:bodyPr>
          <a:lstStyle/>
          <a:p>
            <a:pPr algn="ctr"/>
            <a:r>
              <a:rPr kumimoji="1" lang="en-US" altLang="ja-JP" dirty="0"/>
              <a:t>3</a:t>
            </a:r>
            <a:endParaRPr kumimoji="1" lang="ja-JP" altLang="en-US" dirty="0"/>
          </a:p>
        </p:txBody>
      </p:sp>
    </p:spTree>
    <p:extLst>
      <p:ext uri="{BB962C8B-B14F-4D97-AF65-F5344CB8AC3E}">
        <p14:creationId xmlns:p14="http://schemas.microsoft.com/office/powerpoint/2010/main" val="3524889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895749339"/>
              </p:ext>
            </p:extLst>
          </p:nvPr>
        </p:nvGraphicFramePr>
        <p:xfrm>
          <a:off x="444678" y="1931131"/>
          <a:ext cx="8261440" cy="4754915"/>
        </p:xfrm>
        <a:graphic>
          <a:graphicData uri="http://schemas.openxmlformats.org/drawingml/2006/table">
            <a:tbl>
              <a:tblPr firstRow="1" bandRow="1">
                <a:tableStyleId>{7DF18680-E054-41AD-8BC1-D1AEF772440D}</a:tableStyleId>
              </a:tblPr>
              <a:tblGrid>
                <a:gridCol w="2118218">
                  <a:extLst>
                    <a:ext uri="{9D8B030D-6E8A-4147-A177-3AD203B41FA5}">
                      <a16:colId xmlns:a16="http://schemas.microsoft.com/office/drawing/2014/main" val="1748738049"/>
                    </a:ext>
                  </a:extLst>
                </a:gridCol>
                <a:gridCol w="6143222">
                  <a:extLst>
                    <a:ext uri="{9D8B030D-6E8A-4147-A177-3AD203B41FA5}">
                      <a16:colId xmlns:a16="http://schemas.microsoft.com/office/drawing/2014/main" val="4090677198"/>
                    </a:ext>
                  </a:extLst>
                </a:gridCol>
              </a:tblGrid>
              <a:tr h="361308">
                <a:tc>
                  <a:txBody>
                    <a:bodyPr/>
                    <a:lstStyle/>
                    <a:p>
                      <a:pPr algn="ctr"/>
                      <a:r>
                        <a:rPr kumimoji="1" lang="ja-JP" altLang="en-US" sz="1400" b="1" dirty="0" smtClean="0">
                          <a:latin typeface="Meiryo UI" panose="020B0604030504040204" pitchFamily="50" charset="-128"/>
                          <a:ea typeface="Meiryo UI" panose="020B0604030504040204" pitchFamily="50" charset="-128"/>
                        </a:rPr>
                        <a:t>基本目標</a:t>
                      </a:r>
                      <a:endParaRPr kumimoji="1" lang="ja-JP" altLang="en-US" sz="1400" b="1"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b="1" dirty="0" smtClean="0">
                          <a:latin typeface="Meiryo UI" panose="020B0604030504040204" pitchFamily="50" charset="-128"/>
                          <a:ea typeface="Meiryo UI" panose="020B0604030504040204" pitchFamily="50" charset="-128"/>
                        </a:rPr>
                        <a:t>概　　　　要</a:t>
                      </a:r>
                      <a:endParaRPr kumimoji="1" lang="ja-JP" altLang="en-US" sz="14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996733266"/>
                  </a:ext>
                </a:extLst>
              </a:tr>
              <a:tr h="761772">
                <a:tc>
                  <a:txBody>
                    <a:bodyPr/>
                    <a:lstStyle/>
                    <a:p>
                      <a:pPr algn="l"/>
                      <a:r>
                        <a:rPr kumimoji="1" lang="ja-JP" altLang="ja-JP" sz="1600" b="1" kern="1200" dirty="0" smtClean="0">
                          <a:solidFill>
                            <a:schemeClr val="dk1"/>
                          </a:solidFill>
                          <a:effectLst/>
                          <a:latin typeface="Meiryo UI" panose="020B0604030504040204" pitchFamily="50" charset="-128"/>
                          <a:ea typeface="Meiryo UI" panose="020B0604030504040204" pitchFamily="50" charset="-128"/>
                          <a:cs typeface="+mn-cs"/>
                        </a:rPr>
                        <a:t>①就業支援</a:t>
                      </a:r>
                      <a:endParaRPr kumimoji="1" lang="ja-JP" altLang="en-US" sz="1600" b="1" dirty="0">
                        <a:latin typeface="Meiryo UI" panose="020B0604030504040204" pitchFamily="50" charset="-128"/>
                        <a:ea typeface="Meiryo UI" panose="020B0604030504040204" pitchFamily="50" charset="-128"/>
                      </a:endParaRPr>
                    </a:p>
                  </a:txBody>
                  <a:tcPr anchor="ctr"/>
                </a:tc>
                <a:tc>
                  <a:txBody>
                    <a:bodyPr/>
                    <a:lstStyle/>
                    <a:p>
                      <a:pPr marL="0" indent="0">
                        <a:buFont typeface="Wingdings" panose="05000000000000000000" pitchFamily="2" charset="2"/>
                        <a:buNone/>
                      </a:pPr>
                      <a:r>
                        <a:rPr kumimoji="1" lang="ja-JP" altLang="en-US" sz="1400" b="0" dirty="0" smtClean="0">
                          <a:latin typeface="Meiryo UI" panose="020B0604030504040204" pitchFamily="50" charset="-128"/>
                          <a:ea typeface="Meiryo UI" panose="020B0604030504040204" pitchFamily="50" charset="-128"/>
                        </a:rPr>
                        <a:t>ひとり親家庭等が子育てをしながら安定した就業につき、自立した生活ができるよう、就業あっせん、職業能力向上のための訓練、就業機会の創出等、重層的かつ効果的な支援の充実を図る。</a:t>
                      </a:r>
                      <a:endParaRPr kumimoji="1" lang="ja-JP" altLang="en-US" sz="140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474083292"/>
                  </a:ext>
                </a:extLst>
              </a:tr>
              <a:tr h="983956">
                <a:tc>
                  <a:txBody>
                    <a:bodyPr/>
                    <a:lstStyle/>
                    <a:p>
                      <a:pPr algn="l"/>
                      <a:r>
                        <a:rPr kumimoji="1" lang="ja-JP" altLang="en-US" sz="1600" b="1" dirty="0" smtClean="0">
                          <a:latin typeface="Meiryo UI" panose="020B0604030504040204" pitchFamily="50" charset="-128"/>
                          <a:ea typeface="Meiryo UI" panose="020B0604030504040204" pitchFamily="50" charset="-128"/>
                        </a:rPr>
                        <a:t>②子育てをはじめとした</a:t>
                      </a:r>
                      <a:endParaRPr kumimoji="1" lang="en-US" altLang="ja-JP" sz="1600" b="1" dirty="0" smtClean="0">
                        <a:latin typeface="Meiryo UI" panose="020B0604030504040204" pitchFamily="50" charset="-128"/>
                        <a:ea typeface="Meiryo UI" panose="020B0604030504040204" pitchFamily="50" charset="-128"/>
                      </a:endParaRPr>
                    </a:p>
                    <a:p>
                      <a:pPr algn="l"/>
                      <a:r>
                        <a:rPr kumimoji="1" lang="ja-JP" altLang="en-US" sz="1600" b="1" dirty="0" smtClean="0">
                          <a:latin typeface="Meiryo UI" panose="020B0604030504040204" pitchFamily="50" charset="-128"/>
                          <a:ea typeface="Meiryo UI" panose="020B0604030504040204" pitchFamily="50" charset="-128"/>
                        </a:rPr>
                        <a:t>　 生活面への支援</a:t>
                      </a:r>
                      <a:endParaRPr kumimoji="1" lang="ja-JP" altLang="en-US" sz="1600" b="1" dirty="0">
                        <a:latin typeface="Meiryo UI" panose="020B0604030504040204" pitchFamily="50" charset="-128"/>
                        <a:ea typeface="Meiryo UI" panose="020B0604030504040204" pitchFamily="50" charset="-128"/>
                      </a:endParaRPr>
                    </a:p>
                  </a:txBody>
                  <a:tcPr anchor="ctr"/>
                </a:tc>
                <a:tc>
                  <a:txBody>
                    <a:bodyPr/>
                    <a:lstStyle/>
                    <a:p>
                      <a:pPr marL="0" indent="0">
                        <a:buFont typeface="Wingdings" panose="05000000000000000000" pitchFamily="2" charset="2"/>
                        <a:buNone/>
                      </a:pPr>
                      <a:r>
                        <a:rPr kumimoji="1" lang="ja-JP" altLang="en-US" sz="1400" b="0" dirty="0" smtClean="0">
                          <a:latin typeface="Meiryo UI" panose="020B0604030504040204" pitchFamily="50" charset="-128"/>
                          <a:ea typeface="Meiryo UI" panose="020B0604030504040204" pitchFamily="50" charset="-128"/>
                        </a:rPr>
                        <a:t>ひとり親家庭が安心して子育てをしながら就業・就業に向けた職業訓練を受けることができるよう、保育所への優先入所、多様な保育、子育て支援サービスの提供、公営住宅の優先入居の推進など生活面での支援に取り組む。また、貧困の連鎖を防止するため、子どもの学習支援等を推進する。</a:t>
                      </a:r>
                      <a:endParaRPr kumimoji="1" lang="ja-JP" altLang="en-US" sz="140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41459628"/>
                  </a:ext>
                </a:extLst>
              </a:tr>
              <a:tr h="589108">
                <a:tc>
                  <a:txBody>
                    <a:bodyPr/>
                    <a:lstStyle/>
                    <a:p>
                      <a:pPr algn="l"/>
                      <a:r>
                        <a:rPr kumimoji="1" lang="ja-JP" altLang="en-US" sz="1600" b="1" dirty="0" smtClean="0">
                          <a:latin typeface="Meiryo UI" panose="020B0604030504040204" pitchFamily="50" charset="-128"/>
                          <a:ea typeface="Meiryo UI" panose="020B0604030504040204" pitchFamily="50" charset="-128"/>
                        </a:rPr>
                        <a:t>③養育費の確保・</a:t>
                      </a:r>
                      <a:endParaRPr kumimoji="1" lang="en-US" altLang="ja-JP" sz="1600" b="1" dirty="0" smtClean="0">
                        <a:latin typeface="Meiryo UI" panose="020B0604030504040204" pitchFamily="50" charset="-128"/>
                        <a:ea typeface="Meiryo UI" panose="020B0604030504040204" pitchFamily="50" charset="-128"/>
                      </a:endParaRPr>
                    </a:p>
                    <a:p>
                      <a:pPr algn="l"/>
                      <a:r>
                        <a:rPr kumimoji="1" lang="ja-JP" altLang="en-US" sz="1600" b="1" dirty="0" smtClean="0">
                          <a:latin typeface="Meiryo UI" panose="020B0604030504040204" pitchFamily="50" charset="-128"/>
                          <a:ea typeface="Meiryo UI" panose="020B0604030504040204" pitchFamily="50" charset="-128"/>
                        </a:rPr>
                        <a:t>　 面会交流支援</a:t>
                      </a:r>
                      <a:endParaRPr kumimoji="1" lang="ja-JP" altLang="en-US" sz="1600" b="1" dirty="0">
                        <a:latin typeface="Meiryo UI" panose="020B0604030504040204" pitchFamily="50" charset="-128"/>
                        <a:ea typeface="Meiryo UI" panose="020B0604030504040204" pitchFamily="50" charset="-128"/>
                      </a:endParaRPr>
                    </a:p>
                  </a:txBody>
                  <a:tcPr anchor="ctr"/>
                </a:tc>
                <a:tc>
                  <a:txBody>
                    <a:bodyPr/>
                    <a:lstStyle/>
                    <a:p>
                      <a:r>
                        <a:rPr kumimoji="1" lang="ja-JP" altLang="en-US" sz="1400" b="0" dirty="0" smtClean="0">
                          <a:latin typeface="Meiryo UI" panose="020B0604030504040204" pitchFamily="50" charset="-128"/>
                          <a:ea typeface="Meiryo UI" panose="020B0604030504040204" pitchFamily="50" charset="-128"/>
                        </a:rPr>
                        <a:t>ひとり親家庭の子どもに対する扶養義務の履行を確保し、健やかな成長を支えるため、養育費の取り決めや受給促進、面会交流の実施促進に関する啓発等を行う。</a:t>
                      </a:r>
                      <a:endParaRPr kumimoji="1" lang="ja-JP" altLang="en-US" sz="140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421718439"/>
                  </a:ext>
                </a:extLst>
              </a:tr>
              <a:tr h="527097">
                <a:tc>
                  <a:txBody>
                    <a:bodyPr/>
                    <a:lstStyle/>
                    <a:p>
                      <a:pPr algn="l"/>
                      <a:r>
                        <a:rPr kumimoji="1" lang="ja-JP" altLang="ja-JP" sz="1600" b="1" kern="1200" dirty="0" smtClean="0">
                          <a:solidFill>
                            <a:schemeClr val="dk1"/>
                          </a:solidFill>
                          <a:effectLst/>
                          <a:latin typeface="Meiryo UI" panose="020B0604030504040204" pitchFamily="50" charset="-128"/>
                          <a:ea typeface="Meiryo UI" panose="020B0604030504040204" pitchFamily="50" charset="-128"/>
                          <a:cs typeface="+mn-cs"/>
                        </a:rPr>
                        <a:t>④経済的支援</a:t>
                      </a:r>
                      <a:endParaRPr kumimoji="1" lang="ja-JP" altLang="en-US" sz="1600" b="1" dirty="0">
                        <a:latin typeface="Meiryo UI" panose="020B0604030504040204" pitchFamily="50" charset="-128"/>
                        <a:ea typeface="Meiryo UI" panose="020B0604030504040204" pitchFamily="50" charset="-128"/>
                      </a:endParaRPr>
                    </a:p>
                  </a:txBody>
                  <a:tcPr anchor="ctr"/>
                </a:tc>
                <a:tc>
                  <a:txBody>
                    <a:bodyPr/>
                    <a:lstStyle/>
                    <a:p>
                      <a:r>
                        <a:rPr kumimoji="1" lang="ja-JP" altLang="en-US" sz="1400" b="0" dirty="0" smtClean="0">
                          <a:latin typeface="Meiryo UI" panose="020B0604030504040204" pitchFamily="50" charset="-128"/>
                          <a:ea typeface="Meiryo UI" panose="020B0604030504040204" pitchFamily="50" charset="-128"/>
                        </a:rPr>
                        <a:t>母子父子寡婦福祉資金貸付金や児童扶養手当制度などに関する情報提供に努めるほか、関係職員に対する研修等の実施。</a:t>
                      </a:r>
                      <a:endParaRPr kumimoji="1" lang="ja-JP" altLang="en-US" sz="140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87020737"/>
                  </a:ext>
                </a:extLst>
              </a:tr>
              <a:tr h="769902">
                <a:tc>
                  <a:txBody>
                    <a:bodyPr/>
                    <a:lstStyle/>
                    <a:p>
                      <a:pPr algn="l"/>
                      <a:r>
                        <a:rPr kumimoji="1" lang="ja-JP" altLang="ja-JP" sz="1600" b="1" kern="1200" dirty="0" smtClean="0">
                          <a:solidFill>
                            <a:schemeClr val="dk1"/>
                          </a:solidFill>
                          <a:effectLst/>
                          <a:latin typeface="Meiryo UI" panose="020B0604030504040204" pitchFamily="50" charset="-128"/>
                          <a:ea typeface="Meiryo UI" panose="020B0604030504040204" pitchFamily="50" charset="-128"/>
                          <a:cs typeface="+mn-cs"/>
                        </a:rPr>
                        <a:t>⑤相談機能の充実</a:t>
                      </a:r>
                      <a:endParaRPr kumimoji="1" lang="ja-JP" altLang="en-US" sz="1600" b="1" dirty="0">
                        <a:latin typeface="Meiryo UI" panose="020B0604030504040204" pitchFamily="50" charset="-128"/>
                        <a:ea typeface="Meiryo UI" panose="020B0604030504040204" pitchFamily="50" charset="-128"/>
                      </a:endParaRPr>
                    </a:p>
                  </a:txBody>
                  <a:tcPr anchor="ctr"/>
                </a:tc>
                <a:tc>
                  <a:txBody>
                    <a:bodyPr/>
                    <a:lstStyle/>
                    <a:p>
                      <a:r>
                        <a:rPr kumimoji="1" lang="ja-JP" altLang="en-US" sz="1400" b="0" dirty="0" smtClean="0">
                          <a:latin typeface="Meiryo UI" panose="020B0604030504040204" pitchFamily="50" charset="-128"/>
                          <a:ea typeface="Meiryo UI" panose="020B0604030504040204" pitchFamily="50" charset="-128"/>
                        </a:rPr>
                        <a:t>ひとり親家庭等の子育てをはじめとした生活面や就業等に関する様々な悩みについて、身近なところで相談を受け、支援策等に関する情報を提供するとともに、支援機関等の連携により、適切な支援につなげる相談機能の充実等を図る。</a:t>
                      </a:r>
                      <a:endParaRPr kumimoji="1" lang="ja-JP" altLang="en-US" sz="140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389237038"/>
                  </a:ext>
                </a:extLst>
              </a:tr>
              <a:tr h="761772">
                <a:tc>
                  <a:txBody>
                    <a:bodyPr/>
                    <a:lstStyle/>
                    <a:p>
                      <a:pPr algn="l"/>
                      <a:r>
                        <a:rPr kumimoji="1" lang="ja-JP" altLang="en-US" sz="1600" b="1" dirty="0" smtClean="0">
                          <a:latin typeface="Meiryo UI" panose="020B0604030504040204" pitchFamily="50" charset="-128"/>
                          <a:ea typeface="Meiryo UI" panose="020B0604030504040204" pitchFamily="50" charset="-128"/>
                        </a:rPr>
                        <a:t>⑥人権尊重の</a:t>
                      </a:r>
                      <a:endParaRPr kumimoji="1" lang="en-US" altLang="ja-JP" sz="1600" b="1" dirty="0" smtClean="0">
                        <a:latin typeface="Meiryo UI" panose="020B0604030504040204" pitchFamily="50" charset="-128"/>
                        <a:ea typeface="Meiryo UI" panose="020B0604030504040204" pitchFamily="50" charset="-128"/>
                      </a:endParaRPr>
                    </a:p>
                    <a:p>
                      <a:pPr algn="l"/>
                      <a:r>
                        <a:rPr kumimoji="1" lang="ja-JP" altLang="en-US" sz="1600" b="1" dirty="0" smtClean="0">
                          <a:latin typeface="Meiryo UI" panose="020B0604030504040204" pitchFamily="50" charset="-128"/>
                          <a:ea typeface="Meiryo UI" panose="020B0604030504040204" pitchFamily="50" charset="-128"/>
                        </a:rPr>
                        <a:t>　 社会づくり</a:t>
                      </a:r>
                      <a:endParaRPr kumimoji="1" lang="ja-JP" altLang="en-US" sz="1600" b="1" dirty="0">
                        <a:latin typeface="Meiryo UI" panose="020B0604030504040204" pitchFamily="50" charset="-128"/>
                        <a:ea typeface="Meiryo UI" panose="020B0604030504040204" pitchFamily="50" charset="-128"/>
                      </a:endParaRPr>
                    </a:p>
                  </a:txBody>
                  <a:tcPr anchor="ctr"/>
                </a:tc>
                <a:tc>
                  <a:txBody>
                    <a:bodyPr/>
                    <a:lstStyle/>
                    <a:p>
                      <a:r>
                        <a:rPr kumimoji="1" lang="ja-JP" altLang="en-US" sz="1400" b="0" dirty="0" smtClean="0">
                          <a:latin typeface="Meiryo UI" panose="020B0604030504040204" pitchFamily="50" charset="-128"/>
                          <a:ea typeface="Meiryo UI" panose="020B0604030504040204" pitchFamily="50" charset="-128"/>
                        </a:rPr>
                        <a:t>ひとり親家庭等が個人として尊重され、自己実現を図ることができる社会を築くため総合的な施策推進に努めるとともに、不当な差別や偏見により人権侵害されることのないよう人権啓発の取組を進める。</a:t>
                      </a:r>
                      <a:endParaRPr kumimoji="1" lang="ja-JP" altLang="en-US" sz="140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70697929"/>
                  </a:ext>
                </a:extLst>
              </a:tr>
            </a:tbl>
          </a:graphicData>
        </a:graphic>
      </p:graphicFrame>
      <p:grpSp>
        <p:nvGrpSpPr>
          <p:cNvPr id="6" name="グループ化 5"/>
          <p:cNvGrpSpPr/>
          <p:nvPr/>
        </p:nvGrpSpPr>
        <p:grpSpPr>
          <a:xfrm>
            <a:off x="241300" y="407295"/>
            <a:ext cx="8432800" cy="405505"/>
            <a:chOff x="241300" y="318395"/>
            <a:chExt cx="8432800" cy="405505"/>
          </a:xfrm>
        </p:grpSpPr>
        <p:cxnSp>
          <p:nvCxnSpPr>
            <p:cNvPr id="7" name="直線コネクタ 6"/>
            <p:cNvCxnSpPr/>
            <p:nvPr/>
          </p:nvCxnSpPr>
          <p:spPr>
            <a:xfrm>
              <a:off x="304800" y="723900"/>
              <a:ext cx="8369300" cy="0"/>
            </a:xfrm>
            <a:prstGeom prst="line">
              <a:avLst/>
            </a:prstGeom>
            <a:ln w="19050" cmpd="thinThick"/>
          </p:spPr>
          <p:style>
            <a:lnRef idx="1">
              <a:schemeClr val="accent2"/>
            </a:lnRef>
            <a:fillRef idx="0">
              <a:schemeClr val="accent2"/>
            </a:fillRef>
            <a:effectRef idx="0">
              <a:schemeClr val="accent2"/>
            </a:effectRef>
            <a:fontRef idx="minor">
              <a:schemeClr val="tx1"/>
            </a:fontRef>
          </p:style>
        </p:cxnSp>
        <p:sp>
          <p:nvSpPr>
            <p:cNvPr id="8" name="テキスト ボックス 7"/>
            <p:cNvSpPr txBox="1"/>
            <p:nvPr/>
          </p:nvSpPr>
          <p:spPr>
            <a:xfrm>
              <a:off x="241300" y="318395"/>
              <a:ext cx="7937500" cy="369332"/>
            </a:xfrm>
            <a:prstGeom prst="rect">
              <a:avLst/>
            </a:prstGeom>
            <a:noFill/>
          </p:spPr>
          <p:txBody>
            <a:bodyPr wrap="square" rtlCol="0">
              <a:spAutoFit/>
            </a:bodyPr>
            <a:lstStyle/>
            <a:p>
              <a:r>
                <a:rPr kumimoji="1" lang="ja-JP" altLang="en-US" b="1" dirty="0">
                  <a:latin typeface="Meiryo UI" panose="020B0604030504040204" pitchFamily="50" charset="-128"/>
                  <a:ea typeface="Meiryo UI" panose="020B0604030504040204" pitchFamily="50" charset="-128"/>
                </a:rPr>
                <a:t>４</a:t>
              </a:r>
              <a:r>
                <a:rPr kumimoji="1" lang="ja-JP" altLang="en-US" b="1" dirty="0" smtClean="0">
                  <a:latin typeface="Meiryo UI" panose="020B0604030504040204" pitchFamily="50" charset="-128"/>
                  <a:ea typeface="Meiryo UI" panose="020B0604030504040204" pitchFamily="50" charset="-128"/>
                </a:rPr>
                <a:t>　第三次大阪府ひとり親家庭等自立促進計画（平成</a:t>
              </a:r>
              <a:r>
                <a:rPr kumimoji="1" lang="en-US" altLang="ja-JP" b="1" dirty="0" smtClean="0">
                  <a:latin typeface="Meiryo UI" panose="020B0604030504040204" pitchFamily="50" charset="-128"/>
                  <a:ea typeface="Meiryo UI" panose="020B0604030504040204" pitchFamily="50" charset="-128"/>
                </a:rPr>
                <a:t>27</a:t>
              </a:r>
              <a:r>
                <a:rPr kumimoji="1" lang="ja-JP" altLang="en-US" b="1" dirty="0" smtClean="0">
                  <a:latin typeface="Meiryo UI" panose="020B0604030504040204" pitchFamily="50" charset="-128"/>
                  <a:ea typeface="Meiryo UI" panose="020B0604030504040204" pitchFamily="50" charset="-128"/>
                </a:rPr>
                <a:t>～</a:t>
              </a:r>
              <a:r>
                <a:rPr kumimoji="1" lang="en-US" altLang="ja-JP" b="1" dirty="0" smtClean="0">
                  <a:latin typeface="Meiryo UI" panose="020B0604030504040204" pitchFamily="50" charset="-128"/>
                  <a:ea typeface="Meiryo UI" panose="020B0604030504040204" pitchFamily="50" charset="-128"/>
                </a:rPr>
                <a:t>31</a:t>
              </a:r>
              <a:r>
                <a:rPr kumimoji="1" lang="ja-JP" altLang="en-US" b="1" dirty="0" smtClean="0">
                  <a:latin typeface="Meiryo UI" panose="020B0604030504040204" pitchFamily="50" charset="-128"/>
                  <a:ea typeface="Meiryo UI" panose="020B0604030504040204" pitchFamily="50" charset="-128"/>
                </a:rPr>
                <a:t>年度）の概要</a:t>
              </a:r>
              <a:endParaRPr kumimoji="1" lang="ja-JP" altLang="en-US" b="1" dirty="0">
                <a:latin typeface="Meiryo UI" panose="020B0604030504040204" pitchFamily="50" charset="-128"/>
                <a:ea typeface="Meiryo UI" panose="020B0604030504040204" pitchFamily="50" charset="-128"/>
              </a:endParaRPr>
            </a:p>
          </p:txBody>
        </p:sp>
      </p:grpSp>
      <p:sp>
        <p:nvSpPr>
          <p:cNvPr id="9" name="テキスト ボックス 8"/>
          <p:cNvSpPr txBox="1"/>
          <p:nvPr/>
        </p:nvSpPr>
        <p:spPr>
          <a:xfrm>
            <a:off x="323939" y="905428"/>
            <a:ext cx="8369300" cy="954107"/>
          </a:xfrm>
          <a:prstGeom prst="rect">
            <a:avLst/>
          </a:prstGeom>
          <a:noFill/>
        </p:spPr>
        <p:txBody>
          <a:bodyPr wrap="square" rtlCol="0">
            <a:spAutoFit/>
          </a:bodyPr>
          <a:lstStyle/>
          <a:p>
            <a:pPr marL="285750" indent="-285750">
              <a:buFont typeface="Arial" panose="020B0604020202020204" pitchFamily="34" charset="0"/>
              <a:buChar char="•"/>
            </a:pPr>
            <a:r>
              <a:rPr kumimoji="1" lang="ja-JP" altLang="en-US" sz="1600" dirty="0">
                <a:latin typeface="Meiryo UI" panose="020B0604030504040204" pitchFamily="50" charset="-128"/>
                <a:ea typeface="Meiryo UI" panose="020B0604030504040204" pitchFamily="50" charset="-128"/>
              </a:rPr>
              <a:t>母子及び父子並びに寡婦福祉法第</a:t>
            </a:r>
            <a:r>
              <a:rPr kumimoji="1" lang="en-US" altLang="ja-JP" sz="1600" dirty="0">
                <a:latin typeface="Meiryo UI" panose="020B0604030504040204" pitchFamily="50" charset="-128"/>
                <a:ea typeface="Meiryo UI" panose="020B0604030504040204" pitchFamily="50" charset="-128"/>
              </a:rPr>
              <a:t>11</a:t>
            </a:r>
            <a:r>
              <a:rPr kumimoji="1" lang="ja-JP" altLang="en-US" sz="1600" dirty="0">
                <a:latin typeface="Meiryo UI" panose="020B0604030504040204" pitchFamily="50" charset="-128"/>
                <a:ea typeface="Meiryo UI" panose="020B0604030504040204" pitchFamily="50" charset="-128"/>
              </a:rPr>
              <a:t>条に定める「母子家庭等及び寡婦の生活の安定と向上のための措置に関する基本的な方針</a:t>
            </a:r>
            <a:r>
              <a:rPr kumimoji="1" lang="ja-JP" altLang="en-US" sz="1600" dirty="0" smtClean="0">
                <a:latin typeface="Meiryo UI" panose="020B0604030504040204" pitchFamily="50" charset="-128"/>
                <a:ea typeface="Meiryo UI" panose="020B0604030504040204" pitchFamily="50" charset="-128"/>
              </a:rPr>
              <a:t>」を</a:t>
            </a:r>
            <a:r>
              <a:rPr kumimoji="1" lang="ja-JP" altLang="en-US" sz="1600" dirty="0">
                <a:latin typeface="Meiryo UI" panose="020B0604030504040204" pitchFamily="50" charset="-128"/>
                <a:ea typeface="Meiryo UI" panose="020B0604030504040204" pitchFamily="50" charset="-128"/>
              </a:rPr>
              <a:t>踏まえ策定</a:t>
            </a:r>
            <a:r>
              <a:rPr kumimoji="1" lang="ja-JP" altLang="en-US" sz="1600" dirty="0" smtClean="0">
                <a:latin typeface="Meiryo UI" panose="020B0604030504040204" pitchFamily="50" charset="-128"/>
                <a:ea typeface="Meiryo UI" panose="020B0604030504040204" pitchFamily="50" charset="-128"/>
              </a:rPr>
              <a:t>する「</a:t>
            </a:r>
            <a:r>
              <a:rPr kumimoji="1" lang="ja-JP" altLang="en-US" sz="1600" dirty="0">
                <a:latin typeface="Meiryo UI" panose="020B0604030504040204" pitchFamily="50" charset="-128"/>
                <a:ea typeface="Meiryo UI" panose="020B0604030504040204" pitchFamily="50" charset="-128"/>
              </a:rPr>
              <a:t>自立促進計画」という位置づけ</a:t>
            </a:r>
            <a:r>
              <a:rPr kumimoji="1" lang="ja-JP" altLang="en-US" sz="1600" dirty="0" smtClean="0">
                <a:latin typeface="Meiryo UI" panose="020B0604030504040204" pitchFamily="50" charset="-128"/>
                <a:ea typeface="Meiryo UI" panose="020B0604030504040204" pitchFamily="50" charset="-128"/>
              </a:rPr>
              <a:t>。</a:t>
            </a:r>
            <a:endParaRPr kumimoji="1" lang="en-US" altLang="ja-JP" sz="1600" dirty="0" smtClean="0">
              <a:latin typeface="Meiryo UI" panose="020B0604030504040204" pitchFamily="50" charset="-128"/>
              <a:ea typeface="Meiryo UI" panose="020B0604030504040204" pitchFamily="50" charset="-128"/>
            </a:endParaRPr>
          </a:p>
          <a:p>
            <a:endParaRPr kumimoji="1" lang="en-US" altLang="ja-JP" sz="800" dirty="0" smtClean="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600" dirty="0" smtClean="0">
                <a:latin typeface="Meiryo UI" panose="020B0604030504040204" pitchFamily="50" charset="-128"/>
                <a:ea typeface="Meiryo UI" panose="020B0604030504040204" pitchFamily="50" charset="-128"/>
              </a:rPr>
              <a:t>ひとり</a:t>
            </a:r>
            <a:r>
              <a:rPr kumimoji="1" lang="ja-JP" altLang="en-US" sz="1600" dirty="0">
                <a:latin typeface="Meiryo UI" panose="020B0604030504040204" pitchFamily="50" charset="-128"/>
                <a:ea typeface="Meiryo UI" panose="020B0604030504040204" pitchFamily="50" charset="-128"/>
              </a:rPr>
              <a:t>親家庭及び寡婦の自立を図るため</a:t>
            </a:r>
            <a:r>
              <a:rPr kumimoji="1" lang="ja-JP" altLang="en-US" sz="1600" dirty="0" smtClean="0">
                <a:latin typeface="Meiryo UI" panose="020B0604030504040204" pitchFamily="50" charset="-128"/>
                <a:ea typeface="Meiryo UI" panose="020B0604030504040204" pitchFamily="50" charset="-128"/>
              </a:rPr>
              <a:t>、下記６つ</a:t>
            </a:r>
            <a:r>
              <a:rPr kumimoji="1" lang="ja-JP" altLang="en-US" sz="1600" dirty="0">
                <a:latin typeface="Meiryo UI" panose="020B0604030504040204" pitchFamily="50" charset="-128"/>
                <a:ea typeface="Meiryo UI" panose="020B0604030504040204" pitchFamily="50" charset="-128"/>
              </a:rPr>
              <a:t>の基本目標を柱として総合的に</a:t>
            </a:r>
            <a:r>
              <a:rPr kumimoji="1" lang="ja-JP" altLang="en-US" sz="1600" dirty="0" smtClean="0">
                <a:latin typeface="Meiryo UI" panose="020B0604030504040204" pitchFamily="50" charset="-128"/>
                <a:ea typeface="Meiryo UI" panose="020B0604030504040204" pitchFamily="50" charset="-128"/>
              </a:rPr>
              <a:t>推進。</a:t>
            </a:r>
            <a:endParaRPr kumimoji="1" lang="ja-JP" altLang="en-US" sz="1600"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8571069" y="6381109"/>
            <a:ext cx="334851" cy="369332"/>
          </a:xfrm>
          <a:prstGeom prst="rect">
            <a:avLst/>
          </a:prstGeom>
          <a:noFill/>
        </p:spPr>
        <p:txBody>
          <a:bodyPr wrap="square" rtlCol="0">
            <a:spAutoFit/>
          </a:bodyPr>
          <a:lstStyle/>
          <a:p>
            <a:pPr algn="ctr"/>
            <a:r>
              <a:rPr kumimoji="1" lang="en-US" altLang="ja-JP" dirty="0" smtClean="0"/>
              <a:t>4</a:t>
            </a:r>
            <a:endParaRPr kumimoji="1" lang="ja-JP" altLang="en-US" dirty="0"/>
          </a:p>
        </p:txBody>
      </p:sp>
    </p:spTree>
    <p:extLst>
      <p:ext uri="{BB962C8B-B14F-4D97-AF65-F5344CB8AC3E}">
        <p14:creationId xmlns:p14="http://schemas.microsoft.com/office/powerpoint/2010/main" val="14332901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369194" y="1648513"/>
            <a:ext cx="8369300" cy="5016758"/>
          </a:xfrm>
          <a:prstGeom prst="rect">
            <a:avLst/>
          </a:prstGeom>
          <a:noFill/>
        </p:spPr>
        <p:txBody>
          <a:bodyPr wrap="square" rtlCol="0">
            <a:spAutoFit/>
          </a:bodyPr>
          <a:lstStyle/>
          <a:p>
            <a:pPr>
              <a:lnSpc>
                <a:spcPts val="2400"/>
              </a:lnSpc>
            </a:pPr>
            <a:r>
              <a:rPr kumimoji="1" lang="ja-JP" altLang="en-US" dirty="0" smtClean="0">
                <a:latin typeface="Meiryo UI" panose="020B0604030504040204" pitchFamily="50" charset="-128"/>
                <a:ea typeface="Meiryo UI" panose="020B0604030504040204" pitchFamily="50" charset="-128"/>
              </a:rPr>
              <a:t>●基本理念</a:t>
            </a:r>
            <a:endParaRPr kumimoji="1" lang="en-US" altLang="ja-JP" dirty="0" smtClean="0">
              <a:latin typeface="Meiryo UI" panose="020B0604030504040204" pitchFamily="50" charset="-128"/>
              <a:ea typeface="Meiryo UI" panose="020B0604030504040204" pitchFamily="50" charset="-128"/>
            </a:endParaRPr>
          </a:p>
          <a:p>
            <a:pPr>
              <a:lnSpc>
                <a:spcPts val="2400"/>
              </a:lnSpc>
            </a:pPr>
            <a:r>
              <a:rPr kumimoji="1" lang="ja-JP" altLang="en-US" dirty="0" smtClean="0">
                <a:latin typeface="Meiryo UI" panose="020B0604030504040204" pitchFamily="50" charset="-128"/>
                <a:ea typeface="Meiryo UI" panose="020B0604030504040204" pitchFamily="50" charset="-128"/>
              </a:rPr>
              <a:t>　・第一次から第三次計画までの基本理念、「ひとり親家庭等の暮らしの安定と向上を実現　</a:t>
            </a:r>
            <a:endParaRPr kumimoji="1" lang="en-US" altLang="ja-JP" dirty="0" smtClean="0">
              <a:latin typeface="Meiryo UI" panose="020B0604030504040204" pitchFamily="50" charset="-128"/>
              <a:ea typeface="Meiryo UI" panose="020B0604030504040204" pitchFamily="50" charset="-128"/>
            </a:endParaRPr>
          </a:p>
          <a:p>
            <a:pPr>
              <a:lnSpc>
                <a:spcPts val="2400"/>
              </a:lnSpc>
            </a:pPr>
            <a:r>
              <a:rPr kumimoji="1" lang="ja-JP" altLang="en-US" dirty="0">
                <a:latin typeface="Meiryo UI" panose="020B0604030504040204" pitchFamily="50" charset="-128"/>
                <a:ea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rPr>
              <a:t>  し、希望の持てる将来へ」を継承</a:t>
            </a:r>
            <a:endParaRPr kumimoji="1" lang="en-US" altLang="ja-JP" dirty="0" smtClean="0">
              <a:latin typeface="Meiryo UI" panose="020B0604030504040204" pitchFamily="50" charset="-128"/>
              <a:ea typeface="Meiryo UI" panose="020B0604030504040204" pitchFamily="50" charset="-128"/>
            </a:endParaRPr>
          </a:p>
          <a:p>
            <a:pPr>
              <a:lnSpc>
                <a:spcPts val="2400"/>
              </a:lnSpc>
            </a:pPr>
            <a:endParaRPr kumimoji="1" lang="en-US" altLang="ja-JP" dirty="0">
              <a:latin typeface="Meiryo UI" panose="020B0604030504040204" pitchFamily="50" charset="-128"/>
              <a:ea typeface="Meiryo UI" panose="020B0604030504040204" pitchFamily="50" charset="-128"/>
            </a:endParaRPr>
          </a:p>
          <a:p>
            <a:pPr>
              <a:lnSpc>
                <a:spcPts val="2400"/>
              </a:lnSpc>
            </a:pPr>
            <a:r>
              <a:rPr kumimoji="1" lang="ja-JP" altLang="en-US" dirty="0" smtClean="0">
                <a:latin typeface="Meiryo UI" panose="020B0604030504040204" pitchFamily="50" charset="-128"/>
                <a:ea typeface="Meiryo UI" panose="020B0604030504040204" pitchFamily="50" charset="-128"/>
              </a:rPr>
              <a:t>●基本目標</a:t>
            </a:r>
            <a:endParaRPr kumimoji="1" lang="en-US" altLang="ja-JP" dirty="0" smtClean="0">
              <a:latin typeface="Meiryo UI" panose="020B0604030504040204" pitchFamily="50" charset="-128"/>
              <a:ea typeface="Meiryo UI" panose="020B0604030504040204" pitchFamily="50" charset="-128"/>
            </a:endParaRPr>
          </a:p>
          <a:p>
            <a:pPr>
              <a:lnSpc>
                <a:spcPts val="2400"/>
              </a:lnSpc>
            </a:pPr>
            <a:r>
              <a:rPr kumimoji="1" lang="ja-JP" altLang="en-US" dirty="0">
                <a:latin typeface="Meiryo UI" panose="020B0604030504040204" pitchFamily="50" charset="-128"/>
                <a:ea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rPr>
              <a:t>・６つの基本目標を継承するが、今日の社会情勢を踏まえ、重点課題を抽出</a:t>
            </a:r>
            <a:endParaRPr kumimoji="1" lang="en-US" altLang="ja-JP" dirty="0" smtClean="0">
              <a:latin typeface="Meiryo UI" panose="020B0604030504040204" pitchFamily="50" charset="-128"/>
              <a:ea typeface="Meiryo UI" panose="020B0604030504040204" pitchFamily="50" charset="-128"/>
            </a:endParaRPr>
          </a:p>
          <a:p>
            <a:pPr>
              <a:lnSpc>
                <a:spcPts val="2400"/>
              </a:lnSpc>
            </a:pPr>
            <a:endParaRPr kumimoji="1" lang="en-US" altLang="ja-JP" dirty="0">
              <a:latin typeface="Meiryo UI" panose="020B0604030504040204" pitchFamily="50" charset="-128"/>
              <a:ea typeface="Meiryo UI" panose="020B0604030504040204" pitchFamily="50" charset="-128"/>
            </a:endParaRPr>
          </a:p>
          <a:p>
            <a:pPr>
              <a:lnSpc>
                <a:spcPts val="2400"/>
              </a:lnSpc>
            </a:pPr>
            <a:r>
              <a:rPr kumimoji="1" lang="ja-JP" altLang="en-US" dirty="0" smtClean="0">
                <a:latin typeface="Meiryo UI" panose="020B0604030504040204" pitchFamily="50" charset="-128"/>
                <a:ea typeface="Meiryo UI" panose="020B0604030504040204" pitchFamily="50" charset="-128"/>
              </a:rPr>
              <a:t>●重点課題（案）</a:t>
            </a:r>
            <a:endParaRPr kumimoji="1" lang="en-US" altLang="ja-JP" dirty="0" smtClean="0">
              <a:latin typeface="Meiryo UI" panose="020B0604030504040204" pitchFamily="50" charset="-128"/>
              <a:ea typeface="Meiryo UI" panose="020B0604030504040204" pitchFamily="50" charset="-128"/>
            </a:endParaRPr>
          </a:p>
          <a:p>
            <a:pPr>
              <a:lnSpc>
                <a:spcPts val="2400"/>
              </a:lnSpc>
            </a:pPr>
            <a:r>
              <a:rPr kumimoji="1" lang="ja-JP" altLang="en-US" dirty="0">
                <a:latin typeface="Meiryo UI" panose="020B0604030504040204" pitchFamily="50" charset="-128"/>
                <a:ea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rPr>
              <a:t>・「就業支援」については、平成</a:t>
            </a:r>
            <a:r>
              <a:rPr kumimoji="1" lang="en-US" altLang="ja-JP" dirty="0" smtClean="0">
                <a:latin typeface="Meiryo UI" panose="020B0604030504040204" pitchFamily="50" charset="-128"/>
                <a:ea typeface="Meiryo UI" panose="020B0604030504040204" pitchFamily="50" charset="-128"/>
              </a:rPr>
              <a:t>31</a:t>
            </a:r>
            <a:r>
              <a:rPr kumimoji="1" lang="ja-JP" altLang="en-US" dirty="0" smtClean="0">
                <a:latin typeface="Meiryo UI" panose="020B0604030504040204" pitchFamily="50" charset="-128"/>
                <a:ea typeface="Meiryo UI" panose="020B0604030504040204" pitchFamily="50" charset="-128"/>
              </a:rPr>
              <a:t>年</a:t>
            </a:r>
            <a:r>
              <a:rPr kumimoji="1" lang="en-US" altLang="ja-JP" dirty="0" smtClean="0">
                <a:latin typeface="Meiryo UI" panose="020B0604030504040204" pitchFamily="50" charset="-128"/>
                <a:ea typeface="Meiryo UI" panose="020B0604030504040204" pitchFamily="50" charset="-128"/>
              </a:rPr>
              <a:t>3</a:t>
            </a:r>
            <a:r>
              <a:rPr kumimoji="1" lang="ja-JP" altLang="en-US" dirty="0" smtClean="0">
                <a:latin typeface="Meiryo UI" panose="020B0604030504040204" pitchFamily="50" charset="-128"/>
                <a:ea typeface="Meiryo UI" panose="020B0604030504040204" pitchFamily="50" charset="-128"/>
              </a:rPr>
              <a:t>月の「ハートフル条例」改正を契機とした、ひとり親</a:t>
            </a:r>
            <a:endParaRPr kumimoji="1" lang="en-US" altLang="ja-JP" dirty="0" smtClean="0">
              <a:latin typeface="Meiryo UI" panose="020B0604030504040204" pitchFamily="50" charset="-128"/>
              <a:ea typeface="Meiryo UI" panose="020B0604030504040204" pitchFamily="50" charset="-128"/>
            </a:endParaRPr>
          </a:p>
          <a:p>
            <a:pPr>
              <a:lnSpc>
                <a:spcPts val="2400"/>
              </a:lnSpc>
            </a:pPr>
            <a:r>
              <a:rPr kumimoji="1" lang="ja-JP" altLang="en-US" dirty="0">
                <a:latin typeface="Meiryo UI" panose="020B0604030504040204" pitchFamily="50" charset="-128"/>
                <a:ea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rPr>
              <a:t> 家庭の親の雇用のさらなる</a:t>
            </a:r>
            <a:r>
              <a:rPr kumimoji="1" lang="ja-JP" altLang="en-US" dirty="0">
                <a:latin typeface="Meiryo UI" panose="020B0604030504040204" pitchFamily="50" charset="-128"/>
                <a:ea typeface="Meiryo UI" panose="020B0604030504040204" pitchFamily="50" charset="-128"/>
              </a:rPr>
              <a:t>推進</a:t>
            </a:r>
            <a:r>
              <a:rPr kumimoji="1" lang="ja-JP" altLang="en-US" dirty="0" smtClean="0">
                <a:latin typeface="Meiryo UI" panose="020B0604030504040204" pitchFamily="50" charset="-128"/>
                <a:ea typeface="Meiryo UI" panose="020B0604030504040204" pitchFamily="50" charset="-128"/>
              </a:rPr>
              <a:t>（「障害者</a:t>
            </a:r>
            <a:r>
              <a:rPr kumimoji="1" lang="ja-JP" altLang="en-US" dirty="0">
                <a:latin typeface="Meiryo UI" panose="020B0604030504040204" pitchFamily="50" charset="-128"/>
                <a:ea typeface="Meiryo UI" panose="020B0604030504040204" pitchFamily="50" charset="-128"/>
              </a:rPr>
              <a:t>等の職場環境整備等支援</a:t>
            </a:r>
            <a:r>
              <a:rPr kumimoji="1" lang="ja-JP" altLang="en-US" dirty="0" smtClean="0">
                <a:latin typeface="Meiryo UI" panose="020B0604030504040204" pitchFamily="50" charset="-128"/>
                <a:ea typeface="Meiryo UI" panose="020B0604030504040204" pitchFamily="50" charset="-128"/>
              </a:rPr>
              <a:t>組織」及び顕彰</a:t>
            </a:r>
            <a:endParaRPr kumimoji="1" lang="en-US" altLang="ja-JP" dirty="0" smtClean="0">
              <a:latin typeface="Meiryo UI" panose="020B0604030504040204" pitchFamily="50" charset="-128"/>
              <a:ea typeface="Meiryo UI" panose="020B0604030504040204" pitchFamily="50" charset="-128"/>
            </a:endParaRPr>
          </a:p>
          <a:p>
            <a:pPr>
              <a:lnSpc>
                <a:spcPts val="2400"/>
              </a:lnSpc>
            </a:pPr>
            <a:r>
              <a:rPr kumimoji="1" lang="ja-JP" altLang="en-US" dirty="0">
                <a:latin typeface="Meiryo UI" panose="020B0604030504040204" pitchFamily="50" charset="-128"/>
                <a:ea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rPr>
              <a:t> 制度</a:t>
            </a:r>
            <a:r>
              <a:rPr kumimoji="1" lang="ja-JP" altLang="en-US" dirty="0">
                <a:latin typeface="Meiryo UI" panose="020B0604030504040204" pitchFamily="50" charset="-128"/>
                <a:ea typeface="Meiryo UI" panose="020B0604030504040204" pitchFamily="50" charset="-128"/>
              </a:rPr>
              <a:t>の創設、</a:t>
            </a:r>
            <a:r>
              <a:rPr kumimoji="1" lang="ja-JP" altLang="en-US" dirty="0" smtClean="0">
                <a:latin typeface="Meiryo UI" panose="020B0604030504040204" pitchFamily="50" charset="-128"/>
                <a:ea typeface="Meiryo UI" panose="020B0604030504040204" pitchFamily="50" charset="-128"/>
              </a:rPr>
              <a:t>公契約時における雇用の促進など）</a:t>
            </a:r>
            <a:endParaRPr kumimoji="1" lang="en-US" altLang="ja-JP" dirty="0" smtClean="0">
              <a:latin typeface="Meiryo UI" panose="020B0604030504040204" pitchFamily="50" charset="-128"/>
              <a:ea typeface="Meiryo UI" panose="020B0604030504040204" pitchFamily="50" charset="-128"/>
            </a:endParaRPr>
          </a:p>
          <a:p>
            <a:pPr>
              <a:lnSpc>
                <a:spcPts val="2400"/>
              </a:lnSpc>
            </a:pPr>
            <a:r>
              <a:rPr kumimoji="1" lang="ja-JP" altLang="en-US" dirty="0">
                <a:latin typeface="Meiryo UI" panose="020B0604030504040204" pitchFamily="50" charset="-128"/>
                <a:ea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rPr>
              <a:t>・「養育費の確保・面会交流支援」については、厚生労働省へ</a:t>
            </a:r>
            <a:r>
              <a:rPr kumimoji="1" lang="ja-JP" altLang="en-US" dirty="0" smtClean="0">
                <a:latin typeface="Meiryo UI" panose="020B0604030504040204" pitchFamily="50" charset="-128"/>
                <a:ea typeface="Meiryo UI" panose="020B0604030504040204" pitchFamily="50" charset="-128"/>
              </a:rPr>
              <a:t>の提案・協議を</a:t>
            </a:r>
            <a:r>
              <a:rPr kumimoji="1" lang="ja-JP" altLang="en-US" dirty="0" smtClean="0">
                <a:latin typeface="Meiryo UI" panose="020B0604030504040204" pitchFamily="50" charset="-128"/>
                <a:ea typeface="Meiryo UI" panose="020B0604030504040204" pitchFamily="50" charset="-128"/>
              </a:rPr>
              <a:t>踏まえ、</a:t>
            </a:r>
            <a:r>
              <a:rPr kumimoji="1" lang="ja-JP" altLang="en-US" dirty="0" smtClean="0">
                <a:latin typeface="Meiryo UI" panose="020B0604030504040204" pitchFamily="50" charset="-128"/>
                <a:ea typeface="Meiryo UI" panose="020B0604030504040204" pitchFamily="50" charset="-128"/>
              </a:rPr>
              <a:t>養</a:t>
            </a:r>
            <a:endParaRPr kumimoji="1" lang="en-US" altLang="ja-JP" dirty="0" smtClean="0">
              <a:latin typeface="Meiryo UI" panose="020B0604030504040204" pitchFamily="50" charset="-128"/>
              <a:ea typeface="Meiryo UI" panose="020B0604030504040204" pitchFamily="50" charset="-128"/>
            </a:endParaRPr>
          </a:p>
          <a:p>
            <a:pPr>
              <a:lnSpc>
                <a:spcPts val="2400"/>
              </a:lnSpc>
            </a:pPr>
            <a:r>
              <a:rPr kumimoji="1" lang="ja-JP" altLang="en-US" dirty="0">
                <a:latin typeface="Meiryo UI" panose="020B0604030504040204" pitchFamily="50" charset="-128"/>
                <a:ea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rPr>
              <a:t>育費の取り決め</a:t>
            </a:r>
            <a:r>
              <a:rPr kumimoji="1" lang="ja-JP" altLang="en-US" dirty="0" smtClean="0">
                <a:latin typeface="Meiryo UI" panose="020B0604030504040204" pitchFamily="50" charset="-128"/>
                <a:ea typeface="Meiryo UI" panose="020B0604030504040204" pitchFamily="50" charset="-128"/>
              </a:rPr>
              <a:t>率が低いという状況が改善されるよう明石市や大阪市での取組を参考</a:t>
            </a:r>
            <a:r>
              <a:rPr kumimoji="1" lang="ja-JP" altLang="en-US" dirty="0" smtClean="0">
                <a:latin typeface="Meiryo UI" panose="020B0604030504040204" pitchFamily="50" charset="-128"/>
                <a:ea typeface="Meiryo UI" panose="020B0604030504040204" pitchFamily="50" charset="-128"/>
              </a:rPr>
              <a:t>と</a:t>
            </a:r>
            <a:endParaRPr kumimoji="1" lang="en-US" altLang="ja-JP" dirty="0" smtClean="0">
              <a:latin typeface="Meiryo UI" panose="020B0604030504040204" pitchFamily="50" charset="-128"/>
              <a:ea typeface="Meiryo UI" panose="020B0604030504040204" pitchFamily="50" charset="-128"/>
            </a:endParaRPr>
          </a:p>
          <a:p>
            <a:pPr>
              <a:lnSpc>
                <a:spcPts val="2400"/>
              </a:lnSpc>
            </a:pPr>
            <a:r>
              <a:rPr kumimoji="1" lang="en-US" altLang="ja-JP" dirty="0">
                <a:latin typeface="Meiryo UI" panose="020B0604030504040204" pitchFamily="50" charset="-128"/>
                <a:ea typeface="Meiryo UI" panose="020B0604030504040204" pitchFamily="50" charset="-128"/>
              </a:rPr>
              <a:t> </a:t>
            </a:r>
            <a:r>
              <a:rPr kumimoji="1" lang="en-US" altLang="ja-JP" dirty="0" smtClean="0">
                <a:latin typeface="Meiryo UI" panose="020B0604030504040204" pitchFamily="50" charset="-128"/>
                <a:ea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rPr>
              <a:t>した支援</a:t>
            </a:r>
            <a:r>
              <a:rPr kumimoji="1" lang="ja-JP" altLang="en-US" dirty="0" smtClean="0">
                <a:latin typeface="Meiryo UI" panose="020B0604030504040204" pitchFamily="50" charset="-128"/>
                <a:ea typeface="Meiryo UI" panose="020B0604030504040204" pitchFamily="50" charset="-128"/>
              </a:rPr>
              <a:t>策を検討するとともに、国における共同親権導入の検討状況を注視</a:t>
            </a:r>
            <a:endParaRPr kumimoji="1" lang="en-US" altLang="ja-JP" dirty="0" smtClean="0">
              <a:latin typeface="Meiryo UI" panose="020B0604030504040204" pitchFamily="50" charset="-128"/>
              <a:ea typeface="Meiryo UI" panose="020B0604030504040204" pitchFamily="50" charset="-128"/>
            </a:endParaRPr>
          </a:p>
          <a:p>
            <a:pPr>
              <a:lnSpc>
                <a:spcPts val="2400"/>
              </a:lnSpc>
            </a:pPr>
            <a:r>
              <a:rPr kumimoji="1" lang="ja-JP" altLang="en-US" dirty="0">
                <a:latin typeface="Meiryo UI" panose="020B0604030504040204" pitchFamily="50" charset="-128"/>
                <a:ea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rPr>
              <a:t>・「相談機能の充実」については、平成</a:t>
            </a:r>
            <a:r>
              <a:rPr kumimoji="1" lang="en-US" altLang="ja-JP" dirty="0" smtClean="0">
                <a:latin typeface="Meiryo UI" panose="020B0604030504040204" pitchFamily="50" charset="-128"/>
                <a:ea typeface="Meiryo UI" panose="020B0604030504040204" pitchFamily="50" charset="-128"/>
              </a:rPr>
              <a:t>32</a:t>
            </a:r>
            <a:r>
              <a:rPr kumimoji="1" lang="ja-JP" altLang="en-US" dirty="0" smtClean="0">
                <a:latin typeface="Meiryo UI" panose="020B0604030504040204" pitchFamily="50" charset="-128"/>
                <a:ea typeface="Meiryo UI" panose="020B0604030504040204" pitchFamily="50" charset="-128"/>
              </a:rPr>
              <a:t>年</a:t>
            </a:r>
            <a:r>
              <a:rPr kumimoji="1" lang="en-US" altLang="ja-JP" dirty="0" smtClean="0">
                <a:latin typeface="Meiryo UI" panose="020B0604030504040204" pitchFamily="50" charset="-128"/>
                <a:ea typeface="Meiryo UI" panose="020B0604030504040204" pitchFamily="50" charset="-128"/>
              </a:rPr>
              <a:t>6</a:t>
            </a:r>
            <a:r>
              <a:rPr kumimoji="1" lang="ja-JP" altLang="en-US" dirty="0" smtClean="0">
                <a:latin typeface="Meiryo UI" panose="020B0604030504040204" pitchFamily="50" charset="-128"/>
                <a:ea typeface="Meiryo UI" panose="020B0604030504040204" pitchFamily="50" charset="-128"/>
              </a:rPr>
              <a:t>月（予定）の府立母子・父子福祉セン　</a:t>
            </a:r>
            <a:endParaRPr kumimoji="1" lang="en-US" altLang="ja-JP" dirty="0" smtClean="0">
              <a:latin typeface="Meiryo UI" panose="020B0604030504040204" pitchFamily="50" charset="-128"/>
              <a:ea typeface="Meiryo UI" panose="020B0604030504040204" pitchFamily="50" charset="-128"/>
            </a:endParaRPr>
          </a:p>
          <a:p>
            <a:pPr>
              <a:lnSpc>
                <a:spcPts val="2400"/>
              </a:lnSpc>
            </a:pPr>
            <a:r>
              <a:rPr kumimoji="1" lang="ja-JP" altLang="en-US" dirty="0">
                <a:latin typeface="Meiryo UI" panose="020B0604030504040204" pitchFamily="50" charset="-128"/>
                <a:ea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rPr>
              <a:t>ターの設置を契機とした、相談体制の機能強化</a:t>
            </a:r>
            <a:endParaRPr kumimoji="1" lang="en-US" altLang="ja-JP" dirty="0">
              <a:latin typeface="Meiryo UI" panose="020B0604030504040204" pitchFamily="50" charset="-128"/>
              <a:ea typeface="Meiryo UI" panose="020B0604030504040204" pitchFamily="50" charset="-128"/>
            </a:endParaRPr>
          </a:p>
        </p:txBody>
      </p:sp>
      <p:sp>
        <p:nvSpPr>
          <p:cNvPr id="2" name="二等辺三角形 1"/>
          <p:cNvSpPr/>
          <p:nvPr/>
        </p:nvSpPr>
        <p:spPr>
          <a:xfrm rot="10800000">
            <a:off x="1867436" y="309078"/>
            <a:ext cx="5022762" cy="386366"/>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369194" y="850007"/>
            <a:ext cx="7087674" cy="463640"/>
          </a:xfrm>
          <a:prstGeom prst="rect">
            <a:avLst/>
          </a:prstGeom>
          <a:solidFill>
            <a:schemeClr val="accent6">
              <a:lumMod val="40000"/>
              <a:lumOff val="6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b="1" dirty="0" smtClean="0"/>
              <a:t>５．第四次大阪府ひとり親家庭等自立促進計画のコンセプト（案）</a:t>
            </a:r>
            <a:endParaRPr kumimoji="1" lang="ja-JP" altLang="en-US" b="1" dirty="0"/>
          </a:p>
        </p:txBody>
      </p:sp>
      <p:sp>
        <p:nvSpPr>
          <p:cNvPr id="5" name="テキスト ボックス 4"/>
          <p:cNvSpPr txBox="1"/>
          <p:nvPr/>
        </p:nvSpPr>
        <p:spPr>
          <a:xfrm>
            <a:off x="8487534" y="6295939"/>
            <a:ext cx="334851" cy="369332"/>
          </a:xfrm>
          <a:prstGeom prst="rect">
            <a:avLst/>
          </a:prstGeom>
          <a:noFill/>
        </p:spPr>
        <p:txBody>
          <a:bodyPr wrap="square" rtlCol="0">
            <a:spAutoFit/>
          </a:bodyPr>
          <a:lstStyle/>
          <a:p>
            <a:pPr algn="ctr"/>
            <a:r>
              <a:rPr kumimoji="1" lang="en-US" altLang="ja-JP" dirty="0"/>
              <a:t>5</a:t>
            </a:r>
            <a:endParaRPr kumimoji="1" lang="ja-JP" altLang="en-US" dirty="0"/>
          </a:p>
        </p:txBody>
      </p:sp>
    </p:spTree>
    <p:extLst>
      <p:ext uri="{BB962C8B-B14F-4D97-AF65-F5344CB8AC3E}">
        <p14:creationId xmlns:p14="http://schemas.microsoft.com/office/powerpoint/2010/main" val="28455768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304800" y="993106"/>
            <a:ext cx="8369300" cy="0"/>
          </a:xfrm>
          <a:prstGeom prst="line">
            <a:avLst/>
          </a:prstGeom>
          <a:ln w="19050" cmpd="thinThick"/>
        </p:spPr>
        <p:style>
          <a:lnRef idx="1">
            <a:schemeClr val="accent2"/>
          </a:lnRef>
          <a:fillRef idx="0">
            <a:schemeClr val="accent2"/>
          </a:fillRef>
          <a:effectRef idx="0">
            <a:schemeClr val="accent2"/>
          </a:effectRef>
          <a:fontRef idx="minor">
            <a:schemeClr val="tx1"/>
          </a:fontRef>
        </p:style>
      </p:cxnSp>
      <p:sp>
        <p:nvSpPr>
          <p:cNvPr id="8" name="テキスト ボックス 7"/>
          <p:cNvSpPr txBox="1"/>
          <p:nvPr/>
        </p:nvSpPr>
        <p:spPr>
          <a:xfrm>
            <a:off x="241300" y="368658"/>
            <a:ext cx="8065573" cy="646331"/>
          </a:xfrm>
          <a:prstGeom prst="rect">
            <a:avLst/>
          </a:prstGeom>
          <a:noFill/>
        </p:spPr>
        <p:txBody>
          <a:bodyPr wrap="square" rtlCol="0">
            <a:spAutoFit/>
          </a:bodyPr>
          <a:lstStyle/>
          <a:p>
            <a:r>
              <a:rPr kumimoji="1" lang="ja-JP" altLang="en-US" b="1" dirty="0">
                <a:latin typeface="Meiryo UI" panose="020B0604030504040204" pitchFamily="50" charset="-128"/>
                <a:ea typeface="Meiryo UI" panose="020B0604030504040204" pitchFamily="50" charset="-128"/>
              </a:rPr>
              <a:t>６</a:t>
            </a:r>
            <a:r>
              <a:rPr kumimoji="1" lang="ja-JP" altLang="en-US" b="1" dirty="0" smtClean="0">
                <a:latin typeface="Meiryo UI" panose="020B0604030504040204" pitchFamily="50" charset="-128"/>
                <a:ea typeface="Meiryo UI" panose="020B0604030504040204" pitchFamily="50" charset="-128"/>
              </a:rPr>
              <a:t>　計画策定後の取組①</a:t>
            </a:r>
            <a:endParaRPr kumimoji="1" lang="en-US" altLang="ja-JP" b="1" dirty="0" smtClean="0">
              <a:latin typeface="Meiryo UI" panose="020B0604030504040204" pitchFamily="50" charset="-128"/>
              <a:ea typeface="Meiryo UI" panose="020B0604030504040204" pitchFamily="50" charset="-128"/>
            </a:endParaRPr>
          </a:p>
          <a:p>
            <a:r>
              <a:rPr kumimoji="1" lang="ja-JP" altLang="en-US" b="1" dirty="0">
                <a:latin typeface="Meiryo UI" panose="020B0604030504040204" pitchFamily="50" charset="-128"/>
                <a:ea typeface="Meiryo UI" panose="020B0604030504040204" pitchFamily="50" charset="-128"/>
              </a:rPr>
              <a:t>　</a:t>
            </a:r>
            <a:r>
              <a:rPr kumimoji="1" lang="ja-JP" altLang="en-US" b="1" dirty="0" smtClean="0">
                <a:latin typeface="Meiryo UI" panose="020B0604030504040204" pitchFamily="50" charset="-128"/>
                <a:ea typeface="Meiryo UI" panose="020B0604030504040204" pitchFamily="50" charset="-128"/>
              </a:rPr>
              <a:t>　 「子どもの生活に関する実態調査」の実施（平成</a:t>
            </a:r>
            <a:r>
              <a:rPr kumimoji="1" lang="en-US" altLang="ja-JP" b="1" dirty="0" smtClean="0">
                <a:latin typeface="Meiryo UI" panose="020B0604030504040204" pitchFamily="50" charset="-128"/>
                <a:ea typeface="Meiryo UI" panose="020B0604030504040204" pitchFamily="50" charset="-128"/>
              </a:rPr>
              <a:t>28</a:t>
            </a:r>
            <a:r>
              <a:rPr kumimoji="1" lang="ja-JP" altLang="en-US" b="1" dirty="0" smtClean="0">
                <a:latin typeface="Meiryo UI" panose="020B0604030504040204" pitchFamily="50" charset="-128"/>
                <a:ea typeface="Meiryo UI" panose="020B0604030504040204" pitchFamily="50" charset="-128"/>
              </a:rPr>
              <a:t>年度）</a:t>
            </a:r>
            <a:endParaRPr kumimoji="1" lang="ja-JP" altLang="en-US" b="1"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330558" y="1085853"/>
            <a:ext cx="8369300" cy="1354217"/>
          </a:xfrm>
          <a:prstGeom prst="rect">
            <a:avLst/>
          </a:prstGeom>
          <a:noFill/>
        </p:spPr>
        <p:txBody>
          <a:bodyPr wrap="square" rtlCol="0">
            <a:spAutoFit/>
          </a:bodyPr>
          <a:lstStyle/>
          <a:p>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府域</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における子どもの生活実態や学習状況を把握し、支援を必要とする子どもやその家庭に対する対策について検証を行うため</a:t>
            </a: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子どもの生活に関する実態調査</a:t>
            </a: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」を実施した。</a:t>
            </a:r>
            <a:endParaRPr lang="en-US" altLang="ja-JP"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endParaRPr kumimoji="1" lang="en-US" altLang="ja-JP" sz="800" kern="100" dirty="0">
              <a:solidFill>
                <a:prstClr val="black"/>
              </a:solidFill>
              <a:latin typeface="Meiryo UI" panose="020B0604030504040204" pitchFamily="50" charset="-128"/>
              <a:ea typeface="Meiryo UI" panose="020B0604030504040204" pitchFamily="50" charset="-128"/>
            </a:endParaRPr>
          </a:p>
          <a:p>
            <a:pPr marL="152400" indent="-152400" algn="just"/>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調査対象：大阪市など府内</a:t>
            </a:r>
            <a:r>
              <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13</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市町と連携し、府全域を対象</a:t>
            </a:r>
            <a:r>
              <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に実施</a:t>
            </a:r>
          </a:p>
          <a:p>
            <a:pPr marL="152400" indent="-152400" algn="just"/>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小学５年生及び中学２年生とその保護者</a:t>
            </a:r>
          </a:p>
          <a:p>
            <a:pPr marL="152400" indent="-152400" algn="just"/>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回収率　</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62.3</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％（約</a:t>
            </a:r>
            <a:r>
              <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50,000</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世帯から回答</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189768854"/>
              </p:ext>
            </p:extLst>
          </p:nvPr>
        </p:nvGraphicFramePr>
        <p:xfrm>
          <a:off x="495837" y="2788417"/>
          <a:ext cx="8107250" cy="3894718"/>
        </p:xfrm>
        <a:graphic>
          <a:graphicData uri="http://schemas.openxmlformats.org/drawingml/2006/table">
            <a:tbl>
              <a:tblPr firstRow="1" bandRow="1">
                <a:tableStyleId>{69CF1AB2-1976-4502-BF36-3FF5EA218861}</a:tableStyleId>
              </a:tblPr>
              <a:tblGrid>
                <a:gridCol w="1185693">
                  <a:extLst>
                    <a:ext uri="{9D8B030D-6E8A-4147-A177-3AD203B41FA5}">
                      <a16:colId xmlns:a16="http://schemas.microsoft.com/office/drawing/2014/main" val="3246917316"/>
                    </a:ext>
                  </a:extLst>
                </a:gridCol>
                <a:gridCol w="6921557">
                  <a:extLst>
                    <a:ext uri="{9D8B030D-6E8A-4147-A177-3AD203B41FA5}">
                      <a16:colId xmlns:a16="http://schemas.microsoft.com/office/drawing/2014/main" val="1134117076"/>
                    </a:ext>
                  </a:extLst>
                </a:gridCol>
              </a:tblGrid>
              <a:tr h="1036608">
                <a:tc>
                  <a:txBody>
                    <a:bodyPr/>
                    <a:lstStyle/>
                    <a:p>
                      <a:pPr algn="ctr"/>
                      <a:r>
                        <a:rPr kumimoji="1" lang="ja-JP" altLang="en-US" sz="1400" b="1" dirty="0" smtClean="0">
                          <a:latin typeface="Meiryo UI" panose="020B0604030504040204" pitchFamily="50" charset="-128"/>
                          <a:ea typeface="Meiryo UI" panose="020B0604030504040204" pitchFamily="50" charset="-128"/>
                        </a:rPr>
                        <a:t>家計・収入</a:t>
                      </a:r>
                      <a:endParaRPr kumimoji="1" lang="en-US" altLang="ja-JP" sz="1400" b="1" dirty="0" smtClean="0">
                        <a:latin typeface="Meiryo UI" panose="020B0604030504040204" pitchFamily="50" charset="-128"/>
                        <a:ea typeface="Meiryo UI" panose="020B0604030504040204" pitchFamily="50" charset="-128"/>
                      </a:endParaRPr>
                    </a:p>
                    <a:p>
                      <a:pPr algn="ctr"/>
                      <a:r>
                        <a:rPr kumimoji="1" lang="ja-JP" altLang="en-US" sz="1400" b="1" dirty="0" smtClean="0">
                          <a:latin typeface="Meiryo UI" panose="020B0604030504040204" pitchFamily="50" charset="-128"/>
                          <a:ea typeface="Meiryo UI" panose="020B0604030504040204" pitchFamily="50" charset="-128"/>
                        </a:rPr>
                        <a:t>・就業に</a:t>
                      </a:r>
                      <a:endParaRPr kumimoji="1" lang="en-US" altLang="ja-JP" sz="1400" b="1" dirty="0" smtClean="0">
                        <a:latin typeface="Meiryo UI" panose="020B0604030504040204" pitchFamily="50" charset="-128"/>
                        <a:ea typeface="Meiryo UI" panose="020B0604030504040204" pitchFamily="50" charset="-128"/>
                      </a:endParaRPr>
                    </a:p>
                    <a:p>
                      <a:pPr algn="ctr"/>
                      <a:r>
                        <a:rPr kumimoji="1" lang="ja-JP" altLang="en-US" sz="1400" b="1" dirty="0" smtClean="0">
                          <a:latin typeface="Meiryo UI" panose="020B0604030504040204" pitchFamily="50" charset="-128"/>
                          <a:ea typeface="Meiryo UI" panose="020B0604030504040204" pitchFamily="50" charset="-128"/>
                        </a:rPr>
                        <a:t>関すること</a:t>
                      </a:r>
                      <a:endParaRPr kumimoji="1" lang="ja-JP" altLang="en-US" sz="1400" b="1" dirty="0">
                        <a:latin typeface="Meiryo UI" panose="020B0604030504040204" pitchFamily="50" charset="-128"/>
                        <a:ea typeface="Meiryo UI" panose="020B0604030504040204" pitchFamily="50" charset="-128"/>
                      </a:endParaRPr>
                    </a:p>
                  </a:txBody>
                  <a:tcPr anchor="ctr"/>
                </a:tc>
                <a:tc>
                  <a:txBody>
                    <a:bodyPr/>
                    <a:lstStyle/>
                    <a:p>
                      <a:r>
                        <a:rPr kumimoji="1" lang="ja-JP" altLang="en-US" sz="1400" b="0" dirty="0" smtClean="0">
                          <a:latin typeface="Meiryo UI" panose="020B0604030504040204" pitchFamily="50" charset="-128"/>
                          <a:ea typeface="Meiryo UI" panose="020B0604030504040204" pitchFamily="50" charset="-128"/>
                        </a:rPr>
                        <a:t>・ひとり親世帯の概ね３分の１が赤字家計</a:t>
                      </a:r>
                    </a:p>
                    <a:p>
                      <a:r>
                        <a:rPr kumimoji="1" lang="ja-JP" altLang="en-US" sz="1400" b="0" dirty="0" smtClean="0">
                          <a:latin typeface="Meiryo UI" panose="020B0604030504040204" pitchFamily="50" charset="-128"/>
                          <a:ea typeface="Meiryo UI" panose="020B0604030504040204" pitchFamily="50" charset="-128"/>
                        </a:rPr>
                        <a:t>・困窮度</a:t>
                      </a:r>
                      <a:r>
                        <a:rPr kumimoji="1" lang="en-US" altLang="ja-JP" sz="1400" b="0" dirty="0" smtClean="0">
                          <a:latin typeface="Meiryo UI" panose="020B0604030504040204" pitchFamily="50" charset="-128"/>
                          <a:ea typeface="Meiryo UI" panose="020B0604030504040204" pitchFamily="50" charset="-128"/>
                        </a:rPr>
                        <a:t>Ⅰ</a:t>
                      </a:r>
                      <a:r>
                        <a:rPr kumimoji="1" lang="ja-JP" altLang="en-US" sz="1400" b="0" dirty="0" smtClean="0">
                          <a:latin typeface="Meiryo UI" panose="020B0604030504040204" pitchFamily="50" charset="-128"/>
                          <a:ea typeface="Meiryo UI" panose="020B0604030504040204" pitchFamily="50" charset="-128"/>
                        </a:rPr>
                        <a:t>（年収</a:t>
                      </a:r>
                      <a:r>
                        <a:rPr kumimoji="1" lang="en-US" altLang="ja-JP" sz="1400" b="0" dirty="0" smtClean="0">
                          <a:latin typeface="Meiryo UI" panose="020B0604030504040204" pitchFamily="50" charset="-128"/>
                          <a:ea typeface="Meiryo UI" panose="020B0604030504040204" pitchFamily="50" charset="-128"/>
                        </a:rPr>
                        <a:t>127.5</a:t>
                      </a:r>
                      <a:r>
                        <a:rPr kumimoji="1" lang="ja-JP" altLang="en-US" sz="1400" b="0" dirty="0" smtClean="0">
                          <a:latin typeface="Meiryo UI" panose="020B0604030504040204" pitchFamily="50" charset="-128"/>
                          <a:ea typeface="Meiryo UI" panose="020B0604030504040204" pitchFamily="50" charset="-128"/>
                        </a:rPr>
                        <a:t>万円未満）の世帯で就学援助、児童扶養手当を受けたことがない</a:t>
                      </a:r>
                    </a:p>
                    <a:p>
                      <a:r>
                        <a:rPr kumimoji="1" lang="ja-JP" altLang="en-US" sz="1400" b="0" dirty="0" smtClean="0">
                          <a:latin typeface="Meiryo UI" panose="020B0604030504040204" pitchFamily="50" charset="-128"/>
                          <a:ea typeface="Meiryo UI" panose="020B0604030504040204" pitchFamily="50" charset="-128"/>
                        </a:rPr>
                        <a:t>　世帯がそれぞれ約１割で、養育費を受けている割合も約１割</a:t>
                      </a:r>
                    </a:p>
                    <a:p>
                      <a:r>
                        <a:rPr kumimoji="1" lang="ja-JP" altLang="en-US" sz="1400" b="0" dirty="0" smtClean="0">
                          <a:latin typeface="Meiryo UI" panose="020B0604030504040204" pitchFamily="50" charset="-128"/>
                          <a:ea typeface="Meiryo UI" panose="020B0604030504040204" pitchFamily="50" charset="-128"/>
                        </a:rPr>
                        <a:t>・非正規群に占める母子世帯は約７割　　など</a:t>
                      </a:r>
                    </a:p>
                  </a:txBody>
                  <a:tcPr anchor="ctr"/>
                </a:tc>
                <a:extLst>
                  <a:ext uri="{0D108BD9-81ED-4DB2-BD59-A6C34878D82A}">
                    <a16:rowId xmlns:a16="http://schemas.microsoft.com/office/drawing/2014/main" val="3245959132"/>
                  </a:ext>
                </a:extLst>
              </a:tr>
              <a:tr h="483674">
                <a:tc>
                  <a:txBody>
                    <a:bodyPr/>
                    <a:lstStyle/>
                    <a:p>
                      <a:pPr algn="ctr"/>
                      <a:r>
                        <a:rPr kumimoji="1" lang="ja-JP" altLang="en-US" sz="1400" b="1" dirty="0" smtClean="0">
                          <a:latin typeface="Meiryo UI" panose="020B0604030504040204" pitchFamily="50" charset="-128"/>
                          <a:ea typeface="Meiryo UI" panose="020B0604030504040204" pitchFamily="50" charset="-128"/>
                        </a:rPr>
                        <a:t>食事に</a:t>
                      </a:r>
                      <a:endParaRPr kumimoji="1" lang="en-US" altLang="ja-JP" sz="1400" b="1" dirty="0" smtClean="0">
                        <a:latin typeface="Meiryo UI" panose="020B0604030504040204" pitchFamily="50" charset="-128"/>
                        <a:ea typeface="Meiryo UI" panose="020B0604030504040204" pitchFamily="50" charset="-128"/>
                      </a:endParaRPr>
                    </a:p>
                    <a:p>
                      <a:pPr algn="ctr"/>
                      <a:r>
                        <a:rPr kumimoji="1" lang="ja-JP" altLang="en-US" sz="1400" b="1" dirty="0" smtClean="0">
                          <a:latin typeface="Meiryo UI" panose="020B0604030504040204" pitchFamily="50" charset="-128"/>
                          <a:ea typeface="Meiryo UI" panose="020B0604030504040204" pitchFamily="50" charset="-128"/>
                        </a:rPr>
                        <a:t>関すること</a:t>
                      </a:r>
                      <a:endParaRPr kumimoji="1" lang="ja-JP" altLang="en-US" sz="1400" b="1" dirty="0">
                        <a:latin typeface="Meiryo UI" panose="020B0604030504040204" pitchFamily="50" charset="-128"/>
                        <a:ea typeface="Meiryo UI" panose="020B0604030504040204" pitchFamily="50" charset="-128"/>
                      </a:endParaRPr>
                    </a:p>
                  </a:txBody>
                  <a:tcPr anchor="ctr"/>
                </a:tc>
                <a:tc>
                  <a:txBody>
                    <a:bodyPr/>
                    <a:lstStyle/>
                    <a:p>
                      <a:r>
                        <a:rPr kumimoji="1" lang="ja-JP" altLang="en-US" sz="1400" b="0" dirty="0" smtClean="0">
                          <a:latin typeface="Meiryo UI" panose="020B0604030504040204" pitchFamily="50" charset="-128"/>
                          <a:ea typeface="Meiryo UI" panose="020B0604030504040204" pitchFamily="50" charset="-128"/>
                        </a:rPr>
                        <a:t>・家の大人と一緒に夕食を摂る割合については、世帯の経済状況によって差は見られないが、</a:t>
                      </a:r>
                      <a:endParaRPr kumimoji="1" lang="en-US" altLang="ja-JP" sz="1400" b="0" dirty="0" smtClean="0">
                        <a:latin typeface="Meiryo UI" panose="020B0604030504040204" pitchFamily="50" charset="-128"/>
                        <a:ea typeface="Meiryo UI" panose="020B0604030504040204" pitchFamily="50" charset="-128"/>
                      </a:endParaRPr>
                    </a:p>
                    <a:p>
                      <a:r>
                        <a:rPr kumimoji="1" lang="en-US" altLang="ja-JP" sz="1400" b="0" dirty="0" smtClean="0">
                          <a:latin typeface="Meiryo UI" panose="020B0604030504040204" pitchFamily="50" charset="-128"/>
                          <a:ea typeface="Meiryo UI" panose="020B0604030504040204" pitchFamily="50" charset="-128"/>
                        </a:rPr>
                        <a:t> </a:t>
                      </a:r>
                      <a:r>
                        <a:rPr kumimoji="1" lang="ja-JP" altLang="en-US" sz="1400" b="0" dirty="0" smtClean="0">
                          <a:latin typeface="Meiryo UI" panose="020B0604030504040204" pitchFamily="50" charset="-128"/>
                          <a:ea typeface="Meiryo UI" panose="020B0604030504040204" pitchFamily="50" charset="-128"/>
                        </a:rPr>
                        <a:t>家の大人と一緒に朝食を摂る割合は困窮世帯ほど低い状況　　など</a:t>
                      </a:r>
                      <a:endParaRPr kumimoji="1" lang="ja-JP" altLang="en-US" sz="140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279786219"/>
                  </a:ext>
                </a:extLst>
              </a:tr>
              <a:tr h="809940">
                <a:tc>
                  <a:txBody>
                    <a:bodyPr/>
                    <a:lstStyle/>
                    <a:p>
                      <a:pPr algn="ctr"/>
                      <a:r>
                        <a:rPr kumimoji="1" lang="ja-JP" altLang="en-US" sz="1400" b="1" dirty="0" smtClean="0">
                          <a:latin typeface="Meiryo UI" panose="020B0604030504040204" pitchFamily="50" charset="-128"/>
                          <a:ea typeface="Meiryo UI" panose="020B0604030504040204" pitchFamily="50" charset="-128"/>
                        </a:rPr>
                        <a:t>子どもの</a:t>
                      </a:r>
                      <a:endParaRPr kumimoji="1" lang="en-US" altLang="ja-JP" sz="1400" b="1" dirty="0" smtClean="0">
                        <a:latin typeface="Meiryo UI" panose="020B0604030504040204" pitchFamily="50" charset="-128"/>
                        <a:ea typeface="Meiryo UI" panose="020B0604030504040204" pitchFamily="50" charset="-128"/>
                      </a:endParaRPr>
                    </a:p>
                    <a:p>
                      <a:pPr algn="ctr"/>
                      <a:r>
                        <a:rPr kumimoji="1" lang="ja-JP" altLang="en-US" sz="1400" b="1" dirty="0" smtClean="0">
                          <a:latin typeface="Meiryo UI" panose="020B0604030504040204" pitchFamily="50" charset="-128"/>
                          <a:ea typeface="Meiryo UI" panose="020B0604030504040204" pitchFamily="50" charset="-128"/>
                        </a:rPr>
                        <a:t>教育環境に</a:t>
                      </a:r>
                      <a:endParaRPr kumimoji="1" lang="en-US" altLang="ja-JP" sz="1400" b="1" dirty="0" smtClean="0">
                        <a:latin typeface="Meiryo UI" panose="020B0604030504040204" pitchFamily="50" charset="-128"/>
                        <a:ea typeface="Meiryo UI" panose="020B0604030504040204" pitchFamily="50" charset="-128"/>
                      </a:endParaRPr>
                    </a:p>
                    <a:p>
                      <a:pPr algn="ctr"/>
                      <a:r>
                        <a:rPr kumimoji="1" lang="ja-JP" altLang="en-US" sz="1400" b="1" dirty="0" smtClean="0">
                          <a:latin typeface="Meiryo UI" panose="020B0604030504040204" pitchFamily="50" charset="-128"/>
                          <a:ea typeface="Meiryo UI" panose="020B0604030504040204" pitchFamily="50" charset="-128"/>
                        </a:rPr>
                        <a:t>関すること</a:t>
                      </a:r>
                      <a:endParaRPr kumimoji="1" lang="ja-JP" altLang="en-US" sz="1400" b="1" dirty="0">
                        <a:latin typeface="Meiryo UI" panose="020B0604030504040204" pitchFamily="50" charset="-128"/>
                        <a:ea typeface="Meiryo UI" panose="020B0604030504040204" pitchFamily="50" charset="-128"/>
                      </a:endParaRPr>
                    </a:p>
                  </a:txBody>
                  <a:tcPr anchor="ctr"/>
                </a:tc>
                <a:tc>
                  <a:txBody>
                    <a:bodyPr/>
                    <a:lstStyle/>
                    <a:p>
                      <a:r>
                        <a:rPr kumimoji="1" lang="ja-JP" altLang="en-US" sz="1400" b="0" dirty="0" smtClean="0">
                          <a:latin typeface="Meiryo UI" panose="020B0604030504040204" pitchFamily="50" charset="-128"/>
                          <a:ea typeface="Meiryo UI" panose="020B0604030504040204" pitchFamily="50" charset="-128"/>
                        </a:rPr>
                        <a:t>・困窮世帯ほど学習理解度について「よくわかる」「だいたいわかる」の割合が低い</a:t>
                      </a:r>
                    </a:p>
                    <a:p>
                      <a:r>
                        <a:rPr kumimoji="1" lang="ja-JP" altLang="en-US" sz="1400" b="0" dirty="0" smtClean="0">
                          <a:latin typeface="Meiryo UI" panose="020B0604030504040204" pitchFamily="50" charset="-128"/>
                          <a:ea typeface="Meiryo UI" panose="020B0604030504040204" pitchFamily="50" charset="-128"/>
                        </a:rPr>
                        <a:t>・困窮世帯ほど授業時間以外の勉強時間について「まったくしない」の割合が高い</a:t>
                      </a:r>
                    </a:p>
                    <a:p>
                      <a:r>
                        <a:rPr kumimoji="1" lang="ja-JP" altLang="en-US" sz="1400" b="0" dirty="0" smtClean="0">
                          <a:latin typeface="Meiryo UI" panose="020B0604030504040204" pitchFamily="50" charset="-128"/>
                          <a:ea typeface="Meiryo UI" panose="020B0604030504040204" pitchFamily="50" charset="-128"/>
                        </a:rPr>
                        <a:t>・進学希望について、困窮世帯ほど「大学・短大・大学院」の割合が低い　　など</a:t>
                      </a:r>
                    </a:p>
                  </a:txBody>
                  <a:tcPr anchor="ctr"/>
                </a:tc>
                <a:extLst>
                  <a:ext uri="{0D108BD9-81ED-4DB2-BD59-A6C34878D82A}">
                    <a16:rowId xmlns:a16="http://schemas.microsoft.com/office/drawing/2014/main" val="1623049119"/>
                  </a:ext>
                </a:extLst>
              </a:tr>
              <a:tr h="798490">
                <a:tc>
                  <a:txBody>
                    <a:bodyPr/>
                    <a:lstStyle/>
                    <a:p>
                      <a:pPr algn="ctr"/>
                      <a:r>
                        <a:rPr kumimoji="1" lang="ja-JP" altLang="en-US" sz="1400" b="1" dirty="0" smtClean="0">
                          <a:latin typeface="Meiryo UI" panose="020B0604030504040204" pitchFamily="50" charset="-128"/>
                          <a:ea typeface="Meiryo UI" panose="020B0604030504040204" pitchFamily="50" charset="-128"/>
                        </a:rPr>
                        <a:t>子どもの</a:t>
                      </a:r>
                      <a:endParaRPr kumimoji="1" lang="en-US" altLang="ja-JP" sz="1400" b="1" dirty="0" smtClean="0">
                        <a:latin typeface="Meiryo UI" panose="020B0604030504040204" pitchFamily="50" charset="-128"/>
                        <a:ea typeface="Meiryo UI" panose="020B0604030504040204" pitchFamily="50" charset="-128"/>
                      </a:endParaRPr>
                    </a:p>
                    <a:p>
                      <a:pPr algn="ctr"/>
                      <a:r>
                        <a:rPr kumimoji="1" lang="ja-JP" altLang="en-US" sz="1400" b="1" dirty="0" smtClean="0">
                          <a:latin typeface="Meiryo UI" panose="020B0604030504040204" pitchFamily="50" charset="-128"/>
                          <a:ea typeface="Meiryo UI" panose="020B0604030504040204" pitchFamily="50" charset="-128"/>
                        </a:rPr>
                        <a:t>つながりに</a:t>
                      </a:r>
                      <a:endParaRPr kumimoji="1" lang="en-US" altLang="ja-JP" sz="1400" b="1" dirty="0" smtClean="0">
                        <a:latin typeface="Meiryo UI" panose="020B0604030504040204" pitchFamily="50" charset="-128"/>
                        <a:ea typeface="Meiryo UI" panose="020B0604030504040204" pitchFamily="50" charset="-128"/>
                      </a:endParaRPr>
                    </a:p>
                    <a:p>
                      <a:pPr algn="ctr"/>
                      <a:r>
                        <a:rPr kumimoji="1" lang="ja-JP" altLang="en-US" sz="1400" b="1" dirty="0" smtClean="0">
                          <a:latin typeface="Meiryo UI" panose="020B0604030504040204" pitchFamily="50" charset="-128"/>
                          <a:ea typeface="Meiryo UI" panose="020B0604030504040204" pitchFamily="50" charset="-128"/>
                        </a:rPr>
                        <a:t>関すること</a:t>
                      </a:r>
                      <a:endParaRPr kumimoji="1" lang="ja-JP" altLang="en-US" sz="1400" b="1" dirty="0">
                        <a:latin typeface="Meiryo UI" panose="020B0604030504040204" pitchFamily="50" charset="-128"/>
                        <a:ea typeface="Meiryo UI" panose="020B0604030504040204" pitchFamily="50" charset="-128"/>
                      </a:endParaRPr>
                    </a:p>
                  </a:txBody>
                  <a:tcPr anchor="ctr"/>
                </a:tc>
                <a:tc>
                  <a:txBody>
                    <a:bodyPr/>
                    <a:lstStyle/>
                    <a:p>
                      <a:r>
                        <a:rPr kumimoji="1" lang="ja-JP" altLang="en-US" sz="1400" b="0" dirty="0" smtClean="0">
                          <a:latin typeface="Meiryo UI" panose="020B0604030504040204" pitchFamily="50" charset="-128"/>
                          <a:ea typeface="Meiryo UI" panose="020B0604030504040204" pitchFamily="50" charset="-128"/>
                        </a:rPr>
                        <a:t>・放課後ひとりでいる子どもは、困窮度にかかわらず約２割</a:t>
                      </a:r>
                    </a:p>
                    <a:p>
                      <a:r>
                        <a:rPr kumimoji="1" lang="ja-JP" altLang="en-US" sz="1400" b="0" dirty="0" smtClean="0">
                          <a:latin typeface="Meiryo UI" panose="020B0604030504040204" pitchFamily="50" charset="-128"/>
                          <a:ea typeface="Meiryo UI" panose="020B0604030504040204" pitchFamily="50" charset="-128"/>
                        </a:rPr>
                        <a:t>・困窮度が高いほど、家以外の大人や学校以外の友達と過ごす割合が低い</a:t>
                      </a:r>
                    </a:p>
                    <a:p>
                      <a:r>
                        <a:rPr kumimoji="1" lang="ja-JP" altLang="en-US" sz="1400" b="0" dirty="0" smtClean="0">
                          <a:latin typeface="Meiryo UI" panose="020B0604030504040204" pitchFamily="50" charset="-128"/>
                          <a:ea typeface="Meiryo UI" panose="020B0604030504040204" pitchFamily="50" charset="-128"/>
                        </a:rPr>
                        <a:t>・７割近くの子どもが何らかの悩みを持っている　など</a:t>
                      </a:r>
                      <a:endParaRPr kumimoji="1" lang="ja-JP" altLang="en-US" sz="140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566706514"/>
                  </a:ext>
                </a:extLst>
              </a:tr>
              <a:tr h="708338">
                <a:tc>
                  <a:txBody>
                    <a:bodyPr/>
                    <a:lstStyle/>
                    <a:p>
                      <a:pPr algn="ctr"/>
                      <a:r>
                        <a:rPr kumimoji="1" lang="ja-JP" altLang="en-US" sz="1400" b="1" dirty="0" smtClean="0">
                          <a:latin typeface="Meiryo UI" panose="020B0604030504040204" pitchFamily="50" charset="-128"/>
                          <a:ea typeface="Meiryo UI" panose="020B0604030504040204" pitchFamily="50" charset="-128"/>
                        </a:rPr>
                        <a:t>親への</a:t>
                      </a:r>
                      <a:endParaRPr kumimoji="1" lang="en-US" altLang="ja-JP" sz="1400" b="1" dirty="0" smtClean="0">
                        <a:latin typeface="Meiryo UI" panose="020B0604030504040204" pitchFamily="50" charset="-128"/>
                        <a:ea typeface="Meiryo UI" panose="020B0604030504040204" pitchFamily="50" charset="-128"/>
                      </a:endParaRPr>
                    </a:p>
                    <a:p>
                      <a:pPr algn="ctr"/>
                      <a:r>
                        <a:rPr kumimoji="1" lang="ja-JP" altLang="en-US" sz="1400" b="1" dirty="0" smtClean="0">
                          <a:latin typeface="Meiryo UI" panose="020B0604030504040204" pitchFamily="50" charset="-128"/>
                          <a:ea typeface="Meiryo UI" panose="020B0604030504040204" pitchFamily="50" charset="-128"/>
                        </a:rPr>
                        <a:t>相談支援に</a:t>
                      </a:r>
                      <a:endParaRPr kumimoji="1" lang="en-US" altLang="ja-JP" sz="1400" b="1" dirty="0" smtClean="0">
                        <a:latin typeface="Meiryo UI" panose="020B0604030504040204" pitchFamily="50" charset="-128"/>
                        <a:ea typeface="Meiryo UI" panose="020B0604030504040204" pitchFamily="50" charset="-128"/>
                      </a:endParaRPr>
                    </a:p>
                    <a:p>
                      <a:pPr algn="ctr"/>
                      <a:r>
                        <a:rPr kumimoji="1" lang="ja-JP" altLang="en-US" sz="1400" b="1" dirty="0" smtClean="0">
                          <a:latin typeface="Meiryo UI" panose="020B0604030504040204" pitchFamily="50" charset="-128"/>
                          <a:ea typeface="Meiryo UI" panose="020B0604030504040204" pitchFamily="50" charset="-128"/>
                        </a:rPr>
                        <a:t>関すること</a:t>
                      </a:r>
                      <a:endParaRPr kumimoji="1" lang="ja-JP" altLang="en-US" sz="1400" b="1" dirty="0">
                        <a:latin typeface="Meiryo UI" panose="020B0604030504040204" pitchFamily="50" charset="-128"/>
                        <a:ea typeface="Meiryo UI" panose="020B0604030504040204" pitchFamily="50" charset="-128"/>
                      </a:endParaRPr>
                    </a:p>
                  </a:txBody>
                  <a:tcPr anchor="ctr"/>
                </a:tc>
                <a:tc>
                  <a:txBody>
                    <a:bodyPr/>
                    <a:lstStyle/>
                    <a:p>
                      <a:r>
                        <a:rPr kumimoji="1" lang="ja-JP" altLang="en-US" sz="1400" b="0" dirty="0" smtClean="0">
                          <a:latin typeface="Meiryo UI" panose="020B0604030504040204" pitchFamily="50" charset="-128"/>
                          <a:ea typeface="Meiryo UI" panose="020B0604030504040204" pitchFamily="50" charset="-128"/>
                        </a:rPr>
                        <a:t>・公的な機関への相談割合が低い</a:t>
                      </a:r>
                    </a:p>
                    <a:p>
                      <a:r>
                        <a:rPr kumimoji="1" lang="ja-JP" altLang="en-US" sz="1400" b="0" dirty="0" smtClean="0">
                          <a:latin typeface="Meiryo UI" panose="020B0604030504040204" pitchFamily="50" charset="-128"/>
                          <a:ea typeface="Meiryo UI" panose="020B0604030504040204" pitchFamily="50" charset="-128"/>
                        </a:rPr>
                        <a:t>・はじめて親になった年齢が１０代の場合、困窮度が高い層が８割を超える　など</a:t>
                      </a:r>
                    </a:p>
                  </a:txBody>
                  <a:tcPr anchor="ctr"/>
                </a:tc>
                <a:extLst>
                  <a:ext uri="{0D108BD9-81ED-4DB2-BD59-A6C34878D82A}">
                    <a16:rowId xmlns:a16="http://schemas.microsoft.com/office/drawing/2014/main" val="2975362145"/>
                  </a:ext>
                </a:extLst>
              </a:tr>
            </a:tbl>
          </a:graphicData>
        </a:graphic>
      </p:graphicFrame>
      <p:sp>
        <p:nvSpPr>
          <p:cNvPr id="10" name="テキスト ボックス 9"/>
          <p:cNvSpPr txBox="1"/>
          <p:nvPr/>
        </p:nvSpPr>
        <p:spPr>
          <a:xfrm>
            <a:off x="354168" y="2472744"/>
            <a:ext cx="2054180" cy="338554"/>
          </a:xfrm>
          <a:prstGeom prst="rect">
            <a:avLst/>
          </a:prstGeom>
          <a:noFill/>
        </p:spPr>
        <p:txBody>
          <a:bodyPr wrap="square" rtlCol="0">
            <a:spAutoFit/>
          </a:bodyPr>
          <a:lstStyle/>
          <a:p>
            <a:r>
              <a:rPr kumimoji="1" lang="en-US" altLang="ja-JP" sz="1600" dirty="0" smtClean="0">
                <a:latin typeface="Meiryo UI" panose="020B0604030504040204" pitchFamily="50" charset="-128"/>
                <a:ea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rPr>
              <a:t>主な調査結果</a:t>
            </a:r>
            <a:r>
              <a:rPr kumimoji="1" lang="en-US" altLang="ja-JP" sz="1600" dirty="0" smtClean="0">
                <a:latin typeface="Meiryo UI" panose="020B0604030504040204" pitchFamily="50" charset="-128"/>
                <a:ea typeface="Meiryo UI" panose="020B0604030504040204" pitchFamily="50" charset="-128"/>
              </a:rPr>
              <a:t>】</a:t>
            </a:r>
            <a:endParaRPr kumimoji="1" lang="ja-JP" altLang="en-US" sz="16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8609706" y="6391077"/>
            <a:ext cx="334851" cy="369332"/>
          </a:xfrm>
          <a:prstGeom prst="rect">
            <a:avLst/>
          </a:prstGeom>
          <a:noFill/>
        </p:spPr>
        <p:txBody>
          <a:bodyPr wrap="square" rtlCol="0">
            <a:spAutoFit/>
          </a:bodyPr>
          <a:lstStyle/>
          <a:p>
            <a:pPr algn="ctr"/>
            <a:r>
              <a:rPr kumimoji="1" lang="en-US" altLang="ja-JP" dirty="0" smtClean="0"/>
              <a:t>6</a:t>
            </a:r>
            <a:endParaRPr kumimoji="1" lang="ja-JP" altLang="en-US" dirty="0"/>
          </a:p>
        </p:txBody>
      </p:sp>
    </p:spTree>
    <p:extLst>
      <p:ext uri="{BB962C8B-B14F-4D97-AF65-F5344CB8AC3E}">
        <p14:creationId xmlns:p14="http://schemas.microsoft.com/office/powerpoint/2010/main" val="40513692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305695" y="1204442"/>
            <a:ext cx="8323152" cy="1326625"/>
          </a:xfrm>
          <a:prstGeom prst="rect">
            <a:avLst/>
          </a:prstGeom>
          <a:noFill/>
          <a:ln w="3175">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285750" indent="-285750" algn="just">
              <a:buFont typeface="Wingdings" panose="05000000000000000000" pitchFamily="2" charset="2"/>
              <a:buChar char="l"/>
            </a:pP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実態</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調査の結果を踏まえた課題解決に向け、子どもの貧困対策計画に</a:t>
            </a: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掲げるもの等</a:t>
            </a:r>
            <a:r>
              <a:rPr lang="en-US" altLang="ja-JP"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104</a:t>
            </a: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事業を強化することを目的に、平成</a:t>
            </a:r>
            <a:r>
              <a:rPr lang="en-US" altLang="ja-JP"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年度に全庁を挙げて事業の総点検を実施。</a:t>
            </a:r>
            <a:endParaRPr lang="en-US" altLang="ja-JP"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lgn="just">
              <a:buFont typeface="Wingdings" panose="05000000000000000000" pitchFamily="2" charset="2"/>
              <a:buChar char="l"/>
            </a:pPr>
            <a:endParaRPr lang="en-US" altLang="ja-JP"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lgn="just">
              <a:buFont typeface="Wingdings" panose="05000000000000000000" pitchFamily="2" charset="2"/>
              <a:buChar char="l"/>
            </a:pP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下記７つの視点で総点検を行い、新規・拡充</a:t>
            </a:r>
            <a:r>
              <a:rPr lang="en-US" altLang="ja-JP"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事業を含む全</a:t>
            </a:r>
            <a:r>
              <a:rPr lang="en-US" altLang="ja-JP"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119</a:t>
            </a: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事業を「</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子どもの貧困対策に関する具体的取組</a:t>
            </a: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」としてとりまとめ（平成</a:t>
            </a:r>
            <a:r>
              <a:rPr lang="en-US" altLang="ja-JP"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月）。</a:t>
            </a:r>
            <a:endParaRPr lang="en-US" altLang="ja-JP"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6" name="直線コネクタ 15"/>
          <p:cNvCxnSpPr/>
          <p:nvPr/>
        </p:nvCxnSpPr>
        <p:spPr>
          <a:xfrm>
            <a:off x="304800" y="1031743"/>
            <a:ext cx="8369300" cy="0"/>
          </a:xfrm>
          <a:prstGeom prst="line">
            <a:avLst/>
          </a:prstGeom>
          <a:ln w="19050" cmpd="thinThick"/>
        </p:spPr>
        <p:style>
          <a:lnRef idx="1">
            <a:schemeClr val="accent2"/>
          </a:lnRef>
          <a:fillRef idx="0">
            <a:schemeClr val="accent2"/>
          </a:fillRef>
          <a:effectRef idx="0">
            <a:schemeClr val="accent2"/>
          </a:effectRef>
          <a:fontRef idx="minor">
            <a:schemeClr val="tx1"/>
          </a:fontRef>
        </p:style>
      </p:cxnSp>
      <p:sp>
        <p:nvSpPr>
          <p:cNvPr id="17" name="テキスト ボックス 16"/>
          <p:cNvSpPr txBox="1"/>
          <p:nvPr/>
        </p:nvSpPr>
        <p:spPr>
          <a:xfrm>
            <a:off x="202662" y="394416"/>
            <a:ext cx="8471438" cy="646331"/>
          </a:xfrm>
          <a:prstGeom prst="rect">
            <a:avLst/>
          </a:prstGeom>
          <a:noFill/>
        </p:spPr>
        <p:txBody>
          <a:bodyPr wrap="square" rtlCol="0">
            <a:spAutoFit/>
          </a:bodyPr>
          <a:lstStyle/>
          <a:p>
            <a:r>
              <a:rPr kumimoji="1" lang="ja-JP" altLang="en-US" b="1" dirty="0">
                <a:latin typeface="Meiryo UI" panose="020B0604030504040204" pitchFamily="50" charset="-128"/>
                <a:ea typeface="Meiryo UI" panose="020B0604030504040204" pitchFamily="50" charset="-128"/>
              </a:rPr>
              <a:t>７</a:t>
            </a:r>
            <a:r>
              <a:rPr kumimoji="1" lang="ja-JP" altLang="en-US" b="1" dirty="0" smtClean="0">
                <a:latin typeface="Meiryo UI" panose="020B0604030504040204" pitchFamily="50" charset="-128"/>
                <a:ea typeface="Meiryo UI" panose="020B0604030504040204" pitchFamily="50" charset="-128"/>
              </a:rPr>
              <a:t>　計画策定後の取組②</a:t>
            </a:r>
            <a:endParaRPr kumimoji="1" lang="en-US" altLang="ja-JP" b="1" dirty="0" smtClean="0">
              <a:latin typeface="Meiryo UI" panose="020B0604030504040204" pitchFamily="50" charset="-128"/>
              <a:ea typeface="Meiryo UI" panose="020B0604030504040204" pitchFamily="50" charset="-128"/>
            </a:endParaRPr>
          </a:p>
          <a:p>
            <a:r>
              <a:rPr kumimoji="1" lang="ja-JP" altLang="en-US" b="1" dirty="0">
                <a:latin typeface="Meiryo UI" panose="020B0604030504040204" pitchFamily="50" charset="-128"/>
                <a:ea typeface="Meiryo UI" panose="020B0604030504040204" pitchFamily="50" charset="-128"/>
              </a:rPr>
              <a:t>　</a:t>
            </a:r>
            <a:r>
              <a:rPr kumimoji="1" lang="ja-JP" altLang="en-US" b="1" dirty="0" smtClean="0">
                <a:latin typeface="Meiryo UI" panose="020B0604030504040204" pitchFamily="50" charset="-128"/>
                <a:ea typeface="Meiryo UI" panose="020B0604030504040204" pitchFamily="50" charset="-128"/>
              </a:rPr>
              <a:t>　 事業の総点検・「子どもの貧困対策に関する具体的取組」とりまとめ（平成</a:t>
            </a:r>
            <a:r>
              <a:rPr kumimoji="1" lang="en-US" altLang="ja-JP" b="1" dirty="0" smtClean="0">
                <a:latin typeface="Meiryo UI" panose="020B0604030504040204" pitchFamily="50" charset="-128"/>
                <a:ea typeface="Meiryo UI" panose="020B0604030504040204" pitchFamily="50" charset="-128"/>
              </a:rPr>
              <a:t>29</a:t>
            </a:r>
            <a:r>
              <a:rPr kumimoji="1" lang="ja-JP" altLang="en-US" b="1" dirty="0" smtClean="0">
                <a:latin typeface="Meiryo UI" panose="020B0604030504040204" pitchFamily="50" charset="-128"/>
                <a:ea typeface="Meiryo UI" panose="020B0604030504040204" pitchFamily="50" charset="-128"/>
              </a:rPr>
              <a:t>年度）</a:t>
            </a:r>
            <a:endParaRPr kumimoji="1" lang="en-US" altLang="ja-JP" b="1" dirty="0" smtClean="0">
              <a:latin typeface="Meiryo UI" panose="020B0604030504040204" pitchFamily="50" charset="-128"/>
              <a:ea typeface="Meiryo UI" panose="020B0604030504040204"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2395238016"/>
              </p:ext>
            </p:extLst>
          </p:nvPr>
        </p:nvGraphicFramePr>
        <p:xfrm>
          <a:off x="1679038" y="2691869"/>
          <a:ext cx="5620823" cy="2966720"/>
        </p:xfrm>
        <a:graphic>
          <a:graphicData uri="http://schemas.openxmlformats.org/drawingml/2006/table">
            <a:tbl>
              <a:tblPr firstRow="1" bandRow="1">
                <a:tableStyleId>{8A107856-5554-42FB-B03E-39F5DBC370BA}</a:tableStyleId>
              </a:tblPr>
              <a:tblGrid>
                <a:gridCol w="590470">
                  <a:extLst>
                    <a:ext uri="{9D8B030D-6E8A-4147-A177-3AD203B41FA5}">
                      <a16:colId xmlns:a16="http://schemas.microsoft.com/office/drawing/2014/main" val="828013281"/>
                    </a:ext>
                  </a:extLst>
                </a:gridCol>
                <a:gridCol w="5030353">
                  <a:extLst>
                    <a:ext uri="{9D8B030D-6E8A-4147-A177-3AD203B41FA5}">
                      <a16:colId xmlns:a16="http://schemas.microsoft.com/office/drawing/2014/main" val="1589450057"/>
                    </a:ext>
                  </a:extLst>
                </a:gridCol>
              </a:tblGrid>
              <a:tr h="370840">
                <a:tc gridSpan="2">
                  <a:txBody>
                    <a:bodyPr/>
                    <a:lstStyle/>
                    <a:p>
                      <a:pPr algn="ctr"/>
                      <a:r>
                        <a:rPr kumimoji="1" lang="ja-JP" altLang="en-US" sz="1600" b="1" dirty="0" smtClean="0">
                          <a:latin typeface="Meiryo UI" panose="020B0604030504040204" pitchFamily="50" charset="-128"/>
                          <a:ea typeface="Meiryo UI" panose="020B0604030504040204" pitchFamily="50" charset="-128"/>
                        </a:rPr>
                        <a:t>７つの視点</a:t>
                      </a:r>
                      <a:endParaRPr kumimoji="1" lang="ja-JP" altLang="en-US" sz="1600" b="1" dirty="0">
                        <a:latin typeface="Meiryo UI" panose="020B0604030504040204" pitchFamily="50" charset="-128"/>
                        <a:ea typeface="Meiryo UI" panose="020B0604030504040204" pitchFamily="50" charset="-128"/>
                      </a:endParaRPr>
                    </a:p>
                  </a:txBody>
                  <a:tcPr/>
                </a:tc>
                <a:tc hMerge="1">
                  <a:txBody>
                    <a:bodyPr/>
                    <a:lstStyle/>
                    <a:p>
                      <a:pPr algn="l"/>
                      <a:endParaRPr kumimoji="1" lang="ja-JP" altLang="en-US" sz="1600" b="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941447187"/>
                  </a:ext>
                </a:extLst>
              </a:tr>
              <a:tr h="370840">
                <a:tc>
                  <a:txBody>
                    <a:bodyPr/>
                    <a:lstStyle/>
                    <a:p>
                      <a:pPr algn="ctr"/>
                      <a:r>
                        <a:rPr kumimoji="1" lang="ja-JP" altLang="en-US" sz="1600" b="0" dirty="0" smtClean="0">
                          <a:latin typeface="Meiryo UI" panose="020B0604030504040204" pitchFamily="50" charset="-128"/>
                          <a:ea typeface="Meiryo UI" panose="020B0604030504040204" pitchFamily="50" charset="-128"/>
                        </a:rPr>
                        <a:t>１</a:t>
                      </a:r>
                      <a:endParaRPr kumimoji="1" lang="ja-JP" altLang="en-US" sz="1600" b="0" dirty="0">
                        <a:latin typeface="Meiryo UI" panose="020B0604030504040204" pitchFamily="50" charset="-128"/>
                        <a:ea typeface="Meiryo UI" panose="020B0604030504040204" pitchFamily="50" charset="-128"/>
                      </a:endParaRPr>
                    </a:p>
                  </a:txBody>
                  <a:tcPr/>
                </a:tc>
                <a:tc>
                  <a:txBody>
                    <a:bodyPr/>
                    <a:lstStyle/>
                    <a:p>
                      <a:pPr algn="l"/>
                      <a:r>
                        <a:rPr kumimoji="1" lang="ja-JP" altLang="en-US" sz="1600" b="0" dirty="0" smtClean="0">
                          <a:latin typeface="Meiryo UI" panose="020B0604030504040204" pitchFamily="50" charset="-128"/>
                          <a:ea typeface="Meiryo UI" panose="020B0604030504040204" pitchFamily="50" charset="-128"/>
                        </a:rPr>
                        <a:t>困窮している世帯を経済的に支援（就労支援を含む）</a:t>
                      </a:r>
                      <a:endParaRPr kumimoji="1" lang="ja-JP" altLang="en-US" sz="1600" b="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70777507"/>
                  </a:ext>
                </a:extLst>
              </a:tr>
              <a:tr h="370840">
                <a:tc>
                  <a:txBody>
                    <a:bodyPr/>
                    <a:lstStyle/>
                    <a:p>
                      <a:pPr algn="ctr"/>
                      <a:r>
                        <a:rPr kumimoji="1" lang="ja-JP" altLang="en-US" sz="1600" b="0" dirty="0" smtClean="0">
                          <a:latin typeface="Meiryo UI" panose="020B0604030504040204" pitchFamily="50" charset="-128"/>
                          <a:ea typeface="Meiryo UI" panose="020B0604030504040204" pitchFamily="50" charset="-128"/>
                        </a:rPr>
                        <a:t>２</a:t>
                      </a:r>
                      <a:endParaRPr kumimoji="1" lang="ja-JP" altLang="en-US" sz="1600" b="0" dirty="0">
                        <a:latin typeface="Meiryo UI" panose="020B0604030504040204" pitchFamily="50" charset="-128"/>
                        <a:ea typeface="Meiryo UI" panose="020B0604030504040204" pitchFamily="50" charset="-128"/>
                      </a:endParaRPr>
                    </a:p>
                  </a:txBody>
                  <a:tcPr/>
                </a:tc>
                <a:tc>
                  <a:txBody>
                    <a:bodyPr/>
                    <a:lstStyle/>
                    <a:p>
                      <a:pPr algn="l"/>
                      <a:r>
                        <a:rPr kumimoji="1" lang="ja-JP" altLang="en-US" sz="1600" b="0" dirty="0" smtClean="0">
                          <a:latin typeface="Meiryo UI" panose="020B0604030504040204" pitchFamily="50" charset="-128"/>
                          <a:ea typeface="Meiryo UI" panose="020B0604030504040204" pitchFamily="50" charset="-128"/>
                        </a:rPr>
                        <a:t>学びを支える環境づくりを支援</a:t>
                      </a:r>
                      <a:endParaRPr kumimoji="1" lang="ja-JP" altLang="en-US" sz="1600" b="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085658133"/>
                  </a:ext>
                </a:extLst>
              </a:tr>
              <a:tr h="370840">
                <a:tc>
                  <a:txBody>
                    <a:bodyPr/>
                    <a:lstStyle/>
                    <a:p>
                      <a:pPr algn="ctr"/>
                      <a:r>
                        <a:rPr kumimoji="1" lang="ja-JP" altLang="en-US" sz="1600" b="0" dirty="0" smtClean="0">
                          <a:latin typeface="Meiryo UI" panose="020B0604030504040204" pitchFamily="50" charset="-128"/>
                          <a:ea typeface="Meiryo UI" panose="020B0604030504040204" pitchFamily="50" charset="-128"/>
                        </a:rPr>
                        <a:t>３</a:t>
                      </a:r>
                      <a:endParaRPr kumimoji="1" lang="ja-JP" altLang="en-US" sz="1600" b="0" dirty="0">
                        <a:latin typeface="Meiryo UI" panose="020B0604030504040204" pitchFamily="50" charset="-128"/>
                        <a:ea typeface="Meiryo UI" panose="020B0604030504040204" pitchFamily="50" charset="-128"/>
                      </a:endParaRPr>
                    </a:p>
                  </a:txBody>
                  <a:tcPr/>
                </a:tc>
                <a:tc>
                  <a:txBody>
                    <a:bodyPr/>
                    <a:lstStyle/>
                    <a:p>
                      <a:pPr algn="l"/>
                      <a:r>
                        <a:rPr kumimoji="1" lang="ja-JP" altLang="en-US" sz="1600" b="0" dirty="0" smtClean="0">
                          <a:latin typeface="Meiryo UI" panose="020B0604030504040204" pitchFamily="50" charset="-128"/>
                          <a:ea typeface="Meiryo UI" panose="020B0604030504040204" pitchFamily="50" charset="-128"/>
                        </a:rPr>
                        <a:t>子どもたちが孤立しないように支援</a:t>
                      </a:r>
                      <a:endParaRPr kumimoji="1" lang="ja-JP" altLang="en-US" sz="1600" b="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587174895"/>
                  </a:ext>
                </a:extLst>
              </a:tr>
              <a:tr h="370840">
                <a:tc>
                  <a:txBody>
                    <a:bodyPr/>
                    <a:lstStyle/>
                    <a:p>
                      <a:pPr algn="ctr"/>
                      <a:r>
                        <a:rPr kumimoji="1" lang="ja-JP" altLang="en-US" sz="1600" b="0" dirty="0" smtClean="0">
                          <a:latin typeface="Meiryo UI" panose="020B0604030504040204" pitchFamily="50" charset="-128"/>
                          <a:ea typeface="Meiryo UI" panose="020B0604030504040204" pitchFamily="50" charset="-128"/>
                        </a:rPr>
                        <a:t>４</a:t>
                      </a:r>
                      <a:endParaRPr kumimoji="1" lang="ja-JP" altLang="en-US" sz="1600" b="0" dirty="0">
                        <a:latin typeface="Meiryo UI" panose="020B0604030504040204" pitchFamily="50" charset="-128"/>
                        <a:ea typeface="Meiryo UI" panose="020B0604030504040204" pitchFamily="50" charset="-128"/>
                      </a:endParaRPr>
                    </a:p>
                  </a:txBody>
                  <a:tcPr/>
                </a:tc>
                <a:tc>
                  <a:txBody>
                    <a:bodyPr/>
                    <a:lstStyle/>
                    <a:p>
                      <a:pPr algn="l"/>
                      <a:r>
                        <a:rPr kumimoji="1" lang="ja-JP" altLang="en-US" sz="1600" b="0" dirty="0" smtClean="0">
                          <a:latin typeface="Meiryo UI" panose="020B0604030504040204" pitchFamily="50" charset="-128"/>
                          <a:ea typeface="Meiryo UI" panose="020B0604030504040204" pitchFamily="50" charset="-128"/>
                        </a:rPr>
                        <a:t>保護者が孤立しないように支援</a:t>
                      </a:r>
                      <a:endParaRPr kumimoji="1" lang="ja-JP" altLang="en-US" sz="1600" b="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68007614"/>
                  </a:ext>
                </a:extLst>
              </a:tr>
              <a:tr h="370840">
                <a:tc>
                  <a:txBody>
                    <a:bodyPr/>
                    <a:lstStyle/>
                    <a:p>
                      <a:pPr algn="ctr"/>
                      <a:r>
                        <a:rPr kumimoji="1" lang="ja-JP" altLang="en-US" sz="1600" b="0" dirty="0" smtClean="0">
                          <a:latin typeface="Meiryo UI" panose="020B0604030504040204" pitchFamily="50" charset="-128"/>
                          <a:ea typeface="Meiryo UI" panose="020B0604030504040204" pitchFamily="50" charset="-128"/>
                        </a:rPr>
                        <a:t>５</a:t>
                      </a:r>
                      <a:endParaRPr kumimoji="1" lang="ja-JP" altLang="en-US" sz="1600" b="0" dirty="0">
                        <a:latin typeface="Meiryo UI" panose="020B0604030504040204" pitchFamily="50" charset="-128"/>
                        <a:ea typeface="Meiryo UI" panose="020B0604030504040204" pitchFamily="50" charset="-128"/>
                      </a:endParaRPr>
                    </a:p>
                  </a:txBody>
                  <a:tcPr/>
                </a:tc>
                <a:tc>
                  <a:txBody>
                    <a:bodyPr/>
                    <a:lstStyle/>
                    <a:p>
                      <a:pPr algn="l"/>
                      <a:r>
                        <a:rPr kumimoji="1" lang="ja-JP" altLang="en-US" sz="1600" b="0" dirty="0" smtClean="0">
                          <a:latin typeface="Meiryo UI" panose="020B0604030504040204" pitchFamily="50" charset="-128"/>
                          <a:ea typeface="Meiryo UI" panose="020B0604030504040204" pitchFamily="50" charset="-128"/>
                        </a:rPr>
                        <a:t>安心して子育てできる環境を整備</a:t>
                      </a:r>
                      <a:endParaRPr kumimoji="1" lang="ja-JP" altLang="en-US" sz="1600" b="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583806310"/>
                  </a:ext>
                </a:extLst>
              </a:tr>
              <a:tr h="370840">
                <a:tc>
                  <a:txBody>
                    <a:bodyPr/>
                    <a:lstStyle/>
                    <a:p>
                      <a:pPr algn="ctr"/>
                      <a:r>
                        <a:rPr kumimoji="1" lang="ja-JP" altLang="en-US" sz="1600" b="0" dirty="0" smtClean="0">
                          <a:latin typeface="Meiryo UI" panose="020B0604030504040204" pitchFamily="50" charset="-128"/>
                          <a:ea typeface="Meiryo UI" panose="020B0604030504040204" pitchFamily="50" charset="-128"/>
                        </a:rPr>
                        <a:t>６</a:t>
                      </a:r>
                      <a:endParaRPr kumimoji="1" lang="ja-JP" altLang="en-US" sz="1600" b="0" dirty="0">
                        <a:latin typeface="Meiryo UI" panose="020B0604030504040204" pitchFamily="50" charset="-128"/>
                        <a:ea typeface="Meiryo UI" panose="020B0604030504040204" pitchFamily="50" charset="-128"/>
                      </a:endParaRPr>
                    </a:p>
                  </a:txBody>
                  <a:tcPr/>
                </a:tc>
                <a:tc>
                  <a:txBody>
                    <a:bodyPr/>
                    <a:lstStyle/>
                    <a:p>
                      <a:pPr algn="l"/>
                      <a:r>
                        <a:rPr kumimoji="1" lang="ja-JP" altLang="en-US" sz="1600" b="0" dirty="0" smtClean="0">
                          <a:latin typeface="Meiryo UI" panose="020B0604030504040204" pitchFamily="50" charset="-128"/>
                          <a:ea typeface="Meiryo UI" panose="020B0604030504040204" pitchFamily="50" charset="-128"/>
                        </a:rPr>
                        <a:t>健康づくりを支援</a:t>
                      </a:r>
                      <a:endParaRPr kumimoji="1" lang="ja-JP" altLang="en-US" sz="1600" b="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601863943"/>
                  </a:ext>
                </a:extLst>
              </a:tr>
              <a:tr h="370840">
                <a:tc>
                  <a:txBody>
                    <a:bodyPr/>
                    <a:lstStyle/>
                    <a:p>
                      <a:pPr algn="ctr"/>
                      <a:r>
                        <a:rPr kumimoji="1" lang="ja-JP" altLang="en-US" sz="1600" b="0" dirty="0" smtClean="0">
                          <a:latin typeface="Meiryo UI" panose="020B0604030504040204" pitchFamily="50" charset="-128"/>
                          <a:ea typeface="Meiryo UI" panose="020B0604030504040204" pitchFamily="50" charset="-128"/>
                        </a:rPr>
                        <a:t>７</a:t>
                      </a:r>
                      <a:endParaRPr kumimoji="1" lang="ja-JP" altLang="en-US" sz="1600" b="0" dirty="0">
                        <a:latin typeface="Meiryo UI" panose="020B0604030504040204" pitchFamily="50" charset="-128"/>
                        <a:ea typeface="Meiryo UI" panose="020B0604030504040204" pitchFamily="50" charset="-128"/>
                      </a:endParaRPr>
                    </a:p>
                  </a:txBody>
                  <a:tcPr/>
                </a:tc>
                <a:tc>
                  <a:txBody>
                    <a:bodyPr/>
                    <a:lstStyle/>
                    <a:p>
                      <a:pPr algn="l"/>
                      <a:r>
                        <a:rPr kumimoji="1" lang="ja-JP" altLang="en-US" sz="1600" b="0" dirty="0" smtClean="0">
                          <a:latin typeface="Meiryo UI" panose="020B0604030504040204" pitchFamily="50" charset="-128"/>
                          <a:ea typeface="Meiryo UI" panose="020B0604030504040204" pitchFamily="50" charset="-128"/>
                        </a:rPr>
                        <a:t>オール大阪での取組</a:t>
                      </a:r>
                      <a:endParaRPr kumimoji="1" lang="ja-JP" altLang="en-US" sz="1600" b="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498126861"/>
                  </a:ext>
                </a:extLst>
              </a:tr>
            </a:tbl>
          </a:graphicData>
        </a:graphic>
      </p:graphicFrame>
      <p:sp>
        <p:nvSpPr>
          <p:cNvPr id="6" name="テキスト ボックス 5"/>
          <p:cNvSpPr txBox="1"/>
          <p:nvPr/>
        </p:nvSpPr>
        <p:spPr>
          <a:xfrm>
            <a:off x="8506674" y="6249409"/>
            <a:ext cx="334851" cy="369332"/>
          </a:xfrm>
          <a:prstGeom prst="rect">
            <a:avLst/>
          </a:prstGeom>
          <a:noFill/>
        </p:spPr>
        <p:txBody>
          <a:bodyPr wrap="square" rtlCol="0">
            <a:spAutoFit/>
          </a:bodyPr>
          <a:lstStyle/>
          <a:p>
            <a:pPr algn="ctr"/>
            <a:r>
              <a:rPr kumimoji="1" lang="en-US" altLang="ja-JP" dirty="0" smtClean="0"/>
              <a:t>7</a:t>
            </a:r>
            <a:endParaRPr kumimoji="1" lang="ja-JP" altLang="en-US" dirty="0"/>
          </a:p>
        </p:txBody>
      </p:sp>
    </p:spTree>
    <p:extLst>
      <p:ext uri="{BB962C8B-B14F-4D97-AF65-F5344CB8AC3E}">
        <p14:creationId xmlns:p14="http://schemas.microsoft.com/office/powerpoint/2010/main" val="42411814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1844</TotalTime>
  <Words>1452</Words>
  <Application>Microsoft Office PowerPoint</Application>
  <PresentationFormat>画面に合わせる (4:3)</PresentationFormat>
  <Paragraphs>259</Paragraphs>
  <Slides>11</Slides>
  <Notes>0</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11</vt:i4>
      </vt:variant>
    </vt:vector>
  </HeadingPairs>
  <TitlesOfParts>
    <vt:vector size="25" baseType="lpstr">
      <vt:lpstr>HGPｺﾞｼｯｸM</vt:lpstr>
      <vt:lpstr>HGS創英角ﾎﾟｯﾌﾟ体</vt:lpstr>
      <vt:lpstr>Meiryo UI</vt:lpstr>
      <vt:lpstr>ＭＳ Ｐゴシック</vt:lpstr>
      <vt:lpstr>ＭＳ 明朝</vt:lpstr>
      <vt:lpstr>メイリオ</vt:lpstr>
      <vt:lpstr>游ゴシック</vt:lpstr>
      <vt:lpstr>游ゴシック Light</vt:lpstr>
      <vt:lpstr>Arial</vt:lpstr>
      <vt:lpstr>Calibri</vt:lpstr>
      <vt:lpstr>Calibri Light</vt:lpstr>
      <vt:lpstr>Times New Roman</vt:lpstr>
      <vt:lpstr>Wingdings</vt:lpstr>
      <vt:lpstr>Office テーマ</vt:lpstr>
      <vt:lpstr>○子どもの貧困対策の推進に関する法律に基づく 　 都道府県計画（子どもの貧困対策計画） 　 第二次計画  ○第四次大阪府ひとり親家庭等自立促進計画</vt:lpstr>
      <vt:lpstr>もくじ</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子どもの貧困対策の推進に関する 法律に基づく都道府県計画 （子どもの貧困対策計画）</dc:title>
  <dc:creator>加藤　美恵</dc:creator>
  <cp:lastModifiedBy>阪口　成弥</cp:lastModifiedBy>
  <cp:revision>191</cp:revision>
  <cp:lastPrinted>2019-03-14T13:39:27Z</cp:lastPrinted>
  <dcterms:created xsi:type="dcterms:W3CDTF">2019-03-02T08:28:16Z</dcterms:created>
  <dcterms:modified xsi:type="dcterms:W3CDTF">2019-03-15T08:51:26Z</dcterms:modified>
</cp:coreProperties>
</file>