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801600" cy="9601200" type="A3"/>
  <p:notesSz cx="6807200" cy="9939338"/>
  <p:defaultTextStyle>
    <a:defPPr>
      <a:defRPr lang="ja-JP"/>
    </a:defPPr>
    <a:lvl1pPr marL="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kumimoji="1" sz="252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82" y="1134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0"/>
            <a:ext cx="2949575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4EA567F8-90D3-4D58-BB17-58C832099A2F}" type="datetimeFigureOut">
              <a:rPr kumimoji="1" lang="ja-JP" altLang="en-US" smtClean="0"/>
              <a:t>2017/9/12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3"/>
            <a:ext cx="2949575" cy="49688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3"/>
            <a:ext cx="2949575" cy="49688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AB3D378E-4070-4494-BAFE-956422786F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275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D378E-4070-4494-BAFE-956422786F6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2982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A1B4-5E1C-40B5-BB4A-DCE08621DBF0}" type="datetimeFigureOut">
              <a:rPr kumimoji="1" lang="ja-JP" altLang="en-US" smtClean="0"/>
              <a:t>2017/9/12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CBF4-0797-452C-B6F7-26C957DEA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8429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A1B4-5E1C-40B5-BB4A-DCE08621DBF0}" type="datetimeFigureOut">
              <a:rPr kumimoji="1" lang="ja-JP" altLang="en-US" smtClean="0"/>
              <a:t>2017/9/12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CBF4-0797-452C-B6F7-26C957DEA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137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281160" y="384494"/>
            <a:ext cx="2880360" cy="819213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40080" y="384494"/>
            <a:ext cx="8427720" cy="819213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A1B4-5E1C-40B5-BB4A-DCE08621DBF0}" type="datetimeFigureOut">
              <a:rPr kumimoji="1" lang="ja-JP" altLang="en-US" smtClean="0"/>
              <a:t>2017/9/12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CBF4-0797-452C-B6F7-26C957DEA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606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A1B4-5E1C-40B5-BB4A-DCE08621DBF0}" type="datetimeFigureOut">
              <a:rPr kumimoji="1" lang="ja-JP" altLang="en-US" smtClean="0"/>
              <a:t>2017/9/12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CBF4-0797-452C-B6F7-26C957DEA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3305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1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A1B4-5E1C-40B5-BB4A-DCE08621DBF0}" type="datetimeFigureOut">
              <a:rPr kumimoji="1" lang="ja-JP" altLang="en-US" smtClean="0"/>
              <a:t>2017/9/12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CBF4-0797-452C-B6F7-26C957DEA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8283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40080" y="2240281"/>
            <a:ext cx="5654040" cy="6336348"/>
          </a:xfrm>
        </p:spPr>
        <p:txBody>
          <a:bodyPr/>
          <a:lstStyle>
            <a:lvl1pPr>
              <a:defRPr sz="3920"/>
            </a:lvl1pPr>
            <a:lvl2pPr>
              <a:defRPr sz="3360"/>
            </a:lvl2pPr>
            <a:lvl3pPr>
              <a:defRPr sz="2800"/>
            </a:lvl3pPr>
            <a:lvl4pPr>
              <a:defRPr sz="2520"/>
            </a:lvl4pPr>
            <a:lvl5pPr>
              <a:defRPr sz="2520"/>
            </a:lvl5pPr>
            <a:lvl6pPr>
              <a:defRPr sz="2520"/>
            </a:lvl6pPr>
            <a:lvl7pPr>
              <a:defRPr sz="2520"/>
            </a:lvl7pPr>
            <a:lvl8pPr>
              <a:defRPr sz="2520"/>
            </a:lvl8pPr>
            <a:lvl9pPr>
              <a:defRPr sz="252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507480" y="2240281"/>
            <a:ext cx="5654040" cy="6336348"/>
          </a:xfrm>
        </p:spPr>
        <p:txBody>
          <a:bodyPr/>
          <a:lstStyle>
            <a:lvl1pPr>
              <a:defRPr sz="3920"/>
            </a:lvl1pPr>
            <a:lvl2pPr>
              <a:defRPr sz="3360"/>
            </a:lvl2pPr>
            <a:lvl3pPr>
              <a:defRPr sz="2800"/>
            </a:lvl3pPr>
            <a:lvl4pPr>
              <a:defRPr sz="2520"/>
            </a:lvl4pPr>
            <a:lvl5pPr>
              <a:defRPr sz="2520"/>
            </a:lvl5pPr>
            <a:lvl6pPr>
              <a:defRPr sz="2520"/>
            </a:lvl6pPr>
            <a:lvl7pPr>
              <a:defRPr sz="2520"/>
            </a:lvl7pPr>
            <a:lvl8pPr>
              <a:defRPr sz="2520"/>
            </a:lvl8pPr>
            <a:lvl9pPr>
              <a:defRPr sz="252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A1B4-5E1C-40B5-BB4A-DCE08621DBF0}" type="datetimeFigureOut">
              <a:rPr kumimoji="1" lang="ja-JP" altLang="en-US" smtClean="0"/>
              <a:t>2017/9/12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CBF4-0797-452C-B6F7-26C957DEA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9276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360"/>
            </a:lvl1pPr>
            <a:lvl2pPr>
              <a:defRPr sz="2800"/>
            </a:lvl2pPr>
            <a:lvl3pPr>
              <a:defRPr sz="2520"/>
            </a:lvl3pPr>
            <a:lvl4pPr>
              <a:defRPr sz="2240"/>
            </a:lvl4pPr>
            <a:lvl5pPr>
              <a:defRPr sz="2240"/>
            </a:lvl5pPr>
            <a:lvl6pPr>
              <a:defRPr sz="2240"/>
            </a:lvl6pPr>
            <a:lvl7pPr>
              <a:defRPr sz="2240"/>
            </a:lvl7pPr>
            <a:lvl8pPr>
              <a:defRPr sz="2240"/>
            </a:lvl8pPr>
            <a:lvl9pPr>
              <a:defRPr sz="224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360"/>
            </a:lvl1pPr>
            <a:lvl2pPr>
              <a:defRPr sz="2800"/>
            </a:lvl2pPr>
            <a:lvl3pPr>
              <a:defRPr sz="2520"/>
            </a:lvl3pPr>
            <a:lvl4pPr>
              <a:defRPr sz="2240"/>
            </a:lvl4pPr>
            <a:lvl5pPr>
              <a:defRPr sz="2240"/>
            </a:lvl5pPr>
            <a:lvl6pPr>
              <a:defRPr sz="2240"/>
            </a:lvl6pPr>
            <a:lvl7pPr>
              <a:defRPr sz="2240"/>
            </a:lvl7pPr>
            <a:lvl8pPr>
              <a:defRPr sz="2240"/>
            </a:lvl8pPr>
            <a:lvl9pPr>
              <a:defRPr sz="224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A1B4-5E1C-40B5-BB4A-DCE08621DBF0}" type="datetimeFigureOut">
              <a:rPr kumimoji="1" lang="ja-JP" altLang="en-US" smtClean="0"/>
              <a:t>2017/9/12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CBF4-0797-452C-B6F7-26C957DEA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6808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A1B4-5E1C-40B5-BB4A-DCE08621DBF0}" type="datetimeFigureOut">
              <a:rPr kumimoji="1" lang="ja-JP" altLang="en-US" smtClean="0"/>
              <a:t>2017/9/12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CBF4-0797-452C-B6F7-26C957DEA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0831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A1B4-5E1C-40B5-BB4A-DCE08621DBF0}" type="datetimeFigureOut">
              <a:rPr kumimoji="1" lang="ja-JP" altLang="en-US" smtClean="0"/>
              <a:t>2017/9/12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CBF4-0797-452C-B6F7-26C957DEA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4926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1960"/>
            </a:lvl1pPr>
            <a:lvl2pPr marL="640080" indent="0">
              <a:buNone/>
              <a:defRPr sz="1680"/>
            </a:lvl2pPr>
            <a:lvl3pPr marL="1280160" indent="0">
              <a:buNone/>
              <a:defRPr sz="1400"/>
            </a:lvl3pPr>
            <a:lvl4pPr marL="1920240" indent="0">
              <a:buNone/>
              <a:defRPr sz="1260"/>
            </a:lvl4pPr>
            <a:lvl5pPr marL="2560320" indent="0">
              <a:buNone/>
              <a:defRPr sz="1260"/>
            </a:lvl5pPr>
            <a:lvl6pPr marL="3200400" indent="0">
              <a:buNone/>
              <a:defRPr sz="1260"/>
            </a:lvl6pPr>
            <a:lvl7pPr marL="3840480" indent="0">
              <a:buNone/>
              <a:defRPr sz="1260"/>
            </a:lvl7pPr>
            <a:lvl8pPr marL="4480560" indent="0">
              <a:buNone/>
              <a:defRPr sz="1260"/>
            </a:lvl8pPr>
            <a:lvl9pPr marL="5120640" indent="0">
              <a:buNone/>
              <a:defRPr sz="126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A1B4-5E1C-40B5-BB4A-DCE08621DBF0}" type="datetimeFigureOut">
              <a:rPr kumimoji="1" lang="ja-JP" altLang="en-US" smtClean="0"/>
              <a:t>2017/9/12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CBF4-0797-452C-B6F7-26C957DEA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7241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1960"/>
            </a:lvl1pPr>
            <a:lvl2pPr marL="640080" indent="0">
              <a:buNone/>
              <a:defRPr sz="1680"/>
            </a:lvl2pPr>
            <a:lvl3pPr marL="1280160" indent="0">
              <a:buNone/>
              <a:defRPr sz="1400"/>
            </a:lvl3pPr>
            <a:lvl4pPr marL="1920240" indent="0">
              <a:buNone/>
              <a:defRPr sz="1260"/>
            </a:lvl4pPr>
            <a:lvl5pPr marL="2560320" indent="0">
              <a:buNone/>
              <a:defRPr sz="1260"/>
            </a:lvl5pPr>
            <a:lvl6pPr marL="3200400" indent="0">
              <a:buNone/>
              <a:defRPr sz="1260"/>
            </a:lvl6pPr>
            <a:lvl7pPr marL="3840480" indent="0">
              <a:buNone/>
              <a:defRPr sz="1260"/>
            </a:lvl7pPr>
            <a:lvl8pPr marL="4480560" indent="0">
              <a:buNone/>
              <a:defRPr sz="1260"/>
            </a:lvl8pPr>
            <a:lvl9pPr marL="5120640" indent="0">
              <a:buNone/>
              <a:defRPr sz="126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DA1B4-5E1C-40B5-BB4A-DCE08621DBF0}" type="datetimeFigureOut">
              <a:rPr kumimoji="1" lang="ja-JP" altLang="en-US" smtClean="0"/>
              <a:t>2017/9/12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ACBF4-0797-452C-B6F7-26C957DEA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472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DA1B4-5E1C-40B5-BB4A-DCE08621DBF0}" type="datetimeFigureOut">
              <a:rPr kumimoji="1" lang="ja-JP" altLang="en-US" smtClean="0"/>
              <a:t>2017/9/12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ACBF4-0797-452C-B6F7-26C957DEA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7957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448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角丸四角形 9"/>
          <p:cNvSpPr/>
          <p:nvPr/>
        </p:nvSpPr>
        <p:spPr>
          <a:xfrm>
            <a:off x="10003" y="199411"/>
            <a:ext cx="12750653" cy="9340237"/>
          </a:xfrm>
          <a:prstGeom prst="roundRect">
            <a:avLst>
              <a:gd name="adj" fmla="val 2697"/>
            </a:avLst>
          </a:prstGeom>
          <a:solidFill>
            <a:srgbClr val="FFFF00"/>
          </a:solidFill>
          <a:ln w="190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3528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87301" y="439316"/>
            <a:ext cx="12159364" cy="504056"/>
          </a:xfrm>
        </p:spPr>
        <p:txBody>
          <a:bodyPr>
            <a:normAutofit/>
          </a:bodyPr>
          <a:lstStyle/>
          <a:p>
            <a:pPr algn="l"/>
            <a:r>
              <a:rPr lang="ja-JP" altLang="en-US" sz="1600" b="1" dirty="0"/>
              <a:t>～</a:t>
            </a:r>
            <a:r>
              <a:rPr lang="ja-JP" altLang="ja-JP" sz="1600" b="1" dirty="0"/>
              <a:t>すべての子どもたちが同じスター</a:t>
            </a:r>
            <a:r>
              <a:rPr lang="ja-JP" altLang="en-US" sz="1600" b="1" dirty="0"/>
              <a:t>ト</a:t>
            </a:r>
            <a:r>
              <a:rPr lang="ja-JP" altLang="ja-JP" sz="1600" b="1" dirty="0"/>
              <a:t>ラインに立</a:t>
            </a:r>
            <a:r>
              <a:rPr lang="ja-JP" altLang="en-US" sz="1600" b="1" dirty="0"/>
              <a:t>って将来を目指せる</a:t>
            </a:r>
            <a:r>
              <a:rPr lang="ja-JP" altLang="ja-JP" sz="1600" b="1" dirty="0"/>
              <a:t>ように支援します</a:t>
            </a:r>
            <a:r>
              <a:rPr lang="ja-JP" altLang="en-US" sz="1600" b="1" dirty="0"/>
              <a:t>～</a:t>
            </a:r>
          </a:p>
        </p:txBody>
      </p:sp>
      <p:sp>
        <p:nvSpPr>
          <p:cNvPr id="30" name="角丸四角形 29"/>
          <p:cNvSpPr/>
          <p:nvPr/>
        </p:nvSpPr>
        <p:spPr>
          <a:xfrm>
            <a:off x="99088" y="1269171"/>
            <a:ext cx="6264000" cy="2235285"/>
          </a:xfrm>
          <a:prstGeom prst="roundRect">
            <a:avLst>
              <a:gd name="adj" fmla="val 1500"/>
            </a:avLst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>
              <a:lnSpc>
                <a:spcPts val="1400"/>
              </a:lnSpc>
            </a:pPr>
            <a:r>
              <a:rPr lang="ja-JP" altLang="en-US" sz="1260" dirty="0">
                <a:solidFill>
                  <a:schemeClr val="tx1"/>
                </a:solidFill>
              </a:rPr>
              <a:t>　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・生活保護費や児童扶養手当の支給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pPr lvl="0">
              <a:lnSpc>
                <a:spcPts val="14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　・生活福祉資金や母子・父子・寡婦福祉資金の</a:t>
            </a:r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貸付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pPr lvl="0">
              <a:lnSpc>
                <a:spcPts val="1400"/>
              </a:lnSpc>
            </a:pPr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　・福祉医療費助成の実施</a:t>
            </a:r>
            <a:endParaRPr lang="en-US" altLang="ja-JP" sz="1200" b="1" dirty="0" smtClean="0">
              <a:solidFill>
                <a:schemeClr val="tx1"/>
              </a:solidFill>
              <a:latin typeface="+mn-ea"/>
            </a:endParaRPr>
          </a:p>
          <a:p>
            <a:pPr lvl="0">
              <a:lnSpc>
                <a:spcPts val="1400"/>
              </a:lnSpc>
            </a:pPr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　・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ひとり親家庭の父母を対象とした職業訓練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pPr lvl="0">
              <a:lnSpc>
                <a:spcPts val="14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　・母子家庭・父子家庭自立支援給付金</a:t>
            </a:r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事業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pPr lvl="0">
              <a:lnSpc>
                <a:spcPts val="14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　・ひとり親家庭高等職業訓練促進資金貸付事業　　　　　　　　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pPr lvl="0">
              <a:lnSpc>
                <a:spcPts val="14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★ひとり親家庭の親と介護職場の</a:t>
            </a:r>
            <a:r>
              <a:rPr lang="ja-JP" altLang="en-US" sz="1200" b="1" dirty="0" smtClean="0">
                <a:solidFill>
                  <a:schemeClr val="tx1"/>
                </a:solidFill>
                <a:latin typeface="+mn-ea"/>
              </a:rPr>
              <a:t>マッチング</a:t>
            </a:r>
            <a:endParaRPr lang="en-US" altLang="ja-JP" sz="1200" b="1" dirty="0" smtClean="0">
              <a:solidFill>
                <a:schemeClr val="tx1"/>
              </a:solidFill>
              <a:latin typeface="+mn-ea"/>
            </a:endParaRPr>
          </a:p>
          <a:p>
            <a:pPr lvl="0">
              <a:lnSpc>
                <a:spcPts val="1400"/>
              </a:lnSpc>
            </a:pP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　★ひとり親の資格取得に向けた支援</a:t>
            </a:r>
            <a:endParaRPr lang="en-US" altLang="ja-JP" sz="1200" b="1" dirty="0">
              <a:solidFill>
                <a:schemeClr val="tx1"/>
              </a:solidFill>
              <a:latin typeface="+mn-ea"/>
            </a:endParaRPr>
          </a:p>
          <a:p>
            <a:pPr lvl="0">
              <a:lnSpc>
                <a:spcPts val="1400"/>
              </a:lnSpc>
            </a:pP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sz="1200" b="1" dirty="0" smtClean="0">
                <a:solidFill>
                  <a:schemeClr val="tx1"/>
                </a:solidFill>
                <a:latin typeface="+mn-ea"/>
              </a:rPr>
              <a:t>★養育費確保に向けた支援</a:t>
            </a:r>
            <a:endParaRPr lang="en-US" altLang="ja-JP" sz="1200" b="1" dirty="0" smtClean="0">
              <a:solidFill>
                <a:schemeClr val="tx1"/>
              </a:solidFill>
              <a:latin typeface="+mn-ea"/>
            </a:endParaRPr>
          </a:p>
          <a:p>
            <a:pPr lvl="0">
              <a:lnSpc>
                <a:spcPts val="1400"/>
              </a:lnSpc>
            </a:pP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　★ＯＳＡＫＡしごとフィールドに</a:t>
            </a:r>
            <a:r>
              <a:rPr lang="ja-JP" altLang="en-US" sz="1200" b="1" dirty="0" smtClean="0">
                <a:solidFill>
                  <a:schemeClr val="tx1"/>
                </a:solidFill>
                <a:latin typeface="+mn-ea"/>
              </a:rPr>
              <a:t>おける</a:t>
            </a: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就職に困難性を有する求職者への就業</a:t>
            </a:r>
            <a:r>
              <a:rPr lang="ja-JP" altLang="en-US" sz="1200" b="1" dirty="0" smtClean="0">
                <a:solidFill>
                  <a:schemeClr val="tx1"/>
                </a:solidFill>
                <a:latin typeface="+mn-ea"/>
              </a:rPr>
              <a:t>支援</a:t>
            </a:r>
            <a:endParaRPr lang="en-US" altLang="ja-JP" sz="1200" b="1" dirty="0" smtClean="0">
              <a:solidFill>
                <a:schemeClr val="tx1"/>
              </a:solidFill>
              <a:latin typeface="+mn-ea"/>
            </a:endParaRPr>
          </a:p>
          <a:p>
            <a:pPr lvl="0">
              <a:lnSpc>
                <a:spcPts val="1400"/>
              </a:lnSpc>
            </a:pP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sz="1200" b="1" dirty="0" smtClean="0">
                <a:solidFill>
                  <a:schemeClr val="tx1"/>
                </a:solidFill>
                <a:latin typeface="+mn-ea"/>
              </a:rPr>
              <a:t>★私立中学校等の授業料軽減（私立中学校等の修学支援実証事業費補助金）</a:t>
            </a:r>
            <a:endParaRPr lang="en-US" altLang="ja-JP" sz="1200" b="1" dirty="0" smtClean="0">
              <a:solidFill>
                <a:schemeClr val="tx1"/>
              </a:solidFill>
              <a:latin typeface="+mn-ea"/>
            </a:endParaRPr>
          </a:p>
          <a:p>
            <a:pPr lvl="0">
              <a:lnSpc>
                <a:spcPts val="1400"/>
              </a:lnSpc>
            </a:pPr>
            <a:r>
              <a:rPr lang="ja-JP" altLang="en-US" sz="1200" b="1" dirty="0" smtClean="0">
                <a:solidFill>
                  <a:schemeClr val="tx1"/>
                </a:solidFill>
                <a:latin typeface="+mn-ea"/>
              </a:rPr>
              <a:t>　★生活</a:t>
            </a: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困窮者自立支援</a:t>
            </a:r>
            <a:r>
              <a:rPr lang="ja-JP" altLang="en-US" sz="1200" b="1" dirty="0" smtClean="0">
                <a:solidFill>
                  <a:schemeClr val="tx1"/>
                </a:solidFill>
                <a:latin typeface="+mn-ea"/>
              </a:rPr>
              <a:t>事業</a:t>
            </a: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　</a:t>
            </a:r>
            <a:r>
              <a:rPr lang="ja-JP" altLang="en-US" sz="1200" b="1" dirty="0" smtClean="0">
                <a:solidFill>
                  <a:schemeClr val="tx1"/>
                </a:solidFill>
                <a:latin typeface="+mn-ea"/>
              </a:rPr>
              <a:t>　　　　　　　　　　　　　　　　　　　　　　　　　　　　　　　 </a:t>
            </a:r>
            <a:r>
              <a:rPr lang="ja-JP" altLang="en-US" sz="1200" b="1" dirty="0" smtClean="0">
                <a:solidFill>
                  <a:schemeClr val="tx1"/>
                </a:solidFill>
              </a:rPr>
              <a:t>等</a:t>
            </a:r>
            <a:r>
              <a:rPr lang="ja-JP" altLang="en-US" sz="12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en-US" altLang="ja-JP" sz="1200" b="1" dirty="0" smtClean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22</a:t>
            </a:r>
            <a:r>
              <a:rPr lang="ja-JP" altLang="en-US" sz="1200" b="1" dirty="0" smtClean="0">
                <a:solidFill>
                  <a:schemeClr val="tx1"/>
                </a:solidFill>
              </a:rPr>
              <a:t>事業</a:t>
            </a:r>
            <a:endParaRPr lang="en-US" altLang="ja-JP" sz="1260" b="1" dirty="0">
              <a:solidFill>
                <a:schemeClr val="tx1"/>
              </a:solidFill>
            </a:endParaRPr>
          </a:p>
          <a:p>
            <a:r>
              <a:rPr lang="ja-JP" altLang="en-US" sz="1260" b="1" dirty="0" smtClean="0">
                <a:solidFill>
                  <a:schemeClr val="tx1"/>
                </a:solidFill>
              </a:rPr>
              <a:t>　　　　　　　　　　　　　　　　　　　　　　　　　　　　　　　　　　</a:t>
            </a:r>
            <a:endParaRPr lang="ja-JP" altLang="en-US" sz="1260" b="1" dirty="0">
              <a:solidFill>
                <a:schemeClr val="tx1"/>
              </a:solidFill>
            </a:endParaRPr>
          </a:p>
        </p:txBody>
      </p:sp>
      <p:grpSp>
        <p:nvGrpSpPr>
          <p:cNvPr id="12" name="グループ化 11"/>
          <p:cNvGrpSpPr/>
          <p:nvPr/>
        </p:nvGrpSpPr>
        <p:grpSpPr>
          <a:xfrm>
            <a:off x="116676" y="6041308"/>
            <a:ext cx="6268653" cy="1808076"/>
            <a:chOff x="6427844" y="1134371"/>
            <a:chExt cx="6268653" cy="1902043"/>
          </a:xfrm>
        </p:grpSpPr>
        <p:sp>
          <p:nvSpPr>
            <p:cNvPr id="24" name="角丸四角形 23"/>
            <p:cNvSpPr/>
            <p:nvPr/>
          </p:nvSpPr>
          <p:spPr>
            <a:xfrm>
              <a:off x="6427844" y="1476783"/>
              <a:ext cx="6264000" cy="1559631"/>
            </a:xfrm>
            <a:prstGeom prst="roundRect">
              <a:avLst>
                <a:gd name="adj" fmla="val 1500"/>
              </a:avLst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lvl="0">
                <a:lnSpc>
                  <a:spcPts val="1400"/>
                </a:lnSpc>
              </a:pPr>
              <a:r>
                <a:rPr lang="ja-JP" altLang="en-US" sz="1260" dirty="0">
                  <a:solidFill>
                    <a:schemeClr val="tx1"/>
                  </a:solidFill>
                </a:rPr>
                <a:t>　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・子どもを守る地域ネットワーク機能強化事業（要保護児童対策地域協議会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）</a:t>
              </a:r>
              <a:endParaRPr lang="en-US" altLang="ja-JP" sz="1200" dirty="0">
                <a:solidFill>
                  <a:schemeClr val="tx1"/>
                </a:solidFill>
                <a:latin typeface="+mn-ea"/>
              </a:endParaRPr>
            </a:p>
            <a:p>
              <a:pPr lvl="0">
                <a:lnSpc>
                  <a:spcPts val="14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　・放課後児童クラブ（放課後児童健全育成事業）の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実施</a:t>
              </a:r>
              <a:endParaRPr lang="en-US" altLang="ja-JP" sz="1200" dirty="0">
                <a:solidFill>
                  <a:schemeClr val="tx1"/>
                </a:solidFill>
                <a:latin typeface="+mn-ea"/>
              </a:endParaRPr>
            </a:p>
            <a:p>
              <a:pPr lvl="0">
                <a:lnSpc>
                  <a:spcPts val="14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　・ひとり親家庭等生活向上事業（子どもの生活・学習支援事業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）</a:t>
              </a:r>
              <a:endParaRPr lang="en-US" altLang="ja-JP" sz="1200" b="1" dirty="0" smtClean="0">
                <a:solidFill>
                  <a:schemeClr val="tx1"/>
                </a:solidFill>
                <a:latin typeface="+mn-ea"/>
              </a:endParaRPr>
            </a:p>
            <a:p>
              <a:pPr>
                <a:lnSpc>
                  <a:spcPts val="1400"/>
                </a:lnSpc>
              </a:pP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★</a:t>
              </a: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子ども食堂の府内全域展開、ネットワークの強化</a:t>
              </a:r>
              <a:endParaRPr lang="en-US" altLang="ja-JP" sz="1200" b="1" dirty="0">
                <a:solidFill>
                  <a:schemeClr val="tx1"/>
                </a:solidFill>
                <a:latin typeface="+mn-ea"/>
              </a:endParaRPr>
            </a:p>
            <a:p>
              <a:pPr>
                <a:lnSpc>
                  <a:spcPts val="1400"/>
                </a:lnSpc>
              </a:pP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★食材の有効活用に向けたシステム構築　</a:t>
              </a:r>
              <a:endParaRPr lang="en-US" altLang="ja-JP" sz="1200" b="1" dirty="0" smtClean="0">
                <a:solidFill>
                  <a:schemeClr val="tx1"/>
                </a:solidFill>
                <a:latin typeface="+mn-ea"/>
              </a:endParaRPr>
            </a:p>
            <a:p>
              <a:pPr>
                <a:lnSpc>
                  <a:spcPts val="1400"/>
                </a:lnSpc>
              </a:pP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　★</a:t>
              </a: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子どもの未来応援ネットワークモデル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事業</a:t>
              </a:r>
              <a:endParaRPr lang="en-US" altLang="ja-JP" sz="1200" b="1" dirty="0">
                <a:solidFill>
                  <a:schemeClr val="tx1"/>
                </a:solidFill>
                <a:latin typeface="+mn-ea"/>
              </a:endParaRPr>
            </a:p>
            <a:p>
              <a:pPr>
                <a:lnSpc>
                  <a:spcPts val="1400"/>
                </a:lnSpc>
              </a:pP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★</a:t>
              </a: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高校における生徒指導上の課題解決に向けた対応の強化（再掲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）　</a:t>
              </a:r>
              <a:endParaRPr lang="en-US" altLang="ja-JP" sz="1200" b="1" dirty="0" smtClean="0">
                <a:solidFill>
                  <a:schemeClr val="tx1"/>
                </a:solidFill>
                <a:latin typeface="+mn-ea"/>
              </a:endParaRPr>
            </a:p>
            <a:p>
              <a:pPr>
                <a:lnSpc>
                  <a:spcPts val="1400"/>
                </a:lnSpc>
              </a:pP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　★</a:t>
              </a: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多様な体験・交流活動の機会の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創出　　　　　　　　　　　　　　　　　　　　　　　　　　 等</a:t>
              </a: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en-US" altLang="ja-JP" sz="1200" b="1" dirty="0" smtClean="0">
                  <a:solidFill>
                    <a:schemeClr val="tx1"/>
                  </a:solidFill>
                  <a:latin typeface="+mn-ea"/>
                </a:rPr>
                <a:t>18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事業</a:t>
              </a:r>
              <a:endParaRPr lang="ja-JP" altLang="en-US" sz="12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6432497" y="1134371"/>
              <a:ext cx="6264000" cy="342412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n-US" altLang="ja-JP" sz="14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3.</a:t>
              </a:r>
              <a:r>
                <a:rPr lang="ja-JP" altLang="ja-JP" sz="14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子ども</a:t>
              </a:r>
              <a:r>
                <a:rPr lang="ja-JP" altLang="ja-JP" sz="14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たちが孤立しないように支援します</a:t>
              </a:r>
              <a:endParaRPr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grpSp>
        <p:nvGrpSpPr>
          <p:cNvPr id="9" name="グループ化 8"/>
          <p:cNvGrpSpPr/>
          <p:nvPr/>
        </p:nvGrpSpPr>
        <p:grpSpPr>
          <a:xfrm>
            <a:off x="6459952" y="6274898"/>
            <a:ext cx="6264000" cy="1574486"/>
            <a:chOff x="99088" y="3918311"/>
            <a:chExt cx="6264000" cy="1610525"/>
          </a:xfrm>
        </p:grpSpPr>
        <p:sp>
          <p:nvSpPr>
            <p:cNvPr id="25" name="正方形/長方形 24"/>
            <p:cNvSpPr/>
            <p:nvPr/>
          </p:nvSpPr>
          <p:spPr>
            <a:xfrm>
              <a:off x="99088" y="3918311"/>
              <a:ext cx="6264000" cy="36824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n-US" altLang="ja-JP" sz="14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6.</a:t>
              </a:r>
              <a:r>
                <a:rPr lang="ja-JP" altLang="en-US" sz="14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健康づくり</a:t>
              </a:r>
              <a:r>
                <a:rPr lang="ja-JP" altLang="en-US" sz="14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を支援し</a:t>
              </a:r>
              <a:r>
                <a:rPr lang="ja-JP" altLang="ja-JP" sz="14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ます</a:t>
              </a:r>
              <a:endParaRPr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6" name="角丸四角形 25"/>
            <p:cNvSpPr/>
            <p:nvPr/>
          </p:nvSpPr>
          <p:spPr>
            <a:xfrm>
              <a:off x="99088" y="4257928"/>
              <a:ext cx="6240849" cy="1270908"/>
            </a:xfrm>
            <a:prstGeom prst="roundRect">
              <a:avLst>
                <a:gd name="adj" fmla="val 1500"/>
              </a:avLst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lvl="0">
                <a:lnSpc>
                  <a:spcPts val="14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　・食環境整備事業の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実施</a:t>
              </a:r>
              <a:endParaRPr lang="en-US" altLang="ja-JP" sz="1200" dirty="0" smtClean="0">
                <a:solidFill>
                  <a:schemeClr val="tx1"/>
                </a:solidFill>
                <a:latin typeface="+mn-ea"/>
              </a:endParaRPr>
            </a:p>
            <a:p>
              <a:pPr lvl="0">
                <a:lnSpc>
                  <a:spcPts val="14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・乳幼児健診時の栄養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指導</a:t>
              </a:r>
              <a:endParaRPr lang="en-US" altLang="ja-JP" sz="1200" dirty="0" smtClean="0">
                <a:solidFill>
                  <a:schemeClr val="tx1"/>
                </a:solidFill>
                <a:latin typeface="+mn-ea"/>
              </a:endParaRPr>
            </a:p>
            <a:p>
              <a:pPr>
                <a:lnSpc>
                  <a:spcPts val="14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・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妊婦健診の未受診や飛び込みによる出産等対策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事業（再掲）</a:t>
              </a:r>
              <a:endParaRPr lang="en-US" altLang="ja-JP" sz="1200" dirty="0">
                <a:solidFill>
                  <a:schemeClr val="tx1"/>
                </a:solidFill>
                <a:latin typeface="+mn-ea"/>
              </a:endParaRPr>
            </a:p>
            <a:p>
              <a:pPr>
                <a:lnSpc>
                  <a:spcPts val="14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　・乳児家庭全戸訪問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事業（再掲）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　　　　　　</a:t>
              </a:r>
              <a:endParaRPr lang="en-US" altLang="ja-JP" sz="1200" dirty="0">
                <a:solidFill>
                  <a:schemeClr val="tx1"/>
                </a:solidFill>
                <a:latin typeface="+mn-ea"/>
              </a:endParaRPr>
            </a:p>
            <a:p>
              <a:pPr lvl="0">
                <a:lnSpc>
                  <a:spcPts val="14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★子育て世代包括支援センターの全市町村展開（妊娠・出産包括支援推進事業）　　　　　　　　　　　　　　　　　　　　　　　　　　　　　</a:t>
              </a:r>
              <a:endParaRPr lang="en-US" altLang="ja-JP" sz="1200" b="1" dirty="0">
                <a:solidFill>
                  <a:schemeClr val="tx1"/>
                </a:solidFill>
                <a:latin typeface="+mn-ea"/>
              </a:endParaRPr>
            </a:p>
            <a:p>
              <a:pPr lvl="0">
                <a:lnSpc>
                  <a:spcPts val="1400"/>
                </a:lnSpc>
              </a:pP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　　　　　　　　　　　　　　　　　　　　　　　　　　　　　　　　　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　　　　　　　　　　　　　           等</a:t>
              </a: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 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 </a:t>
              </a:r>
              <a:r>
                <a:rPr lang="en-US" altLang="ja-JP" sz="1200" b="1" dirty="0" smtClean="0">
                  <a:solidFill>
                    <a:schemeClr val="tx1"/>
                  </a:solidFill>
                  <a:latin typeface="+mn-ea"/>
                </a:rPr>
                <a:t>10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事業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　　　　</a:t>
              </a:r>
              <a:r>
                <a:rPr lang="ja-JP" altLang="en-US" sz="1260" dirty="0">
                  <a:solidFill>
                    <a:schemeClr val="tx1"/>
                  </a:solidFill>
                </a:rPr>
                <a:t>　　　　　　　　　　    　</a:t>
              </a:r>
              <a:endParaRPr lang="en-US" altLang="ja-JP" sz="126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グループ化 14"/>
          <p:cNvGrpSpPr/>
          <p:nvPr/>
        </p:nvGrpSpPr>
        <p:grpSpPr>
          <a:xfrm>
            <a:off x="755109" y="8000917"/>
            <a:ext cx="11305257" cy="1145709"/>
            <a:chOff x="763147" y="8047915"/>
            <a:chExt cx="11305257" cy="1103450"/>
          </a:xfrm>
        </p:grpSpPr>
        <p:sp>
          <p:nvSpPr>
            <p:cNvPr id="3" name="角丸四角形 2"/>
            <p:cNvSpPr/>
            <p:nvPr/>
          </p:nvSpPr>
          <p:spPr>
            <a:xfrm>
              <a:off x="763147" y="8450891"/>
              <a:ext cx="11305257" cy="700474"/>
            </a:xfrm>
            <a:prstGeom prst="roundRect">
              <a:avLst/>
            </a:prstGeom>
            <a:solidFill>
              <a:srgbClr val="92D050"/>
            </a:solidFill>
            <a:ln w="50800" cmpd="thickThin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260" dirty="0"/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1916954" y="8583330"/>
              <a:ext cx="9606131" cy="504863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・地域福祉・子育て支援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交付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金　　　　　　　　　　　　　　　　　　　　　　　　　　　　　　　　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  ★</a:t>
              </a: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「子ども食堂サミット」の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開催</a:t>
              </a:r>
              <a:endParaRPr lang="en-US" altLang="ja-JP" sz="1200" b="1" dirty="0" smtClean="0">
                <a:solidFill>
                  <a:schemeClr val="tx1"/>
                </a:solidFill>
                <a:latin typeface="+mn-ea"/>
              </a:endParaRPr>
            </a:p>
            <a:p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★市町村ネットワークの構築　　　　　　　　　　　　　　　　　　　　　　　　　　　　　　　　　　★新</a:t>
              </a: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子育て支援交付金における貧困対策充実の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検討</a:t>
              </a:r>
              <a:endParaRPr lang="en-US" altLang="ja-JP" sz="1200" b="1" dirty="0" smtClean="0">
                <a:solidFill>
                  <a:schemeClr val="tx1"/>
                </a:solidFill>
                <a:latin typeface="+mn-ea"/>
              </a:endParaRPr>
            </a:p>
            <a:p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★経済界</a:t>
              </a: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との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連携                             　　　　　　　　　　　　　　　　　　　　　　　　　　　　　　　　　　　　　　　　　　　　　　　　　　　</a:t>
              </a: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　　　　              </a:t>
              </a:r>
              <a:r>
                <a:rPr lang="en-US" altLang="ja-JP" sz="1200" b="1" dirty="0" smtClean="0">
                  <a:solidFill>
                    <a:schemeClr val="tx1"/>
                  </a:solidFill>
                  <a:latin typeface="+mn-ea"/>
                </a:rPr>
                <a:t>5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事業　　　</a:t>
              </a:r>
              <a:endParaRPr lang="en-US" altLang="ja-JP" sz="12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32" name="二等辺三角形 31"/>
            <p:cNvSpPr/>
            <p:nvPr/>
          </p:nvSpPr>
          <p:spPr>
            <a:xfrm>
              <a:off x="2481482" y="8047915"/>
              <a:ext cx="8181089" cy="414192"/>
            </a:xfrm>
            <a:prstGeom prst="triangle">
              <a:avLst>
                <a:gd name="adj" fmla="val 48304"/>
              </a:avLst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3" name="グループ化 12"/>
          <p:cNvGrpSpPr/>
          <p:nvPr/>
        </p:nvGrpSpPr>
        <p:grpSpPr>
          <a:xfrm>
            <a:off x="6445681" y="945752"/>
            <a:ext cx="6270071" cy="3346462"/>
            <a:chOff x="6438327" y="3544842"/>
            <a:chExt cx="6270071" cy="2438610"/>
          </a:xfrm>
        </p:grpSpPr>
        <p:sp>
          <p:nvSpPr>
            <p:cNvPr id="27" name="角丸四角形 26"/>
            <p:cNvSpPr/>
            <p:nvPr/>
          </p:nvSpPr>
          <p:spPr>
            <a:xfrm>
              <a:off x="6438327" y="3807179"/>
              <a:ext cx="6264000" cy="2176273"/>
            </a:xfrm>
            <a:prstGeom prst="roundRect">
              <a:avLst>
                <a:gd name="adj" fmla="val 1500"/>
              </a:avLst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lvl="0">
                <a:lnSpc>
                  <a:spcPts val="14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・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「にんしんＳＯＳ」相談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事業</a:t>
              </a:r>
              <a:endParaRPr lang="en-US" altLang="ja-JP" sz="1200" dirty="0">
                <a:solidFill>
                  <a:schemeClr val="tx1"/>
                </a:solidFill>
                <a:latin typeface="+mn-ea"/>
              </a:endParaRPr>
            </a:p>
            <a:p>
              <a:pPr>
                <a:lnSpc>
                  <a:spcPts val="14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  ・妊婦健診の未受診や飛び込みによる出産等対策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事業</a:t>
              </a:r>
              <a:endParaRPr lang="en-US" altLang="ja-JP" sz="1200" dirty="0" smtClean="0">
                <a:solidFill>
                  <a:schemeClr val="tx1"/>
                </a:solidFill>
                <a:latin typeface="+mn-ea"/>
              </a:endParaRPr>
            </a:p>
            <a:p>
              <a:pPr>
                <a:lnSpc>
                  <a:spcPts val="14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・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乳幼児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家庭全戸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訪問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事業</a:t>
              </a:r>
              <a:endParaRPr lang="en-US" altLang="ja-JP" sz="1200" dirty="0" smtClean="0">
                <a:solidFill>
                  <a:schemeClr val="tx1"/>
                </a:solidFill>
                <a:latin typeface="+mn-ea"/>
              </a:endParaRPr>
            </a:p>
            <a:p>
              <a:pPr>
                <a:lnSpc>
                  <a:spcPts val="14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・養育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支援訪問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事業</a:t>
              </a:r>
              <a:endParaRPr lang="en-US" altLang="ja-JP" sz="1200" dirty="0" smtClean="0">
                <a:solidFill>
                  <a:schemeClr val="tx1"/>
                </a:solidFill>
                <a:latin typeface="+mn-ea"/>
              </a:endParaRPr>
            </a:p>
            <a:p>
              <a:pPr lvl="0">
                <a:lnSpc>
                  <a:spcPts val="14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・教育コミュニティづくり推進事業（家庭教育支援）</a:t>
              </a:r>
              <a:endParaRPr lang="en-US" altLang="ja-JP" sz="1200" dirty="0" smtClean="0">
                <a:solidFill>
                  <a:schemeClr val="tx1"/>
                </a:solidFill>
                <a:latin typeface="+mn-ea"/>
              </a:endParaRPr>
            </a:p>
            <a:p>
              <a:pPr lvl="0">
                <a:lnSpc>
                  <a:spcPts val="14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・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保育所・認定こども園の地域貢献事業（スマイルサポーター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）</a:t>
              </a:r>
              <a:endParaRPr lang="en-US" altLang="ja-JP" sz="1200" dirty="0">
                <a:solidFill>
                  <a:schemeClr val="tx1"/>
                </a:solidFill>
                <a:latin typeface="+mn-ea"/>
              </a:endParaRPr>
            </a:p>
            <a:p>
              <a:pPr>
                <a:lnSpc>
                  <a:spcPts val="14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  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・私立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幼稚園キンダーカウンセラー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事業</a:t>
              </a:r>
              <a:endParaRPr lang="en-US" altLang="ja-JP" sz="1200" dirty="0">
                <a:solidFill>
                  <a:schemeClr val="tx1"/>
                </a:solidFill>
                <a:latin typeface="+mn-ea"/>
              </a:endParaRPr>
            </a:p>
            <a:p>
              <a:pPr lvl="0">
                <a:lnSpc>
                  <a:spcPts val="1400"/>
                </a:lnSpc>
              </a:pP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　・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地域子育て支援拠点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事業</a:t>
              </a:r>
              <a:endParaRPr lang="en-US" altLang="ja-JP" sz="1200" dirty="0">
                <a:solidFill>
                  <a:schemeClr val="tx1"/>
                </a:solidFill>
                <a:latin typeface="+mn-ea"/>
              </a:endParaRPr>
            </a:p>
            <a:p>
              <a:pPr lvl="0">
                <a:lnSpc>
                  <a:spcPts val="14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・コミュニティソーシャルワーカーによる支援</a:t>
              </a:r>
              <a:endParaRPr lang="en-US" altLang="ja-JP" sz="1200" dirty="0">
                <a:solidFill>
                  <a:schemeClr val="tx1"/>
                </a:solidFill>
                <a:latin typeface="+mn-ea"/>
              </a:endParaRPr>
            </a:p>
            <a:p>
              <a:pPr lvl="0">
                <a:lnSpc>
                  <a:spcPts val="1400"/>
                </a:lnSpc>
              </a:pP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　・民生委員・児童委員、主任児童委員による活動</a:t>
              </a:r>
              <a:endParaRPr lang="en-US" altLang="ja-JP" sz="1200" dirty="0" smtClean="0">
                <a:solidFill>
                  <a:schemeClr val="tx1"/>
                </a:solidFill>
                <a:latin typeface="+mn-ea"/>
              </a:endParaRPr>
            </a:p>
            <a:p>
              <a:pPr lvl="0">
                <a:lnSpc>
                  <a:spcPts val="14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・子ども家庭センターによる相談支援</a:t>
              </a:r>
              <a:endParaRPr lang="en-US" altLang="ja-JP" sz="1200" dirty="0">
                <a:solidFill>
                  <a:schemeClr val="tx1"/>
                </a:solidFill>
                <a:latin typeface="+mn-ea"/>
              </a:endParaRPr>
            </a:p>
            <a:p>
              <a:pPr lvl="0">
                <a:lnSpc>
                  <a:spcPts val="14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・家庭的養護の推進</a:t>
              </a:r>
              <a:endParaRPr lang="en-US" altLang="ja-JP" sz="1200" dirty="0" smtClean="0">
                <a:solidFill>
                  <a:schemeClr val="tx1"/>
                </a:solidFill>
                <a:latin typeface="+mn-ea"/>
              </a:endParaRPr>
            </a:p>
            <a:p>
              <a:pPr lvl="0">
                <a:lnSpc>
                  <a:spcPts val="14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・児童自立生活援助事業</a:t>
              </a:r>
              <a:endParaRPr lang="en-US" altLang="ja-JP" sz="1200" dirty="0" smtClean="0">
                <a:solidFill>
                  <a:schemeClr val="tx1"/>
                </a:solidFill>
                <a:latin typeface="+mn-ea"/>
              </a:endParaRPr>
            </a:p>
            <a:p>
              <a:pPr lvl="0">
                <a:lnSpc>
                  <a:spcPts val="14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・施設退所者等への就業支援事業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　　　　　　　　　　　　　　　　　　　　　　　　　　　　　</a:t>
              </a:r>
              <a:endParaRPr lang="en-US" altLang="ja-JP" sz="1200" dirty="0">
                <a:solidFill>
                  <a:schemeClr val="tx1"/>
                </a:solidFill>
                <a:latin typeface="+mn-ea"/>
              </a:endParaRPr>
            </a:p>
            <a:p>
              <a:pPr>
                <a:lnSpc>
                  <a:spcPts val="14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★子どもの未来応援ネットワークモデル事業（再掲）　　　　</a:t>
              </a:r>
              <a:endParaRPr lang="en-US" altLang="ja-JP" sz="1200" b="1" dirty="0">
                <a:solidFill>
                  <a:schemeClr val="tx1"/>
                </a:solidFill>
                <a:latin typeface="+mn-ea"/>
              </a:endParaRPr>
            </a:p>
            <a:p>
              <a:pPr lvl="0">
                <a:lnSpc>
                  <a:spcPts val="1400"/>
                </a:lnSpc>
              </a:pP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　★企業との連携による子育て支援情報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発信　　　　　　　　　　　　　　　　　　　　　　等</a:t>
              </a: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en-US" altLang="ja-JP" sz="1200" b="1" dirty="0" smtClean="0">
                  <a:solidFill>
                    <a:schemeClr val="tx1"/>
                  </a:solidFill>
                  <a:latin typeface="+mn-ea"/>
                </a:rPr>
                <a:t>19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事業</a:t>
              </a:r>
              <a:endParaRPr lang="ja-JP" altLang="en-US" sz="12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6444398" y="3544842"/>
              <a:ext cx="6264000" cy="26233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n-US" altLang="ja-JP" sz="14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4.</a:t>
              </a:r>
              <a:r>
                <a:rPr lang="ja-JP" altLang="en-US" sz="14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保護者</a:t>
              </a:r>
              <a:r>
                <a:rPr lang="ja-JP" altLang="en-US" sz="14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が孤立しないように支援します</a:t>
              </a:r>
              <a:endParaRPr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grpSp>
        <p:nvGrpSpPr>
          <p:cNvPr id="14" name="グループ化 13"/>
          <p:cNvGrpSpPr/>
          <p:nvPr/>
        </p:nvGrpSpPr>
        <p:grpSpPr>
          <a:xfrm>
            <a:off x="6448627" y="4285943"/>
            <a:ext cx="6275325" cy="1988956"/>
            <a:chOff x="6461254" y="5688317"/>
            <a:chExt cx="6275325" cy="3165808"/>
          </a:xfrm>
        </p:grpSpPr>
        <p:sp>
          <p:nvSpPr>
            <p:cNvPr id="21" name="角丸四角形 20"/>
            <p:cNvSpPr/>
            <p:nvPr/>
          </p:nvSpPr>
          <p:spPr>
            <a:xfrm>
              <a:off x="6472579" y="6275582"/>
              <a:ext cx="6264000" cy="2578543"/>
            </a:xfrm>
            <a:prstGeom prst="roundRect">
              <a:avLst>
                <a:gd name="adj" fmla="val 1500"/>
              </a:avLst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lvl="0">
                <a:lnSpc>
                  <a:spcPts val="1400"/>
                </a:lnSpc>
              </a:pP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　・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ファミリー・サポート・センター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事業</a:t>
              </a:r>
              <a:endParaRPr lang="en-US" altLang="ja-JP" sz="1200" dirty="0">
                <a:solidFill>
                  <a:schemeClr val="tx1"/>
                </a:solidFill>
                <a:latin typeface="+mn-ea"/>
              </a:endParaRPr>
            </a:p>
            <a:p>
              <a:pPr lvl="0">
                <a:lnSpc>
                  <a:spcPts val="1400"/>
                </a:lnSpc>
              </a:pP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　・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子育て短期支援事業（ショートステイ事業・トワイライトステイ事業）</a:t>
              </a:r>
              <a:endParaRPr lang="en-US" altLang="ja-JP" sz="1200" dirty="0">
                <a:solidFill>
                  <a:schemeClr val="tx1"/>
                </a:solidFill>
                <a:latin typeface="+mn-ea"/>
              </a:endParaRPr>
            </a:p>
            <a:p>
              <a:pPr lvl="0"/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　・保育所整備等による待機児童の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解消</a:t>
              </a:r>
              <a:endParaRPr lang="en-US" altLang="ja-JP" sz="1200" dirty="0" smtClean="0">
                <a:solidFill>
                  <a:schemeClr val="tx1"/>
                </a:solidFill>
                <a:latin typeface="+mn-ea"/>
              </a:endParaRPr>
            </a:p>
            <a:p>
              <a:pPr lvl="0"/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　・子育て世帯への府営住宅の優先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入居</a:t>
              </a:r>
              <a:endParaRPr lang="en-US" altLang="ja-JP" sz="1200" dirty="0">
                <a:solidFill>
                  <a:schemeClr val="tx1"/>
                </a:solidFill>
                <a:latin typeface="+mn-ea"/>
              </a:endParaRPr>
            </a:p>
            <a:p>
              <a:pPr lvl="0"/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　・ひとり親家庭等日常生活支援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事業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　　　    　　　　　　　　　　　　　　　　　　</a:t>
              </a:r>
              <a:endParaRPr lang="en-US" altLang="ja-JP" sz="1200" dirty="0">
                <a:solidFill>
                  <a:schemeClr val="tx1"/>
                </a:solidFill>
                <a:latin typeface="+mn-ea"/>
              </a:endParaRPr>
            </a:p>
            <a:p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★</a:t>
              </a: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大阪あんぜん・あんしん賃貸住宅登録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制度の充実</a:t>
              </a:r>
              <a:endParaRPr lang="en-US" altLang="ja-JP" sz="1200" b="1" dirty="0">
                <a:solidFill>
                  <a:schemeClr val="tx1"/>
                </a:solidFill>
                <a:latin typeface="+mn-ea"/>
              </a:endParaRPr>
            </a:p>
            <a:p>
              <a:pPr lvl="0"/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　★</a:t>
              </a: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公共施設の面会交流への活用</a:t>
              </a:r>
              <a:endParaRPr lang="en-US" altLang="ja-JP" sz="1200" b="1" dirty="0">
                <a:solidFill>
                  <a:schemeClr val="tx1"/>
                </a:solidFill>
                <a:latin typeface="+mn-ea"/>
              </a:endParaRPr>
            </a:p>
            <a:p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  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★</a:t>
              </a: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ひとり親の再婚に向けた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支援　　　　　　　　　　　　　　　　　　　　　　　　　　　　　　等</a:t>
              </a: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en-US" altLang="ja-JP" sz="1200" b="1" dirty="0" smtClean="0">
                  <a:solidFill>
                    <a:schemeClr val="tx1"/>
                  </a:solidFill>
                  <a:latin typeface="+mn-ea"/>
                </a:rPr>
                <a:t>17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事業</a:t>
              </a:r>
              <a:endParaRPr lang="ja-JP" altLang="en-US" sz="12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20" name="正方形/長方形 19"/>
            <p:cNvSpPr/>
            <p:nvPr/>
          </p:nvSpPr>
          <p:spPr>
            <a:xfrm>
              <a:off x="6461254" y="5688317"/>
              <a:ext cx="6264000" cy="57301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n-US" altLang="ja-JP" sz="14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5.</a:t>
              </a:r>
              <a:r>
                <a:rPr lang="ja-JP" altLang="en-US" sz="14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安心</a:t>
              </a:r>
              <a:r>
                <a:rPr lang="ja-JP" altLang="en-US" sz="14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して</a:t>
              </a:r>
              <a:r>
                <a:rPr lang="ja-JP" altLang="ja-JP" sz="14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子</a:t>
              </a:r>
              <a:r>
                <a:rPr lang="ja-JP" altLang="en-US" sz="14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育てできる環境を整備</a:t>
              </a:r>
              <a:r>
                <a:rPr lang="ja-JP" altLang="ja-JP" sz="14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します</a:t>
              </a:r>
              <a:endParaRPr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29" name="正方形/長方形 28"/>
          <p:cNvSpPr/>
          <p:nvPr/>
        </p:nvSpPr>
        <p:spPr>
          <a:xfrm>
            <a:off x="251317" y="74563"/>
            <a:ext cx="4838938" cy="38521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80" b="1" dirty="0">
                <a:solidFill>
                  <a:schemeClr val="tx1"/>
                </a:solidFill>
              </a:rPr>
              <a:t>　</a:t>
            </a:r>
            <a:r>
              <a:rPr lang="ja-JP" altLang="en-US" sz="1960" b="1" dirty="0">
                <a:solidFill>
                  <a:schemeClr val="tx1"/>
                </a:solidFill>
              </a:rPr>
              <a:t>子どもの貧困対策の主な</a:t>
            </a:r>
            <a:r>
              <a:rPr lang="ja-JP" altLang="en-US" sz="1960" b="1" dirty="0" smtClean="0">
                <a:solidFill>
                  <a:schemeClr val="tx1"/>
                </a:solidFill>
              </a:rPr>
              <a:t>取組</a:t>
            </a:r>
            <a:endParaRPr lang="ja-JP" altLang="en-US" sz="1960" b="1" dirty="0"/>
          </a:p>
        </p:txBody>
      </p:sp>
      <p:sp>
        <p:nvSpPr>
          <p:cNvPr id="8" name="角丸四角形 7"/>
          <p:cNvSpPr/>
          <p:nvPr/>
        </p:nvSpPr>
        <p:spPr>
          <a:xfrm>
            <a:off x="9590504" y="516421"/>
            <a:ext cx="2861722" cy="36922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solidFill>
                  <a:schemeClr val="tx1"/>
                </a:solidFill>
              </a:rPr>
              <a:t>104</a:t>
            </a:r>
            <a:r>
              <a:rPr lang="ja-JP" altLang="en-US" sz="2400" dirty="0" smtClean="0">
                <a:solidFill>
                  <a:schemeClr val="tx1"/>
                </a:solidFill>
              </a:rPr>
              <a:t>事業を総点検</a:t>
            </a:r>
            <a:endParaRPr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31" name="角丸四角形 30"/>
          <p:cNvSpPr/>
          <p:nvPr/>
        </p:nvSpPr>
        <p:spPr>
          <a:xfrm>
            <a:off x="313442" y="9212628"/>
            <a:ext cx="4071133" cy="1440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050" dirty="0"/>
              <a:t>★既存</a:t>
            </a:r>
            <a:r>
              <a:rPr lang="ja-JP" altLang="en-US" sz="1050"/>
              <a:t>の</a:t>
            </a:r>
            <a:r>
              <a:rPr lang="ja-JP" altLang="en-US" sz="1050" smtClean="0"/>
              <a:t>取組の</a:t>
            </a:r>
            <a:r>
              <a:rPr lang="ja-JP" altLang="en-US" sz="1050" dirty="0"/>
              <a:t>強化を図るため、検討・実施すべき項目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99088" y="945754"/>
            <a:ext cx="6264000" cy="360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1.</a:t>
            </a:r>
            <a:r>
              <a:rPr lang="ja-JP" altLang="ja-JP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困窮</a:t>
            </a:r>
            <a:r>
              <a:rPr lang="ja-JP" altLang="ja-JP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している</a:t>
            </a:r>
            <a:r>
              <a:rPr lang="ja-JP" altLang="ja-JP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世帯</a:t>
            </a:r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</a:t>
            </a:r>
            <a:r>
              <a:rPr lang="ja-JP" altLang="en-US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経済的</a:t>
            </a:r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</a:t>
            </a:r>
            <a:r>
              <a:rPr lang="ja-JP" altLang="en-US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支援します</a:t>
            </a:r>
            <a:r>
              <a:rPr lang="en-US" altLang="ja-JP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就労支援を</a:t>
            </a:r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含む</a:t>
            </a:r>
            <a:r>
              <a:rPr lang="en-US" altLang="ja-JP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endParaRPr lang="en-US" altLang="ja-JP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4818103" y="8255990"/>
            <a:ext cx="3125147" cy="288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b="1" dirty="0" smtClean="0">
                <a:solidFill>
                  <a:schemeClr val="bg1"/>
                </a:solidFill>
              </a:rPr>
              <a:t>7.</a:t>
            </a:r>
            <a:r>
              <a:rPr lang="ja-JP" altLang="en-US" sz="1400" b="1" dirty="0" smtClean="0">
                <a:solidFill>
                  <a:schemeClr val="bg1"/>
                </a:solidFill>
              </a:rPr>
              <a:t>オール</a:t>
            </a:r>
            <a:r>
              <a:rPr lang="ja-JP" altLang="en-US" sz="1400" b="1" dirty="0">
                <a:solidFill>
                  <a:schemeClr val="bg1"/>
                </a:solidFill>
              </a:rPr>
              <a:t>大阪での</a:t>
            </a:r>
            <a:r>
              <a:rPr lang="ja-JP" altLang="en-US" sz="1400" b="1" dirty="0" smtClean="0">
                <a:solidFill>
                  <a:schemeClr val="bg1"/>
                </a:solidFill>
              </a:rPr>
              <a:t>取組</a:t>
            </a:r>
            <a:endParaRPr lang="ja-JP" altLang="en-US" sz="1400" b="1" dirty="0">
              <a:solidFill>
                <a:schemeClr val="bg1"/>
              </a:solidFill>
            </a:endParaRPr>
          </a:p>
        </p:txBody>
      </p:sp>
      <p:grpSp>
        <p:nvGrpSpPr>
          <p:cNvPr id="11" name="グループ化 10"/>
          <p:cNvGrpSpPr/>
          <p:nvPr/>
        </p:nvGrpSpPr>
        <p:grpSpPr>
          <a:xfrm>
            <a:off x="108706" y="3504456"/>
            <a:ext cx="6271970" cy="2520000"/>
            <a:chOff x="101743" y="4881729"/>
            <a:chExt cx="6271970" cy="2520000"/>
          </a:xfrm>
        </p:grpSpPr>
        <p:sp>
          <p:nvSpPr>
            <p:cNvPr id="7" name="角丸四角形 6"/>
            <p:cNvSpPr/>
            <p:nvPr/>
          </p:nvSpPr>
          <p:spPr>
            <a:xfrm>
              <a:off x="109713" y="5205729"/>
              <a:ext cx="6264000" cy="2196000"/>
            </a:xfrm>
            <a:prstGeom prst="roundRect">
              <a:avLst>
                <a:gd name="adj" fmla="val 1500"/>
              </a:avLst>
            </a:prstGeom>
            <a:solidFill>
              <a:schemeClr val="bg1"/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lvl="0">
                <a:lnSpc>
                  <a:spcPts val="1400"/>
                </a:lnSpc>
              </a:pPr>
              <a:r>
                <a:rPr lang="ja-JP" altLang="en-US" sz="1260" dirty="0">
                  <a:solidFill>
                    <a:schemeClr val="tx1"/>
                  </a:solidFill>
                </a:rPr>
                <a:t>　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・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就学援助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制度</a:t>
              </a:r>
              <a:endParaRPr lang="en-US" altLang="ja-JP" sz="1200" dirty="0" smtClean="0">
                <a:solidFill>
                  <a:schemeClr val="tx1"/>
                </a:solidFill>
                <a:latin typeface="+mn-ea"/>
              </a:endParaRPr>
            </a:p>
            <a:p>
              <a:pPr lvl="0">
                <a:lnSpc>
                  <a:spcPts val="1400"/>
                </a:lnSpc>
              </a:pP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　・大阪府私立高等学校等授業料支援補助金事業</a:t>
              </a:r>
              <a:endParaRPr lang="en-US" altLang="ja-JP" sz="1200" b="1" dirty="0" smtClean="0">
                <a:solidFill>
                  <a:schemeClr val="tx1"/>
                </a:solidFill>
                <a:latin typeface="+mn-ea"/>
              </a:endParaRPr>
            </a:p>
            <a:p>
              <a:pPr>
                <a:lnSpc>
                  <a:spcPts val="14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・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スクール・エンパワーメント推進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事業</a:t>
              </a:r>
              <a:endParaRPr lang="en-US" altLang="ja-JP" sz="1200" dirty="0">
                <a:solidFill>
                  <a:schemeClr val="tx1"/>
                </a:solidFill>
                <a:latin typeface="+mn-ea"/>
              </a:endParaRPr>
            </a:p>
            <a:p>
              <a:pPr>
                <a:lnSpc>
                  <a:spcPts val="14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　・スクールカウンセラー</a:t>
              </a: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配置による学校教育相談体制の充実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　　　　　　　　　　　　　　　</a:t>
              </a:r>
              <a:endParaRPr lang="en-US" altLang="ja-JP" sz="1200" dirty="0">
                <a:solidFill>
                  <a:schemeClr val="tx1"/>
                </a:solidFill>
                <a:latin typeface="+mn-ea"/>
              </a:endParaRPr>
            </a:p>
            <a:p>
              <a:pPr>
                <a:lnSpc>
                  <a:spcPts val="1400"/>
                </a:lnSpc>
              </a:pP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★</a:t>
              </a: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子どもの学習支援の場への学生の参加の促進</a:t>
              </a:r>
              <a:endParaRPr lang="en-US" altLang="ja-JP" sz="1200" b="1" dirty="0">
                <a:solidFill>
                  <a:schemeClr val="tx1"/>
                </a:solidFill>
                <a:latin typeface="+mn-ea"/>
              </a:endParaRPr>
            </a:p>
            <a:p>
              <a:pPr>
                <a:lnSpc>
                  <a:spcPts val="1400"/>
                </a:lnSpc>
              </a:pP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★生活困窮者自立支援制度における学習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支援事業</a:t>
              </a:r>
              <a:endParaRPr lang="en-US" altLang="ja-JP" sz="1200" b="1" dirty="0" smtClean="0">
                <a:solidFill>
                  <a:schemeClr val="tx1"/>
                </a:solidFill>
                <a:latin typeface="+mn-ea"/>
              </a:endParaRPr>
            </a:p>
            <a:p>
              <a:pPr>
                <a:lnSpc>
                  <a:spcPts val="1400"/>
                </a:lnSpc>
              </a:pP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★</a:t>
              </a: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スクールソーシャルワーカー等を活用した支援体制の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強化</a:t>
              </a:r>
              <a:endParaRPr lang="en-US" altLang="ja-JP" sz="1200" b="1" dirty="0" smtClean="0">
                <a:solidFill>
                  <a:schemeClr val="tx1"/>
                </a:solidFill>
                <a:latin typeface="+mn-ea"/>
              </a:endParaRPr>
            </a:p>
            <a:p>
              <a:pPr>
                <a:lnSpc>
                  <a:spcPts val="1400"/>
                </a:lnSpc>
              </a:pP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★</a:t>
              </a: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高校における生徒指導上の課題解決に向けた対応の強化</a:t>
              </a:r>
              <a:endParaRPr lang="en-US" altLang="ja-JP" sz="1200" b="1" dirty="0">
                <a:solidFill>
                  <a:schemeClr val="tx1"/>
                </a:solidFill>
                <a:latin typeface="+mn-ea"/>
              </a:endParaRPr>
            </a:p>
            <a:p>
              <a:pPr lvl="0">
                <a:lnSpc>
                  <a:spcPts val="1400"/>
                </a:lnSpc>
              </a:pP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　★</a:t>
              </a: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高等学校等就学支援金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事業</a:t>
              </a: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・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高等</a:t>
              </a: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学校等学び直し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支援金事業</a:t>
              </a:r>
              <a:endParaRPr lang="en-US" altLang="ja-JP" sz="1200" b="1" dirty="0" smtClean="0">
                <a:solidFill>
                  <a:schemeClr val="tx1"/>
                </a:solidFill>
                <a:latin typeface="+mn-ea"/>
              </a:endParaRPr>
            </a:p>
            <a:p>
              <a:pPr>
                <a:lnSpc>
                  <a:spcPts val="1400"/>
                </a:lnSpc>
              </a:pPr>
              <a:r>
                <a:rPr lang="ja-JP" altLang="en-US" sz="1200" dirty="0" smtClean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★教育</a:t>
              </a: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コミュニティづくり推進事業（おおさか元気広場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）</a:t>
              </a:r>
              <a:endParaRPr lang="en-US" altLang="ja-JP" sz="1200" b="1" dirty="0" smtClean="0">
                <a:solidFill>
                  <a:schemeClr val="tx1"/>
                </a:solidFill>
                <a:latin typeface="+mn-ea"/>
              </a:endParaRPr>
            </a:p>
            <a:p>
              <a:pPr>
                <a:lnSpc>
                  <a:spcPts val="1400"/>
                </a:lnSpc>
              </a:pP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★幼稚園教育理解推進事業</a:t>
              </a:r>
              <a:endParaRPr lang="en-US" altLang="ja-JP" sz="1200" b="1" dirty="0" smtClean="0">
                <a:solidFill>
                  <a:schemeClr val="tx1"/>
                </a:solidFill>
                <a:latin typeface="+mn-ea"/>
              </a:endParaRPr>
            </a:p>
            <a:p>
              <a:pPr>
                <a:lnSpc>
                  <a:spcPts val="1400"/>
                </a:lnSpc>
              </a:pPr>
              <a:r>
                <a:rPr lang="ja-JP" altLang="en-US" sz="1200" b="1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★教育センター</a:t>
              </a:r>
              <a:r>
                <a:rPr lang="en-US" altLang="ja-JP" sz="1200" b="1" dirty="0" smtClean="0">
                  <a:solidFill>
                    <a:schemeClr val="tx1"/>
                  </a:solidFill>
                  <a:latin typeface="+mn-ea"/>
                </a:rPr>
                <a:t>(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総合教育相談事業</a:t>
              </a:r>
              <a:r>
                <a:rPr lang="en-US" altLang="ja-JP" sz="1200" b="1" dirty="0" smtClean="0">
                  <a:solidFill>
                    <a:schemeClr val="tx1"/>
                  </a:solidFill>
                  <a:latin typeface="+mn-ea"/>
                </a:rPr>
                <a:t>)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　　　　　　　　　　　　　　　　　　　　　　　　　　　　等  </a:t>
              </a:r>
              <a:r>
                <a:rPr lang="en-US" altLang="ja-JP" sz="1200" b="1" dirty="0" smtClean="0">
                  <a:solidFill>
                    <a:schemeClr val="tx1"/>
                  </a:solidFill>
                  <a:latin typeface="+mn-ea"/>
                </a:rPr>
                <a:t>26</a:t>
              </a:r>
              <a:r>
                <a:rPr lang="ja-JP" altLang="en-US" sz="1200" b="1" dirty="0" smtClean="0">
                  <a:solidFill>
                    <a:schemeClr val="tx1"/>
                  </a:solidFill>
                  <a:latin typeface="+mn-ea"/>
                </a:rPr>
                <a:t>事業</a:t>
              </a:r>
              <a:endParaRPr lang="en-US" altLang="ja-JP" sz="12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101743" y="4881729"/>
              <a:ext cx="6264000" cy="32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n-US" altLang="ja-JP" sz="1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2.</a:t>
              </a:r>
              <a:r>
                <a:rPr lang="ja-JP" altLang="en-US" sz="14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学びを支える環境づくりを支援します</a:t>
              </a:r>
              <a:endParaRPr lang="en-US" altLang="ja-JP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35" name="角丸四角形 34"/>
          <p:cNvSpPr/>
          <p:nvPr/>
        </p:nvSpPr>
        <p:spPr>
          <a:xfrm>
            <a:off x="313443" y="9356628"/>
            <a:ext cx="1592739" cy="1440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1050" dirty="0" smtClean="0"/>
              <a:t>※</a:t>
            </a:r>
            <a:r>
              <a:rPr lang="ja-JP" altLang="en-US" sz="1050" dirty="0" smtClean="0"/>
              <a:t>再掲事業あり（</a:t>
            </a:r>
            <a:r>
              <a:rPr lang="en-US" altLang="ja-JP" sz="1050" dirty="0"/>
              <a:t>4</a:t>
            </a:r>
            <a:r>
              <a:rPr lang="ja-JP" altLang="en-US" sz="1050" dirty="0" smtClean="0"/>
              <a:t>）</a:t>
            </a:r>
            <a:endParaRPr lang="ja-JP" altLang="en-US" sz="1050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>
          <a:xfrm>
            <a:off x="5607003" y="9124604"/>
            <a:ext cx="1512169" cy="511175"/>
          </a:xfrm>
        </p:spPr>
        <p:txBody>
          <a:bodyPr/>
          <a:lstStyle/>
          <a:p>
            <a:r>
              <a:rPr kumimoji="1" lang="en-US" altLang="ja-JP" dirty="0" smtClean="0">
                <a:solidFill>
                  <a:schemeClr val="tx1"/>
                </a:solidFill>
              </a:rPr>
              <a:t>7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712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4621</TotalTime>
  <Words>126</Words>
  <Application>Microsoft Office PowerPoint</Application>
  <PresentationFormat>A3 297x420 mm</PresentationFormat>
  <Paragraphs>80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～すべての子どもたちが同じスタートラインに立って将来を目指せるように支援します～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HOSTNAME</dc:creator>
  <cp:lastModifiedBy>HOSTNAME</cp:lastModifiedBy>
  <cp:revision>309</cp:revision>
  <cp:lastPrinted>2017-09-12T08:39:49Z</cp:lastPrinted>
  <dcterms:created xsi:type="dcterms:W3CDTF">2017-05-18T01:16:10Z</dcterms:created>
  <dcterms:modified xsi:type="dcterms:W3CDTF">2017-09-12T08:39:51Z</dcterms:modified>
</cp:coreProperties>
</file>