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3679488" cy="9721850"/>
  <p:notesSz cx="6807200" cy="9939338"/>
  <p:defaultTextStyle>
    <a:defPPr>
      <a:defRPr lang="ja-JP"/>
    </a:defPPr>
    <a:lvl1pPr marL="0" algn="l" defTabSz="1370110" rtl="0" eaLnBrk="1" latinLnBrk="0" hangingPunct="1">
      <a:defRPr kumimoji="1" sz="2600" kern="1200">
        <a:solidFill>
          <a:schemeClr val="tx1"/>
        </a:solidFill>
        <a:latin typeface="+mn-lt"/>
        <a:ea typeface="+mn-ea"/>
        <a:cs typeface="+mn-cs"/>
      </a:defRPr>
    </a:lvl1pPr>
    <a:lvl2pPr marL="685054" algn="l" defTabSz="1370110" rtl="0" eaLnBrk="1" latinLnBrk="0" hangingPunct="1">
      <a:defRPr kumimoji="1" sz="2600" kern="1200">
        <a:solidFill>
          <a:schemeClr val="tx1"/>
        </a:solidFill>
        <a:latin typeface="+mn-lt"/>
        <a:ea typeface="+mn-ea"/>
        <a:cs typeface="+mn-cs"/>
      </a:defRPr>
    </a:lvl2pPr>
    <a:lvl3pPr marL="1370110" algn="l" defTabSz="1370110" rtl="0" eaLnBrk="1" latinLnBrk="0" hangingPunct="1">
      <a:defRPr kumimoji="1" sz="2600" kern="1200">
        <a:solidFill>
          <a:schemeClr val="tx1"/>
        </a:solidFill>
        <a:latin typeface="+mn-lt"/>
        <a:ea typeface="+mn-ea"/>
        <a:cs typeface="+mn-cs"/>
      </a:defRPr>
    </a:lvl3pPr>
    <a:lvl4pPr marL="2055164" algn="l" defTabSz="1370110" rtl="0" eaLnBrk="1" latinLnBrk="0" hangingPunct="1">
      <a:defRPr kumimoji="1" sz="2600" kern="1200">
        <a:solidFill>
          <a:schemeClr val="tx1"/>
        </a:solidFill>
        <a:latin typeface="+mn-lt"/>
        <a:ea typeface="+mn-ea"/>
        <a:cs typeface="+mn-cs"/>
      </a:defRPr>
    </a:lvl4pPr>
    <a:lvl5pPr marL="2740220" algn="l" defTabSz="1370110" rtl="0" eaLnBrk="1" latinLnBrk="0" hangingPunct="1">
      <a:defRPr kumimoji="1" sz="2600" kern="1200">
        <a:solidFill>
          <a:schemeClr val="tx1"/>
        </a:solidFill>
        <a:latin typeface="+mn-lt"/>
        <a:ea typeface="+mn-ea"/>
        <a:cs typeface="+mn-cs"/>
      </a:defRPr>
    </a:lvl5pPr>
    <a:lvl6pPr marL="3425274" algn="l" defTabSz="1370110" rtl="0" eaLnBrk="1" latinLnBrk="0" hangingPunct="1">
      <a:defRPr kumimoji="1" sz="2600" kern="1200">
        <a:solidFill>
          <a:schemeClr val="tx1"/>
        </a:solidFill>
        <a:latin typeface="+mn-lt"/>
        <a:ea typeface="+mn-ea"/>
        <a:cs typeface="+mn-cs"/>
      </a:defRPr>
    </a:lvl6pPr>
    <a:lvl7pPr marL="4110329" algn="l" defTabSz="1370110" rtl="0" eaLnBrk="1" latinLnBrk="0" hangingPunct="1">
      <a:defRPr kumimoji="1" sz="2600" kern="1200">
        <a:solidFill>
          <a:schemeClr val="tx1"/>
        </a:solidFill>
        <a:latin typeface="+mn-lt"/>
        <a:ea typeface="+mn-ea"/>
        <a:cs typeface="+mn-cs"/>
      </a:defRPr>
    </a:lvl7pPr>
    <a:lvl8pPr marL="4795384" algn="l" defTabSz="1370110" rtl="0" eaLnBrk="1" latinLnBrk="0" hangingPunct="1">
      <a:defRPr kumimoji="1" sz="2600" kern="1200">
        <a:solidFill>
          <a:schemeClr val="tx1"/>
        </a:solidFill>
        <a:latin typeface="+mn-lt"/>
        <a:ea typeface="+mn-ea"/>
        <a:cs typeface="+mn-cs"/>
      </a:defRPr>
    </a:lvl8pPr>
    <a:lvl9pPr marL="5480439" algn="l" defTabSz="1370110"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63" userDrawn="1">
          <p15:clr>
            <a:srgbClr val="A4A3A4"/>
          </p15:clr>
        </p15:guide>
        <p15:guide id="2" pos="43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00" autoAdjust="0"/>
  </p:normalViewPr>
  <p:slideViewPr>
    <p:cSldViewPr>
      <p:cViewPr>
        <p:scale>
          <a:sx n="90" d="100"/>
          <a:sy n="90" d="100"/>
        </p:scale>
        <p:origin x="1002" y="2508"/>
      </p:cViewPr>
      <p:guideLst>
        <p:guide orient="horz" pos="3063"/>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03B0284E-946C-495F-9E65-609733C10E2A}" type="datetimeFigureOut">
              <a:rPr kumimoji="1" lang="ja-JP" altLang="en-US" smtClean="0"/>
              <a:t>2017/9/12</a:t>
            </a:fld>
            <a:endParaRPr kumimoji="1" lang="ja-JP" altLang="en-US"/>
          </a:p>
        </p:txBody>
      </p:sp>
      <p:sp>
        <p:nvSpPr>
          <p:cNvPr id="4" name="スライド イメージ プレースホルダー 3"/>
          <p:cNvSpPr>
            <a:spLocks noGrp="1" noRot="1" noChangeAspect="1"/>
          </p:cNvSpPr>
          <p:nvPr>
            <p:ph type="sldImg" idx="2"/>
          </p:nvPr>
        </p:nvSpPr>
        <p:spPr>
          <a:xfrm>
            <a:off x="782638" y="746125"/>
            <a:ext cx="52419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EAE2BF3-C210-4601-B382-CB73A1EFB389}" type="slidenum">
              <a:rPr kumimoji="1" lang="ja-JP" altLang="en-US" smtClean="0"/>
              <a:t>‹#›</a:t>
            </a:fld>
            <a:endParaRPr kumimoji="1" lang="ja-JP" altLang="en-US"/>
          </a:p>
        </p:txBody>
      </p:sp>
    </p:spTree>
    <p:extLst>
      <p:ext uri="{BB962C8B-B14F-4D97-AF65-F5344CB8AC3E}">
        <p14:creationId xmlns:p14="http://schemas.microsoft.com/office/powerpoint/2010/main" val="36349966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5964" y="3020077"/>
            <a:ext cx="11627564" cy="208389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51926" y="5509052"/>
            <a:ext cx="9575641" cy="2484473"/>
          </a:xfrm>
        </p:spPr>
        <p:txBody>
          <a:bodyPr/>
          <a:lstStyle>
            <a:lvl1pPr marL="0" indent="0" algn="ctr">
              <a:buNone/>
              <a:defRPr>
                <a:solidFill>
                  <a:schemeClr val="tx1">
                    <a:tint val="75000"/>
                  </a:schemeClr>
                </a:solidFill>
              </a:defRPr>
            </a:lvl1pPr>
            <a:lvl2pPr marL="639985" indent="0" algn="ctr">
              <a:buNone/>
              <a:defRPr>
                <a:solidFill>
                  <a:schemeClr val="tx1">
                    <a:tint val="75000"/>
                  </a:schemeClr>
                </a:solidFill>
              </a:defRPr>
            </a:lvl2pPr>
            <a:lvl3pPr marL="1279972" indent="0" algn="ctr">
              <a:buNone/>
              <a:defRPr>
                <a:solidFill>
                  <a:schemeClr val="tx1">
                    <a:tint val="75000"/>
                  </a:schemeClr>
                </a:solidFill>
              </a:defRPr>
            </a:lvl3pPr>
            <a:lvl4pPr marL="1919957" indent="0" algn="ctr">
              <a:buNone/>
              <a:defRPr>
                <a:solidFill>
                  <a:schemeClr val="tx1">
                    <a:tint val="75000"/>
                  </a:schemeClr>
                </a:solidFill>
              </a:defRPr>
            </a:lvl4pPr>
            <a:lvl5pPr marL="2559944" indent="0" algn="ctr">
              <a:buNone/>
              <a:defRPr>
                <a:solidFill>
                  <a:schemeClr val="tx1">
                    <a:tint val="75000"/>
                  </a:schemeClr>
                </a:solidFill>
              </a:defRPr>
            </a:lvl5pPr>
            <a:lvl6pPr marL="3199928" indent="0" algn="ctr">
              <a:buNone/>
              <a:defRPr>
                <a:solidFill>
                  <a:schemeClr val="tx1">
                    <a:tint val="75000"/>
                  </a:schemeClr>
                </a:solidFill>
              </a:defRPr>
            </a:lvl6pPr>
            <a:lvl7pPr marL="3839914" indent="0" algn="ctr">
              <a:buNone/>
              <a:defRPr>
                <a:solidFill>
                  <a:schemeClr val="tx1">
                    <a:tint val="75000"/>
                  </a:schemeClr>
                </a:solidFill>
              </a:defRPr>
            </a:lvl7pPr>
            <a:lvl8pPr marL="4479900" indent="0" algn="ctr">
              <a:buNone/>
              <a:defRPr>
                <a:solidFill>
                  <a:schemeClr val="tx1">
                    <a:tint val="75000"/>
                  </a:schemeClr>
                </a:solidFill>
              </a:defRPr>
            </a:lvl8pPr>
            <a:lvl9pPr marL="511988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133357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84160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7630" y="389327"/>
            <a:ext cx="3077885" cy="82950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3977" y="389327"/>
            <a:ext cx="9005663" cy="82950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99562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1216529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588" y="6247193"/>
            <a:ext cx="11627564" cy="1930867"/>
          </a:xfrm>
        </p:spPr>
        <p:txBody>
          <a:bodyPr anchor="t"/>
          <a:lstStyle>
            <a:lvl1pPr algn="l">
              <a:defRPr sz="5605"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80588" y="4120536"/>
            <a:ext cx="11627564" cy="2126654"/>
          </a:xfrm>
        </p:spPr>
        <p:txBody>
          <a:bodyPr anchor="b"/>
          <a:lstStyle>
            <a:lvl1pPr marL="0" indent="0">
              <a:buNone/>
              <a:defRPr sz="2803">
                <a:solidFill>
                  <a:schemeClr val="tx1">
                    <a:tint val="75000"/>
                  </a:schemeClr>
                </a:solidFill>
              </a:defRPr>
            </a:lvl1pPr>
            <a:lvl2pPr marL="639985" indent="0">
              <a:buNone/>
              <a:defRPr sz="2429">
                <a:solidFill>
                  <a:schemeClr val="tx1">
                    <a:tint val="75000"/>
                  </a:schemeClr>
                </a:solidFill>
              </a:defRPr>
            </a:lvl2pPr>
            <a:lvl3pPr marL="1279972" indent="0">
              <a:buNone/>
              <a:defRPr sz="2149">
                <a:solidFill>
                  <a:schemeClr val="tx1">
                    <a:tint val="75000"/>
                  </a:schemeClr>
                </a:solidFill>
              </a:defRPr>
            </a:lvl3pPr>
            <a:lvl4pPr marL="1919957" indent="0">
              <a:buNone/>
              <a:defRPr sz="1962">
                <a:solidFill>
                  <a:schemeClr val="tx1">
                    <a:tint val="75000"/>
                  </a:schemeClr>
                </a:solidFill>
              </a:defRPr>
            </a:lvl4pPr>
            <a:lvl5pPr marL="2559944" indent="0">
              <a:buNone/>
              <a:defRPr sz="1962">
                <a:solidFill>
                  <a:schemeClr val="tx1">
                    <a:tint val="75000"/>
                  </a:schemeClr>
                </a:solidFill>
              </a:defRPr>
            </a:lvl5pPr>
            <a:lvl6pPr marL="3199928" indent="0">
              <a:buNone/>
              <a:defRPr sz="1962">
                <a:solidFill>
                  <a:schemeClr val="tx1">
                    <a:tint val="75000"/>
                  </a:schemeClr>
                </a:solidFill>
              </a:defRPr>
            </a:lvl6pPr>
            <a:lvl7pPr marL="3839914" indent="0">
              <a:buNone/>
              <a:defRPr sz="1962">
                <a:solidFill>
                  <a:schemeClr val="tx1">
                    <a:tint val="75000"/>
                  </a:schemeClr>
                </a:solidFill>
              </a:defRPr>
            </a:lvl7pPr>
            <a:lvl8pPr marL="4479900" indent="0">
              <a:buNone/>
              <a:defRPr sz="1962">
                <a:solidFill>
                  <a:schemeClr val="tx1">
                    <a:tint val="75000"/>
                  </a:schemeClr>
                </a:solidFill>
              </a:defRPr>
            </a:lvl8pPr>
            <a:lvl9pPr marL="5119885" indent="0">
              <a:buNone/>
              <a:defRPr sz="1962">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413634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3975" y="2268437"/>
            <a:ext cx="6041774" cy="6415971"/>
          </a:xfrm>
        </p:spPr>
        <p:txBody>
          <a:bodyPr/>
          <a:lstStyle>
            <a:lvl1pPr>
              <a:defRPr sz="3924"/>
            </a:lvl1pPr>
            <a:lvl2pPr>
              <a:defRPr sz="3363"/>
            </a:lvl2pPr>
            <a:lvl3pPr>
              <a:defRPr sz="2803"/>
            </a:lvl3pPr>
            <a:lvl4pPr>
              <a:defRPr sz="2429"/>
            </a:lvl4pPr>
            <a:lvl5pPr>
              <a:defRPr sz="2429"/>
            </a:lvl5pPr>
            <a:lvl6pPr>
              <a:defRPr sz="2429"/>
            </a:lvl6pPr>
            <a:lvl7pPr>
              <a:defRPr sz="2429"/>
            </a:lvl7pPr>
            <a:lvl8pPr>
              <a:defRPr sz="2429"/>
            </a:lvl8pPr>
            <a:lvl9pPr>
              <a:defRPr sz="242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953742" y="2268437"/>
            <a:ext cx="6041774" cy="6415971"/>
          </a:xfrm>
        </p:spPr>
        <p:txBody>
          <a:bodyPr/>
          <a:lstStyle>
            <a:lvl1pPr>
              <a:defRPr sz="3924"/>
            </a:lvl1pPr>
            <a:lvl2pPr>
              <a:defRPr sz="3363"/>
            </a:lvl2pPr>
            <a:lvl3pPr>
              <a:defRPr sz="2803"/>
            </a:lvl3pPr>
            <a:lvl4pPr>
              <a:defRPr sz="2429"/>
            </a:lvl4pPr>
            <a:lvl5pPr>
              <a:defRPr sz="2429"/>
            </a:lvl5pPr>
            <a:lvl6pPr>
              <a:defRPr sz="2429"/>
            </a:lvl6pPr>
            <a:lvl7pPr>
              <a:defRPr sz="2429"/>
            </a:lvl7pPr>
            <a:lvl8pPr>
              <a:defRPr sz="2429"/>
            </a:lvl8pPr>
            <a:lvl9pPr>
              <a:defRPr sz="242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3626010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3977" y="2176165"/>
            <a:ext cx="6044148" cy="906922"/>
          </a:xfrm>
        </p:spPr>
        <p:txBody>
          <a:bodyPr anchor="b"/>
          <a:lstStyle>
            <a:lvl1pPr marL="0" indent="0">
              <a:buNone/>
              <a:defRPr sz="3363" b="1"/>
            </a:lvl1pPr>
            <a:lvl2pPr marL="639985" indent="0">
              <a:buNone/>
              <a:defRPr sz="2803" b="1"/>
            </a:lvl2pPr>
            <a:lvl3pPr marL="1279972" indent="0">
              <a:buNone/>
              <a:defRPr sz="2429" b="1"/>
            </a:lvl3pPr>
            <a:lvl4pPr marL="1919957" indent="0">
              <a:buNone/>
              <a:defRPr sz="2149" b="1"/>
            </a:lvl4pPr>
            <a:lvl5pPr marL="2559944" indent="0">
              <a:buNone/>
              <a:defRPr sz="2149" b="1"/>
            </a:lvl5pPr>
            <a:lvl6pPr marL="3199928" indent="0">
              <a:buNone/>
              <a:defRPr sz="2149" b="1"/>
            </a:lvl6pPr>
            <a:lvl7pPr marL="3839914" indent="0">
              <a:buNone/>
              <a:defRPr sz="2149" b="1"/>
            </a:lvl7pPr>
            <a:lvl8pPr marL="4479900" indent="0">
              <a:buNone/>
              <a:defRPr sz="2149" b="1"/>
            </a:lvl8pPr>
            <a:lvl9pPr marL="5119885" indent="0">
              <a:buNone/>
              <a:defRPr sz="2149"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3977" y="3083090"/>
            <a:ext cx="6044148" cy="5601317"/>
          </a:xfrm>
        </p:spPr>
        <p:txBody>
          <a:bodyPr/>
          <a:lstStyle>
            <a:lvl1pPr>
              <a:defRPr sz="3363"/>
            </a:lvl1pPr>
            <a:lvl2pPr>
              <a:defRPr sz="2803"/>
            </a:lvl2pPr>
            <a:lvl3pPr>
              <a:defRPr sz="2429"/>
            </a:lvl3pPr>
            <a:lvl4pPr>
              <a:defRPr sz="2149"/>
            </a:lvl4pPr>
            <a:lvl5pPr>
              <a:defRPr sz="2149"/>
            </a:lvl5pPr>
            <a:lvl6pPr>
              <a:defRPr sz="2149"/>
            </a:lvl6pPr>
            <a:lvl7pPr>
              <a:defRPr sz="2149"/>
            </a:lvl7pPr>
            <a:lvl8pPr>
              <a:defRPr sz="2149"/>
            </a:lvl8pPr>
            <a:lvl9pPr>
              <a:defRPr sz="214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948993" y="2176165"/>
            <a:ext cx="6046525" cy="906922"/>
          </a:xfrm>
        </p:spPr>
        <p:txBody>
          <a:bodyPr anchor="b"/>
          <a:lstStyle>
            <a:lvl1pPr marL="0" indent="0">
              <a:buNone/>
              <a:defRPr sz="3363" b="1"/>
            </a:lvl1pPr>
            <a:lvl2pPr marL="639985" indent="0">
              <a:buNone/>
              <a:defRPr sz="2803" b="1"/>
            </a:lvl2pPr>
            <a:lvl3pPr marL="1279972" indent="0">
              <a:buNone/>
              <a:defRPr sz="2429" b="1"/>
            </a:lvl3pPr>
            <a:lvl4pPr marL="1919957" indent="0">
              <a:buNone/>
              <a:defRPr sz="2149" b="1"/>
            </a:lvl4pPr>
            <a:lvl5pPr marL="2559944" indent="0">
              <a:buNone/>
              <a:defRPr sz="2149" b="1"/>
            </a:lvl5pPr>
            <a:lvl6pPr marL="3199928" indent="0">
              <a:buNone/>
              <a:defRPr sz="2149" b="1"/>
            </a:lvl6pPr>
            <a:lvl7pPr marL="3839914" indent="0">
              <a:buNone/>
              <a:defRPr sz="2149" b="1"/>
            </a:lvl7pPr>
            <a:lvl8pPr marL="4479900" indent="0">
              <a:buNone/>
              <a:defRPr sz="2149" b="1"/>
            </a:lvl8pPr>
            <a:lvl9pPr marL="5119885" indent="0">
              <a:buNone/>
              <a:defRPr sz="2149"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948993" y="3083090"/>
            <a:ext cx="6046525" cy="5601317"/>
          </a:xfrm>
        </p:spPr>
        <p:txBody>
          <a:bodyPr/>
          <a:lstStyle>
            <a:lvl1pPr>
              <a:defRPr sz="3363"/>
            </a:lvl1pPr>
            <a:lvl2pPr>
              <a:defRPr sz="2803"/>
            </a:lvl2pPr>
            <a:lvl3pPr>
              <a:defRPr sz="2429"/>
            </a:lvl3pPr>
            <a:lvl4pPr>
              <a:defRPr sz="2149"/>
            </a:lvl4pPr>
            <a:lvl5pPr>
              <a:defRPr sz="2149"/>
            </a:lvl5pPr>
            <a:lvl6pPr>
              <a:defRPr sz="2149"/>
            </a:lvl6pPr>
            <a:lvl7pPr>
              <a:defRPr sz="2149"/>
            </a:lvl7pPr>
            <a:lvl8pPr>
              <a:defRPr sz="2149"/>
            </a:lvl8pPr>
            <a:lvl9pPr>
              <a:defRPr sz="214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51322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18185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3450313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977" y="387078"/>
            <a:ext cx="4500458" cy="1647313"/>
          </a:xfrm>
        </p:spPr>
        <p:txBody>
          <a:bodyPr anchor="b"/>
          <a:lstStyle>
            <a:lvl1pPr algn="l">
              <a:defRPr sz="2803"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348300" y="387075"/>
            <a:ext cx="7647214" cy="8297330"/>
          </a:xfrm>
        </p:spPr>
        <p:txBody>
          <a:bodyPr/>
          <a:lstStyle>
            <a:lvl1pPr>
              <a:defRPr sz="4577"/>
            </a:lvl1pPr>
            <a:lvl2pPr>
              <a:defRPr sz="3924"/>
            </a:lvl2pPr>
            <a:lvl3pPr>
              <a:defRPr sz="3363"/>
            </a:lvl3pPr>
            <a:lvl4pPr>
              <a:defRPr sz="2803"/>
            </a:lvl4pPr>
            <a:lvl5pPr>
              <a:defRPr sz="2803"/>
            </a:lvl5pPr>
            <a:lvl6pPr>
              <a:defRPr sz="2803"/>
            </a:lvl6pPr>
            <a:lvl7pPr>
              <a:defRPr sz="2803"/>
            </a:lvl7pPr>
            <a:lvl8pPr>
              <a:defRPr sz="2803"/>
            </a:lvl8pPr>
            <a:lvl9pPr>
              <a:defRPr sz="280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3977" y="2034388"/>
            <a:ext cx="4500458" cy="6650016"/>
          </a:xfrm>
        </p:spPr>
        <p:txBody>
          <a:bodyPr/>
          <a:lstStyle>
            <a:lvl1pPr marL="0" indent="0">
              <a:buNone/>
              <a:defRPr sz="1962"/>
            </a:lvl1pPr>
            <a:lvl2pPr marL="639985" indent="0">
              <a:buNone/>
              <a:defRPr sz="1681"/>
            </a:lvl2pPr>
            <a:lvl3pPr marL="1279972" indent="0">
              <a:buNone/>
              <a:defRPr sz="1401"/>
            </a:lvl3pPr>
            <a:lvl4pPr marL="1919957" indent="0">
              <a:buNone/>
              <a:defRPr sz="1308"/>
            </a:lvl4pPr>
            <a:lvl5pPr marL="2559944" indent="0">
              <a:buNone/>
              <a:defRPr sz="1308"/>
            </a:lvl5pPr>
            <a:lvl6pPr marL="3199928" indent="0">
              <a:buNone/>
              <a:defRPr sz="1308"/>
            </a:lvl6pPr>
            <a:lvl7pPr marL="3839914" indent="0">
              <a:buNone/>
              <a:defRPr sz="1308"/>
            </a:lvl7pPr>
            <a:lvl8pPr marL="4479900" indent="0">
              <a:buNone/>
              <a:defRPr sz="1308"/>
            </a:lvl8pPr>
            <a:lvl9pPr marL="5119885" indent="0">
              <a:buNone/>
              <a:defRPr sz="130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2685506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275" y="6805297"/>
            <a:ext cx="8207693" cy="803403"/>
          </a:xfrm>
        </p:spPr>
        <p:txBody>
          <a:bodyPr anchor="b"/>
          <a:lstStyle>
            <a:lvl1pPr algn="l">
              <a:defRPr sz="2803"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81275" y="868665"/>
            <a:ext cx="8207693" cy="5833110"/>
          </a:xfrm>
        </p:spPr>
        <p:txBody>
          <a:bodyPr/>
          <a:lstStyle>
            <a:lvl1pPr marL="0" indent="0">
              <a:buNone/>
              <a:defRPr sz="4577"/>
            </a:lvl1pPr>
            <a:lvl2pPr marL="639985" indent="0">
              <a:buNone/>
              <a:defRPr sz="3924"/>
            </a:lvl2pPr>
            <a:lvl3pPr marL="1279972" indent="0">
              <a:buNone/>
              <a:defRPr sz="3363"/>
            </a:lvl3pPr>
            <a:lvl4pPr marL="1919957" indent="0">
              <a:buNone/>
              <a:defRPr sz="2803"/>
            </a:lvl4pPr>
            <a:lvl5pPr marL="2559944" indent="0">
              <a:buNone/>
              <a:defRPr sz="2803"/>
            </a:lvl5pPr>
            <a:lvl6pPr marL="3199928" indent="0">
              <a:buNone/>
              <a:defRPr sz="2803"/>
            </a:lvl6pPr>
            <a:lvl7pPr marL="3839914" indent="0">
              <a:buNone/>
              <a:defRPr sz="2803"/>
            </a:lvl7pPr>
            <a:lvl8pPr marL="4479900" indent="0">
              <a:buNone/>
              <a:defRPr sz="2803"/>
            </a:lvl8pPr>
            <a:lvl9pPr marL="5119885" indent="0">
              <a:buNone/>
              <a:defRPr sz="2803"/>
            </a:lvl9pPr>
          </a:lstStyle>
          <a:p>
            <a:endParaRPr kumimoji="1" lang="ja-JP" altLang="en-US"/>
          </a:p>
        </p:txBody>
      </p:sp>
      <p:sp>
        <p:nvSpPr>
          <p:cNvPr id="4" name="テキスト プレースホルダー 3"/>
          <p:cNvSpPr>
            <a:spLocks noGrp="1"/>
          </p:cNvSpPr>
          <p:nvPr>
            <p:ph type="body" sz="half" idx="2"/>
          </p:nvPr>
        </p:nvSpPr>
        <p:spPr>
          <a:xfrm>
            <a:off x="2681275" y="7608700"/>
            <a:ext cx="8207693" cy="1140966"/>
          </a:xfrm>
        </p:spPr>
        <p:txBody>
          <a:bodyPr/>
          <a:lstStyle>
            <a:lvl1pPr marL="0" indent="0">
              <a:buNone/>
              <a:defRPr sz="1962"/>
            </a:lvl1pPr>
            <a:lvl2pPr marL="639985" indent="0">
              <a:buNone/>
              <a:defRPr sz="1681"/>
            </a:lvl2pPr>
            <a:lvl3pPr marL="1279972" indent="0">
              <a:buNone/>
              <a:defRPr sz="1401"/>
            </a:lvl3pPr>
            <a:lvl4pPr marL="1919957" indent="0">
              <a:buNone/>
              <a:defRPr sz="1308"/>
            </a:lvl4pPr>
            <a:lvl5pPr marL="2559944" indent="0">
              <a:buNone/>
              <a:defRPr sz="1308"/>
            </a:lvl5pPr>
            <a:lvl6pPr marL="3199928" indent="0">
              <a:buNone/>
              <a:defRPr sz="1308"/>
            </a:lvl6pPr>
            <a:lvl7pPr marL="3839914" indent="0">
              <a:buNone/>
              <a:defRPr sz="1308"/>
            </a:lvl7pPr>
            <a:lvl8pPr marL="4479900" indent="0">
              <a:buNone/>
              <a:defRPr sz="1308"/>
            </a:lvl8pPr>
            <a:lvl9pPr marL="5119885" indent="0">
              <a:buNone/>
              <a:defRPr sz="130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CC1736-3D71-467E-8C56-AC7C19EB4133}" type="datetimeFigureOut">
              <a:rPr kumimoji="1" lang="ja-JP" altLang="en-US" smtClean="0"/>
              <a:t>2017/9/12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313615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3975" y="389325"/>
            <a:ext cx="12311540" cy="1620308"/>
          </a:xfrm>
          <a:prstGeom prst="rect">
            <a:avLst/>
          </a:prstGeom>
        </p:spPr>
        <p:txBody>
          <a:bodyPr vert="horz" lIns="137011" tIns="68506" rIns="137011" bIns="6850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3975" y="2268437"/>
            <a:ext cx="12311540" cy="6415971"/>
          </a:xfrm>
          <a:prstGeom prst="rect">
            <a:avLst/>
          </a:prstGeom>
        </p:spPr>
        <p:txBody>
          <a:bodyPr vert="horz" lIns="137011" tIns="68506" rIns="137011" bIns="6850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3975" y="9010720"/>
            <a:ext cx="3191881" cy="517599"/>
          </a:xfrm>
          <a:prstGeom prst="rect">
            <a:avLst/>
          </a:prstGeom>
        </p:spPr>
        <p:txBody>
          <a:bodyPr vert="horz" lIns="137011" tIns="68506" rIns="137011" bIns="68506" rtlCol="0" anchor="ctr"/>
          <a:lstStyle>
            <a:lvl1pPr algn="l">
              <a:defRPr sz="1681">
                <a:solidFill>
                  <a:schemeClr val="tx1">
                    <a:tint val="75000"/>
                  </a:schemeClr>
                </a:solidFill>
              </a:defRPr>
            </a:lvl1pPr>
          </a:lstStyle>
          <a:p>
            <a:fld id="{60CC1736-3D71-467E-8C56-AC7C19EB4133}" type="datetimeFigureOut">
              <a:rPr kumimoji="1" lang="ja-JP" altLang="en-US" smtClean="0"/>
              <a:t>2017/9/12</a:t>
            </a:fld>
            <a:endParaRPr kumimoji="1" lang="ja-JP" altLang="en-US"/>
          </a:p>
        </p:txBody>
      </p:sp>
      <p:sp>
        <p:nvSpPr>
          <p:cNvPr id="5" name="フッター プレースホルダー 4"/>
          <p:cNvSpPr>
            <a:spLocks noGrp="1"/>
          </p:cNvSpPr>
          <p:nvPr>
            <p:ph type="ftr" sz="quarter" idx="3"/>
          </p:nvPr>
        </p:nvSpPr>
        <p:spPr>
          <a:xfrm>
            <a:off x="4673827" y="9010720"/>
            <a:ext cx="4331838" cy="517599"/>
          </a:xfrm>
          <a:prstGeom prst="rect">
            <a:avLst/>
          </a:prstGeom>
        </p:spPr>
        <p:txBody>
          <a:bodyPr vert="horz" lIns="137011" tIns="68506" rIns="137011" bIns="68506" rtlCol="0" anchor="ctr"/>
          <a:lstStyle>
            <a:lvl1pPr algn="ctr">
              <a:defRPr sz="168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3634" y="9010720"/>
            <a:ext cx="3191881" cy="517599"/>
          </a:xfrm>
          <a:prstGeom prst="rect">
            <a:avLst/>
          </a:prstGeom>
        </p:spPr>
        <p:txBody>
          <a:bodyPr vert="horz" lIns="137011" tIns="68506" rIns="137011" bIns="68506" rtlCol="0" anchor="ctr"/>
          <a:lstStyle>
            <a:lvl1pPr algn="r">
              <a:defRPr sz="1681">
                <a:solidFill>
                  <a:schemeClr val="tx1">
                    <a:tint val="75000"/>
                  </a:schemeClr>
                </a:solidFill>
              </a:defRPr>
            </a:lvl1pPr>
          </a:lstStyle>
          <a:p>
            <a:fld id="{D0913A00-4594-4B46-9192-69C680C3ABDA}" type="slidenum">
              <a:rPr kumimoji="1" lang="ja-JP" altLang="en-US" smtClean="0"/>
              <a:t>‹#›</a:t>
            </a:fld>
            <a:endParaRPr kumimoji="1" lang="ja-JP" altLang="en-US"/>
          </a:p>
        </p:txBody>
      </p:sp>
    </p:spTree>
    <p:extLst>
      <p:ext uri="{BB962C8B-B14F-4D97-AF65-F5344CB8AC3E}">
        <p14:creationId xmlns:p14="http://schemas.microsoft.com/office/powerpoint/2010/main" val="3921533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972" rtl="0" eaLnBrk="1" latinLnBrk="0" hangingPunct="1">
        <a:spcBef>
          <a:spcPct val="0"/>
        </a:spcBef>
        <a:buNone/>
        <a:defRPr kumimoji="1" sz="6166" kern="1200">
          <a:solidFill>
            <a:schemeClr val="tx1"/>
          </a:solidFill>
          <a:latin typeface="+mj-lt"/>
          <a:ea typeface="+mj-ea"/>
          <a:cs typeface="+mj-cs"/>
        </a:defRPr>
      </a:lvl1pPr>
    </p:titleStyle>
    <p:bodyStyle>
      <a:lvl1pPr marL="479989" indent="-479989" algn="l" defTabSz="1279972" rtl="0" eaLnBrk="1" latinLnBrk="0" hangingPunct="1">
        <a:spcBef>
          <a:spcPct val="20000"/>
        </a:spcBef>
        <a:buFont typeface="Arial" panose="020B0604020202020204" pitchFamily="34" charset="0"/>
        <a:buChar char="•"/>
        <a:defRPr kumimoji="1" sz="4577" kern="1200">
          <a:solidFill>
            <a:schemeClr val="tx1"/>
          </a:solidFill>
          <a:latin typeface="+mn-lt"/>
          <a:ea typeface="+mn-ea"/>
          <a:cs typeface="+mn-cs"/>
        </a:defRPr>
      </a:lvl1pPr>
      <a:lvl2pPr marL="1039977" indent="-399991" algn="l" defTabSz="1279972" rtl="0" eaLnBrk="1" latinLnBrk="0" hangingPunct="1">
        <a:spcBef>
          <a:spcPct val="20000"/>
        </a:spcBef>
        <a:buFont typeface="Arial" panose="020B0604020202020204" pitchFamily="34" charset="0"/>
        <a:buChar char="–"/>
        <a:defRPr kumimoji="1" sz="3924" kern="1200">
          <a:solidFill>
            <a:schemeClr val="tx1"/>
          </a:solidFill>
          <a:latin typeface="+mn-lt"/>
          <a:ea typeface="+mn-ea"/>
          <a:cs typeface="+mn-cs"/>
        </a:defRPr>
      </a:lvl2pPr>
      <a:lvl3pPr marL="1599965" indent="-319992" algn="l" defTabSz="1279972" rtl="0" eaLnBrk="1" latinLnBrk="0" hangingPunct="1">
        <a:spcBef>
          <a:spcPct val="20000"/>
        </a:spcBef>
        <a:buFont typeface="Arial" panose="020B0604020202020204" pitchFamily="34" charset="0"/>
        <a:buChar char="•"/>
        <a:defRPr kumimoji="1" sz="3363" kern="1200">
          <a:solidFill>
            <a:schemeClr val="tx1"/>
          </a:solidFill>
          <a:latin typeface="+mn-lt"/>
          <a:ea typeface="+mn-ea"/>
          <a:cs typeface="+mn-cs"/>
        </a:defRPr>
      </a:lvl3pPr>
      <a:lvl4pPr marL="2239950"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4pPr>
      <a:lvl5pPr marL="2879936"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5pPr>
      <a:lvl6pPr marL="3519922"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6pPr>
      <a:lvl7pPr marL="4159907"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7pPr>
      <a:lvl8pPr marL="4799892"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8pPr>
      <a:lvl9pPr marL="5439879" indent="-319992" algn="l" defTabSz="1279972" rtl="0" eaLnBrk="1" latinLnBrk="0" hangingPunct="1">
        <a:spcBef>
          <a:spcPct val="20000"/>
        </a:spcBef>
        <a:buFont typeface="Arial" panose="020B0604020202020204" pitchFamily="34" charset="0"/>
        <a:buChar char="•"/>
        <a:defRPr kumimoji="1" sz="2803" kern="1200">
          <a:solidFill>
            <a:schemeClr val="tx1"/>
          </a:solidFill>
          <a:latin typeface="+mn-lt"/>
          <a:ea typeface="+mn-ea"/>
          <a:cs typeface="+mn-cs"/>
        </a:defRPr>
      </a:lvl9pPr>
    </p:bodyStyle>
    <p:otherStyle>
      <a:defPPr>
        <a:defRPr lang="ja-JP"/>
      </a:defPPr>
      <a:lvl1pPr marL="0" algn="l" defTabSz="1279972" rtl="0" eaLnBrk="1" latinLnBrk="0" hangingPunct="1">
        <a:defRPr kumimoji="1" sz="2429" kern="1200">
          <a:solidFill>
            <a:schemeClr val="tx1"/>
          </a:solidFill>
          <a:latin typeface="+mn-lt"/>
          <a:ea typeface="+mn-ea"/>
          <a:cs typeface="+mn-cs"/>
        </a:defRPr>
      </a:lvl1pPr>
      <a:lvl2pPr marL="639985" algn="l" defTabSz="1279972" rtl="0" eaLnBrk="1" latinLnBrk="0" hangingPunct="1">
        <a:defRPr kumimoji="1" sz="2429" kern="1200">
          <a:solidFill>
            <a:schemeClr val="tx1"/>
          </a:solidFill>
          <a:latin typeface="+mn-lt"/>
          <a:ea typeface="+mn-ea"/>
          <a:cs typeface="+mn-cs"/>
        </a:defRPr>
      </a:lvl2pPr>
      <a:lvl3pPr marL="1279972" algn="l" defTabSz="1279972" rtl="0" eaLnBrk="1" latinLnBrk="0" hangingPunct="1">
        <a:defRPr kumimoji="1" sz="2429" kern="1200">
          <a:solidFill>
            <a:schemeClr val="tx1"/>
          </a:solidFill>
          <a:latin typeface="+mn-lt"/>
          <a:ea typeface="+mn-ea"/>
          <a:cs typeface="+mn-cs"/>
        </a:defRPr>
      </a:lvl3pPr>
      <a:lvl4pPr marL="1919957" algn="l" defTabSz="1279972" rtl="0" eaLnBrk="1" latinLnBrk="0" hangingPunct="1">
        <a:defRPr kumimoji="1" sz="2429" kern="1200">
          <a:solidFill>
            <a:schemeClr val="tx1"/>
          </a:solidFill>
          <a:latin typeface="+mn-lt"/>
          <a:ea typeface="+mn-ea"/>
          <a:cs typeface="+mn-cs"/>
        </a:defRPr>
      </a:lvl4pPr>
      <a:lvl5pPr marL="2559944" algn="l" defTabSz="1279972" rtl="0" eaLnBrk="1" latinLnBrk="0" hangingPunct="1">
        <a:defRPr kumimoji="1" sz="2429" kern="1200">
          <a:solidFill>
            <a:schemeClr val="tx1"/>
          </a:solidFill>
          <a:latin typeface="+mn-lt"/>
          <a:ea typeface="+mn-ea"/>
          <a:cs typeface="+mn-cs"/>
        </a:defRPr>
      </a:lvl5pPr>
      <a:lvl6pPr marL="3199928" algn="l" defTabSz="1279972" rtl="0" eaLnBrk="1" latinLnBrk="0" hangingPunct="1">
        <a:defRPr kumimoji="1" sz="2429" kern="1200">
          <a:solidFill>
            <a:schemeClr val="tx1"/>
          </a:solidFill>
          <a:latin typeface="+mn-lt"/>
          <a:ea typeface="+mn-ea"/>
          <a:cs typeface="+mn-cs"/>
        </a:defRPr>
      </a:lvl6pPr>
      <a:lvl7pPr marL="3839914" algn="l" defTabSz="1279972" rtl="0" eaLnBrk="1" latinLnBrk="0" hangingPunct="1">
        <a:defRPr kumimoji="1" sz="2429" kern="1200">
          <a:solidFill>
            <a:schemeClr val="tx1"/>
          </a:solidFill>
          <a:latin typeface="+mn-lt"/>
          <a:ea typeface="+mn-ea"/>
          <a:cs typeface="+mn-cs"/>
        </a:defRPr>
      </a:lvl7pPr>
      <a:lvl8pPr marL="4479900" algn="l" defTabSz="1279972" rtl="0" eaLnBrk="1" latinLnBrk="0" hangingPunct="1">
        <a:defRPr kumimoji="1" sz="2429" kern="1200">
          <a:solidFill>
            <a:schemeClr val="tx1"/>
          </a:solidFill>
          <a:latin typeface="+mn-lt"/>
          <a:ea typeface="+mn-ea"/>
          <a:cs typeface="+mn-cs"/>
        </a:defRPr>
      </a:lvl8pPr>
      <a:lvl9pPr marL="5119885" algn="l" defTabSz="1279972" rtl="0" eaLnBrk="1" latinLnBrk="0" hangingPunct="1">
        <a:defRPr kumimoji="1" sz="242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4813170" y="126256"/>
            <a:ext cx="4032000" cy="288000"/>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128010" tIns="64006" rIns="128010" bIns="64006" numCol="1" spcCol="0" rtlCol="0" fromWordArt="0" anchor="ctr" anchorCtr="0" forceAA="0" compatLnSpc="1">
            <a:prstTxWarp prst="textNoShape">
              <a:avLst/>
            </a:prstTxWarp>
            <a:noAutofit/>
          </a:bodyPr>
          <a:lstStyle/>
          <a:p>
            <a:pPr algn="ctr"/>
            <a:r>
              <a:rPr lang="ja-JP" altLang="en-US" sz="1308" b="1" dirty="0">
                <a:solidFill>
                  <a:srgbClr val="000000"/>
                </a:solidFill>
                <a:ea typeface="HG丸ｺﾞｼｯｸM-PRO"/>
                <a:cs typeface="Meiryo UI"/>
              </a:rPr>
              <a:t>子どもの貧困施策の総点検について</a:t>
            </a:r>
            <a:endParaRPr lang="ja-JP" altLang="en-US" sz="1308" kern="100" dirty="0">
              <a:ea typeface="ＭＳ 明朝"/>
              <a:cs typeface="Times New Roman"/>
            </a:endParaRPr>
          </a:p>
        </p:txBody>
      </p:sp>
      <p:sp>
        <p:nvSpPr>
          <p:cNvPr id="8" name="正方形/長方形 7"/>
          <p:cNvSpPr/>
          <p:nvPr/>
        </p:nvSpPr>
        <p:spPr>
          <a:xfrm>
            <a:off x="9208400" y="504612"/>
            <a:ext cx="4230472" cy="216000"/>
          </a:xfrm>
          <a:prstGeom prst="rect">
            <a:avLst/>
          </a:prstGeom>
          <a:ln/>
        </p:spPr>
        <p:style>
          <a:lnRef idx="0">
            <a:schemeClr val="accent2"/>
          </a:lnRef>
          <a:fillRef idx="3">
            <a:schemeClr val="accent2"/>
          </a:fillRef>
          <a:effectRef idx="3">
            <a:schemeClr val="accent2"/>
          </a:effectRef>
          <a:fontRef idx="minor">
            <a:schemeClr val="lt1"/>
          </a:fontRef>
        </p:style>
        <p:txBody>
          <a:bodyPr rot="0" spcFirstLastPara="0" vert="horz" wrap="square" lIns="128010" tIns="64006" rIns="128010" bIns="64006" numCol="1" spcCol="0" rtlCol="0" fromWordArt="0" anchor="ctr" anchorCtr="0" forceAA="0" compatLnSpc="1">
            <a:prstTxWarp prst="textNoShape">
              <a:avLst/>
            </a:prstTxWarp>
            <a:noAutofit/>
          </a:bodyPr>
          <a:lstStyle/>
          <a:p>
            <a:pPr algn="ct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調査結果を</a:t>
            </a:r>
            <a:r>
              <a:rPr lang="ja-JP" altLang="en-US" sz="1100" b="1" kern="100" dirty="0" smtClean="0">
                <a:latin typeface="Meiryo UI" panose="020B0604030504040204" pitchFamily="50" charset="-128"/>
                <a:ea typeface="Meiryo UI" panose="020B0604030504040204" pitchFamily="50" charset="-128"/>
                <a:cs typeface="Meiryo UI" panose="020B0604030504040204" pitchFamily="50" charset="-128"/>
              </a:rPr>
              <a:t>踏まえた</a:t>
            </a: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対応</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37778" y="709723"/>
            <a:ext cx="4212000" cy="1080000"/>
          </a:xfrm>
          <a:prstGeom prst="rect">
            <a:avLst/>
          </a:prstGeom>
          <a:ln w="9525"/>
        </p:spPr>
        <p:style>
          <a:lnRef idx="2">
            <a:schemeClr val="dk1"/>
          </a:lnRef>
          <a:fillRef idx="1">
            <a:schemeClr val="lt1"/>
          </a:fillRef>
          <a:effectRef idx="0">
            <a:schemeClr val="dk1"/>
          </a:effectRef>
          <a:fontRef idx="minor">
            <a:schemeClr val="dk1"/>
          </a:fontRef>
        </p:style>
        <p:txBody>
          <a:bodyPr rot="0" spcFirstLastPara="0" vert="horz" wrap="square" lIns="128010" tIns="64006" rIns="128010" bIns="64006" numCol="1" spcCol="0" rtlCol="0" fromWordArt="0" anchor="t" anchorCtr="0" forceAA="0" compatLnSpc="1">
            <a:prstTxWarp prst="textNoShape">
              <a:avLst/>
            </a:prstTxWarp>
            <a:noAutofit/>
          </a:bodyPr>
          <a:lstStyle/>
          <a:p>
            <a:pPr>
              <a:lnSpc>
                <a:spcPts val="126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H26.1</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「子ども</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の貧困対策の推進に関する</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法律」 施行</a:t>
            </a:r>
            <a:endParaRPr lang="ja-JP" altLang="en-US" sz="9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6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H26.8</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「子供</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の貧困対策に関する</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大綱」 閣議決定</a:t>
            </a:r>
            <a:endParaRPr lang="ja-JP" altLang="en-US" sz="9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6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H27.3</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子ども総合</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計画・</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計画」　策定</a:t>
            </a:r>
            <a:endParaRPr lang="ja-JP" altLang="en-US" sz="900" kern="100" dirty="0">
              <a:latin typeface="Meiryo UI" panose="020B0604030504040204" pitchFamily="50" charset="-128"/>
              <a:ea typeface="Meiryo UI" panose="020B0604030504040204" pitchFamily="50" charset="-128"/>
              <a:cs typeface="Meiryo UI" panose="020B0604030504040204" pitchFamily="50" charset="-128"/>
            </a:endParaRPr>
          </a:p>
          <a:p>
            <a:pPr indent="195551">
              <a:lnSpc>
                <a:spcPts val="126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（⇒子ども</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の貧困対策計画を包含）</a:t>
            </a:r>
          </a:p>
          <a:p>
            <a:pPr>
              <a:lnSpc>
                <a:spcPts val="126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子どもの生活に関する実態</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調査」　実施</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6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H29.3</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調査</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結果を踏まえ、課題と対応の方向性について</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整理</a:t>
            </a:r>
            <a:r>
              <a:rPr lang="ja-JP" altLang="en-US" sz="900" kern="100" dirty="0">
                <a:latin typeface="+mn-ea"/>
                <a:cs typeface="Meiryo UI"/>
              </a:rPr>
              <a:t>　</a:t>
            </a:r>
            <a:endParaRPr lang="ja-JP" altLang="en-US" sz="900" kern="100" dirty="0">
              <a:latin typeface="+mn-ea"/>
              <a:cs typeface="Times New Roman"/>
            </a:endParaRPr>
          </a:p>
          <a:p>
            <a:pPr algn="ctr">
              <a:lnSpc>
                <a:spcPts val="1260"/>
              </a:lnSpc>
            </a:pPr>
            <a:r>
              <a:rPr lang="en-US" sz="900" kern="100" dirty="0">
                <a:ea typeface="ＭＳ 明朝"/>
                <a:cs typeface="Times New Roman"/>
              </a:rPr>
              <a:t> </a:t>
            </a:r>
            <a:endParaRPr lang="ja-JP" altLang="en-US" sz="900" kern="100" dirty="0">
              <a:ea typeface="ＭＳ 明朝"/>
              <a:cs typeface="Times New Roman"/>
            </a:endParaRPr>
          </a:p>
        </p:txBody>
      </p:sp>
      <p:sp>
        <p:nvSpPr>
          <p:cNvPr id="12" name="正方形/長方形 11"/>
          <p:cNvSpPr/>
          <p:nvPr/>
        </p:nvSpPr>
        <p:spPr>
          <a:xfrm>
            <a:off x="9219198" y="709724"/>
            <a:ext cx="4230472" cy="2015066"/>
          </a:xfrm>
          <a:prstGeom prst="rect">
            <a:avLst/>
          </a:prstGeom>
          <a:solidFill>
            <a:schemeClr val="accent2">
              <a:lumMod val="40000"/>
              <a:lumOff val="60000"/>
            </a:schemeClr>
          </a:solidFill>
          <a:ln/>
        </p:spPr>
        <p:style>
          <a:lnRef idx="1">
            <a:schemeClr val="accent2"/>
          </a:lnRef>
          <a:fillRef idx="2">
            <a:schemeClr val="accent2"/>
          </a:fillRef>
          <a:effectRef idx="1">
            <a:schemeClr val="accent2"/>
          </a:effectRef>
          <a:fontRef idx="minor">
            <a:schemeClr val="dk1"/>
          </a:fontRef>
        </p:style>
        <p:txBody>
          <a:bodyPr rot="0" spcFirstLastPara="0" vert="horz" wrap="square" lIns="128010" tIns="64006" rIns="128010" bIns="64006" numCol="1" spcCol="0" rtlCol="0" fromWordArt="0" anchor="t" anchorCtr="0" forceAA="0" compatLnSpc="1">
            <a:prstTxWarp prst="textNoShape">
              <a:avLst/>
            </a:prstTxWarp>
            <a:noAutofit/>
          </a:bodyPr>
          <a:lstStyle/>
          <a:p>
            <a:pPr>
              <a:lnSpc>
                <a:spcPts val="1401"/>
              </a:lnSpc>
            </a:pPr>
            <a:endParaRPr lang="en-US" altLang="ja-JP" sz="1028" kern="100" dirty="0">
              <a:latin typeface="+mn-ea"/>
              <a:cs typeface="Meiryo UI"/>
            </a:endParaRPr>
          </a:p>
        </p:txBody>
      </p:sp>
      <p:sp>
        <p:nvSpPr>
          <p:cNvPr id="6" name="正方形/長方形 5"/>
          <p:cNvSpPr/>
          <p:nvPr/>
        </p:nvSpPr>
        <p:spPr>
          <a:xfrm>
            <a:off x="237778" y="493724"/>
            <a:ext cx="4212000" cy="216000"/>
          </a:xfrm>
          <a:prstGeom prst="rect">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128010" tIns="64006" rIns="128010" bIns="64006" numCol="1" spcCol="0" rtlCol="0" fromWordArt="0" anchor="ctr" anchorCtr="0" forceAA="0" compatLnSpc="1">
            <a:prstTxWarp prst="textNoShape">
              <a:avLst/>
            </a:prstTxWarp>
            <a:noAutofit/>
          </a:bodyPr>
          <a:lstStyle/>
          <a:p>
            <a:pPr algn="ct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経　　過</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フローチャート: 手作業 13"/>
          <p:cNvSpPr/>
          <p:nvPr/>
        </p:nvSpPr>
        <p:spPr>
          <a:xfrm>
            <a:off x="237780" y="2735682"/>
            <a:ext cx="13213688" cy="227454"/>
          </a:xfrm>
          <a:prstGeom prst="flowChartManualOperation">
            <a:avLst/>
          </a:prstGeom>
          <a:gradFill>
            <a:gsLst>
              <a:gs pos="0">
                <a:srgbClr val="5E9EFF"/>
              </a:gs>
              <a:gs pos="29000">
                <a:srgbClr val="85C2FF"/>
              </a:gs>
              <a:gs pos="65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5432" tIns="42717" rIns="85432" bIns="42717" numCol="1" spcCol="0" rtlCol="0" fromWordArt="0" anchor="ctr" anchorCtr="0" forceAA="0" compatLnSpc="1">
            <a:prstTxWarp prst="textNoShape">
              <a:avLst/>
            </a:prstTxWarp>
            <a:noAutofit/>
          </a:bodyPr>
          <a:lstStyle/>
          <a:p>
            <a:pPr algn="ctr">
              <a:lnSpc>
                <a:spcPts val="1308"/>
              </a:lnSpc>
            </a:pPr>
            <a:r>
              <a:rPr lang="ja-JP" altLang="en-US" sz="1400" b="1" u="sng" kern="100" dirty="0" smtClean="0">
                <a:solidFill>
                  <a:srgbClr val="000000"/>
                </a:solidFill>
                <a:ea typeface="Meiryo UI"/>
                <a:cs typeface="Times New Roman"/>
              </a:rPr>
              <a:t>府</a:t>
            </a:r>
            <a:r>
              <a:rPr lang="ja-JP" altLang="en-US" sz="1400" b="1" u="sng" kern="100" dirty="0">
                <a:solidFill>
                  <a:srgbClr val="000000"/>
                </a:solidFill>
                <a:ea typeface="Meiryo UI"/>
                <a:cs typeface="Times New Roman"/>
              </a:rPr>
              <a:t>子どもの貧困</a:t>
            </a:r>
            <a:r>
              <a:rPr lang="ja-JP" altLang="en-US" sz="1400" b="1" u="sng" kern="100" dirty="0" smtClean="0">
                <a:solidFill>
                  <a:srgbClr val="000000"/>
                </a:solidFill>
                <a:ea typeface="Meiryo UI"/>
                <a:cs typeface="Times New Roman"/>
              </a:rPr>
              <a:t>対策計画に掲げるもの等、</a:t>
            </a:r>
            <a:r>
              <a:rPr lang="en-US" altLang="ja-JP" sz="1400" b="1" u="sng" kern="100" dirty="0" smtClean="0">
                <a:solidFill>
                  <a:schemeClr val="tx1"/>
                </a:solidFill>
                <a:ea typeface="Meiryo UI"/>
                <a:cs typeface="Times New Roman"/>
              </a:rPr>
              <a:t>104</a:t>
            </a:r>
            <a:r>
              <a:rPr lang="ja-JP" altLang="en-US" sz="1400" b="1" u="sng" kern="100" dirty="0" smtClean="0">
                <a:solidFill>
                  <a:schemeClr val="tx1"/>
                </a:solidFill>
                <a:ea typeface="Meiryo UI"/>
                <a:cs typeface="Times New Roman"/>
              </a:rPr>
              <a:t>事</a:t>
            </a:r>
            <a:r>
              <a:rPr lang="ja-JP" altLang="en-US" sz="1400" b="1" u="sng" kern="100" dirty="0" smtClean="0">
                <a:solidFill>
                  <a:srgbClr val="000000"/>
                </a:solidFill>
                <a:ea typeface="Meiryo UI"/>
                <a:cs typeface="Times New Roman"/>
              </a:rPr>
              <a:t>業</a:t>
            </a:r>
            <a:r>
              <a:rPr lang="ja-JP" altLang="en-US" sz="1400" b="1" u="sng" kern="100" dirty="0">
                <a:solidFill>
                  <a:srgbClr val="000000"/>
                </a:solidFill>
                <a:ea typeface="Meiryo UI"/>
                <a:cs typeface="Times New Roman"/>
              </a:rPr>
              <a:t>を</a:t>
            </a:r>
            <a:r>
              <a:rPr lang="ja-JP" altLang="en-US" sz="1400" b="1" u="sng" kern="100" dirty="0" smtClean="0">
                <a:solidFill>
                  <a:srgbClr val="000000"/>
                </a:solidFill>
                <a:ea typeface="Meiryo UI"/>
                <a:cs typeface="Times New Roman"/>
              </a:rPr>
              <a:t>点検</a:t>
            </a:r>
            <a:endParaRPr lang="ja-JP" altLang="en-US" sz="1400" i="1" u="sng" kern="100" dirty="0">
              <a:solidFill>
                <a:srgbClr val="FF0000"/>
              </a:solidFill>
              <a:ea typeface="ＭＳ 明朝"/>
              <a:cs typeface="Times New Roman"/>
            </a:endParaRPr>
          </a:p>
        </p:txBody>
      </p:sp>
      <p:graphicFrame>
        <p:nvGraphicFramePr>
          <p:cNvPr id="17" name="表 16"/>
          <p:cNvGraphicFramePr>
            <a:graphicFrameLocks noGrp="1"/>
          </p:cNvGraphicFramePr>
          <p:nvPr>
            <p:extLst>
              <p:ext uri="{D42A27DB-BD31-4B8C-83A1-F6EECF244321}">
                <p14:modId xmlns:p14="http://schemas.microsoft.com/office/powerpoint/2010/main" val="1867986138"/>
              </p:ext>
            </p:extLst>
          </p:nvPr>
        </p:nvGraphicFramePr>
        <p:xfrm>
          <a:off x="134797" y="3179136"/>
          <a:ext cx="13401233" cy="6371821"/>
        </p:xfrm>
        <a:graphic>
          <a:graphicData uri="http://schemas.openxmlformats.org/drawingml/2006/table">
            <a:tbl>
              <a:tblPr firstRow="1" bandRow="1"/>
              <a:tblGrid>
                <a:gridCol w="1036817"/>
                <a:gridCol w="574346"/>
                <a:gridCol w="3774037"/>
                <a:gridCol w="7008379"/>
                <a:gridCol w="1007654"/>
              </a:tblGrid>
              <a:tr h="206209">
                <a:tc>
                  <a:txBody>
                    <a:bodyPr/>
                    <a:lstStyle/>
                    <a:p>
                      <a:pPr algn="ctr">
                        <a:lnSpc>
                          <a:spcPts val="900"/>
                        </a:lnSpc>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ねらい</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endParaRPr kumimoji="1" lang="ja-JP" altLang="en-US" sz="1100" dirty="0">
                        <a:solidFill>
                          <a:schemeClr val="tx1"/>
                        </a:solidFill>
                        <a:latin typeface="+mn-ea"/>
                        <a:ea typeface="+mn-ea"/>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部局</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6209">
                <a:tc rowSpan="6">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経済的支援</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就労支援を含む</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ひとり親家庭の親と介護職場のマッチング</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ひとり親家庭の親と人材不足が顕著な介護職場とのマッチングに向けたスキームを検討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ひとり親の資格取得に向けた支援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より安定した収入につなげるため、就業支援講習会の講座を再構築</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vMerge="1">
                  <a:txBody>
                    <a:bodyPr/>
                    <a:lstStyle/>
                    <a:p>
                      <a:endParaRPr kumimoji="1" lang="ja-JP" altLang="en-US"/>
                    </a:p>
                  </a:txBody>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279972" rtl="0" eaLnBrk="1" fontAlgn="auto" latinLnBrk="0" hangingPunct="1">
                        <a:lnSpc>
                          <a:spcPts val="900"/>
                        </a:lnSpc>
                        <a:spcBef>
                          <a:spcPts val="0"/>
                        </a:spcBef>
                        <a:spcAft>
                          <a:spcPts val="0"/>
                        </a:spcAft>
                        <a:buClrTx/>
                        <a:buSzTx/>
                        <a:buFontTx/>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しごとフィールドにおける就職に困難性を有する求職者への就業支援</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月にリニューアルし、カウンセリングや職場体験、職業訓練の実施等により、早期就職・定着に向けた支援を充実</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6209">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養育費確保に向けた支援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立替払い制度など養育費の確保に係る新たな仕組みの構築について国に要望</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私立中学校等の授業料軽減（私立中学校等の修学支援実証事業費補助金）</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に国の実証事業として</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取組を</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実効性のある制度化</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について国に要望</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2578">
                <a:tc vMerge="1">
                  <a:txBody>
                    <a:bodyPr/>
                    <a:lstStyle/>
                    <a:p>
                      <a:pPr algn="ctr">
                        <a:lnSpc>
                          <a:spcPts val="900"/>
                        </a:lnSpc>
                      </a:pP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rowSpan="2">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nSpc>
                          <a:spcPts val="900"/>
                        </a:lnSpc>
                      </a:pP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生活困窮者自立支援事業の充実・強化</a:t>
                      </a:r>
                      <a:endParaRPr kumimoji="1" lang="ja-JP" altLang="en-US" sz="1000" b="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nSpc>
                          <a:spcPts val="900"/>
                        </a:lnSpc>
                      </a:pPr>
                      <a:r>
                        <a:rPr kumimoji="1" lang="ja-JP" altLang="en-US" sz="1000" b="0" i="1"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員等のスキルアップのための研修企画プロジェクトチームの設置等により、本制度を充実・強化するとともに、学習支援事業について、「居場所の提供」、「高校中退防止」など、様々なメニューを地域の実情に応じて実施できるよう府内各自治体に働きかけ</a:t>
                      </a:r>
                      <a:endParaRPr kumimoji="1" lang="en-US" altLang="ja-JP" sz="1000" b="0" i="1"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6185">
                <a:tc rowSpan="3">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学びを支える</a:t>
                      </a:r>
                    </a:p>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環境づくり</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06209">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子どもの学習支援の場への学生の参加の促進</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ボランティア等を単位化している大学との連携により、子ども食堂等での学習支援など、大学生が参加した支援の仕組みを検討</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スクールソーシャルワーカー等を活用した支援体制の強化（小中学校生徒指導体制推進事業、スクールソーシャルワーカー配置事業）</a:t>
                      </a:r>
                      <a:endParaRPr kumimoji="1" lang="ja-JP" altLang="en-US" sz="1000" b="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子どもたちの生活を支えることで学校教育を効果的に進めるため、スクールソーシャルワーカーをはじめ、様々な支援人材の配置及び派</a:t>
                      </a:r>
                      <a:r>
                        <a:rPr kumimoji="1" lang="ja-JP" altLang="en-US" sz="1000" b="0" i="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遣</a:t>
                      </a:r>
                      <a:endParaRPr kumimoji="1" lang="en-US" altLang="ja-JP" sz="1000" b="0" i="1"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2219">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学びを支える</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環境づくり</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子ども孤立防止</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高校における生徒指導上の課題解決に向けた対応の強化</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（課題早期発見フォローアップ事業、様々な課題を抱える生徒の高校生活支援事業）</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ＮＰＯ等と連携し、府立高校に居場所を設置することにより、生徒の抱える課題の早期発見</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様々な課題を抱える生徒の学校への定着を図るため、スクールソーシャルワーカー等を配置し、生徒を支援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教育庁</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rowSpan="3">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子ども孤立防止</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子ども食堂の府内全域展開、ネットワークの強化</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子ども食堂等の居場所づくりが府内全域で展開できるよう側面的支援を検討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食材の有効活用に向けたシステム構築</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民間企業との連携をはかることにより、市町村を通じて子ども食堂等に食材提供ができるシステムを構築</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zh-TW"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4786">
                <a:tc vMerge="1">
                  <a:txBody>
                    <a:bodyPr/>
                    <a:lstStyle/>
                    <a:p>
                      <a:pPr algn="ctr">
                        <a:lnSpc>
                          <a:spcPts val="900"/>
                        </a:lnSpc>
                      </a:pP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多様な体験・交流活動の機会の提供</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支援を必要とする子どもたちが、地域の緑化活動や自然体験イベント、スポーツ体験イベントなど、多様な体験・交流活動に参加できる機会の創出を検討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　など</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215">
                <a:tc>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子ども孤立防止</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親の孤立防止</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子どもの未来応援ネットワークモデル事業によるノウハウの蓄積と府内全域への</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取組の</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拡大</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支援を要する子どもの発見から対策の実施、見守りまでをトータルでサポートする体制づくりに向けモデル事業を実施</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親の孤立防止</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企業との連携による子育て支援情報の発信</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ポータルサイト運営企業との連携による子育て支援施策や、日常生活の節約方法等の情報発信</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rowSpan="3">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子育て環境整備</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公共施設の面会交流への活用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子どもと別居親の面会交流を行うスペースとして、大型児童館を活用するとともに他の公共施設での活用を検討</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vMerge="1">
                  <a:txBody>
                    <a:bodyPr/>
                    <a:lstStyle/>
                    <a:p>
                      <a:pPr algn="ctr">
                        <a:lnSpc>
                          <a:spcPts val="900"/>
                        </a:lnSpc>
                      </a:pP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ひとり親の再婚に向けた支援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より取り組む結婚支援（出会いの創出）において、母子世帯、父子世帯を対象にした企画を検討</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大阪あんぜん・あんしん賃貸住宅登録制度の充実</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法改正に伴う新たな住宅セーフティネット制度による支援の開始にあわせ、住宅確保要配慮者に対する民間賃貸住宅の登録住戸の増加や住宅確保要配慮者向けの賃貸住宅供給促進計画策定など制度を充実</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4215">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健康づくりを支援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子育て世代包括支援センターの全市町村展開</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妊娠・出産包括支援推進事業）</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「妊娠期」「</a:t>
                      </a:r>
                      <a:r>
                        <a:rPr kumimoji="1" lang="ja-JP" altLang="en-US" sz="10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出産期</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」「子育て期」を通じて切れ目ない支援体制を整備するため、</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0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までに</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全市町村で設置される</a:t>
                      </a:r>
                      <a:r>
                        <a:rPr kumimoji="1" lang="ja-JP" altLang="en-US" sz="1000" b="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a:t>
                      </a:r>
                      <a:r>
                        <a:rPr kumimoji="1" lang="ja-JP" altLang="en-US" sz="1000" b="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取組を</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rowSpan="4">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オール大阪</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経済界との連携</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経済界との意見交換会等を通じた連携による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取組を</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en-US" altLang="ja-JP" sz="9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「子ども食堂サミット」の開催</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79972" rtl="0" eaLnBrk="1" fontAlgn="auto" latinLnBrk="0" hangingPunct="1">
                        <a:lnSpc>
                          <a:spcPts val="9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「子ども食堂」に取り組んでいる団体や、これから活動を始めようとする者の交流の場を提供することによりネットワークを構築し、府内全域での</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取組を</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後押し</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215">
                <a:tc vMerge="1">
                  <a:txBody>
                    <a:bodyPr/>
                    <a:lstStyle/>
                    <a:p>
                      <a:pPr algn="ctr">
                        <a:lnSpc>
                          <a:spcPts val="900"/>
                        </a:lnSpc>
                      </a:pP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市町村ネットワークの構築</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市町村貧困担当課長会議を創設し、市町村と連携をはかりながら、課題共有や先進事例の調査研究などを行うことで、市町村の</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取組を</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積極的に支援</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209">
                <a:tc vMerge="1">
                  <a:txBody>
                    <a:bodyPr/>
                    <a:lstStyle/>
                    <a:p>
                      <a:pPr algn="ctr">
                        <a:lnSpc>
                          <a:spcPts val="900"/>
                        </a:lnSpc>
                      </a:pPr>
                      <a:endParaRPr kumimoji="1" lang="en-US" altLang="ja-JP" sz="9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tc>
                <a:tc>
                  <a:txBody>
                    <a:bodyPr/>
                    <a:lstStyle/>
                    <a:p>
                      <a:pPr algn="ctr">
                        <a:lnSpc>
                          <a:spcPts val="900"/>
                        </a:lnSpc>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新子育て支援交付金における貧困対策充実の検討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市町村の子どもの貧困対策の</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取組を</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支援するため、新子育て支援交付金における貧困対策の充実を検討</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5432" marR="85432" marT="42717" marB="42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角丸四角形 1"/>
          <p:cNvSpPr/>
          <p:nvPr/>
        </p:nvSpPr>
        <p:spPr>
          <a:xfrm>
            <a:off x="9238996" y="733695"/>
            <a:ext cx="4212472" cy="1991095"/>
          </a:xfrm>
          <a:prstGeom prst="roundRect">
            <a:avLst>
              <a:gd name="adj" fmla="val 7483"/>
            </a:avLst>
          </a:prstGeom>
        </p:spPr>
        <p:style>
          <a:lnRef idx="2">
            <a:schemeClr val="accent2"/>
          </a:lnRef>
          <a:fillRef idx="1">
            <a:schemeClr val="lt1"/>
          </a:fillRef>
          <a:effectRef idx="0">
            <a:schemeClr val="accent2"/>
          </a:effectRef>
          <a:fontRef idx="minor">
            <a:schemeClr val="dk1"/>
          </a:fontRef>
        </p:style>
        <p:txBody>
          <a:bodyPr rtlCol="0" anchor="ctr"/>
          <a:lstStyle/>
          <a:p>
            <a:pPr marL="162365" indent="-162365">
              <a:lnSpc>
                <a:spcPts val="1200"/>
              </a:lnSpc>
              <a:buFont typeface="Wingdings" panose="05000000000000000000" pitchFamily="2" charset="2"/>
              <a:buChar char="l"/>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調査</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の分析過程で明らかになった課題への対応</a:t>
            </a:r>
          </a:p>
          <a:p>
            <a:pPr>
              <a:lnSpc>
                <a:spcPts val="120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⇒Ｈ</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より</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子ども</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の未来応援ネットワークモデル</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事業」等</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の実施</a:t>
            </a: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 </a:t>
            </a:r>
          </a:p>
          <a:p>
            <a:pPr>
              <a:lnSpc>
                <a:spcPts val="1200"/>
              </a:lnSpc>
            </a:pPr>
            <a:endParaRPr lang="ja-JP" altLang="en-US" sz="900" kern="100" dirty="0">
              <a:latin typeface="Meiryo UI" panose="020B0604030504040204" pitchFamily="50" charset="-128"/>
              <a:ea typeface="Meiryo UI" panose="020B0604030504040204" pitchFamily="50" charset="-128"/>
              <a:cs typeface="Meiryo UI" panose="020B0604030504040204" pitchFamily="50" charset="-128"/>
            </a:endParaRPr>
          </a:p>
          <a:p>
            <a:pPr marL="162365" indent="-162365">
              <a:lnSpc>
                <a:spcPts val="1200"/>
              </a:lnSpc>
              <a:buFont typeface="Wingdings" panose="05000000000000000000" pitchFamily="2" charset="2"/>
              <a:buChar char="l"/>
            </a:pPr>
            <a:r>
              <a:rPr lang="ja-JP" altLang="en-US" sz="900" u="sng" kern="100" dirty="0">
                <a:latin typeface="Meiryo UI" panose="020B0604030504040204" pitchFamily="50" charset="-128"/>
                <a:ea typeface="Meiryo UI" panose="020B0604030504040204" pitchFamily="50" charset="-128"/>
                <a:cs typeface="Meiryo UI" panose="020B0604030504040204" pitchFamily="50" charset="-128"/>
              </a:rPr>
              <a:t>調査結果を踏まえ、子どもの貧困対策に資する</a:t>
            </a:r>
            <a:r>
              <a:rPr lang="ja-JP" altLang="en-US" sz="900" u="sng" kern="100" dirty="0" smtClean="0">
                <a:latin typeface="Meiryo UI" panose="020B0604030504040204" pitchFamily="50" charset="-128"/>
                <a:ea typeface="Meiryo UI" panose="020B0604030504040204" pitchFamily="50" charset="-128"/>
                <a:cs typeface="Meiryo UI" panose="020B0604030504040204" pitchFamily="50" charset="-128"/>
              </a:rPr>
              <a:t>施策を総点検</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対象事業</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子どもの貧困対策計画に掲げる事業等（</a:t>
            </a:r>
            <a:r>
              <a:rPr lang="en-US" altLang="ja-JP"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104</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業）</a:t>
            </a:r>
            <a:endPar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スケジュール</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月　　　　　庁内各部局依頼・項目</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整理</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月初旬　　　　 </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月議会政調会</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月中旬　　　</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子ども</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施策審議会子どもの貧困対策部会</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開催</a:t>
            </a:r>
            <a:endPar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素案公表</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月上中旬　　子ども・青少年施策推進本部</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開催</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84319" y="2963136"/>
            <a:ext cx="13489703" cy="216000"/>
          </a:xfrm>
          <a:prstGeom prst="rect">
            <a:avLst/>
          </a:prstGeom>
          <a:ln/>
          <a:effectLst>
            <a:innerShdw blurRad="114300">
              <a:prstClr val="black"/>
            </a:innerShdw>
          </a:effectLst>
        </p:spPr>
        <p:style>
          <a:lnRef idx="0">
            <a:schemeClr val="accent2"/>
          </a:lnRef>
          <a:fillRef idx="3">
            <a:schemeClr val="accent2"/>
          </a:fillRef>
          <a:effectRef idx="3">
            <a:schemeClr val="accent2"/>
          </a:effectRef>
          <a:fontRef idx="minor">
            <a:schemeClr val="lt1"/>
          </a:fontRef>
        </p:style>
        <p:txBody>
          <a:bodyPr rot="0" spcFirstLastPara="0" vert="horz" wrap="square" lIns="128010" tIns="64006" rIns="128010" bIns="64006" numCol="1" spcCol="0" rtlCol="0" fromWordArt="0" anchor="ctr" anchorCtr="0" forceAA="0" compatLnSpc="1">
            <a:prstTxWarp prst="textNoShape">
              <a:avLst/>
            </a:prstTxWarp>
            <a:noAutofit/>
          </a:bodyPr>
          <a:lstStyle/>
          <a:p>
            <a:pPr algn="ctr">
              <a:lnSpc>
                <a:spcPct val="1000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取組の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強化を図るため、以下について検討・実施</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主なもの</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549414" y="709723"/>
            <a:ext cx="4572000" cy="2015067"/>
          </a:xfrm>
          <a:prstGeom prst="rect">
            <a:avLst/>
          </a:prstGeom>
          <a:solidFill>
            <a:schemeClr val="accent2">
              <a:lumMod val="20000"/>
              <a:lumOff val="80000"/>
            </a:schemeClr>
          </a:solid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128010" tIns="64006" rIns="128010" bIns="64006" numCol="1" spcCol="0" rtlCol="0" fromWordArt="0" anchor="ctr" anchorCtr="0" forceAA="0" compatLnSpc="1">
            <a:prstTxWarp prst="textNoShape">
              <a:avLst/>
            </a:prstTxWarp>
            <a:noAutofit/>
          </a:bodyPr>
          <a:lstStyle/>
          <a:p>
            <a:pPr algn="just">
              <a:lnSpc>
                <a:spcPts val="1200"/>
              </a:lnSpc>
            </a:pP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目的</a:t>
            </a:r>
            <a:r>
              <a:rPr lang="en-US" altLang="ja-JP"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lnSpc>
                <a:spcPts val="12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効果的</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な子どもの貧困対策を検証</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することを目的に実施</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得られた</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結果を分析し、子どもや家庭に対する支援</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を検討</a:t>
            </a:r>
            <a:endParaRPr lang="en-US" altLang="ja-JP"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lang="en-US" altLang="ja-JP"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r>
              <a:rPr lang="en-US" altLang="ja-JP"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lnSpc>
                <a:spcPts val="12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大阪市など府内</a:t>
            </a:r>
            <a:r>
              <a:rPr lang="en-US" altLang="ja-JP"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市町と</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連携し、府全域を対象（</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小５生及び中２生とその</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保護者</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回収率　</a:t>
            </a:r>
            <a:r>
              <a:rPr 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62.3</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約</a:t>
            </a:r>
            <a:r>
              <a:rPr 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50,000</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世帯から回答</a:t>
            </a:r>
            <a:r>
              <a:rPr lang="ja-JP" altLang="en-US" sz="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lang="en-US" altLang="ja-JP"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主な課題</a:t>
            </a:r>
            <a:r>
              <a:rPr lang="en-US" altLang="ja-JP"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lang="ja-JP" altLang="en-US" sz="1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●ひとり親世帯、特に母子世帯への支援が必要</a:t>
            </a:r>
          </a:p>
          <a:p>
            <a:pPr algn="just">
              <a:lnSpc>
                <a:spcPts val="1200"/>
              </a:lnSpc>
            </a:pP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●困窮世帯の子どもの教育に係る環境整備が必要</a:t>
            </a:r>
          </a:p>
          <a:p>
            <a:pPr algn="just">
              <a:lnSpc>
                <a:spcPts val="1200"/>
              </a:lnSpc>
            </a:pP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●子ども食堂等の居場所について、地域の実情に応じた支援が必要</a:t>
            </a:r>
          </a:p>
          <a:p>
            <a:pPr algn="just">
              <a:lnSpc>
                <a:spcPts val="1200"/>
              </a:lnSpc>
            </a:pP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●公的な機関への相談支援の周知等、孤立している親子への支援が必要</a:t>
            </a:r>
          </a:p>
          <a:p>
            <a:pPr algn="just">
              <a:lnSpc>
                <a:spcPts val="1200"/>
              </a:lnSpc>
            </a:pP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●若年者をはじめ妊産婦が孤立しないような支援が必要</a:t>
            </a:r>
            <a:endParaRPr lang="en-US" altLang="ja-JP"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37779" y="1842504"/>
            <a:ext cx="4212000" cy="89317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128010" tIns="64006" rIns="128010" bIns="64006" numCol="1" spcCol="0" rtlCol="0" fromWordArt="0" anchor="ctr" anchorCtr="0" forceAA="0" compatLnSpc="1">
            <a:prstTxWarp prst="textNoShape">
              <a:avLst/>
            </a:prstTxWarp>
            <a:noAutofit/>
          </a:bodyPr>
          <a:lstStyle/>
          <a:p>
            <a:pPr algn="just">
              <a:lnSpc>
                <a:spcPts val="1200"/>
              </a:lnSpc>
            </a:pP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府議会における議論（</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H29.2</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　知事答弁）</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00" kern="100" dirty="0">
              <a:latin typeface="Meiryo UI" panose="020B0604030504040204" pitchFamily="50" charset="-128"/>
              <a:ea typeface="Meiryo UI" panose="020B0604030504040204" pitchFamily="50" charset="-128"/>
              <a:cs typeface="Meiryo UI" panose="020B0604030504040204" pitchFamily="50" charset="-128"/>
            </a:endParaRPr>
          </a:p>
          <a:p>
            <a:pPr marL="586654" indent="-586654">
              <a:lnSpc>
                <a:spcPts val="1200"/>
              </a:lnSpc>
            </a:pP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子どもの貧困に対する総合的な対策について</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私</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リーダーシップを</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とり、</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ともしっ</a:t>
            </a:r>
            <a:endPar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586654" indent="-586654">
              <a:lnSpc>
                <a:spcPts val="1200"/>
              </a:lnSpc>
            </a:pP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かり</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と連携するとともに</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、現在</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取組の</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総点検</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を通じ、施策効果を最大限発揮</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でき</a:t>
            </a:r>
            <a:endPar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586654" indent="-586654">
              <a:lnSpc>
                <a:spcPts val="1200"/>
              </a:lnSpc>
            </a:pP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るよう</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、創意工夫を</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凝らしながら</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総合的に対策を推進</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していく</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92844" y="9515342"/>
            <a:ext cx="2808312" cy="144000"/>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から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実施</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予定含む</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分を含む。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539050" y="506805"/>
            <a:ext cx="4592729" cy="216000"/>
          </a:xfrm>
          <a:prstGeom prst="rect">
            <a:avLst/>
          </a:prstGeom>
          <a:ln/>
        </p:spPr>
        <p:style>
          <a:lnRef idx="0">
            <a:schemeClr val="accent2"/>
          </a:lnRef>
          <a:fillRef idx="3">
            <a:schemeClr val="accent2"/>
          </a:fillRef>
          <a:effectRef idx="3">
            <a:schemeClr val="accent2"/>
          </a:effectRef>
          <a:fontRef idx="minor">
            <a:schemeClr val="lt1"/>
          </a:fontRef>
        </p:style>
        <p:txBody>
          <a:bodyPr rot="0" spcFirstLastPara="0" vert="horz" wrap="square" lIns="128010" tIns="64006" rIns="128010" bIns="64006" numCol="1" spcCol="0" rtlCol="0" fromWordArt="0" anchor="ctr" anchorCtr="0" forceAA="0" compatLnSpc="1">
            <a:prstTxWarp prst="textNoShape">
              <a:avLst/>
            </a:prstTxWarp>
            <a:noAutofit/>
          </a:bodyPr>
          <a:lstStyle/>
          <a:p>
            <a:pPr algn="ct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子どもの生活に関する実態調査　概要</a:t>
            </a:r>
            <a:r>
              <a:rPr lang="en-US" sz="1100" kern="1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フッター プレースホルダー 2"/>
          <p:cNvSpPr>
            <a:spLocks noGrp="1"/>
          </p:cNvSpPr>
          <p:nvPr>
            <p:ph type="ftr" sz="quarter" idx="11"/>
          </p:nvPr>
        </p:nvSpPr>
        <p:spPr>
          <a:xfrm>
            <a:off x="4678705" y="9515342"/>
            <a:ext cx="4331838" cy="206508"/>
          </a:xfrm>
        </p:spPr>
        <p:txBody>
          <a:bodyPr/>
          <a:lstStyle/>
          <a:p>
            <a:r>
              <a:rPr kumimoji="1" lang="en-US" altLang="ja-JP" sz="1400" dirty="0" smtClean="0">
                <a:solidFill>
                  <a:schemeClr val="tx1"/>
                </a:solidFill>
              </a:rPr>
              <a:t>6</a:t>
            </a:r>
            <a:endParaRPr kumimoji="1" lang="ja-JP" altLang="en-US" sz="1400" dirty="0">
              <a:solidFill>
                <a:schemeClr val="tx1"/>
              </a:solidFill>
            </a:endParaRPr>
          </a:p>
        </p:txBody>
      </p:sp>
    </p:spTree>
    <p:extLst>
      <p:ext uri="{BB962C8B-B14F-4D97-AF65-F5344CB8AC3E}">
        <p14:creationId xmlns:p14="http://schemas.microsoft.com/office/powerpoint/2010/main" val="1593421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3651</TotalTime>
  <Words>1122</Words>
  <Application>Microsoft Office PowerPoint</Application>
  <PresentationFormat>ユーザー設定</PresentationFormat>
  <Paragraphs>154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308</cp:revision>
  <cp:lastPrinted>2017-09-01T06:07:12Z</cp:lastPrinted>
  <dcterms:created xsi:type="dcterms:W3CDTF">2017-06-22T02:18:25Z</dcterms:created>
  <dcterms:modified xsi:type="dcterms:W3CDTF">2017-09-12T08:39:12Z</dcterms:modified>
</cp:coreProperties>
</file>