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214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791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64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42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315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61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9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07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614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79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304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F1283-6957-41A3-9E3A-A11C94DEBD36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A73C1-3AF8-4049-A604-5BB3186E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638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52562"/>
            <a:ext cx="8229600" cy="490066"/>
          </a:xfrm>
        </p:spPr>
        <p:txBody>
          <a:bodyPr>
            <a:normAutofit/>
          </a:bodyPr>
          <a:lstStyle/>
          <a:p>
            <a:pPr algn="l"/>
            <a:r>
              <a:rPr lang="ja-JP" altLang="en-US" sz="2400" dirty="0"/>
              <a:t>大阪府</a:t>
            </a:r>
            <a:r>
              <a:rPr lang="ja-JP" altLang="en-US" sz="2400" dirty="0" smtClean="0"/>
              <a:t>子どもの生活に関する実態調査のスキーム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0688" y="960004"/>
            <a:ext cx="8266112" cy="554461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6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・これまでの学識者等による貧困研究においては、次の①～③に焦点を充てることが基本的な枠組みとなっている。</a:t>
            </a:r>
            <a:endParaRPr lang="en-US" altLang="ja-JP" sz="1600" b="1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①物的資源や生活に必要な資源の欠如（現金やサービス、住宅、医療などを含む）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②ソーシャル・キャピタルの欠如（つながりの欠如、近隣、友人との関係性、学校、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労働市場への不参加）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③ヒューマン・キャピタルの欠如（教育レベル＞雇用の可能性＞自分の能力を労働力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（稼働）に転換する能力の欠如）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6" name="グループ化 45"/>
          <p:cNvGrpSpPr/>
          <p:nvPr/>
        </p:nvGrpSpPr>
        <p:grpSpPr>
          <a:xfrm>
            <a:off x="568406" y="3717032"/>
            <a:ext cx="8036042" cy="2736304"/>
            <a:chOff x="-295690" y="3813544"/>
            <a:chExt cx="8036042" cy="2736304"/>
          </a:xfrm>
        </p:grpSpPr>
        <p:sp>
          <p:nvSpPr>
            <p:cNvPr id="11" name="正方形/長方形 10"/>
            <p:cNvSpPr/>
            <p:nvPr/>
          </p:nvSpPr>
          <p:spPr>
            <a:xfrm>
              <a:off x="-180528" y="3982472"/>
              <a:ext cx="2779458" cy="5511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kumimoji="1" lang="ja-JP" altLang="en-US" dirty="0" smtClean="0"/>
                <a:t>③ヒューマンキャピタル</a:t>
              </a:r>
              <a:endParaRPr kumimoji="1" lang="en-US" altLang="ja-JP" dirty="0" smtClean="0"/>
            </a:p>
            <a:p>
              <a:r>
                <a:rPr lang="ja-JP" altLang="en-US" dirty="0" smtClean="0"/>
                <a:t>（</a:t>
              </a:r>
              <a:r>
                <a:rPr lang="ja-JP" altLang="en-US" sz="1400" dirty="0" smtClean="0"/>
                <a:t>教育レベル等</a:t>
              </a:r>
              <a:r>
                <a:rPr lang="ja-JP" altLang="en-US" dirty="0" smtClean="0"/>
                <a:t>）</a:t>
              </a:r>
              <a:r>
                <a:rPr kumimoji="1" lang="ja-JP" altLang="en-US" dirty="0" smtClean="0"/>
                <a:t>の欠如</a:t>
              </a:r>
              <a:endParaRPr kumimoji="1" lang="ja-JP" altLang="en-US" dirty="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-295690" y="5775111"/>
              <a:ext cx="2635442" cy="7747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kumimoji="1" lang="ja-JP" altLang="en-US" dirty="0" smtClean="0"/>
                <a:t>①物的資源</a:t>
              </a:r>
              <a:endParaRPr kumimoji="1" lang="en-US" altLang="ja-JP" dirty="0" smtClean="0"/>
            </a:p>
            <a:p>
              <a:r>
                <a:rPr lang="ja-JP" altLang="en-US" dirty="0" smtClean="0"/>
                <a:t>（</a:t>
              </a:r>
              <a:r>
                <a:rPr lang="ja-JP" altLang="en-US" sz="1400" dirty="0" smtClean="0"/>
                <a:t>現金やサービス等</a:t>
              </a:r>
              <a:r>
                <a:rPr lang="ja-JP" altLang="en-US" dirty="0" smtClean="0"/>
                <a:t>）</a:t>
              </a:r>
              <a:r>
                <a:rPr kumimoji="1" lang="ja-JP" altLang="en-US" dirty="0" smtClean="0"/>
                <a:t>の</a:t>
              </a:r>
              <a:r>
                <a:rPr kumimoji="1" lang="ja-JP" altLang="en-US" dirty="0" smtClean="0"/>
                <a:t>欠如</a:t>
              </a:r>
              <a:endParaRPr kumimoji="1" lang="en-US" altLang="ja-JP" dirty="0" smtClean="0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4489140" y="3813544"/>
              <a:ext cx="3251212" cy="8113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kumimoji="1" lang="ja-JP" altLang="en-US" dirty="0" smtClean="0"/>
                <a:t>②ソーシャル</a:t>
              </a:r>
              <a:r>
                <a:rPr lang="ja-JP" altLang="en-US" dirty="0" smtClean="0"/>
                <a:t>キャピタル</a:t>
              </a:r>
              <a:endParaRPr lang="en-US" altLang="ja-JP" dirty="0" smtClean="0"/>
            </a:p>
            <a:p>
              <a:r>
                <a:rPr lang="ja-JP" altLang="en-US" dirty="0" smtClean="0"/>
                <a:t>（</a:t>
              </a:r>
              <a:r>
                <a:rPr lang="ja-JP" altLang="en-US" sz="1400" dirty="0" smtClean="0"/>
                <a:t>近隣や友人等、つながり</a:t>
              </a:r>
              <a:r>
                <a:rPr lang="ja-JP" altLang="en-US" dirty="0" smtClean="0"/>
                <a:t>）の欠如</a:t>
              </a:r>
              <a:endParaRPr kumimoji="1" lang="ja-JP" altLang="en-US" dirty="0"/>
            </a:p>
          </p:txBody>
        </p:sp>
        <p:cxnSp>
          <p:nvCxnSpPr>
            <p:cNvPr id="26" name="直線コネクタ 25"/>
            <p:cNvCxnSpPr/>
            <p:nvPr/>
          </p:nvCxnSpPr>
          <p:spPr>
            <a:xfrm flipH="1">
              <a:off x="3135288" y="4545658"/>
              <a:ext cx="144016" cy="18849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 flipH="1">
              <a:off x="3135288" y="4545658"/>
              <a:ext cx="273732" cy="322907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 flipH="1">
              <a:off x="3180001" y="4534648"/>
              <a:ext cx="376052" cy="46368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 flipH="1">
              <a:off x="3220994" y="4647733"/>
              <a:ext cx="376052" cy="46368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/>
            <p:nvPr/>
          </p:nvCxnSpPr>
          <p:spPr>
            <a:xfrm flipH="1">
              <a:off x="3279304" y="4800706"/>
              <a:ext cx="332367" cy="3952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 flipH="1">
              <a:off x="3339011" y="4983604"/>
              <a:ext cx="265347" cy="28347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5" name="線吹き出し 1 (枠付き) 44"/>
            <p:cNvSpPr/>
            <p:nvPr/>
          </p:nvSpPr>
          <p:spPr>
            <a:xfrm>
              <a:off x="5381502" y="4802152"/>
              <a:ext cx="1881062" cy="1171632"/>
            </a:xfrm>
            <a:prstGeom prst="borderCallout1">
              <a:avLst>
                <a:gd name="adj1" fmla="val 18750"/>
                <a:gd name="adj2" fmla="val -8333"/>
                <a:gd name="adj3" fmla="val 13337"/>
                <a:gd name="adj4" fmla="val -106889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ja-JP" altLang="en-US" sz="1400" dirty="0" smtClean="0"/>
                <a:t>①、②、③が重なるところが最も困難を抱えた層</a:t>
              </a:r>
              <a:endParaRPr lang="en-US" altLang="ja-JP" sz="1400" dirty="0" smtClean="0"/>
            </a:p>
            <a:p>
              <a:r>
                <a:rPr kumimoji="1" lang="en-US" altLang="ja-JP" sz="1400" dirty="0" smtClean="0"/>
                <a:t>※</a:t>
              </a:r>
              <a:r>
                <a:rPr kumimoji="1" lang="ja-JP" altLang="en-US" sz="1400" dirty="0" smtClean="0"/>
                <a:t>重なる世帯の割合を示す</a:t>
              </a:r>
              <a:endParaRPr kumimoji="1" lang="ja-JP" altLang="en-US" sz="1400" dirty="0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2067136" y="4001764"/>
              <a:ext cx="1548172" cy="1548000"/>
            </a:xfrm>
            <a:prstGeom prst="ellipse">
              <a:avLst/>
            </a:prstGeom>
            <a:noFill/>
            <a:ln w="57150">
              <a:prstDash val="dash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円/楕円 9"/>
            <p:cNvSpPr/>
            <p:nvPr/>
          </p:nvSpPr>
          <p:spPr>
            <a:xfrm>
              <a:off x="3075248" y="3933056"/>
              <a:ext cx="1548000" cy="1616708"/>
            </a:xfrm>
            <a:prstGeom prst="ellipse">
              <a:avLst/>
            </a:prstGeom>
            <a:noFill/>
            <a:ln w="57150" cmpd="dbl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円/楕円 3"/>
            <p:cNvSpPr/>
            <p:nvPr/>
          </p:nvSpPr>
          <p:spPr>
            <a:xfrm>
              <a:off x="1635088" y="4504185"/>
              <a:ext cx="3528392" cy="1872208"/>
            </a:xfrm>
            <a:prstGeom prst="ellipse">
              <a:avLst/>
            </a:prstGeom>
            <a:noFill/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7452320" y="332656"/>
            <a:ext cx="1296144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参考資料１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40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611560" y="1196752"/>
            <a:ext cx="7962056" cy="122413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⇒府子どもの生活に関する実態調査においては、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「子ども」「保護者」「支援機関等（保育所、学校、保健センターほか）」へのアンケート調査</a:t>
            </a:r>
            <a:endParaRPr kumimoji="1" lang="en-US" altLang="ja-JP" sz="1600" b="1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を通して、上記①～③における子どもや家庭の実情（ニーズ・格差等）を把握し、必要な支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援策の検討を行うとともに、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国・府・市町村の役割を明確にする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ホームベース 5"/>
          <p:cNvSpPr/>
          <p:nvPr/>
        </p:nvSpPr>
        <p:spPr>
          <a:xfrm rot="5400000">
            <a:off x="4097062" y="-3238626"/>
            <a:ext cx="877868" cy="7848872"/>
          </a:xfrm>
          <a:prstGeom prst="homePlate">
            <a:avLst>
              <a:gd name="adj" fmla="val 3079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457200" y="2506886"/>
            <a:ext cx="2314600" cy="490066"/>
          </a:xfrm>
        </p:spPr>
        <p:txBody>
          <a:bodyPr>
            <a:normAutofit/>
          </a:bodyPr>
          <a:lstStyle/>
          <a:p>
            <a:pPr algn="l"/>
            <a:r>
              <a:rPr lang="ja-JP" altLang="en-US" sz="1400" b="1" dirty="0" smtClean="0"/>
              <a:t>＜調査結果のイメージ＞</a:t>
            </a:r>
            <a:endParaRPr kumimoji="1" lang="ja-JP" altLang="en-US" sz="1400" b="1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912783"/>
              </p:ext>
            </p:extLst>
          </p:nvPr>
        </p:nvGraphicFramePr>
        <p:xfrm>
          <a:off x="611561" y="2924944"/>
          <a:ext cx="7920879" cy="36282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4216"/>
                <a:gridCol w="5976663"/>
              </a:tblGrid>
              <a:tr h="40726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考えられる施策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960888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①物的資源の欠如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○再配分（現金・現物・機会）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⇒現金・現物（国要望）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 機会について要検討（公民・大学・地域と連携）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②ソーシャルキャピタルの欠如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○子どもの居場所づくり（地域での展開（学習支援・食事提供等））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○家庭へのアウトリーチ（乳児家庭全戸訪問事業や養育支援訪問事業、学校現場での展開（訪問型家庭教育</a:t>
                      </a:r>
                      <a:r>
                        <a:rPr kumimoji="1" lang="ja-JP" altLang="en-US" sz="16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等）等）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○学校と地域がつながる仕組みづくり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○親への就業支援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949424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③ヒューマンキャピタルの欠如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○親への支援（家事援助など既存施策の活用）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○子どもへの支援（学習支援・読書活動など）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755576" y="332656"/>
            <a:ext cx="784887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そのため、所得のデータに加え、社会において当然享受されるべき生活要素の欠落状況（はく奪状況）の把握する。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662242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257</Words>
  <Application>Microsoft Office PowerPoint</Application>
  <PresentationFormat>画面に合わせる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大阪府子どもの生活に関する実態調査のスキーム</vt:lpstr>
      <vt:lpstr>＜調査結果のイメージ＞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HOSTNAME</cp:lastModifiedBy>
  <cp:revision>33</cp:revision>
  <cp:lastPrinted>2016-04-21T07:23:27Z</cp:lastPrinted>
  <dcterms:created xsi:type="dcterms:W3CDTF">2016-04-14T01:04:02Z</dcterms:created>
  <dcterms:modified xsi:type="dcterms:W3CDTF">2016-10-25T03:14:15Z</dcterms:modified>
</cp:coreProperties>
</file>