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12801600" cy="9601200" type="A3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62" d="100"/>
          <a:sy n="62" d="100"/>
        </p:scale>
        <p:origin x="9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66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2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11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22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18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0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450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8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679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19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DFE6-832E-4E3C-8046-29117C643D60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05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4DFE6-832E-4E3C-8046-29117C643D60}" type="datetimeFigureOut">
              <a:rPr kumimoji="1" lang="ja-JP" altLang="en-US" smtClean="0"/>
              <a:t>2022/8/15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8291A-39B3-4EBC-8879-90D89F6E73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572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正方形/長方形 96"/>
          <p:cNvSpPr/>
          <p:nvPr/>
        </p:nvSpPr>
        <p:spPr>
          <a:xfrm>
            <a:off x="846980" y="5831066"/>
            <a:ext cx="11878420" cy="36723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533400"/>
            <a:ext cx="12801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33350" y="106918"/>
            <a:ext cx="6340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smtClean="0"/>
              <a:t>「住まう</a:t>
            </a:r>
            <a:r>
              <a:rPr kumimoji="1" lang="ja-JP" altLang="en-US" sz="2400" dirty="0" smtClean="0"/>
              <a:t>ビジョン</a:t>
            </a:r>
            <a:r>
              <a:rPr kumimoji="1" lang="ja-JP" altLang="en-US" sz="2400" smtClean="0"/>
              <a:t>・大阪」の</a:t>
            </a:r>
            <a:r>
              <a:rPr kumimoji="1" lang="ja-JP" altLang="en-US" sz="2400" dirty="0" smtClean="0"/>
              <a:t>進捗状況の概要</a:t>
            </a:r>
            <a:endParaRPr kumimoji="1" lang="en-US" altLang="ja-JP" sz="2400" dirty="0" smtClean="0"/>
          </a:p>
        </p:txBody>
      </p:sp>
      <p:sp>
        <p:nvSpPr>
          <p:cNvPr id="47" name="スライド番号プレースホルダー 2"/>
          <p:cNvSpPr txBox="1">
            <a:spLocks/>
          </p:cNvSpPr>
          <p:nvPr/>
        </p:nvSpPr>
        <p:spPr>
          <a:xfrm>
            <a:off x="10835549" y="4698471"/>
            <a:ext cx="611560" cy="260648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ja-JP"/>
            </a:defPPr>
            <a:lvl1pPr marL="0" algn="r" defTabSz="914290" rtl="0" eaLnBrk="1" latinLnBrk="0" hangingPunct="1"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5" algn="l" defTabSz="91429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0" algn="l" defTabSz="91429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5" algn="l" defTabSz="91429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1" algn="l" defTabSz="91429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26" algn="l" defTabSz="91429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1" algn="l" defTabSz="91429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16" algn="l" defTabSz="91429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61" algn="l" defTabSz="91429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A6D242B-6A52-4C5C-AF40-54B5FB6D04E5}" type="slidenum">
              <a:rPr lang="ja-JP" altLang="en-US" sz="14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/>
              <a:t>1</a:t>
            </a:fld>
            <a:endParaRPr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7131129" y="1270181"/>
            <a:ext cx="0" cy="86183"/>
          </a:xfrm>
          <a:prstGeom prst="line">
            <a:avLst/>
          </a:prstGeom>
          <a:noFill/>
          <a:ln w="19050" cap="flat" cmpd="sng" algn="ctr">
            <a:solidFill>
              <a:srgbClr val="4F81BD"/>
            </a:solidFill>
            <a:prstDash val="solid"/>
            <a:headEnd type="none" w="med" len="med"/>
          </a:ln>
          <a:effectLst/>
        </p:spPr>
      </p:cxnSp>
      <p:sp>
        <p:nvSpPr>
          <p:cNvPr id="51" name="円/楕円 350"/>
          <p:cNvSpPr/>
          <p:nvPr/>
        </p:nvSpPr>
        <p:spPr>
          <a:xfrm>
            <a:off x="969621" y="2751384"/>
            <a:ext cx="925751" cy="726209"/>
          </a:xfrm>
          <a:prstGeom prst="ellipse">
            <a:avLst/>
          </a:prstGeom>
          <a:solidFill>
            <a:sysClr val="window" lastClr="FFFFFF"/>
          </a:solidFill>
          <a:ln w="9525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+mn-cs"/>
            </a:endParaRPr>
          </a:p>
        </p:txBody>
      </p:sp>
      <p:sp>
        <p:nvSpPr>
          <p:cNvPr id="52" name="Rectangle 2"/>
          <p:cNvSpPr>
            <a:spLocks noChangeArrowheads="1"/>
          </p:cNvSpPr>
          <p:nvPr/>
        </p:nvSpPr>
        <p:spPr bwMode="auto">
          <a:xfrm>
            <a:off x="976937" y="2768213"/>
            <a:ext cx="931054" cy="780283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施策展開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r>
              <a:rPr kumimoji="1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の視点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7423672" y="2513284"/>
            <a:ext cx="2406984" cy="325594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1F497D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 marL="0" marR="0" lvl="0" indent="0" defTabSz="914290" eaLnBrk="1" fontAlgn="auto" latinLnBrk="0" hangingPunct="1">
              <a:lnSpc>
                <a:spcPts val="14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-29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0010522" y="2559317"/>
            <a:ext cx="2631793" cy="3203111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1F497D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 marL="0" marR="0" lvl="0" indent="0" defTabSz="914290" eaLnBrk="1" fontAlgn="auto" latinLnBrk="0" hangingPunct="1">
              <a:lnSpc>
                <a:spcPts val="14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-29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784809" y="2502372"/>
            <a:ext cx="2451761" cy="3266851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1F497D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 marL="0" marR="0" lvl="0" indent="0" defTabSz="914290" eaLnBrk="1" fontAlgn="auto" latinLnBrk="0" hangingPunct="1">
              <a:lnSpc>
                <a:spcPts val="14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-29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080395" y="2526131"/>
            <a:ext cx="2545476" cy="3243092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1F497D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 marL="0" marR="0" lvl="0" indent="0" defTabSz="914290" eaLnBrk="1" fontAlgn="auto" latinLnBrk="0" hangingPunct="1">
              <a:lnSpc>
                <a:spcPts val="14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0" cap="none" spc="-29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フリーフォーム 56"/>
          <p:cNvSpPr/>
          <p:nvPr/>
        </p:nvSpPr>
        <p:spPr>
          <a:xfrm>
            <a:off x="5052060" y="1356365"/>
            <a:ext cx="4558722" cy="753178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 cap="flat" cmpd="sng" algn="ctr">
            <a:solidFill>
              <a:srgbClr val="4F81BD"/>
            </a:solidFill>
            <a:prstDash val="solid"/>
          </a:ln>
          <a:effectLst/>
        </p:spPr>
        <p:txBody>
          <a:bodyPr lIns="137425" tIns="68712" rIns="137425" bIns="68712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8" name="フリーフォーム 57"/>
          <p:cNvSpPr/>
          <p:nvPr/>
        </p:nvSpPr>
        <p:spPr>
          <a:xfrm>
            <a:off x="3702409" y="2114348"/>
            <a:ext cx="7334532" cy="323211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 cap="flat" cmpd="sng" algn="ctr">
            <a:solidFill>
              <a:srgbClr val="4F81BD"/>
            </a:solidFill>
            <a:prstDash val="solid"/>
          </a:ln>
          <a:effectLst/>
        </p:spPr>
        <p:txBody>
          <a:bodyPr lIns="137425" tIns="68712" rIns="137425" bIns="68712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9" name="フリーフォーム 58"/>
          <p:cNvSpPr/>
          <p:nvPr/>
        </p:nvSpPr>
        <p:spPr>
          <a:xfrm>
            <a:off x="6131357" y="2117155"/>
            <a:ext cx="2474897" cy="246866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 cap="flat" cmpd="sng" algn="ctr">
            <a:solidFill>
              <a:srgbClr val="4F81BD"/>
            </a:solidFill>
            <a:prstDash val="solid"/>
          </a:ln>
          <a:effectLst/>
        </p:spPr>
        <p:txBody>
          <a:bodyPr lIns="137425" tIns="68712" rIns="137425" bIns="68712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 flipH="1">
            <a:off x="9610782" y="1910998"/>
            <a:ext cx="350" cy="203350"/>
          </a:xfrm>
          <a:prstGeom prst="line">
            <a:avLst/>
          </a:prstGeom>
          <a:noFill/>
          <a:ln w="19050" cap="flat" cmpd="sng" algn="ctr">
            <a:solidFill>
              <a:srgbClr val="4F81BD"/>
            </a:solidFill>
            <a:prstDash val="solid"/>
            <a:headEnd type="oval" w="med" len="med"/>
          </a:ln>
          <a:effectLst/>
        </p:spPr>
      </p:cxnSp>
      <p:sp>
        <p:nvSpPr>
          <p:cNvPr id="61" name="角丸四角形 60"/>
          <p:cNvSpPr/>
          <p:nvPr/>
        </p:nvSpPr>
        <p:spPr>
          <a:xfrm>
            <a:off x="4777665" y="2221351"/>
            <a:ext cx="2466097" cy="468445"/>
          </a:xfrm>
          <a:prstGeom prst="roundRect">
            <a:avLst>
              <a:gd name="adj" fmla="val 7429"/>
            </a:avLst>
          </a:prstGeom>
          <a:solidFill>
            <a:srgbClr val="F79646">
              <a:lumMod val="75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0" tIns="45714" rIns="0" bIns="45714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都市の魅力を育む</a:t>
            </a:r>
          </a:p>
        </p:txBody>
      </p:sp>
      <p:sp>
        <p:nvSpPr>
          <p:cNvPr id="62" name="角丸四角形 61"/>
          <p:cNvSpPr/>
          <p:nvPr/>
        </p:nvSpPr>
        <p:spPr>
          <a:xfrm>
            <a:off x="2070433" y="2221351"/>
            <a:ext cx="2561933" cy="499927"/>
          </a:xfrm>
          <a:prstGeom prst="roundRect">
            <a:avLst>
              <a:gd name="adj" fmla="val 7429"/>
            </a:avLst>
          </a:prstGeom>
          <a:solidFill>
            <a:srgbClr val="F79646">
              <a:lumMod val="75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30" tIns="45714" rIns="91430" bIns="45714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-56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くらしの質を高める</a:t>
            </a:r>
            <a:endParaRPr kumimoji="1" lang="en-US" altLang="ja-JP" sz="1400" b="1" i="0" u="none" strike="noStrike" kern="0" cap="none" spc="-56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7417340" y="2221351"/>
            <a:ext cx="2419604" cy="524306"/>
          </a:xfrm>
          <a:prstGeom prst="roundRect">
            <a:avLst>
              <a:gd name="adj" fmla="val 7429"/>
            </a:avLst>
          </a:prstGeom>
          <a:solidFill>
            <a:srgbClr val="F79646">
              <a:lumMod val="75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30" tIns="45714" rIns="91430" bIns="45714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安全を支える</a:t>
            </a:r>
          </a:p>
        </p:txBody>
      </p:sp>
      <p:sp>
        <p:nvSpPr>
          <p:cNvPr id="64" name="角丸四角形 63"/>
          <p:cNvSpPr/>
          <p:nvPr/>
        </p:nvSpPr>
        <p:spPr>
          <a:xfrm>
            <a:off x="10010522" y="2221352"/>
            <a:ext cx="2641491" cy="515890"/>
          </a:xfrm>
          <a:prstGeom prst="roundRect">
            <a:avLst>
              <a:gd name="adj" fmla="val 7429"/>
            </a:avLst>
          </a:prstGeom>
          <a:solidFill>
            <a:srgbClr val="F79646">
              <a:lumMod val="75000"/>
            </a:srgbClr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50400" tIns="45714" rIns="50400" bIns="45714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安心のくらしをつくる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7369675" y="1443051"/>
            <a:ext cx="3715027" cy="535911"/>
          </a:xfrm>
          <a:prstGeom prst="roundRect">
            <a:avLst>
              <a:gd name="adj" fmla="val 7429"/>
            </a:avLst>
          </a:prstGeom>
          <a:gradFill rotWithShape="1">
            <a:gsLst>
              <a:gs pos="0">
                <a:srgbClr val="FFC000"/>
              </a:gs>
              <a:gs pos="80000">
                <a:srgbClr val="F79646">
                  <a:lumMod val="40000"/>
                  <a:lumOff val="60000"/>
                </a:srgbClr>
              </a:gs>
              <a:gs pos="100000">
                <a:srgbClr val="F79646">
                  <a:lumMod val="7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114300" dir="30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30" tIns="45714" rIns="91430" bIns="45714" rtlCol="0" anchor="ctr"/>
          <a:lstStyle/>
          <a:p>
            <a:pPr marL="0" marR="0" lvl="0" indent="0" algn="ctr" defTabSz="914290" eaLnBrk="1" fontAlgn="auto" latinLnBrk="0" hangingPunct="1">
              <a:lnSpc>
                <a:spcPts val="1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安全・安心にくらすことができる住まいと都市</a:t>
            </a:r>
          </a:p>
        </p:txBody>
      </p:sp>
      <p:sp>
        <p:nvSpPr>
          <p:cNvPr id="66" name="角丸四角形 65"/>
          <p:cNvSpPr/>
          <p:nvPr/>
        </p:nvSpPr>
        <p:spPr>
          <a:xfrm>
            <a:off x="3473816" y="1445903"/>
            <a:ext cx="3418769" cy="522939"/>
          </a:xfrm>
          <a:prstGeom prst="roundRect">
            <a:avLst>
              <a:gd name="adj" fmla="val 7429"/>
            </a:avLst>
          </a:prstGeom>
          <a:gradFill rotWithShape="1">
            <a:gsLst>
              <a:gs pos="0">
                <a:srgbClr val="FFC000"/>
              </a:gs>
              <a:gs pos="80000">
                <a:srgbClr val="F79646">
                  <a:lumMod val="40000"/>
                  <a:lumOff val="60000"/>
                </a:srgbClr>
              </a:gs>
              <a:gs pos="100000">
                <a:srgbClr val="F79646">
                  <a:lumMod val="7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114300" dir="30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lIns="91430" tIns="45714" rIns="91430" bIns="45714" rtlCol="0" anchor="ctr"/>
          <a:lstStyle/>
          <a:p>
            <a:pPr marL="0" marR="0" lvl="0" indent="0" algn="ctr" defTabSz="914290" eaLnBrk="1" fontAlgn="auto" latinLnBrk="0" hangingPunct="1">
              <a:lnSpc>
                <a:spcPts val="1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活力と魅力あふれる住まいと都市</a:t>
            </a:r>
          </a:p>
        </p:txBody>
      </p:sp>
      <p:sp>
        <p:nvSpPr>
          <p:cNvPr id="67" name="Rectangle 2"/>
          <p:cNvSpPr>
            <a:spLocks noChangeArrowheads="1"/>
          </p:cNvSpPr>
          <p:nvPr/>
        </p:nvSpPr>
        <p:spPr bwMode="auto">
          <a:xfrm>
            <a:off x="1001271" y="1478750"/>
            <a:ext cx="914942" cy="1266907"/>
          </a:xfrm>
          <a:prstGeom prst="roundRect">
            <a:avLst/>
          </a:prstGeom>
          <a:solidFill>
            <a:srgbClr val="00B0F0"/>
          </a:solidFill>
          <a:ln w="9525">
            <a:solidFill>
              <a:srgbClr val="1F497D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政策</a:t>
            </a: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及び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施策の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00125" algn="l"/>
              </a:tabLst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方向性</a:t>
            </a:r>
            <a:endParaRPr kumimoji="1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082399" y="3556513"/>
            <a:ext cx="2596080" cy="1684179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defTabSz="914290"/>
            <a:r>
              <a:rPr kumimoji="1" lang="ja-JP" altLang="en-US" sz="1100" spc="-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100" spc="-6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新たなライフスタイルを支える身近なまちづくり</a:t>
            </a:r>
            <a:r>
              <a:rPr kumimoji="1" lang="ja-JP" altLang="en-US" sz="1100" spc="-6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kumimoji="1" lang="en-US" altLang="ja-JP" sz="1100" spc="-6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/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ct val="150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r>
              <a:rPr lang="ja-JP" altLang="en-US" sz="800" spc="-40" dirty="0" smtClean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スマートシティ等による個性のあるまちづくりの推進</a:t>
            </a:r>
            <a:r>
              <a:rPr lang="en-US" altLang="ja-JP" sz="800" spc="-40" dirty="0" smtClean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800" spc="-40" dirty="0" smtClean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lang="en-US" altLang="ja-JP" sz="800" spc="-40" dirty="0" smtClean="0">
                <a:uFill>
                  <a:solidFill>
                    <a:srgbClr val="00B0F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85725" indent="-85725">
              <a:lnSpc>
                <a:spcPct val="150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②郊外住宅地（ニュータウン）の再生、活性化</a:t>
            </a:r>
            <a:endParaRPr kumimoji="1"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endParaRPr kumimoji="1" lang="en-US" altLang="ja-JP" sz="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○健康でいきいきとくらせる住まい・まちづくり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</a:t>
            </a:r>
            <a:r>
              <a:rPr lang="ja-JP" altLang="en-US" sz="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な日常に対応した質の高い住まいの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普及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③建築物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の省エネルギー化の推進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</a:t>
            </a:r>
            <a:r>
              <a:rPr lang="ja-JP" altLang="en-US" sz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みどり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あふれる居住空間の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形成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100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多様なニーズに対応した良質なストック形成</a:t>
            </a:r>
            <a:endParaRPr kumimoji="1" lang="en-US" altLang="ja-JP" sz="1100" spc="-4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300" spc="-4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800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④空家</a:t>
            </a:r>
            <a:r>
              <a:rPr kumimoji="1" lang="ja-JP" altLang="en-US" sz="800" spc="-4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等を活用したまちづくりの</a:t>
            </a:r>
            <a:r>
              <a:rPr kumimoji="1" lang="ja-JP" altLang="en-US" sz="800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kumimoji="1" lang="en-US" altLang="ja-JP" sz="800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800" spc="-4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800" spc="-4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kumimoji="1" lang="ja-JP" altLang="en-US" sz="800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⑤分譲</a:t>
            </a:r>
            <a:r>
              <a:rPr kumimoji="1" lang="ja-JP" altLang="en-US" sz="800" spc="-4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マンションの管理適正化・再生</a:t>
            </a:r>
            <a:r>
              <a:rPr kumimoji="1" lang="ja-JP" altLang="en-US" sz="800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kumimoji="1" lang="en-US" altLang="ja-JP" sz="800" spc="-4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800" spc="-4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800" spc="-4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endParaRPr kumimoji="1" lang="en-US" altLang="ja-JP" sz="1100" spc="-4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784809" y="3546071"/>
            <a:ext cx="2555360" cy="2199613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 defTabSz="91429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100" spc="-12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活力と魅力ある都市空間の</a:t>
            </a:r>
            <a:r>
              <a:rPr kumimoji="1" lang="ja-JP" altLang="en-US" sz="1100" spc="-12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創造</a:t>
            </a:r>
            <a:r>
              <a:rPr kumimoji="1" lang="en-US" altLang="ja-JP" sz="1100" spc="-12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100" spc="-12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1100" spc="-12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kumimoji="1" lang="en-US" altLang="ja-JP" sz="1100" spc="-12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endParaRPr kumimoji="1" lang="ja-JP" altLang="en-US" sz="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ct val="150000"/>
              </a:lnSpc>
            </a:pP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⑥都心部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の象徴的なエリアのまちづくり</a:t>
            </a:r>
          </a:p>
          <a:p>
            <a:pPr marL="128905" indent="-128905" defTabSz="914290">
              <a:lnSpc>
                <a:spcPct val="150000"/>
              </a:lnSpc>
            </a:pP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⑥広域的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な都市間連携等による地域価値の創造</a:t>
            </a:r>
          </a:p>
          <a:p>
            <a:pPr marL="120015" indent="-120015" defTabSz="914290"/>
            <a:endParaRPr kumimoji="1" lang="en-US" altLang="ja-JP" sz="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世界に誇れる景観づくり</a:t>
            </a:r>
            <a:r>
              <a:rPr kumimoji="1" lang="ja-JP" altLang="en-US" sz="1100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kumimoji="1" lang="en-US" altLang="ja-JP" sz="1100" dirty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 defTabSz="914290"/>
            <a:endParaRPr kumimoji="1" lang="en-US" altLang="ja-JP" sz="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 defTabSz="914290">
              <a:lnSpc>
                <a:spcPct val="150000"/>
              </a:lnSpc>
            </a:pP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⑦広域的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観点からの景観形成</a:t>
            </a:r>
          </a:p>
          <a:p>
            <a:pPr marL="120015" indent="-120015" defTabSz="914290">
              <a:lnSpc>
                <a:spcPct val="150000"/>
              </a:lnSpc>
            </a:pP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⑦ビュースポット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（視点場）の活用</a:t>
            </a:r>
          </a:p>
          <a:p>
            <a:pPr marL="120015" indent="-120015" defTabSz="914290"/>
            <a:endParaRPr kumimoji="1"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ts val="1400"/>
              </a:lnSpc>
            </a:pP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○ユニバーサルデザインのまちづくり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ts val="1400"/>
              </a:lnSpc>
            </a:pPr>
            <a:r>
              <a:rPr kumimoji="1"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【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128905" indent="-128905" defTabSz="914290"/>
            <a:endParaRPr kumimoji="1" lang="en-US" altLang="ja-JP" sz="3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>
              <a:lnSpc>
                <a:spcPct val="150000"/>
              </a:lnSpc>
            </a:pP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⑧建築物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のバリアフリー化</a:t>
            </a:r>
          </a:p>
          <a:p>
            <a:pPr marL="128905" indent="-128905" defTabSz="914290">
              <a:lnSpc>
                <a:spcPct val="150000"/>
              </a:lnSpc>
            </a:pP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⑧福祉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のまちづくりの推進</a:t>
            </a:r>
          </a:p>
          <a:p>
            <a:pPr marL="128905" indent="-128905" defTabSz="91429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 defTabSz="91429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 defTabSz="91429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7425758" y="3544045"/>
            <a:ext cx="2401481" cy="2169502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defTabSz="91429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○災害に強い都市の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形成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>
              <a:lnSpc>
                <a:spcPct val="150000"/>
              </a:lnSpc>
            </a:pP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⑨密集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市街地の整備　</a:t>
            </a:r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defTabSz="914290">
              <a:lnSpc>
                <a:spcPct val="150000"/>
              </a:lnSpc>
            </a:pP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⑩広域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緊急交通路沿道の建築物等の耐震化</a:t>
            </a:r>
          </a:p>
          <a:p>
            <a:pPr defTabSz="914290">
              <a:lnSpc>
                <a:spcPct val="150000"/>
              </a:lnSpc>
            </a:pP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</a:t>
            </a:r>
            <a:r>
              <a:rPr kumimoji="1" lang="ja-JP" altLang="en-US" sz="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リスクを考慮したまちづくりの推進</a:t>
            </a:r>
          </a:p>
          <a:p>
            <a:pPr defTabSz="914290">
              <a:lnSpc>
                <a:spcPct val="150000"/>
              </a:lnSpc>
            </a:pP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⑪危険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な空家の除却等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住宅・建築物の安全性の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>
              <a:lnSpc>
                <a:spcPct val="150000"/>
              </a:lnSpc>
            </a:pP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⑩民間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住宅・建築物の耐震化　</a:t>
            </a:r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defTabSz="914290">
              <a:lnSpc>
                <a:spcPct val="150000"/>
              </a:lnSpc>
            </a:pP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</a:t>
            </a:r>
            <a:r>
              <a:rPr kumimoji="1" lang="ja-JP" altLang="en-US" sz="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公的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賃貸住宅、公共施設の耐震化</a:t>
            </a:r>
          </a:p>
          <a:p>
            <a:pPr defTabSz="914290">
              <a:lnSpc>
                <a:spcPct val="150000"/>
              </a:lnSpc>
            </a:pP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</a:t>
            </a:r>
            <a:r>
              <a:rPr kumimoji="1" lang="ja-JP" altLang="en-US" sz="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建築基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準関連の法令順守の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徹底</a:t>
            </a:r>
            <a:endParaRPr kumimoji="1" lang="en-US" altLang="ja-JP" sz="1100" dirty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300" dirty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危機事象への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備え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 </a:t>
            </a:r>
            <a:r>
              <a:rPr kumimoji="1" lang="ja-JP" altLang="en-US" sz="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災害時等の体制整備</a:t>
            </a:r>
          </a:p>
          <a:p>
            <a:pPr defTabSz="91429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 defTabSz="91429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0033922" y="3561814"/>
            <a:ext cx="2594535" cy="2254229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 defTabSz="914290"/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○誰もがくらしやすい環境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endParaRPr kumimoji="1" lang="en-US" altLang="ja-JP" sz="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⑫⑬世帯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の多様化や社会情勢の急激な変化に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対応した</a:t>
            </a:r>
            <a:endParaRPr kumimoji="1"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住まいの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</a:t>
            </a:r>
          </a:p>
          <a:p>
            <a:pPr marL="128905" indent="-128905" defTabSz="914290"/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⑫民間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賃貸住宅を活用した居住の安定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確保　</a:t>
            </a:r>
            <a:r>
              <a:rPr kumimoji="1"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128905" indent="-128905" defTabSz="914290"/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⑬公的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賃貸住宅ストックの有効活用　</a:t>
            </a:r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defTabSz="914290"/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</a:t>
            </a:r>
            <a:r>
              <a:rPr kumimoji="1" lang="ja-JP" altLang="en-US" sz="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同和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地区を含む旧地域改善向け公営・改良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住宅を</a:t>
            </a:r>
            <a:endParaRPr kumimoji="1" lang="en-US" altLang="ja-JP" sz="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290"/>
            <a:r>
              <a:rPr kumimoji="1" lang="en-US" altLang="ja-JP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活用した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まちづくり</a:t>
            </a:r>
          </a:p>
          <a:p>
            <a:pPr marL="128905" indent="-128905" defTabSz="914290"/>
            <a:endParaRPr kumimoji="1" lang="en-US" altLang="ja-JP" sz="300" dirty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100" spc="-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多様な住まいを選択</a:t>
            </a:r>
            <a:r>
              <a:rPr kumimoji="1" lang="ja-JP" altLang="en-US" sz="1100" spc="-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できる市場</a:t>
            </a:r>
            <a:r>
              <a:rPr kumimoji="1" lang="ja-JP" altLang="en-US" sz="1100" spc="-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kumimoji="1" lang="ja-JP" altLang="en-US" sz="1100" spc="-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</a:t>
            </a:r>
            <a:endParaRPr kumimoji="1" lang="en-US" altLang="ja-JP" sz="1100" spc="-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endParaRPr kumimoji="1" lang="en-US" altLang="ja-JP" sz="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</a:t>
            </a:r>
            <a:r>
              <a:rPr kumimoji="1" lang="ja-JP" altLang="en-US" sz="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住宅市場の形成</a:t>
            </a:r>
          </a:p>
          <a:p>
            <a:pPr marL="128905" indent="-128905" defTabSz="914290"/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⑭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既存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住宅流通・リフォーム市場の環境整備・活性化</a:t>
            </a:r>
          </a:p>
          <a:p>
            <a:pPr marL="128905" indent="-128905" defTabSz="914290"/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</a:t>
            </a:r>
            <a:r>
              <a:rPr kumimoji="1" lang="ja-JP" altLang="en-US" sz="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情報の提供や住まい・まちづくり学習（住教育</a:t>
            </a:r>
            <a:r>
              <a:rPr kumimoji="1" lang="en-US" altLang="ja-JP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</a:p>
          <a:p>
            <a:pPr marL="128905" indent="-128905" defTabSz="914290"/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⑮不動産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取引等における差別の解消</a:t>
            </a:r>
          </a:p>
          <a:p>
            <a:pPr marL="128905" indent="-128905" defTabSz="914290"/>
            <a:endParaRPr kumimoji="1" lang="en-US" altLang="ja-JP" sz="3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kumimoji="1"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健全な住宅関連産業の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育成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endParaRPr kumimoji="1" lang="en-US" altLang="ja-JP" sz="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 defTabSz="914290"/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・ </a:t>
            </a:r>
            <a:r>
              <a:rPr kumimoji="1" lang="ja-JP" altLang="en-US" sz="3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に関する相談体制の充実</a:t>
            </a:r>
          </a:p>
          <a:p>
            <a:pPr marL="128905" indent="-128905" defTabSz="914290"/>
            <a:r>
              <a:rPr kumimoji="1" lang="ja-JP" altLang="en-US" sz="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⑯建設</a:t>
            </a:r>
            <a:r>
              <a:rPr kumimoji="1"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産業の振興に向けた人材育成・環境整備</a:t>
            </a:r>
          </a:p>
          <a:p>
            <a:pPr marL="128905" indent="-128905" defTabSz="914290"/>
            <a:endParaRPr kumimoji="1"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Rectangle 2"/>
          <p:cNvSpPr>
            <a:spLocks noChangeArrowheads="1"/>
          </p:cNvSpPr>
          <p:nvPr/>
        </p:nvSpPr>
        <p:spPr bwMode="auto">
          <a:xfrm>
            <a:off x="995991" y="3620500"/>
            <a:ext cx="947230" cy="2138561"/>
          </a:xfrm>
          <a:prstGeom prst="roundRect">
            <a:avLst/>
          </a:prstGeom>
          <a:solidFill>
            <a:srgbClr val="00B0F0"/>
          </a:solidFill>
          <a:ln w="9525">
            <a:solidFill>
              <a:srgbClr val="1F497D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基本目標</a:t>
            </a: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の実現に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向けた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施策の</a:t>
            </a:r>
            <a:endParaRPr kumimoji="1" lang="en-US" altLang="ja-JP" sz="14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方向性</a:t>
            </a:r>
            <a:endParaRPr kumimoji="1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2070432" y="2789546"/>
            <a:ext cx="10567739" cy="678395"/>
          </a:xfrm>
          <a:prstGeom prst="roundRect">
            <a:avLst>
              <a:gd name="adj" fmla="val 6605"/>
            </a:avLst>
          </a:prstGeom>
          <a:solidFill>
            <a:sysClr val="window" lastClr="FFFFFF"/>
          </a:solidFill>
          <a:ln w="19050" cap="flat" cmpd="sng" algn="ctr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  <a:effectLst/>
        </p:spPr>
        <p:txBody>
          <a:bodyPr rot="0" spcFirstLastPara="0" vert="horz" wrap="square" lIns="91430" tIns="50400" rIns="9143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290" eaLnBrk="1" fontAlgn="auto" latinLnBrk="0" hangingPunct="1">
              <a:lnSpc>
                <a:spcPts val="15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円/楕円 320"/>
          <p:cNvSpPr/>
          <p:nvPr/>
        </p:nvSpPr>
        <p:spPr>
          <a:xfrm rot="5400000">
            <a:off x="4098662" y="1963810"/>
            <a:ext cx="342899" cy="2563272"/>
          </a:xfrm>
          <a:prstGeom prst="ellipse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3367708" y="3124387"/>
            <a:ext cx="2941732" cy="496114"/>
          </a:xfrm>
          <a:prstGeom prst="roundRect">
            <a:avLst>
              <a:gd name="adj" fmla="val 7429"/>
            </a:avLst>
          </a:prstGeom>
          <a:noFill/>
          <a:ln w="25400" cap="flat" cmpd="sng" algn="ctr">
            <a:noFill/>
            <a:prstDash val="solid"/>
          </a:ln>
          <a:effectLst/>
        </p:spPr>
        <p:txBody>
          <a:bodyPr lIns="65307" tIns="32653" rIns="65307" bIns="32653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円/楕円 322"/>
          <p:cNvSpPr/>
          <p:nvPr/>
        </p:nvSpPr>
        <p:spPr>
          <a:xfrm rot="5400000">
            <a:off x="7046274" y="1867863"/>
            <a:ext cx="331694" cy="2755162"/>
          </a:xfrm>
          <a:prstGeom prst="ellipse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5851791" y="3108331"/>
            <a:ext cx="2941732" cy="274229"/>
          </a:xfrm>
          <a:prstGeom prst="roundRect">
            <a:avLst>
              <a:gd name="adj" fmla="val 7429"/>
            </a:avLst>
          </a:prstGeom>
          <a:noFill/>
          <a:ln w="25400" cap="flat" cmpd="sng" algn="ctr">
            <a:noFill/>
            <a:prstDash val="solid"/>
          </a:ln>
          <a:effectLst/>
        </p:spPr>
        <p:txBody>
          <a:bodyPr lIns="65307" tIns="32653" rIns="65307" bIns="32653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共創（コ・クリエーション）</a:t>
            </a:r>
          </a:p>
        </p:txBody>
      </p:sp>
      <p:sp>
        <p:nvSpPr>
          <p:cNvPr id="78" name="円/楕円 324"/>
          <p:cNvSpPr/>
          <p:nvPr/>
        </p:nvSpPr>
        <p:spPr>
          <a:xfrm rot="5400000">
            <a:off x="10026829" y="1875344"/>
            <a:ext cx="331694" cy="2740203"/>
          </a:xfrm>
          <a:prstGeom prst="ellipse">
            <a:avLst/>
          </a:prstGeom>
          <a:solidFill>
            <a:srgbClr val="F79646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8822575" y="3108331"/>
            <a:ext cx="2867905" cy="274231"/>
          </a:xfrm>
          <a:prstGeom prst="roundRect">
            <a:avLst>
              <a:gd name="adj" fmla="val 7429"/>
            </a:avLst>
          </a:prstGeom>
          <a:noFill/>
          <a:ln w="25400" cap="flat" cmpd="sng" algn="ctr">
            <a:noFill/>
            <a:prstDash val="solid"/>
          </a:ln>
          <a:effectLst/>
        </p:spPr>
        <p:txBody>
          <a:bodyPr lIns="65307" tIns="32653" rIns="65307" bIns="32653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資源の活用（リソース）</a:t>
            </a:r>
          </a:p>
        </p:txBody>
      </p:sp>
      <p:sp>
        <p:nvSpPr>
          <p:cNvPr id="80" name="角丸四角形 79"/>
          <p:cNvSpPr/>
          <p:nvPr/>
        </p:nvSpPr>
        <p:spPr>
          <a:xfrm>
            <a:off x="2545616" y="2815053"/>
            <a:ext cx="9144311" cy="28800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30" tIns="0" rIns="9143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4460" marR="0" lvl="0" indent="-124460" algn="ctr" defTabSz="91429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好循環を生み出すため、３つの視点を踏まえた様々な施策を構築・推進</a:t>
            </a:r>
            <a:endParaRPr kumimoji="1" lang="en-US" altLang="ja-JP" sz="1400" b="1" i="0" u="none" strike="noStrike" kern="1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Rectangle 2"/>
          <p:cNvSpPr>
            <a:spLocks noChangeArrowheads="1"/>
          </p:cNvSpPr>
          <p:nvPr/>
        </p:nvSpPr>
        <p:spPr bwMode="auto">
          <a:xfrm>
            <a:off x="995991" y="680989"/>
            <a:ext cx="897162" cy="591291"/>
          </a:xfrm>
          <a:prstGeom prst="roundRect">
            <a:avLst/>
          </a:prstGeom>
          <a:solidFill>
            <a:srgbClr val="00B0F0"/>
          </a:solidFill>
          <a:ln w="9525">
            <a:solidFill>
              <a:srgbClr val="1F497D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marL="0" marR="0" lvl="0" indent="0" algn="ctr" defTabSz="91429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基本目標</a:t>
            </a:r>
            <a:endParaRPr kumimoji="1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2886953" y="3108332"/>
            <a:ext cx="2941732" cy="274229"/>
          </a:xfrm>
          <a:prstGeom prst="roundRect">
            <a:avLst>
              <a:gd name="adj" fmla="val 7429"/>
            </a:avLst>
          </a:prstGeom>
          <a:noFill/>
          <a:ln w="25400" cap="flat" cmpd="sng" algn="ctr">
            <a:noFill/>
            <a:prstDash val="solid"/>
          </a:ln>
          <a:effectLst/>
        </p:spPr>
        <p:txBody>
          <a:bodyPr lIns="65307" tIns="32653" rIns="65307" bIns="32653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多様性（ダイバーシティ）</a:t>
            </a:r>
            <a:endParaRPr kumimoji="1" lang="en-US" altLang="ja-JP" sz="1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下カーブ矢印 82"/>
          <p:cNvSpPr/>
          <p:nvPr/>
        </p:nvSpPr>
        <p:spPr>
          <a:xfrm>
            <a:off x="6791719" y="1439270"/>
            <a:ext cx="678823" cy="252031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 w="25400" cap="flat" cmpd="sng" algn="ctr">
            <a:noFill/>
            <a:prstDash val="solid"/>
          </a:ln>
          <a:effectLst/>
        </p:spPr>
        <p:txBody>
          <a:bodyPr lIns="128016" tIns="64008" rIns="128016" bIns="64008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4" name="下カーブ矢印 83"/>
          <p:cNvSpPr/>
          <p:nvPr/>
        </p:nvSpPr>
        <p:spPr>
          <a:xfrm flipH="1" flipV="1">
            <a:off x="6755564" y="1762852"/>
            <a:ext cx="678823" cy="252031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 w="25400" cap="flat" cmpd="sng" algn="ctr">
            <a:noFill/>
            <a:prstDash val="solid"/>
          </a:ln>
          <a:effectLst/>
        </p:spPr>
        <p:txBody>
          <a:bodyPr lIns="128016" tIns="64008" rIns="128016" bIns="64008" rtlCol="0" anchor="ctr"/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6651938" y="1623410"/>
            <a:ext cx="931669" cy="18736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 defTabSz="914290"/>
            <a:r>
              <a:rPr kumimoji="1" lang="ja-JP" altLang="en-US" sz="1400" b="1" dirty="0">
                <a:solidFill>
                  <a:srgbClr val="C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好循環</a:t>
            </a:r>
            <a:endParaRPr kumimoji="1" lang="en-US" altLang="ja-JP" sz="1400" b="1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正方形/長方形 85"/>
          <p:cNvSpPr>
            <a:spLocks/>
          </p:cNvSpPr>
          <p:nvPr/>
        </p:nvSpPr>
        <p:spPr>
          <a:xfrm>
            <a:off x="2051383" y="683602"/>
            <a:ext cx="10586789" cy="586580"/>
          </a:xfrm>
          <a:prstGeom prst="rect">
            <a:avLst/>
          </a:prstGeom>
          <a:solidFill>
            <a:srgbClr val="92D050"/>
          </a:solidFill>
          <a:ln w="9525" cap="flat" cmpd="dbl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29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00" cap="none" spc="-15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Meiryo UI"/>
                <a:cs typeface="Times New Roman"/>
              </a:rPr>
              <a:t>多様な人々がいきいきとくらし、誰もが住みたい、訪れたいと感じる、居住魅力あふれる都市の実現</a:t>
            </a:r>
            <a:endParaRPr kumimoji="1" lang="ja-JP" altLang="en-US" sz="2000" b="1" i="0" u="none" strike="noStrike" kern="100" cap="none" spc="-15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明朝"/>
              <a:cs typeface="Times New Roman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051383" y="5895531"/>
            <a:ext cx="2584186" cy="1836000"/>
          </a:xfrm>
          <a:prstGeom prst="rect">
            <a:avLst/>
          </a:prstGeom>
          <a:solidFill>
            <a:schemeClr val="bg1"/>
          </a:solidFill>
          <a:ln w="635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①大阪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スマートシティ戦略 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ver.2.0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の策定（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R4.3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100" spc="-3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泉北</a:t>
            </a:r>
            <a:r>
              <a:rPr lang="ja-JP" altLang="en-US" sz="1100" spc="-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ニュータウン公的賃貸住宅</a:t>
            </a:r>
            <a:r>
              <a:rPr lang="ja-JP" altLang="en-US" sz="1100" spc="-3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再生計画</a:t>
            </a:r>
            <a:endParaRPr lang="en-US" altLang="ja-JP" sz="1100" spc="-3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改定（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R4.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建築物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の省エネルギー化の推進</a:t>
            </a:r>
          </a:p>
          <a:p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④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空家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対策の取組方針の策定（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R4.4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⑤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分譲マンション管理適正化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再生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円滑化基本計画の策定（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R4.4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4795323" y="5903522"/>
            <a:ext cx="2451512" cy="1836000"/>
          </a:xfrm>
          <a:prstGeom prst="rect">
            <a:avLst/>
          </a:prstGeom>
          <a:solidFill>
            <a:schemeClr val="bg1"/>
          </a:solidFill>
          <a:ln w="635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⑥</a:t>
            </a:r>
            <a:r>
              <a:rPr lang="ja-JP" altLang="en-US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グランドデザイン・大阪（</a:t>
            </a:r>
            <a:r>
              <a:rPr lang="en-US" altLang="ja-JP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H24.6</a:t>
            </a:r>
            <a:r>
              <a:rPr lang="ja-JP" altLang="en-US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策定）、 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100" spc="-8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グランドデザイン</a:t>
            </a:r>
            <a:r>
              <a:rPr lang="ja-JP" altLang="en-US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・大阪都市圏　</a:t>
            </a:r>
            <a:endParaRPr lang="en-US" altLang="ja-JP" sz="1100" spc="-8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H28.12</a:t>
            </a:r>
            <a:r>
              <a:rPr lang="ja-JP" altLang="en-US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策定）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に基づく</a:t>
            </a:r>
            <a:r>
              <a:rPr lang="ja-JP" altLang="en-US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取組等の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en-US" altLang="ja-JP" sz="1100" spc="-8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及び新しい</a:t>
            </a:r>
            <a:r>
              <a:rPr lang="ja-JP" altLang="en-US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まちづくりのグランドデザイン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1100" spc="-8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r>
              <a:rPr lang="ja-JP" altLang="en-US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・推進</a:t>
            </a:r>
          </a:p>
          <a:p>
            <a:endParaRPr lang="ja-JP" altLang="en-US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⑦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</a:t>
            </a:r>
            <a:r>
              <a:rPr lang="ja-JP" altLang="en-US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景観ビジョン・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大阪（</a:t>
            </a:r>
            <a:r>
              <a:rPr lang="en-US" altLang="ja-JP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H30.1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策定）</a:t>
            </a:r>
            <a:endParaRPr lang="en-US" altLang="ja-JP" sz="1100" spc="-8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en-US" altLang="ja-JP" sz="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⑧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ユニバーサルデザイン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のまちづくりの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410559" y="5905765"/>
            <a:ext cx="2416681" cy="1836000"/>
          </a:xfrm>
          <a:prstGeom prst="rect">
            <a:avLst/>
          </a:prstGeom>
          <a:solidFill>
            <a:schemeClr val="bg1"/>
          </a:solidFill>
          <a:ln w="635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⑨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密集市街地整備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方針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R3.3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改定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）に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基づく取組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⑩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建築物耐震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ヵ年戦略・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R3.3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改定）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に基づく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取組の推進</a:t>
            </a:r>
          </a:p>
          <a:p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⑪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危険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な空家の除却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0021825" y="5908426"/>
            <a:ext cx="2616347" cy="2246769"/>
          </a:xfrm>
          <a:prstGeom prst="rect">
            <a:avLst/>
          </a:prstGeom>
          <a:solidFill>
            <a:schemeClr val="bg1"/>
          </a:solidFill>
          <a:ln w="63500" cmpd="dbl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⑫</a:t>
            </a:r>
            <a:r>
              <a:rPr lang="ja-JP" altLang="en-US" sz="1100" spc="-9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ja-JP" altLang="en-US" sz="1100" spc="-9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居住安定確保</a:t>
            </a:r>
            <a:r>
              <a:rPr lang="ja-JP" altLang="en-US" sz="1100" spc="-9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計画（</a:t>
            </a:r>
            <a:r>
              <a:rPr lang="en-US" altLang="ja-JP" sz="1100" spc="-9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R3.12</a:t>
            </a:r>
            <a:r>
              <a:rPr lang="ja-JP" altLang="en-US" sz="1100" spc="-9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策定）</a:t>
            </a:r>
            <a:endParaRPr lang="en-US" altLang="ja-JP" sz="1100" spc="-9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spc="-9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spc="-9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1100" spc="-4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spc="-4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</a:t>
            </a:r>
            <a:r>
              <a:rPr lang="ja-JP" altLang="en-US" sz="1100" spc="-4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</a:t>
            </a: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⑬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大阪府営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住宅ストック総合活用計画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策定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R3.12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⑬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公的</a:t>
            </a:r>
            <a:r>
              <a:rPr lang="ja-JP" altLang="en-US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賃貸住宅事業者間連携の取組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</a:t>
            </a:r>
            <a:endParaRPr lang="en-US" altLang="ja-JP" sz="1100" spc="-8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⑭既存住宅流通・リフォーム市場の環境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等の推進</a:t>
            </a:r>
          </a:p>
          <a:p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⑮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不動産</a:t>
            </a:r>
            <a:r>
              <a:rPr lang="ja-JP" altLang="en-US" sz="1100" spc="-8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取引等における差別の解消</a:t>
            </a:r>
            <a:r>
              <a:rPr lang="ja-JP" altLang="en-US" sz="1100" spc="-8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</a:t>
            </a:r>
            <a:endParaRPr lang="en-US" altLang="ja-JP" sz="1100" spc="-8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⑯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建設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産業の振興に向けた人材育成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環境整備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2036870" y="7845441"/>
            <a:ext cx="7800074" cy="492443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地震時等に著しく危険な密集市街地の面積　　　　　　　　　　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1,014ha(R2)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⇒</a:t>
            </a:r>
            <a:r>
              <a:rPr kumimoji="1" lang="en-US" altLang="ja-JP" sz="1100" b="1" u="sng" dirty="0"/>
              <a:t> 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982ha(R3)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⇒（目標）</a:t>
            </a:r>
            <a:r>
              <a:rPr kumimoji="1" lang="ja-JP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解消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R12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font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市町村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の取組みにより除却等がなされた管理不全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空き家数　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6,400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(R1)</a:t>
            </a:r>
            <a:r>
              <a:rPr kumimoji="1"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kumimoji="1" lang="en-US" altLang="ja-JP" sz="1100" b="1" u="sng" dirty="0"/>
              <a:t> 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7,700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(R2)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⇒（目標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14,000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(R12)</a:t>
            </a:r>
            <a:endParaRPr lang="ja-JP" altLang="en-US" sz="11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367709" y="8441560"/>
            <a:ext cx="9270464" cy="969496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居住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支援協議会を設立した市区町村の人口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カバー率　　　　　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6.7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% (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R2)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⇒</a:t>
            </a:r>
            <a:r>
              <a:rPr kumimoji="1" lang="en-US" altLang="ja-JP" sz="1100" b="1" u="sng" dirty="0" smtClean="0"/>
              <a:t> 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7.7% (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R3)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⇒（目標）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50% (R12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fontAlgn="ctr"/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宅地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建物取引業者の人権意識</a:t>
            </a:r>
            <a:b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・宅地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建物取引業法に基づく指導監督基準の規制内容の認識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割合　　　　　　　　　　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75.8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% 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(H27)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⇒</a:t>
            </a:r>
            <a:r>
              <a:rPr kumimoji="1" lang="en-US" altLang="ja-JP" sz="1100" b="1" u="sng" dirty="0"/>
              <a:t> 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87.5% (R3)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⇒（目標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100% 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11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・宅地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建物取引業法第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47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条関係の解釈に関する国土交通大臣答弁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の認識割合　　</a:t>
            </a:r>
            <a:r>
              <a:rPr lang="ja-JP" altLang="en-US" sz="12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74.6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% (H27)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⇒</a:t>
            </a:r>
            <a:r>
              <a:rPr kumimoji="1" lang="en-US" altLang="ja-JP" sz="1100" b="1" u="sng" dirty="0"/>
              <a:t> 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86.2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% 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(R3)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⇒（目標）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100% (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ja-JP" altLang="en-US" sz="1100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・大阪府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部落差別事象に係る調査等の規制等に関する条例の改正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内容の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認識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割合　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68.5% (H27)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⇒</a:t>
            </a:r>
            <a:r>
              <a:rPr kumimoji="1" lang="en-US" altLang="ja-JP" sz="1100" b="1" u="sng" dirty="0"/>
              <a:t> 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79.5% (R3)</a:t>
            </a:r>
            <a:r>
              <a:rPr kumimoji="1"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⇒（目標）</a:t>
            </a:r>
            <a:r>
              <a:rPr kumimoji="1" lang="en-US" altLang="ja-JP" sz="11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100% (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kumimoji="1" lang="en-US" altLang="ja-JP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100" b="1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>
            <a:stCxn id="93" idx="2"/>
          </p:cNvCxnSpPr>
          <p:nvPr/>
        </p:nvCxnSpPr>
        <p:spPr>
          <a:xfrm>
            <a:off x="8618900" y="7741765"/>
            <a:ext cx="0" cy="103675"/>
          </a:xfrm>
          <a:prstGeom prst="line">
            <a:avLst/>
          </a:prstGeom>
          <a:ln w="762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>
            <a:off x="11561980" y="8155195"/>
            <a:ext cx="0" cy="286365"/>
          </a:xfrm>
          <a:prstGeom prst="line">
            <a:avLst/>
          </a:prstGeom>
          <a:ln w="762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138147" y="678889"/>
            <a:ext cx="740503" cy="5090334"/>
          </a:xfrm>
          <a:prstGeom prst="rect">
            <a:avLst/>
          </a:prstGeom>
          <a:solidFill>
            <a:srgbClr val="00206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51976" y="1152427"/>
            <a:ext cx="492443" cy="409342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住まうビジョン・大阪の概要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38147" y="5866246"/>
            <a:ext cx="744309" cy="3527079"/>
          </a:xfrm>
          <a:prstGeom prst="rect">
            <a:avLst/>
          </a:prstGeom>
          <a:solidFill>
            <a:schemeClr val="bg2"/>
          </a:solidFill>
          <a:ln w="635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6342" y="5866247"/>
            <a:ext cx="492443" cy="3637191"/>
          </a:xfrm>
          <a:prstGeom prst="rect">
            <a:avLst/>
          </a:prstGeom>
          <a:noFill/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  組  状  況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391900" y="81915"/>
            <a:ext cx="13335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参考資料２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Rectangle 2"/>
          <p:cNvSpPr>
            <a:spLocks noChangeArrowheads="1"/>
          </p:cNvSpPr>
          <p:nvPr/>
        </p:nvSpPr>
        <p:spPr bwMode="auto">
          <a:xfrm>
            <a:off x="995991" y="7845440"/>
            <a:ext cx="947230" cy="1563231"/>
          </a:xfrm>
          <a:prstGeom prst="roundRect">
            <a:avLst/>
          </a:prstGeom>
          <a:solidFill>
            <a:schemeClr val="bg1"/>
          </a:solidFill>
          <a:ln w="9525" cmpd="dbl">
            <a:solidFill>
              <a:schemeClr val="tx1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kern="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みんな</a:t>
            </a:r>
            <a:r>
              <a:rPr kumimoji="1" lang="ja-JP" altLang="en-US" sz="1400" b="1" kern="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で</a:t>
            </a:r>
            <a:endParaRPr kumimoji="1" lang="en-US" altLang="ja-JP" sz="1400" b="1" kern="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kern="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めざ</a:t>
            </a:r>
            <a:r>
              <a:rPr kumimoji="1" lang="ja-JP" altLang="en-US" sz="1400" b="1" kern="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そう値</a:t>
            </a:r>
            <a:endParaRPr kumimoji="1" lang="en-US" altLang="ja-JP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98" name="Rectangle 2"/>
          <p:cNvSpPr>
            <a:spLocks noChangeArrowheads="1"/>
          </p:cNvSpPr>
          <p:nvPr/>
        </p:nvSpPr>
        <p:spPr bwMode="auto">
          <a:xfrm>
            <a:off x="995991" y="5866248"/>
            <a:ext cx="947230" cy="1884256"/>
          </a:xfrm>
          <a:prstGeom prst="roundRect">
            <a:avLst/>
          </a:prstGeom>
          <a:solidFill>
            <a:schemeClr val="bg1"/>
          </a:solidFill>
          <a:ln w="9525" cmpd="sng">
            <a:solidFill>
              <a:schemeClr val="tx1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kern="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主な</a:t>
            </a:r>
            <a:endParaRPr kumimoji="1" lang="en-US" altLang="ja-JP" sz="1400" b="1" kern="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marL="0" marR="0" lvl="0" indent="0" algn="ctr" defTabSz="91429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取組内容</a:t>
            </a:r>
            <a:endParaRPr kumimoji="1" lang="en-US" altLang="ja-JP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472936" y="6177718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C00000"/>
                </a:solidFill>
              </a:rPr>
              <a:t>Ⓐ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8956161" y="7309081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C00000"/>
                </a:solidFill>
              </a:rPr>
              <a:t>Ⓑ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0962216" y="611729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C00000"/>
                </a:solidFill>
              </a:rPr>
              <a:t>Ⓒ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2337027" y="744280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C00000"/>
                </a:solidFill>
              </a:rPr>
              <a:t>Ⓓ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2003672" y="783520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rgbClr val="C00000"/>
                </a:solidFill>
              </a:rPr>
              <a:t>Ⓐ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2003672" y="8040341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C00000"/>
                </a:solidFill>
              </a:rPr>
              <a:t>Ⓑ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3337511" y="843218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C00000"/>
                </a:solidFill>
              </a:rPr>
              <a:t>Ⓒ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337511" y="8612884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>
                <a:solidFill>
                  <a:srgbClr val="C00000"/>
                </a:solidFill>
              </a:rPr>
              <a:t>Ⓓ</a:t>
            </a:r>
            <a:endParaRPr kumimoji="1" lang="ja-JP" altLang="en-US" sz="1400" b="1" dirty="0">
              <a:solidFill>
                <a:srgbClr val="C00000"/>
              </a:solidFill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2195513" y="3925281"/>
            <a:ext cx="2395537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>
            <a:off x="2195513" y="4118956"/>
            <a:ext cx="1928812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2195513" y="4766656"/>
            <a:ext cx="1400175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>
            <a:off x="2195513" y="5421371"/>
            <a:ext cx="1866900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>
            <a:off x="2195513" y="5600094"/>
            <a:ext cx="2105025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>
            <a:off x="4910138" y="3925281"/>
            <a:ext cx="1533525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>
            <a:off x="4910138" y="4111336"/>
            <a:ext cx="2033587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>
            <a:off x="4910138" y="4576156"/>
            <a:ext cx="1266825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>
            <a:off x="4910138" y="4766656"/>
            <a:ext cx="1399302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>
            <a:off x="4910138" y="5421371"/>
            <a:ext cx="1028700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>
            <a:off x="4910138" y="5600094"/>
            <a:ext cx="1028700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7543800" y="3910041"/>
            <a:ext cx="1471340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/>
          <p:nvPr/>
        </p:nvCxnSpPr>
        <p:spPr>
          <a:xfrm>
            <a:off x="7543800" y="4088476"/>
            <a:ext cx="1899947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7543800" y="4454236"/>
            <a:ext cx="1196975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>
            <a:off x="7543800" y="4876511"/>
            <a:ext cx="1816100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>
          <a:xfrm>
            <a:off x="10163175" y="4126576"/>
            <a:ext cx="2397125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>
            <a:off x="10163175" y="4245639"/>
            <a:ext cx="2044700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10163175" y="4978515"/>
            <a:ext cx="2173852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10163175" y="5227358"/>
            <a:ext cx="1526752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>
            <a:off x="10163175" y="5716442"/>
            <a:ext cx="1983105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>
            <a:off x="10163175" y="3882101"/>
            <a:ext cx="2298700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10360025" y="4002751"/>
            <a:ext cx="549275" cy="0"/>
          </a:xfrm>
          <a:prstGeom prst="line">
            <a:avLst/>
          </a:prstGeom>
          <a:ln w="31750" cmpd="dbl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963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1159</Words>
  <Application>Microsoft Office PowerPoint</Application>
  <PresentationFormat>A3 297x420 mm</PresentationFormat>
  <Paragraphs>160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HGPｺﾞｼｯｸM</vt:lpstr>
      <vt:lpstr>HG丸ｺﾞｼｯｸM-PRO</vt:lpstr>
      <vt:lpstr>Meiryo UI</vt:lpstr>
      <vt:lpstr>ＭＳ Ｐゴシック</vt:lpstr>
      <vt:lpstr>ＭＳ Ｐ明朝</vt:lpstr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 2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2022-08-15T00:27:42Z</dcterms:created>
  <dcterms:modified xsi:type="dcterms:W3CDTF">2022-08-15T00:27:48Z</dcterms:modified>
</cp:coreProperties>
</file>